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3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656" r:id="rId4"/>
  </p:sldMasterIdLst>
  <p:notesMasterIdLst>
    <p:notesMasterId r:id="rId45"/>
  </p:notesMasterIdLst>
  <p:handoutMasterIdLst>
    <p:handoutMasterId r:id="rId46"/>
  </p:handoutMasterIdLst>
  <p:sldIdLst>
    <p:sldId id="324" r:id="rId5"/>
    <p:sldId id="325" r:id="rId6"/>
    <p:sldId id="327" r:id="rId7"/>
    <p:sldId id="330" r:id="rId8"/>
    <p:sldId id="329" r:id="rId9"/>
    <p:sldId id="331" r:id="rId10"/>
    <p:sldId id="333" r:id="rId11"/>
    <p:sldId id="335" r:id="rId12"/>
    <p:sldId id="363" r:id="rId13"/>
    <p:sldId id="364" r:id="rId14"/>
    <p:sldId id="334" r:id="rId15"/>
    <p:sldId id="336" r:id="rId16"/>
    <p:sldId id="365" r:id="rId17"/>
    <p:sldId id="332" r:id="rId18"/>
    <p:sldId id="337" r:id="rId19"/>
    <p:sldId id="338" r:id="rId20"/>
    <p:sldId id="339" r:id="rId21"/>
    <p:sldId id="366" r:id="rId22"/>
    <p:sldId id="340" r:id="rId23"/>
    <p:sldId id="341" r:id="rId24"/>
    <p:sldId id="342" r:id="rId25"/>
    <p:sldId id="343" r:id="rId26"/>
    <p:sldId id="367" r:id="rId27"/>
    <p:sldId id="344" r:id="rId28"/>
    <p:sldId id="345" r:id="rId29"/>
    <p:sldId id="346" r:id="rId30"/>
    <p:sldId id="347" r:id="rId31"/>
    <p:sldId id="349" r:id="rId32"/>
    <p:sldId id="348" r:id="rId33"/>
    <p:sldId id="351" r:id="rId34"/>
    <p:sldId id="352" r:id="rId35"/>
    <p:sldId id="353" r:id="rId36"/>
    <p:sldId id="354" r:id="rId37"/>
    <p:sldId id="355" r:id="rId38"/>
    <p:sldId id="356" r:id="rId39"/>
    <p:sldId id="357" r:id="rId40"/>
    <p:sldId id="358" r:id="rId41"/>
    <p:sldId id="359" r:id="rId42"/>
    <p:sldId id="362" r:id="rId43"/>
    <p:sldId id="361" r:id="rId4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7" userDrawn="1">
          <p15:clr>
            <a:srgbClr val="A4A3A4"/>
          </p15:clr>
        </p15:guide>
        <p15:guide id="2" pos="4452" userDrawn="1">
          <p15:clr>
            <a:srgbClr val="A4A3A4"/>
          </p15:clr>
        </p15:guide>
        <p15:guide id="3" pos="1005" userDrawn="1">
          <p15:clr>
            <a:srgbClr val="A4A3A4"/>
          </p15:clr>
        </p15:guide>
        <p15:guide id="4" orient="horz" pos="37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FF5C6B4-49A7-2BD7-1DA4-921DA7727B3F}" name="Anna Carolina Lemos Gouveia" initials="ACLG" userId="S::anna.gouveia@fgv.br::a90450b5-254c-45a7-844d-ce3853c3fa67" providerId="AD"/>
  <p188:author id="{F6F92AD1-850B-50DA-8B05-AEAC767D959C}" name="Raphael Silva" initials="RS" userId="Raphael Silva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taiguara Bezerra" initials="IB" lastIdx="1" clrIdx="0">
    <p:extLst>
      <p:ext uri="{19B8F6BF-5375-455C-9EA6-DF929625EA0E}">
        <p15:presenceInfo xmlns:p15="http://schemas.microsoft.com/office/powerpoint/2012/main" userId="f00b3ce78dec93af" providerId="Windows Live"/>
      </p:ext>
    </p:extLst>
  </p:cmAuthor>
  <p:cmAuthor id="2" name="Raphael Silva" initials="RS" lastIdx="2" clrIdx="1">
    <p:extLst>
      <p:ext uri="{19B8F6BF-5375-455C-9EA6-DF929625EA0E}">
        <p15:presenceInfo xmlns:p15="http://schemas.microsoft.com/office/powerpoint/2012/main" userId="Raphael Silva" providerId="None"/>
      </p:ext>
    </p:extLst>
  </p:cmAuthor>
  <p:cmAuthor id="3" name="Raphael Vianna da Silva" initials="RVdS" lastIdx="5" clrIdx="2">
    <p:extLst>
      <p:ext uri="{19B8F6BF-5375-455C-9EA6-DF929625EA0E}">
        <p15:presenceInfo xmlns:p15="http://schemas.microsoft.com/office/powerpoint/2012/main" userId="S-1-5-21-1738964324-744627004-922709458-123257" providerId="AD"/>
      </p:ext>
    </p:extLst>
  </p:cmAuthor>
  <p:cmAuthor id="4" name="Rodolpho Guedon Tobler" initials="RGT" lastIdx="1" clrIdx="3">
    <p:extLst>
      <p:ext uri="{19B8F6BF-5375-455C-9EA6-DF929625EA0E}">
        <p15:presenceInfo xmlns:p15="http://schemas.microsoft.com/office/powerpoint/2012/main" userId="S-1-5-21-1738964324-744627004-922709458-618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  <a:srgbClr val="2F5597"/>
    <a:srgbClr val="005CB8"/>
    <a:srgbClr val="1A42BE"/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2" autoAdjust="0"/>
    <p:restoredTop sz="91701" autoAdjust="0"/>
  </p:normalViewPr>
  <p:slideViewPr>
    <p:cSldViewPr snapToGrid="0">
      <p:cViewPr varScale="1">
        <p:scale>
          <a:sx n="75" d="100"/>
          <a:sy n="75" d="100"/>
        </p:scale>
        <p:origin x="134" y="206"/>
      </p:cViewPr>
      <p:guideLst>
        <p:guide orient="horz" pos="777"/>
        <p:guide pos="4452"/>
        <p:guide pos="1005"/>
        <p:guide orient="horz" pos="37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3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8/10/relationships/authors" Target="author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icro%20e%20Pequenas%20Empresas%20(SEBRAE)\Apresenta&#231;&#245;es\Presidente\base%20gr&#225;ficos\C&#243;pia%20de%20Dados%20Mensais%20SEBRA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icro%20e%20Pequenas%20Empresas%20(SEBRAE)\Apresenta&#231;&#245;es\Presidente\base%20gr&#225;ficos\C&#243;pia%20de%20Dados%20Mensais%20SEBRAE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icro%20e%20Pequenas%20Empresas%20(SEBRAE)\Apresenta&#231;&#245;es\Presidente\base%20gr&#225;ficos\C&#243;pia%20de%20Dados%20Mensais%20SEBRAE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icro%20e%20Pequenas%20Empresas%20(SEBRAE)\Apresenta&#231;&#245;es\Presidente\base%20gr&#225;ficos\C&#243;pia%20de%20Dados%20Mensais%20SEBRAE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icro%20e%20Pequenas%20Empresas%20(SEBRAE)\Apresenta&#231;&#245;es\Presidente\base%20gr&#225;ficos\C&#243;pia%20de%20Dados%20Mensais%20SEBRAE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icro%20e%20Pequenas%20Empresas%20(SEBRAE)\Apresenta&#231;&#245;es\Presidente\base%20gr&#225;ficos\C&#243;pia%20de%20Dados%20Mensais%20SEBRAE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icro%20e%20Pequenas%20Empresas%20(SEBRAE)\Apresenta&#231;&#245;es\Presidente\base%20gr&#225;ficos\C&#243;pia%20de%20Dados%20Mensais%20SEBRAE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icro%20e%20Pequenas%20Empresas%20(SEBRAE)\Apresenta&#231;&#245;es\Presidente\base%20gr&#225;ficos\C&#243;pia%20de%20Dados%20Mensais%20SEBRAE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icro%20e%20Pequenas%20Empresas%20(SEBRAE)\Apresenta&#231;&#245;es\Presidente\base%20gr&#225;ficos\C&#243;pia%20de%20Dados%20Mensais%20SEBRAE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icro%20e%20Pequenas%20Empresas%20(SEBRAE)\Apresenta&#231;&#245;es\Presidente\base%20gr&#225;ficos\C&#243;pia%20de%20Dados%20Mensais%20SEBRAE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icro%20e%20Pequenas%20Empresas%20(SEBRAE)\Apresenta&#231;&#245;es\Presidente\base%20gr&#225;ficos\C&#243;pia%20de%20Dados%20Mensais%20SEBRAE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icro%20e%20Pequenas%20Empresas%20(SEBRAE)\Apresenta&#231;&#245;es\Presidente\base%20gr&#225;ficos\C&#243;pia%20de%20Dados%20Mensais%20SEBRA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icro%20e%20Pequenas%20Empresas%20(SEBRAE)\Apresenta&#231;&#245;es\Presidente\base%20gr&#225;ficos\C&#243;pia%20de%20Dados%20Mensais%20SEBRAE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icro%20e%20Pequenas%20Empresas%20(SEBRAE)\Apresenta&#231;&#245;es\Presidente\base%20gr&#225;ficos\C&#243;pia%20de%20Dados%20Mensais%20SEBRAE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icro%20e%20Pequenas%20Empresas%20(SEBRAE)\Apresenta&#231;&#245;es\Presidente\base%20gr&#225;ficos\C&#243;pia%20de%20Dados%20Mensais%20SEBRAE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icro%20e%20Pequenas%20Empresas%20(SEBRAE)\Apresenta&#231;&#245;es\Presidente\base%20gr&#225;ficos\C&#243;pia%20de%20Dados%20Mensais%20SEBRAE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icro%20e%20Pequenas%20Empresas%20(SEBRAE)\Apresenta&#231;&#245;es\Presidente\base%20gr&#225;ficos\C&#243;pia%20de%20Dados%20Mensais%20SEBRAE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icro%20e%20Pequenas%20Empresas%20(SEBRAE)\Apresenta&#231;&#245;es\Presidente\base%20gr&#225;ficos\C&#243;pia%20de%20Dados%20Mensais%20SEBRAE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icro%20e%20Pequenas%20Empresas%20(SEBRAE)\Apresenta&#231;&#245;es\Presidente\base%20gr&#225;ficos\C&#243;pia%20de%20Dados%20Mensais%20SEBRAE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icro%20e%20Pequenas%20Empresas%20(SEBRAE)\Apresenta&#231;&#245;es\Presidente\base%20gr&#225;ficos\C&#243;pia%20de%20Dados%20Mensais%20SEBRAE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icro%20e%20Pequenas%20Empresas%20(SEBRAE)\Apresenta&#231;&#245;es\Presidente\base%20gr&#225;ficos\C&#243;pia%20de%20Dados%20Mensais%20SEBRAE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icro%20e%20Pequenas%20Empresas%20(SEBRAE)\Apresenta&#231;&#245;es\Presidente\base%20gr&#225;ficos\C&#243;pia%20de%20Dados%20Mensais%20SEBRAE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icro%20e%20Pequenas%20Empresas%20(SEBRAE)\Apresenta&#231;&#245;es\Presidente\base%20gr&#225;ficos\C&#243;pia%20de%20Dados%20Mensais%20SEBRA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icro%20e%20Pequenas%20Empresas%20(SEBRAE)\Apresenta&#231;&#245;es\Presidente\base%20gr&#225;ficos\C&#243;pia%20de%20Dados%20Mensais%20SEBRA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icro%20e%20Pequenas%20Empresas%20(SEBRAE)\Apresenta&#231;&#245;es\Presidente\base%20gr&#225;ficos\C&#243;pia%20de%20Dados%20Mensais%20SEBRA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icro%20e%20Pequenas%20Empresas%20(SEBRAE)\Apresenta&#231;&#245;es\Presidente\base%20gr&#225;ficos\C&#243;pia%20de%20Dados%20Mensais%20SEBRA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icro%20e%20Pequenas%20Empresas%20(SEBRAE)\Apresenta&#231;&#245;es\Presidente\base%20gr&#225;ficos\C&#243;pia%20de%20Dados%20Mensais%20SEBRA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icro%20e%20Pequenas%20Empresas%20(SEBRAE)\Apresenta&#231;&#245;es\Presidente\base%20gr&#225;ficos\C&#243;pia%20de%20Dados%20Mensais%20SEBRA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icro%20e%20Pequenas%20Empresas%20(SEBRAE)\Apresenta&#231;&#245;es\Presidente\base%20gr&#225;ficos\C&#243;pia%20de%20Dados%20Mensais%20SEBRA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421690949487106E-2"/>
          <c:y val="8.1493748152579981E-2"/>
          <c:w val="0.88135825148684932"/>
          <c:h val="0.7887699304068907"/>
        </c:manualLayout>
      </c:layout>
      <c:lineChart>
        <c:grouping val="standard"/>
        <c:varyColors val="0"/>
        <c:ser>
          <c:idx val="0"/>
          <c:order val="0"/>
          <c:tx>
            <c:strRef>
              <c:f>'Slide 7'!$B$1</c:f>
              <c:strCache>
                <c:ptCount val="1"/>
                <c:pt idx="0">
                  <c:v>IC-MPE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'Slide 7'!$A$117:$A$177</c:f>
              <c:numCache>
                <c:formatCode>mmm\-yy</c:formatCode>
                <c:ptCount val="61"/>
                <c:pt idx="0">
                  <c:v>43678</c:v>
                </c:pt>
                <c:pt idx="1">
                  <c:v>43709</c:v>
                </c:pt>
                <c:pt idx="2">
                  <c:v>43739</c:v>
                </c:pt>
                <c:pt idx="3">
                  <c:v>43770</c:v>
                </c:pt>
                <c:pt idx="4">
                  <c:v>43800</c:v>
                </c:pt>
                <c:pt idx="5">
                  <c:v>43831</c:v>
                </c:pt>
                <c:pt idx="6">
                  <c:v>43862</c:v>
                </c:pt>
                <c:pt idx="7">
                  <c:v>43891</c:v>
                </c:pt>
                <c:pt idx="8">
                  <c:v>43922</c:v>
                </c:pt>
                <c:pt idx="9">
                  <c:v>43952</c:v>
                </c:pt>
                <c:pt idx="10">
                  <c:v>43983</c:v>
                </c:pt>
                <c:pt idx="11">
                  <c:v>44013</c:v>
                </c:pt>
                <c:pt idx="12">
                  <c:v>44044</c:v>
                </c:pt>
                <c:pt idx="13">
                  <c:v>44075</c:v>
                </c:pt>
                <c:pt idx="14">
                  <c:v>44105</c:v>
                </c:pt>
                <c:pt idx="15">
                  <c:v>44136</c:v>
                </c:pt>
                <c:pt idx="16">
                  <c:v>44166</c:v>
                </c:pt>
                <c:pt idx="17">
                  <c:v>44197</c:v>
                </c:pt>
                <c:pt idx="18">
                  <c:v>44228</c:v>
                </c:pt>
                <c:pt idx="19">
                  <c:v>44256</c:v>
                </c:pt>
                <c:pt idx="20">
                  <c:v>44287</c:v>
                </c:pt>
                <c:pt idx="21">
                  <c:v>44317</c:v>
                </c:pt>
                <c:pt idx="22">
                  <c:v>44348</c:v>
                </c:pt>
                <c:pt idx="23">
                  <c:v>44378</c:v>
                </c:pt>
                <c:pt idx="24">
                  <c:v>44409</c:v>
                </c:pt>
                <c:pt idx="25">
                  <c:v>44440</c:v>
                </c:pt>
                <c:pt idx="26">
                  <c:v>44470</c:v>
                </c:pt>
                <c:pt idx="27">
                  <c:v>44501</c:v>
                </c:pt>
                <c:pt idx="28">
                  <c:v>44531</c:v>
                </c:pt>
                <c:pt idx="29">
                  <c:v>44562</c:v>
                </c:pt>
                <c:pt idx="30">
                  <c:v>44593</c:v>
                </c:pt>
                <c:pt idx="31">
                  <c:v>44621</c:v>
                </c:pt>
                <c:pt idx="32">
                  <c:v>44652</c:v>
                </c:pt>
                <c:pt idx="33">
                  <c:v>44682</c:v>
                </c:pt>
                <c:pt idx="34">
                  <c:v>44713</c:v>
                </c:pt>
                <c:pt idx="35">
                  <c:v>44743</c:v>
                </c:pt>
                <c:pt idx="36">
                  <c:v>44774</c:v>
                </c:pt>
                <c:pt idx="37">
                  <c:v>44805</c:v>
                </c:pt>
                <c:pt idx="38">
                  <c:v>44835</c:v>
                </c:pt>
                <c:pt idx="39">
                  <c:v>44866</c:v>
                </c:pt>
                <c:pt idx="40">
                  <c:v>44896</c:v>
                </c:pt>
                <c:pt idx="41">
                  <c:v>44927</c:v>
                </c:pt>
                <c:pt idx="42">
                  <c:v>44958</c:v>
                </c:pt>
                <c:pt idx="43">
                  <c:v>44986</c:v>
                </c:pt>
                <c:pt idx="44">
                  <c:v>45017</c:v>
                </c:pt>
                <c:pt idx="45">
                  <c:v>45047</c:v>
                </c:pt>
                <c:pt idx="46">
                  <c:v>45078</c:v>
                </c:pt>
                <c:pt idx="47">
                  <c:v>45108</c:v>
                </c:pt>
                <c:pt idx="48">
                  <c:v>45139</c:v>
                </c:pt>
                <c:pt idx="49">
                  <c:v>45170</c:v>
                </c:pt>
                <c:pt idx="50">
                  <c:v>45200</c:v>
                </c:pt>
                <c:pt idx="51">
                  <c:v>45231</c:v>
                </c:pt>
                <c:pt idx="52">
                  <c:v>45261</c:v>
                </c:pt>
                <c:pt idx="53">
                  <c:v>45292</c:v>
                </c:pt>
                <c:pt idx="54">
                  <c:v>45323</c:v>
                </c:pt>
                <c:pt idx="55">
                  <c:v>45352</c:v>
                </c:pt>
                <c:pt idx="56">
                  <c:v>45383</c:v>
                </c:pt>
                <c:pt idx="57">
                  <c:v>45413</c:v>
                </c:pt>
                <c:pt idx="58">
                  <c:v>45444</c:v>
                </c:pt>
                <c:pt idx="59">
                  <c:v>45474</c:v>
                </c:pt>
                <c:pt idx="60">
                  <c:v>45505</c:v>
                </c:pt>
              </c:numCache>
            </c:numRef>
          </c:cat>
          <c:val>
            <c:numRef>
              <c:f>'Slide 7'!$B$117:$B$177</c:f>
              <c:numCache>
                <c:formatCode>0.0</c:formatCode>
                <c:ptCount val="61"/>
                <c:pt idx="0">
                  <c:v>94.6</c:v>
                </c:pt>
                <c:pt idx="1">
                  <c:v>94.2</c:v>
                </c:pt>
                <c:pt idx="2">
                  <c:v>94.6</c:v>
                </c:pt>
                <c:pt idx="3">
                  <c:v>96</c:v>
                </c:pt>
                <c:pt idx="4">
                  <c:v>96.5</c:v>
                </c:pt>
                <c:pt idx="5">
                  <c:v>98.4</c:v>
                </c:pt>
                <c:pt idx="6">
                  <c:v>97.4</c:v>
                </c:pt>
                <c:pt idx="7">
                  <c:v>88.1</c:v>
                </c:pt>
                <c:pt idx="8">
                  <c:v>51.4</c:v>
                </c:pt>
                <c:pt idx="9">
                  <c:v>56.9</c:v>
                </c:pt>
                <c:pt idx="10">
                  <c:v>71.900000000000006</c:v>
                </c:pt>
                <c:pt idx="11">
                  <c:v>83.6</c:v>
                </c:pt>
                <c:pt idx="12">
                  <c:v>89.5</c:v>
                </c:pt>
                <c:pt idx="13">
                  <c:v>94.4</c:v>
                </c:pt>
                <c:pt idx="14">
                  <c:v>96.2</c:v>
                </c:pt>
                <c:pt idx="15">
                  <c:v>94.8</c:v>
                </c:pt>
                <c:pt idx="16">
                  <c:v>93.5</c:v>
                </c:pt>
                <c:pt idx="17">
                  <c:v>90.7</c:v>
                </c:pt>
                <c:pt idx="18">
                  <c:v>90.5</c:v>
                </c:pt>
                <c:pt idx="19">
                  <c:v>79.7</c:v>
                </c:pt>
                <c:pt idx="20">
                  <c:v>85</c:v>
                </c:pt>
                <c:pt idx="21">
                  <c:v>90.1</c:v>
                </c:pt>
                <c:pt idx="22">
                  <c:v>92.6</c:v>
                </c:pt>
                <c:pt idx="23">
                  <c:v>97.7</c:v>
                </c:pt>
                <c:pt idx="24">
                  <c:v>96.6</c:v>
                </c:pt>
                <c:pt idx="25">
                  <c:v>95.8</c:v>
                </c:pt>
                <c:pt idx="26">
                  <c:v>97</c:v>
                </c:pt>
                <c:pt idx="27">
                  <c:v>95.7</c:v>
                </c:pt>
                <c:pt idx="28">
                  <c:v>95.8</c:v>
                </c:pt>
                <c:pt idx="29">
                  <c:v>91.7</c:v>
                </c:pt>
                <c:pt idx="30">
                  <c:v>90.3</c:v>
                </c:pt>
                <c:pt idx="31">
                  <c:v>92.6</c:v>
                </c:pt>
                <c:pt idx="32">
                  <c:v>95.5</c:v>
                </c:pt>
                <c:pt idx="33">
                  <c:v>96.6</c:v>
                </c:pt>
                <c:pt idx="34">
                  <c:v>97.2</c:v>
                </c:pt>
                <c:pt idx="35">
                  <c:v>95</c:v>
                </c:pt>
                <c:pt idx="36">
                  <c:v>97.1</c:v>
                </c:pt>
                <c:pt idx="37">
                  <c:v>97.8</c:v>
                </c:pt>
                <c:pt idx="38">
                  <c:v>96.2</c:v>
                </c:pt>
                <c:pt idx="39">
                  <c:v>89.5</c:v>
                </c:pt>
                <c:pt idx="40">
                  <c:v>91.1</c:v>
                </c:pt>
                <c:pt idx="41">
                  <c:v>88.9</c:v>
                </c:pt>
                <c:pt idx="42">
                  <c:v>90.5</c:v>
                </c:pt>
                <c:pt idx="43">
                  <c:v>89.8</c:v>
                </c:pt>
                <c:pt idx="44">
                  <c:v>87.1</c:v>
                </c:pt>
                <c:pt idx="45">
                  <c:v>87.2</c:v>
                </c:pt>
                <c:pt idx="46">
                  <c:v>91.6</c:v>
                </c:pt>
                <c:pt idx="47">
                  <c:v>90.1</c:v>
                </c:pt>
                <c:pt idx="48">
                  <c:v>90.6</c:v>
                </c:pt>
                <c:pt idx="49">
                  <c:v>89.6</c:v>
                </c:pt>
                <c:pt idx="50">
                  <c:v>90.1</c:v>
                </c:pt>
                <c:pt idx="51">
                  <c:v>93.1</c:v>
                </c:pt>
                <c:pt idx="52">
                  <c:v>92.4</c:v>
                </c:pt>
                <c:pt idx="53">
                  <c:v>93.8</c:v>
                </c:pt>
                <c:pt idx="54">
                  <c:v>93.8</c:v>
                </c:pt>
                <c:pt idx="55">
                  <c:v>91.7</c:v>
                </c:pt>
                <c:pt idx="56">
                  <c:v>93</c:v>
                </c:pt>
                <c:pt idx="57">
                  <c:v>93.7</c:v>
                </c:pt>
                <c:pt idx="58">
                  <c:v>92.5</c:v>
                </c:pt>
                <c:pt idx="59">
                  <c:v>94.2</c:v>
                </c:pt>
                <c:pt idx="60">
                  <c:v>93.7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F3-4D6A-97BD-E704323F80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7388760"/>
        <c:axId val="587388432"/>
      </c:lineChart>
      <c:catAx>
        <c:axId val="58738876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587388432"/>
        <c:crosses val="autoZero"/>
        <c:auto val="0"/>
        <c:lblAlgn val="ctr"/>
        <c:lblOffset val="100"/>
        <c:noMultiLvlLbl val="0"/>
      </c:catAx>
      <c:valAx>
        <c:axId val="587388432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200" dirty="0">
                    <a:latin typeface="Montserrat" panose="02000505000000020004" pitchFamily="2" charset="0"/>
                  </a:rPr>
                  <a:t>Índice (em pontos)</a:t>
                </a:r>
              </a:p>
            </c:rich>
          </c:tx>
          <c:layout>
            <c:manualLayout>
              <c:xMode val="edge"/>
              <c:yMode val="edge"/>
              <c:x val="8.4346601138384283E-3"/>
              <c:y val="0.28352885223230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587388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83119843143126"/>
          <c:y val="0.10347217916473947"/>
          <c:w val="0.83690543536426898"/>
          <c:h val="0.65610885311732614"/>
        </c:manualLayout>
      </c:layout>
      <c:lineChart>
        <c:grouping val="standard"/>
        <c:varyColors val="0"/>
        <c:ser>
          <c:idx val="0"/>
          <c:order val="0"/>
          <c:tx>
            <c:strRef>
              <c:f>'Slide 13'!$B$1</c:f>
              <c:strCache>
                <c:ptCount val="1"/>
                <c:pt idx="0">
                  <c:v>Situação Atual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'Slide 13'!$A$117:$A$177</c:f>
              <c:numCache>
                <c:formatCode>mmm\-yy</c:formatCode>
                <c:ptCount val="61"/>
                <c:pt idx="0">
                  <c:v>43678</c:v>
                </c:pt>
                <c:pt idx="1">
                  <c:v>43709</c:v>
                </c:pt>
                <c:pt idx="2">
                  <c:v>43739</c:v>
                </c:pt>
                <c:pt idx="3">
                  <c:v>43770</c:v>
                </c:pt>
                <c:pt idx="4">
                  <c:v>43800</c:v>
                </c:pt>
                <c:pt idx="5">
                  <c:v>43831</c:v>
                </c:pt>
                <c:pt idx="6">
                  <c:v>43862</c:v>
                </c:pt>
                <c:pt idx="7">
                  <c:v>43891</c:v>
                </c:pt>
                <c:pt idx="8">
                  <c:v>43922</c:v>
                </c:pt>
                <c:pt idx="9">
                  <c:v>43952</c:v>
                </c:pt>
                <c:pt idx="10">
                  <c:v>43983</c:v>
                </c:pt>
                <c:pt idx="11">
                  <c:v>44013</c:v>
                </c:pt>
                <c:pt idx="12">
                  <c:v>44044</c:v>
                </c:pt>
                <c:pt idx="13">
                  <c:v>44075</c:v>
                </c:pt>
                <c:pt idx="14">
                  <c:v>44105</c:v>
                </c:pt>
                <c:pt idx="15">
                  <c:v>44136</c:v>
                </c:pt>
                <c:pt idx="16">
                  <c:v>44166</c:v>
                </c:pt>
                <c:pt idx="17">
                  <c:v>44197</c:v>
                </c:pt>
                <c:pt idx="18">
                  <c:v>44228</c:v>
                </c:pt>
                <c:pt idx="19">
                  <c:v>44256</c:v>
                </c:pt>
                <c:pt idx="20">
                  <c:v>44287</c:v>
                </c:pt>
                <c:pt idx="21">
                  <c:v>44317</c:v>
                </c:pt>
                <c:pt idx="22">
                  <c:v>44348</c:v>
                </c:pt>
                <c:pt idx="23">
                  <c:v>44378</c:v>
                </c:pt>
                <c:pt idx="24">
                  <c:v>44409</c:v>
                </c:pt>
                <c:pt idx="25">
                  <c:v>44440</c:v>
                </c:pt>
                <c:pt idx="26">
                  <c:v>44470</c:v>
                </c:pt>
                <c:pt idx="27">
                  <c:v>44501</c:v>
                </c:pt>
                <c:pt idx="28">
                  <c:v>44531</c:v>
                </c:pt>
                <c:pt idx="29">
                  <c:v>44562</c:v>
                </c:pt>
                <c:pt idx="30">
                  <c:v>44593</c:v>
                </c:pt>
                <c:pt idx="31">
                  <c:v>44621</c:v>
                </c:pt>
                <c:pt idx="32">
                  <c:v>44652</c:v>
                </c:pt>
                <c:pt idx="33">
                  <c:v>44682</c:v>
                </c:pt>
                <c:pt idx="34">
                  <c:v>44713</c:v>
                </c:pt>
                <c:pt idx="35">
                  <c:v>44743</c:v>
                </c:pt>
                <c:pt idx="36">
                  <c:v>44774</c:v>
                </c:pt>
                <c:pt idx="37">
                  <c:v>44805</c:v>
                </c:pt>
                <c:pt idx="38">
                  <c:v>44835</c:v>
                </c:pt>
                <c:pt idx="39">
                  <c:v>44866</c:v>
                </c:pt>
                <c:pt idx="40">
                  <c:v>44896</c:v>
                </c:pt>
                <c:pt idx="41">
                  <c:v>44927</c:v>
                </c:pt>
                <c:pt idx="42">
                  <c:v>44958</c:v>
                </c:pt>
                <c:pt idx="43">
                  <c:v>44986</c:v>
                </c:pt>
                <c:pt idx="44">
                  <c:v>45017</c:v>
                </c:pt>
                <c:pt idx="45">
                  <c:v>45047</c:v>
                </c:pt>
                <c:pt idx="46">
                  <c:v>45078</c:v>
                </c:pt>
                <c:pt idx="47">
                  <c:v>45108</c:v>
                </c:pt>
                <c:pt idx="48">
                  <c:v>45139</c:v>
                </c:pt>
                <c:pt idx="49">
                  <c:v>45170</c:v>
                </c:pt>
                <c:pt idx="50">
                  <c:v>45200</c:v>
                </c:pt>
                <c:pt idx="51">
                  <c:v>45231</c:v>
                </c:pt>
                <c:pt idx="52">
                  <c:v>45261</c:v>
                </c:pt>
                <c:pt idx="53">
                  <c:v>45292</c:v>
                </c:pt>
                <c:pt idx="54">
                  <c:v>45323</c:v>
                </c:pt>
                <c:pt idx="55">
                  <c:v>45352</c:v>
                </c:pt>
                <c:pt idx="56">
                  <c:v>45383</c:v>
                </c:pt>
                <c:pt idx="57">
                  <c:v>45413</c:v>
                </c:pt>
                <c:pt idx="58">
                  <c:v>45444</c:v>
                </c:pt>
                <c:pt idx="59">
                  <c:v>45474</c:v>
                </c:pt>
                <c:pt idx="60">
                  <c:v>45505</c:v>
                </c:pt>
              </c:numCache>
            </c:numRef>
          </c:cat>
          <c:val>
            <c:numRef>
              <c:f>'Slide 13'!$B$117:$B$177</c:f>
              <c:numCache>
                <c:formatCode>0.0</c:formatCode>
                <c:ptCount val="61"/>
                <c:pt idx="0">
                  <c:v>90</c:v>
                </c:pt>
                <c:pt idx="1">
                  <c:v>90</c:v>
                </c:pt>
                <c:pt idx="2">
                  <c:v>91.5</c:v>
                </c:pt>
                <c:pt idx="3">
                  <c:v>92.5</c:v>
                </c:pt>
                <c:pt idx="4">
                  <c:v>94.2</c:v>
                </c:pt>
                <c:pt idx="5">
                  <c:v>93.2</c:v>
                </c:pt>
                <c:pt idx="6">
                  <c:v>94.5</c:v>
                </c:pt>
                <c:pt idx="7">
                  <c:v>91.4</c:v>
                </c:pt>
                <c:pt idx="8">
                  <c:v>57.9</c:v>
                </c:pt>
                <c:pt idx="9">
                  <c:v>60.4</c:v>
                </c:pt>
                <c:pt idx="10">
                  <c:v>70</c:v>
                </c:pt>
                <c:pt idx="11">
                  <c:v>80.7</c:v>
                </c:pt>
                <c:pt idx="12">
                  <c:v>86.9</c:v>
                </c:pt>
                <c:pt idx="13">
                  <c:v>94.4</c:v>
                </c:pt>
                <c:pt idx="14">
                  <c:v>98.2</c:v>
                </c:pt>
                <c:pt idx="15">
                  <c:v>96.1</c:v>
                </c:pt>
                <c:pt idx="16">
                  <c:v>95.1</c:v>
                </c:pt>
                <c:pt idx="17">
                  <c:v>89.1</c:v>
                </c:pt>
                <c:pt idx="18">
                  <c:v>90.2</c:v>
                </c:pt>
                <c:pt idx="19">
                  <c:v>81.900000000000006</c:v>
                </c:pt>
                <c:pt idx="20">
                  <c:v>82.3</c:v>
                </c:pt>
                <c:pt idx="21">
                  <c:v>88</c:v>
                </c:pt>
                <c:pt idx="22">
                  <c:v>92</c:v>
                </c:pt>
                <c:pt idx="23">
                  <c:v>96.8</c:v>
                </c:pt>
                <c:pt idx="24">
                  <c:v>95.7</c:v>
                </c:pt>
                <c:pt idx="25">
                  <c:v>94.9</c:v>
                </c:pt>
                <c:pt idx="26">
                  <c:v>96</c:v>
                </c:pt>
                <c:pt idx="27">
                  <c:v>95.3</c:v>
                </c:pt>
                <c:pt idx="28">
                  <c:v>95.7</c:v>
                </c:pt>
                <c:pt idx="29">
                  <c:v>91.8</c:v>
                </c:pt>
                <c:pt idx="30">
                  <c:v>89.7</c:v>
                </c:pt>
                <c:pt idx="31">
                  <c:v>94</c:v>
                </c:pt>
                <c:pt idx="32">
                  <c:v>97.5</c:v>
                </c:pt>
                <c:pt idx="33">
                  <c:v>98.8</c:v>
                </c:pt>
                <c:pt idx="34">
                  <c:v>99.8</c:v>
                </c:pt>
                <c:pt idx="35">
                  <c:v>97.9</c:v>
                </c:pt>
                <c:pt idx="36">
                  <c:v>99.4</c:v>
                </c:pt>
                <c:pt idx="37">
                  <c:v>100.6</c:v>
                </c:pt>
                <c:pt idx="38">
                  <c:v>99.2</c:v>
                </c:pt>
                <c:pt idx="39">
                  <c:v>93.9</c:v>
                </c:pt>
                <c:pt idx="40">
                  <c:v>94.6</c:v>
                </c:pt>
                <c:pt idx="41">
                  <c:v>92.4</c:v>
                </c:pt>
                <c:pt idx="42">
                  <c:v>95.3</c:v>
                </c:pt>
                <c:pt idx="43">
                  <c:v>93.3</c:v>
                </c:pt>
                <c:pt idx="44">
                  <c:v>90.5</c:v>
                </c:pt>
                <c:pt idx="45">
                  <c:v>90.7</c:v>
                </c:pt>
                <c:pt idx="46">
                  <c:v>93.2</c:v>
                </c:pt>
                <c:pt idx="47">
                  <c:v>93.2</c:v>
                </c:pt>
                <c:pt idx="48">
                  <c:v>92.6</c:v>
                </c:pt>
                <c:pt idx="49">
                  <c:v>91</c:v>
                </c:pt>
                <c:pt idx="50">
                  <c:v>92.2</c:v>
                </c:pt>
                <c:pt idx="51">
                  <c:v>95.5</c:v>
                </c:pt>
                <c:pt idx="52">
                  <c:v>94.9</c:v>
                </c:pt>
                <c:pt idx="53">
                  <c:v>95.2</c:v>
                </c:pt>
                <c:pt idx="54">
                  <c:v>95.9</c:v>
                </c:pt>
                <c:pt idx="55">
                  <c:v>93.8</c:v>
                </c:pt>
                <c:pt idx="56">
                  <c:v>95.4</c:v>
                </c:pt>
                <c:pt idx="57">
                  <c:v>96.1</c:v>
                </c:pt>
                <c:pt idx="58">
                  <c:v>94.5</c:v>
                </c:pt>
                <c:pt idx="59">
                  <c:v>96.7</c:v>
                </c:pt>
                <c:pt idx="60">
                  <c:v>96.6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EE-46C8-8264-5360DCADBC6B}"/>
            </c:ext>
          </c:extLst>
        </c:ser>
        <c:ser>
          <c:idx val="1"/>
          <c:order val="1"/>
          <c:tx>
            <c:strRef>
              <c:f>'Slide 13'!$C$1</c:f>
              <c:strCache>
                <c:ptCount val="1"/>
                <c:pt idx="0">
                  <c:v>Expectativas</c:v>
                </c:pt>
              </c:strCache>
            </c:strRef>
          </c:tx>
          <c:spPr>
            <a:ln w="28575" cap="rnd">
              <a:solidFill>
                <a:srgbClr val="00206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'Slide 13'!$A$117:$A$177</c:f>
              <c:numCache>
                <c:formatCode>mmm\-yy</c:formatCode>
                <c:ptCount val="61"/>
                <c:pt idx="0">
                  <c:v>43678</c:v>
                </c:pt>
                <c:pt idx="1">
                  <c:v>43709</c:v>
                </c:pt>
                <c:pt idx="2">
                  <c:v>43739</c:v>
                </c:pt>
                <c:pt idx="3">
                  <c:v>43770</c:v>
                </c:pt>
                <c:pt idx="4">
                  <c:v>43800</c:v>
                </c:pt>
                <c:pt idx="5">
                  <c:v>43831</c:v>
                </c:pt>
                <c:pt idx="6">
                  <c:v>43862</c:v>
                </c:pt>
                <c:pt idx="7">
                  <c:v>43891</c:v>
                </c:pt>
                <c:pt idx="8">
                  <c:v>43922</c:v>
                </c:pt>
                <c:pt idx="9">
                  <c:v>43952</c:v>
                </c:pt>
                <c:pt idx="10">
                  <c:v>43983</c:v>
                </c:pt>
                <c:pt idx="11">
                  <c:v>44013</c:v>
                </c:pt>
                <c:pt idx="12">
                  <c:v>44044</c:v>
                </c:pt>
                <c:pt idx="13">
                  <c:v>44075</c:v>
                </c:pt>
                <c:pt idx="14">
                  <c:v>44105</c:v>
                </c:pt>
                <c:pt idx="15">
                  <c:v>44136</c:v>
                </c:pt>
                <c:pt idx="16">
                  <c:v>44166</c:v>
                </c:pt>
                <c:pt idx="17">
                  <c:v>44197</c:v>
                </c:pt>
                <c:pt idx="18">
                  <c:v>44228</c:v>
                </c:pt>
                <c:pt idx="19">
                  <c:v>44256</c:v>
                </c:pt>
                <c:pt idx="20">
                  <c:v>44287</c:v>
                </c:pt>
                <c:pt idx="21">
                  <c:v>44317</c:v>
                </c:pt>
                <c:pt idx="22">
                  <c:v>44348</c:v>
                </c:pt>
                <c:pt idx="23">
                  <c:v>44378</c:v>
                </c:pt>
                <c:pt idx="24">
                  <c:v>44409</c:v>
                </c:pt>
                <c:pt idx="25">
                  <c:v>44440</c:v>
                </c:pt>
                <c:pt idx="26">
                  <c:v>44470</c:v>
                </c:pt>
                <c:pt idx="27">
                  <c:v>44501</c:v>
                </c:pt>
                <c:pt idx="28">
                  <c:v>44531</c:v>
                </c:pt>
                <c:pt idx="29">
                  <c:v>44562</c:v>
                </c:pt>
                <c:pt idx="30">
                  <c:v>44593</c:v>
                </c:pt>
                <c:pt idx="31">
                  <c:v>44621</c:v>
                </c:pt>
                <c:pt idx="32">
                  <c:v>44652</c:v>
                </c:pt>
                <c:pt idx="33">
                  <c:v>44682</c:v>
                </c:pt>
                <c:pt idx="34">
                  <c:v>44713</c:v>
                </c:pt>
                <c:pt idx="35">
                  <c:v>44743</c:v>
                </c:pt>
                <c:pt idx="36">
                  <c:v>44774</c:v>
                </c:pt>
                <c:pt idx="37">
                  <c:v>44805</c:v>
                </c:pt>
                <c:pt idx="38">
                  <c:v>44835</c:v>
                </c:pt>
                <c:pt idx="39">
                  <c:v>44866</c:v>
                </c:pt>
                <c:pt idx="40">
                  <c:v>44896</c:v>
                </c:pt>
                <c:pt idx="41">
                  <c:v>44927</c:v>
                </c:pt>
                <c:pt idx="42">
                  <c:v>44958</c:v>
                </c:pt>
                <c:pt idx="43">
                  <c:v>44986</c:v>
                </c:pt>
                <c:pt idx="44">
                  <c:v>45017</c:v>
                </c:pt>
                <c:pt idx="45">
                  <c:v>45047</c:v>
                </c:pt>
                <c:pt idx="46">
                  <c:v>45078</c:v>
                </c:pt>
                <c:pt idx="47">
                  <c:v>45108</c:v>
                </c:pt>
                <c:pt idx="48">
                  <c:v>45139</c:v>
                </c:pt>
                <c:pt idx="49">
                  <c:v>45170</c:v>
                </c:pt>
                <c:pt idx="50">
                  <c:v>45200</c:v>
                </c:pt>
                <c:pt idx="51">
                  <c:v>45231</c:v>
                </c:pt>
                <c:pt idx="52">
                  <c:v>45261</c:v>
                </c:pt>
                <c:pt idx="53">
                  <c:v>45292</c:v>
                </c:pt>
                <c:pt idx="54">
                  <c:v>45323</c:v>
                </c:pt>
                <c:pt idx="55">
                  <c:v>45352</c:v>
                </c:pt>
                <c:pt idx="56">
                  <c:v>45383</c:v>
                </c:pt>
                <c:pt idx="57">
                  <c:v>45413</c:v>
                </c:pt>
                <c:pt idx="58">
                  <c:v>45444</c:v>
                </c:pt>
                <c:pt idx="59">
                  <c:v>45474</c:v>
                </c:pt>
                <c:pt idx="60">
                  <c:v>45505</c:v>
                </c:pt>
              </c:numCache>
            </c:numRef>
          </c:cat>
          <c:val>
            <c:numRef>
              <c:f>'Slide 13'!$C$117:$C$177</c:f>
              <c:numCache>
                <c:formatCode>0.0</c:formatCode>
                <c:ptCount val="61"/>
                <c:pt idx="0">
                  <c:v>99.4</c:v>
                </c:pt>
                <c:pt idx="1">
                  <c:v>98.5</c:v>
                </c:pt>
                <c:pt idx="2">
                  <c:v>97.8</c:v>
                </c:pt>
                <c:pt idx="3">
                  <c:v>99.5</c:v>
                </c:pt>
                <c:pt idx="4">
                  <c:v>98.9</c:v>
                </c:pt>
                <c:pt idx="5">
                  <c:v>103.7</c:v>
                </c:pt>
                <c:pt idx="6">
                  <c:v>100.3</c:v>
                </c:pt>
                <c:pt idx="7">
                  <c:v>85</c:v>
                </c:pt>
                <c:pt idx="8">
                  <c:v>46.1</c:v>
                </c:pt>
                <c:pt idx="9">
                  <c:v>54.6</c:v>
                </c:pt>
                <c:pt idx="10">
                  <c:v>74.599999999999994</c:v>
                </c:pt>
                <c:pt idx="11">
                  <c:v>86.9</c:v>
                </c:pt>
                <c:pt idx="12">
                  <c:v>92.4</c:v>
                </c:pt>
                <c:pt idx="13">
                  <c:v>94.5</c:v>
                </c:pt>
                <c:pt idx="14">
                  <c:v>94.2</c:v>
                </c:pt>
                <c:pt idx="15">
                  <c:v>93.6</c:v>
                </c:pt>
                <c:pt idx="16">
                  <c:v>92.1</c:v>
                </c:pt>
                <c:pt idx="17">
                  <c:v>92.7</c:v>
                </c:pt>
                <c:pt idx="18">
                  <c:v>91.1</c:v>
                </c:pt>
                <c:pt idx="19">
                  <c:v>78.099999999999994</c:v>
                </c:pt>
                <c:pt idx="20">
                  <c:v>88.1</c:v>
                </c:pt>
                <c:pt idx="21">
                  <c:v>92.6</c:v>
                </c:pt>
                <c:pt idx="22">
                  <c:v>93.4</c:v>
                </c:pt>
                <c:pt idx="23">
                  <c:v>98.6</c:v>
                </c:pt>
                <c:pt idx="24">
                  <c:v>97.6</c:v>
                </c:pt>
                <c:pt idx="25">
                  <c:v>96.9</c:v>
                </c:pt>
                <c:pt idx="26">
                  <c:v>98</c:v>
                </c:pt>
                <c:pt idx="27">
                  <c:v>96.1</c:v>
                </c:pt>
                <c:pt idx="28">
                  <c:v>96.1</c:v>
                </c:pt>
                <c:pt idx="29">
                  <c:v>91.8</c:v>
                </c:pt>
                <c:pt idx="30">
                  <c:v>91.2</c:v>
                </c:pt>
                <c:pt idx="31">
                  <c:v>91.5</c:v>
                </c:pt>
                <c:pt idx="32">
                  <c:v>93.7</c:v>
                </c:pt>
                <c:pt idx="33">
                  <c:v>94.6</c:v>
                </c:pt>
                <c:pt idx="34">
                  <c:v>94.8</c:v>
                </c:pt>
                <c:pt idx="35">
                  <c:v>92.1</c:v>
                </c:pt>
                <c:pt idx="36">
                  <c:v>94.9</c:v>
                </c:pt>
                <c:pt idx="37">
                  <c:v>95.1</c:v>
                </c:pt>
                <c:pt idx="38">
                  <c:v>93.3</c:v>
                </c:pt>
                <c:pt idx="39">
                  <c:v>85.4</c:v>
                </c:pt>
                <c:pt idx="40">
                  <c:v>87.8</c:v>
                </c:pt>
                <c:pt idx="41">
                  <c:v>85.7</c:v>
                </c:pt>
                <c:pt idx="42">
                  <c:v>85.9</c:v>
                </c:pt>
                <c:pt idx="43">
                  <c:v>86.4</c:v>
                </c:pt>
                <c:pt idx="44">
                  <c:v>84</c:v>
                </c:pt>
                <c:pt idx="45">
                  <c:v>84.1</c:v>
                </c:pt>
                <c:pt idx="46">
                  <c:v>90.2</c:v>
                </c:pt>
                <c:pt idx="47">
                  <c:v>87.2</c:v>
                </c:pt>
                <c:pt idx="48">
                  <c:v>88.9</c:v>
                </c:pt>
                <c:pt idx="49">
                  <c:v>88.5</c:v>
                </c:pt>
                <c:pt idx="50">
                  <c:v>88.2</c:v>
                </c:pt>
                <c:pt idx="51">
                  <c:v>90.8</c:v>
                </c:pt>
                <c:pt idx="52">
                  <c:v>90.1</c:v>
                </c:pt>
                <c:pt idx="53">
                  <c:v>92.6</c:v>
                </c:pt>
                <c:pt idx="54">
                  <c:v>91.8</c:v>
                </c:pt>
                <c:pt idx="55">
                  <c:v>89.7</c:v>
                </c:pt>
                <c:pt idx="56">
                  <c:v>90.8</c:v>
                </c:pt>
                <c:pt idx="57">
                  <c:v>91.3</c:v>
                </c:pt>
                <c:pt idx="58">
                  <c:v>90.6</c:v>
                </c:pt>
                <c:pt idx="59">
                  <c:v>91.8</c:v>
                </c:pt>
                <c:pt idx="60">
                  <c:v>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EE-46C8-8264-5360DCADBC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7388760"/>
        <c:axId val="587388432"/>
      </c:lineChart>
      <c:catAx>
        <c:axId val="58738876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587388432"/>
        <c:crosses val="autoZero"/>
        <c:auto val="0"/>
        <c:lblAlgn val="ctr"/>
        <c:lblOffset val="100"/>
        <c:noMultiLvlLbl val="0"/>
      </c:catAx>
      <c:valAx>
        <c:axId val="587388432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r>
                  <a:rPr lang="pt-BR" sz="1200" dirty="0">
                    <a:latin typeface="Montserrat" panose="02000505000000020004" pitchFamily="2" charset="0"/>
                  </a:rPr>
                  <a:t>Índice (em pontos)</a:t>
                </a:r>
              </a:p>
            </c:rich>
          </c:tx>
          <c:layout>
            <c:manualLayout>
              <c:xMode val="edge"/>
              <c:yMode val="edge"/>
              <c:x val="3.7376683976743562E-2"/>
              <c:y val="0.266622636146875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2000505000000020004" pitchFamily="2" charset="0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587388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78821570626778"/>
          <c:y val="5.9555648659807225E-2"/>
          <c:w val="0.86345037739553432"/>
          <c:h val="0.78572543015456398"/>
        </c:manualLayout>
      </c:layout>
      <c:lineChart>
        <c:grouping val="standard"/>
        <c:varyColors val="0"/>
        <c:ser>
          <c:idx val="0"/>
          <c:order val="0"/>
          <c:tx>
            <c:strRef>
              <c:f>'Slide 14, 15 e 17'!$B$2</c:f>
              <c:strCache>
                <c:ptCount val="1"/>
                <c:pt idx="0">
                  <c:v>ICOM-MPE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'Slide 14, 15 e 17'!$A$118:$A$178</c:f>
              <c:numCache>
                <c:formatCode>mmm\-yy</c:formatCode>
                <c:ptCount val="61"/>
                <c:pt idx="0">
                  <c:v>43678</c:v>
                </c:pt>
                <c:pt idx="1">
                  <c:v>43709</c:v>
                </c:pt>
                <c:pt idx="2">
                  <c:v>43739</c:v>
                </c:pt>
                <c:pt idx="3">
                  <c:v>43770</c:v>
                </c:pt>
                <c:pt idx="4">
                  <c:v>43800</c:v>
                </c:pt>
                <c:pt idx="5">
                  <c:v>43831</c:v>
                </c:pt>
                <c:pt idx="6">
                  <c:v>43862</c:v>
                </c:pt>
                <c:pt idx="7">
                  <c:v>43891</c:v>
                </c:pt>
                <c:pt idx="8">
                  <c:v>43922</c:v>
                </c:pt>
                <c:pt idx="9">
                  <c:v>43952</c:v>
                </c:pt>
                <c:pt idx="10">
                  <c:v>43983</c:v>
                </c:pt>
                <c:pt idx="11">
                  <c:v>44013</c:v>
                </c:pt>
                <c:pt idx="12">
                  <c:v>44044</c:v>
                </c:pt>
                <c:pt idx="13">
                  <c:v>44075</c:v>
                </c:pt>
                <c:pt idx="14">
                  <c:v>44105</c:v>
                </c:pt>
                <c:pt idx="15">
                  <c:v>44136</c:v>
                </c:pt>
                <c:pt idx="16">
                  <c:v>44166</c:v>
                </c:pt>
                <c:pt idx="17">
                  <c:v>44197</c:v>
                </c:pt>
                <c:pt idx="18">
                  <c:v>44228</c:v>
                </c:pt>
                <c:pt idx="19">
                  <c:v>44256</c:v>
                </c:pt>
                <c:pt idx="20">
                  <c:v>44287</c:v>
                </c:pt>
                <c:pt idx="21">
                  <c:v>44317</c:v>
                </c:pt>
                <c:pt idx="22">
                  <c:v>44348</c:v>
                </c:pt>
                <c:pt idx="23">
                  <c:v>44378</c:v>
                </c:pt>
                <c:pt idx="24">
                  <c:v>44409</c:v>
                </c:pt>
                <c:pt idx="25">
                  <c:v>44440</c:v>
                </c:pt>
                <c:pt idx="26">
                  <c:v>44470</c:v>
                </c:pt>
                <c:pt idx="27">
                  <c:v>44501</c:v>
                </c:pt>
                <c:pt idx="28">
                  <c:v>44531</c:v>
                </c:pt>
                <c:pt idx="29">
                  <c:v>44562</c:v>
                </c:pt>
                <c:pt idx="30">
                  <c:v>44593</c:v>
                </c:pt>
                <c:pt idx="31">
                  <c:v>44621</c:v>
                </c:pt>
                <c:pt idx="32">
                  <c:v>44652</c:v>
                </c:pt>
                <c:pt idx="33">
                  <c:v>44682</c:v>
                </c:pt>
                <c:pt idx="34">
                  <c:v>44713</c:v>
                </c:pt>
                <c:pt idx="35">
                  <c:v>44743</c:v>
                </c:pt>
                <c:pt idx="36">
                  <c:v>44774</c:v>
                </c:pt>
                <c:pt idx="37">
                  <c:v>44805</c:v>
                </c:pt>
                <c:pt idx="38">
                  <c:v>44835</c:v>
                </c:pt>
                <c:pt idx="39">
                  <c:v>44866</c:v>
                </c:pt>
                <c:pt idx="40">
                  <c:v>44896</c:v>
                </c:pt>
                <c:pt idx="41">
                  <c:v>44927</c:v>
                </c:pt>
                <c:pt idx="42">
                  <c:v>44958</c:v>
                </c:pt>
                <c:pt idx="43">
                  <c:v>44986</c:v>
                </c:pt>
                <c:pt idx="44">
                  <c:v>45017</c:v>
                </c:pt>
                <c:pt idx="45">
                  <c:v>45047</c:v>
                </c:pt>
                <c:pt idx="46">
                  <c:v>45078</c:v>
                </c:pt>
                <c:pt idx="47">
                  <c:v>45108</c:v>
                </c:pt>
                <c:pt idx="48">
                  <c:v>45139</c:v>
                </c:pt>
                <c:pt idx="49">
                  <c:v>45170</c:v>
                </c:pt>
                <c:pt idx="50">
                  <c:v>45200</c:v>
                </c:pt>
                <c:pt idx="51">
                  <c:v>45231</c:v>
                </c:pt>
                <c:pt idx="52">
                  <c:v>45261</c:v>
                </c:pt>
                <c:pt idx="53">
                  <c:v>45292</c:v>
                </c:pt>
                <c:pt idx="54">
                  <c:v>45323</c:v>
                </c:pt>
                <c:pt idx="55">
                  <c:v>45352</c:v>
                </c:pt>
                <c:pt idx="56">
                  <c:v>45383</c:v>
                </c:pt>
                <c:pt idx="57">
                  <c:v>45413</c:v>
                </c:pt>
                <c:pt idx="58">
                  <c:v>45444</c:v>
                </c:pt>
                <c:pt idx="59">
                  <c:v>45474</c:v>
                </c:pt>
                <c:pt idx="60">
                  <c:v>45505</c:v>
                </c:pt>
              </c:numCache>
            </c:numRef>
          </c:cat>
          <c:val>
            <c:numRef>
              <c:f>'Slide 14, 15 e 17'!$B$118:$B$178</c:f>
              <c:numCache>
                <c:formatCode>0.0</c:formatCode>
                <c:ptCount val="61"/>
                <c:pt idx="0">
                  <c:v>94</c:v>
                </c:pt>
                <c:pt idx="1">
                  <c:v>92.4</c:v>
                </c:pt>
                <c:pt idx="2">
                  <c:v>94.100000000000009</c:v>
                </c:pt>
                <c:pt idx="3">
                  <c:v>94.7</c:v>
                </c:pt>
                <c:pt idx="4">
                  <c:v>94.5</c:v>
                </c:pt>
                <c:pt idx="5">
                  <c:v>97.9</c:v>
                </c:pt>
                <c:pt idx="6">
                  <c:v>96.9</c:v>
                </c:pt>
                <c:pt idx="7">
                  <c:v>85.9</c:v>
                </c:pt>
                <c:pt idx="8">
                  <c:v>59</c:v>
                </c:pt>
                <c:pt idx="9">
                  <c:v>60</c:v>
                </c:pt>
                <c:pt idx="10">
                  <c:v>76.900000000000006</c:v>
                </c:pt>
                <c:pt idx="11">
                  <c:v>81.900000000000006</c:v>
                </c:pt>
                <c:pt idx="12">
                  <c:v>88.7</c:v>
                </c:pt>
                <c:pt idx="13">
                  <c:v>95.7</c:v>
                </c:pt>
                <c:pt idx="14">
                  <c:v>90.100000000000009</c:v>
                </c:pt>
                <c:pt idx="15">
                  <c:v>93.100000000000009</c:v>
                </c:pt>
                <c:pt idx="16">
                  <c:v>92.8</c:v>
                </c:pt>
                <c:pt idx="17">
                  <c:v>90.8</c:v>
                </c:pt>
                <c:pt idx="18">
                  <c:v>91.100000000000009</c:v>
                </c:pt>
                <c:pt idx="19">
                  <c:v>69</c:v>
                </c:pt>
                <c:pt idx="20">
                  <c:v>81.7</c:v>
                </c:pt>
                <c:pt idx="21">
                  <c:v>89.9</c:v>
                </c:pt>
                <c:pt idx="22">
                  <c:v>87.2</c:v>
                </c:pt>
                <c:pt idx="23">
                  <c:v>94.600000000000009</c:v>
                </c:pt>
                <c:pt idx="24">
                  <c:v>93.3</c:v>
                </c:pt>
                <c:pt idx="25">
                  <c:v>89.2</c:v>
                </c:pt>
                <c:pt idx="26">
                  <c:v>90.3</c:v>
                </c:pt>
                <c:pt idx="27">
                  <c:v>88.5</c:v>
                </c:pt>
                <c:pt idx="28">
                  <c:v>86.5</c:v>
                </c:pt>
                <c:pt idx="29">
                  <c:v>85.7</c:v>
                </c:pt>
                <c:pt idx="30">
                  <c:v>87.8</c:v>
                </c:pt>
                <c:pt idx="31">
                  <c:v>88.100000000000009</c:v>
                </c:pt>
                <c:pt idx="32">
                  <c:v>87.8</c:v>
                </c:pt>
                <c:pt idx="33">
                  <c:v>91.3</c:v>
                </c:pt>
                <c:pt idx="34">
                  <c:v>93.7</c:v>
                </c:pt>
                <c:pt idx="35">
                  <c:v>90.5</c:v>
                </c:pt>
                <c:pt idx="36">
                  <c:v>95.3</c:v>
                </c:pt>
                <c:pt idx="37">
                  <c:v>96.3</c:v>
                </c:pt>
                <c:pt idx="38">
                  <c:v>94.7</c:v>
                </c:pt>
                <c:pt idx="39">
                  <c:v>88.2</c:v>
                </c:pt>
                <c:pt idx="40">
                  <c:v>88.4</c:v>
                </c:pt>
                <c:pt idx="41">
                  <c:v>87.2</c:v>
                </c:pt>
                <c:pt idx="42">
                  <c:v>88.100000000000009</c:v>
                </c:pt>
                <c:pt idx="43">
                  <c:v>88.600000000000009</c:v>
                </c:pt>
                <c:pt idx="44">
                  <c:v>85.2</c:v>
                </c:pt>
                <c:pt idx="45">
                  <c:v>85.8</c:v>
                </c:pt>
                <c:pt idx="46">
                  <c:v>88.8</c:v>
                </c:pt>
                <c:pt idx="47">
                  <c:v>89.2</c:v>
                </c:pt>
                <c:pt idx="48">
                  <c:v>87.8</c:v>
                </c:pt>
                <c:pt idx="49">
                  <c:v>87.5</c:v>
                </c:pt>
                <c:pt idx="50">
                  <c:v>85.9</c:v>
                </c:pt>
                <c:pt idx="51">
                  <c:v>87.600000000000009</c:v>
                </c:pt>
                <c:pt idx="52">
                  <c:v>87.7</c:v>
                </c:pt>
                <c:pt idx="53">
                  <c:v>90.600000000000009</c:v>
                </c:pt>
                <c:pt idx="54">
                  <c:v>86.3</c:v>
                </c:pt>
                <c:pt idx="55">
                  <c:v>88.9</c:v>
                </c:pt>
                <c:pt idx="56">
                  <c:v>92.2</c:v>
                </c:pt>
                <c:pt idx="57">
                  <c:v>88.5</c:v>
                </c:pt>
                <c:pt idx="58">
                  <c:v>86.7</c:v>
                </c:pt>
                <c:pt idx="59">
                  <c:v>87.9</c:v>
                </c:pt>
                <c:pt idx="60">
                  <c:v>85.5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D0-49EA-918F-DE1484F28F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7388760"/>
        <c:axId val="587388432"/>
      </c:lineChart>
      <c:dateAx>
        <c:axId val="58738876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587388432"/>
        <c:crosses val="autoZero"/>
        <c:auto val="1"/>
        <c:lblOffset val="100"/>
        <c:baseTimeUnit val="months"/>
        <c:majorUnit val="2"/>
        <c:majorTimeUnit val="months"/>
      </c:dateAx>
      <c:valAx>
        <c:axId val="587388432"/>
        <c:scaling>
          <c:orientation val="minMax"/>
          <c:max val="11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1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pt-BR"/>
                  <a:t>Índice (em pontos)</a:t>
                </a:r>
              </a:p>
            </c:rich>
          </c:tx>
          <c:layout>
            <c:manualLayout>
              <c:xMode val="edge"/>
              <c:yMode val="edge"/>
              <c:x val="3.5092049699186291E-3"/>
              <c:y val="0.268212821514780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100" b="0" i="0" u="none" strike="noStrike" kern="120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587388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100" b="0" i="0" u="none" strike="noStrike" kern="1200" baseline="0">
          <a:solidFill>
            <a:schemeClr val="tx1"/>
          </a:solidFill>
          <a:latin typeface="+mj-lt"/>
          <a:ea typeface="+mn-ea"/>
          <a:cs typeface="+mn-cs"/>
        </a:defRPr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891588981359532E-2"/>
          <c:y val="4.7348028099377146E-2"/>
          <c:w val="0.9027443291816033"/>
          <c:h val="0.69667947194813973"/>
        </c:manualLayout>
      </c:layout>
      <c:lineChart>
        <c:grouping val="standard"/>
        <c:varyColors val="0"/>
        <c:ser>
          <c:idx val="0"/>
          <c:order val="0"/>
          <c:tx>
            <c:strRef>
              <c:f>'Slide 14, 15 e 17'!$C$2</c:f>
              <c:strCache>
                <c:ptCount val="1"/>
                <c:pt idx="0">
                  <c:v>ISA-COM-MPE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'Slide 14, 15 e 17'!$A$118:$A$178</c:f>
              <c:numCache>
                <c:formatCode>mmm\-yy</c:formatCode>
                <c:ptCount val="61"/>
                <c:pt idx="0">
                  <c:v>43678</c:v>
                </c:pt>
                <c:pt idx="1">
                  <c:v>43709</c:v>
                </c:pt>
                <c:pt idx="2">
                  <c:v>43739</c:v>
                </c:pt>
                <c:pt idx="3">
                  <c:v>43770</c:v>
                </c:pt>
                <c:pt idx="4">
                  <c:v>43800</c:v>
                </c:pt>
                <c:pt idx="5">
                  <c:v>43831</c:v>
                </c:pt>
                <c:pt idx="6">
                  <c:v>43862</c:v>
                </c:pt>
                <c:pt idx="7">
                  <c:v>43891</c:v>
                </c:pt>
                <c:pt idx="8">
                  <c:v>43922</c:v>
                </c:pt>
                <c:pt idx="9">
                  <c:v>43952</c:v>
                </c:pt>
                <c:pt idx="10">
                  <c:v>43983</c:v>
                </c:pt>
                <c:pt idx="11">
                  <c:v>44013</c:v>
                </c:pt>
                <c:pt idx="12">
                  <c:v>44044</c:v>
                </c:pt>
                <c:pt idx="13">
                  <c:v>44075</c:v>
                </c:pt>
                <c:pt idx="14">
                  <c:v>44105</c:v>
                </c:pt>
                <c:pt idx="15">
                  <c:v>44136</c:v>
                </c:pt>
                <c:pt idx="16">
                  <c:v>44166</c:v>
                </c:pt>
                <c:pt idx="17">
                  <c:v>44197</c:v>
                </c:pt>
                <c:pt idx="18">
                  <c:v>44228</c:v>
                </c:pt>
                <c:pt idx="19">
                  <c:v>44256</c:v>
                </c:pt>
                <c:pt idx="20">
                  <c:v>44287</c:v>
                </c:pt>
                <c:pt idx="21">
                  <c:v>44317</c:v>
                </c:pt>
                <c:pt idx="22">
                  <c:v>44348</c:v>
                </c:pt>
                <c:pt idx="23">
                  <c:v>44378</c:v>
                </c:pt>
                <c:pt idx="24">
                  <c:v>44409</c:v>
                </c:pt>
                <c:pt idx="25">
                  <c:v>44440</c:v>
                </c:pt>
                <c:pt idx="26">
                  <c:v>44470</c:v>
                </c:pt>
                <c:pt idx="27">
                  <c:v>44501</c:v>
                </c:pt>
                <c:pt idx="28">
                  <c:v>44531</c:v>
                </c:pt>
                <c:pt idx="29">
                  <c:v>44562</c:v>
                </c:pt>
                <c:pt idx="30">
                  <c:v>44593</c:v>
                </c:pt>
                <c:pt idx="31">
                  <c:v>44621</c:v>
                </c:pt>
                <c:pt idx="32">
                  <c:v>44652</c:v>
                </c:pt>
                <c:pt idx="33">
                  <c:v>44682</c:v>
                </c:pt>
                <c:pt idx="34">
                  <c:v>44713</c:v>
                </c:pt>
                <c:pt idx="35">
                  <c:v>44743</c:v>
                </c:pt>
                <c:pt idx="36">
                  <c:v>44774</c:v>
                </c:pt>
                <c:pt idx="37">
                  <c:v>44805</c:v>
                </c:pt>
                <c:pt idx="38">
                  <c:v>44835</c:v>
                </c:pt>
                <c:pt idx="39">
                  <c:v>44866</c:v>
                </c:pt>
                <c:pt idx="40">
                  <c:v>44896</c:v>
                </c:pt>
                <c:pt idx="41">
                  <c:v>44927</c:v>
                </c:pt>
                <c:pt idx="42">
                  <c:v>44958</c:v>
                </c:pt>
                <c:pt idx="43">
                  <c:v>44986</c:v>
                </c:pt>
                <c:pt idx="44">
                  <c:v>45017</c:v>
                </c:pt>
                <c:pt idx="45">
                  <c:v>45047</c:v>
                </c:pt>
                <c:pt idx="46">
                  <c:v>45078</c:v>
                </c:pt>
                <c:pt idx="47">
                  <c:v>45108</c:v>
                </c:pt>
                <c:pt idx="48">
                  <c:v>45139</c:v>
                </c:pt>
                <c:pt idx="49">
                  <c:v>45170</c:v>
                </c:pt>
                <c:pt idx="50">
                  <c:v>45200</c:v>
                </c:pt>
                <c:pt idx="51">
                  <c:v>45231</c:v>
                </c:pt>
                <c:pt idx="52">
                  <c:v>45261</c:v>
                </c:pt>
                <c:pt idx="53">
                  <c:v>45292</c:v>
                </c:pt>
                <c:pt idx="54">
                  <c:v>45323</c:v>
                </c:pt>
                <c:pt idx="55">
                  <c:v>45352</c:v>
                </c:pt>
                <c:pt idx="56">
                  <c:v>45383</c:v>
                </c:pt>
                <c:pt idx="57">
                  <c:v>45413</c:v>
                </c:pt>
                <c:pt idx="58">
                  <c:v>45444</c:v>
                </c:pt>
                <c:pt idx="59">
                  <c:v>45474</c:v>
                </c:pt>
                <c:pt idx="60">
                  <c:v>45505</c:v>
                </c:pt>
              </c:numCache>
            </c:numRef>
          </c:cat>
          <c:val>
            <c:numRef>
              <c:f>'Slide 14, 15 e 17'!$C$118:$C$178</c:f>
              <c:numCache>
                <c:formatCode>0.0</c:formatCode>
                <c:ptCount val="61"/>
                <c:pt idx="0">
                  <c:v>88.3</c:v>
                </c:pt>
                <c:pt idx="1">
                  <c:v>85.9</c:v>
                </c:pt>
                <c:pt idx="2">
                  <c:v>89.600000000000009</c:v>
                </c:pt>
                <c:pt idx="3">
                  <c:v>91.600000000000009</c:v>
                </c:pt>
                <c:pt idx="4">
                  <c:v>93.7</c:v>
                </c:pt>
                <c:pt idx="5">
                  <c:v>94.100000000000009</c:v>
                </c:pt>
                <c:pt idx="6">
                  <c:v>92</c:v>
                </c:pt>
                <c:pt idx="7">
                  <c:v>95.8</c:v>
                </c:pt>
                <c:pt idx="8">
                  <c:v>55.6</c:v>
                </c:pt>
                <c:pt idx="9">
                  <c:v>57.300000000000004</c:v>
                </c:pt>
                <c:pt idx="10">
                  <c:v>67.900000000000006</c:v>
                </c:pt>
                <c:pt idx="11">
                  <c:v>77.3</c:v>
                </c:pt>
                <c:pt idx="12">
                  <c:v>88.7</c:v>
                </c:pt>
                <c:pt idx="13">
                  <c:v>102.5</c:v>
                </c:pt>
                <c:pt idx="14">
                  <c:v>100.2</c:v>
                </c:pt>
                <c:pt idx="15">
                  <c:v>100.5</c:v>
                </c:pt>
                <c:pt idx="16">
                  <c:v>96.3</c:v>
                </c:pt>
                <c:pt idx="17">
                  <c:v>91.8</c:v>
                </c:pt>
                <c:pt idx="18">
                  <c:v>89.2</c:v>
                </c:pt>
                <c:pt idx="19">
                  <c:v>77.600000000000009</c:v>
                </c:pt>
                <c:pt idx="20">
                  <c:v>75.900000000000006</c:v>
                </c:pt>
                <c:pt idx="21">
                  <c:v>86.4</c:v>
                </c:pt>
                <c:pt idx="22">
                  <c:v>91</c:v>
                </c:pt>
                <c:pt idx="23">
                  <c:v>99.4</c:v>
                </c:pt>
                <c:pt idx="24">
                  <c:v>97.2</c:v>
                </c:pt>
                <c:pt idx="25">
                  <c:v>94.3</c:v>
                </c:pt>
                <c:pt idx="26">
                  <c:v>91.7</c:v>
                </c:pt>
                <c:pt idx="27">
                  <c:v>90.5</c:v>
                </c:pt>
                <c:pt idx="28">
                  <c:v>87.2</c:v>
                </c:pt>
                <c:pt idx="29">
                  <c:v>87</c:v>
                </c:pt>
                <c:pt idx="30">
                  <c:v>83.3</c:v>
                </c:pt>
                <c:pt idx="31">
                  <c:v>90.8</c:v>
                </c:pt>
                <c:pt idx="32">
                  <c:v>92.8</c:v>
                </c:pt>
                <c:pt idx="33">
                  <c:v>96.4</c:v>
                </c:pt>
                <c:pt idx="34">
                  <c:v>99.8</c:v>
                </c:pt>
                <c:pt idx="35">
                  <c:v>96.5</c:v>
                </c:pt>
                <c:pt idx="36">
                  <c:v>98.2</c:v>
                </c:pt>
                <c:pt idx="37">
                  <c:v>100</c:v>
                </c:pt>
                <c:pt idx="38">
                  <c:v>97.2</c:v>
                </c:pt>
                <c:pt idx="39">
                  <c:v>91.8</c:v>
                </c:pt>
                <c:pt idx="40">
                  <c:v>93.4</c:v>
                </c:pt>
                <c:pt idx="41">
                  <c:v>89.8</c:v>
                </c:pt>
                <c:pt idx="42">
                  <c:v>95.2</c:v>
                </c:pt>
                <c:pt idx="43">
                  <c:v>90.600000000000009</c:v>
                </c:pt>
                <c:pt idx="44">
                  <c:v>88.9</c:v>
                </c:pt>
                <c:pt idx="45">
                  <c:v>87.600000000000009</c:v>
                </c:pt>
                <c:pt idx="46">
                  <c:v>90.100000000000009</c:v>
                </c:pt>
                <c:pt idx="47">
                  <c:v>91</c:v>
                </c:pt>
                <c:pt idx="48">
                  <c:v>88.9</c:v>
                </c:pt>
                <c:pt idx="49">
                  <c:v>88.100000000000009</c:v>
                </c:pt>
                <c:pt idx="50">
                  <c:v>88.100000000000009</c:v>
                </c:pt>
                <c:pt idx="51">
                  <c:v>90.8</c:v>
                </c:pt>
                <c:pt idx="52">
                  <c:v>88.8</c:v>
                </c:pt>
                <c:pt idx="53">
                  <c:v>91.7</c:v>
                </c:pt>
                <c:pt idx="54">
                  <c:v>87.4</c:v>
                </c:pt>
                <c:pt idx="55">
                  <c:v>91.4</c:v>
                </c:pt>
                <c:pt idx="56">
                  <c:v>91.7</c:v>
                </c:pt>
                <c:pt idx="57">
                  <c:v>86.5</c:v>
                </c:pt>
                <c:pt idx="58">
                  <c:v>85.2</c:v>
                </c:pt>
                <c:pt idx="59">
                  <c:v>87.100000000000009</c:v>
                </c:pt>
                <c:pt idx="60">
                  <c:v>90.100000000000009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B7-4379-AAF5-1DB39D99E2C2}"/>
            </c:ext>
          </c:extLst>
        </c:ser>
        <c:ser>
          <c:idx val="1"/>
          <c:order val="1"/>
          <c:tx>
            <c:strRef>
              <c:f>'Slide 14, 15 e 17'!$D$2</c:f>
              <c:strCache>
                <c:ptCount val="1"/>
                <c:pt idx="0">
                  <c:v>IE-COM-MPE</c:v>
                </c:pt>
              </c:strCache>
            </c:strRef>
          </c:tx>
          <c:spPr>
            <a:ln w="28575" cap="rnd">
              <a:solidFill>
                <a:srgbClr val="2B474D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'Slide 14, 15 e 17'!$A$118:$A$178</c:f>
              <c:numCache>
                <c:formatCode>mmm\-yy</c:formatCode>
                <c:ptCount val="61"/>
                <c:pt idx="0">
                  <c:v>43678</c:v>
                </c:pt>
                <c:pt idx="1">
                  <c:v>43709</c:v>
                </c:pt>
                <c:pt idx="2">
                  <c:v>43739</c:v>
                </c:pt>
                <c:pt idx="3">
                  <c:v>43770</c:v>
                </c:pt>
                <c:pt idx="4">
                  <c:v>43800</c:v>
                </c:pt>
                <c:pt idx="5">
                  <c:v>43831</c:v>
                </c:pt>
                <c:pt idx="6">
                  <c:v>43862</c:v>
                </c:pt>
                <c:pt idx="7">
                  <c:v>43891</c:v>
                </c:pt>
                <c:pt idx="8">
                  <c:v>43922</c:v>
                </c:pt>
                <c:pt idx="9">
                  <c:v>43952</c:v>
                </c:pt>
                <c:pt idx="10">
                  <c:v>43983</c:v>
                </c:pt>
                <c:pt idx="11">
                  <c:v>44013</c:v>
                </c:pt>
                <c:pt idx="12">
                  <c:v>44044</c:v>
                </c:pt>
                <c:pt idx="13">
                  <c:v>44075</c:v>
                </c:pt>
                <c:pt idx="14">
                  <c:v>44105</c:v>
                </c:pt>
                <c:pt idx="15">
                  <c:v>44136</c:v>
                </c:pt>
                <c:pt idx="16">
                  <c:v>44166</c:v>
                </c:pt>
                <c:pt idx="17">
                  <c:v>44197</c:v>
                </c:pt>
                <c:pt idx="18">
                  <c:v>44228</c:v>
                </c:pt>
                <c:pt idx="19">
                  <c:v>44256</c:v>
                </c:pt>
                <c:pt idx="20">
                  <c:v>44287</c:v>
                </c:pt>
                <c:pt idx="21">
                  <c:v>44317</c:v>
                </c:pt>
                <c:pt idx="22">
                  <c:v>44348</c:v>
                </c:pt>
                <c:pt idx="23">
                  <c:v>44378</c:v>
                </c:pt>
                <c:pt idx="24">
                  <c:v>44409</c:v>
                </c:pt>
                <c:pt idx="25">
                  <c:v>44440</c:v>
                </c:pt>
                <c:pt idx="26">
                  <c:v>44470</c:v>
                </c:pt>
                <c:pt idx="27">
                  <c:v>44501</c:v>
                </c:pt>
                <c:pt idx="28">
                  <c:v>44531</c:v>
                </c:pt>
                <c:pt idx="29">
                  <c:v>44562</c:v>
                </c:pt>
                <c:pt idx="30">
                  <c:v>44593</c:v>
                </c:pt>
                <c:pt idx="31">
                  <c:v>44621</c:v>
                </c:pt>
                <c:pt idx="32">
                  <c:v>44652</c:v>
                </c:pt>
                <c:pt idx="33">
                  <c:v>44682</c:v>
                </c:pt>
                <c:pt idx="34">
                  <c:v>44713</c:v>
                </c:pt>
                <c:pt idx="35">
                  <c:v>44743</c:v>
                </c:pt>
                <c:pt idx="36">
                  <c:v>44774</c:v>
                </c:pt>
                <c:pt idx="37">
                  <c:v>44805</c:v>
                </c:pt>
                <c:pt idx="38">
                  <c:v>44835</c:v>
                </c:pt>
                <c:pt idx="39">
                  <c:v>44866</c:v>
                </c:pt>
                <c:pt idx="40">
                  <c:v>44896</c:v>
                </c:pt>
                <c:pt idx="41">
                  <c:v>44927</c:v>
                </c:pt>
                <c:pt idx="42">
                  <c:v>44958</c:v>
                </c:pt>
                <c:pt idx="43">
                  <c:v>44986</c:v>
                </c:pt>
                <c:pt idx="44">
                  <c:v>45017</c:v>
                </c:pt>
                <c:pt idx="45">
                  <c:v>45047</c:v>
                </c:pt>
                <c:pt idx="46">
                  <c:v>45078</c:v>
                </c:pt>
                <c:pt idx="47">
                  <c:v>45108</c:v>
                </c:pt>
                <c:pt idx="48">
                  <c:v>45139</c:v>
                </c:pt>
                <c:pt idx="49">
                  <c:v>45170</c:v>
                </c:pt>
                <c:pt idx="50">
                  <c:v>45200</c:v>
                </c:pt>
                <c:pt idx="51">
                  <c:v>45231</c:v>
                </c:pt>
                <c:pt idx="52">
                  <c:v>45261</c:v>
                </c:pt>
                <c:pt idx="53">
                  <c:v>45292</c:v>
                </c:pt>
                <c:pt idx="54">
                  <c:v>45323</c:v>
                </c:pt>
                <c:pt idx="55">
                  <c:v>45352</c:v>
                </c:pt>
                <c:pt idx="56">
                  <c:v>45383</c:v>
                </c:pt>
                <c:pt idx="57">
                  <c:v>45413</c:v>
                </c:pt>
                <c:pt idx="58">
                  <c:v>45444</c:v>
                </c:pt>
                <c:pt idx="59">
                  <c:v>45474</c:v>
                </c:pt>
                <c:pt idx="60">
                  <c:v>45505</c:v>
                </c:pt>
              </c:numCache>
            </c:numRef>
          </c:cat>
          <c:val>
            <c:numRef>
              <c:f>'Slide 14, 15 e 17'!$D$118:$D$178</c:f>
              <c:numCache>
                <c:formatCode>0.0</c:formatCode>
                <c:ptCount val="61"/>
                <c:pt idx="0">
                  <c:v>100</c:v>
                </c:pt>
                <c:pt idx="1">
                  <c:v>99.2</c:v>
                </c:pt>
                <c:pt idx="2">
                  <c:v>98.9</c:v>
                </c:pt>
                <c:pt idx="3">
                  <c:v>98</c:v>
                </c:pt>
                <c:pt idx="4">
                  <c:v>95.5</c:v>
                </c:pt>
                <c:pt idx="5">
                  <c:v>101.8</c:v>
                </c:pt>
                <c:pt idx="6">
                  <c:v>101.8</c:v>
                </c:pt>
                <c:pt idx="7">
                  <c:v>76.5</c:v>
                </c:pt>
                <c:pt idx="8">
                  <c:v>64.2</c:v>
                </c:pt>
                <c:pt idx="9">
                  <c:v>64.400000000000006</c:v>
                </c:pt>
                <c:pt idx="10">
                  <c:v>86.8</c:v>
                </c:pt>
                <c:pt idx="11">
                  <c:v>87.3</c:v>
                </c:pt>
                <c:pt idx="12">
                  <c:v>89.2</c:v>
                </c:pt>
                <c:pt idx="13">
                  <c:v>89.2</c:v>
                </c:pt>
                <c:pt idx="14">
                  <c:v>80.3</c:v>
                </c:pt>
                <c:pt idx="15">
                  <c:v>85.9</c:v>
                </c:pt>
                <c:pt idx="16">
                  <c:v>89.600000000000009</c:v>
                </c:pt>
                <c:pt idx="17">
                  <c:v>90.2</c:v>
                </c:pt>
                <c:pt idx="18">
                  <c:v>93.3</c:v>
                </c:pt>
                <c:pt idx="19">
                  <c:v>61.6</c:v>
                </c:pt>
                <c:pt idx="20">
                  <c:v>88.100000000000009</c:v>
                </c:pt>
                <c:pt idx="21">
                  <c:v>93.8</c:v>
                </c:pt>
                <c:pt idx="22">
                  <c:v>83.9</c:v>
                </c:pt>
                <c:pt idx="23">
                  <c:v>90.100000000000009</c:v>
                </c:pt>
                <c:pt idx="24">
                  <c:v>89.5</c:v>
                </c:pt>
                <c:pt idx="25">
                  <c:v>84.5</c:v>
                </c:pt>
                <c:pt idx="26">
                  <c:v>89.100000000000009</c:v>
                </c:pt>
                <c:pt idx="27">
                  <c:v>87</c:v>
                </c:pt>
                <c:pt idx="28">
                  <c:v>86.5</c:v>
                </c:pt>
                <c:pt idx="29">
                  <c:v>84.8</c:v>
                </c:pt>
                <c:pt idx="30">
                  <c:v>92.9</c:v>
                </c:pt>
                <c:pt idx="31">
                  <c:v>86</c:v>
                </c:pt>
                <c:pt idx="32">
                  <c:v>83.3</c:v>
                </c:pt>
                <c:pt idx="33">
                  <c:v>86.5</c:v>
                </c:pt>
                <c:pt idx="34">
                  <c:v>87.8</c:v>
                </c:pt>
                <c:pt idx="35">
                  <c:v>84.600000000000009</c:v>
                </c:pt>
                <c:pt idx="36">
                  <c:v>92.7</c:v>
                </c:pt>
                <c:pt idx="37">
                  <c:v>92.600000000000009</c:v>
                </c:pt>
                <c:pt idx="38">
                  <c:v>92.4</c:v>
                </c:pt>
                <c:pt idx="39">
                  <c:v>85.2</c:v>
                </c:pt>
                <c:pt idx="40">
                  <c:v>83.8</c:v>
                </c:pt>
                <c:pt idx="41">
                  <c:v>85.100000000000009</c:v>
                </c:pt>
                <c:pt idx="42">
                  <c:v>81.400000000000006</c:v>
                </c:pt>
                <c:pt idx="43">
                  <c:v>87.100000000000009</c:v>
                </c:pt>
                <c:pt idx="44">
                  <c:v>82.2</c:v>
                </c:pt>
                <c:pt idx="45">
                  <c:v>84.5</c:v>
                </c:pt>
                <c:pt idx="46">
                  <c:v>88.100000000000009</c:v>
                </c:pt>
                <c:pt idx="47">
                  <c:v>88</c:v>
                </c:pt>
                <c:pt idx="48">
                  <c:v>87.3</c:v>
                </c:pt>
                <c:pt idx="49">
                  <c:v>87.4</c:v>
                </c:pt>
                <c:pt idx="50">
                  <c:v>84.3</c:v>
                </c:pt>
                <c:pt idx="51">
                  <c:v>84.8</c:v>
                </c:pt>
                <c:pt idx="52">
                  <c:v>87.2</c:v>
                </c:pt>
                <c:pt idx="53">
                  <c:v>89.8</c:v>
                </c:pt>
                <c:pt idx="54">
                  <c:v>85.9</c:v>
                </c:pt>
                <c:pt idx="55">
                  <c:v>87</c:v>
                </c:pt>
                <c:pt idx="56">
                  <c:v>93.2</c:v>
                </c:pt>
                <c:pt idx="57">
                  <c:v>90.8</c:v>
                </c:pt>
                <c:pt idx="58">
                  <c:v>88.8</c:v>
                </c:pt>
                <c:pt idx="59">
                  <c:v>89.2</c:v>
                </c:pt>
                <c:pt idx="60">
                  <c:v>81.5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B7-4379-AAF5-1DB39D99E2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6430064"/>
        <c:axId val="486430392"/>
      </c:lineChart>
      <c:dateAx>
        <c:axId val="48643006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486430392"/>
        <c:crosses val="autoZero"/>
        <c:auto val="1"/>
        <c:lblOffset val="100"/>
        <c:baseTimeUnit val="months"/>
        <c:majorUnit val="2"/>
        <c:majorTimeUnit val="months"/>
      </c:dateAx>
      <c:valAx>
        <c:axId val="486430392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Índice (em pontos)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643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24488888888889"/>
          <c:y val="0.88977910684303896"/>
          <c:w val="0.53510222222222226"/>
          <c:h val="9.33806839352625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593576915724729E-2"/>
          <c:y val="3.3260707876638089E-2"/>
          <c:w val="0.9640727191993832"/>
          <c:h val="0.720811526679838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'Slide 14, 15 e 17'!$B$2</c:f>
              <c:strCache>
                <c:ptCount val="1"/>
                <c:pt idx="0">
                  <c:v>ICOM-MPE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4.3659430316628197E-3"/>
                  <c:y val="1.05842175565083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39-4B05-AB1C-3B797B0559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B0F0"/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14, 15 e 17'!$A$142:$A$178</c:f>
              <c:numCache>
                <c:formatCode>mmm\-yy</c:formatCode>
                <c:ptCount val="37"/>
                <c:pt idx="0">
                  <c:v>44409</c:v>
                </c:pt>
                <c:pt idx="1">
                  <c:v>44440</c:v>
                </c:pt>
                <c:pt idx="2">
                  <c:v>44470</c:v>
                </c:pt>
                <c:pt idx="3">
                  <c:v>44501</c:v>
                </c:pt>
                <c:pt idx="4">
                  <c:v>44531</c:v>
                </c:pt>
                <c:pt idx="5">
                  <c:v>44562</c:v>
                </c:pt>
                <c:pt idx="6">
                  <c:v>44593</c:v>
                </c:pt>
                <c:pt idx="7">
                  <c:v>44621</c:v>
                </c:pt>
                <c:pt idx="8">
                  <c:v>44652</c:v>
                </c:pt>
                <c:pt idx="9">
                  <c:v>44682</c:v>
                </c:pt>
                <c:pt idx="10">
                  <c:v>44713</c:v>
                </c:pt>
                <c:pt idx="11">
                  <c:v>44743</c:v>
                </c:pt>
                <c:pt idx="12">
                  <c:v>44774</c:v>
                </c:pt>
                <c:pt idx="13">
                  <c:v>44805</c:v>
                </c:pt>
                <c:pt idx="14">
                  <c:v>44835</c:v>
                </c:pt>
                <c:pt idx="15">
                  <c:v>44866</c:v>
                </c:pt>
                <c:pt idx="16">
                  <c:v>44896</c:v>
                </c:pt>
                <c:pt idx="17">
                  <c:v>44927</c:v>
                </c:pt>
                <c:pt idx="18">
                  <c:v>44958</c:v>
                </c:pt>
                <c:pt idx="19">
                  <c:v>44986</c:v>
                </c:pt>
                <c:pt idx="20">
                  <c:v>45017</c:v>
                </c:pt>
                <c:pt idx="21">
                  <c:v>45047</c:v>
                </c:pt>
                <c:pt idx="22">
                  <c:v>45078</c:v>
                </c:pt>
                <c:pt idx="23">
                  <c:v>45108</c:v>
                </c:pt>
                <c:pt idx="24">
                  <c:v>45139</c:v>
                </c:pt>
                <c:pt idx="25">
                  <c:v>45170</c:v>
                </c:pt>
                <c:pt idx="26">
                  <c:v>45200</c:v>
                </c:pt>
                <c:pt idx="27">
                  <c:v>45231</c:v>
                </c:pt>
                <c:pt idx="28">
                  <c:v>45261</c:v>
                </c:pt>
                <c:pt idx="29">
                  <c:v>45292</c:v>
                </c:pt>
                <c:pt idx="30">
                  <c:v>45323</c:v>
                </c:pt>
                <c:pt idx="31">
                  <c:v>45352</c:v>
                </c:pt>
                <c:pt idx="32">
                  <c:v>45383</c:v>
                </c:pt>
                <c:pt idx="33">
                  <c:v>45413</c:v>
                </c:pt>
                <c:pt idx="34">
                  <c:v>45444</c:v>
                </c:pt>
                <c:pt idx="35">
                  <c:v>45474</c:v>
                </c:pt>
                <c:pt idx="36">
                  <c:v>45505</c:v>
                </c:pt>
              </c:numCache>
            </c:numRef>
          </c:cat>
          <c:val>
            <c:numRef>
              <c:f>'Slide 14, 15 e 17'!$F$142:$F$178</c:f>
              <c:numCache>
                <c:formatCode>0.0</c:formatCode>
                <c:ptCount val="37"/>
                <c:pt idx="0">
                  <c:v>-1.3000000000000114</c:v>
                </c:pt>
                <c:pt idx="1">
                  <c:v>-4.0999999999999943</c:v>
                </c:pt>
                <c:pt idx="2">
                  <c:v>1.0999999999999943</c:v>
                </c:pt>
                <c:pt idx="3">
                  <c:v>-1.7999999999999972</c:v>
                </c:pt>
                <c:pt idx="4">
                  <c:v>-2</c:v>
                </c:pt>
                <c:pt idx="5">
                  <c:v>-0.79999999999999716</c:v>
                </c:pt>
                <c:pt idx="6">
                  <c:v>2.0999999999999943</c:v>
                </c:pt>
                <c:pt idx="7">
                  <c:v>0.30000000000001137</c:v>
                </c:pt>
                <c:pt idx="8">
                  <c:v>-0.30000000000001137</c:v>
                </c:pt>
                <c:pt idx="9">
                  <c:v>3.5</c:v>
                </c:pt>
                <c:pt idx="10">
                  <c:v>2.4000000000000057</c:v>
                </c:pt>
                <c:pt idx="11">
                  <c:v>-3.2000000000000028</c:v>
                </c:pt>
                <c:pt idx="12">
                  <c:v>4.7999999999999972</c:v>
                </c:pt>
                <c:pt idx="13">
                  <c:v>1</c:v>
                </c:pt>
                <c:pt idx="14">
                  <c:v>-1.5999999999999943</c:v>
                </c:pt>
                <c:pt idx="15">
                  <c:v>-6.5</c:v>
                </c:pt>
                <c:pt idx="16">
                  <c:v>0.20000000000000284</c:v>
                </c:pt>
                <c:pt idx="17">
                  <c:v>-1.2000000000000028</c:v>
                </c:pt>
                <c:pt idx="18">
                  <c:v>0.90000000000000568</c:v>
                </c:pt>
                <c:pt idx="19">
                  <c:v>0.5</c:v>
                </c:pt>
                <c:pt idx="20">
                  <c:v>-3.4000000000000057</c:v>
                </c:pt>
                <c:pt idx="21">
                  <c:v>0.59999999999999432</c:v>
                </c:pt>
                <c:pt idx="22">
                  <c:v>3</c:v>
                </c:pt>
                <c:pt idx="23">
                  <c:v>0.40000000000000568</c:v>
                </c:pt>
                <c:pt idx="24">
                  <c:v>-1.4000000000000057</c:v>
                </c:pt>
                <c:pt idx="25">
                  <c:v>-0.29999999999999716</c:v>
                </c:pt>
                <c:pt idx="26">
                  <c:v>-1.5999999999999943</c:v>
                </c:pt>
                <c:pt idx="27">
                  <c:v>1.7000000000000028</c:v>
                </c:pt>
                <c:pt idx="28">
                  <c:v>9.9999999999994316E-2</c:v>
                </c:pt>
                <c:pt idx="29">
                  <c:v>2.9000000000000057</c:v>
                </c:pt>
                <c:pt idx="30">
                  <c:v>-4.3000000000000114</c:v>
                </c:pt>
                <c:pt idx="31">
                  <c:v>2.6000000000000085</c:v>
                </c:pt>
                <c:pt idx="32">
                  <c:v>3.2999999999999972</c:v>
                </c:pt>
                <c:pt idx="33">
                  <c:v>-3.7000000000000028</c:v>
                </c:pt>
                <c:pt idx="34">
                  <c:v>-1.7999999999999972</c:v>
                </c:pt>
                <c:pt idx="35">
                  <c:v>1.2000000000000028</c:v>
                </c:pt>
                <c:pt idx="36">
                  <c:v>-2.4000000000000057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39-4B05-AB1C-3B797B055979}"/>
            </c:ext>
          </c:extLst>
        </c:ser>
        <c:ser>
          <c:idx val="1"/>
          <c:order val="1"/>
          <c:tx>
            <c:strRef>
              <c:f>'Slide 14, 15 e 17'!$E$1</c:f>
              <c:strCache>
                <c:ptCount val="1"/>
                <c:pt idx="0">
                  <c:v>ICOM-Geral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187200407212889E-2"/>
                  <c:y val="1.85223807238896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239-4B05-AB1C-3B797B055979}"/>
                </c:ext>
              </c:extLst>
            </c:dLbl>
            <c:dLbl>
              <c:idx val="2"/>
              <c:layout>
                <c:manualLayout>
                  <c:x val="8.731886063325426E-3"/>
                  <c:y val="1.333444731523762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39-4B05-AB1C-3B797B0559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14, 15 e 17'!$A$142:$A$178</c:f>
              <c:numCache>
                <c:formatCode>mmm\-yy</c:formatCode>
                <c:ptCount val="37"/>
                <c:pt idx="0">
                  <c:v>44409</c:v>
                </c:pt>
                <c:pt idx="1">
                  <c:v>44440</c:v>
                </c:pt>
                <c:pt idx="2">
                  <c:v>44470</c:v>
                </c:pt>
                <c:pt idx="3">
                  <c:v>44501</c:v>
                </c:pt>
                <c:pt idx="4">
                  <c:v>44531</c:v>
                </c:pt>
                <c:pt idx="5">
                  <c:v>44562</c:v>
                </c:pt>
                <c:pt idx="6">
                  <c:v>44593</c:v>
                </c:pt>
                <c:pt idx="7">
                  <c:v>44621</c:v>
                </c:pt>
                <c:pt idx="8">
                  <c:v>44652</c:v>
                </c:pt>
                <c:pt idx="9">
                  <c:v>44682</c:v>
                </c:pt>
                <c:pt idx="10">
                  <c:v>44713</c:v>
                </c:pt>
                <c:pt idx="11">
                  <c:v>44743</c:v>
                </c:pt>
                <c:pt idx="12">
                  <c:v>44774</c:v>
                </c:pt>
                <c:pt idx="13">
                  <c:v>44805</c:v>
                </c:pt>
                <c:pt idx="14">
                  <c:v>44835</c:v>
                </c:pt>
                <c:pt idx="15">
                  <c:v>44866</c:v>
                </c:pt>
                <c:pt idx="16">
                  <c:v>44896</c:v>
                </c:pt>
                <c:pt idx="17">
                  <c:v>44927</c:v>
                </c:pt>
                <c:pt idx="18">
                  <c:v>44958</c:v>
                </c:pt>
                <c:pt idx="19">
                  <c:v>44986</c:v>
                </c:pt>
                <c:pt idx="20">
                  <c:v>45017</c:v>
                </c:pt>
                <c:pt idx="21">
                  <c:v>45047</c:v>
                </c:pt>
                <c:pt idx="22">
                  <c:v>45078</c:v>
                </c:pt>
                <c:pt idx="23">
                  <c:v>45108</c:v>
                </c:pt>
                <c:pt idx="24">
                  <c:v>45139</c:v>
                </c:pt>
                <c:pt idx="25">
                  <c:v>45170</c:v>
                </c:pt>
                <c:pt idx="26">
                  <c:v>45200</c:v>
                </c:pt>
                <c:pt idx="27">
                  <c:v>45231</c:v>
                </c:pt>
                <c:pt idx="28">
                  <c:v>45261</c:v>
                </c:pt>
                <c:pt idx="29">
                  <c:v>45292</c:v>
                </c:pt>
                <c:pt idx="30">
                  <c:v>45323</c:v>
                </c:pt>
                <c:pt idx="31">
                  <c:v>45352</c:v>
                </c:pt>
                <c:pt idx="32">
                  <c:v>45383</c:v>
                </c:pt>
                <c:pt idx="33">
                  <c:v>45413</c:v>
                </c:pt>
                <c:pt idx="34">
                  <c:v>45444</c:v>
                </c:pt>
                <c:pt idx="35">
                  <c:v>45474</c:v>
                </c:pt>
                <c:pt idx="36">
                  <c:v>45505</c:v>
                </c:pt>
              </c:numCache>
            </c:numRef>
          </c:cat>
          <c:val>
            <c:numRef>
              <c:f>'Slide 14, 15 e 17'!$G$142:$G$178</c:f>
              <c:numCache>
                <c:formatCode>0.0</c:formatCode>
                <c:ptCount val="37"/>
                <c:pt idx="0">
                  <c:v>-0.89999999999999147</c:v>
                </c:pt>
                <c:pt idx="1">
                  <c:v>-5.3000000000000114</c:v>
                </c:pt>
                <c:pt idx="2">
                  <c:v>1.9000000000000057</c:v>
                </c:pt>
                <c:pt idx="3">
                  <c:v>-1.7999999999999972</c:v>
                </c:pt>
                <c:pt idx="4">
                  <c:v>-1.2999999999999972</c:v>
                </c:pt>
                <c:pt idx="5">
                  <c:v>1.0999999999999943</c:v>
                </c:pt>
                <c:pt idx="6">
                  <c:v>0.29999999999999716</c:v>
                </c:pt>
                <c:pt idx="7">
                  <c:v>0.70000000000000284</c:v>
                </c:pt>
                <c:pt idx="8">
                  <c:v>-0.59999999999999432</c:v>
                </c:pt>
                <c:pt idx="9">
                  <c:v>2.5999999999999943</c:v>
                </c:pt>
                <c:pt idx="10">
                  <c:v>0.20000000000000284</c:v>
                </c:pt>
                <c:pt idx="11">
                  <c:v>-2.2999999999999972</c:v>
                </c:pt>
                <c:pt idx="12">
                  <c:v>3.2999999999999972</c:v>
                </c:pt>
                <c:pt idx="13">
                  <c:v>2.7000000000000028</c:v>
                </c:pt>
                <c:pt idx="14">
                  <c:v>-1.7000000000000028</c:v>
                </c:pt>
                <c:pt idx="15">
                  <c:v>-5.7000000000000028</c:v>
                </c:pt>
                <c:pt idx="16">
                  <c:v>1.0999999999999943</c:v>
                </c:pt>
                <c:pt idx="17">
                  <c:v>-2.3999999999999915</c:v>
                </c:pt>
                <c:pt idx="18">
                  <c:v>0</c:v>
                </c:pt>
                <c:pt idx="19">
                  <c:v>1.8999999999999915</c:v>
                </c:pt>
                <c:pt idx="20">
                  <c:v>-2</c:v>
                </c:pt>
                <c:pt idx="21">
                  <c:v>0.30000000000001137</c:v>
                </c:pt>
                <c:pt idx="22">
                  <c:v>2</c:v>
                </c:pt>
                <c:pt idx="23">
                  <c:v>-2</c:v>
                </c:pt>
                <c:pt idx="24">
                  <c:v>1.3999999999999915</c:v>
                </c:pt>
                <c:pt idx="25">
                  <c:v>-1.2000000000000028</c:v>
                </c:pt>
                <c:pt idx="26">
                  <c:v>-1.1999999999999886</c:v>
                </c:pt>
                <c:pt idx="27">
                  <c:v>1.2999999999999972</c:v>
                </c:pt>
                <c:pt idx="28">
                  <c:v>0.89999999999999147</c:v>
                </c:pt>
                <c:pt idx="29">
                  <c:v>1.2000000000000028</c:v>
                </c:pt>
                <c:pt idx="30">
                  <c:v>-1</c:v>
                </c:pt>
                <c:pt idx="31">
                  <c:v>0.90000000000000568</c:v>
                </c:pt>
                <c:pt idx="32">
                  <c:v>5.0999999999999943</c:v>
                </c:pt>
                <c:pt idx="33">
                  <c:v>-4</c:v>
                </c:pt>
                <c:pt idx="34">
                  <c:v>-1.2000000000000028</c:v>
                </c:pt>
                <c:pt idx="35">
                  <c:v>0.60000000000000853</c:v>
                </c:pt>
                <c:pt idx="36">
                  <c:v>-1.7999999999999972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39-4B05-AB1C-3B797B0559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9142000"/>
        <c:axId val="719142656"/>
      </c:barChart>
      <c:dateAx>
        <c:axId val="71914200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719142656"/>
        <c:crosses val="autoZero"/>
        <c:auto val="1"/>
        <c:lblOffset val="100"/>
        <c:baseTimeUnit val="months"/>
        <c:majorUnit val="1"/>
        <c:majorTimeUnit val="months"/>
      </c:dateAx>
      <c:valAx>
        <c:axId val="7191426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71914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770245055454928"/>
          <c:y val="0.92557399066046975"/>
          <c:w val="0.53063751821005045"/>
          <c:h val="5.11175600842537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79208071000533"/>
          <c:y val="4.4983404078804128E-2"/>
          <c:w val="0.82476947551728119"/>
          <c:h val="0.78572543015456398"/>
        </c:manualLayout>
      </c:layout>
      <c:lineChart>
        <c:grouping val="standard"/>
        <c:varyColors val="0"/>
        <c:ser>
          <c:idx val="0"/>
          <c:order val="0"/>
          <c:tx>
            <c:strRef>
              <c:f>'Slides 18, 19 e 21'!$B$2</c:f>
              <c:strCache>
                <c:ptCount val="1"/>
                <c:pt idx="0">
                  <c:v>ICS-MPE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'Slides 18, 19 e 21'!$A$118:$A$178</c:f>
              <c:numCache>
                <c:formatCode>mmm\-yy</c:formatCode>
                <c:ptCount val="61"/>
                <c:pt idx="0">
                  <c:v>43678</c:v>
                </c:pt>
                <c:pt idx="1">
                  <c:v>43709</c:v>
                </c:pt>
                <c:pt idx="2">
                  <c:v>43739</c:v>
                </c:pt>
                <c:pt idx="3">
                  <c:v>43770</c:v>
                </c:pt>
                <c:pt idx="4">
                  <c:v>43800</c:v>
                </c:pt>
                <c:pt idx="5">
                  <c:v>43831</c:v>
                </c:pt>
                <c:pt idx="6">
                  <c:v>43862</c:v>
                </c:pt>
                <c:pt idx="7">
                  <c:v>43891</c:v>
                </c:pt>
                <c:pt idx="8">
                  <c:v>43922</c:v>
                </c:pt>
                <c:pt idx="9">
                  <c:v>43952</c:v>
                </c:pt>
                <c:pt idx="10">
                  <c:v>43983</c:v>
                </c:pt>
                <c:pt idx="11">
                  <c:v>44013</c:v>
                </c:pt>
                <c:pt idx="12">
                  <c:v>44044</c:v>
                </c:pt>
                <c:pt idx="13">
                  <c:v>44075</c:v>
                </c:pt>
                <c:pt idx="14">
                  <c:v>44105</c:v>
                </c:pt>
                <c:pt idx="15">
                  <c:v>44136</c:v>
                </c:pt>
                <c:pt idx="16">
                  <c:v>44166</c:v>
                </c:pt>
                <c:pt idx="17">
                  <c:v>44197</c:v>
                </c:pt>
                <c:pt idx="18">
                  <c:v>44228</c:v>
                </c:pt>
                <c:pt idx="19">
                  <c:v>44256</c:v>
                </c:pt>
                <c:pt idx="20">
                  <c:v>44287</c:v>
                </c:pt>
                <c:pt idx="21">
                  <c:v>44317</c:v>
                </c:pt>
                <c:pt idx="22">
                  <c:v>44348</c:v>
                </c:pt>
                <c:pt idx="23">
                  <c:v>44378</c:v>
                </c:pt>
                <c:pt idx="24">
                  <c:v>44409</c:v>
                </c:pt>
                <c:pt idx="25">
                  <c:v>44440</c:v>
                </c:pt>
                <c:pt idx="26">
                  <c:v>44470</c:v>
                </c:pt>
                <c:pt idx="27">
                  <c:v>44501</c:v>
                </c:pt>
                <c:pt idx="28">
                  <c:v>44531</c:v>
                </c:pt>
                <c:pt idx="29">
                  <c:v>44562</c:v>
                </c:pt>
                <c:pt idx="30">
                  <c:v>44593</c:v>
                </c:pt>
                <c:pt idx="31">
                  <c:v>44621</c:v>
                </c:pt>
                <c:pt idx="32">
                  <c:v>44652</c:v>
                </c:pt>
                <c:pt idx="33">
                  <c:v>44682</c:v>
                </c:pt>
                <c:pt idx="34">
                  <c:v>44713</c:v>
                </c:pt>
                <c:pt idx="35">
                  <c:v>44743</c:v>
                </c:pt>
                <c:pt idx="36">
                  <c:v>44774</c:v>
                </c:pt>
                <c:pt idx="37">
                  <c:v>44805</c:v>
                </c:pt>
                <c:pt idx="38">
                  <c:v>44835</c:v>
                </c:pt>
                <c:pt idx="39">
                  <c:v>44866</c:v>
                </c:pt>
                <c:pt idx="40">
                  <c:v>44896</c:v>
                </c:pt>
                <c:pt idx="41">
                  <c:v>44927</c:v>
                </c:pt>
                <c:pt idx="42">
                  <c:v>44958</c:v>
                </c:pt>
                <c:pt idx="43">
                  <c:v>44986</c:v>
                </c:pt>
                <c:pt idx="44">
                  <c:v>45017</c:v>
                </c:pt>
                <c:pt idx="45">
                  <c:v>45047</c:v>
                </c:pt>
                <c:pt idx="46">
                  <c:v>45078</c:v>
                </c:pt>
                <c:pt idx="47">
                  <c:v>45108</c:v>
                </c:pt>
                <c:pt idx="48">
                  <c:v>45139</c:v>
                </c:pt>
                <c:pt idx="49">
                  <c:v>45170</c:v>
                </c:pt>
                <c:pt idx="50">
                  <c:v>45200</c:v>
                </c:pt>
                <c:pt idx="51">
                  <c:v>45231</c:v>
                </c:pt>
                <c:pt idx="52">
                  <c:v>45261</c:v>
                </c:pt>
                <c:pt idx="53">
                  <c:v>45292</c:v>
                </c:pt>
                <c:pt idx="54">
                  <c:v>45323</c:v>
                </c:pt>
                <c:pt idx="55">
                  <c:v>45352</c:v>
                </c:pt>
                <c:pt idx="56">
                  <c:v>45383</c:v>
                </c:pt>
                <c:pt idx="57">
                  <c:v>45413</c:v>
                </c:pt>
                <c:pt idx="58">
                  <c:v>45444</c:v>
                </c:pt>
                <c:pt idx="59">
                  <c:v>45474</c:v>
                </c:pt>
                <c:pt idx="60">
                  <c:v>45505</c:v>
                </c:pt>
              </c:numCache>
            </c:numRef>
          </c:cat>
          <c:val>
            <c:numRef>
              <c:f>'Slides 18, 19 e 21'!$B$118:$B$178</c:f>
              <c:numCache>
                <c:formatCode>0.0</c:formatCode>
                <c:ptCount val="61"/>
                <c:pt idx="0">
                  <c:v>94.5</c:v>
                </c:pt>
                <c:pt idx="1">
                  <c:v>95.8</c:v>
                </c:pt>
                <c:pt idx="2">
                  <c:v>94.2</c:v>
                </c:pt>
                <c:pt idx="3">
                  <c:v>95.8</c:v>
                </c:pt>
                <c:pt idx="4">
                  <c:v>95.7</c:v>
                </c:pt>
                <c:pt idx="5">
                  <c:v>97.9</c:v>
                </c:pt>
                <c:pt idx="6">
                  <c:v>94.8</c:v>
                </c:pt>
                <c:pt idx="7">
                  <c:v>86</c:v>
                </c:pt>
                <c:pt idx="8">
                  <c:v>51.2</c:v>
                </c:pt>
                <c:pt idx="9">
                  <c:v>58.6</c:v>
                </c:pt>
                <c:pt idx="10">
                  <c:v>69</c:v>
                </c:pt>
                <c:pt idx="11">
                  <c:v>74.2</c:v>
                </c:pt>
                <c:pt idx="12">
                  <c:v>82.2</c:v>
                </c:pt>
                <c:pt idx="13">
                  <c:v>85.3</c:v>
                </c:pt>
                <c:pt idx="14">
                  <c:v>86</c:v>
                </c:pt>
                <c:pt idx="15">
                  <c:v>84.100000000000009</c:v>
                </c:pt>
                <c:pt idx="16">
                  <c:v>83.600000000000009</c:v>
                </c:pt>
                <c:pt idx="17">
                  <c:v>85.4</c:v>
                </c:pt>
                <c:pt idx="18">
                  <c:v>83.100000000000009</c:v>
                </c:pt>
                <c:pt idx="19">
                  <c:v>76.400000000000006</c:v>
                </c:pt>
                <c:pt idx="20">
                  <c:v>79.400000000000006</c:v>
                </c:pt>
                <c:pt idx="21">
                  <c:v>86</c:v>
                </c:pt>
                <c:pt idx="22">
                  <c:v>90.8</c:v>
                </c:pt>
                <c:pt idx="23">
                  <c:v>94.9</c:v>
                </c:pt>
                <c:pt idx="24">
                  <c:v>95.4</c:v>
                </c:pt>
                <c:pt idx="25">
                  <c:v>95.4</c:v>
                </c:pt>
                <c:pt idx="26">
                  <c:v>97.5</c:v>
                </c:pt>
                <c:pt idx="27">
                  <c:v>97.9</c:v>
                </c:pt>
                <c:pt idx="28">
                  <c:v>96.5</c:v>
                </c:pt>
                <c:pt idx="29">
                  <c:v>94.4</c:v>
                </c:pt>
                <c:pt idx="30">
                  <c:v>93.4</c:v>
                </c:pt>
                <c:pt idx="31">
                  <c:v>93.4</c:v>
                </c:pt>
                <c:pt idx="32">
                  <c:v>97.600000000000009</c:v>
                </c:pt>
                <c:pt idx="33">
                  <c:v>98.2</c:v>
                </c:pt>
                <c:pt idx="34">
                  <c:v>97.2</c:v>
                </c:pt>
                <c:pt idx="35">
                  <c:v>96.8</c:v>
                </c:pt>
                <c:pt idx="36">
                  <c:v>97.3</c:v>
                </c:pt>
                <c:pt idx="37">
                  <c:v>98.100000000000009</c:v>
                </c:pt>
                <c:pt idx="38">
                  <c:v>96.100000000000009</c:v>
                </c:pt>
                <c:pt idx="39">
                  <c:v>91</c:v>
                </c:pt>
                <c:pt idx="40">
                  <c:v>91</c:v>
                </c:pt>
                <c:pt idx="41">
                  <c:v>89.8</c:v>
                </c:pt>
                <c:pt idx="42">
                  <c:v>90.5</c:v>
                </c:pt>
                <c:pt idx="43">
                  <c:v>91.5</c:v>
                </c:pt>
                <c:pt idx="44">
                  <c:v>90.3</c:v>
                </c:pt>
                <c:pt idx="45">
                  <c:v>91</c:v>
                </c:pt>
                <c:pt idx="46">
                  <c:v>91.8</c:v>
                </c:pt>
                <c:pt idx="47">
                  <c:v>91.2</c:v>
                </c:pt>
                <c:pt idx="48">
                  <c:v>92</c:v>
                </c:pt>
                <c:pt idx="49">
                  <c:v>91.4</c:v>
                </c:pt>
                <c:pt idx="50">
                  <c:v>92</c:v>
                </c:pt>
                <c:pt idx="51">
                  <c:v>91.9</c:v>
                </c:pt>
                <c:pt idx="52">
                  <c:v>91</c:v>
                </c:pt>
                <c:pt idx="53">
                  <c:v>94.3</c:v>
                </c:pt>
                <c:pt idx="54">
                  <c:v>92.2</c:v>
                </c:pt>
                <c:pt idx="55">
                  <c:v>93.4</c:v>
                </c:pt>
                <c:pt idx="56">
                  <c:v>94.4</c:v>
                </c:pt>
                <c:pt idx="57">
                  <c:v>93.5</c:v>
                </c:pt>
                <c:pt idx="58">
                  <c:v>92.9</c:v>
                </c:pt>
                <c:pt idx="59">
                  <c:v>94.7</c:v>
                </c:pt>
                <c:pt idx="60">
                  <c:v>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E2-4448-869A-CCC0B9F1C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7388760"/>
        <c:axId val="587388432"/>
      </c:lineChart>
      <c:dateAx>
        <c:axId val="58738876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587388432"/>
        <c:crosses val="autoZero"/>
        <c:auto val="0"/>
        <c:lblOffset val="100"/>
        <c:baseTimeUnit val="months"/>
        <c:majorUnit val="2"/>
        <c:majorTimeUnit val="months"/>
      </c:dateAx>
      <c:valAx>
        <c:axId val="587388432"/>
        <c:scaling>
          <c:orientation val="minMax"/>
          <c:max val="11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r>
                  <a:rPr lang="pt-BR" sz="1200">
                    <a:latin typeface="Montserrat" panose="02000505000000020004" pitchFamily="2" charset="0"/>
                  </a:rPr>
                  <a:t>Índice (em pontos)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2000505000000020004" pitchFamily="2" charset="0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587388760"/>
        <c:crosses val="autoZero"/>
        <c:crossBetween val="between"/>
        <c:min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79202862548491"/>
          <c:y val="5.0925925925925923E-2"/>
          <c:w val="0.84675529809150041"/>
          <c:h val="0.71389190717889939"/>
        </c:manualLayout>
      </c:layout>
      <c:lineChart>
        <c:grouping val="standard"/>
        <c:varyColors val="0"/>
        <c:ser>
          <c:idx val="0"/>
          <c:order val="0"/>
          <c:tx>
            <c:strRef>
              <c:f>'Slides 18, 19 e 21'!$C$2</c:f>
              <c:strCache>
                <c:ptCount val="1"/>
                <c:pt idx="0">
                  <c:v>ISA-S-MPE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'Slides 18, 19 e 21'!$A$118:$A$178</c:f>
              <c:numCache>
                <c:formatCode>mmm\-yy</c:formatCode>
                <c:ptCount val="61"/>
                <c:pt idx="0">
                  <c:v>43678</c:v>
                </c:pt>
                <c:pt idx="1">
                  <c:v>43709</c:v>
                </c:pt>
                <c:pt idx="2">
                  <c:v>43739</c:v>
                </c:pt>
                <c:pt idx="3">
                  <c:v>43770</c:v>
                </c:pt>
                <c:pt idx="4">
                  <c:v>43800</c:v>
                </c:pt>
                <c:pt idx="5">
                  <c:v>43831</c:v>
                </c:pt>
                <c:pt idx="6">
                  <c:v>43862</c:v>
                </c:pt>
                <c:pt idx="7">
                  <c:v>43891</c:v>
                </c:pt>
                <c:pt idx="8">
                  <c:v>43922</c:v>
                </c:pt>
                <c:pt idx="9">
                  <c:v>43952</c:v>
                </c:pt>
                <c:pt idx="10">
                  <c:v>43983</c:v>
                </c:pt>
                <c:pt idx="11">
                  <c:v>44013</c:v>
                </c:pt>
                <c:pt idx="12">
                  <c:v>44044</c:v>
                </c:pt>
                <c:pt idx="13">
                  <c:v>44075</c:v>
                </c:pt>
                <c:pt idx="14">
                  <c:v>44105</c:v>
                </c:pt>
                <c:pt idx="15">
                  <c:v>44136</c:v>
                </c:pt>
                <c:pt idx="16">
                  <c:v>44166</c:v>
                </c:pt>
                <c:pt idx="17">
                  <c:v>44197</c:v>
                </c:pt>
                <c:pt idx="18">
                  <c:v>44228</c:v>
                </c:pt>
                <c:pt idx="19">
                  <c:v>44256</c:v>
                </c:pt>
                <c:pt idx="20">
                  <c:v>44287</c:v>
                </c:pt>
                <c:pt idx="21">
                  <c:v>44317</c:v>
                </c:pt>
                <c:pt idx="22">
                  <c:v>44348</c:v>
                </c:pt>
                <c:pt idx="23">
                  <c:v>44378</c:v>
                </c:pt>
                <c:pt idx="24">
                  <c:v>44409</c:v>
                </c:pt>
                <c:pt idx="25">
                  <c:v>44440</c:v>
                </c:pt>
                <c:pt idx="26">
                  <c:v>44470</c:v>
                </c:pt>
                <c:pt idx="27">
                  <c:v>44501</c:v>
                </c:pt>
                <c:pt idx="28">
                  <c:v>44531</c:v>
                </c:pt>
                <c:pt idx="29">
                  <c:v>44562</c:v>
                </c:pt>
                <c:pt idx="30">
                  <c:v>44593</c:v>
                </c:pt>
                <c:pt idx="31">
                  <c:v>44621</c:v>
                </c:pt>
                <c:pt idx="32">
                  <c:v>44652</c:v>
                </c:pt>
                <c:pt idx="33">
                  <c:v>44682</c:v>
                </c:pt>
                <c:pt idx="34">
                  <c:v>44713</c:v>
                </c:pt>
                <c:pt idx="35">
                  <c:v>44743</c:v>
                </c:pt>
                <c:pt idx="36">
                  <c:v>44774</c:v>
                </c:pt>
                <c:pt idx="37">
                  <c:v>44805</c:v>
                </c:pt>
                <c:pt idx="38">
                  <c:v>44835</c:v>
                </c:pt>
                <c:pt idx="39">
                  <c:v>44866</c:v>
                </c:pt>
                <c:pt idx="40">
                  <c:v>44896</c:v>
                </c:pt>
                <c:pt idx="41">
                  <c:v>44927</c:v>
                </c:pt>
                <c:pt idx="42">
                  <c:v>44958</c:v>
                </c:pt>
                <c:pt idx="43">
                  <c:v>44986</c:v>
                </c:pt>
                <c:pt idx="44">
                  <c:v>45017</c:v>
                </c:pt>
                <c:pt idx="45">
                  <c:v>45047</c:v>
                </c:pt>
                <c:pt idx="46">
                  <c:v>45078</c:v>
                </c:pt>
                <c:pt idx="47">
                  <c:v>45108</c:v>
                </c:pt>
                <c:pt idx="48">
                  <c:v>45139</c:v>
                </c:pt>
                <c:pt idx="49">
                  <c:v>45170</c:v>
                </c:pt>
                <c:pt idx="50">
                  <c:v>45200</c:v>
                </c:pt>
                <c:pt idx="51">
                  <c:v>45231</c:v>
                </c:pt>
                <c:pt idx="52">
                  <c:v>45261</c:v>
                </c:pt>
                <c:pt idx="53">
                  <c:v>45292</c:v>
                </c:pt>
                <c:pt idx="54">
                  <c:v>45323</c:v>
                </c:pt>
                <c:pt idx="55">
                  <c:v>45352</c:v>
                </c:pt>
                <c:pt idx="56">
                  <c:v>45383</c:v>
                </c:pt>
                <c:pt idx="57">
                  <c:v>45413</c:v>
                </c:pt>
                <c:pt idx="58">
                  <c:v>45444</c:v>
                </c:pt>
                <c:pt idx="59">
                  <c:v>45474</c:v>
                </c:pt>
                <c:pt idx="60">
                  <c:v>45505</c:v>
                </c:pt>
              </c:numCache>
            </c:numRef>
          </c:cat>
          <c:val>
            <c:numRef>
              <c:f>'Slides 18, 19 e 21'!$C$118:$C$178</c:f>
              <c:numCache>
                <c:formatCode>0.0</c:formatCode>
                <c:ptCount val="61"/>
                <c:pt idx="0">
                  <c:v>89</c:v>
                </c:pt>
                <c:pt idx="1">
                  <c:v>90.100000000000009</c:v>
                </c:pt>
                <c:pt idx="2">
                  <c:v>90.5</c:v>
                </c:pt>
                <c:pt idx="3">
                  <c:v>91.3</c:v>
                </c:pt>
                <c:pt idx="4">
                  <c:v>92.100000000000009</c:v>
                </c:pt>
                <c:pt idx="5">
                  <c:v>92.4</c:v>
                </c:pt>
                <c:pt idx="6">
                  <c:v>91.5</c:v>
                </c:pt>
                <c:pt idx="7">
                  <c:v>85.3</c:v>
                </c:pt>
                <c:pt idx="8">
                  <c:v>54.300000000000004</c:v>
                </c:pt>
                <c:pt idx="9">
                  <c:v>55.800000000000004</c:v>
                </c:pt>
                <c:pt idx="10">
                  <c:v>62.4</c:v>
                </c:pt>
                <c:pt idx="11">
                  <c:v>67.099999999999994</c:v>
                </c:pt>
                <c:pt idx="12">
                  <c:v>75.100000000000009</c:v>
                </c:pt>
                <c:pt idx="13">
                  <c:v>77.600000000000009</c:v>
                </c:pt>
                <c:pt idx="14">
                  <c:v>81.100000000000009</c:v>
                </c:pt>
                <c:pt idx="15">
                  <c:v>79.8</c:v>
                </c:pt>
                <c:pt idx="16">
                  <c:v>80.8</c:v>
                </c:pt>
                <c:pt idx="17">
                  <c:v>79.3</c:v>
                </c:pt>
                <c:pt idx="18">
                  <c:v>78.900000000000006</c:v>
                </c:pt>
                <c:pt idx="19">
                  <c:v>73.2</c:v>
                </c:pt>
                <c:pt idx="20">
                  <c:v>74.7</c:v>
                </c:pt>
                <c:pt idx="21">
                  <c:v>81.3</c:v>
                </c:pt>
                <c:pt idx="22">
                  <c:v>86.7</c:v>
                </c:pt>
                <c:pt idx="23">
                  <c:v>88.9</c:v>
                </c:pt>
                <c:pt idx="24">
                  <c:v>91.5</c:v>
                </c:pt>
                <c:pt idx="25">
                  <c:v>90.8</c:v>
                </c:pt>
                <c:pt idx="26">
                  <c:v>96.2</c:v>
                </c:pt>
                <c:pt idx="27">
                  <c:v>94.100000000000009</c:v>
                </c:pt>
                <c:pt idx="28">
                  <c:v>94.7</c:v>
                </c:pt>
                <c:pt idx="29">
                  <c:v>91</c:v>
                </c:pt>
                <c:pt idx="30">
                  <c:v>89.3</c:v>
                </c:pt>
                <c:pt idx="31">
                  <c:v>92.3</c:v>
                </c:pt>
                <c:pt idx="32">
                  <c:v>97.8</c:v>
                </c:pt>
                <c:pt idx="33">
                  <c:v>99.5</c:v>
                </c:pt>
                <c:pt idx="34">
                  <c:v>98.9</c:v>
                </c:pt>
                <c:pt idx="35">
                  <c:v>98.8</c:v>
                </c:pt>
                <c:pt idx="36">
                  <c:v>99.9</c:v>
                </c:pt>
                <c:pt idx="37">
                  <c:v>101.5</c:v>
                </c:pt>
                <c:pt idx="38">
                  <c:v>99.100000000000009</c:v>
                </c:pt>
                <c:pt idx="39">
                  <c:v>93.9</c:v>
                </c:pt>
                <c:pt idx="40">
                  <c:v>92.9</c:v>
                </c:pt>
                <c:pt idx="41">
                  <c:v>92</c:v>
                </c:pt>
                <c:pt idx="42">
                  <c:v>93.2</c:v>
                </c:pt>
                <c:pt idx="43">
                  <c:v>94.2</c:v>
                </c:pt>
                <c:pt idx="44">
                  <c:v>93.2</c:v>
                </c:pt>
                <c:pt idx="45">
                  <c:v>94.9</c:v>
                </c:pt>
                <c:pt idx="46">
                  <c:v>95.2</c:v>
                </c:pt>
                <c:pt idx="47">
                  <c:v>94.7</c:v>
                </c:pt>
                <c:pt idx="48">
                  <c:v>95.9</c:v>
                </c:pt>
                <c:pt idx="49">
                  <c:v>95.100000000000009</c:v>
                </c:pt>
                <c:pt idx="50">
                  <c:v>95.600000000000009</c:v>
                </c:pt>
                <c:pt idx="51">
                  <c:v>95.3</c:v>
                </c:pt>
                <c:pt idx="52">
                  <c:v>94.3</c:v>
                </c:pt>
                <c:pt idx="53">
                  <c:v>92.8</c:v>
                </c:pt>
                <c:pt idx="54">
                  <c:v>94.600000000000009</c:v>
                </c:pt>
                <c:pt idx="55">
                  <c:v>92.600000000000009</c:v>
                </c:pt>
                <c:pt idx="56">
                  <c:v>95.3</c:v>
                </c:pt>
                <c:pt idx="57">
                  <c:v>97.100000000000009</c:v>
                </c:pt>
                <c:pt idx="58">
                  <c:v>95.9</c:v>
                </c:pt>
                <c:pt idx="59">
                  <c:v>98.9</c:v>
                </c:pt>
                <c:pt idx="60">
                  <c:v>96.4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AC14-47A5-BE5D-53D674509806}"/>
            </c:ext>
          </c:extLst>
        </c:ser>
        <c:ser>
          <c:idx val="1"/>
          <c:order val="1"/>
          <c:tx>
            <c:strRef>
              <c:f>'Slides 18, 19 e 21'!$D$2</c:f>
              <c:strCache>
                <c:ptCount val="1"/>
                <c:pt idx="0">
                  <c:v>IE-S-MPE</c:v>
                </c:pt>
              </c:strCache>
            </c:strRef>
          </c:tx>
          <c:spPr>
            <a:ln w="28575" cap="rnd">
              <a:solidFill>
                <a:srgbClr val="00206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'Slides 18, 19 e 21'!$A$118:$A$178</c:f>
              <c:numCache>
                <c:formatCode>mmm\-yy</c:formatCode>
                <c:ptCount val="61"/>
                <c:pt idx="0">
                  <c:v>43678</c:v>
                </c:pt>
                <c:pt idx="1">
                  <c:v>43709</c:v>
                </c:pt>
                <c:pt idx="2">
                  <c:v>43739</c:v>
                </c:pt>
                <c:pt idx="3">
                  <c:v>43770</c:v>
                </c:pt>
                <c:pt idx="4">
                  <c:v>43800</c:v>
                </c:pt>
                <c:pt idx="5">
                  <c:v>43831</c:v>
                </c:pt>
                <c:pt idx="6">
                  <c:v>43862</c:v>
                </c:pt>
                <c:pt idx="7">
                  <c:v>43891</c:v>
                </c:pt>
                <c:pt idx="8">
                  <c:v>43922</c:v>
                </c:pt>
                <c:pt idx="9">
                  <c:v>43952</c:v>
                </c:pt>
                <c:pt idx="10">
                  <c:v>43983</c:v>
                </c:pt>
                <c:pt idx="11">
                  <c:v>44013</c:v>
                </c:pt>
                <c:pt idx="12">
                  <c:v>44044</c:v>
                </c:pt>
                <c:pt idx="13">
                  <c:v>44075</c:v>
                </c:pt>
                <c:pt idx="14">
                  <c:v>44105</c:v>
                </c:pt>
                <c:pt idx="15">
                  <c:v>44136</c:v>
                </c:pt>
                <c:pt idx="16">
                  <c:v>44166</c:v>
                </c:pt>
                <c:pt idx="17">
                  <c:v>44197</c:v>
                </c:pt>
                <c:pt idx="18">
                  <c:v>44228</c:v>
                </c:pt>
                <c:pt idx="19">
                  <c:v>44256</c:v>
                </c:pt>
                <c:pt idx="20">
                  <c:v>44287</c:v>
                </c:pt>
                <c:pt idx="21">
                  <c:v>44317</c:v>
                </c:pt>
                <c:pt idx="22">
                  <c:v>44348</c:v>
                </c:pt>
                <c:pt idx="23">
                  <c:v>44378</c:v>
                </c:pt>
                <c:pt idx="24">
                  <c:v>44409</c:v>
                </c:pt>
                <c:pt idx="25">
                  <c:v>44440</c:v>
                </c:pt>
                <c:pt idx="26">
                  <c:v>44470</c:v>
                </c:pt>
                <c:pt idx="27">
                  <c:v>44501</c:v>
                </c:pt>
                <c:pt idx="28">
                  <c:v>44531</c:v>
                </c:pt>
                <c:pt idx="29">
                  <c:v>44562</c:v>
                </c:pt>
                <c:pt idx="30">
                  <c:v>44593</c:v>
                </c:pt>
                <c:pt idx="31">
                  <c:v>44621</c:v>
                </c:pt>
                <c:pt idx="32">
                  <c:v>44652</c:v>
                </c:pt>
                <c:pt idx="33">
                  <c:v>44682</c:v>
                </c:pt>
                <c:pt idx="34">
                  <c:v>44713</c:v>
                </c:pt>
                <c:pt idx="35">
                  <c:v>44743</c:v>
                </c:pt>
                <c:pt idx="36">
                  <c:v>44774</c:v>
                </c:pt>
                <c:pt idx="37">
                  <c:v>44805</c:v>
                </c:pt>
                <c:pt idx="38">
                  <c:v>44835</c:v>
                </c:pt>
                <c:pt idx="39">
                  <c:v>44866</c:v>
                </c:pt>
                <c:pt idx="40">
                  <c:v>44896</c:v>
                </c:pt>
                <c:pt idx="41">
                  <c:v>44927</c:v>
                </c:pt>
                <c:pt idx="42">
                  <c:v>44958</c:v>
                </c:pt>
                <c:pt idx="43">
                  <c:v>44986</c:v>
                </c:pt>
                <c:pt idx="44">
                  <c:v>45017</c:v>
                </c:pt>
                <c:pt idx="45">
                  <c:v>45047</c:v>
                </c:pt>
                <c:pt idx="46">
                  <c:v>45078</c:v>
                </c:pt>
                <c:pt idx="47">
                  <c:v>45108</c:v>
                </c:pt>
                <c:pt idx="48">
                  <c:v>45139</c:v>
                </c:pt>
                <c:pt idx="49">
                  <c:v>45170</c:v>
                </c:pt>
                <c:pt idx="50">
                  <c:v>45200</c:v>
                </c:pt>
                <c:pt idx="51">
                  <c:v>45231</c:v>
                </c:pt>
                <c:pt idx="52">
                  <c:v>45261</c:v>
                </c:pt>
                <c:pt idx="53">
                  <c:v>45292</c:v>
                </c:pt>
                <c:pt idx="54">
                  <c:v>45323</c:v>
                </c:pt>
                <c:pt idx="55">
                  <c:v>45352</c:v>
                </c:pt>
                <c:pt idx="56">
                  <c:v>45383</c:v>
                </c:pt>
                <c:pt idx="57">
                  <c:v>45413</c:v>
                </c:pt>
                <c:pt idx="58">
                  <c:v>45444</c:v>
                </c:pt>
                <c:pt idx="59">
                  <c:v>45474</c:v>
                </c:pt>
                <c:pt idx="60">
                  <c:v>45505</c:v>
                </c:pt>
              </c:numCache>
            </c:numRef>
          </c:cat>
          <c:val>
            <c:numRef>
              <c:f>'Slides 18, 19 e 21'!$D$118:$D$178</c:f>
              <c:numCache>
                <c:formatCode>0.0</c:formatCode>
                <c:ptCount val="61"/>
                <c:pt idx="0">
                  <c:v>100.10000000000001</c:v>
                </c:pt>
                <c:pt idx="1">
                  <c:v>101.8</c:v>
                </c:pt>
                <c:pt idx="2">
                  <c:v>98.100000000000009</c:v>
                </c:pt>
                <c:pt idx="3">
                  <c:v>100.5</c:v>
                </c:pt>
                <c:pt idx="4">
                  <c:v>99.4</c:v>
                </c:pt>
                <c:pt idx="5">
                  <c:v>103.4</c:v>
                </c:pt>
                <c:pt idx="6">
                  <c:v>98.3</c:v>
                </c:pt>
                <c:pt idx="7">
                  <c:v>87</c:v>
                </c:pt>
                <c:pt idx="8">
                  <c:v>49</c:v>
                </c:pt>
                <c:pt idx="9">
                  <c:v>62.2</c:v>
                </c:pt>
                <c:pt idx="10">
                  <c:v>76.2</c:v>
                </c:pt>
                <c:pt idx="11">
                  <c:v>81.8</c:v>
                </c:pt>
                <c:pt idx="12">
                  <c:v>89.7</c:v>
                </c:pt>
                <c:pt idx="13">
                  <c:v>93.3</c:v>
                </c:pt>
                <c:pt idx="14">
                  <c:v>91.3</c:v>
                </c:pt>
                <c:pt idx="15">
                  <c:v>88.7</c:v>
                </c:pt>
                <c:pt idx="16">
                  <c:v>86.8</c:v>
                </c:pt>
                <c:pt idx="17">
                  <c:v>91.8</c:v>
                </c:pt>
                <c:pt idx="18">
                  <c:v>87.7</c:v>
                </c:pt>
                <c:pt idx="19">
                  <c:v>80</c:v>
                </c:pt>
                <c:pt idx="20">
                  <c:v>84.4</c:v>
                </c:pt>
                <c:pt idx="21">
                  <c:v>91.100000000000009</c:v>
                </c:pt>
                <c:pt idx="22">
                  <c:v>95</c:v>
                </c:pt>
                <c:pt idx="23">
                  <c:v>101</c:v>
                </c:pt>
                <c:pt idx="24">
                  <c:v>99.5</c:v>
                </c:pt>
                <c:pt idx="25">
                  <c:v>100.3</c:v>
                </c:pt>
                <c:pt idx="26">
                  <c:v>98.9</c:v>
                </c:pt>
                <c:pt idx="27">
                  <c:v>101.7</c:v>
                </c:pt>
                <c:pt idx="28">
                  <c:v>98.4</c:v>
                </c:pt>
                <c:pt idx="29">
                  <c:v>98</c:v>
                </c:pt>
                <c:pt idx="30">
                  <c:v>97.7</c:v>
                </c:pt>
                <c:pt idx="31">
                  <c:v>94.8</c:v>
                </c:pt>
                <c:pt idx="32">
                  <c:v>97.5</c:v>
                </c:pt>
                <c:pt idx="33">
                  <c:v>96.9</c:v>
                </c:pt>
                <c:pt idx="34">
                  <c:v>95.5</c:v>
                </c:pt>
                <c:pt idx="35">
                  <c:v>95.100000000000009</c:v>
                </c:pt>
                <c:pt idx="36">
                  <c:v>94.7</c:v>
                </c:pt>
                <c:pt idx="37">
                  <c:v>94.8</c:v>
                </c:pt>
                <c:pt idx="38">
                  <c:v>93.3</c:v>
                </c:pt>
                <c:pt idx="39">
                  <c:v>88.3</c:v>
                </c:pt>
                <c:pt idx="40">
                  <c:v>89.4</c:v>
                </c:pt>
                <c:pt idx="41">
                  <c:v>87.8</c:v>
                </c:pt>
                <c:pt idx="42">
                  <c:v>88</c:v>
                </c:pt>
                <c:pt idx="43">
                  <c:v>88.9</c:v>
                </c:pt>
                <c:pt idx="44">
                  <c:v>87.600000000000009</c:v>
                </c:pt>
                <c:pt idx="45">
                  <c:v>87.4</c:v>
                </c:pt>
                <c:pt idx="46">
                  <c:v>88.5</c:v>
                </c:pt>
                <c:pt idx="47">
                  <c:v>87.9</c:v>
                </c:pt>
                <c:pt idx="48">
                  <c:v>88.3</c:v>
                </c:pt>
                <c:pt idx="49">
                  <c:v>87.8</c:v>
                </c:pt>
                <c:pt idx="50">
                  <c:v>88.600000000000009</c:v>
                </c:pt>
                <c:pt idx="51">
                  <c:v>88.8</c:v>
                </c:pt>
                <c:pt idx="52">
                  <c:v>88</c:v>
                </c:pt>
                <c:pt idx="53">
                  <c:v>96</c:v>
                </c:pt>
                <c:pt idx="54">
                  <c:v>90.100000000000009</c:v>
                </c:pt>
                <c:pt idx="55">
                  <c:v>94.3</c:v>
                </c:pt>
                <c:pt idx="56">
                  <c:v>93.7</c:v>
                </c:pt>
                <c:pt idx="57">
                  <c:v>90.100000000000009</c:v>
                </c:pt>
                <c:pt idx="58">
                  <c:v>90</c:v>
                </c:pt>
                <c:pt idx="59">
                  <c:v>90.7</c:v>
                </c:pt>
                <c:pt idx="60">
                  <c:v>91.9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14-47A5-BE5D-53D6745098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7388760"/>
        <c:axId val="587388432"/>
        <c:extLst/>
      </c:lineChart>
      <c:dateAx>
        <c:axId val="58738876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587388432"/>
        <c:crosses val="autoZero"/>
        <c:auto val="1"/>
        <c:lblOffset val="100"/>
        <c:baseTimeUnit val="months"/>
        <c:majorUnit val="2"/>
        <c:majorTimeUnit val="months"/>
      </c:dateAx>
      <c:valAx>
        <c:axId val="587388432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r>
                  <a:rPr lang="pt-BR" sz="1200">
                    <a:solidFill>
                      <a:schemeClr val="tx1"/>
                    </a:solidFill>
                    <a:latin typeface="Montserrat" panose="02000505000000020004" pitchFamily="2" charset="0"/>
                  </a:rPr>
                  <a:t>Índice (em pontos)</a:t>
                </a:r>
              </a:p>
            </c:rich>
          </c:tx>
          <c:layout>
            <c:manualLayout>
              <c:xMode val="edge"/>
              <c:yMode val="edge"/>
              <c:x val="3.8431820639229911E-2"/>
              <c:y val="0.270832056701770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Montserrat" panose="02000505000000020004" pitchFamily="2" charset="0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587388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132609647239045E-2"/>
          <c:y val="3.2298016596602856E-2"/>
          <c:w val="0.96973478070552188"/>
          <c:h val="0.705772698257687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'Slides 18, 19 e 21'!$B$2</c:f>
              <c:strCache>
                <c:ptCount val="1"/>
                <c:pt idx="0">
                  <c:v>ICS-MPE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B0F0"/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'Slides 18, 19 e 21'!$A$142:$A$178</c:f>
              <c:numCache>
                <c:formatCode>mmm\-yy</c:formatCode>
                <c:ptCount val="37"/>
                <c:pt idx="0">
                  <c:v>44409</c:v>
                </c:pt>
                <c:pt idx="1">
                  <c:v>44440</c:v>
                </c:pt>
                <c:pt idx="2">
                  <c:v>44470</c:v>
                </c:pt>
                <c:pt idx="3">
                  <c:v>44501</c:v>
                </c:pt>
                <c:pt idx="4">
                  <c:v>44531</c:v>
                </c:pt>
                <c:pt idx="5">
                  <c:v>44562</c:v>
                </c:pt>
                <c:pt idx="6">
                  <c:v>44593</c:v>
                </c:pt>
                <c:pt idx="7">
                  <c:v>44621</c:v>
                </c:pt>
                <c:pt idx="8">
                  <c:v>44652</c:v>
                </c:pt>
                <c:pt idx="9">
                  <c:v>44682</c:v>
                </c:pt>
                <c:pt idx="10">
                  <c:v>44713</c:v>
                </c:pt>
                <c:pt idx="11">
                  <c:v>44743</c:v>
                </c:pt>
                <c:pt idx="12">
                  <c:v>44774</c:v>
                </c:pt>
                <c:pt idx="13">
                  <c:v>44805</c:v>
                </c:pt>
                <c:pt idx="14">
                  <c:v>44835</c:v>
                </c:pt>
                <c:pt idx="15">
                  <c:v>44866</c:v>
                </c:pt>
                <c:pt idx="16">
                  <c:v>44896</c:v>
                </c:pt>
                <c:pt idx="17">
                  <c:v>44927</c:v>
                </c:pt>
                <c:pt idx="18">
                  <c:v>44958</c:v>
                </c:pt>
                <c:pt idx="19">
                  <c:v>44986</c:v>
                </c:pt>
                <c:pt idx="20">
                  <c:v>45017</c:v>
                </c:pt>
                <c:pt idx="21">
                  <c:v>45047</c:v>
                </c:pt>
                <c:pt idx="22">
                  <c:v>45078</c:v>
                </c:pt>
                <c:pt idx="23">
                  <c:v>45108</c:v>
                </c:pt>
                <c:pt idx="24">
                  <c:v>45139</c:v>
                </c:pt>
                <c:pt idx="25">
                  <c:v>45170</c:v>
                </c:pt>
                <c:pt idx="26">
                  <c:v>45200</c:v>
                </c:pt>
                <c:pt idx="27">
                  <c:v>45231</c:v>
                </c:pt>
                <c:pt idx="28">
                  <c:v>45261</c:v>
                </c:pt>
                <c:pt idx="29">
                  <c:v>45292</c:v>
                </c:pt>
                <c:pt idx="30">
                  <c:v>45323</c:v>
                </c:pt>
                <c:pt idx="31">
                  <c:v>45352</c:v>
                </c:pt>
                <c:pt idx="32">
                  <c:v>45383</c:v>
                </c:pt>
                <c:pt idx="33">
                  <c:v>45413</c:v>
                </c:pt>
                <c:pt idx="34">
                  <c:v>45444</c:v>
                </c:pt>
                <c:pt idx="35">
                  <c:v>45474</c:v>
                </c:pt>
                <c:pt idx="36">
                  <c:v>45505</c:v>
                </c:pt>
              </c:numCache>
            </c:numRef>
          </c:cat>
          <c:val>
            <c:numRef>
              <c:f>'Slides 18, 19 e 21'!$F$142:$F$178</c:f>
              <c:numCache>
                <c:formatCode>0.0</c:formatCode>
                <c:ptCount val="37"/>
                <c:pt idx="0">
                  <c:v>0.5</c:v>
                </c:pt>
                <c:pt idx="1">
                  <c:v>0</c:v>
                </c:pt>
                <c:pt idx="2">
                  <c:v>2.0999999999999943</c:v>
                </c:pt>
                <c:pt idx="3">
                  <c:v>0.40000000000000568</c:v>
                </c:pt>
                <c:pt idx="4">
                  <c:v>-1.4000000000000057</c:v>
                </c:pt>
                <c:pt idx="5">
                  <c:v>-2.0999999999999943</c:v>
                </c:pt>
                <c:pt idx="6">
                  <c:v>-1</c:v>
                </c:pt>
                <c:pt idx="7">
                  <c:v>0</c:v>
                </c:pt>
                <c:pt idx="8">
                  <c:v>4.2000000000000028</c:v>
                </c:pt>
                <c:pt idx="9">
                  <c:v>0.59999999999999432</c:v>
                </c:pt>
                <c:pt idx="10">
                  <c:v>-1</c:v>
                </c:pt>
                <c:pt idx="11">
                  <c:v>-0.40000000000000568</c:v>
                </c:pt>
                <c:pt idx="12">
                  <c:v>0.5</c:v>
                </c:pt>
                <c:pt idx="13">
                  <c:v>0.80000000000001137</c:v>
                </c:pt>
                <c:pt idx="14">
                  <c:v>-2</c:v>
                </c:pt>
                <c:pt idx="15">
                  <c:v>-5.1000000000000085</c:v>
                </c:pt>
                <c:pt idx="16">
                  <c:v>0</c:v>
                </c:pt>
                <c:pt idx="17">
                  <c:v>-1.2000000000000028</c:v>
                </c:pt>
                <c:pt idx="18">
                  <c:v>0.70000000000000284</c:v>
                </c:pt>
                <c:pt idx="19">
                  <c:v>1</c:v>
                </c:pt>
                <c:pt idx="20">
                  <c:v>-1.2000000000000028</c:v>
                </c:pt>
                <c:pt idx="21">
                  <c:v>0.70000000000000284</c:v>
                </c:pt>
                <c:pt idx="22">
                  <c:v>0.79999999999999716</c:v>
                </c:pt>
                <c:pt idx="23">
                  <c:v>-0.59999999999999432</c:v>
                </c:pt>
                <c:pt idx="24">
                  <c:v>0.79999999999999716</c:v>
                </c:pt>
                <c:pt idx="25">
                  <c:v>-0.59999999999999432</c:v>
                </c:pt>
                <c:pt idx="26">
                  <c:v>0.59999999999999432</c:v>
                </c:pt>
                <c:pt idx="27">
                  <c:v>-9.9999999999994316E-2</c:v>
                </c:pt>
                <c:pt idx="28">
                  <c:v>-0.90000000000000568</c:v>
                </c:pt>
                <c:pt idx="29">
                  <c:v>3.2999999999999972</c:v>
                </c:pt>
                <c:pt idx="30">
                  <c:v>-2.0999999999999943</c:v>
                </c:pt>
                <c:pt idx="31">
                  <c:v>1.2000000000000028</c:v>
                </c:pt>
                <c:pt idx="32">
                  <c:v>1</c:v>
                </c:pt>
                <c:pt idx="33">
                  <c:v>-0.90000000000000568</c:v>
                </c:pt>
                <c:pt idx="34">
                  <c:v>-0.59999999999999432</c:v>
                </c:pt>
                <c:pt idx="35">
                  <c:v>1.7999999999999972</c:v>
                </c:pt>
                <c:pt idx="36">
                  <c:v>-0.70000000000000284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89-4A9E-B0C2-FFA96E55A2B2}"/>
            </c:ext>
          </c:extLst>
        </c:ser>
        <c:ser>
          <c:idx val="1"/>
          <c:order val="1"/>
          <c:tx>
            <c:strRef>
              <c:f>'Slides 18, 19 e 21'!$E$2</c:f>
              <c:strCache>
                <c:ptCount val="1"/>
                <c:pt idx="0">
                  <c:v>ICS-Geral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25"/>
              <c:layout>
                <c:manualLayout>
                  <c:x val="0"/>
                  <c:y val="-5.19168349535201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89-4A9E-B0C2-FFA96E55A2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'Slides 18, 19 e 21'!$A$142:$A$178</c:f>
              <c:numCache>
                <c:formatCode>mmm\-yy</c:formatCode>
                <c:ptCount val="37"/>
                <c:pt idx="0">
                  <c:v>44409</c:v>
                </c:pt>
                <c:pt idx="1">
                  <c:v>44440</c:v>
                </c:pt>
                <c:pt idx="2">
                  <c:v>44470</c:v>
                </c:pt>
                <c:pt idx="3">
                  <c:v>44501</c:v>
                </c:pt>
                <c:pt idx="4">
                  <c:v>44531</c:v>
                </c:pt>
                <c:pt idx="5">
                  <c:v>44562</c:v>
                </c:pt>
                <c:pt idx="6">
                  <c:v>44593</c:v>
                </c:pt>
                <c:pt idx="7">
                  <c:v>44621</c:v>
                </c:pt>
                <c:pt idx="8">
                  <c:v>44652</c:v>
                </c:pt>
                <c:pt idx="9">
                  <c:v>44682</c:v>
                </c:pt>
                <c:pt idx="10">
                  <c:v>44713</c:v>
                </c:pt>
                <c:pt idx="11">
                  <c:v>44743</c:v>
                </c:pt>
                <c:pt idx="12">
                  <c:v>44774</c:v>
                </c:pt>
                <c:pt idx="13">
                  <c:v>44805</c:v>
                </c:pt>
                <c:pt idx="14">
                  <c:v>44835</c:v>
                </c:pt>
                <c:pt idx="15">
                  <c:v>44866</c:v>
                </c:pt>
                <c:pt idx="16">
                  <c:v>44896</c:v>
                </c:pt>
                <c:pt idx="17">
                  <c:v>44927</c:v>
                </c:pt>
                <c:pt idx="18">
                  <c:v>44958</c:v>
                </c:pt>
                <c:pt idx="19">
                  <c:v>44986</c:v>
                </c:pt>
                <c:pt idx="20">
                  <c:v>45017</c:v>
                </c:pt>
                <c:pt idx="21">
                  <c:v>45047</c:v>
                </c:pt>
                <c:pt idx="22">
                  <c:v>45078</c:v>
                </c:pt>
                <c:pt idx="23">
                  <c:v>45108</c:v>
                </c:pt>
                <c:pt idx="24">
                  <c:v>45139</c:v>
                </c:pt>
                <c:pt idx="25">
                  <c:v>45170</c:v>
                </c:pt>
                <c:pt idx="26">
                  <c:v>45200</c:v>
                </c:pt>
                <c:pt idx="27">
                  <c:v>45231</c:v>
                </c:pt>
                <c:pt idx="28">
                  <c:v>45261</c:v>
                </c:pt>
                <c:pt idx="29">
                  <c:v>45292</c:v>
                </c:pt>
                <c:pt idx="30">
                  <c:v>45323</c:v>
                </c:pt>
                <c:pt idx="31">
                  <c:v>45352</c:v>
                </c:pt>
                <c:pt idx="32">
                  <c:v>45383</c:v>
                </c:pt>
                <c:pt idx="33">
                  <c:v>45413</c:v>
                </c:pt>
                <c:pt idx="34">
                  <c:v>45444</c:v>
                </c:pt>
                <c:pt idx="35">
                  <c:v>45474</c:v>
                </c:pt>
                <c:pt idx="36">
                  <c:v>45505</c:v>
                </c:pt>
              </c:numCache>
            </c:numRef>
          </c:cat>
          <c:val>
            <c:numRef>
              <c:f>'Slides 18, 19 e 21'!$G$142:$G$178</c:f>
              <c:numCache>
                <c:formatCode>0.0</c:formatCode>
                <c:ptCount val="37"/>
                <c:pt idx="0">
                  <c:v>1.4000000000000057</c:v>
                </c:pt>
                <c:pt idx="1">
                  <c:v>-2</c:v>
                </c:pt>
                <c:pt idx="2">
                  <c:v>3.2000000000000028</c:v>
                </c:pt>
                <c:pt idx="3">
                  <c:v>-0.79999999999999716</c:v>
                </c:pt>
                <c:pt idx="4">
                  <c:v>0.29999999999999716</c:v>
                </c:pt>
                <c:pt idx="5">
                  <c:v>-3.7000000000000028</c:v>
                </c:pt>
                <c:pt idx="6">
                  <c:v>-1.5</c:v>
                </c:pt>
                <c:pt idx="7">
                  <c:v>2</c:v>
                </c:pt>
                <c:pt idx="8">
                  <c:v>2.9000000000000057</c:v>
                </c:pt>
                <c:pt idx="9">
                  <c:v>0.39999999999999147</c:v>
                </c:pt>
                <c:pt idx="10">
                  <c:v>-1.0999999999999943</c:v>
                </c:pt>
                <c:pt idx="11">
                  <c:v>1.2999999999999972</c:v>
                </c:pt>
                <c:pt idx="12">
                  <c:v>0.20000000000000284</c:v>
                </c:pt>
                <c:pt idx="13">
                  <c:v>1.0999999999999943</c:v>
                </c:pt>
                <c:pt idx="14">
                  <c:v>-1.3999999999999915</c:v>
                </c:pt>
                <c:pt idx="15">
                  <c:v>-3.5</c:v>
                </c:pt>
                <c:pt idx="16">
                  <c:v>0</c:v>
                </c:pt>
                <c:pt idx="17">
                  <c:v>-1.9000000000000057</c:v>
                </c:pt>
                <c:pt idx="18">
                  <c:v>9.9999999999994316E-2</c:v>
                </c:pt>
                <c:pt idx="19">
                  <c:v>1.5</c:v>
                </c:pt>
                <c:pt idx="20">
                  <c:v>-0.5</c:v>
                </c:pt>
                <c:pt idx="21">
                  <c:v>-1</c:v>
                </c:pt>
                <c:pt idx="22">
                  <c:v>1.9000000000000057</c:v>
                </c:pt>
                <c:pt idx="23">
                  <c:v>0.59999999999999432</c:v>
                </c:pt>
                <c:pt idx="24">
                  <c:v>-0.29999999999999716</c:v>
                </c:pt>
                <c:pt idx="25">
                  <c:v>-0.5</c:v>
                </c:pt>
                <c:pt idx="26">
                  <c:v>-9.9999999999994316E-2</c:v>
                </c:pt>
                <c:pt idx="27">
                  <c:v>0.89999999999999147</c:v>
                </c:pt>
                <c:pt idx="28">
                  <c:v>-1</c:v>
                </c:pt>
                <c:pt idx="29">
                  <c:v>1.9000000000000057</c:v>
                </c:pt>
                <c:pt idx="30">
                  <c:v>-1.5</c:v>
                </c:pt>
                <c:pt idx="31">
                  <c:v>1.5999999999999943</c:v>
                </c:pt>
                <c:pt idx="32">
                  <c:v>-1</c:v>
                </c:pt>
                <c:pt idx="33">
                  <c:v>-0.59999999999999432</c:v>
                </c:pt>
                <c:pt idx="34">
                  <c:v>-0.20000000000000284</c:v>
                </c:pt>
                <c:pt idx="35">
                  <c:v>0.20000000000000284</c:v>
                </c:pt>
                <c:pt idx="36">
                  <c:v>0.40000000000000568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89-4A9E-B0C2-FFA96E55A2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9142000"/>
        <c:axId val="719142656"/>
      </c:barChart>
      <c:dateAx>
        <c:axId val="71914200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719142656"/>
        <c:crosses val="autoZero"/>
        <c:auto val="1"/>
        <c:lblOffset val="100"/>
        <c:baseTimeUnit val="months"/>
      </c:dateAx>
      <c:valAx>
        <c:axId val="7191426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71914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79202862548491"/>
          <c:y val="5.0925925925925923E-2"/>
          <c:w val="0.82476947551728119"/>
          <c:h val="0.78572543015456398"/>
        </c:manualLayout>
      </c:layout>
      <c:lineChart>
        <c:grouping val="standard"/>
        <c:varyColors val="0"/>
        <c:ser>
          <c:idx val="0"/>
          <c:order val="0"/>
          <c:tx>
            <c:strRef>
              <c:f>'Slides 22, 23 e 25'!$B$2</c:f>
              <c:strCache>
                <c:ptCount val="1"/>
                <c:pt idx="0">
                  <c:v>ICI-MPE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'Slides 22, 23 e 25'!$A$118:$A$178</c:f>
              <c:numCache>
                <c:formatCode>mmm\-yy</c:formatCode>
                <c:ptCount val="61"/>
                <c:pt idx="0">
                  <c:v>43678</c:v>
                </c:pt>
                <c:pt idx="1">
                  <c:v>43709</c:v>
                </c:pt>
                <c:pt idx="2">
                  <c:v>43739</c:v>
                </c:pt>
                <c:pt idx="3">
                  <c:v>43770</c:v>
                </c:pt>
                <c:pt idx="4">
                  <c:v>43800</c:v>
                </c:pt>
                <c:pt idx="5">
                  <c:v>43831</c:v>
                </c:pt>
                <c:pt idx="6">
                  <c:v>43862</c:v>
                </c:pt>
                <c:pt idx="7">
                  <c:v>43891</c:v>
                </c:pt>
                <c:pt idx="8">
                  <c:v>43922</c:v>
                </c:pt>
                <c:pt idx="9">
                  <c:v>43952</c:v>
                </c:pt>
                <c:pt idx="10">
                  <c:v>43983</c:v>
                </c:pt>
                <c:pt idx="11">
                  <c:v>44013</c:v>
                </c:pt>
                <c:pt idx="12">
                  <c:v>44044</c:v>
                </c:pt>
                <c:pt idx="13">
                  <c:v>44075</c:v>
                </c:pt>
                <c:pt idx="14">
                  <c:v>44105</c:v>
                </c:pt>
                <c:pt idx="15">
                  <c:v>44136</c:v>
                </c:pt>
                <c:pt idx="16">
                  <c:v>44166</c:v>
                </c:pt>
                <c:pt idx="17">
                  <c:v>44197</c:v>
                </c:pt>
                <c:pt idx="18">
                  <c:v>44228</c:v>
                </c:pt>
                <c:pt idx="19">
                  <c:v>44256</c:v>
                </c:pt>
                <c:pt idx="20">
                  <c:v>44287</c:v>
                </c:pt>
                <c:pt idx="21">
                  <c:v>44317</c:v>
                </c:pt>
                <c:pt idx="22">
                  <c:v>44348</c:v>
                </c:pt>
                <c:pt idx="23">
                  <c:v>44378</c:v>
                </c:pt>
                <c:pt idx="24">
                  <c:v>44409</c:v>
                </c:pt>
                <c:pt idx="25">
                  <c:v>44440</c:v>
                </c:pt>
                <c:pt idx="26">
                  <c:v>44470</c:v>
                </c:pt>
                <c:pt idx="27">
                  <c:v>44501</c:v>
                </c:pt>
                <c:pt idx="28">
                  <c:v>44531</c:v>
                </c:pt>
                <c:pt idx="29">
                  <c:v>44562</c:v>
                </c:pt>
                <c:pt idx="30">
                  <c:v>44593</c:v>
                </c:pt>
                <c:pt idx="31">
                  <c:v>44621</c:v>
                </c:pt>
                <c:pt idx="32">
                  <c:v>44652</c:v>
                </c:pt>
                <c:pt idx="33">
                  <c:v>44682</c:v>
                </c:pt>
                <c:pt idx="34">
                  <c:v>44713</c:v>
                </c:pt>
                <c:pt idx="35">
                  <c:v>44743</c:v>
                </c:pt>
                <c:pt idx="36">
                  <c:v>44774</c:v>
                </c:pt>
                <c:pt idx="37">
                  <c:v>44805</c:v>
                </c:pt>
                <c:pt idx="38">
                  <c:v>44835</c:v>
                </c:pt>
                <c:pt idx="39">
                  <c:v>44866</c:v>
                </c:pt>
                <c:pt idx="40">
                  <c:v>44896</c:v>
                </c:pt>
                <c:pt idx="41">
                  <c:v>44927</c:v>
                </c:pt>
                <c:pt idx="42">
                  <c:v>44958</c:v>
                </c:pt>
                <c:pt idx="43">
                  <c:v>44986</c:v>
                </c:pt>
                <c:pt idx="44">
                  <c:v>45017</c:v>
                </c:pt>
                <c:pt idx="45">
                  <c:v>45047</c:v>
                </c:pt>
                <c:pt idx="46">
                  <c:v>45078</c:v>
                </c:pt>
                <c:pt idx="47">
                  <c:v>45108</c:v>
                </c:pt>
                <c:pt idx="48">
                  <c:v>45139</c:v>
                </c:pt>
                <c:pt idx="49">
                  <c:v>45170</c:v>
                </c:pt>
                <c:pt idx="50">
                  <c:v>45200</c:v>
                </c:pt>
                <c:pt idx="51">
                  <c:v>45231</c:v>
                </c:pt>
                <c:pt idx="52">
                  <c:v>45261</c:v>
                </c:pt>
                <c:pt idx="53">
                  <c:v>45292</c:v>
                </c:pt>
                <c:pt idx="54">
                  <c:v>45323</c:v>
                </c:pt>
                <c:pt idx="55">
                  <c:v>45352</c:v>
                </c:pt>
                <c:pt idx="56">
                  <c:v>45383</c:v>
                </c:pt>
                <c:pt idx="57">
                  <c:v>45413</c:v>
                </c:pt>
                <c:pt idx="58">
                  <c:v>45444</c:v>
                </c:pt>
                <c:pt idx="59">
                  <c:v>45474</c:v>
                </c:pt>
                <c:pt idx="60">
                  <c:v>45505</c:v>
                </c:pt>
              </c:numCache>
            </c:numRef>
          </c:cat>
          <c:val>
            <c:numRef>
              <c:f>'Slides 22, 23 e 25'!$B$118:$B$178</c:f>
              <c:numCache>
                <c:formatCode>0.0</c:formatCode>
                <c:ptCount val="61"/>
                <c:pt idx="0">
                  <c:v>92.9</c:v>
                </c:pt>
                <c:pt idx="1">
                  <c:v>96.5</c:v>
                </c:pt>
                <c:pt idx="2">
                  <c:v>95.5</c:v>
                </c:pt>
                <c:pt idx="3">
                  <c:v>96.9</c:v>
                </c:pt>
                <c:pt idx="4">
                  <c:v>94.9</c:v>
                </c:pt>
                <c:pt idx="5">
                  <c:v>97.7</c:v>
                </c:pt>
                <c:pt idx="6">
                  <c:v>98.8</c:v>
                </c:pt>
                <c:pt idx="7">
                  <c:v>94.5</c:v>
                </c:pt>
                <c:pt idx="8">
                  <c:v>42.3</c:v>
                </c:pt>
                <c:pt idx="9">
                  <c:v>49.1</c:v>
                </c:pt>
                <c:pt idx="10">
                  <c:v>73.7</c:v>
                </c:pt>
                <c:pt idx="11">
                  <c:v>94.5</c:v>
                </c:pt>
                <c:pt idx="12">
                  <c:v>101.9</c:v>
                </c:pt>
                <c:pt idx="13">
                  <c:v>108.6</c:v>
                </c:pt>
                <c:pt idx="14">
                  <c:v>115.4</c:v>
                </c:pt>
                <c:pt idx="15">
                  <c:v>117.4</c:v>
                </c:pt>
                <c:pt idx="16">
                  <c:v>112.1</c:v>
                </c:pt>
                <c:pt idx="17">
                  <c:v>104.4</c:v>
                </c:pt>
                <c:pt idx="18">
                  <c:v>104.5</c:v>
                </c:pt>
                <c:pt idx="19">
                  <c:v>96.1</c:v>
                </c:pt>
                <c:pt idx="20">
                  <c:v>95.6</c:v>
                </c:pt>
                <c:pt idx="21">
                  <c:v>97.6</c:v>
                </c:pt>
                <c:pt idx="22">
                  <c:v>101.3</c:v>
                </c:pt>
                <c:pt idx="23">
                  <c:v>104.6</c:v>
                </c:pt>
                <c:pt idx="24">
                  <c:v>102.6</c:v>
                </c:pt>
                <c:pt idx="25">
                  <c:v>103.1</c:v>
                </c:pt>
                <c:pt idx="26">
                  <c:v>99.9</c:v>
                </c:pt>
                <c:pt idx="27">
                  <c:v>96.9</c:v>
                </c:pt>
                <c:pt idx="28">
                  <c:v>104.3</c:v>
                </c:pt>
                <c:pt idx="29">
                  <c:v>96.9</c:v>
                </c:pt>
                <c:pt idx="30">
                  <c:v>94.3</c:v>
                </c:pt>
                <c:pt idx="31">
                  <c:v>95.4</c:v>
                </c:pt>
                <c:pt idx="32">
                  <c:v>99.6</c:v>
                </c:pt>
                <c:pt idx="33">
                  <c:v>99.9</c:v>
                </c:pt>
                <c:pt idx="34">
                  <c:v>102</c:v>
                </c:pt>
                <c:pt idx="35">
                  <c:v>100.5</c:v>
                </c:pt>
                <c:pt idx="36">
                  <c:v>100.5</c:v>
                </c:pt>
                <c:pt idx="37">
                  <c:v>97.5</c:v>
                </c:pt>
                <c:pt idx="38">
                  <c:v>98.6</c:v>
                </c:pt>
                <c:pt idx="39">
                  <c:v>87</c:v>
                </c:pt>
                <c:pt idx="40">
                  <c:v>89</c:v>
                </c:pt>
                <c:pt idx="41">
                  <c:v>89.8</c:v>
                </c:pt>
                <c:pt idx="42">
                  <c:v>93.9</c:v>
                </c:pt>
                <c:pt idx="43">
                  <c:v>88.4</c:v>
                </c:pt>
                <c:pt idx="44">
                  <c:v>87</c:v>
                </c:pt>
                <c:pt idx="45">
                  <c:v>85.8</c:v>
                </c:pt>
                <c:pt idx="46">
                  <c:v>95.2</c:v>
                </c:pt>
                <c:pt idx="47">
                  <c:v>93.7</c:v>
                </c:pt>
                <c:pt idx="48">
                  <c:v>94</c:v>
                </c:pt>
                <c:pt idx="49">
                  <c:v>91.6</c:v>
                </c:pt>
                <c:pt idx="50">
                  <c:v>89.9</c:v>
                </c:pt>
                <c:pt idx="51">
                  <c:v>99.2</c:v>
                </c:pt>
                <c:pt idx="52">
                  <c:v>96.5</c:v>
                </c:pt>
                <c:pt idx="53">
                  <c:v>95.1</c:v>
                </c:pt>
                <c:pt idx="54">
                  <c:v>100.1</c:v>
                </c:pt>
                <c:pt idx="55">
                  <c:v>94.5</c:v>
                </c:pt>
                <c:pt idx="56">
                  <c:v>95.9</c:v>
                </c:pt>
                <c:pt idx="57">
                  <c:v>99.5</c:v>
                </c:pt>
                <c:pt idx="58">
                  <c:v>99</c:v>
                </c:pt>
                <c:pt idx="59">
                  <c:v>101.1</c:v>
                </c:pt>
                <c:pt idx="60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74-460A-8997-488D9E6BDD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7388760"/>
        <c:axId val="587388432"/>
      </c:lineChart>
      <c:dateAx>
        <c:axId val="58738876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587388432"/>
        <c:crosses val="autoZero"/>
        <c:auto val="0"/>
        <c:lblOffset val="100"/>
        <c:baseTimeUnit val="months"/>
        <c:majorUnit val="2"/>
        <c:majorTimeUnit val="months"/>
      </c:dateAx>
      <c:valAx>
        <c:axId val="587388432"/>
        <c:scaling>
          <c:orientation val="minMax"/>
          <c:max val="120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r>
                  <a:rPr lang="pt-BR" sz="1200">
                    <a:solidFill>
                      <a:schemeClr val="tx1"/>
                    </a:solidFill>
                    <a:latin typeface="Montserrat" panose="02000505000000020004" pitchFamily="2" charset="0"/>
                  </a:rPr>
                  <a:t>Índice (em pontos)</a:t>
                </a:r>
              </a:p>
            </c:rich>
          </c:tx>
          <c:layout>
            <c:manualLayout>
              <c:xMode val="edge"/>
              <c:yMode val="edge"/>
              <c:x val="3.6554075482903181E-2"/>
              <c:y val="0.249719568931492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Montserrat" panose="02000505000000020004" pitchFamily="2" charset="0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587388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79202862548491"/>
          <c:y val="5.0925925925925923E-2"/>
          <c:w val="0.83690543536426898"/>
          <c:h val="0.71389190717889939"/>
        </c:manualLayout>
      </c:layout>
      <c:lineChart>
        <c:grouping val="standard"/>
        <c:varyColors val="0"/>
        <c:ser>
          <c:idx val="0"/>
          <c:order val="0"/>
          <c:tx>
            <c:strRef>
              <c:f>'Slides 22, 23 e 25'!$C$2</c:f>
              <c:strCache>
                <c:ptCount val="1"/>
                <c:pt idx="0">
                  <c:v>ISA-I-MPE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'Slides 22, 23 e 25'!$A$118:$A$178</c:f>
              <c:numCache>
                <c:formatCode>mmm\-yy</c:formatCode>
                <c:ptCount val="61"/>
                <c:pt idx="0">
                  <c:v>43678</c:v>
                </c:pt>
                <c:pt idx="1">
                  <c:v>43709</c:v>
                </c:pt>
                <c:pt idx="2">
                  <c:v>43739</c:v>
                </c:pt>
                <c:pt idx="3">
                  <c:v>43770</c:v>
                </c:pt>
                <c:pt idx="4">
                  <c:v>43800</c:v>
                </c:pt>
                <c:pt idx="5">
                  <c:v>43831</c:v>
                </c:pt>
                <c:pt idx="6">
                  <c:v>43862</c:v>
                </c:pt>
                <c:pt idx="7">
                  <c:v>43891</c:v>
                </c:pt>
                <c:pt idx="8">
                  <c:v>43922</c:v>
                </c:pt>
                <c:pt idx="9">
                  <c:v>43952</c:v>
                </c:pt>
                <c:pt idx="10">
                  <c:v>43983</c:v>
                </c:pt>
                <c:pt idx="11">
                  <c:v>44013</c:v>
                </c:pt>
                <c:pt idx="12">
                  <c:v>44044</c:v>
                </c:pt>
                <c:pt idx="13">
                  <c:v>44075</c:v>
                </c:pt>
                <c:pt idx="14">
                  <c:v>44105</c:v>
                </c:pt>
                <c:pt idx="15">
                  <c:v>44136</c:v>
                </c:pt>
                <c:pt idx="16">
                  <c:v>44166</c:v>
                </c:pt>
                <c:pt idx="17">
                  <c:v>44197</c:v>
                </c:pt>
                <c:pt idx="18">
                  <c:v>44228</c:v>
                </c:pt>
                <c:pt idx="19">
                  <c:v>44256</c:v>
                </c:pt>
                <c:pt idx="20">
                  <c:v>44287</c:v>
                </c:pt>
                <c:pt idx="21">
                  <c:v>44317</c:v>
                </c:pt>
                <c:pt idx="22">
                  <c:v>44348</c:v>
                </c:pt>
                <c:pt idx="23">
                  <c:v>44378</c:v>
                </c:pt>
                <c:pt idx="24">
                  <c:v>44409</c:v>
                </c:pt>
                <c:pt idx="25">
                  <c:v>44440</c:v>
                </c:pt>
                <c:pt idx="26">
                  <c:v>44470</c:v>
                </c:pt>
                <c:pt idx="27">
                  <c:v>44501</c:v>
                </c:pt>
                <c:pt idx="28">
                  <c:v>44531</c:v>
                </c:pt>
                <c:pt idx="29">
                  <c:v>44562</c:v>
                </c:pt>
                <c:pt idx="30">
                  <c:v>44593</c:v>
                </c:pt>
                <c:pt idx="31">
                  <c:v>44621</c:v>
                </c:pt>
                <c:pt idx="32">
                  <c:v>44652</c:v>
                </c:pt>
                <c:pt idx="33">
                  <c:v>44682</c:v>
                </c:pt>
                <c:pt idx="34">
                  <c:v>44713</c:v>
                </c:pt>
                <c:pt idx="35">
                  <c:v>44743</c:v>
                </c:pt>
                <c:pt idx="36">
                  <c:v>44774</c:v>
                </c:pt>
                <c:pt idx="37">
                  <c:v>44805</c:v>
                </c:pt>
                <c:pt idx="38">
                  <c:v>44835</c:v>
                </c:pt>
                <c:pt idx="39">
                  <c:v>44866</c:v>
                </c:pt>
                <c:pt idx="40">
                  <c:v>44896</c:v>
                </c:pt>
                <c:pt idx="41">
                  <c:v>44927</c:v>
                </c:pt>
                <c:pt idx="42">
                  <c:v>44958</c:v>
                </c:pt>
                <c:pt idx="43">
                  <c:v>44986</c:v>
                </c:pt>
                <c:pt idx="44">
                  <c:v>45017</c:v>
                </c:pt>
                <c:pt idx="45">
                  <c:v>45047</c:v>
                </c:pt>
                <c:pt idx="46">
                  <c:v>45078</c:v>
                </c:pt>
                <c:pt idx="47">
                  <c:v>45108</c:v>
                </c:pt>
                <c:pt idx="48">
                  <c:v>45139</c:v>
                </c:pt>
                <c:pt idx="49">
                  <c:v>45170</c:v>
                </c:pt>
                <c:pt idx="50">
                  <c:v>45200</c:v>
                </c:pt>
                <c:pt idx="51">
                  <c:v>45231</c:v>
                </c:pt>
                <c:pt idx="52">
                  <c:v>45261</c:v>
                </c:pt>
                <c:pt idx="53">
                  <c:v>45292</c:v>
                </c:pt>
                <c:pt idx="54">
                  <c:v>45323</c:v>
                </c:pt>
                <c:pt idx="55">
                  <c:v>45352</c:v>
                </c:pt>
                <c:pt idx="56">
                  <c:v>45383</c:v>
                </c:pt>
                <c:pt idx="57">
                  <c:v>45413</c:v>
                </c:pt>
                <c:pt idx="58">
                  <c:v>45444</c:v>
                </c:pt>
                <c:pt idx="59">
                  <c:v>45474</c:v>
                </c:pt>
                <c:pt idx="60">
                  <c:v>45505</c:v>
                </c:pt>
              </c:numCache>
            </c:numRef>
          </c:cat>
          <c:val>
            <c:numRef>
              <c:f>'Slides 22, 23 e 25'!$C$118:$C$178</c:f>
              <c:numCache>
                <c:formatCode>0.0</c:formatCode>
                <c:ptCount val="61"/>
                <c:pt idx="0">
                  <c:v>88.5</c:v>
                </c:pt>
                <c:pt idx="1">
                  <c:v>94.2</c:v>
                </c:pt>
                <c:pt idx="2">
                  <c:v>93.3</c:v>
                </c:pt>
                <c:pt idx="3">
                  <c:v>91.7</c:v>
                </c:pt>
                <c:pt idx="4">
                  <c:v>93.2</c:v>
                </c:pt>
                <c:pt idx="5">
                  <c:v>91.9</c:v>
                </c:pt>
                <c:pt idx="6">
                  <c:v>95.9</c:v>
                </c:pt>
                <c:pt idx="7">
                  <c:v>94.8</c:v>
                </c:pt>
                <c:pt idx="8">
                  <c:v>63.6</c:v>
                </c:pt>
                <c:pt idx="9">
                  <c:v>68.3</c:v>
                </c:pt>
                <c:pt idx="10">
                  <c:v>82.8</c:v>
                </c:pt>
                <c:pt idx="11">
                  <c:v>97.1</c:v>
                </c:pt>
                <c:pt idx="12">
                  <c:v>104</c:v>
                </c:pt>
                <c:pt idx="13">
                  <c:v>115.6</c:v>
                </c:pt>
                <c:pt idx="14">
                  <c:v>125</c:v>
                </c:pt>
                <c:pt idx="15">
                  <c:v>127</c:v>
                </c:pt>
                <c:pt idx="16">
                  <c:v>119.6</c:v>
                </c:pt>
                <c:pt idx="17">
                  <c:v>106.5</c:v>
                </c:pt>
                <c:pt idx="18">
                  <c:v>109</c:v>
                </c:pt>
                <c:pt idx="19">
                  <c:v>100.9</c:v>
                </c:pt>
                <c:pt idx="20">
                  <c:v>99.9</c:v>
                </c:pt>
                <c:pt idx="21">
                  <c:v>96.8</c:v>
                </c:pt>
                <c:pt idx="22">
                  <c:v>100.9</c:v>
                </c:pt>
                <c:pt idx="23">
                  <c:v>105.7</c:v>
                </c:pt>
                <c:pt idx="24">
                  <c:v>102.4</c:v>
                </c:pt>
                <c:pt idx="25">
                  <c:v>99.8</c:v>
                </c:pt>
                <c:pt idx="26">
                  <c:v>99.8</c:v>
                </c:pt>
                <c:pt idx="27">
                  <c:v>94.8</c:v>
                </c:pt>
                <c:pt idx="28">
                  <c:v>100.9</c:v>
                </c:pt>
                <c:pt idx="29">
                  <c:v>96.2</c:v>
                </c:pt>
                <c:pt idx="30">
                  <c:v>94.7</c:v>
                </c:pt>
                <c:pt idx="31">
                  <c:v>94</c:v>
                </c:pt>
                <c:pt idx="32">
                  <c:v>98.7</c:v>
                </c:pt>
                <c:pt idx="33">
                  <c:v>100.4</c:v>
                </c:pt>
                <c:pt idx="34">
                  <c:v>98.8</c:v>
                </c:pt>
                <c:pt idx="35">
                  <c:v>97.8</c:v>
                </c:pt>
                <c:pt idx="36">
                  <c:v>97.4</c:v>
                </c:pt>
                <c:pt idx="37">
                  <c:v>94.7</c:v>
                </c:pt>
                <c:pt idx="38">
                  <c:v>98.3</c:v>
                </c:pt>
                <c:pt idx="39">
                  <c:v>91</c:v>
                </c:pt>
                <c:pt idx="40">
                  <c:v>85.8</c:v>
                </c:pt>
                <c:pt idx="41">
                  <c:v>90.9</c:v>
                </c:pt>
                <c:pt idx="42">
                  <c:v>94.9</c:v>
                </c:pt>
                <c:pt idx="43">
                  <c:v>85.5</c:v>
                </c:pt>
                <c:pt idx="44">
                  <c:v>81.7</c:v>
                </c:pt>
                <c:pt idx="45">
                  <c:v>83.2</c:v>
                </c:pt>
                <c:pt idx="46">
                  <c:v>89.7</c:v>
                </c:pt>
                <c:pt idx="47">
                  <c:v>91.8</c:v>
                </c:pt>
                <c:pt idx="48">
                  <c:v>92.1</c:v>
                </c:pt>
                <c:pt idx="49">
                  <c:v>89.6</c:v>
                </c:pt>
                <c:pt idx="50">
                  <c:v>88.7</c:v>
                </c:pt>
                <c:pt idx="51">
                  <c:v>100.6</c:v>
                </c:pt>
                <c:pt idx="52">
                  <c:v>99.6</c:v>
                </c:pt>
                <c:pt idx="53">
                  <c:v>98.3</c:v>
                </c:pt>
                <c:pt idx="54">
                  <c:v>99.4</c:v>
                </c:pt>
                <c:pt idx="55">
                  <c:v>94.6</c:v>
                </c:pt>
                <c:pt idx="56">
                  <c:v>94.8</c:v>
                </c:pt>
                <c:pt idx="57">
                  <c:v>99.2</c:v>
                </c:pt>
                <c:pt idx="58">
                  <c:v>99.2</c:v>
                </c:pt>
                <c:pt idx="59">
                  <c:v>100.3</c:v>
                </c:pt>
                <c:pt idx="60">
                  <c:v>100.8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4030-45B7-920C-110050DE2D9B}"/>
            </c:ext>
          </c:extLst>
        </c:ser>
        <c:ser>
          <c:idx val="1"/>
          <c:order val="1"/>
          <c:tx>
            <c:strRef>
              <c:f>'Slides 22, 23 e 25'!$D$2</c:f>
              <c:strCache>
                <c:ptCount val="1"/>
                <c:pt idx="0">
                  <c:v>IE-I-MPE</c:v>
                </c:pt>
              </c:strCache>
            </c:strRef>
          </c:tx>
          <c:spPr>
            <a:ln w="28575" cap="rnd">
              <a:solidFill>
                <a:srgbClr val="00206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'Slides 22, 23 e 25'!$A$118:$A$178</c:f>
              <c:numCache>
                <c:formatCode>mmm\-yy</c:formatCode>
                <c:ptCount val="61"/>
                <c:pt idx="0">
                  <c:v>43678</c:v>
                </c:pt>
                <c:pt idx="1">
                  <c:v>43709</c:v>
                </c:pt>
                <c:pt idx="2">
                  <c:v>43739</c:v>
                </c:pt>
                <c:pt idx="3">
                  <c:v>43770</c:v>
                </c:pt>
                <c:pt idx="4">
                  <c:v>43800</c:v>
                </c:pt>
                <c:pt idx="5">
                  <c:v>43831</c:v>
                </c:pt>
                <c:pt idx="6">
                  <c:v>43862</c:v>
                </c:pt>
                <c:pt idx="7">
                  <c:v>43891</c:v>
                </c:pt>
                <c:pt idx="8">
                  <c:v>43922</c:v>
                </c:pt>
                <c:pt idx="9">
                  <c:v>43952</c:v>
                </c:pt>
                <c:pt idx="10">
                  <c:v>43983</c:v>
                </c:pt>
                <c:pt idx="11">
                  <c:v>44013</c:v>
                </c:pt>
                <c:pt idx="12">
                  <c:v>44044</c:v>
                </c:pt>
                <c:pt idx="13">
                  <c:v>44075</c:v>
                </c:pt>
                <c:pt idx="14">
                  <c:v>44105</c:v>
                </c:pt>
                <c:pt idx="15">
                  <c:v>44136</c:v>
                </c:pt>
                <c:pt idx="16">
                  <c:v>44166</c:v>
                </c:pt>
                <c:pt idx="17">
                  <c:v>44197</c:v>
                </c:pt>
                <c:pt idx="18">
                  <c:v>44228</c:v>
                </c:pt>
                <c:pt idx="19">
                  <c:v>44256</c:v>
                </c:pt>
                <c:pt idx="20">
                  <c:v>44287</c:v>
                </c:pt>
                <c:pt idx="21">
                  <c:v>44317</c:v>
                </c:pt>
                <c:pt idx="22">
                  <c:v>44348</c:v>
                </c:pt>
                <c:pt idx="23">
                  <c:v>44378</c:v>
                </c:pt>
                <c:pt idx="24">
                  <c:v>44409</c:v>
                </c:pt>
                <c:pt idx="25">
                  <c:v>44440</c:v>
                </c:pt>
                <c:pt idx="26">
                  <c:v>44470</c:v>
                </c:pt>
                <c:pt idx="27">
                  <c:v>44501</c:v>
                </c:pt>
                <c:pt idx="28">
                  <c:v>44531</c:v>
                </c:pt>
                <c:pt idx="29">
                  <c:v>44562</c:v>
                </c:pt>
                <c:pt idx="30">
                  <c:v>44593</c:v>
                </c:pt>
                <c:pt idx="31">
                  <c:v>44621</c:v>
                </c:pt>
                <c:pt idx="32">
                  <c:v>44652</c:v>
                </c:pt>
                <c:pt idx="33">
                  <c:v>44682</c:v>
                </c:pt>
                <c:pt idx="34">
                  <c:v>44713</c:v>
                </c:pt>
                <c:pt idx="35">
                  <c:v>44743</c:v>
                </c:pt>
                <c:pt idx="36">
                  <c:v>44774</c:v>
                </c:pt>
                <c:pt idx="37">
                  <c:v>44805</c:v>
                </c:pt>
                <c:pt idx="38">
                  <c:v>44835</c:v>
                </c:pt>
                <c:pt idx="39">
                  <c:v>44866</c:v>
                </c:pt>
                <c:pt idx="40">
                  <c:v>44896</c:v>
                </c:pt>
                <c:pt idx="41">
                  <c:v>44927</c:v>
                </c:pt>
                <c:pt idx="42">
                  <c:v>44958</c:v>
                </c:pt>
                <c:pt idx="43">
                  <c:v>44986</c:v>
                </c:pt>
                <c:pt idx="44">
                  <c:v>45017</c:v>
                </c:pt>
                <c:pt idx="45">
                  <c:v>45047</c:v>
                </c:pt>
                <c:pt idx="46">
                  <c:v>45078</c:v>
                </c:pt>
                <c:pt idx="47">
                  <c:v>45108</c:v>
                </c:pt>
                <c:pt idx="48">
                  <c:v>45139</c:v>
                </c:pt>
                <c:pt idx="49">
                  <c:v>45170</c:v>
                </c:pt>
                <c:pt idx="50">
                  <c:v>45200</c:v>
                </c:pt>
                <c:pt idx="51">
                  <c:v>45231</c:v>
                </c:pt>
                <c:pt idx="52">
                  <c:v>45261</c:v>
                </c:pt>
                <c:pt idx="53">
                  <c:v>45292</c:v>
                </c:pt>
                <c:pt idx="54">
                  <c:v>45323</c:v>
                </c:pt>
                <c:pt idx="55">
                  <c:v>45352</c:v>
                </c:pt>
                <c:pt idx="56">
                  <c:v>45383</c:v>
                </c:pt>
                <c:pt idx="57">
                  <c:v>45413</c:v>
                </c:pt>
                <c:pt idx="58">
                  <c:v>45444</c:v>
                </c:pt>
                <c:pt idx="59">
                  <c:v>45474</c:v>
                </c:pt>
                <c:pt idx="60">
                  <c:v>45505</c:v>
                </c:pt>
              </c:numCache>
            </c:numRef>
          </c:cat>
          <c:val>
            <c:numRef>
              <c:f>'Slides 22, 23 e 25'!$D$118:$D$178</c:f>
              <c:numCache>
                <c:formatCode>0.0</c:formatCode>
                <c:ptCount val="61"/>
                <c:pt idx="0">
                  <c:v>97.6</c:v>
                </c:pt>
                <c:pt idx="1">
                  <c:v>98.9</c:v>
                </c:pt>
                <c:pt idx="2">
                  <c:v>98</c:v>
                </c:pt>
                <c:pt idx="3">
                  <c:v>101.9</c:v>
                </c:pt>
                <c:pt idx="4">
                  <c:v>96.9</c:v>
                </c:pt>
                <c:pt idx="5">
                  <c:v>103.1</c:v>
                </c:pt>
                <c:pt idx="6">
                  <c:v>101.6</c:v>
                </c:pt>
                <c:pt idx="7">
                  <c:v>94.7</c:v>
                </c:pt>
                <c:pt idx="8">
                  <c:v>27.5</c:v>
                </c:pt>
                <c:pt idx="9">
                  <c:v>35.700000000000003</c:v>
                </c:pt>
                <c:pt idx="10">
                  <c:v>67.5</c:v>
                </c:pt>
                <c:pt idx="11">
                  <c:v>92.6</c:v>
                </c:pt>
                <c:pt idx="12">
                  <c:v>99.8</c:v>
                </c:pt>
                <c:pt idx="13">
                  <c:v>101.5</c:v>
                </c:pt>
                <c:pt idx="14">
                  <c:v>105.3</c:v>
                </c:pt>
                <c:pt idx="15">
                  <c:v>107.1</c:v>
                </c:pt>
                <c:pt idx="16">
                  <c:v>104.1</c:v>
                </c:pt>
                <c:pt idx="17">
                  <c:v>102.2</c:v>
                </c:pt>
                <c:pt idx="18">
                  <c:v>100.1</c:v>
                </c:pt>
                <c:pt idx="19">
                  <c:v>92.1</c:v>
                </c:pt>
                <c:pt idx="20">
                  <c:v>92</c:v>
                </c:pt>
                <c:pt idx="21">
                  <c:v>98.4</c:v>
                </c:pt>
                <c:pt idx="22">
                  <c:v>101.6</c:v>
                </c:pt>
                <c:pt idx="23">
                  <c:v>103.3</c:v>
                </c:pt>
                <c:pt idx="24">
                  <c:v>102.6</c:v>
                </c:pt>
                <c:pt idx="25">
                  <c:v>105.9</c:v>
                </c:pt>
                <c:pt idx="26">
                  <c:v>99.9</c:v>
                </c:pt>
                <c:pt idx="27">
                  <c:v>99.2</c:v>
                </c:pt>
                <c:pt idx="28">
                  <c:v>107</c:v>
                </c:pt>
                <c:pt idx="29">
                  <c:v>97.8</c:v>
                </c:pt>
                <c:pt idx="30">
                  <c:v>94.3</c:v>
                </c:pt>
                <c:pt idx="31">
                  <c:v>97</c:v>
                </c:pt>
                <c:pt idx="32">
                  <c:v>100.5</c:v>
                </c:pt>
                <c:pt idx="33">
                  <c:v>99.4</c:v>
                </c:pt>
                <c:pt idx="34">
                  <c:v>104.7</c:v>
                </c:pt>
                <c:pt idx="35">
                  <c:v>102.9</c:v>
                </c:pt>
                <c:pt idx="36">
                  <c:v>103.2</c:v>
                </c:pt>
                <c:pt idx="37">
                  <c:v>100.2</c:v>
                </c:pt>
                <c:pt idx="38">
                  <c:v>99</c:v>
                </c:pt>
                <c:pt idx="39">
                  <c:v>84.4</c:v>
                </c:pt>
                <c:pt idx="40">
                  <c:v>92.8</c:v>
                </c:pt>
                <c:pt idx="41">
                  <c:v>89.6</c:v>
                </c:pt>
                <c:pt idx="42">
                  <c:v>93.4</c:v>
                </c:pt>
                <c:pt idx="43">
                  <c:v>92</c:v>
                </c:pt>
                <c:pt idx="44">
                  <c:v>92.8</c:v>
                </c:pt>
                <c:pt idx="45">
                  <c:v>89.4</c:v>
                </c:pt>
                <c:pt idx="46">
                  <c:v>100.6</c:v>
                </c:pt>
                <c:pt idx="47">
                  <c:v>95.9</c:v>
                </c:pt>
                <c:pt idx="48">
                  <c:v>96.3</c:v>
                </c:pt>
                <c:pt idx="49">
                  <c:v>94.1</c:v>
                </c:pt>
                <c:pt idx="50">
                  <c:v>91.9</c:v>
                </c:pt>
                <c:pt idx="51">
                  <c:v>98</c:v>
                </c:pt>
                <c:pt idx="52">
                  <c:v>94</c:v>
                </c:pt>
                <c:pt idx="53">
                  <c:v>92.5</c:v>
                </c:pt>
                <c:pt idx="54">
                  <c:v>100.8</c:v>
                </c:pt>
                <c:pt idx="55">
                  <c:v>94.8</c:v>
                </c:pt>
                <c:pt idx="56">
                  <c:v>97.3</c:v>
                </c:pt>
                <c:pt idx="57">
                  <c:v>99.9</c:v>
                </c:pt>
                <c:pt idx="58">
                  <c:v>98.9</c:v>
                </c:pt>
                <c:pt idx="59">
                  <c:v>101.7</c:v>
                </c:pt>
                <c:pt idx="60">
                  <c:v>99.2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30-45B7-920C-110050DE2D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7388760"/>
        <c:axId val="587388432"/>
        <c:extLst/>
      </c:lineChart>
      <c:dateAx>
        <c:axId val="58738876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587388432"/>
        <c:crosses val="autoZero"/>
        <c:auto val="1"/>
        <c:lblOffset val="100"/>
        <c:baseTimeUnit val="months"/>
        <c:majorUnit val="2"/>
        <c:majorTimeUnit val="months"/>
      </c:dateAx>
      <c:valAx>
        <c:axId val="587388432"/>
        <c:scaling>
          <c:orientation val="minMax"/>
          <c:max val="130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r>
                  <a:rPr lang="pt-BR" sz="1200" dirty="0">
                    <a:latin typeface="Montserrat" panose="02000505000000020004" pitchFamily="2" charset="0"/>
                  </a:rPr>
                  <a:t>Índice (em pontos)</a:t>
                </a:r>
              </a:p>
            </c:rich>
          </c:tx>
          <c:layout>
            <c:manualLayout>
              <c:xMode val="edge"/>
              <c:yMode val="edge"/>
              <c:x val="4.4001404355776798E-2"/>
              <c:y val="0.306013576379522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2000505000000020004" pitchFamily="2" charset="0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58738876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'Slides 22, 23 e 25'!$B$2</c:f>
              <c:strCache>
                <c:ptCount val="1"/>
                <c:pt idx="0">
                  <c:v>ICI-MPE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B0F0"/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'Slides 22, 23 e 25'!$A$142:$A$178</c:f>
              <c:numCache>
                <c:formatCode>mmm\-yy</c:formatCode>
                <c:ptCount val="37"/>
                <c:pt idx="0">
                  <c:v>44409</c:v>
                </c:pt>
                <c:pt idx="1">
                  <c:v>44440</c:v>
                </c:pt>
                <c:pt idx="2">
                  <c:v>44470</c:v>
                </c:pt>
                <c:pt idx="3">
                  <c:v>44501</c:v>
                </c:pt>
                <c:pt idx="4">
                  <c:v>44531</c:v>
                </c:pt>
                <c:pt idx="5">
                  <c:v>44562</c:v>
                </c:pt>
                <c:pt idx="6">
                  <c:v>44593</c:v>
                </c:pt>
                <c:pt idx="7">
                  <c:v>44621</c:v>
                </c:pt>
                <c:pt idx="8">
                  <c:v>44652</c:v>
                </c:pt>
                <c:pt idx="9">
                  <c:v>44682</c:v>
                </c:pt>
                <c:pt idx="10">
                  <c:v>44713</c:v>
                </c:pt>
                <c:pt idx="11">
                  <c:v>44743</c:v>
                </c:pt>
                <c:pt idx="12">
                  <c:v>44774</c:v>
                </c:pt>
                <c:pt idx="13">
                  <c:v>44805</c:v>
                </c:pt>
                <c:pt idx="14">
                  <c:v>44835</c:v>
                </c:pt>
                <c:pt idx="15">
                  <c:v>44866</c:v>
                </c:pt>
                <c:pt idx="16">
                  <c:v>44896</c:v>
                </c:pt>
                <c:pt idx="17">
                  <c:v>44927</c:v>
                </c:pt>
                <c:pt idx="18">
                  <c:v>44958</c:v>
                </c:pt>
                <c:pt idx="19">
                  <c:v>44986</c:v>
                </c:pt>
                <c:pt idx="20">
                  <c:v>45017</c:v>
                </c:pt>
                <c:pt idx="21">
                  <c:v>45047</c:v>
                </c:pt>
                <c:pt idx="22">
                  <c:v>45078</c:v>
                </c:pt>
                <c:pt idx="23">
                  <c:v>45108</c:v>
                </c:pt>
                <c:pt idx="24">
                  <c:v>45139</c:v>
                </c:pt>
                <c:pt idx="25">
                  <c:v>45170</c:v>
                </c:pt>
                <c:pt idx="26">
                  <c:v>45200</c:v>
                </c:pt>
                <c:pt idx="27">
                  <c:v>45231</c:v>
                </c:pt>
                <c:pt idx="28">
                  <c:v>45261</c:v>
                </c:pt>
                <c:pt idx="29">
                  <c:v>45292</c:v>
                </c:pt>
                <c:pt idx="30">
                  <c:v>45323</c:v>
                </c:pt>
                <c:pt idx="31">
                  <c:v>45352</c:v>
                </c:pt>
                <c:pt idx="32">
                  <c:v>45383</c:v>
                </c:pt>
                <c:pt idx="33">
                  <c:v>45413</c:v>
                </c:pt>
                <c:pt idx="34">
                  <c:v>45444</c:v>
                </c:pt>
                <c:pt idx="35">
                  <c:v>45474</c:v>
                </c:pt>
                <c:pt idx="36">
                  <c:v>45505</c:v>
                </c:pt>
              </c:numCache>
            </c:numRef>
          </c:cat>
          <c:val>
            <c:numRef>
              <c:f>'Slides 22, 23 e 25'!$F$142:$F$178</c:f>
              <c:numCache>
                <c:formatCode>0.0</c:formatCode>
                <c:ptCount val="37"/>
                <c:pt idx="0">
                  <c:v>-2</c:v>
                </c:pt>
                <c:pt idx="1">
                  <c:v>0.5</c:v>
                </c:pt>
                <c:pt idx="2">
                  <c:v>-3.1999999999999886</c:v>
                </c:pt>
                <c:pt idx="3">
                  <c:v>-3</c:v>
                </c:pt>
                <c:pt idx="4">
                  <c:v>7.3999999999999915</c:v>
                </c:pt>
                <c:pt idx="5">
                  <c:v>-7.3999999999999915</c:v>
                </c:pt>
                <c:pt idx="6">
                  <c:v>-2.6000000000000085</c:v>
                </c:pt>
                <c:pt idx="7">
                  <c:v>1.1000000000000085</c:v>
                </c:pt>
                <c:pt idx="8">
                  <c:v>4.1999999999999886</c:v>
                </c:pt>
                <c:pt idx="9">
                  <c:v>0.30000000000001137</c:v>
                </c:pt>
                <c:pt idx="10">
                  <c:v>2.0999999999999943</c:v>
                </c:pt>
                <c:pt idx="11">
                  <c:v>-1.5</c:v>
                </c:pt>
                <c:pt idx="12">
                  <c:v>0</c:v>
                </c:pt>
                <c:pt idx="13">
                  <c:v>-3</c:v>
                </c:pt>
                <c:pt idx="14">
                  <c:v>1.0999999999999943</c:v>
                </c:pt>
                <c:pt idx="15">
                  <c:v>-11.599999999999994</c:v>
                </c:pt>
                <c:pt idx="16">
                  <c:v>2</c:v>
                </c:pt>
                <c:pt idx="17">
                  <c:v>0.79999999999999716</c:v>
                </c:pt>
                <c:pt idx="18">
                  <c:v>4.1000000000000085</c:v>
                </c:pt>
                <c:pt idx="19">
                  <c:v>-5.5</c:v>
                </c:pt>
                <c:pt idx="20">
                  <c:v>-1.4000000000000057</c:v>
                </c:pt>
                <c:pt idx="21">
                  <c:v>-1.2000000000000028</c:v>
                </c:pt>
                <c:pt idx="22">
                  <c:v>9.4000000000000057</c:v>
                </c:pt>
                <c:pt idx="23">
                  <c:v>-1.5</c:v>
                </c:pt>
                <c:pt idx="24">
                  <c:v>0.29999999999999716</c:v>
                </c:pt>
                <c:pt idx="25">
                  <c:v>-2.4000000000000057</c:v>
                </c:pt>
                <c:pt idx="26">
                  <c:v>-1.6999999999999886</c:v>
                </c:pt>
                <c:pt idx="27">
                  <c:v>9.2999999999999972</c:v>
                </c:pt>
                <c:pt idx="28">
                  <c:v>-2.7000000000000028</c:v>
                </c:pt>
                <c:pt idx="29">
                  <c:v>-1.4000000000000057</c:v>
                </c:pt>
                <c:pt idx="30">
                  <c:v>5</c:v>
                </c:pt>
                <c:pt idx="31">
                  <c:v>-5.5999999999999943</c:v>
                </c:pt>
                <c:pt idx="32">
                  <c:v>1.4000000000000057</c:v>
                </c:pt>
                <c:pt idx="33">
                  <c:v>3.5999999999999943</c:v>
                </c:pt>
                <c:pt idx="34">
                  <c:v>-0.5</c:v>
                </c:pt>
                <c:pt idx="35">
                  <c:v>2.0999999999999943</c:v>
                </c:pt>
                <c:pt idx="36">
                  <c:v>-1.0999999999999943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3D-42BF-98E0-1F4D4E16187F}"/>
            </c:ext>
          </c:extLst>
        </c:ser>
        <c:ser>
          <c:idx val="1"/>
          <c:order val="1"/>
          <c:tx>
            <c:strRef>
              <c:f>'Slides 22, 23 e 25'!$E$2</c:f>
              <c:strCache>
                <c:ptCount val="1"/>
                <c:pt idx="0">
                  <c:v>ICI-Geral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6.7870631095330444E-3"/>
                  <c:y val="2.595147931605795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3D-42BF-98E0-1F4D4E1618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'Slides 22, 23 e 25'!$A$142:$A$178</c:f>
              <c:numCache>
                <c:formatCode>mmm\-yy</c:formatCode>
                <c:ptCount val="37"/>
                <c:pt idx="0">
                  <c:v>44409</c:v>
                </c:pt>
                <c:pt idx="1">
                  <c:v>44440</c:v>
                </c:pt>
                <c:pt idx="2">
                  <c:v>44470</c:v>
                </c:pt>
                <c:pt idx="3">
                  <c:v>44501</c:v>
                </c:pt>
                <c:pt idx="4">
                  <c:v>44531</c:v>
                </c:pt>
                <c:pt idx="5">
                  <c:v>44562</c:v>
                </c:pt>
                <c:pt idx="6">
                  <c:v>44593</c:v>
                </c:pt>
                <c:pt idx="7">
                  <c:v>44621</c:v>
                </c:pt>
                <c:pt idx="8">
                  <c:v>44652</c:v>
                </c:pt>
                <c:pt idx="9">
                  <c:v>44682</c:v>
                </c:pt>
                <c:pt idx="10">
                  <c:v>44713</c:v>
                </c:pt>
                <c:pt idx="11">
                  <c:v>44743</c:v>
                </c:pt>
                <c:pt idx="12">
                  <c:v>44774</c:v>
                </c:pt>
                <c:pt idx="13">
                  <c:v>44805</c:v>
                </c:pt>
                <c:pt idx="14">
                  <c:v>44835</c:v>
                </c:pt>
                <c:pt idx="15">
                  <c:v>44866</c:v>
                </c:pt>
                <c:pt idx="16">
                  <c:v>44896</c:v>
                </c:pt>
                <c:pt idx="17">
                  <c:v>44927</c:v>
                </c:pt>
                <c:pt idx="18">
                  <c:v>44958</c:v>
                </c:pt>
                <c:pt idx="19">
                  <c:v>44986</c:v>
                </c:pt>
                <c:pt idx="20">
                  <c:v>45017</c:v>
                </c:pt>
                <c:pt idx="21">
                  <c:v>45047</c:v>
                </c:pt>
                <c:pt idx="22">
                  <c:v>45078</c:v>
                </c:pt>
                <c:pt idx="23">
                  <c:v>45108</c:v>
                </c:pt>
                <c:pt idx="24">
                  <c:v>45139</c:v>
                </c:pt>
                <c:pt idx="25">
                  <c:v>45170</c:v>
                </c:pt>
                <c:pt idx="26">
                  <c:v>45200</c:v>
                </c:pt>
                <c:pt idx="27">
                  <c:v>45231</c:v>
                </c:pt>
                <c:pt idx="28">
                  <c:v>45261</c:v>
                </c:pt>
                <c:pt idx="29">
                  <c:v>45292</c:v>
                </c:pt>
                <c:pt idx="30">
                  <c:v>45323</c:v>
                </c:pt>
                <c:pt idx="31">
                  <c:v>45352</c:v>
                </c:pt>
                <c:pt idx="32">
                  <c:v>45383</c:v>
                </c:pt>
                <c:pt idx="33">
                  <c:v>45413</c:v>
                </c:pt>
                <c:pt idx="34">
                  <c:v>45444</c:v>
                </c:pt>
                <c:pt idx="35">
                  <c:v>45474</c:v>
                </c:pt>
                <c:pt idx="36">
                  <c:v>45505</c:v>
                </c:pt>
              </c:numCache>
            </c:numRef>
          </c:cat>
          <c:val>
            <c:numRef>
              <c:f>'Slides 22, 23 e 25'!$G$142:$G$178</c:f>
              <c:numCache>
                <c:formatCode>0.0</c:formatCode>
                <c:ptCount val="37"/>
                <c:pt idx="0">
                  <c:v>-1.0999999999999943</c:v>
                </c:pt>
                <c:pt idx="1">
                  <c:v>-0.60000000000000853</c:v>
                </c:pt>
                <c:pt idx="2">
                  <c:v>-1.0999999999999943</c:v>
                </c:pt>
                <c:pt idx="3">
                  <c:v>-2.5</c:v>
                </c:pt>
                <c:pt idx="4">
                  <c:v>-1.7999999999999972</c:v>
                </c:pt>
                <c:pt idx="5">
                  <c:v>-1.6000000000000085</c:v>
                </c:pt>
                <c:pt idx="6">
                  <c:v>-1.7000000000000028</c:v>
                </c:pt>
                <c:pt idx="7">
                  <c:v>-1.5999999999999943</c:v>
                </c:pt>
                <c:pt idx="8">
                  <c:v>1.5999999999999943</c:v>
                </c:pt>
                <c:pt idx="9">
                  <c:v>2.3000000000000114</c:v>
                </c:pt>
                <c:pt idx="10">
                  <c:v>0.79999999999999716</c:v>
                </c:pt>
                <c:pt idx="11">
                  <c:v>-1.5</c:v>
                </c:pt>
                <c:pt idx="12">
                  <c:v>1.0999999999999943</c:v>
                </c:pt>
                <c:pt idx="13">
                  <c:v>-0.89999999999999147</c:v>
                </c:pt>
                <c:pt idx="14">
                  <c:v>-3.5</c:v>
                </c:pt>
                <c:pt idx="15">
                  <c:v>-3</c:v>
                </c:pt>
                <c:pt idx="16">
                  <c:v>1.0999999999999943</c:v>
                </c:pt>
                <c:pt idx="17">
                  <c:v>0</c:v>
                </c:pt>
                <c:pt idx="18">
                  <c:v>-1</c:v>
                </c:pt>
                <c:pt idx="19">
                  <c:v>2.4000000000000057</c:v>
                </c:pt>
                <c:pt idx="20">
                  <c:v>-0.70000000000000284</c:v>
                </c:pt>
                <c:pt idx="21">
                  <c:v>-1.6000000000000085</c:v>
                </c:pt>
                <c:pt idx="22">
                  <c:v>0.40000000000000568</c:v>
                </c:pt>
                <c:pt idx="23">
                  <c:v>-2</c:v>
                </c:pt>
                <c:pt idx="24">
                  <c:v>-9.9999999999994316E-2</c:v>
                </c:pt>
                <c:pt idx="25">
                  <c:v>-0.60000000000000853</c:v>
                </c:pt>
                <c:pt idx="26">
                  <c:v>0.29999999999999716</c:v>
                </c:pt>
                <c:pt idx="27">
                  <c:v>2.3000000000000114</c:v>
                </c:pt>
                <c:pt idx="28">
                  <c:v>2.5</c:v>
                </c:pt>
                <c:pt idx="29">
                  <c:v>1.7999999999999972</c:v>
                </c:pt>
                <c:pt idx="30">
                  <c:v>0</c:v>
                </c:pt>
                <c:pt idx="31">
                  <c:v>-0.90000000000000568</c:v>
                </c:pt>
                <c:pt idx="32">
                  <c:v>0.29999999999999716</c:v>
                </c:pt>
                <c:pt idx="33">
                  <c:v>1.2000000000000028</c:v>
                </c:pt>
                <c:pt idx="34">
                  <c:v>0.40000000000000568</c:v>
                </c:pt>
                <c:pt idx="35">
                  <c:v>3.2999999999999972</c:v>
                </c:pt>
                <c:pt idx="3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3D-42BF-98E0-1F4D4E161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9142000"/>
        <c:axId val="719142656"/>
      </c:barChart>
      <c:dateAx>
        <c:axId val="71914200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719142656"/>
        <c:crosses val="autoZero"/>
        <c:auto val="1"/>
        <c:lblOffset val="100"/>
        <c:baseTimeUnit val="months"/>
      </c:dateAx>
      <c:valAx>
        <c:axId val="7191426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71914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02488932333672"/>
          <c:y val="6.5826954921838099E-2"/>
          <c:w val="0.85975450506386064"/>
          <c:h val="0.69516057862349456"/>
        </c:manualLayout>
      </c:layout>
      <c:lineChart>
        <c:grouping val="standard"/>
        <c:varyColors val="0"/>
        <c:ser>
          <c:idx val="0"/>
          <c:order val="0"/>
          <c:tx>
            <c:strRef>
              <c:f>'Slide 8 e 9'!$B$2</c:f>
              <c:strCache>
                <c:ptCount val="1"/>
                <c:pt idx="0">
                  <c:v>IC-MPE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'Slide 8 e 9'!$A$10:$A$70</c:f>
              <c:numCache>
                <c:formatCode>mmm\-yy</c:formatCode>
                <c:ptCount val="61"/>
                <c:pt idx="0">
                  <c:v>43678</c:v>
                </c:pt>
                <c:pt idx="1">
                  <c:v>43709</c:v>
                </c:pt>
                <c:pt idx="2">
                  <c:v>43739</c:v>
                </c:pt>
                <c:pt idx="3">
                  <c:v>43770</c:v>
                </c:pt>
                <c:pt idx="4">
                  <c:v>43800</c:v>
                </c:pt>
                <c:pt idx="5">
                  <c:v>43831</c:v>
                </c:pt>
                <c:pt idx="6">
                  <c:v>43862</c:v>
                </c:pt>
                <c:pt idx="7">
                  <c:v>43891</c:v>
                </c:pt>
                <c:pt idx="8">
                  <c:v>43922</c:v>
                </c:pt>
                <c:pt idx="9">
                  <c:v>43952</c:v>
                </c:pt>
                <c:pt idx="10">
                  <c:v>43983</c:v>
                </c:pt>
                <c:pt idx="11">
                  <c:v>44013</c:v>
                </c:pt>
                <c:pt idx="12">
                  <c:v>44044</c:v>
                </c:pt>
                <c:pt idx="13">
                  <c:v>44075</c:v>
                </c:pt>
                <c:pt idx="14">
                  <c:v>44105</c:v>
                </c:pt>
                <c:pt idx="15">
                  <c:v>44136</c:v>
                </c:pt>
                <c:pt idx="16">
                  <c:v>44166</c:v>
                </c:pt>
                <c:pt idx="17">
                  <c:v>44197</c:v>
                </c:pt>
                <c:pt idx="18">
                  <c:v>44228</c:v>
                </c:pt>
                <c:pt idx="19">
                  <c:v>44256</c:v>
                </c:pt>
                <c:pt idx="20">
                  <c:v>44287</c:v>
                </c:pt>
                <c:pt idx="21">
                  <c:v>44317</c:v>
                </c:pt>
                <c:pt idx="22">
                  <c:v>44348</c:v>
                </c:pt>
                <c:pt idx="23">
                  <c:v>44378</c:v>
                </c:pt>
                <c:pt idx="24">
                  <c:v>44409</c:v>
                </c:pt>
                <c:pt idx="25">
                  <c:v>44440</c:v>
                </c:pt>
                <c:pt idx="26">
                  <c:v>44470</c:v>
                </c:pt>
                <c:pt idx="27">
                  <c:v>44501</c:v>
                </c:pt>
                <c:pt idx="28">
                  <c:v>44531</c:v>
                </c:pt>
                <c:pt idx="29">
                  <c:v>44562</c:v>
                </c:pt>
                <c:pt idx="30">
                  <c:v>44593</c:v>
                </c:pt>
                <c:pt idx="31">
                  <c:v>44621</c:v>
                </c:pt>
                <c:pt idx="32">
                  <c:v>44652</c:v>
                </c:pt>
                <c:pt idx="33">
                  <c:v>44682</c:v>
                </c:pt>
                <c:pt idx="34">
                  <c:v>44713</c:v>
                </c:pt>
                <c:pt idx="35">
                  <c:v>44743</c:v>
                </c:pt>
                <c:pt idx="36">
                  <c:v>44774</c:v>
                </c:pt>
                <c:pt idx="37">
                  <c:v>44805</c:v>
                </c:pt>
                <c:pt idx="38">
                  <c:v>44835</c:v>
                </c:pt>
                <c:pt idx="39">
                  <c:v>44866</c:v>
                </c:pt>
                <c:pt idx="40">
                  <c:v>44896</c:v>
                </c:pt>
                <c:pt idx="41">
                  <c:v>44927</c:v>
                </c:pt>
                <c:pt idx="42">
                  <c:v>44958</c:v>
                </c:pt>
                <c:pt idx="43">
                  <c:v>44986</c:v>
                </c:pt>
                <c:pt idx="44">
                  <c:v>45017</c:v>
                </c:pt>
                <c:pt idx="45">
                  <c:v>45047</c:v>
                </c:pt>
                <c:pt idx="46">
                  <c:v>45078</c:v>
                </c:pt>
                <c:pt idx="47">
                  <c:v>45108</c:v>
                </c:pt>
                <c:pt idx="48">
                  <c:v>45139</c:v>
                </c:pt>
                <c:pt idx="49">
                  <c:v>45170</c:v>
                </c:pt>
                <c:pt idx="50">
                  <c:v>45200</c:v>
                </c:pt>
                <c:pt idx="51">
                  <c:v>45231</c:v>
                </c:pt>
                <c:pt idx="52">
                  <c:v>45261</c:v>
                </c:pt>
                <c:pt idx="53">
                  <c:v>45292</c:v>
                </c:pt>
                <c:pt idx="54">
                  <c:v>45323</c:v>
                </c:pt>
                <c:pt idx="55">
                  <c:v>45352</c:v>
                </c:pt>
                <c:pt idx="56">
                  <c:v>45383</c:v>
                </c:pt>
                <c:pt idx="57">
                  <c:v>45413</c:v>
                </c:pt>
                <c:pt idx="58">
                  <c:v>45444</c:v>
                </c:pt>
                <c:pt idx="59">
                  <c:v>45474</c:v>
                </c:pt>
                <c:pt idx="60">
                  <c:v>45505</c:v>
                </c:pt>
              </c:numCache>
            </c:numRef>
          </c:cat>
          <c:val>
            <c:numRef>
              <c:f>'Slide 8 e 9'!$B$10:$B$70</c:f>
              <c:numCache>
                <c:formatCode>0.0</c:formatCode>
                <c:ptCount val="61"/>
                <c:pt idx="0">
                  <c:v>94.6</c:v>
                </c:pt>
                <c:pt idx="1">
                  <c:v>94.2</c:v>
                </c:pt>
                <c:pt idx="2">
                  <c:v>94.6</c:v>
                </c:pt>
                <c:pt idx="3">
                  <c:v>96</c:v>
                </c:pt>
                <c:pt idx="4">
                  <c:v>96.5</c:v>
                </c:pt>
                <c:pt idx="5">
                  <c:v>98.4</c:v>
                </c:pt>
                <c:pt idx="6">
                  <c:v>97.4</c:v>
                </c:pt>
                <c:pt idx="7">
                  <c:v>88.1</c:v>
                </c:pt>
                <c:pt idx="8">
                  <c:v>51.4</c:v>
                </c:pt>
                <c:pt idx="9">
                  <c:v>56.9</c:v>
                </c:pt>
                <c:pt idx="10">
                  <c:v>71.900000000000006</c:v>
                </c:pt>
                <c:pt idx="11">
                  <c:v>83.6</c:v>
                </c:pt>
                <c:pt idx="12">
                  <c:v>89.5</c:v>
                </c:pt>
                <c:pt idx="13">
                  <c:v>94.4</c:v>
                </c:pt>
                <c:pt idx="14">
                  <c:v>96.2</c:v>
                </c:pt>
                <c:pt idx="15">
                  <c:v>94.8</c:v>
                </c:pt>
                <c:pt idx="16">
                  <c:v>93.5</c:v>
                </c:pt>
                <c:pt idx="17">
                  <c:v>90.7</c:v>
                </c:pt>
                <c:pt idx="18">
                  <c:v>90.5</c:v>
                </c:pt>
                <c:pt idx="19">
                  <c:v>79.7</c:v>
                </c:pt>
                <c:pt idx="20">
                  <c:v>85</c:v>
                </c:pt>
                <c:pt idx="21">
                  <c:v>90.1</c:v>
                </c:pt>
                <c:pt idx="22">
                  <c:v>92.6</c:v>
                </c:pt>
                <c:pt idx="23">
                  <c:v>97.7</c:v>
                </c:pt>
                <c:pt idx="24">
                  <c:v>96.6</c:v>
                </c:pt>
                <c:pt idx="25">
                  <c:v>95.8</c:v>
                </c:pt>
                <c:pt idx="26">
                  <c:v>97</c:v>
                </c:pt>
                <c:pt idx="27">
                  <c:v>95.7</c:v>
                </c:pt>
                <c:pt idx="28">
                  <c:v>95.8</c:v>
                </c:pt>
                <c:pt idx="29">
                  <c:v>91.7</c:v>
                </c:pt>
                <c:pt idx="30">
                  <c:v>90.3</c:v>
                </c:pt>
                <c:pt idx="31">
                  <c:v>92.6</c:v>
                </c:pt>
                <c:pt idx="32">
                  <c:v>95.5</c:v>
                </c:pt>
                <c:pt idx="33">
                  <c:v>96.6</c:v>
                </c:pt>
                <c:pt idx="34">
                  <c:v>97.2</c:v>
                </c:pt>
                <c:pt idx="35">
                  <c:v>95</c:v>
                </c:pt>
                <c:pt idx="36">
                  <c:v>97.1</c:v>
                </c:pt>
                <c:pt idx="37">
                  <c:v>97.8</c:v>
                </c:pt>
                <c:pt idx="38">
                  <c:v>96.2</c:v>
                </c:pt>
                <c:pt idx="39">
                  <c:v>89.5</c:v>
                </c:pt>
                <c:pt idx="40">
                  <c:v>91.1</c:v>
                </c:pt>
                <c:pt idx="41">
                  <c:v>88.9</c:v>
                </c:pt>
                <c:pt idx="42">
                  <c:v>90.5</c:v>
                </c:pt>
                <c:pt idx="43">
                  <c:v>89.8</c:v>
                </c:pt>
                <c:pt idx="44">
                  <c:v>87.1</c:v>
                </c:pt>
                <c:pt idx="45">
                  <c:v>87.2</c:v>
                </c:pt>
                <c:pt idx="46">
                  <c:v>91.6</c:v>
                </c:pt>
                <c:pt idx="47">
                  <c:v>90.1</c:v>
                </c:pt>
                <c:pt idx="48">
                  <c:v>90.6</c:v>
                </c:pt>
                <c:pt idx="49">
                  <c:v>89.6</c:v>
                </c:pt>
                <c:pt idx="50">
                  <c:v>90.1</c:v>
                </c:pt>
                <c:pt idx="51">
                  <c:v>93.1</c:v>
                </c:pt>
                <c:pt idx="52">
                  <c:v>92.4</c:v>
                </c:pt>
                <c:pt idx="53">
                  <c:v>93.8</c:v>
                </c:pt>
                <c:pt idx="54">
                  <c:v>93.8</c:v>
                </c:pt>
                <c:pt idx="55">
                  <c:v>91.7</c:v>
                </c:pt>
                <c:pt idx="56">
                  <c:v>93</c:v>
                </c:pt>
                <c:pt idx="57">
                  <c:v>93.7</c:v>
                </c:pt>
                <c:pt idx="58">
                  <c:v>92.5</c:v>
                </c:pt>
                <c:pt idx="59">
                  <c:v>94.2</c:v>
                </c:pt>
                <c:pt idx="60">
                  <c:v>93.7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27-4B75-AF63-EC5FBDB21850}"/>
            </c:ext>
          </c:extLst>
        </c:ser>
        <c:ser>
          <c:idx val="1"/>
          <c:order val="1"/>
          <c:tx>
            <c:strRef>
              <c:f>'Slide 8 e 9'!$C$2</c:f>
              <c:strCache>
                <c:ptCount val="1"/>
                <c:pt idx="0">
                  <c:v>IC-Geral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'Slide 8 e 9'!$A$10:$A$70</c:f>
              <c:numCache>
                <c:formatCode>mmm\-yy</c:formatCode>
                <c:ptCount val="61"/>
                <c:pt idx="0">
                  <c:v>43678</c:v>
                </c:pt>
                <c:pt idx="1">
                  <c:v>43709</c:v>
                </c:pt>
                <c:pt idx="2">
                  <c:v>43739</c:v>
                </c:pt>
                <c:pt idx="3">
                  <c:v>43770</c:v>
                </c:pt>
                <c:pt idx="4">
                  <c:v>43800</c:v>
                </c:pt>
                <c:pt idx="5">
                  <c:v>43831</c:v>
                </c:pt>
                <c:pt idx="6">
                  <c:v>43862</c:v>
                </c:pt>
                <c:pt idx="7">
                  <c:v>43891</c:v>
                </c:pt>
                <c:pt idx="8">
                  <c:v>43922</c:v>
                </c:pt>
                <c:pt idx="9">
                  <c:v>43952</c:v>
                </c:pt>
                <c:pt idx="10">
                  <c:v>43983</c:v>
                </c:pt>
                <c:pt idx="11">
                  <c:v>44013</c:v>
                </c:pt>
                <c:pt idx="12">
                  <c:v>44044</c:v>
                </c:pt>
                <c:pt idx="13">
                  <c:v>44075</c:v>
                </c:pt>
                <c:pt idx="14">
                  <c:v>44105</c:v>
                </c:pt>
                <c:pt idx="15">
                  <c:v>44136</c:v>
                </c:pt>
                <c:pt idx="16">
                  <c:v>44166</c:v>
                </c:pt>
                <c:pt idx="17">
                  <c:v>44197</c:v>
                </c:pt>
                <c:pt idx="18">
                  <c:v>44228</c:v>
                </c:pt>
                <c:pt idx="19">
                  <c:v>44256</c:v>
                </c:pt>
                <c:pt idx="20">
                  <c:v>44287</c:v>
                </c:pt>
                <c:pt idx="21">
                  <c:v>44317</c:v>
                </c:pt>
                <c:pt idx="22">
                  <c:v>44348</c:v>
                </c:pt>
                <c:pt idx="23">
                  <c:v>44378</c:v>
                </c:pt>
                <c:pt idx="24">
                  <c:v>44409</c:v>
                </c:pt>
                <c:pt idx="25">
                  <c:v>44440</c:v>
                </c:pt>
                <c:pt idx="26">
                  <c:v>44470</c:v>
                </c:pt>
                <c:pt idx="27">
                  <c:v>44501</c:v>
                </c:pt>
                <c:pt idx="28">
                  <c:v>44531</c:v>
                </c:pt>
                <c:pt idx="29">
                  <c:v>44562</c:v>
                </c:pt>
                <c:pt idx="30">
                  <c:v>44593</c:v>
                </c:pt>
                <c:pt idx="31">
                  <c:v>44621</c:v>
                </c:pt>
                <c:pt idx="32">
                  <c:v>44652</c:v>
                </c:pt>
                <c:pt idx="33">
                  <c:v>44682</c:v>
                </c:pt>
                <c:pt idx="34">
                  <c:v>44713</c:v>
                </c:pt>
                <c:pt idx="35">
                  <c:v>44743</c:v>
                </c:pt>
                <c:pt idx="36">
                  <c:v>44774</c:v>
                </c:pt>
                <c:pt idx="37">
                  <c:v>44805</c:v>
                </c:pt>
                <c:pt idx="38">
                  <c:v>44835</c:v>
                </c:pt>
                <c:pt idx="39">
                  <c:v>44866</c:v>
                </c:pt>
                <c:pt idx="40">
                  <c:v>44896</c:v>
                </c:pt>
                <c:pt idx="41">
                  <c:v>44927</c:v>
                </c:pt>
                <c:pt idx="42">
                  <c:v>44958</c:v>
                </c:pt>
                <c:pt idx="43">
                  <c:v>44986</c:v>
                </c:pt>
                <c:pt idx="44">
                  <c:v>45017</c:v>
                </c:pt>
                <c:pt idx="45">
                  <c:v>45047</c:v>
                </c:pt>
                <c:pt idx="46">
                  <c:v>45078</c:v>
                </c:pt>
                <c:pt idx="47">
                  <c:v>45108</c:v>
                </c:pt>
                <c:pt idx="48">
                  <c:v>45139</c:v>
                </c:pt>
                <c:pt idx="49">
                  <c:v>45170</c:v>
                </c:pt>
                <c:pt idx="50">
                  <c:v>45200</c:v>
                </c:pt>
                <c:pt idx="51">
                  <c:v>45231</c:v>
                </c:pt>
                <c:pt idx="52">
                  <c:v>45261</c:v>
                </c:pt>
                <c:pt idx="53">
                  <c:v>45292</c:v>
                </c:pt>
                <c:pt idx="54">
                  <c:v>45323</c:v>
                </c:pt>
                <c:pt idx="55">
                  <c:v>45352</c:v>
                </c:pt>
                <c:pt idx="56">
                  <c:v>45383</c:v>
                </c:pt>
                <c:pt idx="57">
                  <c:v>45413</c:v>
                </c:pt>
                <c:pt idx="58">
                  <c:v>45444</c:v>
                </c:pt>
                <c:pt idx="59">
                  <c:v>45474</c:v>
                </c:pt>
                <c:pt idx="60">
                  <c:v>45505</c:v>
                </c:pt>
              </c:numCache>
            </c:numRef>
          </c:cat>
          <c:val>
            <c:numRef>
              <c:f>'Slide 8 e 9'!$C$10:$C$70</c:f>
              <c:numCache>
                <c:formatCode>0.0</c:formatCode>
                <c:ptCount val="61"/>
                <c:pt idx="0">
                  <c:v>94.9</c:v>
                </c:pt>
                <c:pt idx="1">
                  <c:v>95.8</c:v>
                </c:pt>
                <c:pt idx="2">
                  <c:v>96.1</c:v>
                </c:pt>
                <c:pt idx="3">
                  <c:v>97.9</c:v>
                </c:pt>
                <c:pt idx="4">
                  <c:v>98.8</c:v>
                </c:pt>
                <c:pt idx="5">
                  <c:v>99.2</c:v>
                </c:pt>
                <c:pt idx="6">
                  <c:v>99.4</c:v>
                </c:pt>
                <c:pt idx="7">
                  <c:v>89</c:v>
                </c:pt>
                <c:pt idx="8">
                  <c:v>52.2</c:v>
                </c:pt>
                <c:pt idx="9">
                  <c:v>59</c:v>
                </c:pt>
                <c:pt idx="10">
                  <c:v>74.7</c:v>
                </c:pt>
                <c:pt idx="11">
                  <c:v>82.4</c:v>
                </c:pt>
                <c:pt idx="12">
                  <c:v>90.1</c:v>
                </c:pt>
                <c:pt idx="13">
                  <c:v>95.4</c:v>
                </c:pt>
                <c:pt idx="14">
                  <c:v>97.7</c:v>
                </c:pt>
                <c:pt idx="15">
                  <c:v>97.9</c:v>
                </c:pt>
                <c:pt idx="16">
                  <c:v>98.3</c:v>
                </c:pt>
                <c:pt idx="17">
                  <c:v>96.2</c:v>
                </c:pt>
                <c:pt idx="18">
                  <c:v>94.8</c:v>
                </c:pt>
                <c:pt idx="19">
                  <c:v>87.1</c:v>
                </c:pt>
                <c:pt idx="20">
                  <c:v>90.2</c:v>
                </c:pt>
                <c:pt idx="21">
                  <c:v>94.3</c:v>
                </c:pt>
                <c:pt idx="22">
                  <c:v>97.5</c:v>
                </c:pt>
                <c:pt idx="23">
                  <c:v>100.5</c:v>
                </c:pt>
                <c:pt idx="24">
                  <c:v>100.6</c:v>
                </c:pt>
                <c:pt idx="25">
                  <c:v>97.6</c:v>
                </c:pt>
                <c:pt idx="26">
                  <c:v>99.5</c:v>
                </c:pt>
                <c:pt idx="27">
                  <c:v>98.4</c:v>
                </c:pt>
                <c:pt idx="28">
                  <c:v>97.4</c:v>
                </c:pt>
                <c:pt idx="29">
                  <c:v>94.3</c:v>
                </c:pt>
                <c:pt idx="30">
                  <c:v>93.4</c:v>
                </c:pt>
                <c:pt idx="31">
                  <c:v>93.3</c:v>
                </c:pt>
                <c:pt idx="32">
                  <c:v>95.1</c:v>
                </c:pt>
                <c:pt idx="33">
                  <c:v>96.8</c:v>
                </c:pt>
                <c:pt idx="34">
                  <c:v>97.6</c:v>
                </c:pt>
                <c:pt idx="35">
                  <c:v>97.2</c:v>
                </c:pt>
                <c:pt idx="36">
                  <c:v>98.6</c:v>
                </c:pt>
                <c:pt idx="37">
                  <c:v>98.6</c:v>
                </c:pt>
                <c:pt idx="38">
                  <c:v>96.3</c:v>
                </c:pt>
                <c:pt idx="39">
                  <c:v>92.2</c:v>
                </c:pt>
                <c:pt idx="40">
                  <c:v>92.5</c:v>
                </c:pt>
                <c:pt idx="41">
                  <c:v>91.1</c:v>
                </c:pt>
                <c:pt idx="42">
                  <c:v>91.9</c:v>
                </c:pt>
                <c:pt idx="43">
                  <c:v>92.6</c:v>
                </c:pt>
                <c:pt idx="44">
                  <c:v>91</c:v>
                </c:pt>
                <c:pt idx="45">
                  <c:v>90.9</c:v>
                </c:pt>
                <c:pt idx="46">
                  <c:v>93.1</c:v>
                </c:pt>
                <c:pt idx="47">
                  <c:v>92.6</c:v>
                </c:pt>
                <c:pt idx="48">
                  <c:v>92.6</c:v>
                </c:pt>
                <c:pt idx="49">
                  <c:v>92.2</c:v>
                </c:pt>
                <c:pt idx="50">
                  <c:v>91.3</c:v>
                </c:pt>
                <c:pt idx="51">
                  <c:v>92.5</c:v>
                </c:pt>
                <c:pt idx="52">
                  <c:v>92.9</c:v>
                </c:pt>
                <c:pt idx="53">
                  <c:v>94.5</c:v>
                </c:pt>
                <c:pt idx="54">
                  <c:v>93.4</c:v>
                </c:pt>
                <c:pt idx="55">
                  <c:v>94.6</c:v>
                </c:pt>
                <c:pt idx="56">
                  <c:v>95.5</c:v>
                </c:pt>
                <c:pt idx="57">
                  <c:v>95.8</c:v>
                </c:pt>
                <c:pt idx="58">
                  <c:v>96.5</c:v>
                </c:pt>
                <c:pt idx="59">
                  <c:v>97.7</c:v>
                </c:pt>
                <c:pt idx="60">
                  <c:v>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27-4B75-AF63-EC5FBDB218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7388760"/>
        <c:axId val="587388432"/>
      </c:lineChart>
      <c:dateAx>
        <c:axId val="58738876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587388432"/>
        <c:crosses val="autoZero"/>
        <c:auto val="1"/>
        <c:lblOffset val="100"/>
        <c:baseTimeUnit val="months"/>
        <c:majorUnit val="2"/>
        <c:majorTimeUnit val="months"/>
      </c:dateAx>
      <c:valAx>
        <c:axId val="587388432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pt-BR" sz="1200" dirty="0">
                    <a:latin typeface="+mj-lt"/>
                  </a:rPr>
                  <a:t>Índice (em pontos)</a:t>
                </a:r>
              </a:p>
            </c:rich>
          </c:tx>
          <c:layout>
            <c:manualLayout>
              <c:xMode val="edge"/>
              <c:yMode val="edge"/>
              <c:x val="3.5975281860473628E-2"/>
              <c:y val="0.32754938723007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587388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</c:legendEntry>
      <c:layout>
        <c:manualLayout>
          <c:xMode val="edge"/>
          <c:yMode val="edge"/>
          <c:x val="0.41459889044932646"/>
          <c:y val="0.88196603678784224"/>
          <c:w val="0.2988140649733218"/>
          <c:h val="6.89299337199765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145508274231683E-2"/>
          <c:y val="4.1201157407407402E-2"/>
          <c:w val="0.91633912529550832"/>
          <c:h val="0.7173805555555555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'Slide 27 Crédito-Comércio'!$G$1</c:f>
              <c:strCache>
                <c:ptCount val="1"/>
                <c:pt idx="0">
                  <c:v>Difícil</c:v>
                </c:pt>
              </c:strCache>
            </c:strRef>
          </c:tx>
          <c:spPr>
            <a:solidFill>
              <a:srgbClr val="FF717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27 Crédito-Comércio'!$A$9:$A$57</c:f>
              <c:numCache>
                <c:formatCode>mmm\-yy</c:formatCode>
                <c:ptCount val="49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>
                  <c:v>44409</c:v>
                </c:pt>
                <c:pt idx="13">
                  <c:v>44440</c:v>
                </c:pt>
                <c:pt idx="14">
                  <c:v>44470</c:v>
                </c:pt>
                <c:pt idx="15">
                  <c:v>44501</c:v>
                </c:pt>
                <c:pt idx="16">
                  <c:v>44531</c:v>
                </c:pt>
                <c:pt idx="17">
                  <c:v>44562</c:v>
                </c:pt>
                <c:pt idx="18">
                  <c:v>44593</c:v>
                </c:pt>
                <c:pt idx="19">
                  <c:v>44621</c:v>
                </c:pt>
                <c:pt idx="20">
                  <c:v>44652</c:v>
                </c:pt>
                <c:pt idx="21">
                  <c:v>44682</c:v>
                </c:pt>
                <c:pt idx="22">
                  <c:v>44713</c:v>
                </c:pt>
                <c:pt idx="23">
                  <c:v>44743</c:v>
                </c:pt>
                <c:pt idx="24">
                  <c:v>44774</c:v>
                </c:pt>
                <c:pt idx="25">
                  <c:v>44805</c:v>
                </c:pt>
                <c:pt idx="26">
                  <c:v>44835</c:v>
                </c:pt>
                <c:pt idx="27">
                  <c:v>44866</c:v>
                </c:pt>
                <c:pt idx="28">
                  <c:v>44896</c:v>
                </c:pt>
                <c:pt idx="29">
                  <c:v>44927</c:v>
                </c:pt>
                <c:pt idx="30">
                  <c:v>44958</c:v>
                </c:pt>
                <c:pt idx="31">
                  <c:v>44986</c:v>
                </c:pt>
                <c:pt idx="32">
                  <c:v>45017</c:v>
                </c:pt>
                <c:pt idx="33">
                  <c:v>45047</c:v>
                </c:pt>
                <c:pt idx="34">
                  <c:v>45078</c:v>
                </c:pt>
                <c:pt idx="35">
                  <c:v>45108</c:v>
                </c:pt>
                <c:pt idx="36">
                  <c:v>45139</c:v>
                </c:pt>
                <c:pt idx="37">
                  <c:v>45170</c:v>
                </c:pt>
                <c:pt idx="38">
                  <c:v>45200</c:v>
                </c:pt>
                <c:pt idx="39">
                  <c:v>45231</c:v>
                </c:pt>
                <c:pt idx="40">
                  <c:v>45261</c:v>
                </c:pt>
                <c:pt idx="41">
                  <c:v>45292</c:v>
                </c:pt>
                <c:pt idx="42">
                  <c:v>45323</c:v>
                </c:pt>
                <c:pt idx="43">
                  <c:v>45352</c:v>
                </c:pt>
                <c:pt idx="44">
                  <c:v>45383</c:v>
                </c:pt>
                <c:pt idx="45">
                  <c:v>45413</c:v>
                </c:pt>
                <c:pt idx="46">
                  <c:v>45444</c:v>
                </c:pt>
                <c:pt idx="47">
                  <c:v>45474</c:v>
                </c:pt>
                <c:pt idx="48">
                  <c:v>45505</c:v>
                </c:pt>
              </c:numCache>
            </c:numRef>
          </c:cat>
          <c:val>
            <c:numRef>
              <c:f>'Slide 27 Crédito-Comércio'!$G$9:$G$57</c:f>
              <c:numCache>
                <c:formatCode>0.0</c:formatCode>
                <c:ptCount val="49"/>
                <c:pt idx="0">
                  <c:v>21.8</c:v>
                </c:pt>
                <c:pt idx="1">
                  <c:v>20.5</c:v>
                </c:pt>
                <c:pt idx="2">
                  <c:v>17.900000000000002</c:v>
                </c:pt>
                <c:pt idx="3">
                  <c:v>15.200000000000001</c:v>
                </c:pt>
                <c:pt idx="4">
                  <c:v>13.1</c:v>
                </c:pt>
                <c:pt idx="5">
                  <c:v>14.1</c:v>
                </c:pt>
                <c:pt idx="6">
                  <c:v>10.5</c:v>
                </c:pt>
                <c:pt idx="7">
                  <c:v>11.5</c:v>
                </c:pt>
                <c:pt idx="8">
                  <c:v>11.200000000000001</c:v>
                </c:pt>
                <c:pt idx="9">
                  <c:v>13.8</c:v>
                </c:pt>
                <c:pt idx="10">
                  <c:v>10.5</c:v>
                </c:pt>
                <c:pt idx="11">
                  <c:v>11</c:v>
                </c:pt>
                <c:pt idx="12">
                  <c:v>15.1</c:v>
                </c:pt>
                <c:pt idx="13">
                  <c:v>10.8</c:v>
                </c:pt>
                <c:pt idx="14">
                  <c:v>14.1</c:v>
                </c:pt>
                <c:pt idx="15">
                  <c:v>10.6</c:v>
                </c:pt>
                <c:pt idx="16">
                  <c:v>9.7000000000000011</c:v>
                </c:pt>
                <c:pt idx="17">
                  <c:v>13.8</c:v>
                </c:pt>
                <c:pt idx="18">
                  <c:v>10</c:v>
                </c:pt>
                <c:pt idx="19">
                  <c:v>13.200000000000001</c:v>
                </c:pt>
                <c:pt idx="20">
                  <c:v>14.8</c:v>
                </c:pt>
                <c:pt idx="21">
                  <c:v>15.700000000000001</c:v>
                </c:pt>
                <c:pt idx="22">
                  <c:v>14.8</c:v>
                </c:pt>
                <c:pt idx="23">
                  <c:v>13.8</c:v>
                </c:pt>
                <c:pt idx="24">
                  <c:v>13.6</c:v>
                </c:pt>
                <c:pt idx="25">
                  <c:v>14.1</c:v>
                </c:pt>
                <c:pt idx="26">
                  <c:v>12.1</c:v>
                </c:pt>
                <c:pt idx="27">
                  <c:v>14.200000000000001</c:v>
                </c:pt>
                <c:pt idx="28">
                  <c:v>12.6</c:v>
                </c:pt>
                <c:pt idx="29">
                  <c:v>11.6</c:v>
                </c:pt>
                <c:pt idx="30">
                  <c:v>11.9</c:v>
                </c:pt>
                <c:pt idx="31">
                  <c:v>13.1</c:v>
                </c:pt>
                <c:pt idx="32">
                  <c:v>11.3</c:v>
                </c:pt>
                <c:pt idx="33">
                  <c:v>13.5</c:v>
                </c:pt>
                <c:pt idx="34">
                  <c:v>13</c:v>
                </c:pt>
                <c:pt idx="35">
                  <c:v>12.9</c:v>
                </c:pt>
                <c:pt idx="36">
                  <c:v>14.1</c:v>
                </c:pt>
                <c:pt idx="37">
                  <c:v>16.399999999999999</c:v>
                </c:pt>
                <c:pt idx="38">
                  <c:v>13.700000000000001</c:v>
                </c:pt>
                <c:pt idx="39">
                  <c:v>10.6</c:v>
                </c:pt>
                <c:pt idx="40">
                  <c:v>13.9</c:v>
                </c:pt>
                <c:pt idx="41">
                  <c:v>10.700000000000001</c:v>
                </c:pt>
                <c:pt idx="42">
                  <c:v>11.200000000000001</c:v>
                </c:pt>
                <c:pt idx="43">
                  <c:v>10.4</c:v>
                </c:pt>
                <c:pt idx="44">
                  <c:v>9</c:v>
                </c:pt>
                <c:pt idx="45">
                  <c:v>10.6</c:v>
                </c:pt>
                <c:pt idx="46">
                  <c:v>10.8</c:v>
                </c:pt>
                <c:pt idx="47">
                  <c:v>12.5</c:v>
                </c:pt>
                <c:pt idx="48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DA-4819-8646-5A87A0A723C9}"/>
            </c:ext>
          </c:extLst>
        </c:ser>
        <c:ser>
          <c:idx val="1"/>
          <c:order val="1"/>
          <c:tx>
            <c:strRef>
              <c:f>'Slide 27 Crédito-Comércio'!$H$1</c:f>
              <c:strCache>
                <c:ptCount val="1"/>
                <c:pt idx="0">
                  <c:v>Normal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27 Crédito-Comércio'!$A$9:$A$57</c:f>
              <c:numCache>
                <c:formatCode>mmm\-yy</c:formatCode>
                <c:ptCount val="49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>
                  <c:v>44409</c:v>
                </c:pt>
                <c:pt idx="13">
                  <c:v>44440</c:v>
                </c:pt>
                <c:pt idx="14">
                  <c:v>44470</c:v>
                </c:pt>
                <c:pt idx="15">
                  <c:v>44501</c:v>
                </c:pt>
                <c:pt idx="16">
                  <c:v>44531</c:v>
                </c:pt>
                <c:pt idx="17">
                  <c:v>44562</c:v>
                </c:pt>
                <c:pt idx="18">
                  <c:v>44593</c:v>
                </c:pt>
                <c:pt idx="19">
                  <c:v>44621</c:v>
                </c:pt>
                <c:pt idx="20">
                  <c:v>44652</c:v>
                </c:pt>
                <c:pt idx="21">
                  <c:v>44682</c:v>
                </c:pt>
                <c:pt idx="22">
                  <c:v>44713</c:v>
                </c:pt>
                <c:pt idx="23">
                  <c:v>44743</c:v>
                </c:pt>
                <c:pt idx="24">
                  <c:v>44774</c:v>
                </c:pt>
                <c:pt idx="25">
                  <c:v>44805</c:v>
                </c:pt>
                <c:pt idx="26">
                  <c:v>44835</c:v>
                </c:pt>
                <c:pt idx="27">
                  <c:v>44866</c:v>
                </c:pt>
                <c:pt idx="28">
                  <c:v>44896</c:v>
                </c:pt>
                <c:pt idx="29">
                  <c:v>44927</c:v>
                </c:pt>
                <c:pt idx="30">
                  <c:v>44958</c:v>
                </c:pt>
                <c:pt idx="31">
                  <c:v>44986</c:v>
                </c:pt>
                <c:pt idx="32">
                  <c:v>45017</c:v>
                </c:pt>
                <c:pt idx="33">
                  <c:v>45047</c:v>
                </c:pt>
                <c:pt idx="34">
                  <c:v>45078</c:v>
                </c:pt>
                <c:pt idx="35">
                  <c:v>45108</c:v>
                </c:pt>
                <c:pt idx="36">
                  <c:v>45139</c:v>
                </c:pt>
                <c:pt idx="37">
                  <c:v>45170</c:v>
                </c:pt>
                <c:pt idx="38">
                  <c:v>45200</c:v>
                </c:pt>
                <c:pt idx="39">
                  <c:v>45231</c:v>
                </c:pt>
                <c:pt idx="40">
                  <c:v>45261</c:v>
                </c:pt>
                <c:pt idx="41">
                  <c:v>45292</c:v>
                </c:pt>
                <c:pt idx="42">
                  <c:v>45323</c:v>
                </c:pt>
                <c:pt idx="43">
                  <c:v>45352</c:v>
                </c:pt>
                <c:pt idx="44">
                  <c:v>45383</c:v>
                </c:pt>
                <c:pt idx="45">
                  <c:v>45413</c:v>
                </c:pt>
                <c:pt idx="46">
                  <c:v>45444</c:v>
                </c:pt>
                <c:pt idx="47">
                  <c:v>45474</c:v>
                </c:pt>
                <c:pt idx="48">
                  <c:v>45505</c:v>
                </c:pt>
              </c:numCache>
            </c:numRef>
          </c:cat>
          <c:val>
            <c:numRef>
              <c:f>'Slide 27 Crédito-Comércio'!$H$9:$H$57</c:f>
              <c:numCache>
                <c:formatCode>0.0</c:formatCode>
                <c:ptCount val="49"/>
                <c:pt idx="0">
                  <c:v>55.8</c:v>
                </c:pt>
                <c:pt idx="1">
                  <c:v>55.9</c:v>
                </c:pt>
                <c:pt idx="2">
                  <c:v>62.599999999999987</c:v>
                </c:pt>
                <c:pt idx="3">
                  <c:v>60.6</c:v>
                </c:pt>
                <c:pt idx="4">
                  <c:v>63.4</c:v>
                </c:pt>
                <c:pt idx="5">
                  <c:v>64.600000000000009</c:v>
                </c:pt>
                <c:pt idx="6">
                  <c:v>76.2</c:v>
                </c:pt>
                <c:pt idx="7">
                  <c:v>74.7</c:v>
                </c:pt>
                <c:pt idx="8">
                  <c:v>71.8</c:v>
                </c:pt>
                <c:pt idx="9">
                  <c:v>63</c:v>
                </c:pt>
                <c:pt idx="10">
                  <c:v>75.7</c:v>
                </c:pt>
                <c:pt idx="11">
                  <c:v>70.2</c:v>
                </c:pt>
                <c:pt idx="12">
                  <c:v>59.6</c:v>
                </c:pt>
                <c:pt idx="13">
                  <c:v>69.400000000000006</c:v>
                </c:pt>
                <c:pt idx="14">
                  <c:v>58.500000000000007</c:v>
                </c:pt>
                <c:pt idx="15">
                  <c:v>66.3</c:v>
                </c:pt>
                <c:pt idx="16">
                  <c:v>69.899999999999991</c:v>
                </c:pt>
                <c:pt idx="17">
                  <c:v>70.7</c:v>
                </c:pt>
                <c:pt idx="18">
                  <c:v>70.400000000000006</c:v>
                </c:pt>
                <c:pt idx="19">
                  <c:v>69</c:v>
                </c:pt>
                <c:pt idx="20">
                  <c:v>75.5</c:v>
                </c:pt>
                <c:pt idx="21">
                  <c:v>63.6</c:v>
                </c:pt>
                <c:pt idx="22">
                  <c:v>67.3</c:v>
                </c:pt>
                <c:pt idx="23">
                  <c:v>70.099999999999994</c:v>
                </c:pt>
                <c:pt idx="24">
                  <c:v>58.300000000000004</c:v>
                </c:pt>
                <c:pt idx="25">
                  <c:v>59</c:v>
                </c:pt>
                <c:pt idx="26">
                  <c:v>57.900000000000013</c:v>
                </c:pt>
                <c:pt idx="27">
                  <c:v>58.8</c:v>
                </c:pt>
                <c:pt idx="28">
                  <c:v>66.900000000000006</c:v>
                </c:pt>
                <c:pt idx="29">
                  <c:v>73.400000000000006</c:v>
                </c:pt>
                <c:pt idx="30">
                  <c:v>73.199999999999989</c:v>
                </c:pt>
                <c:pt idx="31">
                  <c:v>67.600000000000009</c:v>
                </c:pt>
                <c:pt idx="32">
                  <c:v>72.600000000000009</c:v>
                </c:pt>
                <c:pt idx="33">
                  <c:v>70.3</c:v>
                </c:pt>
                <c:pt idx="34">
                  <c:v>67.099999999999994</c:v>
                </c:pt>
                <c:pt idx="35">
                  <c:v>69.099999999999994</c:v>
                </c:pt>
                <c:pt idx="36">
                  <c:v>60.7</c:v>
                </c:pt>
                <c:pt idx="37">
                  <c:v>57.400000000000006</c:v>
                </c:pt>
                <c:pt idx="38">
                  <c:v>64.8</c:v>
                </c:pt>
                <c:pt idx="39">
                  <c:v>66.600000000000009</c:v>
                </c:pt>
                <c:pt idx="40">
                  <c:v>63.29999999999999</c:v>
                </c:pt>
                <c:pt idx="41">
                  <c:v>63.699999999999996</c:v>
                </c:pt>
                <c:pt idx="42">
                  <c:v>66.8</c:v>
                </c:pt>
                <c:pt idx="43">
                  <c:v>65.199999999999989</c:v>
                </c:pt>
                <c:pt idx="44">
                  <c:v>68.899999999999991</c:v>
                </c:pt>
                <c:pt idx="45">
                  <c:v>64.900000000000006</c:v>
                </c:pt>
                <c:pt idx="46">
                  <c:v>64.3</c:v>
                </c:pt>
                <c:pt idx="47">
                  <c:v>65.5</c:v>
                </c:pt>
                <c:pt idx="48">
                  <c:v>66.099999999999994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DA-4819-8646-5A87A0A723C9}"/>
            </c:ext>
          </c:extLst>
        </c:ser>
        <c:ser>
          <c:idx val="2"/>
          <c:order val="2"/>
          <c:tx>
            <c:strRef>
              <c:f>'Slide 27 Crédito-Comércio'!$I$1</c:f>
              <c:strCache>
                <c:ptCount val="1"/>
                <c:pt idx="0">
                  <c:v>Fácil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27 Crédito-Comércio'!$A$9:$A$57</c:f>
              <c:numCache>
                <c:formatCode>mmm\-yy</c:formatCode>
                <c:ptCount val="49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>
                  <c:v>44409</c:v>
                </c:pt>
                <c:pt idx="13">
                  <c:v>44440</c:v>
                </c:pt>
                <c:pt idx="14">
                  <c:v>44470</c:v>
                </c:pt>
                <c:pt idx="15">
                  <c:v>44501</c:v>
                </c:pt>
                <c:pt idx="16">
                  <c:v>44531</c:v>
                </c:pt>
                <c:pt idx="17">
                  <c:v>44562</c:v>
                </c:pt>
                <c:pt idx="18">
                  <c:v>44593</c:v>
                </c:pt>
                <c:pt idx="19">
                  <c:v>44621</c:v>
                </c:pt>
                <c:pt idx="20">
                  <c:v>44652</c:v>
                </c:pt>
                <c:pt idx="21">
                  <c:v>44682</c:v>
                </c:pt>
                <c:pt idx="22">
                  <c:v>44713</c:v>
                </c:pt>
                <c:pt idx="23">
                  <c:v>44743</c:v>
                </c:pt>
                <c:pt idx="24">
                  <c:v>44774</c:v>
                </c:pt>
                <c:pt idx="25">
                  <c:v>44805</c:v>
                </c:pt>
                <c:pt idx="26">
                  <c:v>44835</c:v>
                </c:pt>
                <c:pt idx="27">
                  <c:v>44866</c:v>
                </c:pt>
                <c:pt idx="28">
                  <c:v>44896</c:v>
                </c:pt>
                <c:pt idx="29">
                  <c:v>44927</c:v>
                </c:pt>
                <c:pt idx="30">
                  <c:v>44958</c:v>
                </c:pt>
                <c:pt idx="31">
                  <c:v>44986</c:v>
                </c:pt>
                <c:pt idx="32">
                  <c:v>45017</c:v>
                </c:pt>
                <c:pt idx="33">
                  <c:v>45047</c:v>
                </c:pt>
                <c:pt idx="34">
                  <c:v>45078</c:v>
                </c:pt>
                <c:pt idx="35">
                  <c:v>45108</c:v>
                </c:pt>
                <c:pt idx="36">
                  <c:v>45139</c:v>
                </c:pt>
                <c:pt idx="37">
                  <c:v>45170</c:v>
                </c:pt>
                <c:pt idx="38">
                  <c:v>45200</c:v>
                </c:pt>
                <c:pt idx="39">
                  <c:v>45231</c:v>
                </c:pt>
                <c:pt idx="40">
                  <c:v>45261</c:v>
                </c:pt>
                <c:pt idx="41">
                  <c:v>45292</c:v>
                </c:pt>
                <c:pt idx="42">
                  <c:v>45323</c:v>
                </c:pt>
                <c:pt idx="43">
                  <c:v>45352</c:v>
                </c:pt>
                <c:pt idx="44">
                  <c:v>45383</c:v>
                </c:pt>
                <c:pt idx="45">
                  <c:v>45413</c:v>
                </c:pt>
                <c:pt idx="46">
                  <c:v>45444</c:v>
                </c:pt>
                <c:pt idx="47">
                  <c:v>45474</c:v>
                </c:pt>
                <c:pt idx="48">
                  <c:v>45505</c:v>
                </c:pt>
              </c:numCache>
            </c:numRef>
          </c:cat>
          <c:val>
            <c:numRef>
              <c:f>'Slide 27 Crédito-Comércio'!$I$9:$I$57</c:f>
              <c:numCache>
                <c:formatCode>0.0</c:formatCode>
                <c:ptCount val="49"/>
                <c:pt idx="0">
                  <c:v>22.400000000000002</c:v>
                </c:pt>
                <c:pt idx="1">
                  <c:v>23.6</c:v>
                </c:pt>
                <c:pt idx="2">
                  <c:v>19.5</c:v>
                </c:pt>
                <c:pt idx="3">
                  <c:v>24.2</c:v>
                </c:pt>
                <c:pt idx="4">
                  <c:v>23.5</c:v>
                </c:pt>
                <c:pt idx="5">
                  <c:v>21.3</c:v>
                </c:pt>
                <c:pt idx="6">
                  <c:v>13.3</c:v>
                </c:pt>
                <c:pt idx="7">
                  <c:v>13.8</c:v>
                </c:pt>
                <c:pt idx="8">
                  <c:v>17</c:v>
                </c:pt>
                <c:pt idx="9">
                  <c:v>23.2</c:v>
                </c:pt>
                <c:pt idx="10">
                  <c:v>13.8</c:v>
                </c:pt>
                <c:pt idx="11">
                  <c:v>18.8</c:v>
                </c:pt>
                <c:pt idx="12">
                  <c:v>25.3</c:v>
                </c:pt>
                <c:pt idx="13">
                  <c:v>19.8</c:v>
                </c:pt>
                <c:pt idx="14">
                  <c:v>27.400000000000002</c:v>
                </c:pt>
                <c:pt idx="15">
                  <c:v>23.1</c:v>
                </c:pt>
                <c:pt idx="16">
                  <c:v>20.400000000000002</c:v>
                </c:pt>
                <c:pt idx="17">
                  <c:v>15.5</c:v>
                </c:pt>
                <c:pt idx="18">
                  <c:v>19.600000000000001</c:v>
                </c:pt>
                <c:pt idx="19">
                  <c:v>17.8</c:v>
                </c:pt>
                <c:pt idx="20">
                  <c:v>9.7000000000000011</c:v>
                </c:pt>
                <c:pt idx="21">
                  <c:v>20.7</c:v>
                </c:pt>
                <c:pt idx="22">
                  <c:v>17.900000000000002</c:v>
                </c:pt>
                <c:pt idx="23">
                  <c:v>16.100000000000001</c:v>
                </c:pt>
                <c:pt idx="24">
                  <c:v>28.1</c:v>
                </c:pt>
                <c:pt idx="25">
                  <c:v>26.900000000000002</c:v>
                </c:pt>
                <c:pt idx="26">
                  <c:v>30</c:v>
                </c:pt>
                <c:pt idx="27">
                  <c:v>27</c:v>
                </c:pt>
                <c:pt idx="28">
                  <c:v>20.5</c:v>
                </c:pt>
                <c:pt idx="29">
                  <c:v>15</c:v>
                </c:pt>
                <c:pt idx="30">
                  <c:v>14.9</c:v>
                </c:pt>
                <c:pt idx="31">
                  <c:v>19.3</c:v>
                </c:pt>
                <c:pt idx="32">
                  <c:v>16.100000000000001</c:v>
                </c:pt>
                <c:pt idx="33">
                  <c:v>16.2</c:v>
                </c:pt>
                <c:pt idx="34">
                  <c:v>19.900000000000002</c:v>
                </c:pt>
                <c:pt idx="35">
                  <c:v>18</c:v>
                </c:pt>
                <c:pt idx="36">
                  <c:v>25.2</c:v>
                </c:pt>
                <c:pt idx="37">
                  <c:v>26.2</c:v>
                </c:pt>
                <c:pt idx="38">
                  <c:v>21.5</c:v>
                </c:pt>
                <c:pt idx="39">
                  <c:v>22.8</c:v>
                </c:pt>
                <c:pt idx="40">
                  <c:v>22.8</c:v>
                </c:pt>
                <c:pt idx="41">
                  <c:v>25.6</c:v>
                </c:pt>
                <c:pt idx="42">
                  <c:v>22</c:v>
                </c:pt>
                <c:pt idx="43">
                  <c:v>24.400000000000002</c:v>
                </c:pt>
                <c:pt idx="44">
                  <c:v>22.1</c:v>
                </c:pt>
                <c:pt idx="45">
                  <c:v>24.5</c:v>
                </c:pt>
                <c:pt idx="46">
                  <c:v>24.900000000000002</c:v>
                </c:pt>
                <c:pt idx="47">
                  <c:v>22</c:v>
                </c:pt>
                <c:pt idx="48">
                  <c:v>22.900000000000002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DA-4819-8646-5A87A0A723C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513614216"/>
        <c:axId val="513613888"/>
      </c:barChart>
      <c:dateAx>
        <c:axId val="51361421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513613888"/>
        <c:crosses val="autoZero"/>
        <c:auto val="1"/>
        <c:lblOffset val="100"/>
        <c:baseTimeUnit val="months"/>
        <c:majorUnit val="1"/>
        <c:majorTimeUnit val="months"/>
      </c:dateAx>
      <c:valAx>
        <c:axId val="51361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513614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183368794326241"/>
          <c:y val="0.90546296296296291"/>
          <c:w val="0.35536335697399529"/>
          <c:h val="7.44064814814814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14314420803782E-2"/>
          <c:y val="3.2381712962962959E-2"/>
          <c:w val="0.91633912529550832"/>
          <c:h val="0.6769541073077001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'Slide 28 Crédito-Serviços'!$G$1</c:f>
              <c:strCache>
                <c:ptCount val="1"/>
                <c:pt idx="0">
                  <c:v>Difícil</c:v>
                </c:pt>
              </c:strCache>
            </c:strRef>
          </c:tx>
          <c:spPr>
            <a:solidFill>
              <a:srgbClr val="FF717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28 Crédito-Serviços'!$A$9:$A$57</c:f>
              <c:numCache>
                <c:formatCode>mmm\-yy</c:formatCode>
                <c:ptCount val="49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>
                  <c:v>44409</c:v>
                </c:pt>
                <c:pt idx="13">
                  <c:v>44440</c:v>
                </c:pt>
                <c:pt idx="14">
                  <c:v>44470</c:v>
                </c:pt>
                <c:pt idx="15">
                  <c:v>44501</c:v>
                </c:pt>
                <c:pt idx="16">
                  <c:v>44531</c:v>
                </c:pt>
                <c:pt idx="17">
                  <c:v>44562</c:v>
                </c:pt>
                <c:pt idx="18">
                  <c:v>44593</c:v>
                </c:pt>
                <c:pt idx="19">
                  <c:v>44621</c:v>
                </c:pt>
                <c:pt idx="20">
                  <c:v>44652</c:v>
                </c:pt>
                <c:pt idx="21">
                  <c:v>44682</c:v>
                </c:pt>
                <c:pt idx="22">
                  <c:v>44713</c:v>
                </c:pt>
                <c:pt idx="23">
                  <c:v>44743</c:v>
                </c:pt>
                <c:pt idx="24">
                  <c:v>44774</c:v>
                </c:pt>
                <c:pt idx="25">
                  <c:v>44805</c:v>
                </c:pt>
                <c:pt idx="26">
                  <c:v>44835</c:v>
                </c:pt>
                <c:pt idx="27">
                  <c:v>44866</c:v>
                </c:pt>
                <c:pt idx="28">
                  <c:v>44896</c:v>
                </c:pt>
                <c:pt idx="29">
                  <c:v>44927</c:v>
                </c:pt>
                <c:pt idx="30">
                  <c:v>44958</c:v>
                </c:pt>
                <c:pt idx="31">
                  <c:v>44986</c:v>
                </c:pt>
                <c:pt idx="32">
                  <c:v>45017</c:v>
                </c:pt>
                <c:pt idx="33">
                  <c:v>45047</c:v>
                </c:pt>
                <c:pt idx="34">
                  <c:v>45078</c:v>
                </c:pt>
                <c:pt idx="35">
                  <c:v>45108</c:v>
                </c:pt>
                <c:pt idx="36">
                  <c:v>45139</c:v>
                </c:pt>
                <c:pt idx="37">
                  <c:v>45170</c:v>
                </c:pt>
                <c:pt idx="38">
                  <c:v>45200</c:v>
                </c:pt>
                <c:pt idx="39">
                  <c:v>45231</c:v>
                </c:pt>
                <c:pt idx="40">
                  <c:v>45261</c:v>
                </c:pt>
                <c:pt idx="41">
                  <c:v>45292</c:v>
                </c:pt>
                <c:pt idx="42">
                  <c:v>45323</c:v>
                </c:pt>
                <c:pt idx="43">
                  <c:v>45352</c:v>
                </c:pt>
                <c:pt idx="44">
                  <c:v>45383</c:v>
                </c:pt>
                <c:pt idx="45">
                  <c:v>45413</c:v>
                </c:pt>
                <c:pt idx="46">
                  <c:v>45444</c:v>
                </c:pt>
                <c:pt idx="47">
                  <c:v>45474</c:v>
                </c:pt>
                <c:pt idx="48">
                  <c:v>45505</c:v>
                </c:pt>
              </c:numCache>
            </c:numRef>
          </c:cat>
          <c:val>
            <c:numRef>
              <c:f>'Slide 28 Crédito-Serviços'!$G$9:$G$57</c:f>
              <c:numCache>
                <c:formatCode>0.0</c:formatCode>
                <c:ptCount val="49"/>
                <c:pt idx="0">
                  <c:v>36.1</c:v>
                </c:pt>
                <c:pt idx="1">
                  <c:v>33.299999999999997</c:v>
                </c:pt>
                <c:pt idx="2">
                  <c:v>30.1</c:v>
                </c:pt>
                <c:pt idx="3">
                  <c:v>27.5</c:v>
                </c:pt>
                <c:pt idx="4">
                  <c:v>26.5</c:v>
                </c:pt>
                <c:pt idx="5">
                  <c:v>30.2</c:v>
                </c:pt>
                <c:pt idx="6">
                  <c:v>27</c:v>
                </c:pt>
                <c:pt idx="7">
                  <c:v>27</c:v>
                </c:pt>
                <c:pt idx="8">
                  <c:v>29.400000000000002</c:v>
                </c:pt>
                <c:pt idx="9">
                  <c:v>22</c:v>
                </c:pt>
                <c:pt idx="10">
                  <c:v>25.6</c:v>
                </c:pt>
                <c:pt idx="11">
                  <c:v>22.400000000000002</c:v>
                </c:pt>
                <c:pt idx="12">
                  <c:v>23.3</c:v>
                </c:pt>
                <c:pt idx="13">
                  <c:v>23.5</c:v>
                </c:pt>
                <c:pt idx="14">
                  <c:v>23.5</c:v>
                </c:pt>
                <c:pt idx="15">
                  <c:v>24.5</c:v>
                </c:pt>
                <c:pt idx="16">
                  <c:v>19.600000000000001</c:v>
                </c:pt>
                <c:pt idx="17">
                  <c:v>22</c:v>
                </c:pt>
                <c:pt idx="18">
                  <c:v>23.5</c:v>
                </c:pt>
                <c:pt idx="19">
                  <c:v>22.2</c:v>
                </c:pt>
                <c:pt idx="20">
                  <c:v>27.1</c:v>
                </c:pt>
                <c:pt idx="21">
                  <c:v>21</c:v>
                </c:pt>
                <c:pt idx="22">
                  <c:v>25</c:v>
                </c:pt>
                <c:pt idx="23">
                  <c:v>21.900000000000002</c:v>
                </c:pt>
                <c:pt idx="24">
                  <c:v>23.2</c:v>
                </c:pt>
                <c:pt idx="25">
                  <c:v>18.100000000000001</c:v>
                </c:pt>
                <c:pt idx="26">
                  <c:v>18.900000000000002</c:v>
                </c:pt>
                <c:pt idx="27">
                  <c:v>18.5</c:v>
                </c:pt>
                <c:pt idx="28">
                  <c:v>19.5</c:v>
                </c:pt>
                <c:pt idx="29">
                  <c:v>21</c:v>
                </c:pt>
                <c:pt idx="30">
                  <c:v>21</c:v>
                </c:pt>
                <c:pt idx="31">
                  <c:v>22.3</c:v>
                </c:pt>
                <c:pt idx="32">
                  <c:v>24.2</c:v>
                </c:pt>
                <c:pt idx="33">
                  <c:v>24.1</c:v>
                </c:pt>
                <c:pt idx="34">
                  <c:v>25.2</c:v>
                </c:pt>
                <c:pt idx="35">
                  <c:v>24</c:v>
                </c:pt>
                <c:pt idx="36">
                  <c:v>23.1</c:v>
                </c:pt>
                <c:pt idx="37">
                  <c:v>25.3</c:v>
                </c:pt>
                <c:pt idx="38">
                  <c:v>21.900000000000002</c:v>
                </c:pt>
                <c:pt idx="39">
                  <c:v>22.400000000000002</c:v>
                </c:pt>
                <c:pt idx="40">
                  <c:v>22.7</c:v>
                </c:pt>
                <c:pt idx="41">
                  <c:v>23.3</c:v>
                </c:pt>
                <c:pt idx="42">
                  <c:v>22.400000000000002</c:v>
                </c:pt>
                <c:pt idx="43">
                  <c:v>23.2</c:v>
                </c:pt>
                <c:pt idx="44">
                  <c:v>25.2</c:v>
                </c:pt>
                <c:pt idx="45">
                  <c:v>21.400000000000002</c:v>
                </c:pt>
                <c:pt idx="46">
                  <c:v>23.2</c:v>
                </c:pt>
                <c:pt idx="47">
                  <c:v>22.8</c:v>
                </c:pt>
                <c:pt idx="48">
                  <c:v>21.6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72-419A-9701-180836B4EFD3}"/>
            </c:ext>
          </c:extLst>
        </c:ser>
        <c:ser>
          <c:idx val="1"/>
          <c:order val="1"/>
          <c:tx>
            <c:strRef>
              <c:f>'Slide 28 Crédito-Serviços'!$H$1</c:f>
              <c:strCache>
                <c:ptCount val="1"/>
                <c:pt idx="0">
                  <c:v>Normal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28 Crédito-Serviços'!$A$9:$A$57</c:f>
              <c:numCache>
                <c:formatCode>mmm\-yy</c:formatCode>
                <c:ptCount val="49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>
                  <c:v>44409</c:v>
                </c:pt>
                <c:pt idx="13">
                  <c:v>44440</c:v>
                </c:pt>
                <c:pt idx="14">
                  <c:v>44470</c:v>
                </c:pt>
                <c:pt idx="15">
                  <c:v>44501</c:v>
                </c:pt>
                <c:pt idx="16">
                  <c:v>44531</c:v>
                </c:pt>
                <c:pt idx="17">
                  <c:v>44562</c:v>
                </c:pt>
                <c:pt idx="18">
                  <c:v>44593</c:v>
                </c:pt>
                <c:pt idx="19">
                  <c:v>44621</c:v>
                </c:pt>
                <c:pt idx="20">
                  <c:v>44652</c:v>
                </c:pt>
                <c:pt idx="21">
                  <c:v>44682</c:v>
                </c:pt>
                <c:pt idx="22">
                  <c:v>44713</c:v>
                </c:pt>
                <c:pt idx="23">
                  <c:v>44743</c:v>
                </c:pt>
                <c:pt idx="24">
                  <c:v>44774</c:v>
                </c:pt>
                <c:pt idx="25">
                  <c:v>44805</c:v>
                </c:pt>
                <c:pt idx="26">
                  <c:v>44835</c:v>
                </c:pt>
                <c:pt idx="27">
                  <c:v>44866</c:v>
                </c:pt>
                <c:pt idx="28">
                  <c:v>44896</c:v>
                </c:pt>
                <c:pt idx="29">
                  <c:v>44927</c:v>
                </c:pt>
                <c:pt idx="30">
                  <c:v>44958</c:v>
                </c:pt>
                <c:pt idx="31">
                  <c:v>44986</c:v>
                </c:pt>
                <c:pt idx="32">
                  <c:v>45017</c:v>
                </c:pt>
                <c:pt idx="33">
                  <c:v>45047</c:v>
                </c:pt>
                <c:pt idx="34">
                  <c:v>45078</c:v>
                </c:pt>
                <c:pt idx="35">
                  <c:v>45108</c:v>
                </c:pt>
                <c:pt idx="36">
                  <c:v>45139</c:v>
                </c:pt>
                <c:pt idx="37">
                  <c:v>45170</c:v>
                </c:pt>
                <c:pt idx="38">
                  <c:v>45200</c:v>
                </c:pt>
                <c:pt idx="39">
                  <c:v>45231</c:v>
                </c:pt>
                <c:pt idx="40">
                  <c:v>45261</c:v>
                </c:pt>
                <c:pt idx="41">
                  <c:v>45292</c:v>
                </c:pt>
                <c:pt idx="42">
                  <c:v>45323</c:v>
                </c:pt>
                <c:pt idx="43">
                  <c:v>45352</c:v>
                </c:pt>
                <c:pt idx="44">
                  <c:v>45383</c:v>
                </c:pt>
                <c:pt idx="45">
                  <c:v>45413</c:v>
                </c:pt>
                <c:pt idx="46">
                  <c:v>45444</c:v>
                </c:pt>
                <c:pt idx="47">
                  <c:v>45474</c:v>
                </c:pt>
                <c:pt idx="48">
                  <c:v>45505</c:v>
                </c:pt>
              </c:numCache>
            </c:numRef>
          </c:cat>
          <c:val>
            <c:numRef>
              <c:f>'Slide 28 Crédito-Serviços'!$H$9:$H$57</c:f>
              <c:numCache>
                <c:formatCode>0.0</c:formatCode>
                <c:ptCount val="49"/>
                <c:pt idx="0">
                  <c:v>51.399999999999991</c:v>
                </c:pt>
                <c:pt idx="1">
                  <c:v>55.600000000000009</c:v>
                </c:pt>
                <c:pt idx="2">
                  <c:v>59.899999999999991</c:v>
                </c:pt>
                <c:pt idx="3">
                  <c:v>62.199999999999996</c:v>
                </c:pt>
                <c:pt idx="4">
                  <c:v>64.5</c:v>
                </c:pt>
                <c:pt idx="5">
                  <c:v>59.999999999999993</c:v>
                </c:pt>
                <c:pt idx="6">
                  <c:v>63.8</c:v>
                </c:pt>
                <c:pt idx="7">
                  <c:v>62.1</c:v>
                </c:pt>
                <c:pt idx="8">
                  <c:v>60.4</c:v>
                </c:pt>
                <c:pt idx="9">
                  <c:v>69</c:v>
                </c:pt>
                <c:pt idx="10">
                  <c:v>59.800000000000004</c:v>
                </c:pt>
                <c:pt idx="11">
                  <c:v>61.1</c:v>
                </c:pt>
                <c:pt idx="12">
                  <c:v>63.9</c:v>
                </c:pt>
                <c:pt idx="13">
                  <c:v>60.800000000000004</c:v>
                </c:pt>
                <c:pt idx="14">
                  <c:v>61.099999999999994</c:v>
                </c:pt>
                <c:pt idx="15">
                  <c:v>64.3</c:v>
                </c:pt>
                <c:pt idx="16">
                  <c:v>63.70000000000001</c:v>
                </c:pt>
                <c:pt idx="17">
                  <c:v>64.400000000000006</c:v>
                </c:pt>
                <c:pt idx="18">
                  <c:v>65</c:v>
                </c:pt>
                <c:pt idx="19">
                  <c:v>65.3</c:v>
                </c:pt>
                <c:pt idx="20">
                  <c:v>59.800000000000011</c:v>
                </c:pt>
                <c:pt idx="21">
                  <c:v>63.800000000000004</c:v>
                </c:pt>
                <c:pt idx="22">
                  <c:v>59.500000000000007</c:v>
                </c:pt>
                <c:pt idx="23">
                  <c:v>61.899999999999991</c:v>
                </c:pt>
                <c:pt idx="24">
                  <c:v>62.6</c:v>
                </c:pt>
                <c:pt idx="25">
                  <c:v>65.800000000000011</c:v>
                </c:pt>
                <c:pt idx="26">
                  <c:v>63.599999999999994</c:v>
                </c:pt>
                <c:pt idx="27">
                  <c:v>65.599999999999994</c:v>
                </c:pt>
                <c:pt idx="28">
                  <c:v>65.8</c:v>
                </c:pt>
                <c:pt idx="29">
                  <c:v>65.400000000000006</c:v>
                </c:pt>
                <c:pt idx="30">
                  <c:v>64.8</c:v>
                </c:pt>
                <c:pt idx="31">
                  <c:v>66.7</c:v>
                </c:pt>
                <c:pt idx="32">
                  <c:v>64.099999999999994</c:v>
                </c:pt>
                <c:pt idx="33">
                  <c:v>64</c:v>
                </c:pt>
                <c:pt idx="34">
                  <c:v>60.79999999999999</c:v>
                </c:pt>
                <c:pt idx="35">
                  <c:v>63.2</c:v>
                </c:pt>
                <c:pt idx="36">
                  <c:v>61.099999999999987</c:v>
                </c:pt>
                <c:pt idx="37">
                  <c:v>60.9</c:v>
                </c:pt>
                <c:pt idx="38">
                  <c:v>63.099999999999987</c:v>
                </c:pt>
                <c:pt idx="39">
                  <c:v>59.199999999999996</c:v>
                </c:pt>
                <c:pt idx="40">
                  <c:v>63.199999999999996</c:v>
                </c:pt>
                <c:pt idx="41">
                  <c:v>61.300000000000004</c:v>
                </c:pt>
                <c:pt idx="42">
                  <c:v>59.999999999999986</c:v>
                </c:pt>
                <c:pt idx="43">
                  <c:v>61.399999999999991</c:v>
                </c:pt>
                <c:pt idx="44">
                  <c:v>57.4</c:v>
                </c:pt>
                <c:pt idx="45">
                  <c:v>60.899999999999991</c:v>
                </c:pt>
                <c:pt idx="46">
                  <c:v>61.9</c:v>
                </c:pt>
                <c:pt idx="47">
                  <c:v>61.800000000000004</c:v>
                </c:pt>
                <c:pt idx="48">
                  <c:v>62.4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72-419A-9701-180836B4EFD3}"/>
            </c:ext>
          </c:extLst>
        </c:ser>
        <c:ser>
          <c:idx val="2"/>
          <c:order val="2"/>
          <c:tx>
            <c:strRef>
              <c:f>'Slide 28 Crédito-Serviços'!$I$1</c:f>
              <c:strCache>
                <c:ptCount val="1"/>
                <c:pt idx="0">
                  <c:v>Fácil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28 Crédito-Serviços'!$A$9:$A$57</c:f>
              <c:numCache>
                <c:formatCode>mmm\-yy</c:formatCode>
                <c:ptCount val="49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>
                  <c:v>44409</c:v>
                </c:pt>
                <c:pt idx="13">
                  <c:v>44440</c:v>
                </c:pt>
                <c:pt idx="14">
                  <c:v>44470</c:v>
                </c:pt>
                <c:pt idx="15">
                  <c:v>44501</c:v>
                </c:pt>
                <c:pt idx="16">
                  <c:v>44531</c:v>
                </c:pt>
                <c:pt idx="17">
                  <c:v>44562</c:v>
                </c:pt>
                <c:pt idx="18">
                  <c:v>44593</c:v>
                </c:pt>
                <c:pt idx="19">
                  <c:v>44621</c:v>
                </c:pt>
                <c:pt idx="20">
                  <c:v>44652</c:v>
                </c:pt>
                <c:pt idx="21">
                  <c:v>44682</c:v>
                </c:pt>
                <c:pt idx="22">
                  <c:v>44713</c:v>
                </c:pt>
                <c:pt idx="23">
                  <c:v>44743</c:v>
                </c:pt>
                <c:pt idx="24">
                  <c:v>44774</c:v>
                </c:pt>
                <c:pt idx="25">
                  <c:v>44805</c:v>
                </c:pt>
                <c:pt idx="26">
                  <c:v>44835</c:v>
                </c:pt>
                <c:pt idx="27">
                  <c:v>44866</c:v>
                </c:pt>
                <c:pt idx="28">
                  <c:v>44896</c:v>
                </c:pt>
                <c:pt idx="29">
                  <c:v>44927</c:v>
                </c:pt>
                <c:pt idx="30">
                  <c:v>44958</c:v>
                </c:pt>
                <c:pt idx="31">
                  <c:v>44986</c:v>
                </c:pt>
                <c:pt idx="32">
                  <c:v>45017</c:v>
                </c:pt>
                <c:pt idx="33">
                  <c:v>45047</c:v>
                </c:pt>
                <c:pt idx="34">
                  <c:v>45078</c:v>
                </c:pt>
                <c:pt idx="35">
                  <c:v>45108</c:v>
                </c:pt>
                <c:pt idx="36">
                  <c:v>45139</c:v>
                </c:pt>
                <c:pt idx="37">
                  <c:v>45170</c:v>
                </c:pt>
                <c:pt idx="38">
                  <c:v>45200</c:v>
                </c:pt>
                <c:pt idx="39">
                  <c:v>45231</c:v>
                </c:pt>
                <c:pt idx="40">
                  <c:v>45261</c:v>
                </c:pt>
                <c:pt idx="41">
                  <c:v>45292</c:v>
                </c:pt>
                <c:pt idx="42">
                  <c:v>45323</c:v>
                </c:pt>
                <c:pt idx="43">
                  <c:v>45352</c:v>
                </c:pt>
                <c:pt idx="44">
                  <c:v>45383</c:v>
                </c:pt>
                <c:pt idx="45">
                  <c:v>45413</c:v>
                </c:pt>
                <c:pt idx="46">
                  <c:v>45444</c:v>
                </c:pt>
                <c:pt idx="47">
                  <c:v>45474</c:v>
                </c:pt>
                <c:pt idx="48">
                  <c:v>45505</c:v>
                </c:pt>
              </c:numCache>
            </c:numRef>
          </c:cat>
          <c:val>
            <c:numRef>
              <c:f>'Slide 28 Crédito-Serviços'!$I$9:$I$57</c:f>
              <c:numCache>
                <c:formatCode>0.0</c:formatCode>
                <c:ptCount val="49"/>
                <c:pt idx="0">
                  <c:v>12.5</c:v>
                </c:pt>
                <c:pt idx="1">
                  <c:v>11.1</c:v>
                </c:pt>
                <c:pt idx="2">
                  <c:v>10</c:v>
                </c:pt>
                <c:pt idx="3">
                  <c:v>10.3</c:v>
                </c:pt>
                <c:pt idx="4">
                  <c:v>9</c:v>
                </c:pt>
                <c:pt idx="5">
                  <c:v>9.8000000000000007</c:v>
                </c:pt>
                <c:pt idx="6">
                  <c:v>9.2000000000000011</c:v>
                </c:pt>
                <c:pt idx="7">
                  <c:v>10.9</c:v>
                </c:pt>
                <c:pt idx="8">
                  <c:v>10.200000000000001</c:v>
                </c:pt>
                <c:pt idx="9">
                  <c:v>9</c:v>
                </c:pt>
                <c:pt idx="10">
                  <c:v>14.6</c:v>
                </c:pt>
                <c:pt idx="11">
                  <c:v>16.5</c:v>
                </c:pt>
                <c:pt idx="12">
                  <c:v>12.8</c:v>
                </c:pt>
                <c:pt idx="13">
                  <c:v>15.700000000000001</c:v>
                </c:pt>
                <c:pt idx="14">
                  <c:v>15.4</c:v>
                </c:pt>
                <c:pt idx="15">
                  <c:v>11.200000000000001</c:v>
                </c:pt>
                <c:pt idx="16">
                  <c:v>16.7</c:v>
                </c:pt>
                <c:pt idx="17">
                  <c:v>13.6</c:v>
                </c:pt>
                <c:pt idx="18">
                  <c:v>11.5</c:v>
                </c:pt>
                <c:pt idx="19">
                  <c:v>12.5</c:v>
                </c:pt>
                <c:pt idx="20">
                  <c:v>13.1</c:v>
                </c:pt>
                <c:pt idx="21">
                  <c:v>15.200000000000001</c:v>
                </c:pt>
                <c:pt idx="22">
                  <c:v>15.5</c:v>
                </c:pt>
                <c:pt idx="23">
                  <c:v>16.2</c:v>
                </c:pt>
                <c:pt idx="24">
                  <c:v>14.200000000000001</c:v>
                </c:pt>
                <c:pt idx="25">
                  <c:v>16.100000000000001</c:v>
                </c:pt>
                <c:pt idx="26">
                  <c:v>17.5</c:v>
                </c:pt>
                <c:pt idx="27">
                  <c:v>15.9</c:v>
                </c:pt>
                <c:pt idx="28">
                  <c:v>14.700000000000001</c:v>
                </c:pt>
                <c:pt idx="29">
                  <c:v>13.6</c:v>
                </c:pt>
                <c:pt idx="30">
                  <c:v>14.200000000000001</c:v>
                </c:pt>
                <c:pt idx="31">
                  <c:v>11</c:v>
                </c:pt>
                <c:pt idx="32">
                  <c:v>11.700000000000001</c:v>
                </c:pt>
                <c:pt idx="33">
                  <c:v>11.9</c:v>
                </c:pt>
                <c:pt idx="34">
                  <c:v>14</c:v>
                </c:pt>
                <c:pt idx="35">
                  <c:v>12.8</c:v>
                </c:pt>
                <c:pt idx="36">
                  <c:v>15.8</c:v>
                </c:pt>
                <c:pt idx="37">
                  <c:v>13.8</c:v>
                </c:pt>
                <c:pt idx="38">
                  <c:v>15</c:v>
                </c:pt>
                <c:pt idx="39">
                  <c:v>18.400000000000002</c:v>
                </c:pt>
                <c:pt idx="40">
                  <c:v>14.1</c:v>
                </c:pt>
                <c:pt idx="41">
                  <c:v>15.4</c:v>
                </c:pt>
                <c:pt idx="42">
                  <c:v>17.600000000000001</c:v>
                </c:pt>
                <c:pt idx="43">
                  <c:v>15.4</c:v>
                </c:pt>
                <c:pt idx="44">
                  <c:v>17.400000000000002</c:v>
                </c:pt>
                <c:pt idx="45">
                  <c:v>17.7</c:v>
                </c:pt>
                <c:pt idx="46">
                  <c:v>14.9</c:v>
                </c:pt>
                <c:pt idx="47">
                  <c:v>15.4</c:v>
                </c:pt>
                <c:pt idx="48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72-419A-9701-180836B4EFD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513614216"/>
        <c:axId val="513613888"/>
      </c:barChart>
      <c:dateAx>
        <c:axId val="51361421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513613888"/>
        <c:crosses val="autoZero"/>
        <c:auto val="1"/>
        <c:lblOffset val="100"/>
        <c:baseTimeUnit val="months"/>
        <c:majorUnit val="1"/>
        <c:majorTimeUnit val="months"/>
      </c:dateAx>
      <c:valAx>
        <c:axId val="51361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513614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900496494886748"/>
          <c:y val="0.89410041900582227"/>
          <c:w val="0.35536335697399529"/>
          <c:h val="7.44064814814814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846333333333333E-2"/>
          <c:y val="3.8016437932885325E-2"/>
          <c:w val="0.92380922222222217"/>
          <c:h val="0.6773729198650824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'Slide 29 Crédito-Indústria'!$G$1</c:f>
              <c:strCache>
                <c:ptCount val="1"/>
                <c:pt idx="0">
                  <c:v>Alto</c:v>
                </c:pt>
              </c:strCache>
            </c:strRef>
          </c:tx>
          <c:spPr>
            <a:solidFill>
              <a:srgbClr val="FF7171"/>
            </a:solidFill>
            <a:ln>
              <a:solidFill>
                <a:srgbClr val="F1BCB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29 Crédito-Indústria'!$A$9:$A$57</c:f>
              <c:numCache>
                <c:formatCode>mmm\-yy</c:formatCode>
                <c:ptCount val="49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>
                  <c:v>44409</c:v>
                </c:pt>
                <c:pt idx="13">
                  <c:v>44440</c:v>
                </c:pt>
                <c:pt idx="14">
                  <c:v>44470</c:v>
                </c:pt>
                <c:pt idx="15">
                  <c:v>44501</c:v>
                </c:pt>
                <c:pt idx="16">
                  <c:v>44531</c:v>
                </c:pt>
                <c:pt idx="17">
                  <c:v>44562</c:v>
                </c:pt>
                <c:pt idx="18">
                  <c:v>44593</c:v>
                </c:pt>
                <c:pt idx="19">
                  <c:v>44621</c:v>
                </c:pt>
                <c:pt idx="20">
                  <c:v>44652</c:v>
                </c:pt>
                <c:pt idx="21">
                  <c:v>44682</c:v>
                </c:pt>
                <c:pt idx="22">
                  <c:v>44713</c:v>
                </c:pt>
                <c:pt idx="23">
                  <c:v>44743</c:v>
                </c:pt>
                <c:pt idx="24">
                  <c:v>44774</c:v>
                </c:pt>
                <c:pt idx="25">
                  <c:v>44805</c:v>
                </c:pt>
                <c:pt idx="26">
                  <c:v>44835</c:v>
                </c:pt>
                <c:pt idx="27">
                  <c:v>44866</c:v>
                </c:pt>
                <c:pt idx="28">
                  <c:v>44896</c:v>
                </c:pt>
                <c:pt idx="29">
                  <c:v>44927</c:v>
                </c:pt>
                <c:pt idx="30">
                  <c:v>44958</c:v>
                </c:pt>
                <c:pt idx="31">
                  <c:v>44986</c:v>
                </c:pt>
                <c:pt idx="32">
                  <c:v>45017</c:v>
                </c:pt>
                <c:pt idx="33">
                  <c:v>45047</c:v>
                </c:pt>
                <c:pt idx="34">
                  <c:v>45078</c:v>
                </c:pt>
                <c:pt idx="35">
                  <c:v>45108</c:v>
                </c:pt>
                <c:pt idx="36">
                  <c:v>45139</c:v>
                </c:pt>
                <c:pt idx="37">
                  <c:v>45170</c:v>
                </c:pt>
                <c:pt idx="38">
                  <c:v>45200</c:v>
                </c:pt>
                <c:pt idx="39">
                  <c:v>45231</c:v>
                </c:pt>
                <c:pt idx="40">
                  <c:v>45261</c:v>
                </c:pt>
                <c:pt idx="41">
                  <c:v>45292</c:v>
                </c:pt>
                <c:pt idx="42">
                  <c:v>45323</c:v>
                </c:pt>
                <c:pt idx="43">
                  <c:v>45352</c:v>
                </c:pt>
                <c:pt idx="44">
                  <c:v>45383</c:v>
                </c:pt>
                <c:pt idx="45">
                  <c:v>45413</c:v>
                </c:pt>
                <c:pt idx="46">
                  <c:v>45444</c:v>
                </c:pt>
                <c:pt idx="47">
                  <c:v>45474</c:v>
                </c:pt>
                <c:pt idx="48">
                  <c:v>45505</c:v>
                </c:pt>
              </c:numCache>
            </c:numRef>
          </c:cat>
          <c:val>
            <c:numRef>
              <c:f>'Slide 29 Crédito-Indústria'!$G$9:$G$57</c:f>
              <c:numCache>
                <c:formatCode>0.0</c:formatCode>
                <c:ptCount val="49"/>
                <c:pt idx="0">
                  <c:v>43.617683384973589</c:v>
                </c:pt>
                <c:pt idx="1">
                  <c:v>43.523300915494296</c:v>
                </c:pt>
                <c:pt idx="2">
                  <c:v>38.679489543646838</c:v>
                </c:pt>
                <c:pt idx="3">
                  <c:v>34.495902379785235</c:v>
                </c:pt>
                <c:pt idx="4">
                  <c:v>33.47830324993614</c:v>
                </c:pt>
                <c:pt idx="5">
                  <c:v>34.023039613231276</c:v>
                </c:pt>
                <c:pt idx="6">
                  <c:v>32.422359464084131</c:v>
                </c:pt>
                <c:pt idx="7">
                  <c:v>33.632473155638763</c:v>
                </c:pt>
                <c:pt idx="8">
                  <c:v>40.87270257589293</c:v>
                </c:pt>
                <c:pt idx="9">
                  <c:v>33.20750464130424</c:v>
                </c:pt>
                <c:pt idx="10">
                  <c:v>32.861195249155941</c:v>
                </c:pt>
                <c:pt idx="11">
                  <c:v>34.686534886565717</c:v>
                </c:pt>
                <c:pt idx="12">
                  <c:v>32.917480051617346</c:v>
                </c:pt>
                <c:pt idx="13">
                  <c:v>31.023231193661321</c:v>
                </c:pt>
                <c:pt idx="14">
                  <c:v>34.579436077094698</c:v>
                </c:pt>
                <c:pt idx="15">
                  <c:v>33.395735486235672</c:v>
                </c:pt>
                <c:pt idx="16">
                  <c:v>32.578205468704972</c:v>
                </c:pt>
                <c:pt idx="17">
                  <c:v>26.522922787765566</c:v>
                </c:pt>
                <c:pt idx="18">
                  <c:v>32.222321256434171</c:v>
                </c:pt>
                <c:pt idx="19">
                  <c:v>27.032438258503802</c:v>
                </c:pt>
                <c:pt idx="20">
                  <c:v>24.7726231022219</c:v>
                </c:pt>
                <c:pt idx="21">
                  <c:v>25.407846795088499</c:v>
                </c:pt>
                <c:pt idx="22">
                  <c:v>26.461330212249372</c:v>
                </c:pt>
                <c:pt idx="23">
                  <c:v>23.086821249581689</c:v>
                </c:pt>
                <c:pt idx="24">
                  <c:v>26.817295635349929</c:v>
                </c:pt>
                <c:pt idx="25">
                  <c:v>28.423215196569679</c:v>
                </c:pt>
                <c:pt idx="26">
                  <c:v>24.979341267313629</c:v>
                </c:pt>
                <c:pt idx="27">
                  <c:v>31.095668537099971</c:v>
                </c:pt>
                <c:pt idx="28">
                  <c:v>29.47815186861536</c:v>
                </c:pt>
                <c:pt idx="29">
                  <c:v>31.822806883613953</c:v>
                </c:pt>
                <c:pt idx="30">
                  <c:v>27.122461968544933</c:v>
                </c:pt>
                <c:pt idx="31">
                  <c:v>31.432416116521797</c:v>
                </c:pt>
                <c:pt idx="32">
                  <c:v>34.072487387532341</c:v>
                </c:pt>
                <c:pt idx="33">
                  <c:v>29.90804660393901</c:v>
                </c:pt>
                <c:pt idx="34">
                  <c:v>31.66140431799159</c:v>
                </c:pt>
                <c:pt idx="35">
                  <c:v>33.186894467483128</c:v>
                </c:pt>
                <c:pt idx="36">
                  <c:v>35.517130846189865</c:v>
                </c:pt>
                <c:pt idx="37">
                  <c:v>33.123224244057738</c:v>
                </c:pt>
                <c:pt idx="38">
                  <c:v>36.979177561484036</c:v>
                </c:pt>
                <c:pt idx="39">
                  <c:v>32.595716658043784</c:v>
                </c:pt>
                <c:pt idx="40">
                  <c:v>34.17814973670184</c:v>
                </c:pt>
                <c:pt idx="41">
                  <c:v>28.825580554422093</c:v>
                </c:pt>
                <c:pt idx="42">
                  <c:v>28.924412619792502</c:v>
                </c:pt>
                <c:pt idx="43">
                  <c:v>28.031487782413727</c:v>
                </c:pt>
                <c:pt idx="44">
                  <c:v>31.971834128520499</c:v>
                </c:pt>
                <c:pt idx="45">
                  <c:v>30.90387366924152</c:v>
                </c:pt>
                <c:pt idx="46">
                  <c:v>30.16100491804513</c:v>
                </c:pt>
                <c:pt idx="47">
                  <c:v>27.584803594515819</c:v>
                </c:pt>
                <c:pt idx="48">
                  <c:v>30.716912194866424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62-4DD5-BA7D-72C76B1E9538}"/>
            </c:ext>
          </c:extLst>
        </c:ser>
        <c:ser>
          <c:idx val="1"/>
          <c:order val="1"/>
          <c:tx>
            <c:strRef>
              <c:f>'Slide 29 Crédito-Indústria'!$H$1</c:f>
              <c:strCache>
                <c:ptCount val="1"/>
                <c:pt idx="0">
                  <c:v>Moderado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29 Crédito-Indústria'!$A$9:$A$57</c:f>
              <c:numCache>
                <c:formatCode>mmm\-yy</c:formatCode>
                <c:ptCount val="49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>
                  <c:v>44409</c:v>
                </c:pt>
                <c:pt idx="13">
                  <c:v>44440</c:v>
                </c:pt>
                <c:pt idx="14">
                  <c:v>44470</c:v>
                </c:pt>
                <c:pt idx="15">
                  <c:v>44501</c:v>
                </c:pt>
                <c:pt idx="16">
                  <c:v>44531</c:v>
                </c:pt>
                <c:pt idx="17">
                  <c:v>44562</c:v>
                </c:pt>
                <c:pt idx="18">
                  <c:v>44593</c:v>
                </c:pt>
                <c:pt idx="19">
                  <c:v>44621</c:v>
                </c:pt>
                <c:pt idx="20">
                  <c:v>44652</c:v>
                </c:pt>
                <c:pt idx="21">
                  <c:v>44682</c:v>
                </c:pt>
                <c:pt idx="22">
                  <c:v>44713</c:v>
                </c:pt>
                <c:pt idx="23">
                  <c:v>44743</c:v>
                </c:pt>
                <c:pt idx="24">
                  <c:v>44774</c:v>
                </c:pt>
                <c:pt idx="25">
                  <c:v>44805</c:v>
                </c:pt>
                <c:pt idx="26">
                  <c:v>44835</c:v>
                </c:pt>
                <c:pt idx="27">
                  <c:v>44866</c:v>
                </c:pt>
                <c:pt idx="28">
                  <c:v>44896</c:v>
                </c:pt>
                <c:pt idx="29">
                  <c:v>44927</c:v>
                </c:pt>
                <c:pt idx="30">
                  <c:v>44958</c:v>
                </c:pt>
                <c:pt idx="31">
                  <c:v>44986</c:v>
                </c:pt>
                <c:pt idx="32">
                  <c:v>45017</c:v>
                </c:pt>
                <c:pt idx="33">
                  <c:v>45047</c:v>
                </c:pt>
                <c:pt idx="34">
                  <c:v>45078</c:v>
                </c:pt>
                <c:pt idx="35">
                  <c:v>45108</c:v>
                </c:pt>
                <c:pt idx="36">
                  <c:v>45139</c:v>
                </c:pt>
                <c:pt idx="37">
                  <c:v>45170</c:v>
                </c:pt>
                <c:pt idx="38">
                  <c:v>45200</c:v>
                </c:pt>
                <c:pt idx="39">
                  <c:v>45231</c:v>
                </c:pt>
                <c:pt idx="40">
                  <c:v>45261</c:v>
                </c:pt>
                <c:pt idx="41">
                  <c:v>45292</c:v>
                </c:pt>
                <c:pt idx="42">
                  <c:v>45323</c:v>
                </c:pt>
                <c:pt idx="43">
                  <c:v>45352</c:v>
                </c:pt>
                <c:pt idx="44">
                  <c:v>45383</c:v>
                </c:pt>
                <c:pt idx="45">
                  <c:v>45413</c:v>
                </c:pt>
                <c:pt idx="46">
                  <c:v>45444</c:v>
                </c:pt>
                <c:pt idx="47">
                  <c:v>45474</c:v>
                </c:pt>
                <c:pt idx="48">
                  <c:v>45505</c:v>
                </c:pt>
              </c:numCache>
            </c:numRef>
          </c:cat>
          <c:val>
            <c:numRef>
              <c:f>'Slide 29 Crédito-Indústria'!$H$9:$H$57</c:f>
              <c:numCache>
                <c:formatCode>0.0</c:formatCode>
                <c:ptCount val="49"/>
                <c:pt idx="0">
                  <c:v>47.78231661502641</c:v>
                </c:pt>
                <c:pt idx="1">
                  <c:v>48.376699084505709</c:v>
                </c:pt>
                <c:pt idx="2">
                  <c:v>52.120510456353159</c:v>
                </c:pt>
                <c:pt idx="3">
                  <c:v>58.104097620214752</c:v>
                </c:pt>
                <c:pt idx="4">
                  <c:v>60.321696750063865</c:v>
                </c:pt>
                <c:pt idx="5">
                  <c:v>57.276960386768714</c:v>
                </c:pt>
                <c:pt idx="6">
                  <c:v>59.67764053591587</c:v>
                </c:pt>
                <c:pt idx="7">
                  <c:v>57.967526844361224</c:v>
                </c:pt>
                <c:pt idx="8">
                  <c:v>54.427297424107074</c:v>
                </c:pt>
                <c:pt idx="9">
                  <c:v>59.492495358695763</c:v>
                </c:pt>
                <c:pt idx="10">
                  <c:v>57.938804750844064</c:v>
                </c:pt>
                <c:pt idx="11">
                  <c:v>53.913465113434277</c:v>
                </c:pt>
                <c:pt idx="12">
                  <c:v>57.682519948382648</c:v>
                </c:pt>
                <c:pt idx="13">
                  <c:v>56.476768806338683</c:v>
                </c:pt>
                <c:pt idx="14">
                  <c:v>54.720563922905292</c:v>
                </c:pt>
                <c:pt idx="15">
                  <c:v>56.50426451376434</c:v>
                </c:pt>
                <c:pt idx="16">
                  <c:v>53.621794531295031</c:v>
                </c:pt>
                <c:pt idx="17">
                  <c:v>60.277077212234424</c:v>
                </c:pt>
                <c:pt idx="18">
                  <c:v>54.877678743565824</c:v>
                </c:pt>
                <c:pt idx="19">
                  <c:v>58.967561741496205</c:v>
                </c:pt>
                <c:pt idx="20">
                  <c:v>62.527376897778097</c:v>
                </c:pt>
                <c:pt idx="21">
                  <c:v>60.392153204911502</c:v>
                </c:pt>
                <c:pt idx="22">
                  <c:v>60.238669787750631</c:v>
                </c:pt>
                <c:pt idx="23">
                  <c:v>62.313178750418317</c:v>
                </c:pt>
                <c:pt idx="24">
                  <c:v>57.782704364650066</c:v>
                </c:pt>
                <c:pt idx="25">
                  <c:v>51.076784803430328</c:v>
                </c:pt>
                <c:pt idx="26">
                  <c:v>59.120658732686366</c:v>
                </c:pt>
                <c:pt idx="27">
                  <c:v>53.404331462900032</c:v>
                </c:pt>
                <c:pt idx="28">
                  <c:v>55.521848131384644</c:v>
                </c:pt>
                <c:pt idx="29">
                  <c:v>53.97719311638604</c:v>
                </c:pt>
                <c:pt idx="30">
                  <c:v>56.977538031455062</c:v>
                </c:pt>
                <c:pt idx="31">
                  <c:v>56.567583883478207</c:v>
                </c:pt>
                <c:pt idx="32">
                  <c:v>52.827512612467672</c:v>
                </c:pt>
                <c:pt idx="33">
                  <c:v>55.191953396060981</c:v>
                </c:pt>
                <c:pt idx="34">
                  <c:v>54.338595682008417</c:v>
                </c:pt>
                <c:pt idx="35">
                  <c:v>50.813105532516872</c:v>
                </c:pt>
                <c:pt idx="36">
                  <c:v>51.582869153810137</c:v>
                </c:pt>
                <c:pt idx="37">
                  <c:v>48.576775755942265</c:v>
                </c:pt>
                <c:pt idx="38">
                  <c:v>49.320822438515961</c:v>
                </c:pt>
                <c:pt idx="39">
                  <c:v>47.604283341956211</c:v>
                </c:pt>
                <c:pt idx="40">
                  <c:v>46.521850263298163</c:v>
                </c:pt>
                <c:pt idx="41">
                  <c:v>58.274419445577898</c:v>
                </c:pt>
                <c:pt idx="42">
                  <c:v>54.775587380207504</c:v>
                </c:pt>
                <c:pt idx="43">
                  <c:v>57.468512217586273</c:v>
                </c:pt>
                <c:pt idx="44">
                  <c:v>53.628165871479496</c:v>
                </c:pt>
                <c:pt idx="45">
                  <c:v>53.796126330758483</c:v>
                </c:pt>
                <c:pt idx="46">
                  <c:v>50.338995081954863</c:v>
                </c:pt>
                <c:pt idx="47">
                  <c:v>57.515196405484176</c:v>
                </c:pt>
                <c:pt idx="48">
                  <c:v>52.883087805133584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62-4DD5-BA7D-72C76B1E9538}"/>
            </c:ext>
          </c:extLst>
        </c:ser>
        <c:ser>
          <c:idx val="2"/>
          <c:order val="2"/>
          <c:tx>
            <c:strRef>
              <c:f>'Slide 29 Crédito-Indústria'!$I$1</c:f>
              <c:strCache>
                <c:ptCount val="1"/>
                <c:pt idx="0">
                  <c:v>Baixo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29 Crédito-Indústria'!$A$9:$A$57</c:f>
              <c:numCache>
                <c:formatCode>mmm\-yy</c:formatCode>
                <c:ptCount val="49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>
                  <c:v>44409</c:v>
                </c:pt>
                <c:pt idx="13">
                  <c:v>44440</c:v>
                </c:pt>
                <c:pt idx="14">
                  <c:v>44470</c:v>
                </c:pt>
                <c:pt idx="15">
                  <c:v>44501</c:v>
                </c:pt>
                <c:pt idx="16">
                  <c:v>44531</c:v>
                </c:pt>
                <c:pt idx="17">
                  <c:v>44562</c:v>
                </c:pt>
                <c:pt idx="18">
                  <c:v>44593</c:v>
                </c:pt>
                <c:pt idx="19">
                  <c:v>44621</c:v>
                </c:pt>
                <c:pt idx="20">
                  <c:v>44652</c:v>
                </c:pt>
                <c:pt idx="21">
                  <c:v>44682</c:v>
                </c:pt>
                <c:pt idx="22">
                  <c:v>44713</c:v>
                </c:pt>
                <c:pt idx="23">
                  <c:v>44743</c:v>
                </c:pt>
                <c:pt idx="24">
                  <c:v>44774</c:v>
                </c:pt>
                <c:pt idx="25">
                  <c:v>44805</c:v>
                </c:pt>
                <c:pt idx="26">
                  <c:v>44835</c:v>
                </c:pt>
                <c:pt idx="27">
                  <c:v>44866</c:v>
                </c:pt>
                <c:pt idx="28">
                  <c:v>44896</c:v>
                </c:pt>
                <c:pt idx="29">
                  <c:v>44927</c:v>
                </c:pt>
                <c:pt idx="30">
                  <c:v>44958</c:v>
                </c:pt>
                <c:pt idx="31">
                  <c:v>44986</c:v>
                </c:pt>
                <c:pt idx="32">
                  <c:v>45017</c:v>
                </c:pt>
                <c:pt idx="33">
                  <c:v>45047</c:v>
                </c:pt>
                <c:pt idx="34">
                  <c:v>45078</c:v>
                </c:pt>
                <c:pt idx="35">
                  <c:v>45108</c:v>
                </c:pt>
                <c:pt idx="36">
                  <c:v>45139</c:v>
                </c:pt>
                <c:pt idx="37">
                  <c:v>45170</c:v>
                </c:pt>
                <c:pt idx="38">
                  <c:v>45200</c:v>
                </c:pt>
                <c:pt idx="39">
                  <c:v>45231</c:v>
                </c:pt>
                <c:pt idx="40">
                  <c:v>45261</c:v>
                </c:pt>
                <c:pt idx="41">
                  <c:v>45292</c:v>
                </c:pt>
                <c:pt idx="42">
                  <c:v>45323</c:v>
                </c:pt>
                <c:pt idx="43">
                  <c:v>45352</c:v>
                </c:pt>
                <c:pt idx="44">
                  <c:v>45383</c:v>
                </c:pt>
                <c:pt idx="45">
                  <c:v>45413</c:v>
                </c:pt>
                <c:pt idx="46">
                  <c:v>45444</c:v>
                </c:pt>
                <c:pt idx="47">
                  <c:v>45474</c:v>
                </c:pt>
                <c:pt idx="48">
                  <c:v>45505</c:v>
                </c:pt>
              </c:numCache>
            </c:numRef>
          </c:cat>
          <c:val>
            <c:numRef>
              <c:f>'Slide 29 Crédito-Indústria'!$I$9:$I$57</c:f>
              <c:numCache>
                <c:formatCode>0.0</c:formatCode>
                <c:ptCount val="49"/>
                <c:pt idx="0">
                  <c:v>8.6</c:v>
                </c:pt>
                <c:pt idx="1">
                  <c:v>8.1</c:v>
                </c:pt>
                <c:pt idx="2">
                  <c:v>9.1999999999999993</c:v>
                </c:pt>
                <c:pt idx="3">
                  <c:v>7.4</c:v>
                </c:pt>
                <c:pt idx="4">
                  <c:v>6.2</c:v>
                </c:pt>
                <c:pt idx="5">
                  <c:v>8.6999999999999993</c:v>
                </c:pt>
                <c:pt idx="6">
                  <c:v>7.9</c:v>
                </c:pt>
                <c:pt idx="7">
                  <c:v>8.4</c:v>
                </c:pt>
                <c:pt idx="8">
                  <c:v>4.7</c:v>
                </c:pt>
                <c:pt idx="9">
                  <c:v>7.3</c:v>
                </c:pt>
                <c:pt idx="10">
                  <c:v>9.1999999999999993</c:v>
                </c:pt>
                <c:pt idx="11">
                  <c:v>11.4</c:v>
                </c:pt>
                <c:pt idx="12">
                  <c:v>9.4</c:v>
                </c:pt>
                <c:pt idx="13">
                  <c:v>12.5</c:v>
                </c:pt>
                <c:pt idx="14">
                  <c:v>10.7</c:v>
                </c:pt>
                <c:pt idx="15">
                  <c:v>10.1</c:v>
                </c:pt>
                <c:pt idx="16">
                  <c:v>13.8</c:v>
                </c:pt>
                <c:pt idx="17">
                  <c:v>13.2</c:v>
                </c:pt>
                <c:pt idx="18">
                  <c:v>12.9</c:v>
                </c:pt>
                <c:pt idx="19">
                  <c:v>14</c:v>
                </c:pt>
                <c:pt idx="20">
                  <c:v>12.7</c:v>
                </c:pt>
                <c:pt idx="21">
                  <c:v>14.2</c:v>
                </c:pt>
                <c:pt idx="22">
                  <c:v>13.3</c:v>
                </c:pt>
                <c:pt idx="23">
                  <c:v>14.6</c:v>
                </c:pt>
                <c:pt idx="24">
                  <c:v>15.4</c:v>
                </c:pt>
                <c:pt idx="25">
                  <c:v>20.5</c:v>
                </c:pt>
                <c:pt idx="26">
                  <c:v>15.9</c:v>
                </c:pt>
                <c:pt idx="27">
                  <c:v>15.5</c:v>
                </c:pt>
                <c:pt idx="28">
                  <c:v>15</c:v>
                </c:pt>
                <c:pt idx="29">
                  <c:v>14.2</c:v>
                </c:pt>
                <c:pt idx="30">
                  <c:v>15.9</c:v>
                </c:pt>
                <c:pt idx="31">
                  <c:v>12</c:v>
                </c:pt>
                <c:pt idx="32">
                  <c:v>13.1</c:v>
                </c:pt>
                <c:pt idx="33">
                  <c:v>14.9</c:v>
                </c:pt>
                <c:pt idx="34">
                  <c:v>14</c:v>
                </c:pt>
                <c:pt idx="35">
                  <c:v>16</c:v>
                </c:pt>
                <c:pt idx="36">
                  <c:v>12.9</c:v>
                </c:pt>
                <c:pt idx="37">
                  <c:v>18.3</c:v>
                </c:pt>
                <c:pt idx="38">
                  <c:v>13.7</c:v>
                </c:pt>
                <c:pt idx="39">
                  <c:v>19.8</c:v>
                </c:pt>
                <c:pt idx="40">
                  <c:v>19.3</c:v>
                </c:pt>
                <c:pt idx="41">
                  <c:v>12.9</c:v>
                </c:pt>
                <c:pt idx="42">
                  <c:v>16.3</c:v>
                </c:pt>
                <c:pt idx="43">
                  <c:v>14.5</c:v>
                </c:pt>
                <c:pt idx="44">
                  <c:v>14.4</c:v>
                </c:pt>
                <c:pt idx="45">
                  <c:v>15.3</c:v>
                </c:pt>
                <c:pt idx="46">
                  <c:v>19.5</c:v>
                </c:pt>
                <c:pt idx="47">
                  <c:v>14.9</c:v>
                </c:pt>
                <c:pt idx="48">
                  <c:v>16.399999999999999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62-4DD5-BA7D-72C76B1E953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4"/>
        <c:overlap val="100"/>
        <c:axId val="513614216"/>
        <c:axId val="513613888"/>
      </c:barChart>
      <c:dateAx>
        <c:axId val="51361421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513613888"/>
        <c:crosses val="autoZero"/>
        <c:auto val="1"/>
        <c:lblOffset val="100"/>
        <c:baseTimeUnit val="months"/>
        <c:majorUnit val="1"/>
        <c:majorTimeUnit val="months"/>
      </c:dateAx>
      <c:valAx>
        <c:axId val="51361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513614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322105645303377"/>
          <c:y val="0.92304159932962226"/>
          <c:w val="0.38719479905437354"/>
          <c:h val="7.44064814814814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79202862548491"/>
          <c:y val="5.0925925925925923E-2"/>
          <c:w val="0.82476947551728119"/>
          <c:h val="0.78572543015456398"/>
        </c:manualLayout>
      </c:layout>
      <c:lineChart>
        <c:grouping val="standard"/>
        <c:varyColors val="0"/>
        <c:ser>
          <c:idx val="0"/>
          <c:order val="0"/>
          <c:tx>
            <c:strRef>
              <c:f>'Slide 30 Crédito Pontos Setores'!$B$4</c:f>
              <c:strCache>
                <c:ptCount val="1"/>
                <c:pt idx="0">
                  <c:v>Comércio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'Slide 30 Crédito Pontos Setores'!$A$12:$A$72</c:f>
              <c:numCache>
                <c:formatCode>mmm\-yy</c:formatCode>
                <c:ptCount val="61"/>
                <c:pt idx="0">
                  <c:v>43678</c:v>
                </c:pt>
                <c:pt idx="1">
                  <c:v>43709</c:v>
                </c:pt>
                <c:pt idx="2">
                  <c:v>43739</c:v>
                </c:pt>
                <c:pt idx="3">
                  <c:v>43770</c:v>
                </c:pt>
                <c:pt idx="4">
                  <c:v>43800</c:v>
                </c:pt>
                <c:pt idx="5">
                  <c:v>43831</c:v>
                </c:pt>
                <c:pt idx="6">
                  <c:v>43862</c:v>
                </c:pt>
                <c:pt idx="7">
                  <c:v>43891</c:v>
                </c:pt>
                <c:pt idx="8">
                  <c:v>43922</c:v>
                </c:pt>
                <c:pt idx="9">
                  <c:v>43952</c:v>
                </c:pt>
                <c:pt idx="10">
                  <c:v>43983</c:v>
                </c:pt>
                <c:pt idx="11">
                  <c:v>44013</c:v>
                </c:pt>
                <c:pt idx="12">
                  <c:v>44044</c:v>
                </c:pt>
                <c:pt idx="13">
                  <c:v>44075</c:v>
                </c:pt>
                <c:pt idx="14">
                  <c:v>44105</c:v>
                </c:pt>
                <c:pt idx="15">
                  <c:v>44136</c:v>
                </c:pt>
                <c:pt idx="16">
                  <c:v>44166</c:v>
                </c:pt>
                <c:pt idx="17">
                  <c:v>44197</c:v>
                </c:pt>
                <c:pt idx="18">
                  <c:v>44228</c:v>
                </c:pt>
                <c:pt idx="19">
                  <c:v>44256</c:v>
                </c:pt>
                <c:pt idx="20">
                  <c:v>44287</c:v>
                </c:pt>
                <c:pt idx="21">
                  <c:v>44317</c:v>
                </c:pt>
                <c:pt idx="22">
                  <c:v>44348</c:v>
                </c:pt>
                <c:pt idx="23">
                  <c:v>44378</c:v>
                </c:pt>
                <c:pt idx="24">
                  <c:v>44409</c:v>
                </c:pt>
                <c:pt idx="25">
                  <c:v>44440</c:v>
                </c:pt>
                <c:pt idx="26">
                  <c:v>44470</c:v>
                </c:pt>
                <c:pt idx="27">
                  <c:v>44501</c:v>
                </c:pt>
                <c:pt idx="28">
                  <c:v>44531</c:v>
                </c:pt>
                <c:pt idx="29">
                  <c:v>44562</c:v>
                </c:pt>
                <c:pt idx="30">
                  <c:v>44593</c:v>
                </c:pt>
                <c:pt idx="31">
                  <c:v>44621</c:v>
                </c:pt>
                <c:pt idx="32">
                  <c:v>44652</c:v>
                </c:pt>
                <c:pt idx="33">
                  <c:v>44682</c:v>
                </c:pt>
                <c:pt idx="34">
                  <c:v>44713</c:v>
                </c:pt>
                <c:pt idx="35">
                  <c:v>44743</c:v>
                </c:pt>
                <c:pt idx="36">
                  <c:v>44774</c:v>
                </c:pt>
                <c:pt idx="37">
                  <c:v>44805</c:v>
                </c:pt>
                <c:pt idx="38">
                  <c:v>44835</c:v>
                </c:pt>
                <c:pt idx="39">
                  <c:v>44866</c:v>
                </c:pt>
                <c:pt idx="40">
                  <c:v>44896</c:v>
                </c:pt>
                <c:pt idx="41">
                  <c:v>44927</c:v>
                </c:pt>
                <c:pt idx="42">
                  <c:v>44958</c:v>
                </c:pt>
                <c:pt idx="43">
                  <c:v>44986</c:v>
                </c:pt>
                <c:pt idx="44">
                  <c:v>45017</c:v>
                </c:pt>
                <c:pt idx="45">
                  <c:v>45047</c:v>
                </c:pt>
                <c:pt idx="46">
                  <c:v>45078</c:v>
                </c:pt>
                <c:pt idx="47">
                  <c:v>45108</c:v>
                </c:pt>
                <c:pt idx="48">
                  <c:v>45139</c:v>
                </c:pt>
                <c:pt idx="49">
                  <c:v>45170</c:v>
                </c:pt>
                <c:pt idx="50">
                  <c:v>45200</c:v>
                </c:pt>
                <c:pt idx="51">
                  <c:v>45231</c:v>
                </c:pt>
                <c:pt idx="52">
                  <c:v>45261</c:v>
                </c:pt>
                <c:pt idx="53">
                  <c:v>45292</c:v>
                </c:pt>
                <c:pt idx="54">
                  <c:v>45323</c:v>
                </c:pt>
                <c:pt idx="55">
                  <c:v>45352</c:v>
                </c:pt>
                <c:pt idx="56">
                  <c:v>45383</c:v>
                </c:pt>
                <c:pt idx="57">
                  <c:v>45413</c:v>
                </c:pt>
                <c:pt idx="58">
                  <c:v>45444</c:v>
                </c:pt>
                <c:pt idx="59">
                  <c:v>45474</c:v>
                </c:pt>
                <c:pt idx="60">
                  <c:v>45505</c:v>
                </c:pt>
              </c:numCache>
            </c:numRef>
          </c:cat>
          <c:val>
            <c:numRef>
              <c:f>'Slide 30 Crédito Pontos Setores'!$B$12:$B$72</c:f>
              <c:numCache>
                <c:formatCode>0.0</c:formatCode>
                <c:ptCount val="61"/>
                <c:pt idx="0">
                  <c:v>75</c:v>
                </c:pt>
                <c:pt idx="1">
                  <c:v>73.7</c:v>
                </c:pt>
                <c:pt idx="2">
                  <c:v>81.5</c:v>
                </c:pt>
                <c:pt idx="3">
                  <c:v>79.2</c:v>
                </c:pt>
                <c:pt idx="4">
                  <c:v>82.8</c:v>
                </c:pt>
                <c:pt idx="5">
                  <c:v>71.600000000000009</c:v>
                </c:pt>
                <c:pt idx="6">
                  <c:v>80.3</c:v>
                </c:pt>
                <c:pt idx="7">
                  <c:v>75.400000000000006</c:v>
                </c:pt>
                <c:pt idx="8">
                  <c:v>54.4</c:v>
                </c:pt>
                <c:pt idx="9">
                  <c:v>44.300000000000004</c:v>
                </c:pt>
                <c:pt idx="10">
                  <c:v>46.800000000000004</c:v>
                </c:pt>
                <c:pt idx="11">
                  <c:v>35.1</c:v>
                </c:pt>
                <c:pt idx="12">
                  <c:v>59.300000000000004</c:v>
                </c:pt>
                <c:pt idx="13">
                  <c:v>62.6</c:v>
                </c:pt>
                <c:pt idx="14">
                  <c:v>60.7</c:v>
                </c:pt>
                <c:pt idx="15">
                  <c:v>70.3</c:v>
                </c:pt>
                <c:pt idx="16">
                  <c:v>72.2</c:v>
                </c:pt>
                <c:pt idx="17">
                  <c:v>68</c:v>
                </c:pt>
                <c:pt idx="18">
                  <c:v>62.6</c:v>
                </c:pt>
                <c:pt idx="19">
                  <c:v>61.2</c:v>
                </c:pt>
                <c:pt idx="20">
                  <c:v>66.2</c:v>
                </c:pt>
                <c:pt idx="21">
                  <c:v>70.900000000000006</c:v>
                </c:pt>
                <c:pt idx="22">
                  <c:v>62.9</c:v>
                </c:pt>
                <c:pt idx="23">
                  <c:v>68.8</c:v>
                </c:pt>
                <c:pt idx="24">
                  <c:v>71.900000000000006</c:v>
                </c:pt>
                <c:pt idx="25">
                  <c:v>70.3</c:v>
                </c:pt>
                <c:pt idx="26">
                  <c:v>76</c:v>
                </c:pt>
                <c:pt idx="27">
                  <c:v>74.900000000000006</c:v>
                </c:pt>
                <c:pt idx="28">
                  <c:v>72.600000000000009</c:v>
                </c:pt>
                <c:pt idx="29">
                  <c:v>60.800000000000004</c:v>
                </c:pt>
                <c:pt idx="30">
                  <c:v>70.900000000000006</c:v>
                </c:pt>
                <c:pt idx="31">
                  <c:v>65</c:v>
                </c:pt>
                <c:pt idx="32">
                  <c:v>51.9</c:v>
                </c:pt>
                <c:pt idx="33">
                  <c:v>65.099999999999994</c:v>
                </c:pt>
                <c:pt idx="34">
                  <c:v>62.6</c:v>
                </c:pt>
                <c:pt idx="35">
                  <c:v>61.6</c:v>
                </c:pt>
                <c:pt idx="36">
                  <c:v>77.5</c:v>
                </c:pt>
                <c:pt idx="37">
                  <c:v>75.3</c:v>
                </c:pt>
                <c:pt idx="38">
                  <c:v>82</c:v>
                </c:pt>
                <c:pt idx="39">
                  <c:v>75.3</c:v>
                </c:pt>
                <c:pt idx="40">
                  <c:v>68.900000000000006</c:v>
                </c:pt>
                <c:pt idx="41">
                  <c:v>63</c:v>
                </c:pt>
                <c:pt idx="42">
                  <c:v>62.9</c:v>
                </c:pt>
                <c:pt idx="43">
                  <c:v>66.3</c:v>
                </c:pt>
                <c:pt idx="44">
                  <c:v>64.8</c:v>
                </c:pt>
                <c:pt idx="45">
                  <c:v>62.1</c:v>
                </c:pt>
                <c:pt idx="46">
                  <c:v>67.599999999999994</c:v>
                </c:pt>
                <c:pt idx="47">
                  <c:v>65.2</c:v>
                </c:pt>
                <c:pt idx="48">
                  <c:v>73.100000000000009</c:v>
                </c:pt>
                <c:pt idx="49">
                  <c:v>71.400000000000006</c:v>
                </c:pt>
                <c:pt idx="50">
                  <c:v>68.8</c:v>
                </c:pt>
                <c:pt idx="51">
                  <c:v>74.5</c:v>
                </c:pt>
                <c:pt idx="52">
                  <c:v>70.2</c:v>
                </c:pt>
                <c:pt idx="53">
                  <c:v>78.100000000000009</c:v>
                </c:pt>
                <c:pt idx="54">
                  <c:v>73.100000000000009</c:v>
                </c:pt>
                <c:pt idx="55">
                  <c:v>76.5</c:v>
                </c:pt>
                <c:pt idx="56">
                  <c:v>75.7</c:v>
                </c:pt>
                <c:pt idx="57">
                  <c:v>76.7</c:v>
                </c:pt>
                <c:pt idx="58">
                  <c:v>77</c:v>
                </c:pt>
                <c:pt idx="59">
                  <c:v>71</c:v>
                </c:pt>
                <c:pt idx="60">
                  <c:v>74.100000000000009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DB-44D1-B556-A3E42D47E94F}"/>
            </c:ext>
          </c:extLst>
        </c:ser>
        <c:ser>
          <c:idx val="1"/>
          <c:order val="1"/>
          <c:tx>
            <c:strRef>
              <c:f>'Slide 30 Crédito Pontos Setores'!$C$4</c:f>
              <c:strCache>
                <c:ptCount val="1"/>
                <c:pt idx="0">
                  <c:v>Serviço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'Slide 30 Crédito Pontos Setores'!$A$12:$A$72</c:f>
              <c:numCache>
                <c:formatCode>mmm\-yy</c:formatCode>
                <c:ptCount val="61"/>
                <c:pt idx="0">
                  <c:v>43678</c:v>
                </c:pt>
                <c:pt idx="1">
                  <c:v>43709</c:v>
                </c:pt>
                <c:pt idx="2">
                  <c:v>43739</c:v>
                </c:pt>
                <c:pt idx="3">
                  <c:v>43770</c:v>
                </c:pt>
                <c:pt idx="4">
                  <c:v>43800</c:v>
                </c:pt>
                <c:pt idx="5">
                  <c:v>43831</c:v>
                </c:pt>
                <c:pt idx="6">
                  <c:v>43862</c:v>
                </c:pt>
                <c:pt idx="7">
                  <c:v>43891</c:v>
                </c:pt>
                <c:pt idx="8">
                  <c:v>43922</c:v>
                </c:pt>
                <c:pt idx="9">
                  <c:v>43952</c:v>
                </c:pt>
                <c:pt idx="10">
                  <c:v>43983</c:v>
                </c:pt>
                <c:pt idx="11">
                  <c:v>44013</c:v>
                </c:pt>
                <c:pt idx="12">
                  <c:v>44044</c:v>
                </c:pt>
                <c:pt idx="13">
                  <c:v>44075</c:v>
                </c:pt>
                <c:pt idx="14">
                  <c:v>44105</c:v>
                </c:pt>
                <c:pt idx="15">
                  <c:v>44136</c:v>
                </c:pt>
                <c:pt idx="16">
                  <c:v>44166</c:v>
                </c:pt>
                <c:pt idx="17">
                  <c:v>44197</c:v>
                </c:pt>
                <c:pt idx="18">
                  <c:v>44228</c:v>
                </c:pt>
                <c:pt idx="19">
                  <c:v>44256</c:v>
                </c:pt>
                <c:pt idx="20">
                  <c:v>44287</c:v>
                </c:pt>
                <c:pt idx="21">
                  <c:v>44317</c:v>
                </c:pt>
                <c:pt idx="22">
                  <c:v>44348</c:v>
                </c:pt>
                <c:pt idx="23">
                  <c:v>44378</c:v>
                </c:pt>
                <c:pt idx="24">
                  <c:v>44409</c:v>
                </c:pt>
                <c:pt idx="25">
                  <c:v>44440</c:v>
                </c:pt>
                <c:pt idx="26">
                  <c:v>44470</c:v>
                </c:pt>
                <c:pt idx="27">
                  <c:v>44501</c:v>
                </c:pt>
                <c:pt idx="28">
                  <c:v>44531</c:v>
                </c:pt>
                <c:pt idx="29">
                  <c:v>44562</c:v>
                </c:pt>
                <c:pt idx="30">
                  <c:v>44593</c:v>
                </c:pt>
                <c:pt idx="31">
                  <c:v>44621</c:v>
                </c:pt>
                <c:pt idx="32">
                  <c:v>44652</c:v>
                </c:pt>
                <c:pt idx="33">
                  <c:v>44682</c:v>
                </c:pt>
                <c:pt idx="34">
                  <c:v>44713</c:v>
                </c:pt>
                <c:pt idx="35">
                  <c:v>44743</c:v>
                </c:pt>
                <c:pt idx="36">
                  <c:v>44774</c:v>
                </c:pt>
                <c:pt idx="37">
                  <c:v>44805</c:v>
                </c:pt>
                <c:pt idx="38">
                  <c:v>44835</c:v>
                </c:pt>
                <c:pt idx="39">
                  <c:v>44866</c:v>
                </c:pt>
                <c:pt idx="40">
                  <c:v>44896</c:v>
                </c:pt>
                <c:pt idx="41">
                  <c:v>44927</c:v>
                </c:pt>
                <c:pt idx="42">
                  <c:v>44958</c:v>
                </c:pt>
                <c:pt idx="43">
                  <c:v>44986</c:v>
                </c:pt>
                <c:pt idx="44">
                  <c:v>45017</c:v>
                </c:pt>
                <c:pt idx="45">
                  <c:v>45047</c:v>
                </c:pt>
                <c:pt idx="46">
                  <c:v>45078</c:v>
                </c:pt>
                <c:pt idx="47">
                  <c:v>45108</c:v>
                </c:pt>
                <c:pt idx="48">
                  <c:v>45139</c:v>
                </c:pt>
                <c:pt idx="49">
                  <c:v>45170</c:v>
                </c:pt>
                <c:pt idx="50">
                  <c:v>45200</c:v>
                </c:pt>
                <c:pt idx="51">
                  <c:v>45231</c:v>
                </c:pt>
                <c:pt idx="52">
                  <c:v>45261</c:v>
                </c:pt>
                <c:pt idx="53">
                  <c:v>45292</c:v>
                </c:pt>
                <c:pt idx="54">
                  <c:v>45323</c:v>
                </c:pt>
                <c:pt idx="55">
                  <c:v>45352</c:v>
                </c:pt>
                <c:pt idx="56">
                  <c:v>45383</c:v>
                </c:pt>
                <c:pt idx="57">
                  <c:v>45413</c:v>
                </c:pt>
                <c:pt idx="58">
                  <c:v>45444</c:v>
                </c:pt>
                <c:pt idx="59">
                  <c:v>45474</c:v>
                </c:pt>
                <c:pt idx="60">
                  <c:v>45505</c:v>
                </c:pt>
              </c:numCache>
            </c:numRef>
          </c:cat>
          <c:val>
            <c:numRef>
              <c:f>'Slide 30 Crédito Pontos Setores'!$C$12:$C$72</c:f>
              <c:numCache>
                <c:formatCode>0.0</c:formatCode>
                <c:ptCount val="61"/>
                <c:pt idx="0">
                  <c:v>79.100000000000009</c:v>
                </c:pt>
                <c:pt idx="1">
                  <c:v>85.3</c:v>
                </c:pt>
                <c:pt idx="2">
                  <c:v>83.5</c:v>
                </c:pt>
                <c:pt idx="3">
                  <c:v>83.4</c:v>
                </c:pt>
                <c:pt idx="4">
                  <c:v>84.100000000000009</c:v>
                </c:pt>
                <c:pt idx="5">
                  <c:v>86.2</c:v>
                </c:pt>
                <c:pt idx="6">
                  <c:v>90.600000000000009</c:v>
                </c:pt>
                <c:pt idx="7">
                  <c:v>85.100000000000009</c:v>
                </c:pt>
                <c:pt idx="8">
                  <c:v>60.800000000000004</c:v>
                </c:pt>
                <c:pt idx="9">
                  <c:v>61</c:v>
                </c:pt>
                <c:pt idx="10">
                  <c:v>43.6</c:v>
                </c:pt>
                <c:pt idx="11">
                  <c:v>48.5</c:v>
                </c:pt>
                <c:pt idx="12">
                  <c:v>52.4</c:v>
                </c:pt>
                <c:pt idx="13">
                  <c:v>54.9</c:v>
                </c:pt>
                <c:pt idx="14">
                  <c:v>58.6</c:v>
                </c:pt>
                <c:pt idx="15">
                  <c:v>63.7</c:v>
                </c:pt>
                <c:pt idx="16">
                  <c:v>63.1</c:v>
                </c:pt>
                <c:pt idx="17">
                  <c:v>58</c:v>
                </c:pt>
                <c:pt idx="18">
                  <c:v>62.6</c:v>
                </c:pt>
                <c:pt idx="19">
                  <c:v>65.599999999999994</c:v>
                </c:pt>
                <c:pt idx="20">
                  <c:v>60.1</c:v>
                </c:pt>
                <c:pt idx="21">
                  <c:v>71</c:v>
                </c:pt>
                <c:pt idx="22">
                  <c:v>74.600000000000009</c:v>
                </c:pt>
                <c:pt idx="23">
                  <c:v>83.5</c:v>
                </c:pt>
                <c:pt idx="24">
                  <c:v>75.400000000000006</c:v>
                </c:pt>
                <c:pt idx="25">
                  <c:v>80.2</c:v>
                </c:pt>
                <c:pt idx="26">
                  <c:v>79.7</c:v>
                </c:pt>
                <c:pt idx="27">
                  <c:v>70.5</c:v>
                </c:pt>
                <c:pt idx="28">
                  <c:v>88.8</c:v>
                </c:pt>
                <c:pt idx="29">
                  <c:v>79.100000000000009</c:v>
                </c:pt>
                <c:pt idx="30">
                  <c:v>72.8</c:v>
                </c:pt>
                <c:pt idx="31">
                  <c:v>76.900000000000006</c:v>
                </c:pt>
                <c:pt idx="32">
                  <c:v>69.3</c:v>
                </c:pt>
                <c:pt idx="33">
                  <c:v>83.7</c:v>
                </c:pt>
                <c:pt idx="34">
                  <c:v>77.2</c:v>
                </c:pt>
                <c:pt idx="35">
                  <c:v>83.9</c:v>
                </c:pt>
                <c:pt idx="36">
                  <c:v>78.100000000000009</c:v>
                </c:pt>
                <c:pt idx="37">
                  <c:v>90.4</c:v>
                </c:pt>
                <c:pt idx="38">
                  <c:v>91.5</c:v>
                </c:pt>
                <c:pt idx="39">
                  <c:v>89.3</c:v>
                </c:pt>
                <c:pt idx="40">
                  <c:v>85.5</c:v>
                </c:pt>
                <c:pt idx="41">
                  <c:v>80.900000000000006</c:v>
                </c:pt>
                <c:pt idx="42">
                  <c:v>82</c:v>
                </c:pt>
                <c:pt idx="43">
                  <c:v>74</c:v>
                </c:pt>
                <c:pt idx="44">
                  <c:v>71.900000000000006</c:v>
                </c:pt>
                <c:pt idx="45">
                  <c:v>72.5</c:v>
                </c:pt>
                <c:pt idx="46">
                  <c:v>74.2</c:v>
                </c:pt>
                <c:pt idx="47">
                  <c:v>74.2</c:v>
                </c:pt>
                <c:pt idx="48">
                  <c:v>81.100000000000009</c:v>
                </c:pt>
                <c:pt idx="49">
                  <c:v>73.7</c:v>
                </c:pt>
                <c:pt idx="50">
                  <c:v>81.8</c:v>
                </c:pt>
                <c:pt idx="51">
                  <c:v>86.9</c:v>
                </c:pt>
                <c:pt idx="52">
                  <c:v>78.8</c:v>
                </c:pt>
                <c:pt idx="53">
                  <c:v>80</c:v>
                </c:pt>
                <c:pt idx="54">
                  <c:v>85.5</c:v>
                </c:pt>
                <c:pt idx="55">
                  <c:v>80.2</c:v>
                </c:pt>
                <c:pt idx="56">
                  <c:v>80.2</c:v>
                </c:pt>
                <c:pt idx="57">
                  <c:v>87.4</c:v>
                </c:pt>
                <c:pt idx="58">
                  <c:v>79.3</c:v>
                </c:pt>
                <c:pt idx="59">
                  <c:v>80.900000000000006</c:v>
                </c:pt>
                <c:pt idx="60">
                  <c:v>84.100000000000009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DB-44D1-B556-A3E42D47E94F}"/>
            </c:ext>
          </c:extLst>
        </c:ser>
        <c:ser>
          <c:idx val="2"/>
          <c:order val="2"/>
          <c:tx>
            <c:strRef>
              <c:f>'Slide 30 Crédito Pontos Setores'!$D$4</c:f>
              <c:strCache>
                <c:ptCount val="1"/>
                <c:pt idx="0">
                  <c:v>Indústria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'Slide 30 Crédito Pontos Setores'!$A$12:$A$72</c:f>
              <c:numCache>
                <c:formatCode>mmm\-yy</c:formatCode>
                <c:ptCount val="61"/>
                <c:pt idx="0">
                  <c:v>43678</c:v>
                </c:pt>
                <c:pt idx="1">
                  <c:v>43709</c:v>
                </c:pt>
                <c:pt idx="2">
                  <c:v>43739</c:v>
                </c:pt>
                <c:pt idx="3">
                  <c:v>43770</c:v>
                </c:pt>
                <c:pt idx="4">
                  <c:v>43800</c:v>
                </c:pt>
                <c:pt idx="5">
                  <c:v>43831</c:v>
                </c:pt>
                <c:pt idx="6">
                  <c:v>43862</c:v>
                </c:pt>
                <c:pt idx="7">
                  <c:v>43891</c:v>
                </c:pt>
                <c:pt idx="8">
                  <c:v>43922</c:v>
                </c:pt>
                <c:pt idx="9">
                  <c:v>43952</c:v>
                </c:pt>
                <c:pt idx="10">
                  <c:v>43983</c:v>
                </c:pt>
                <c:pt idx="11">
                  <c:v>44013</c:v>
                </c:pt>
                <c:pt idx="12">
                  <c:v>44044</c:v>
                </c:pt>
                <c:pt idx="13">
                  <c:v>44075</c:v>
                </c:pt>
                <c:pt idx="14">
                  <c:v>44105</c:v>
                </c:pt>
                <c:pt idx="15">
                  <c:v>44136</c:v>
                </c:pt>
                <c:pt idx="16">
                  <c:v>44166</c:v>
                </c:pt>
                <c:pt idx="17">
                  <c:v>44197</c:v>
                </c:pt>
                <c:pt idx="18">
                  <c:v>44228</c:v>
                </c:pt>
                <c:pt idx="19">
                  <c:v>44256</c:v>
                </c:pt>
                <c:pt idx="20">
                  <c:v>44287</c:v>
                </c:pt>
                <c:pt idx="21">
                  <c:v>44317</c:v>
                </c:pt>
                <c:pt idx="22">
                  <c:v>44348</c:v>
                </c:pt>
                <c:pt idx="23">
                  <c:v>44378</c:v>
                </c:pt>
                <c:pt idx="24">
                  <c:v>44409</c:v>
                </c:pt>
                <c:pt idx="25">
                  <c:v>44440</c:v>
                </c:pt>
                <c:pt idx="26">
                  <c:v>44470</c:v>
                </c:pt>
                <c:pt idx="27">
                  <c:v>44501</c:v>
                </c:pt>
                <c:pt idx="28">
                  <c:v>44531</c:v>
                </c:pt>
                <c:pt idx="29">
                  <c:v>44562</c:v>
                </c:pt>
                <c:pt idx="30">
                  <c:v>44593</c:v>
                </c:pt>
                <c:pt idx="31">
                  <c:v>44621</c:v>
                </c:pt>
                <c:pt idx="32">
                  <c:v>44652</c:v>
                </c:pt>
                <c:pt idx="33">
                  <c:v>44682</c:v>
                </c:pt>
                <c:pt idx="34">
                  <c:v>44713</c:v>
                </c:pt>
                <c:pt idx="35">
                  <c:v>44743</c:v>
                </c:pt>
                <c:pt idx="36">
                  <c:v>44774</c:v>
                </c:pt>
                <c:pt idx="37">
                  <c:v>44805</c:v>
                </c:pt>
                <c:pt idx="38">
                  <c:v>44835</c:v>
                </c:pt>
                <c:pt idx="39">
                  <c:v>44866</c:v>
                </c:pt>
                <c:pt idx="40">
                  <c:v>44896</c:v>
                </c:pt>
                <c:pt idx="41">
                  <c:v>44927</c:v>
                </c:pt>
                <c:pt idx="42">
                  <c:v>44958</c:v>
                </c:pt>
                <c:pt idx="43">
                  <c:v>44986</c:v>
                </c:pt>
                <c:pt idx="44">
                  <c:v>45017</c:v>
                </c:pt>
                <c:pt idx="45">
                  <c:v>45047</c:v>
                </c:pt>
                <c:pt idx="46">
                  <c:v>45078</c:v>
                </c:pt>
                <c:pt idx="47">
                  <c:v>45108</c:v>
                </c:pt>
                <c:pt idx="48">
                  <c:v>45139</c:v>
                </c:pt>
                <c:pt idx="49">
                  <c:v>45170</c:v>
                </c:pt>
                <c:pt idx="50">
                  <c:v>45200</c:v>
                </c:pt>
                <c:pt idx="51">
                  <c:v>45231</c:v>
                </c:pt>
                <c:pt idx="52">
                  <c:v>45261</c:v>
                </c:pt>
                <c:pt idx="53">
                  <c:v>45292</c:v>
                </c:pt>
                <c:pt idx="54">
                  <c:v>45323</c:v>
                </c:pt>
                <c:pt idx="55">
                  <c:v>45352</c:v>
                </c:pt>
                <c:pt idx="56">
                  <c:v>45383</c:v>
                </c:pt>
                <c:pt idx="57">
                  <c:v>45413</c:v>
                </c:pt>
                <c:pt idx="58">
                  <c:v>45444</c:v>
                </c:pt>
                <c:pt idx="59">
                  <c:v>45474</c:v>
                </c:pt>
                <c:pt idx="60">
                  <c:v>45505</c:v>
                </c:pt>
              </c:numCache>
            </c:numRef>
          </c:cat>
          <c:val>
            <c:numRef>
              <c:f>'Slide 30 Crédito Pontos Setores'!$D$12:$D$72</c:f>
              <c:numCache>
                <c:formatCode>0.0</c:formatCode>
                <c:ptCount val="61"/>
                <c:pt idx="0">
                  <c:v>113.6</c:v>
                </c:pt>
                <c:pt idx="1">
                  <c:v>104.3</c:v>
                </c:pt>
                <c:pt idx="2">
                  <c:v>104.8</c:v>
                </c:pt>
                <c:pt idx="3">
                  <c:v>106.7</c:v>
                </c:pt>
                <c:pt idx="4">
                  <c:v>104</c:v>
                </c:pt>
                <c:pt idx="5">
                  <c:v>114.5</c:v>
                </c:pt>
                <c:pt idx="6">
                  <c:v>109.6</c:v>
                </c:pt>
                <c:pt idx="7">
                  <c:v>111.4</c:v>
                </c:pt>
                <c:pt idx="8">
                  <c:v>106.3</c:v>
                </c:pt>
                <c:pt idx="9">
                  <c:v>99.7</c:v>
                </c:pt>
                <c:pt idx="10">
                  <c:v>94.1</c:v>
                </c:pt>
                <c:pt idx="11">
                  <c:v>96</c:v>
                </c:pt>
                <c:pt idx="12">
                  <c:v>98.4</c:v>
                </c:pt>
                <c:pt idx="13">
                  <c:v>97.3</c:v>
                </c:pt>
                <c:pt idx="14">
                  <c:v>106.1</c:v>
                </c:pt>
                <c:pt idx="15">
                  <c:v>106.6</c:v>
                </c:pt>
                <c:pt idx="16">
                  <c:v>107</c:v>
                </c:pt>
                <c:pt idx="17">
                  <c:v>109.3</c:v>
                </c:pt>
                <c:pt idx="18">
                  <c:v>110.6</c:v>
                </c:pt>
                <c:pt idx="19">
                  <c:v>109.1</c:v>
                </c:pt>
                <c:pt idx="20">
                  <c:v>99.5</c:v>
                </c:pt>
                <c:pt idx="21">
                  <c:v>109.1</c:v>
                </c:pt>
                <c:pt idx="22">
                  <c:v>111</c:v>
                </c:pt>
                <c:pt idx="23">
                  <c:v>111.7</c:v>
                </c:pt>
                <c:pt idx="24">
                  <c:v>109.7</c:v>
                </c:pt>
                <c:pt idx="25">
                  <c:v>114</c:v>
                </c:pt>
                <c:pt idx="26">
                  <c:v>111.6</c:v>
                </c:pt>
                <c:pt idx="27">
                  <c:v>110.3</c:v>
                </c:pt>
                <c:pt idx="28">
                  <c:v>115.4</c:v>
                </c:pt>
                <c:pt idx="29">
                  <c:v>121.2</c:v>
                </c:pt>
                <c:pt idx="30">
                  <c:v>115.8</c:v>
                </c:pt>
                <c:pt idx="31">
                  <c:v>121.1</c:v>
                </c:pt>
                <c:pt idx="32">
                  <c:v>123.2</c:v>
                </c:pt>
                <c:pt idx="33">
                  <c:v>123.5</c:v>
                </c:pt>
                <c:pt idx="34">
                  <c:v>121.4</c:v>
                </c:pt>
                <c:pt idx="35">
                  <c:v>126.3</c:v>
                </c:pt>
                <c:pt idx="36">
                  <c:v>121.7</c:v>
                </c:pt>
                <c:pt idx="37">
                  <c:v>124.4</c:v>
                </c:pt>
                <c:pt idx="38">
                  <c:v>126.2</c:v>
                </c:pt>
                <c:pt idx="39">
                  <c:v>117.9</c:v>
                </c:pt>
                <c:pt idx="40">
                  <c:v>119.6</c:v>
                </c:pt>
                <c:pt idx="41">
                  <c:v>116.9</c:v>
                </c:pt>
                <c:pt idx="42">
                  <c:v>123.7</c:v>
                </c:pt>
                <c:pt idx="43">
                  <c:v>114.8</c:v>
                </c:pt>
                <c:pt idx="44">
                  <c:v>114.5</c:v>
                </c:pt>
                <c:pt idx="45">
                  <c:v>119.8</c:v>
                </c:pt>
                <c:pt idx="46">
                  <c:v>116.9</c:v>
                </c:pt>
                <c:pt idx="47">
                  <c:v>117.7</c:v>
                </c:pt>
                <c:pt idx="48">
                  <c:v>110.6</c:v>
                </c:pt>
                <c:pt idx="49">
                  <c:v>117.6</c:v>
                </c:pt>
                <c:pt idx="50">
                  <c:v>112.2</c:v>
                </c:pt>
                <c:pt idx="51">
                  <c:v>120.7</c:v>
                </c:pt>
                <c:pt idx="52">
                  <c:v>119.2</c:v>
                </c:pt>
                <c:pt idx="53">
                  <c:v>118.6</c:v>
                </c:pt>
                <c:pt idx="54">
                  <c:v>122.4</c:v>
                </c:pt>
                <c:pt idx="55">
                  <c:v>120.6</c:v>
                </c:pt>
                <c:pt idx="56">
                  <c:v>117.8</c:v>
                </c:pt>
                <c:pt idx="57">
                  <c:v>119.2</c:v>
                </c:pt>
                <c:pt idx="58">
                  <c:v>123.8</c:v>
                </c:pt>
                <c:pt idx="59">
                  <c:v>122.2</c:v>
                </c:pt>
                <c:pt idx="60">
                  <c:v>118.8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4DB-44D1-B556-A3E42D47E9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7388760"/>
        <c:axId val="587388432"/>
      </c:lineChart>
      <c:dateAx>
        <c:axId val="58738876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587388432"/>
        <c:crosses val="autoZero"/>
        <c:auto val="1"/>
        <c:lblOffset val="100"/>
        <c:baseTimeUnit val="months"/>
        <c:majorUnit val="2"/>
        <c:majorTimeUnit val="months"/>
      </c:dateAx>
      <c:valAx>
        <c:axId val="587388432"/>
        <c:scaling>
          <c:orientation val="minMax"/>
          <c:max val="130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r>
                  <a:rPr lang="pt-BR" sz="1200">
                    <a:solidFill>
                      <a:schemeClr val="tx1"/>
                    </a:solidFill>
                    <a:latin typeface="Montserrat" panose="02000505000000020004" pitchFamily="2" charset="0"/>
                  </a:rPr>
                  <a:t>Índice (em pontos)</a:t>
                </a:r>
              </a:p>
            </c:rich>
          </c:tx>
          <c:layout>
            <c:manualLayout>
              <c:xMode val="edge"/>
              <c:yMode val="edge"/>
              <c:x val="3.2553082471382479E-2"/>
              <c:y val="0.258722451360246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Montserrat" panose="02000505000000020004" pitchFamily="2" charset="0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587388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79202862548491"/>
          <c:y val="5.0925925925925923E-2"/>
          <c:w val="0.849844945687937"/>
          <c:h val="0.78572543015456398"/>
        </c:manualLayout>
      </c:layout>
      <c:lineChart>
        <c:grouping val="standard"/>
        <c:varyColors val="0"/>
        <c:ser>
          <c:idx val="0"/>
          <c:order val="0"/>
          <c:tx>
            <c:strRef>
              <c:f>'Slide 31 Crédito Pontos Agreg.'!$B$3</c:f>
              <c:strCache>
                <c:ptCount val="1"/>
                <c:pt idx="0">
                  <c:v>Crédito Empresarial - Agregado MPE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'Slide 31 Crédito Pontos Agreg.'!$A$11:$A$71</c:f>
              <c:numCache>
                <c:formatCode>mmm\-yy</c:formatCode>
                <c:ptCount val="61"/>
                <c:pt idx="0">
                  <c:v>43678</c:v>
                </c:pt>
                <c:pt idx="1">
                  <c:v>43709</c:v>
                </c:pt>
                <c:pt idx="2">
                  <c:v>43739</c:v>
                </c:pt>
                <c:pt idx="3">
                  <c:v>43770</c:v>
                </c:pt>
                <c:pt idx="4">
                  <c:v>43800</c:v>
                </c:pt>
                <c:pt idx="5">
                  <c:v>43831</c:v>
                </c:pt>
                <c:pt idx="6">
                  <c:v>43862</c:v>
                </c:pt>
                <c:pt idx="7">
                  <c:v>43891</c:v>
                </c:pt>
                <c:pt idx="8">
                  <c:v>43922</c:v>
                </c:pt>
                <c:pt idx="9">
                  <c:v>43952</c:v>
                </c:pt>
                <c:pt idx="10">
                  <c:v>43983</c:v>
                </c:pt>
                <c:pt idx="11">
                  <c:v>44013</c:v>
                </c:pt>
                <c:pt idx="12">
                  <c:v>44044</c:v>
                </c:pt>
                <c:pt idx="13">
                  <c:v>44075</c:v>
                </c:pt>
                <c:pt idx="14">
                  <c:v>44105</c:v>
                </c:pt>
                <c:pt idx="15">
                  <c:v>44136</c:v>
                </c:pt>
                <c:pt idx="16">
                  <c:v>44166</c:v>
                </c:pt>
                <c:pt idx="17">
                  <c:v>44197</c:v>
                </c:pt>
                <c:pt idx="18">
                  <c:v>44228</c:v>
                </c:pt>
                <c:pt idx="19">
                  <c:v>44256</c:v>
                </c:pt>
                <c:pt idx="20">
                  <c:v>44287</c:v>
                </c:pt>
                <c:pt idx="21">
                  <c:v>44317</c:v>
                </c:pt>
                <c:pt idx="22">
                  <c:v>44348</c:v>
                </c:pt>
                <c:pt idx="23">
                  <c:v>44378</c:v>
                </c:pt>
                <c:pt idx="24">
                  <c:v>44409</c:v>
                </c:pt>
                <c:pt idx="25">
                  <c:v>44440</c:v>
                </c:pt>
                <c:pt idx="26">
                  <c:v>44470</c:v>
                </c:pt>
                <c:pt idx="27">
                  <c:v>44501</c:v>
                </c:pt>
                <c:pt idx="28">
                  <c:v>44531</c:v>
                </c:pt>
                <c:pt idx="29">
                  <c:v>44562</c:v>
                </c:pt>
                <c:pt idx="30">
                  <c:v>44593</c:v>
                </c:pt>
                <c:pt idx="31">
                  <c:v>44621</c:v>
                </c:pt>
                <c:pt idx="32">
                  <c:v>44652</c:v>
                </c:pt>
                <c:pt idx="33">
                  <c:v>44682</c:v>
                </c:pt>
                <c:pt idx="34">
                  <c:v>44713</c:v>
                </c:pt>
                <c:pt idx="35">
                  <c:v>44743</c:v>
                </c:pt>
                <c:pt idx="36">
                  <c:v>44774</c:v>
                </c:pt>
                <c:pt idx="37">
                  <c:v>44805</c:v>
                </c:pt>
                <c:pt idx="38">
                  <c:v>44835</c:v>
                </c:pt>
                <c:pt idx="39">
                  <c:v>44866</c:v>
                </c:pt>
                <c:pt idx="40">
                  <c:v>44896</c:v>
                </c:pt>
                <c:pt idx="41">
                  <c:v>44927</c:v>
                </c:pt>
                <c:pt idx="42">
                  <c:v>44958</c:v>
                </c:pt>
                <c:pt idx="43">
                  <c:v>44986</c:v>
                </c:pt>
                <c:pt idx="44">
                  <c:v>45017</c:v>
                </c:pt>
                <c:pt idx="45">
                  <c:v>45047</c:v>
                </c:pt>
                <c:pt idx="46">
                  <c:v>45078</c:v>
                </c:pt>
                <c:pt idx="47">
                  <c:v>45108</c:v>
                </c:pt>
                <c:pt idx="48">
                  <c:v>45139</c:v>
                </c:pt>
                <c:pt idx="49">
                  <c:v>45170</c:v>
                </c:pt>
                <c:pt idx="50">
                  <c:v>45200</c:v>
                </c:pt>
                <c:pt idx="51">
                  <c:v>45231</c:v>
                </c:pt>
                <c:pt idx="52">
                  <c:v>45261</c:v>
                </c:pt>
                <c:pt idx="53">
                  <c:v>45292</c:v>
                </c:pt>
                <c:pt idx="54">
                  <c:v>45323</c:v>
                </c:pt>
                <c:pt idx="55">
                  <c:v>45352</c:v>
                </c:pt>
                <c:pt idx="56">
                  <c:v>45383</c:v>
                </c:pt>
                <c:pt idx="57">
                  <c:v>45413</c:v>
                </c:pt>
                <c:pt idx="58">
                  <c:v>45444</c:v>
                </c:pt>
                <c:pt idx="59">
                  <c:v>45474</c:v>
                </c:pt>
                <c:pt idx="60">
                  <c:v>45505</c:v>
                </c:pt>
              </c:numCache>
            </c:numRef>
          </c:cat>
          <c:val>
            <c:numRef>
              <c:f>'Slide 31 Crédito Pontos Agreg.'!$B$11:$B$71</c:f>
              <c:numCache>
                <c:formatCode>0.0</c:formatCode>
                <c:ptCount val="61"/>
                <c:pt idx="0">
                  <c:v>99.2</c:v>
                </c:pt>
                <c:pt idx="1">
                  <c:v>97.5</c:v>
                </c:pt>
                <c:pt idx="2">
                  <c:v>97.8</c:v>
                </c:pt>
                <c:pt idx="3">
                  <c:v>98.6</c:v>
                </c:pt>
                <c:pt idx="4">
                  <c:v>98.6</c:v>
                </c:pt>
                <c:pt idx="5">
                  <c:v>99.6</c:v>
                </c:pt>
                <c:pt idx="6">
                  <c:v>101.3</c:v>
                </c:pt>
                <c:pt idx="7">
                  <c:v>99</c:v>
                </c:pt>
                <c:pt idx="8">
                  <c:v>80.900000000000006</c:v>
                </c:pt>
                <c:pt idx="9">
                  <c:v>74.2</c:v>
                </c:pt>
                <c:pt idx="10">
                  <c:v>67</c:v>
                </c:pt>
                <c:pt idx="11">
                  <c:v>65</c:v>
                </c:pt>
                <c:pt idx="12">
                  <c:v>77.5</c:v>
                </c:pt>
                <c:pt idx="13">
                  <c:v>80.599999999999994</c:v>
                </c:pt>
                <c:pt idx="14">
                  <c:v>83.9</c:v>
                </c:pt>
                <c:pt idx="15">
                  <c:v>89.4</c:v>
                </c:pt>
                <c:pt idx="16">
                  <c:v>90</c:v>
                </c:pt>
                <c:pt idx="17">
                  <c:v>86.9</c:v>
                </c:pt>
                <c:pt idx="18">
                  <c:v>87.4</c:v>
                </c:pt>
                <c:pt idx="19">
                  <c:v>87.1</c:v>
                </c:pt>
                <c:pt idx="20">
                  <c:v>80.8</c:v>
                </c:pt>
                <c:pt idx="21">
                  <c:v>90.8</c:v>
                </c:pt>
                <c:pt idx="22">
                  <c:v>90.9</c:v>
                </c:pt>
                <c:pt idx="23">
                  <c:v>95</c:v>
                </c:pt>
                <c:pt idx="24">
                  <c:v>94.8</c:v>
                </c:pt>
                <c:pt idx="25">
                  <c:v>99.9</c:v>
                </c:pt>
                <c:pt idx="26">
                  <c:v>98.3</c:v>
                </c:pt>
                <c:pt idx="27">
                  <c:v>95</c:v>
                </c:pt>
                <c:pt idx="28">
                  <c:v>102.8</c:v>
                </c:pt>
                <c:pt idx="29">
                  <c:v>97.8</c:v>
                </c:pt>
                <c:pt idx="30">
                  <c:v>96</c:v>
                </c:pt>
                <c:pt idx="31">
                  <c:v>98.4</c:v>
                </c:pt>
                <c:pt idx="32">
                  <c:v>91.8</c:v>
                </c:pt>
                <c:pt idx="33">
                  <c:v>101</c:v>
                </c:pt>
                <c:pt idx="34">
                  <c:v>97.2</c:v>
                </c:pt>
                <c:pt idx="35">
                  <c:v>100.8</c:v>
                </c:pt>
                <c:pt idx="36">
                  <c:v>103.8</c:v>
                </c:pt>
                <c:pt idx="37">
                  <c:v>110.2</c:v>
                </c:pt>
                <c:pt idx="38">
                  <c:v>111.9</c:v>
                </c:pt>
                <c:pt idx="39">
                  <c:v>105.5</c:v>
                </c:pt>
                <c:pt idx="40">
                  <c:v>103.1</c:v>
                </c:pt>
                <c:pt idx="41">
                  <c:v>96.3</c:v>
                </c:pt>
                <c:pt idx="42">
                  <c:v>100.4</c:v>
                </c:pt>
                <c:pt idx="43">
                  <c:v>93.9</c:v>
                </c:pt>
                <c:pt idx="44">
                  <c:v>91.5</c:v>
                </c:pt>
                <c:pt idx="45">
                  <c:v>93.8</c:v>
                </c:pt>
                <c:pt idx="46">
                  <c:v>95</c:v>
                </c:pt>
                <c:pt idx="47">
                  <c:v>93.8</c:v>
                </c:pt>
                <c:pt idx="48">
                  <c:v>96.9</c:v>
                </c:pt>
                <c:pt idx="49">
                  <c:v>99.6</c:v>
                </c:pt>
                <c:pt idx="50">
                  <c:v>96.6</c:v>
                </c:pt>
                <c:pt idx="51">
                  <c:v>105.2</c:v>
                </c:pt>
                <c:pt idx="52">
                  <c:v>100.5</c:v>
                </c:pt>
                <c:pt idx="53">
                  <c:v>103.2</c:v>
                </c:pt>
                <c:pt idx="54">
                  <c:v>105.2</c:v>
                </c:pt>
                <c:pt idx="55">
                  <c:v>103.7</c:v>
                </c:pt>
                <c:pt idx="56">
                  <c:v>101.4</c:v>
                </c:pt>
                <c:pt idx="57">
                  <c:v>104.9</c:v>
                </c:pt>
                <c:pt idx="58">
                  <c:v>104.4</c:v>
                </c:pt>
                <c:pt idx="59">
                  <c:v>101.4</c:v>
                </c:pt>
                <c:pt idx="60">
                  <c:v>104.3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3B-4EBA-899D-94D3423846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7388760"/>
        <c:axId val="587388432"/>
      </c:lineChart>
      <c:dateAx>
        <c:axId val="58738876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587388432"/>
        <c:crosses val="autoZero"/>
        <c:auto val="1"/>
        <c:lblOffset val="100"/>
        <c:baseTimeUnit val="months"/>
        <c:majorUnit val="2"/>
        <c:majorTimeUnit val="months"/>
      </c:dateAx>
      <c:valAx>
        <c:axId val="587388432"/>
        <c:scaling>
          <c:orientation val="minMax"/>
          <c:max val="120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r>
                  <a:rPr lang="pt-BR" sz="1200">
                    <a:solidFill>
                      <a:schemeClr val="tx1"/>
                    </a:solidFill>
                    <a:latin typeface="Montserrat" panose="02000505000000020004" pitchFamily="2" charset="0"/>
                  </a:rPr>
                  <a:t>Índice (em pontos)</a:t>
                </a:r>
              </a:p>
            </c:rich>
          </c:tx>
          <c:layout>
            <c:manualLayout>
              <c:xMode val="edge"/>
              <c:yMode val="edge"/>
              <c:x val="3.2553082471382479E-2"/>
              <c:y val="0.258722451360246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Montserrat" panose="02000505000000020004" pitchFamily="2" charset="0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58738876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145508274231683E-2"/>
          <c:y val="4.1201157407407402E-2"/>
          <c:w val="0.91633912529550832"/>
          <c:h val="0.6666558256304917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'Slide 33 E. Prev-Comércio'!$G$1</c:f>
              <c:strCache>
                <c:ptCount val="1"/>
                <c:pt idx="0">
                  <c:v>Diminuirá</c:v>
                </c:pt>
              </c:strCache>
            </c:strRef>
          </c:tx>
          <c:spPr>
            <a:solidFill>
              <a:srgbClr val="FF717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33 E. Prev-Comércio'!$A$9:$A$57</c:f>
              <c:numCache>
                <c:formatCode>mmm\-yy</c:formatCode>
                <c:ptCount val="49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>
                  <c:v>44409</c:v>
                </c:pt>
                <c:pt idx="13">
                  <c:v>44440</c:v>
                </c:pt>
                <c:pt idx="14">
                  <c:v>44470</c:v>
                </c:pt>
                <c:pt idx="15">
                  <c:v>44501</c:v>
                </c:pt>
                <c:pt idx="16">
                  <c:v>44531</c:v>
                </c:pt>
                <c:pt idx="17">
                  <c:v>44562</c:v>
                </c:pt>
                <c:pt idx="18">
                  <c:v>44593</c:v>
                </c:pt>
                <c:pt idx="19">
                  <c:v>44621</c:v>
                </c:pt>
                <c:pt idx="20">
                  <c:v>44652</c:v>
                </c:pt>
                <c:pt idx="21">
                  <c:v>44682</c:v>
                </c:pt>
                <c:pt idx="22">
                  <c:v>44713</c:v>
                </c:pt>
                <c:pt idx="23">
                  <c:v>44743</c:v>
                </c:pt>
                <c:pt idx="24">
                  <c:v>44774</c:v>
                </c:pt>
                <c:pt idx="25">
                  <c:v>44805</c:v>
                </c:pt>
                <c:pt idx="26">
                  <c:v>44835</c:v>
                </c:pt>
                <c:pt idx="27">
                  <c:v>44866</c:v>
                </c:pt>
                <c:pt idx="28">
                  <c:v>44896</c:v>
                </c:pt>
                <c:pt idx="29">
                  <c:v>44927</c:v>
                </c:pt>
                <c:pt idx="30">
                  <c:v>44958</c:v>
                </c:pt>
                <c:pt idx="31">
                  <c:v>44986</c:v>
                </c:pt>
                <c:pt idx="32">
                  <c:v>45017</c:v>
                </c:pt>
                <c:pt idx="33">
                  <c:v>45047</c:v>
                </c:pt>
                <c:pt idx="34">
                  <c:v>45078</c:v>
                </c:pt>
                <c:pt idx="35">
                  <c:v>45108</c:v>
                </c:pt>
                <c:pt idx="36">
                  <c:v>45139</c:v>
                </c:pt>
                <c:pt idx="37">
                  <c:v>45170</c:v>
                </c:pt>
                <c:pt idx="38">
                  <c:v>45200</c:v>
                </c:pt>
                <c:pt idx="39">
                  <c:v>45231</c:v>
                </c:pt>
                <c:pt idx="40">
                  <c:v>45261</c:v>
                </c:pt>
                <c:pt idx="41">
                  <c:v>45292</c:v>
                </c:pt>
                <c:pt idx="42">
                  <c:v>45323</c:v>
                </c:pt>
                <c:pt idx="43">
                  <c:v>45352</c:v>
                </c:pt>
                <c:pt idx="44">
                  <c:v>45383</c:v>
                </c:pt>
                <c:pt idx="45">
                  <c:v>45413</c:v>
                </c:pt>
                <c:pt idx="46">
                  <c:v>45444</c:v>
                </c:pt>
                <c:pt idx="47">
                  <c:v>45474</c:v>
                </c:pt>
                <c:pt idx="48">
                  <c:v>45505</c:v>
                </c:pt>
              </c:numCache>
            </c:numRef>
          </c:cat>
          <c:val>
            <c:numRef>
              <c:f>'Slide 33 E. Prev-Comércio'!$G$9:$G$57</c:f>
              <c:numCache>
                <c:formatCode>0.0</c:formatCode>
                <c:ptCount val="49"/>
                <c:pt idx="0">
                  <c:v>7.5</c:v>
                </c:pt>
                <c:pt idx="1">
                  <c:v>7.1000000000000005</c:v>
                </c:pt>
                <c:pt idx="2">
                  <c:v>9.3000000000000007</c:v>
                </c:pt>
                <c:pt idx="3">
                  <c:v>8.8000000000000007</c:v>
                </c:pt>
                <c:pt idx="4">
                  <c:v>7.3</c:v>
                </c:pt>
                <c:pt idx="5">
                  <c:v>8.4</c:v>
                </c:pt>
                <c:pt idx="6">
                  <c:v>5.9</c:v>
                </c:pt>
                <c:pt idx="7">
                  <c:v>12.1</c:v>
                </c:pt>
                <c:pt idx="8">
                  <c:v>15</c:v>
                </c:pt>
                <c:pt idx="9">
                  <c:v>8.5</c:v>
                </c:pt>
                <c:pt idx="10">
                  <c:v>5.2</c:v>
                </c:pt>
                <c:pt idx="11">
                  <c:v>3.7</c:v>
                </c:pt>
                <c:pt idx="12">
                  <c:v>5.6000000000000005</c:v>
                </c:pt>
                <c:pt idx="13">
                  <c:v>6.5</c:v>
                </c:pt>
                <c:pt idx="14">
                  <c:v>6.3</c:v>
                </c:pt>
                <c:pt idx="15">
                  <c:v>6.8</c:v>
                </c:pt>
                <c:pt idx="16">
                  <c:v>4.9000000000000004</c:v>
                </c:pt>
                <c:pt idx="17">
                  <c:v>4.6000000000000005</c:v>
                </c:pt>
                <c:pt idx="18">
                  <c:v>6.5</c:v>
                </c:pt>
                <c:pt idx="19">
                  <c:v>5.1000000000000005</c:v>
                </c:pt>
                <c:pt idx="20">
                  <c:v>6.9</c:v>
                </c:pt>
                <c:pt idx="21">
                  <c:v>5.5</c:v>
                </c:pt>
                <c:pt idx="22">
                  <c:v>4.4000000000000004</c:v>
                </c:pt>
                <c:pt idx="23">
                  <c:v>3.7</c:v>
                </c:pt>
                <c:pt idx="24">
                  <c:v>4.8</c:v>
                </c:pt>
                <c:pt idx="25">
                  <c:v>4.0999999999999996</c:v>
                </c:pt>
                <c:pt idx="26">
                  <c:v>2.8000000000000003</c:v>
                </c:pt>
                <c:pt idx="27">
                  <c:v>8.1</c:v>
                </c:pt>
                <c:pt idx="28">
                  <c:v>5.7</c:v>
                </c:pt>
                <c:pt idx="29">
                  <c:v>5.4</c:v>
                </c:pt>
                <c:pt idx="30">
                  <c:v>4</c:v>
                </c:pt>
                <c:pt idx="31">
                  <c:v>4.4000000000000004</c:v>
                </c:pt>
                <c:pt idx="32">
                  <c:v>2.7</c:v>
                </c:pt>
                <c:pt idx="33">
                  <c:v>5</c:v>
                </c:pt>
                <c:pt idx="34">
                  <c:v>4.4000000000000004</c:v>
                </c:pt>
                <c:pt idx="35">
                  <c:v>5</c:v>
                </c:pt>
                <c:pt idx="36">
                  <c:v>6.2</c:v>
                </c:pt>
                <c:pt idx="37">
                  <c:v>6.1000000000000005</c:v>
                </c:pt>
                <c:pt idx="38">
                  <c:v>6.8</c:v>
                </c:pt>
                <c:pt idx="39">
                  <c:v>4</c:v>
                </c:pt>
                <c:pt idx="40">
                  <c:v>5.4</c:v>
                </c:pt>
                <c:pt idx="41">
                  <c:v>6.2</c:v>
                </c:pt>
                <c:pt idx="42">
                  <c:v>5.4</c:v>
                </c:pt>
                <c:pt idx="43">
                  <c:v>8.6</c:v>
                </c:pt>
                <c:pt idx="44">
                  <c:v>6.2</c:v>
                </c:pt>
                <c:pt idx="45">
                  <c:v>7.9</c:v>
                </c:pt>
                <c:pt idx="46">
                  <c:v>6.7</c:v>
                </c:pt>
                <c:pt idx="47">
                  <c:v>7.5</c:v>
                </c:pt>
                <c:pt idx="48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4A-468D-9A0D-5AC45FCBD8E9}"/>
            </c:ext>
          </c:extLst>
        </c:ser>
        <c:ser>
          <c:idx val="1"/>
          <c:order val="1"/>
          <c:tx>
            <c:strRef>
              <c:f>'Slide 33 E. Prev-Comércio'!$H$1</c:f>
              <c:strCache>
                <c:ptCount val="1"/>
                <c:pt idx="0">
                  <c:v>Ficará Igual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33 E. Prev-Comércio'!$A$9:$A$57</c:f>
              <c:numCache>
                <c:formatCode>mmm\-yy</c:formatCode>
                <c:ptCount val="49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>
                  <c:v>44409</c:v>
                </c:pt>
                <c:pt idx="13">
                  <c:v>44440</c:v>
                </c:pt>
                <c:pt idx="14">
                  <c:v>44470</c:v>
                </c:pt>
                <c:pt idx="15">
                  <c:v>44501</c:v>
                </c:pt>
                <c:pt idx="16">
                  <c:v>44531</c:v>
                </c:pt>
                <c:pt idx="17">
                  <c:v>44562</c:v>
                </c:pt>
                <c:pt idx="18">
                  <c:v>44593</c:v>
                </c:pt>
                <c:pt idx="19">
                  <c:v>44621</c:v>
                </c:pt>
                <c:pt idx="20">
                  <c:v>44652</c:v>
                </c:pt>
                <c:pt idx="21">
                  <c:v>44682</c:v>
                </c:pt>
                <c:pt idx="22">
                  <c:v>44713</c:v>
                </c:pt>
                <c:pt idx="23">
                  <c:v>44743</c:v>
                </c:pt>
                <c:pt idx="24">
                  <c:v>44774</c:v>
                </c:pt>
                <c:pt idx="25">
                  <c:v>44805</c:v>
                </c:pt>
                <c:pt idx="26">
                  <c:v>44835</c:v>
                </c:pt>
                <c:pt idx="27">
                  <c:v>44866</c:v>
                </c:pt>
                <c:pt idx="28">
                  <c:v>44896</c:v>
                </c:pt>
                <c:pt idx="29">
                  <c:v>44927</c:v>
                </c:pt>
                <c:pt idx="30">
                  <c:v>44958</c:v>
                </c:pt>
                <c:pt idx="31">
                  <c:v>44986</c:v>
                </c:pt>
                <c:pt idx="32">
                  <c:v>45017</c:v>
                </c:pt>
                <c:pt idx="33">
                  <c:v>45047</c:v>
                </c:pt>
                <c:pt idx="34">
                  <c:v>45078</c:v>
                </c:pt>
                <c:pt idx="35">
                  <c:v>45108</c:v>
                </c:pt>
                <c:pt idx="36">
                  <c:v>45139</c:v>
                </c:pt>
                <c:pt idx="37">
                  <c:v>45170</c:v>
                </c:pt>
                <c:pt idx="38">
                  <c:v>45200</c:v>
                </c:pt>
                <c:pt idx="39">
                  <c:v>45231</c:v>
                </c:pt>
                <c:pt idx="40">
                  <c:v>45261</c:v>
                </c:pt>
                <c:pt idx="41">
                  <c:v>45292</c:v>
                </c:pt>
                <c:pt idx="42">
                  <c:v>45323</c:v>
                </c:pt>
                <c:pt idx="43">
                  <c:v>45352</c:v>
                </c:pt>
                <c:pt idx="44">
                  <c:v>45383</c:v>
                </c:pt>
                <c:pt idx="45">
                  <c:v>45413</c:v>
                </c:pt>
                <c:pt idx="46">
                  <c:v>45444</c:v>
                </c:pt>
                <c:pt idx="47">
                  <c:v>45474</c:v>
                </c:pt>
                <c:pt idx="48">
                  <c:v>45505</c:v>
                </c:pt>
              </c:numCache>
            </c:numRef>
          </c:cat>
          <c:val>
            <c:numRef>
              <c:f>'Slide 33 E. Prev-Comércio'!$H$9:$H$57</c:f>
              <c:numCache>
                <c:formatCode>0.0</c:formatCode>
                <c:ptCount val="49"/>
                <c:pt idx="0">
                  <c:v>78</c:v>
                </c:pt>
                <c:pt idx="1">
                  <c:v>81.7</c:v>
                </c:pt>
                <c:pt idx="2">
                  <c:v>87.3</c:v>
                </c:pt>
                <c:pt idx="3">
                  <c:v>79.900000000000006</c:v>
                </c:pt>
                <c:pt idx="4">
                  <c:v>76.400000000000006</c:v>
                </c:pt>
                <c:pt idx="5">
                  <c:v>78.099999999999994</c:v>
                </c:pt>
                <c:pt idx="6">
                  <c:v>86.699999999999989</c:v>
                </c:pt>
                <c:pt idx="7">
                  <c:v>79.400000000000006</c:v>
                </c:pt>
                <c:pt idx="8">
                  <c:v>75.5</c:v>
                </c:pt>
                <c:pt idx="9">
                  <c:v>75.7</c:v>
                </c:pt>
                <c:pt idx="10">
                  <c:v>86.5</c:v>
                </c:pt>
                <c:pt idx="11">
                  <c:v>86.2</c:v>
                </c:pt>
                <c:pt idx="12">
                  <c:v>79.800000000000011</c:v>
                </c:pt>
                <c:pt idx="13">
                  <c:v>86.1</c:v>
                </c:pt>
                <c:pt idx="14">
                  <c:v>80.5</c:v>
                </c:pt>
                <c:pt idx="15">
                  <c:v>82</c:v>
                </c:pt>
                <c:pt idx="16">
                  <c:v>81.399999999999991</c:v>
                </c:pt>
                <c:pt idx="17">
                  <c:v>85.2</c:v>
                </c:pt>
                <c:pt idx="18">
                  <c:v>82.2</c:v>
                </c:pt>
                <c:pt idx="19">
                  <c:v>83.800000000000011</c:v>
                </c:pt>
                <c:pt idx="20">
                  <c:v>84.699999999999989</c:v>
                </c:pt>
                <c:pt idx="21">
                  <c:v>84.2</c:v>
                </c:pt>
                <c:pt idx="22">
                  <c:v>84.3</c:v>
                </c:pt>
                <c:pt idx="23">
                  <c:v>86.8</c:v>
                </c:pt>
                <c:pt idx="24">
                  <c:v>81.8</c:v>
                </c:pt>
                <c:pt idx="25">
                  <c:v>83.300000000000011</c:v>
                </c:pt>
                <c:pt idx="26">
                  <c:v>81.2</c:v>
                </c:pt>
                <c:pt idx="27">
                  <c:v>80.900000000000006</c:v>
                </c:pt>
                <c:pt idx="28">
                  <c:v>83.2</c:v>
                </c:pt>
                <c:pt idx="29">
                  <c:v>83.8</c:v>
                </c:pt>
                <c:pt idx="30">
                  <c:v>85.9</c:v>
                </c:pt>
                <c:pt idx="31">
                  <c:v>84.1</c:v>
                </c:pt>
                <c:pt idx="32">
                  <c:v>84.7</c:v>
                </c:pt>
                <c:pt idx="33">
                  <c:v>82.9</c:v>
                </c:pt>
                <c:pt idx="34">
                  <c:v>82.699999999999989</c:v>
                </c:pt>
                <c:pt idx="35">
                  <c:v>80.900000000000006</c:v>
                </c:pt>
                <c:pt idx="36">
                  <c:v>82.1</c:v>
                </c:pt>
                <c:pt idx="37">
                  <c:v>80.7</c:v>
                </c:pt>
                <c:pt idx="38">
                  <c:v>83.7</c:v>
                </c:pt>
                <c:pt idx="39">
                  <c:v>84.5</c:v>
                </c:pt>
                <c:pt idx="40">
                  <c:v>81.199999999999989</c:v>
                </c:pt>
                <c:pt idx="41">
                  <c:v>76.8</c:v>
                </c:pt>
                <c:pt idx="42">
                  <c:v>78.699999999999989</c:v>
                </c:pt>
                <c:pt idx="43">
                  <c:v>77.400000000000006</c:v>
                </c:pt>
                <c:pt idx="44">
                  <c:v>80.5</c:v>
                </c:pt>
                <c:pt idx="45">
                  <c:v>77.599999999999994</c:v>
                </c:pt>
                <c:pt idx="46">
                  <c:v>79.8</c:v>
                </c:pt>
                <c:pt idx="47">
                  <c:v>78.3</c:v>
                </c:pt>
                <c:pt idx="48">
                  <c:v>81.2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4A-468D-9A0D-5AC45FCBD8E9}"/>
            </c:ext>
          </c:extLst>
        </c:ser>
        <c:ser>
          <c:idx val="2"/>
          <c:order val="2"/>
          <c:tx>
            <c:strRef>
              <c:f>'Slide 33 E. Prev-Comércio'!$I$1</c:f>
              <c:strCache>
                <c:ptCount val="1"/>
                <c:pt idx="0">
                  <c:v>Aumentará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33 E. Prev-Comércio'!$A$9:$A$57</c:f>
              <c:numCache>
                <c:formatCode>mmm\-yy</c:formatCode>
                <c:ptCount val="49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>
                  <c:v>44409</c:v>
                </c:pt>
                <c:pt idx="13">
                  <c:v>44440</c:v>
                </c:pt>
                <c:pt idx="14">
                  <c:v>44470</c:v>
                </c:pt>
                <c:pt idx="15">
                  <c:v>44501</c:v>
                </c:pt>
                <c:pt idx="16">
                  <c:v>44531</c:v>
                </c:pt>
                <c:pt idx="17">
                  <c:v>44562</c:v>
                </c:pt>
                <c:pt idx="18">
                  <c:v>44593</c:v>
                </c:pt>
                <c:pt idx="19">
                  <c:v>44621</c:v>
                </c:pt>
                <c:pt idx="20">
                  <c:v>44652</c:v>
                </c:pt>
                <c:pt idx="21">
                  <c:v>44682</c:v>
                </c:pt>
                <c:pt idx="22">
                  <c:v>44713</c:v>
                </c:pt>
                <c:pt idx="23">
                  <c:v>44743</c:v>
                </c:pt>
                <c:pt idx="24">
                  <c:v>44774</c:v>
                </c:pt>
                <c:pt idx="25">
                  <c:v>44805</c:v>
                </c:pt>
                <c:pt idx="26">
                  <c:v>44835</c:v>
                </c:pt>
                <c:pt idx="27">
                  <c:v>44866</c:v>
                </c:pt>
                <c:pt idx="28">
                  <c:v>44896</c:v>
                </c:pt>
                <c:pt idx="29">
                  <c:v>44927</c:v>
                </c:pt>
                <c:pt idx="30">
                  <c:v>44958</c:v>
                </c:pt>
                <c:pt idx="31">
                  <c:v>44986</c:v>
                </c:pt>
                <c:pt idx="32">
                  <c:v>45017</c:v>
                </c:pt>
                <c:pt idx="33">
                  <c:v>45047</c:v>
                </c:pt>
                <c:pt idx="34">
                  <c:v>45078</c:v>
                </c:pt>
                <c:pt idx="35">
                  <c:v>45108</c:v>
                </c:pt>
                <c:pt idx="36">
                  <c:v>45139</c:v>
                </c:pt>
                <c:pt idx="37">
                  <c:v>45170</c:v>
                </c:pt>
                <c:pt idx="38">
                  <c:v>45200</c:v>
                </c:pt>
                <c:pt idx="39">
                  <c:v>45231</c:v>
                </c:pt>
                <c:pt idx="40">
                  <c:v>45261</c:v>
                </c:pt>
                <c:pt idx="41">
                  <c:v>45292</c:v>
                </c:pt>
                <c:pt idx="42">
                  <c:v>45323</c:v>
                </c:pt>
                <c:pt idx="43">
                  <c:v>45352</c:v>
                </c:pt>
                <c:pt idx="44">
                  <c:v>45383</c:v>
                </c:pt>
                <c:pt idx="45">
                  <c:v>45413</c:v>
                </c:pt>
                <c:pt idx="46">
                  <c:v>45444</c:v>
                </c:pt>
                <c:pt idx="47">
                  <c:v>45474</c:v>
                </c:pt>
                <c:pt idx="48">
                  <c:v>45505</c:v>
                </c:pt>
              </c:numCache>
            </c:numRef>
          </c:cat>
          <c:val>
            <c:numRef>
              <c:f>'Slide 33 E. Prev-Comércio'!$I$9:$I$57</c:f>
              <c:numCache>
                <c:formatCode>0.0</c:formatCode>
                <c:ptCount val="49"/>
                <c:pt idx="0">
                  <c:v>14.5</c:v>
                </c:pt>
                <c:pt idx="1">
                  <c:v>11.200000000000001</c:v>
                </c:pt>
                <c:pt idx="2">
                  <c:v>3.4</c:v>
                </c:pt>
                <c:pt idx="3">
                  <c:v>11.3</c:v>
                </c:pt>
                <c:pt idx="4">
                  <c:v>16.3</c:v>
                </c:pt>
                <c:pt idx="5">
                  <c:v>13.5</c:v>
                </c:pt>
                <c:pt idx="6">
                  <c:v>7.4</c:v>
                </c:pt>
                <c:pt idx="7">
                  <c:v>8.5</c:v>
                </c:pt>
                <c:pt idx="8">
                  <c:v>9.5</c:v>
                </c:pt>
                <c:pt idx="9">
                  <c:v>15.8</c:v>
                </c:pt>
                <c:pt idx="10">
                  <c:v>8.3000000000000007</c:v>
                </c:pt>
                <c:pt idx="11">
                  <c:v>10.1</c:v>
                </c:pt>
                <c:pt idx="12">
                  <c:v>14.6</c:v>
                </c:pt>
                <c:pt idx="13">
                  <c:v>7.4</c:v>
                </c:pt>
                <c:pt idx="14">
                  <c:v>13.200000000000001</c:v>
                </c:pt>
                <c:pt idx="15">
                  <c:v>11.200000000000001</c:v>
                </c:pt>
                <c:pt idx="16">
                  <c:v>13.700000000000001</c:v>
                </c:pt>
                <c:pt idx="17">
                  <c:v>10.200000000000001</c:v>
                </c:pt>
                <c:pt idx="18">
                  <c:v>11.3</c:v>
                </c:pt>
                <c:pt idx="19">
                  <c:v>11.1</c:v>
                </c:pt>
                <c:pt idx="20">
                  <c:v>8.4</c:v>
                </c:pt>
                <c:pt idx="21">
                  <c:v>10.3</c:v>
                </c:pt>
                <c:pt idx="22">
                  <c:v>11.3</c:v>
                </c:pt>
                <c:pt idx="23">
                  <c:v>9.5</c:v>
                </c:pt>
                <c:pt idx="24">
                  <c:v>13.4</c:v>
                </c:pt>
                <c:pt idx="25">
                  <c:v>12.6</c:v>
                </c:pt>
                <c:pt idx="26">
                  <c:v>16</c:v>
                </c:pt>
                <c:pt idx="27">
                  <c:v>11</c:v>
                </c:pt>
                <c:pt idx="28">
                  <c:v>11.1</c:v>
                </c:pt>
                <c:pt idx="29">
                  <c:v>10.8</c:v>
                </c:pt>
                <c:pt idx="30">
                  <c:v>10.1</c:v>
                </c:pt>
                <c:pt idx="31">
                  <c:v>11.5</c:v>
                </c:pt>
                <c:pt idx="32">
                  <c:v>12.6</c:v>
                </c:pt>
                <c:pt idx="33">
                  <c:v>12.1</c:v>
                </c:pt>
                <c:pt idx="34">
                  <c:v>12.9</c:v>
                </c:pt>
                <c:pt idx="35">
                  <c:v>14.1</c:v>
                </c:pt>
                <c:pt idx="36">
                  <c:v>11.700000000000001</c:v>
                </c:pt>
                <c:pt idx="37">
                  <c:v>13.200000000000001</c:v>
                </c:pt>
                <c:pt idx="38">
                  <c:v>9.5</c:v>
                </c:pt>
                <c:pt idx="39">
                  <c:v>11.5</c:v>
                </c:pt>
                <c:pt idx="40">
                  <c:v>13.4</c:v>
                </c:pt>
                <c:pt idx="41">
                  <c:v>17</c:v>
                </c:pt>
                <c:pt idx="42">
                  <c:v>15.9</c:v>
                </c:pt>
                <c:pt idx="43">
                  <c:v>14</c:v>
                </c:pt>
                <c:pt idx="44">
                  <c:v>13.3</c:v>
                </c:pt>
                <c:pt idx="45">
                  <c:v>14.5</c:v>
                </c:pt>
                <c:pt idx="46">
                  <c:v>13.5</c:v>
                </c:pt>
                <c:pt idx="47">
                  <c:v>14.200000000000001</c:v>
                </c:pt>
                <c:pt idx="48">
                  <c:v>13.6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4A-468D-9A0D-5AC45FCBD8E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1"/>
        <c:overlap val="100"/>
        <c:axId val="513614216"/>
        <c:axId val="513613888"/>
      </c:barChart>
      <c:dateAx>
        <c:axId val="51361421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513613888"/>
        <c:crosses val="autoZero"/>
        <c:auto val="1"/>
        <c:lblOffset val="100"/>
        <c:baseTimeUnit val="months"/>
        <c:majorUnit val="1"/>
        <c:majorTimeUnit val="months"/>
      </c:dateAx>
      <c:valAx>
        <c:axId val="51361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513614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232403073286052"/>
          <c:y val="0.89459346114344407"/>
          <c:w val="0.5688860520094563"/>
          <c:h val="7.44064814814814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14314420803782E-2"/>
          <c:y val="3.2381712962962959E-2"/>
          <c:w val="0.91633912529550832"/>
          <c:h val="0.6810697682397542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'Slide 34 E. Prev-Serviços'!$G$1</c:f>
              <c:strCache>
                <c:ptCount val="1"/>
                <c:pt idx="0">
                  <c:v>Diminuirá</c:v>
                </c:pt>
              </c:strCache>
            </c:strRef>
          </c:tx>
          <c:spPr>
            <a:solidFill>
              <a:srgbClr val="FF717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34 E. Prev-Serviços'!$A$9:$A$57</c:f>
              <c:numCache>
                <c:formatCode>mmm\-yy</c:formatCode>
                <c:ptCount val="49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>
                  <c:v>44409</c:v>
                </c:pt>
                <c:pt idx="13">
                  <c:v>44440</c:v>
                </c:pt>
                <c:pt idx="14">
                  <c:v>44470</c:v>
                </c:pt>
                <c:pt idx="15">
                  <c:v>44501</c:v>
                </c:pt>
                <c:pt idx="16">
                  <c:v>44531</c:v>
                </c:pt>
                <c:pt idx="17">
                  <c:v>44562</c:v>
                </c:pt>
                <c:pt idx="18">
                  <c:v>44593</c:v>
                </c:pt>
                <c:pt idx="19">
                  <c:v>44621</c:v>
                </c:pt>
                <c:pt idx="20">
                  <c:v>44652</c:v>
                </c:pt>
                <c:pt idx="21">
                  <c:v>44682</c:v>
                </c:pt>
                <c:pt idx="22">
                  <c:v>44713</c:v>
                </c:pt>
                <c:pt idx="23">
                  <c:v>44743</c:v>
                </c:pt>
                <c:pt idx="24">
                  <c:v>44774</c:v>
                </c:pt>
                <c:pt idx="25">
                  <c:v>44805</c:v>
                </c:pt>
                <c:pt idx="26">
                  <c:v>44835</c:v>
                </c:pt>
                <c:pt idx="27">
                  <c:v>44866</c:v>
                </c:pt>
                <c:pt idx="28">
                  <c:v>44896</c:v>
                </c:pt>
                <c:pt idx="29">
                  <c:v>44927</c:v>
                </c:pt>
                <c:pt idx="30">
                  <c:v>44958</c:v>
                </c:pt>
                <c:pt idx="31">
                  <c:v>44986</c:v>
                </c:pt>
                <c:pt idx="32">
                  <c:v>45017</c:v>
                </c:pt>
                <c:pt idx="33">
                  <c:v>45047</c:v>
                </c:pt>
                <c:pt idx="34">
                  <c:v>45078</c:v>
                </c:pt>
                <c:pt idx="35">
                  <c:v>45108</c:v>
                </c:pt>
                <c:pt idx="36">
                  <c:v>45139</c:v>
                </c:pt>
                <c:pt idx="37">
                  <c:v>45170</c:v>
                </c:pt>
                <c:pt idx="38">
                  <c:v>45200</c:v>
                </c:pt>
                <c:pt idx="39">
                  <c:v>45231</c:v>
                </c:pt>
                <c:pt idx="40">
                  <c:v>45261</c:v>
                </c:pt>
                <c:pt idx="41">
                  <c:v>45292</c:v>
                </c:pt>
                <c:pt idx="42">
                  <c:v>45323</c:v>
                </c:pt>
                <c:pt idx="43">
                  <c:v>45352</c:v>
                </c:pt>
                <c:pt idx="44">
                  <c:v>45383</c:v>
                </c:pt>
                <c:pt idx="45">
                  <c:v>45413</c:v>
                </c:pt>
                <c:pt idx="46">
                  <c:v>45444</c:v>
                </c:pt>
                <c:pt idx="47">
                  <c:v>45474</c:v>
                </c:pt>
                <c:pt idx="48">
                  <c:v>45505</c:v>
                </c:pt>
              </c:numCache>
            </c:numRef>
          </c:cat>
          <c:val>
            <c:numRef>
              <c:f>'Slide 34 E. Prev-Serviços'!$G$9:$G$57</c:f>
              <c:numCache>
                <c:formatCode>0.0</c:formatCode>
                <c:ptCount val="49"/>
                <c:pt idx="0">
                  <c:v>17.2</c:v>
                </c:pt>
                <c:pt idx="1">
                  <c:v>11.200000000000001</c:v>
                </c:pt>
                <c:pt idx="2">
                  <c:v>9.6</c:v>
                </c:pt>
                <c:pt idx="3">
                  <c:v>8.1999999999999993</c:v>
                </c:pt>
                <c:pt idx="4">
                  <c:v>7.5</c:v>
                </c:pt>
                <c:pt idx="5">
                  <c:v>8.3000000000000007</c:v>
                </c:pt>
                <c:pt idx="6">
                  <c:v>12.6</c:v>
                </c:pt>
                <c:pt idx="7">
                  <c:v>16.2</c:v>
                </c:pt>
                <c:pt idx="8">
                  <c:v>13.8</c:v>
                </c:pt>
                <c:pt idx="9">
                  <c:v>7.4</c:v>
                </c:pt>
                <c:pt idx="10">
                  <c:v>8</c:v>
                </c:pt>
                <c:pt idx="11">
                  <c:v>4.8</c:v>
                </c:pt>
                <c:pt idx="12">
                  <c:v>4.4000000000000004</c:v>
                </c:pt>
                <c:pt idx="13">
                  <c:v>5.6000000000000005</c:v>
                </c:pt>
                <c:pt idx="14">
                  <c:v>2.3000000000000003</c:v>
                </c:pt>
                <c:pt idx="15">
                  <c:v>5.9</c:v>
                </c:pt>
                <c:pt idx="16">
                  <c:v>5.2</c:v>
                </c:pt>
                <c:pt idx="17">
                  <c:v>7.9</c:v>
                </c:pt>
                <c:pt idx="18">
                  <c:v>6.6000000000000005</c:v>
                </c:pt>
                <c:pt idx="19">
                  <c:v>6.9</c:v>
                </c:pt>
                <c:pt idx="20">
                  <c:v>5.2</c:v>
                </c:pt>
                <c:pt idx="21">
                  <c:v>4.0999999999999996</c:v>
                </c:pt>
                <c:pt idx="22">
                  <c:v>6.2</c:v>
                </c:pt>
                <c:pt idx="23">
                  <c:v>4.4000000000000004</c:v>
                </c:pt>
                <c:pt idx="24">
                  <c:v>4.3</c:v>
                </c:pt>
                <c:pt idx="25">
                  <c:v>4.5</c:v>
                </c:pt>
                <c:pt idx="26">
                  <c:v>4.7</c:v>
                </c:pt>
                <c:pt idx="27">
                  <c:v>12.200000000000001</c:v>
                </c:pt>
                <c:pt idx="28">
                  <c:v>9.7000000000000011</c:v>
                </c:pt>
                <c:pt idx="29">
                  <c:v>12.9</c:v>
                </c:pt>
                <c:pt idx="30">
                  <c:v>13.700000000000001</c:v>
                </c:pt>
                <c:pt idx="31">
                  <c:v>10.3</c:v>
                </c:pt>
                <c:pt idx="32">
                  <c:v>11.3</c:v>
                </c:pt>
                <c:pt idx="33">
                  <c:v>10.200000000000001</c:v>
                </c:pt>
                <c:pt idx="34">
                  <c:v>7.9</c:v>
                </c:pt>
                <c:pt idx="35">
                  <c:v>8.8000000000000007</c:v>
                </c:pt>
                <c:pt idx="36">
                  <c:v>8</c:v>
                </c:pt>
                <c:pt idx="37">
                  <c:v>7</c:v>
                </c:pt>
                <c:pt idx="38">
                  <c:v>7.4</c:v>
                </c:pt>
                <c:pt idx="39">
                  <c:v>7.3</c:v>
                </c:pt>
                <c:pt idx="40">
                  <c:v>9.5</c:v>
                </c:pt>
                <c:pt idx="41">
                  <c:v>9.7000000000000011</c:v>
                </c:pt>
                <c:pt idx="42">
                  <c:v>9</c:v>
                </c:pt>
                <c:pt idx="43">
                  <c:v>10.200000000000001</c:v>
                </c:pt>
                <c:pt idx="44">
                  <c:v>7.7</c:v>
                </c:pt>
                <c:pt idx="45">
                  <c:v>6.9</c:v>
                </c:pt>
                <c:pt idx="46">
                  <c:v>8.1</c:v>
                </c:pt>
                <c:pt idx="47">
                  <c:v>5.4</c:v>
                </c:pt>
                <c:pt idx="48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13-4AA1-AE37-282E65E69286}"/>
            </c:ext>
          </c:extLst>
        </c:ser>
        <c:ser>
          <c:idx val="1"/>
          <c:order val="1"/>
          <c:tx>
            <c:strRef>
              <c:f>'Slide 34 E. Prev-Serviços'!$H$1</c:f>
              <c:strCache>
                <c:ptCount val="1"/>
                <c:pt idx="0">
                  <c:v>Ficará Igual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34 E. Prev-Serviços'!$A$9:$A$57</c:f>
              <c:numCache>
                <c:formatCode>mmm\-yy</c:formatCode>
                <c:ptCount val="49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>
                  <c:v>44409</c:v>
                </c:pt>
                <c:pt idx="13">
                  <c:v>44440</c:v>
                </c:pt>
                <c:pt idx="14">
                  <c:v>44470</c:v>
                </c:pt>
                <c:pt idx="15">
                  <c:v>44501</c:v>
                </c:pt>
                <c:pt idx="16">
                  <c:v>44531</c:v>
                </c:pt>
                <c:pt idx="17">
                  <c:v>44562</c:v>
                </c:pt>
                <c:pt idx="18">
                  <c:v>44593</c:v>
                </c:pt>
                <c:pt idx="19">
                  <c:v>44621</c:v>
                </c:pt>
                <c:pt idx="20">
                  <c:v>44652</c:v>
                </c:pt>
                <c:pt idx="21">
                  <c:v>44682</c:v>
                </c:pt>
                <c:pt idx="22">
                  <c:v>44713</c:v>
                </c:pt>
                <c:pt idx="23">
                  <c:v>44743</c:v>
                </c:pt>
                <c:pt idx="24">
                  <c:v>44774</c:v>
                </c:pt>
                <c:pt idx="25">
                  <c:v>44805</c:v>
                </c:pt>
                <c:pt idx="26">
                  <c:v>44835</c:v>
                </c:pt>
                <c:pt idx="27">
                  <c:v>44866</c:v>
                </c:pt>
                <c:pt idx="28">
                  <c:v>44896</c:v>
                </c:pt>
                <c:pt idx="29">
                  <c:v>44927</c:v>
                </c:pt>
                <c:pt idx="30">
                  <c:v>44958</c:v>
                </c:pt>
                <c:pt idx="31">
                  <c:v>44986</c:v>
                </c:pt>
                <c:pt idx="32">
                  <c:v>45017</c:v>
                </c:pt>
                <c:pt idx="33">
                  <c:v>45047</c:v>
                </c:pt>
                <c:pt idx="34">
                  <c:v>45078</c:v>
                </c:pt>
                <c:pt idx="35">
                  <c:v>45108</c:v>
                </c:pt>
                <c:pt idx="36">
                  <c:v>45139</c:v>
                </c:pt>
                <c:pt idx="37">
                  <c:v>45170</c:v>
                </c:pt>
                <c:pt idx="38">
                  <c:v>45200</c:v>
                </c:pt>
                <c:pt idx="39">
                  <c:v>45231</c:v>
                </c:pt>
                <c:pt idx="40">
                  <c:v>45261</c:v>
                </c:pt>
                <c:pt idx="41">
                  <c:v>45292</c:v>
                </c:pt>
                <c:pt idx="42">
                  <c:v>45323</c:v>
                </c:pt>
                <c:pt idx="43">
                  <c:v>45352</c:v>
                </c:pt>
                <c:pt idx="44">
                  <c:v>45383</c:v>
                </c:pt>
                <c:pt idx="45">
                  <c:v>45413</c:v>
                </c:pt>
                <c:pt idx="46">
                  <c:v>45444</c:v>
                </c:pt>
                <c:pt idx="47">
                  <c:v>45474</c:v>
                </c:pt>
                <c:pt idx="48">
                  <c:v>45505</c:v>
                </c:pt>
              </c:numCache>
            </c:numRef>
          </c:cat>
          <c:val>
            <c:numRef>
              <c:f>'Slide 34 E. Prev-Serviços'!$H$9:$H$57</c:f>
              <c:numCache>
                <c:formatCode>0.0</c:formatCode>
                <c:ptCount val="49"/>
                <c:pt idx="0">
                  <c:v>71.7</c:v>
                </c:pt>
                <c:pt idx="1">
                  <c:v>73.8</c:v>
                </c:pt>
                <c:pt idx="2">
                  <c:v>76.7</c:v>
                </c:pt>
                <c:pt idx="3">
                  <c:v>80.3</c:v>
                </c:pt>
                <c:pt idx="4">
                  <c:v>82.8</c:v>
                </c:pt>
                <c:pt idx="5">
                  <c:v>80.8</c:v>
                </c:pt>
                <c:pt idx="6">
                  <c:v>76.2</c:v>
                </c:pt>
                <c:pt idx="7">
                  <c:v>76.5</c:v>
                </c:pt>
                <c:pt idx="8">
                  <c:v>77.7</c:v>
                </c:pt>
                <c:pt idx="9">
                  <c:v>86.1</c:v>
                </c:pt>
                <c:pt idx="10">
                  <c:v>78</c:v>
                </c:pt>
                <c:pt idx="11">
                  <c:v>77.8</c:v>
                </c:pt>
                <c:pt idx="12">
                  <c:v>77.399999999999991</c:v>
                </c:pt>
                <c:pt idx="13">
                  <c:v>75</c:v>
                </c:pt>
                <c:pt idx="14">
                  <c:v>77.7</c:v>
                </c:pt>
                <c:pt idx="15">
                  <c:v>75.999999999999986</c:v>
                </c:pt>
                <c:pt idx="16">
                  <c:v>75.7</c:v>
                </c:pt>
                <c:pt idx="17">
                  <c:v>75.999999999999986</c:v>
                </c:pt>
                <c:pt idx="18">
                  <c:v>80</c:v>
                </c:pt>
                <c:pt idx="19">
                  <c:v>78.899999999999991</c:v>
                </c:pt>
                <c:pt idx="20">
                  <c:v>80</c:v>
                </c:pt>
                <c:pt idx="21">
                  <c:v>80</c:v>
                </c:pt>
                <c:pt idx="22">
                  <c:v>78.900000000000006</c:v>
                </c:pt>
                <c:pt idx="23">
                  <c:v>81.599999999999994</c:v>
                </c:pt>
                <c:pt idx="24">
                  <c:v>80.400000000000006</c:v>
                </c:pt>
                <c:pt idx="25">
                  <c:v>80</c:v>
                </c:pt>
                <c:pt idx="26">
                  <c:v>78.699999999999989</c:v>
                </c:pt>
                <c:pt idx="27">
                  <c:v>72.899999999999991</c:v>
                </c:pt>
                <c:pt idx="28">
                  <c:v>75.899999999999991</c:v>
                </c:pt>
                <c:pt idx="29">
                  <c:v>74.899999999999991</c:v>
                </c:pt>
                <c:pt idx="30">
                  <c:v>70.7</c:v>
                </c:pt>
                <c:pt idx="31">
                  <c:v>76.2</c:v>
                </c:pt>
                <c:pt idx="32">
                  <c:v>76.2</c:v>
                </c:pt>
                <c:pt idx="33">
                  <c:v>76.099999999999994</c:v>
                </c:pt>
                <c:pt idx="34">
                  <c:v>78.199999999999989</c:v>
                </c:pt>
                <c:pt idx="35">
                  <c:v>76.400000000000006</c:v>
                </c:pt>
                <c:pt idx="36">
                  <c:v>78.099999999999994</c:v>
                </c:pt>
                <c:pt idx="37">
                  <c:v>77.5</c:v>
                </c:pt>
                <c:pt idx="38">
                  <c:v>78.199999999999989</c:v>
                </c:pt>
                <c:pt idx="39">
                  <c:v>79</c:v>
                </c:pt>
                <c:pt idx="40">
                  <c:v>76.2</c:v>
                </c:pt>
                <c:pt idx="41">
                  <c:v>72.599999999999994</c:v>
                </c:pt>
                <c:pt idx="42">
                  <c:v>76.7</c:v>
                </c:pt>
                <c:pt idx="43">
                  <c:v>74.5</c:v>
                </c:pt>
                <c:pt idx="44">
                  <c:v>74.899999999999991</c:v>
                </c:pt>
                <c:pt idx="45">
                  <c:v>81.899999999999991</c:v>
                </c:pt>
                <c:pt idx="46">
                  <c:v>80.400000000000006</c:v>
                </c:pt>
                <c:pt idx="47">
                  <c:v>78.899999999999991</c:v>
                </c:pt>
                <c:pt idx="48">
                  <c:v>77.900000000000006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13-4AA1-AE37-282E65E69286}"/>
            </c:ext>
          </c:extLst>
        </c:ser>
        <c:ser>
          <c:idx val="2"/>
          <c:order val="2"/>
          <c:tx>
            <c:strRef>
              <c:f>'Slide 34 E. Prev-Serviços'!$I$1</c:f>
              <c:strCache>
                <c:ptCount val="1"/>
                <c:pt idx="0">
                  <c:v>Aumentará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34 E. Prev-Serviços'!$A$9:$A$57</c:f>
              <c:numCache>
                <c:formatCode>mmm\-yy</c:formatCode>
                <c:ptCount val="49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>
                  <c:v>44409</c:v>
                </c:pt>
                <c:pt idx="13">
                  <c:v>44440</c:v>
                </c:pt>
                <c:pt idx="14">
                  <c:v>44470</c:v>
                </c:pt>
                <c:pt idx="15">
                  <c:v>44501</c:v>
                </c:pt>
                <c:pt idx="16">
                  <c:v>44531</c:v>
                </c:pt>
                <c:pt idx="17">
                  <c:v>44562</c:v>
                </c:pt>
                <c:pt idx="18">
                  <c:v>44593</c:v>
                </c:pt>
                <c:pt idx="19">
                  <c:v>44621</c:v>
                </c:pt>
                <c:pt idx="20">
                  <c:v>44652</c:v>
                </c:pt>
                <c:pt idx="21">
                  <c:v>44682</c:v>
                </c:pt>
                <c:pt idx="22">
                  <c:v>44713</c:v>
                </c:pt>
                <c:pt idx="23">
                  <c:v>44743</c:v>
                </c:pt>
                <c:pt idx="24">
                  <c:v>44774</c:v>
                </c:pt>
                <c:pt idx="25">
                  <c:v>44805</c:v>
                </c:pt>
                <c:pt idx="26">
                  <c:v>44835</c:v>
                </c:pt>
                <c:pt idx="27">
                  <c:v>44866</c:v>
                </c:pt>
                <c:pt idx="28">
                  <c:v>44896</c:v>
                </c:pt>
                <c:pt idx="29">
                  <c:v>44927</c:v>
                </c:pt>
                <c:pt idx="30">
                  <c:v>44958</c:v>
                </c:pt>
                <c:pt idx="31">
                  <c:v>44986</c:v>
                </c:pt>
                <c:pt idx="32">
                  <c:v>45017</c:v>
                </c:pt>
                <c:pt idx="33">
                  <c:v>45047</c:v>
                </c:pt>
                <c:pt idx="34">
                  <c:v>45078</c:v>
                </c:pt>
                <c:pt idx="35">
                  <c:v>45108</c:v>
                </c:pt>
                <c:pt idx="36">
                  <c:v>45139</c:v>
                </c:pt>
                <c:pt idx="37">
                  <c:v>45170</c:v>
                </c:pt>
                <c:pt idx="38">
                  <c:v>45200</c:v>
                </c:pt>
                <c:pt idx="39">
                  <c:v>45231</c:v>
                </c:pt>
                <c:pt idx="40">
                  <c:v>45261</c:v>
                </c:pt>
                <c:pt idx="41">
                  <c:v>45292</c:v>
                </c:pt>
                <c:pt idx="42">
                  <c:v>45323</c:v>
                </c:pt>
                <c:pt idx="43">
                  <c:v>45352</c:v>
                </c:pt>
                <c:pt idx="44">
                  <c:v>45383</c:v>
                </c:pt>
                <c:pt idx="45">
                  <c:v>45413</c:v>
                </c:pt>
                <c:pt idx="46">
                  <c:v>45444</c:v>
                </c:pt>
                <c:pt idx="47">
                  <c:v>45474</c:v>
                </c:pt>
                <c:pt idx="48">
                  <c:v>45505</c:v>
                </c:pt>
              </c:numCache>
            </c:numRef>
          </c:cat>
          <c:val>
            <c:numRef>
              <c:f>'Slide 34 E. Prev-Serviços'!$I$9:$I$57</c:f>
              <c:numCache>
                <c:formatCode>0.0</c:formatCode>
                <c:ptCount val="49"/>
                <c:pt idx="0">
                  <c:v>11.1</c:v>
                </c:pt>
                <c:pt idx="1">
                  <c:v>15</c:v>
                </c:pt>
                <c:pt idx="2">
                  <c:v>13.700000000000001</c:v>
                </c:pt>
                <c:pt idx="3">
                  <c:v>11.5</c:v>
                </c:pt>
                <c:pt idx="4">
                  <c:v>9.7000000000000011</c:v>
                </c:pt>
                <c:pt idx="5">
                  <c:v>10.9</c:v>
                </c:pt>
                <c:pt idx="6">
                  <c:v>11.200000000000001</c:v>
                </c:pt>
                <c:pt idx="7">
                  <c:v>7.3</c:v>
                </c:pt>
                <c:pt idx="8">
                  <c:v>8.5</c:v>
                </c:pt>
                <c:pt idx="9">
                  <c:v>6.5</c:v>
                </c:pt>
                <c:pt idx="10">
                  <c:v>14</c:v>
                </c:pt>
                <c:pt idx="11">
                  <c:v>17.400000000000002</c:v>
                </c:pt>
                <c:pt idx="12">
                  <c:v>18.2</c:v>
                </c:pt>
                <c:pt idx="13">
                  <c:v>19.400000000000002</c:v>
                </c:pt>
                <c:pt idx="14">
                  <c:v>20</c:v>
                </c:pt>
                <c:pt idx="15">
                  <c:v>18.100000000000001</c:v>
                </c:pt>
                <c:pt idx="16">
                  <c:v>19.100000000000001</c:v>
                </c:pt>
                <c:pt idx="17">
                  <c:v>16.100000000000001</c:v>
                </c:pt>
                <c:pt idx="18">
                  <c:v>13.4</c:v>
                </c:pt>
                <c:pt idx="19">
                  <c:v>14.200000000000001</c:v>
                </c:pt>
                <c:pt idx="20">
                  <c:v>14.8</c:v>
                </c:pt>
                <c:pt idx="21">
                  <c:v>15.9</c:v>
                </c:pt>
                <c:pt idx="22">
                  <c:v>14.9</c:v>
                </c:pt>
                <c:pt idx="23">
                  <c:v>14</c:v>
                </c:pt>
                <c:pt idx="24">
                  <c:v>15.3</c:v>
                </c:pt>
                <c:pt idx="25">
                  <c:v>15.5</c:v>
                </c:pt>
                <c:pt idx="26">
                  <c:v>16.600000000000001</c:v>
                </c:pt>
                <c:pt idx="27">
                  <c:v>14.9</c:v>
                </c:pt>
                <c:pt idx="28">
                  <c:v>14.4</c:v>
                </c:pt>
                <c:pt idx="29">
                  <c:v>12.200000000000001</c:v>
                </c:pt>
                <c:pt idx="30">
                  <c:v>15.6</c:v>
                </c:pt>
                <c:pt idx="31">
                  <c:v>13.5</c:v>
                </c:pt>
                <c:pt idx="32">
                  <c:v>12.5</c:v>
                </c:pt>
                <c:pt idx="33">
                  <c:v>13.700000000000001</c:v>
                </c:pt>
                <c:pt idx="34">
                  <c:v>13.9</c:v>
                </c:pt>
                <c:pt idx="35">
                  <c:v>14.8</c:v>
                </c:pt>
                <c:pt idx="36">
                  <c:v>13.9</c:v>
                </c:pt>
                <c:pt idx="37">
                  <c:v>15.5</c:v>
                </c:pt>
                <c:pt idx="38">
                  <c:v>14.4</c:v>
                </c:pt>
                <c:pt idx="39">
                  <c:v>13.700000000000001</c:v>
                </c:pt>
                <c:pt idx="40">
                  <c:v>14.3</c:v>
                </c:pt>
                <c:pt idx="41">
                  <c:v>17.7</c:v>
                </c:pt>
                <c:pt idx="42">
                  <c:v>14.3</c:v>
                </c:pt>
                <c:pt idx="43">
                  <c:v>15.3</c:v>
                </c:pt>
                <c:pt idx="44">
                  <c:v>17.400000000000002</c:v>
                </c:pt>
                <c:pt idx="45">
                  <c:v>11.200000000000001</c:v>
                </c:pt>
                <c:pt idx="46">
                  <c:v>11.5</c:v>
                </c:pt>
                <c:pt idx="47">
                  <c:v>15.700000000000001</c:v>
                </c:pt>
                <c:pt idx="48">
                  <c:v>16.399999999999999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13-4AA1-AE37-282E65E6928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3"/>
        <c:overlap val="100"/>
        <c:axId val="513614216"/>
        <c:axId val="513613888"/>
      </c:barChart>
      <c:dateAx>
        <c:axId val="51361421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513613888"/>
        <c:crosses val="autoZero"/>
        <c:auto val="1"/>
        <c:lblOffset val="100"/>
        <c:baseTimeUnit val="months"/>
        <c:majorUnit val="1"/>
        <c:majorTimeUnit val="months"/>
      </c:dateAx>
      <c:valAx>
        <c:axId val="51361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513614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921898956544938"/>
          <c:y val="0.89274730677899528"/>
          <c:w val="0.52049338061465722"/>
          <c:h val="7.44064814814814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846333333333333E-2"/>
          <c:y val="3.8016437932885325E-2"/>
          <c:w val="0.92380922222222217"/>
          <c:h val="0.6702690288713910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'Slide 35 E. Prev-Indústria'!$G$1</c:f>
              <c:strCache>
                <c:ptCount val="1"/>
                <c:pt idx="0">
                  <c:v>Menor</c:v>
                </c:pt>
              </c:strCache>
            </c:strRef>
          </c:tx>
          <c:spPr>
            <a:solidFill>
              <a:srgbClr val="FF7171"/>
            </a:solidFill>
            <a:ln>
              <a:solidFill>
                <a:srgbClr val="F1BCB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35 E. Prev-Indústria'!$A$9:$A$57</c:f>
              <c:numCache>
                <c:formatCode>mmm\-yy</c:formatCode>
                <c:ptCount val="49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>
                  <c:v>44409</c:v>
                </c:pt>
                <c:pt idx="13">
                  <c:v>44440</c:v>
                </c:pt>
                <c:pt idx="14">
                  <c:v>44470</c:v>
                </c:pt>
                <c:pt idx="15">
                  <c:v>44501</c:v>
                </c:pt>
                <c:pt idx="16">
                  <c:v>44531</c:v>
                </c:pt>
                <c:pt idx="17">
                  <c:v>44562</c:v>
                </c:pt>
                <c:pt idx="18">
                  <c:v>44593</c:v>
                </c:pt>
                <c:pt idx="19">
                  <c:v>44621</c:v>
                </c:pt>
                <c:pt idx="20">
                  <c:v>44652</c:v>
                </c:pt>
                <c:pt idx="21">
                  <c:v>44682</c:v>
                </c:pt>
                <c:pt idx="22">
                  <c:v>44713</c:v>
                </c:pt>
                <c:pt idx="23">
                  <c:v>44743</c:v>
                </c:pt>
                <c:pt idx="24">
                  <c:v>44774</c:v>
                </c:pt>
                <c:pt idx="25">
                  <c:v>44805</c:v>
                </c:pt>
                <c:pt idx="26">
                  <c:v>44835</c:v>
                </c:pt>
                <c:pt idx="27">
                  <c:v>44866</c:v>
                </c:pt>
                <c:pt idx="28">
                  <c:v>44896</c:v>
                </c:pt>
                <c:pt idx="29">
                  <c:v>44927</c:v>
                </c:pt>
                <c:pt idx="30">
                  <c:v>44958</c:v>
                </c:pt>
                <c:pt idx="31">
                  <c:v>44986</c:v>
                </c:pt>
                <c:pt idx="32">
                  <c:v>45017</c:v>
                </c:pt>
                <c:pt idx="33">
                  <c:v>45047</c:v>
                </c:pt>
                <c:pt idx="34">
                  <c:v>45078</c:v>
                </c:pt>
                <c:pt idx="35">
                  <c:v>45108</c:v>
                </c:pt>
                <c:pt idx="36">
                  <c:v>45139</c:v>
                </c:pt>
                <c:pt idx="37">
                  <c:v>45170</c:v>
                </c:pt>
                <c:pt idx="38">
                  <c:v>45200</c:v>
                </c:pt>
                <c:pt idx="39">
                  <c:v>45231</c:v>
                </c:pt>
                <c:pt idx="40">
                  <c:v>45261</c:v>
                </c:pt>
                <c:pt idx="41">
                  <c:v>45292</c:v>
                </c:pt>
                <c:pt idx="42">
                  <c:v>45323</c:v>
                </c:pt>
                <c:pt idx="43">
                  <c:v>45352</c:v>
                </c:pt>
                <c:pt idx="44">
                  <c:v>45383</c:v>
                </c:pt>
                <c:pt idx="45">
                  <c:v>45413</c:v>
                </c:pt>
                <c:pt idx="46">
                  <c:v>45444</c:v>
                </c:pt>
                <c:pt idx="47">
                  <c:v>45474</c:v>
                </c:pt>
                <c:pt idx="48">
                  <c:v>45505</c:v>
                </c:pt>
              </c:numCache>
            </c:numRef>
          </c:cat>
          <c:val>
            <c:numRef>
              <c:f>'Slide 35 E. Prev-Indústria'!$G$9:$G$57</c:f>
              <c:numCache>
                <c:formatCode>0.0</c:formatCode>
                <c:ptCount val="49"/>
                <c:pt idx="0">
                  <c:v>18.252622813206258</c:v>
                </c:pt>
                <c:pt idx="1">
                  <c:v>13.771598010762139</c:v>
                </c:pt>
                <c:pt idx="2">
                  <c:v>10.773862113480813</c:v>
                </c:pt>
                <c:pt idx="3">
                  <c:v>10.638270931549517</c:v>
                </c:pt>
                <c:pt idx="4">
                  <c:v>11.144280869725847</c:v>
                </c:pt>
                <c:pt idx="5">
                  <c:v>9.9799458286659046</c:v>
                </c:pt>
                <c:pt idx="6">
                  <c:v>12.527567854340623</c:v>
                </c:pt>
                <c:pt idx="7">
                  <c:v>18.004759112054469</c:v>
                </c:pt>
                <c:pt idx="8">
                  <c:v>20.289459552225249</c:v>
                </c:pt>
                <c:pt idx="9">
                  <c:v>18.528818164226259</c:v>
                </c:pt>
                <c:pt idx="10">
                  <c:v>13.891491000471449</c:v>
                </c:pt>
                <c:pt idx="11">
                  <c:v>14.176369503001521</c:v>
                </c:pt>
                <c:pt idx="12">
                  <c:v>11.742215143729812</c:v>
                </c:pt>
                <c:pt idx="13">
                  <c:v>12.447634328134855</c:v>
                </c:pt>
                <c:pt idx="14">
                  <c:v>13.359667770572138</c:v>
                </c:pt>
                <c:pt idx="15">
                  <c:v>14.250985869346563</c:v>
                </c:pt>
                <c:pt idx="16">
                  <c:v>11.892865094045412</c:v>
                </c:pt>
                <c:pt idx="17">
                  <c:v>15.199824310942773</c:v>
                </c:pt>
                <c:pt idx="18">
                  <c:v>13.558157208774</c:v>
                </c:pt>
                <c:pt idx="19">
                  <c:v>12.594089051774553</c:v>
                </c:pt>
                <c:pt idx="20">
                  <c:v>17.30893911595636</c:v>
                </c:pt>
                <c:pt idx="21">
                  <c:v>14.317464000232826</c:v>
                </c:pt>
                <c:pt idx="22">
                  <c:v>12.55601843925262</c:v>
                </c:pt>
                <c:pt idx="23">
                  <c:v>11.012181315471087</c:v>
                </c:pt>
                <c:pt idx="24">
                  <c:v>12.672371976252213</c:v>
                </c:pt>
                <c:pt idx="25">
                  <c:v>11.520856836887491</c:v>
                </c:pt>
                <c:pt idx="26">
                  <c:v>12.497803084754404</c:v>
                </c:pt>
                <c:pt idx="27">
                  <c:v>20.272316665185347</c:v>
                </c:pt>
                <c:pt idx="28">
                  <c:v>13.805791868903869</c:v>
                </c:pt>
                <c:pt idx="29">
                  <c:v>19.344896318428145</c:v>
                </c:pt>
                <c:pt idx="30">
                  <c:v>18.473796859792664</c:v>
                </c:pt>
                <c:pt idx="31">
                  <c:v>16.418999026102405</c:v>
                </c:pt>
                <c:pt idx="32">
                  <c:v>15.245641587861289</c:v>
                </c:pt>
                <c:pt idx="33">
                  <c:v>19.65117694761323</c:v>
                </c:pt>
                <c:pt idx="34">
                  <c:v>15.227672524888678</c:v>
                </c:pt>
                <c:pt idx="35">
                  <c:v>17.720800675146585</c:v>
                </c:pt>
                <c:pt idx="36">
                  <c:v>17.904068280576329</c:v>
                </c:pt>
                <c:pt idx="37">
                  <c:v>17.87723683612408</c:v>
                </c:pt>
                <c:pt idx="38">
                  <c:v>18.962136955902185</c:v>
                </c:pt>
                <c:pt idx="39">
                  <c:v>15.354818825390936</c:v>
                </c:pt>
                <c:pt idx="40">
                  <c:v>17.548386698706022</c:v>
                </c:pt>
                <c:pt idx="41">
                  <c:v>18.349618347550127</c:v>
                </c:pt>
                <c:pt idx="42">
                  <c:v>16.412811954603168</c:v>
                </c:pt>
                <c:pt idx="43">
                  <c:v>18.097764212256205</c:v>
                </c:pt>
                <c:pt idx="44">
                  <c:v>13.641714362086919</c:v>
                </c:pt>
                <c:pt idx="45">
                  <c:v>12.541199149529879</c:v>
                </c:pt>
                <c:pt idx="46">
                  <c:v>13.712140307560473</c:v>
                </c:pt>
                <c:pt idx="47">
                  <c:v>11.517287175489242</c:v>
                </c:pt>
                <c:pt idx="48">
                  <c:v>13.137405041383161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24-4D97-8989-837357FF086D}"/>
            </c:ext>
          </c:extLst>
        </c:ser>
        <c:ser>
          <c:idx val="1"/>
          <c:order val="1"/>
          <c:tx>
            <c:strRef>
              <c:f>'Slide 35 E. Prev-Indústria'!$H$1</c:f>
              <c:strCache>
                <c:ptCount val="1"/>
                <c:pt idx="0">
                  <c:v>igual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35 E. Prev-Indústria'!$A$9:$A$57</c:f>
              <c:numCache>
                <c:formatCode>mmm\-yy</c:formatCode>
                <c:ptCount val="49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>
                  <c:v>44409</c:v>
                </c:pt>
                <c:pt idx="13">
                  <c:v>44440</c:v>
                </c:pt>
                <c:pt idx="14">
                  <c:v>44470</c:v>
                </c:pt>
                <c:pt idx="15">
                  <c:v>44501</c:v>
                </c:pt>
                <c:pt idx="16">
                  <c:v>44531</c:v>
                </c:pt>
                <c:pt idx="17">
                  <c:v>44562</c:v>
                </c:pt>
                <c:pt idx="18">
                  <c:v>44593</c:v>
                </c:pt>
                <c:pt idx="19">
                  <c:v>44621</c:v>
                </c:pt>
                <c:pt idx="20">
                  <c:v>44652</c:v>
                </c:pt>
                <c:pt idx="21">
                  <c:v>44682</c:v>
                </c:pt>
                <c:pt idx="22">
                  <c:v>44713</c:v>
                </c:pt>
                <c:pt idx="23">
                  <c:v>44743</c:v>
                </c:pt>
                <c:pt idx="24">
                  <c:v>44774</c:v>
                </c:pt>
                <c:pt idx="25">
                  <c:v>44805</c:v>
                </c:pt>
                <c:pt idx="26">
                  <c:v>44835</c:v>
                </c:pt>
                <c:pt idx="27">
                  <c:v>44866</c:v>
                </c:pt>
                <c:pt idx="28">
                  <c:v>44896</c:v>
                </c:pt>
                <c:pt idx="29">
                  <c:v>44927</c:v>
                </c:pt>
                <c:pt idx="30">
                  <c:v>44958</c:v>
                </c:pt>
                <c:pt idx="31">
                  <c:v>44986</c:v>
                </c:pt>
                <c:pt idx="32">
                  <c:v>45017</c:v>
                </c:pt>
                <c:pt idx="33">
                  <c:v>45047</c:v>
                </c:pt>
                <c:pt idx="34">
                  <c:v>45078</c:v>
                </c:pt>
                <c:pt idx="35">
                  <c:v>45108</c:v>
                </c:pt>
                <c:pt idx="36">
                  <c:v>45139</c:v>
                </c:pt>
                <c:pt idx="37">
                  <c:v>45170</c:v>
                </c:pt>
                <c:pt idx="38">
                  <c:v>45200</c:v>
                </c:pt>
                <c:pt idx="39">
                  <c:v>45231</c:v>
                </c:pt>
                <c:pt idx="40">
                  <c:v>45261</c:v>
                </c:pt>
                <c:pt idx="41">
                  <c:v>45292</c:v>
                </c:pt>
                <c:pt idx="42">
                  <c:v>45323</c:v>
                </c:pt>
                <c:pt idx="43">
                  <c:v>45352</c:v>
                </c:pt>
                <c:pt idx="44">
                  <c:v>45383</c:v>
                </c:pt>
                <c:pt idx="45">
                  <c:v>45413</c:v>
                </c:pt>
                <c:pt idx="46">
                  <c:v>45444</c:v>
                </c:pt>
                <c:pt idx="47">
                  <c:v>45474</c:v>
                </c:pt>
                <c:pt idx="48">
                  <c:v>45505</c:v>
                </c:pt>
              </c:numCache>
            </c:numRef>
          </c:cat>
          <c:val>
            <c:numRef>
              <c:f>'Slide 35 E. Prev-Indústria'!$H$9:$H$57</c:f>
              <c:numCache>
                <c:formatCode>0.0</c:formatCode>
                <c:ptCount val="49"/>
                <c:pt idx="0">
                  <c:v>59.983208751031768</c:v>
                </c:pt>
                <c:pt idx="1">
                  <c:v>69.827694753880664</c:v>
                </c:pt>
                <c:pt idx="2">
                  <c:v>68.57765067976591</c:v>
                </c:pt>
                <c:pt idx="3">
                  <c:v>68.356192713480539</c:v>
                </c:pt>
                <c:pt idx="4">
                  <c:v>72.503428539483082</c:v>
                </c:pt>
                <c:pt idx="5">
                  <c:v>72.181799627688434</c:v>
                </c:pt>
                <c:pt idx="6">
                  <c:v>69.191323381988369</c:v>
                </c:pt>
                <c:pt idx="7">
                  <c:v>66.877450219812843</c:v>
                </c:pt>
                <c:pt idx="8">
                  <c:v>68.841203027867721</c:v>
                </c:pt>
                <c:pt idx="9">
                  <c:v>61.400237827822444</c:v>
                </c:pt>
                <c:pt idx="10">
                  <c:v>69.485579096117618</c:v>
                </c:pt>
                <c:pt idx="11">
                  <c:v>66.433618560540026</c:v>
                </c:pt>
                <c:pt idx="12">
                  <c:v>71.301732788118386</c:v>
                </c:pt>
                <c:pt idx="13">
                  <c:v>68.445025641898653</c:v>
                </c:pt>
                <c:pt idx="14">
                  <c:v>71.180057536206945</c:v>
                </c:pt>
                <c:pt idx="15">
                  <c:v>67.969068967615485</c:v>
                </c:pt>
                <c:pt idx="16">
                  <c:v>66.163289931871688</c:v>
                </c:pt>
                <c:pt idx="17">
                  <c:v>65.678277821159682</c:v>
                </c:pt>
                <c:pt idx="18">
                  <c:v>67.88426978851561</c:v>
                </c:pt>
                <c:pt idx="19">
                  <c:v>69.288937296321649</c:v>
                </c:pt>
                <c:pt idx="20">
                  <c:v>61.209375331258855</c:v>
                </c:pt>
                <c:pt idx="21">
                  <c:v>67.116840919302859</c:v>
                </c:pt>
                <c:pt idx="22">
                  <c:v>65.333983771363052</c:v>
                </c:pt>
                <c:pt idx="23">
                  <c:v>65.9575147270412</c:v>
                </c:pt>
                <c:pt idx="24">
                  <c:v>63.512653442693519</c:v>
                </c:pt>
                <c:pt idx="25">
                  <c:v>70.80572376096309</c:v>
                </c:pt>
                <c:pt idx="26">
                  <c:v>68.033694593181266</c:v>
                </c:pt>
                <c:pt idx="27">
                  <c:v>64.447420162872604</c:v>
                </c:pt>
                <c:pt idx="28">
                  <c:v>71.437270734158972</c:v>
                </c:pt>
                <c:pt idx="29">
                  <c:v>67.145558506966196</c:v>
                </c:pt>
                <c:pt idx="30">
                  <c:v>64.250840315925856</c:v>
                </c:pt>
                <c:pt idx="31">
                  <c:v>67.464965175592909</c:v>
                </c:pt>
                <c:pt idx="32">
                  <c:v>68.268115753653277</c:v>
                </c:pt>
                <c:pt idx="33">
                  <c:v>61.499898553890937</c:v>
                </c:pt>
                <c:pt idx="34">
                  <c:v>66.597318595043703</c:v>
                </c:pt>
                <c:pt idx="35">
                  <c:v>65.594799320898815</c:v>
                </c:pt>
                <c:pt idx="36">
                  <c:v>65.254700981493926</c:v>
                </c:pt>
                <c:pt idx="37">
                  <c:v>65.033882773228811</c:v>
                </c:pt>
                <c:pt idx="38">
                  <c:v>63.707238124587093</c:v>
                </c:pt>
                <c:pt idx="39">
                  <c:v>68.449021967614513</c:v>
                </c:pt>
                <c:pt idx="40">
                  <c:v>63.842776977625974</c:v>
                </c:pt>
                <c:pt idx="41">
                  <c:v>65.887421668242737</c:v>
                </c:pt>
                <c:pt idx="42">
                  <c:v>61.123576741851217</c:v>
                </c:pt>
                <c:pt idx="43">
                  <c:v>61.073825019447739</c:v>
                </c:pt>
                <c:pt idx="44">
                  <c:v>69.563206914897663</c:v>
                </c:pt>
                <c:pt idx="45">
                  <c:v>67.840836205846131</c:v>
                </c:pt>
                <c:pt idx="46">
                  <c:v>67.830120783085107</c:v>
                </c:pt>
                <c:pt idx="47">
                  <c:v>68.18822271125299</c:v>
                </c:pt>
                <c:pt idx="48">
                  <c:v>70.313622699571837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24-4D97-8989-837357FF086D}"/>
            </c:ext>
          </c:extLst>
        </c:ser>
        <c:ser>
          <c:idx val="2"/>
          <c:order val="2"/>
          <c:tx>
            <c:strRef>
              <c:f>'Slide 35 E. Prev-Indústria'!$I$1</c:f>
              <c:strCache>
                <c:ptCount val="1"/>
                <c:pt idx="0">
                  <c:v>Maior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35 E. Prev-Indústria'!$A$9:$A$57</c:f>
              <c:numCache>
                <c:formatCode>mmm\-yy</c:formatCode>
                <c:ptCount val="49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>
                  <c:v>44409</c:v>
                </c:pt>
                <c:pt idx="13">
                  <c:v>44440</c:v>
                </c:pt>
                <c:pt idx="14">
                  <c:v>44470</c:v>
                </c:pt>
                <c:pt idx="15">
                  <c:v>44501</c:v>
                </c:pt>
                <c:pt idx="16">
                  <c:v>44531</c:v>
                </c:pt>
                <c:pt idx="17">
                  <c:v>44562</c:v>
                </c:pt>
                <c:pt idx="18">
                  <c:v>44593</c:v>
                </c:pt>
                <c:pt idx="19">
                  <c:v>44621</c:v>
                </c:pt>
                <c:pt idx="20">
                  <c:v>44652</c:v>
                </c:pt>
                <c:pt idx="21">
                  <c:v>44682</c:v>
                </c:pt>
                <c:pt idx="22">
                  <c:v>44713</c:v>
                </c:pt>
                <c:pt idx="23">
                  <c:v>44743</c:v>
                </c:pt>
                <c:pt idx="24">
                  <c:v>44774</c:v>
                </c:pt>
                <c:pt idx="25">
                  <c:v>44805</c:v>
                </c:pt>
                <c:pt idx="26">
                  <c:v>44835</c:v>
                </c:pt>
                <c:pt idx="27">
                  <c:v>44866</c:v>
                </c:pt>
                <c:pt idx="28">
                  <c:v>44896</c:v>
                </c:pt>
                <c:pt idx="29">
                  <c:v>44927</c:v>
                </c:pt>
                <c:pt idx="30">
                  <c:v>44958</c:v>
                </c:pt>
                <c:pt idx="31">
                  <c:v>44986</c:v>
                </c:pt>
                <c:pt idx="32">
                  <c:v>45017</c:v>
                </c:pt>
                <c:pt idx="33">
                  <c:v>45047</c:v>
                </c:pt>
                <c:pt idx="34">
                  <c:v>45078</c:v>
                </c:pt>
                <c:pt idx="35">
                  <c:v>45108</c:v>
                </c:pt>
                <c:pt idx="36">
                  <c:v>45139</c:v>
                </c:pt>
                <c:pt idx="37">
                  <c:v>45170</c:v>
                </c:pt>
                <c:pt idx="38">
                  <c:v>45200</c:v>
                </c:pt>
                <c:pt idx="39">
                  <c:v>45231</c:v>
                </c:pt>
                <c:pt idx="40">
                  <c:v>45261</c:v>
                </c:pt>
                <c:pt idx="41">
                  <c:v>45292</c:v>
                </c:pt>
                <c:pt idx="42">
                  <c:v>45323</c:v>
                </c:pt>
                <c:pt idx="43">
                  <c:v>45352</c:v>
                </c:pt>
                <c:pt idx="44">
                  <c:v>45383</c:v>
                </c:pt>
                <c:pt idx="45">
                  <c:v>45413</c:v>
                </c:pt>
                <c:pt idx="46">
                  <c:v>45444</c:v>
                </c:pt>
                <c:pt idx="47">
                  <c:v>45474</c:v>
                </c:pt>
                <c:pt idx="48">
                  <c:v>45505</c:v>
                </c:pt>
              </c:numCache>
            </c:numRef>
          </c:cat>
          <c:val>
            <c:numRef>
              <c:f>'Slide 35 E. Prev-Indústria'!$I$9:$I$57</c:f>
              <c:numCache>
                <c:formatCode>0.0</c:formatCode>
                <c:ptCount val="49"/>
                <c:pt idx="0">
                  <c:v>21.764168435761981</c:v>
                </c:pt>
                <c:pt idx="1">
                  <c:v>16.400707235357203</c:v>
                </c:pt>
                <c:pt idx="2">
                  <c:v>20.648487206753281</c:v>
                </c:pt>
                <c:pt idx="3">
                  <c:v>21.005536354969941</c:v>
                </c:pt>
                <c:pt idx="4">
                  <c:v>16.352290590791071</c:v>
                </c:pt>
                <c:pt idx="5">
                  <c:v>17.838254543645661</c:v>
                </c:pt>
                <c:pt idx="6">
                  <c:v>18.281108763671011</c:v>
                </c:pt>
                <c:pt idx="7">
                  <c:v>15.11779066813269</c:v>
                </c:pt>
                <c:pt idx="8">
                  <c:v>10.869337419907021</c:v>
                </c:pt>
                <c:pt idx="9">
                  <c:v>20.070944007951301</c:v>
                </c:pt>
                <c:pt idx="10">
                  <c:v>16.622929903410931</c:v>
                </c:pt>
                <c:pt idx="11">
                  <c:v>19.39001193645845</c:v>
                </c:pt>
                <c:pt idx="12">
                  <c:v>16.956052068151799</c:v>
                </c:pt>
                <c:pt idx="13">
                  <c:v>19.107340029966497</c:v>
                </c:pt>
                <c:pt idx="14">
                  <c:v>15.46027469322093</c:v>
                </c:pt>
                <c:pt idx="15">
                  <c:v>17.779945163037951</c:v>
                </c:pt>
                <c:pt idx="16">
                  <c:v>21.943844974082889</c:v>
                </c:pt>
                <c:pt idx="17">
                  <c:v>19.121897867897541</c:v>
                </c:pt>
                <c:pt idx="18">
                  <c:v>18.557573002710392</c:v>
                </c:pt>
                <c:pt idx="19">
                  <c:v>18.116973651903798</c:v>
                </c:pt>
                <c:pt idx="20">
                  <c:v>21.481685552784782</c:v>
                </c:pt>
                <c:pt idx="21">
                  <c:v>18.565695080464312</c:v>
                </c:pt>
                <c:pt idx="22">
                  <c:v>22.10999778938433</c:v>
                </c:pt>
                <c:pt idx="23">
                  <c:v>23.030303957487718</c:v>
                </c:pt>
                <c:pt idx="24">
                  <c:v>23.81497458105428</c:v>
                </c:pt>
                <c:pt idx="25">
                  <c:v>17.67341940214942</c:v>
                </c:pt>
                <c:pt idx="26">
                  <c:v>19.468502322064332</c:v>
                </c:pt>
                <c:pt idx="27">
                  <c:v>15.280263171942048</c:v>
                </c:pt>
                <c:pt idx="28">
                  <c:v>14.756937396937159</c:v>
                </c:pt>
                <c:pt idx="29">
                  <c:v>13.509545174605661</c:v>
                </c:pt>
                <c:pt idx="30">
                  <c:v>17.275362824281469</c:v>
                </c:pt>
                <c:pt idx="31">
                  <c:v>16.116035798304679</c:v>
                </c:pt>
                <c:pt idx="32">
                  <c:v>16.486242658485441</c:v>
                </c:pt>
                <c:pt idx="33">
                  <c:v>18.84892449849583</c:v>
                </c:pt>
                <c:pt idx="34">
                  <c:v>18.175008880067626</c:v>
                </c:pt>
                <c:pt idx="35">
                  <c:v>16.68440000395459</c:v>
                </c:pt>
                <c:pt idx="36">
                  <c:v>16.841230737929749</c:v>
                </c:pt>
                <c:pt idx="37">
                  <c:v>17.088880390647113</c:v>
                </c:pt>
                <c:pt idx="38">
                  <c:v>17.330624919510729</c:v>
                </c:pt>
                <c:pt idx="39">
                  <c:v>16.196159206994544</c:v>
                </c:pt>
                <c:pt idx="40">
                  <c:v>18.608836323668001</c:v>
                </c:pt>
                <c:pt idx="41">
                  <c:v>15.762959984207139</c:v>
                </c:pt>
                <c:pt idx="42">
                  <c:v>22.463611303545612</c:v>
                </c:pt>
                <c:pt idx="43">
                  <c:v>20.82841076829606</c:v>
                </c:pt>
                <c:pt idx="44">
                  <c:v>16.795078723015429</c:v>
                </c:pt>
                <c:pt idx="45">
                  <c:v>19.617964644623992</c:v>
                </c:pt>
                <c:pt idx="46">
                  <c:v>18.457738909354422</c:v>
                </c:pt>
                <c:pt idx="47">
                  <c:v>20.294490113257769</c:v>
                </c:pt>
                <c:pt idx="48">
                  <c:v>16.548972259044998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24-4D97-8989-837357FF086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"/>
        <c:overlap val="100"/>
        <c:axId val="513614216"/>
        <c:axId val="513613888"/>
      </c:barChart>
      <c:dateAx>
        <c:axId val="51361421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513613888"/>
        <c:crosses val="autoZero"/>
        <c:auto val="1"/>
        <c:lblOffset val="100"/>
        <c:baseTimeUnit val="months"/>
        <c:majorUnit val="1"/>
        <c:majorTimeUnit val="months"/>
      </c:dateAx>
      <c:valAx>
        <c:axId val="51361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513614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322102839105609"/>
          <c:y val="0.88075546313999231"/>
          <c:w val="0.38719479905437354"/>
          <c:h val="7.44064814814814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79202862548491"/>
          <c:y val="5.0925925925925923E-2"/>
          <c:w val="0.82476947551728119"/>
          <c:h val="0.78572543015456398"/>
        </c:manualLayout>
      </c:layout>
      <c:lineChart>
        <c:grouping val="standard"/>
        <c:varyColors val="0"/>
        <c:ser>
          <c:idx val="0"/>
          <c:order val="0"/>
          <c:tx>
            <c:strRef>
              <c:f>'Slide 36 Emprego Pontos Setor'!$B$4</c:f>
              <c:strCache>
                <c:ptCount val="1"/>
                <c:pt idx="0">
                  <c:v>Comércio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'Slide 36 Emprego Pontos Setor'!$A$12:$A$72</c:f>
              <c:numCache>
                <c:formatCode>mmm\-yy</c:formatCode>
                <c:ptCount val="61"/>
                <c:pt idx="0">
                  <c:v>43678</c:v>
                </c:pt>
                <c:pt idx="1">
                  <c:v>43709</c:v>
                </c:pt>
                <c:pt idx="2">
                  <c:v>43739</c:v>
                </c:pt>
                <c:pt idx="3">
                  <c:v>43770</c:v>
                </c:pt>
                <c:pt idx="4">
                  <c:v>43800</c:v>
                </c:pt>
                <c:pt idx="5">
                  <c:v>43831</c:v>
                </c:pt>
                <c:pt idx="6">
                  <c:v>43862</c:v>
                </c:pt>
                <c:pt idx="7">
                  <c:v>43891</c:v>
                </c:pt>
                <c:pt idx="8">
                  <c:v>43922</c:v>
                </c:pt>
                <c:pt idx="9">
                  <c:v>43952</c:v>
                </c:pt>
                <c:pt idx="10">
                  <c:v>43983</c:v>
                </c:pt>
                <c:pt idx="11">
                  <c:v>44013</c:v>
                </c:pt>
                <c:pt idx="12">
                  <c:v>44044</c:v>
                </c:pt>
                <c:pt idx="13">
                  <c:v>44075</c:v>
                </c:pt>
                <c:pt idx="14">
                  <c:v>44105</c:v>
                </c:pt>
                <c:pt idx="15">
                  <c:v>44136</c:v>
                </c:pt>
                <c:pt idx="16">
                  <c:v>44166</c:v>
                </c:pt>
                <c:pt idx="17">
                  <c:v>44197</c:v>
                </c:pt>
                <c:pt idx="18">
                  <c:v>44228</c:v>
                </c:pt>
                <c:pt idx="19">
                  <c:v>44256</c:v>
                </c:pt>
                <c:pt idx="20">
                  <c:v>44287</c:v>
                </c:pt>
                <c:pt idx="21">
                  <c:v>44317</c:v>
                </c:pt>
                <c:pt idx="22">
                  <c:v>44348</c:v>
                </c:pt>
                <c:pt idx="23">
                  <c:v>44378</c:v>
                </c:pt>
                <c:pt idx="24">
                  <c:v>44409</c:v>
                </c:pt>
                <c:pt idx="25">
                  <c:v>44440</c:v>
                </c:pt>
                <c:pt idx="26">
                  <c:v>44470</c:v>
                </c:pt>
                <c:pt idx="27">
                  <c:v>44501</c:v>
                </c:pt>
                <c:pt idx="28">
                  <c:v>44531</c:v>
                </c:pt>
                <c:pt idx="29">
                  <c:v>44562</c:v>
                </c:pt>
                <c:pt idx="30">
                  <c:v>44593</c:v>
                </c:pt>
                <c:pt idx="31">
                  <c:v>44621</c:v>
                </c:pt>
                <c:pt idx="32">
                  <c:v>44652</c:v>
                </c:pt>
                <c:pt idx="33">
                  <c:v>44682</c:v>
                </c:pt>
                <c:pt idx="34">
                  <c:v>44713</c:v>
                </c:pt>
                <c:pt idx="35">
                  <c:v>44743</c:v>
                </c:pt>
                <c:pt idx="36">
                  <c:v>44774</c:v>
                </c:pt>
                <c:pt idx="37">
                  <c:v>44805</c:v>
                </c:pt>
                <c:pt idx="38">
                  <c:v>44835</c:v>
                </c:pt>
                <c:pt idx="39">
                  <c:v>44866</c:v>
                </c:pt>
                <c:pt idx="40">
                  <c:v>44896</c:v>
                </c:pt>
                <c:pt idx="41">
                  <c:v>44927</c:v>
                </c:pt>
                <c:pt idx="42">
                  <c:v>44958</c:v>
                </c:pt>
                <c:pt idx="43">
                  <c:v>44986</c:v>
                </c:pt>
                <c:pt idx="44">
                  <c:v>45017</c:v>
                </c:pt>
                <c:pt idx="45">
                  <c:v>45047</c:v>
                </c:pt>
                <c:pt idx="46">
                  <c:v>45078</c:v>
                </c:pt>
                <c:pt idx="47">
                  <c:v>45108</c:v>
                </c:pt>
                <c:pt idx="48">
                  <c:v>45139</c:v>
                </c:pt>
                <c:pt idx="49">
                  <c:v>45170</c:v>
                </c:pt>
                <c:pt idx="50">
                  <c:v>45200</c:v>
                </c:pt>
                <c:pt idx="51">
                  <c:v>45231</c:v>
                </c:pt>
                <c:pt idx="52">
                  <c:v>45261</c:v>
                </c:pt>
                <c:pt idx="53">
                  <c:v>45292</c:v>
                </c:pt>
                <c:pt idx="54">
                  <c:v>45323</c:v>
                </c:pt>
                <c:pt idx="55">
                  <c:v>45352</c:v>
                </c:pt>
                <c:pt idx="56">
                  <c:v>45383</c:v>
                </c:pt>
                <c:pt idx="57">
                  <c:v>45413</c:v>
                </c:pt>
                <c:pt idx="58">
                  <c:v>45444</c:v>
                </c:pt>
                <c:pt idx="59">
                  <c:v>45474</c:v>
                </c:pt>
                <c:pt idx="60">
                  <c:v>45505</c:v>
                </c:pt>
              </c:numCache>
            </c:numRef>
          </c:cat>
          <c:val>
            <c:numRef>
              <c:f>'Slide 36 Emprego Pontos Setor'!$B$12:$B$72</c:f>
              <c:numCache>
                <c:formatCode>0.0</c:formatCode>
                <c:ptCount val="61"/>
                <c:pt idx="0">
                  <c:v>91.4</c:v>
                </c:pt>
                <c:pt idx="1">
                  <c:v>88.600000000000009</c:v>
                </c:pt>
                <c:pt idx="2">
                  <c:v>86.7</c:v>
                </c:pt>
                <c:pt idx="3">
                  <c:v>88.3</c:v>
                </c:pt>
                <c:pt idx="4">
                  <c:v>91.4</c:v>
                </c:pt>
                <c:pt idx="5">
                  <c:v>90.2</c:v>
                </c:pt>
                <c:pt idx="6">
                  <c:v>95.8</c:v>
                </c:pt>
                <c:pt idx="7">
                  <c:v>84.600000000000009</c:v>
                </c:pt>
                <c:pt idx="8">
                  <c:v>52.2</c:v>
                </c:pt>
                <c:pt idx="9">
                  <c:v>63.2</c:v>
                </c:pt>
                <c:pt idx="10">
                  <c:v>78</c:v>
                </c:pt>
                <c:pt idx="11">
                  <c:v>78.100000000000009</c:v>
                </c:pt>
                <c:pt idx="12">
                  <c:v>92.8</c:v>
                </c:pt>
                <c:pt idx="13">
                  <c:v>89.3</c:v>
                </c:pt>
                <c:pt idx="14">
                  <c:v>78.7</c:v>
                </c:pt>
                <c:pt idx="15">
                  <c:v>87.600000000000009</c:v>
                </c:pt>
                <c:pt idx="16">
                  <c:v>96</c:v>
                </c:pt>
                <c:pt idx="17">
                  <c:v>91.3</c:v>
                </c:pt>
                <c:pt idx="18">
                  <c:v>87.2</c:v>
                </c:pt>
                <c:pt idx="19">
                  <c:v>81.2</c:v>
                </c:pt>
                <c:pt idx="20">
                  <c:v>80.600000000000009</c:v>
                </c:pt>
                <c:pt idx="21">
                  <c:v>93.4</c:v>
                </c:pt>
                <c:pt idx="22">
                  <c:v>89.2</c:v>
                </c:pt>
                <c:pt idx="23">
                  <c:v>92.2</c:v>
                </c:pt>
                <c:pt idx="24">
                  <c:v>95.2</c:v>
                </c:pt>
                <c:pt idx="25">
                  <c:v>85.8</c:v>
                </c:pt>
                <c:pt idx="26">
                  <c:v>93.3</c:v>
                </c:pt>
                <c:pt idx="27">
                  <c:v>89.7</c:v>
                </c:pt>
                <c:pt idx="28">
                  <c:v>97</c:v>
                </c:pt>
                <c:pt idx="29">
                  <c:v>92.7</c:v>
                </c:pt>
                <c:pt idx="30">
                  <c:v>90.7</c:v>
                </c:pt>
                <c:pt idx="31">
                  <c:v>92.600000000000009</c:v>
                </c:pt>
                <c:pt idx="32">
                  <c:v>87.7</c:v>
                </c:pt>
                <c:pt idx="33">
                  <c:v>90.3</c:v>
                </c:pt>
                <c:pt idx="34">
                  <c:v>93.600000000000009</c:v>
                </c:pt>
                <c:pt idx="35">
                  <c:v>91.5</c:v>
                </c:pt>
                <c:pt idx="36">
                  <c:v>94.8</c:v>
                </c:pt>
                <c:pt idx="37">
                  <c:v>94.7</c:v>
                </c:pt>
                <c:pt idx="38">
                  <c:v>99.5</c:v>
                </c:pt>
                <c:pt idx="39">
                  <c:v>87.8</c:v>
                </c:pt>
                <c:pt idx="40">
                  <c:v>91.9</c:v>
                </c:pt>
                <c:pt idx="41">
                  <c:v>91.9</c:v>
                </c:pt>
                <c:pt idx="42">
                  <c:v>92.3</c:v>
                </c:pt>
                <c:pt idx="43">
                  <c:v>93.600000000000009</c:v>
                </c:pt>
                <c:pt idx="44">
                  <c:v>96.8</c:v>
                </c:pt>
                <c:pt idx="45">
                  <c:v>93.100000000000009</c:v>
                </c:pt>
                <c:pt idx="46">
                  <c:v>95.600000000000009</c:v>
                </c:pt>
                <c:pt idx="47">
                  <c:v>96</c:v>
                </c:pt>
                <c:pt idx="48">
                  <c:v>91.4</c:v>
                </c:pt>
                <c:pt idx="49">
                  <c:v>93.600000000000009</c:v>
                </c:pt>
                <c:pt idx="50">
                  <c:v>88.7</c:v>
                </c:pt>
                <c:pt idx="51">
                  <c:v>93.4</c:v>
                </c:pt>
                <c:pt idx="52">
                  <c:v>95.2</c:v>
                </c:pt>
                <c:pt idx="53">
                  <c:v>98</c:v>
                </c:pt>
                <c:pt idx="54">
                  <c:v>97.4</c:v>
                </c:pt>
                <c:pt idx="55">
                  <c:v>91.600000000000009</c:v>
                </c:pt>
                <c:pt idx="56">
                  <c:v>94.4</c:v>
                </c:pt>
                <c:pt idx="57">
                  <c:v>92.5</c:v>
                </c:pt>
                <c:pt idx="58">
                  <c:v>93.9</c:v>
                </c:pt>
                <c:pt idx="59">
                  <c:v>94</c:v>
                </c:pt>
                <c:pt idx="60">
                  <c:v>94.7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58-4D6C-B443-AF46F4B2C172}"/>
            </c:ext>
          </c:extLst>
        </c:ser>
        <c:ser>
          <c:idx val="1"/>
          <c:order val="1"/>
          <c:tx>
            <c:strRef>
              <c:f>'Slide 36 Emprego Pontos Setor'!$C$4</c:f>
              <c:strCache>
                <c:ptCount val="1"/>
                <c:pt idx="0">
                  <c:v>Serviço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'Slide 36 Emprego Pontos Setor'!$A$12:$A$72</c:f>
              <c:numCache>
                <c:formatCode>mmm\-yy</c:formatCode>
                <c:ptCount val="61"/>
                <c:pt idx="0">
                  <c:v>43678</c:v>
                </c:pt>
                <c:pt idx="1">
                  <c:v>43709</c:v>
                </c:pt>
                <c:pt idx="2">
                  <c:v>43739</c:v>
                </c:pt>
                <c:pt idx="3">
                  <c:v>43770</c:v>
                </c:pt>
                <c:pt idx="4">
                  <c:v>43800</c:v>
                </c:pt>
                <c:pt idx="5">
                  <c:v>43831</c:v>
                </c:pt>
                <c:pt idx="6">
                  <c:v>43862</c:v>
                </c:pt>
                <c:pt idx="7">
                  <c:v>43891</c:v>
                </c:pt>
                <c:pt idx="8">
                  <c:v>43922</c:v>
                </c:pt>
                <c:pt idx="9">
                  <c:v>43952</c:v>
                </c:pt>
                <c:pt idx="10">
                  <c:v>43983</c:v>
                </c:pt>
                <c:pt idx="11">
                  <c:v>44013</c:v>
                </c:pt>
                <c:pt idx="12">
                  <c:v>44044</c:v>
                </c:pt>
                <c:pt idx="13">
                  <c:v>44075</c:v>
                </c:pt>
                <c:pt idx="14">
                  <c:v>44105</c:v>
                </c:pt>
                <c:pt idx="15">
                  <c:v>44136</c:v>
                </c:pt>
                <c:pt idx="16">
                  <c:v>44166</c:v>
                </c:pt>
                <c:pt idx="17">
                  <c:v>44197</c:v>
                </c:pt>
                <c:pt idx="18">
                  <c:v>44228</c:v>
                </c:pt>
                <c:pt idx="19">
                  <c:v>44256</c:v>
                </c:pt>
                <c:pt idx="20">
                  <c:v>44287</c:v>
                </c:pt>
                <c:pt idx="21">
                  <c:v>44317</c:v>
                </c:pt>
                <c:pt idx="22">
                  <c:v>44348</c:v>
                </c:pt>
                <c:pt idx="23">
                  <c:v>44378</c:v>
                </c:pt>
                <c:pt idx="24">
                  <c:v>44409</c:v>
                </c:pt>
                <c:pt idx="25">
                  <c:v>44440</c:v>
                </c:pt>
                <c:pt idx="26">
                  <c:v>44470</c:v>
                </c:pt>
                <c:pt idx="27">
                  <c:v>44501</c:v>
                </c:pt>
                <c:pt idx="28">
                  <c:v>44531</c:v>
                </c:pt>
                <c:pt idx="29">
                  <c:v>44562</c:v>
                </c:pt>
                <c:pt idx="30">
                  <c:v>44593</c:v>
                </c:pt>
                <c:pt idx="31">
                  <c:v>44621</c:v>
                </c:pt>
                <c:pt idx="32">
                  <c:v>44652</c:v>
                </c:pt>
                <c:pt idx="33">
                  <c:v>44682</c:v>
                </c:pt>
                <c:pt idx="34">
                  <c:v>44713</c:v>
                </c:pt>
                <c:pt idx="35">
                  <c:v>44743</c:v>
                </c:pt>
                <c:pt idx="36">
                  <c:v>44774</c:v>
                </c:pt>
                <c:pt idx="37">
                  <c:v>44805</c:v>
                </c:pt>
                <c:pt idx="38">
                  <c:v>44835</c:v>
                </c:pt>
                <c:pt idx="39">
                  <c:v>44866</c:v>
                </c:pt>
                <c:pt idx="40">
                  <c:v>44896</c:v>
                </c:pt>
                <c:pt idx="41">
                  <c:v>44927</c:v>
                </c:pt>
                <c:pt idx="42">
                  <c:v>44958</c:v>
                </c:pt>
                <c:pt idx="43">
                  <c:v>44986</c:v>
                </c:pt>
                <c:pt idx="44">
                  <c:v>45017</c:v>
                </c:pt>
                <c:pt idx="45">
                  <c:v>45047</c:v>
                </c:pt>
                <c:pt idx="46">
                  <c:v>45078</c:v>
                </c:pt>
                <c:pt idx="47">
                  <c:v>45108</c:v>
                </c:pt>
                <c:pt idx="48">
                  <c:v>45139</c:v>
                </c:pt>
                <c:pt idx="49">
                  <c:v>45170</c:v>
                </c:pt>
                <c:pt idx="50">
                  <c:v>45200</c:v>
                </c:pt>
                <c:pt idx="51">
                  <c:v>45231</c:v>
                </c:pt>
                <c:pt idx="52">
                  <c:v>45261</c:v>
                </c:pt>
                <c:pt idx="53">
                  <c:v>45292</c:v>
                </c:pt>
                <c:pt idx="54">
                  <c:v>45323</c:v>
                </c:pt>
                <c:pt idx="55">
                  <c:v>45352</c:v>
                </c:pt>
                <c:pt idx="56">
                  <c:v>45383</c:v>
                </c:pt>
                <c:pt idx="57">
                  <c:v>45413</c:v>
                </c:pt>
                <c:pt idx="58">
                  <c:v>45444</c:v>
                </c:pt>
                <c:pt idx="59">
                  <c:v>45474</c:v>
                </c:pt>
                <c:pt idx="60">
                  <c:v>45505</c:v>
                </c:pt>
              </c:numCache>
            </c:numRef>
          </c:cat>
          <c:val>
            <c:numRef>
              <c:f>'Slide 36 Emprego Pontos Setor'!$C$12:$C$72</c:f>
              <c:numCache>
                <c:formatCode>0.0</c:formatCode>
                <c:ptCount val="61"/>
                <c:pt idx="0">
                  <c:v>94.100000000000009</c:v>
                </c:pt>
                <c:pt idx="1">
                  <c:v>100.2</c:v>
                </c:pt>
                <c:pt idx="2">
                  <c:v>96.4</c:v>
                </c:pt>
                <c:pt idx="3">
                  <c:v>98.8</c:v>
                </c:pt>
                <c:pt idx="4">
                  <c:v>99.2</c:v>
                </c:pt>
                <c:pt idx="5">
                  <c:v>96.600000000000009</c:v>
                </c:pt>
                <c:pt idx="6">
                  <c:v>97</c:v>
                </c:pt>
                <c:pt idx="7">
                  <c:v>90.4</c:v>
                </c:pt>
                <c:pt idx="8">
                  <c:v>43.4</c:v>
                </c:pt>
                <c:pt idx="9">
                  <c:v>57.800000000000004</c:v>
                </c:pt>
                <c:pt idx="10">
                  <c:v>70.7</c:v>
                </c:pt>
                <c:pt idx="11">
                  <c:v>78.600000000000009</c:v>
                </c:pt>
                <c:pt idx="12">
                  <c:v>81.900000000000006</c:v>
                </c:pt>
                <c:pt idx="13">
                  <c:v>93.3</c:v>
                </c:pt>
                <c:pt idx="14">
                  <c:v>92.600000000000009</c:v>
                </c:pt>
                <c:pt idx="15">
                  <c:v>92.4</c:v>
                </c:pt>
                <c:pt idx="16">
                  <c:v>91.2</c:v>
                </c:pt>
                <c:pt idx="17">
                  <c:v>91.8</c:v>
                </c:pt>
                <c:pt idx="18">
                  <c:v>86.600000000000009</c:v>
                </c:pt>
                <c:pt idx="19">
                  <c:v>78.600000000000009</c:v>
                </c:pt>
                <c:pt idx="20">
                  <c:v>82.4</c:v>
                </c:pt>
                <c:pt idx="21">
                  <c:v>87.8</c:v>
                </c:pt>
                <c:pt idx="22">
                  <c:v>95</c:v>
                </c:pt>
                <c:pt idx="23">
                  <c:v>101.7</c:v>
                </c:pt>
                <c:pt idx="24">
                  <c:v>103.7</c:v>
                </c:pt>
                <c:pt idx="25">
                  <c:v>104.3</c:v>
                </c:pt>
                <c:pt idx="26">
                  <c:v>108.7</c:v>
                </c:pt>
                <c:pt idx="27">
                  <c:v>101.9</c:v>
                </c:pt>
                <c:pt idx="28">
                  <c:v>103.4</c:v>
                </c:pt>
                <c:pt idx="29">
                  <c:v>96.7</c:v>
                </c:pt>
                <c:pt idx="30">
                  <c:v>94.5</c:v>
                </c:pt>
                <c:pt idx="31">
                  <c:v>94.7</c:v>
                </c:pt>
                <c:pt idx="32">
                  <c:v>97.3</c:v>
                </c:pt>
                <c:pt idx="33">
                  <c:v>101.7</c:v>
                </c:pt>
                <c:pt idx="34">
                  <c:v>97.8</c:v>
                </c:pt>
                <c:pt idx="35">
                  <c:v>98.7</c:v>
                </c:pt>
                <c:pt idx="36">
                  <c:v>101.3</c:v>
                </c:pt>
                <c:pt idx="37">
                  <c:v>102.8</c:v>
                </c:pt>
                <c:pt idx="38">
                  <c:v>104</c:v>
                </c:pt>
                <c:pt idx="39">
                  <c:v>92.100000000000009</c:v>
                </c:pt>
                <c:pt idx="40">
                  <c:v>93.5</c:v>
                </c:pt>
                <c:pt idx="41">
                  <c:v>86</c:v>
                </c:pt>
                <c:pt idx="42">
                  <c:v>90.2</c:v>
                </c:pt>
                <c:pt idx="43">
                  <c:v>90.2</c:v>
                </c:pt>
                <c:pt idx="44">
                  <c:v>87.5</c:v>
                </c:pt>
                <c:pt idx="45">
                  <c:v>92</c:v>
                </c:pt>
                <c:pt idx="46">
                  <c:v>94.7</c:v>
                </c:pt>
                <c:pt idx="47">
                  <c:v>95.3</c:v>
                </c:pt>
                <c:pt idx="48">
                  <c:v>95.5</c:v>
                </c:pt>
                <c:pt idx="49">
                  <c:v>100</c:v>
                </c:pt>
                <c:pt idx="50">
                  <c:v>97.8</c:v>
                </c:pt>
                <c:pt idx="51">
                  <c:v>95.4</c:v>
                </c:pt>
                <c:pt idx="52">
                  <c:v>93.8</c:v>
                </c:pt>
                <c:pt idx="53">
                  <c:v>95.9</c:v>
                </c:pt>
                <c:pt idx="54">
                  <c:v>94.5</c:v>
                </c:pt>
                <c:pt idx="55">
                  <c:v>93.3</c:v>
                </c:pt>
                <c:pt idx="56">
                  <c:v>97.600000000000009</c:v>
                </c:pt>
                <c:pt idx="57">
                  <c:v>92.9</c:v>
                </c:pt>
                <c:pt idx="58">
                  <c:v>92</c:v>
                </c:pt>
                <c:pt idx="59">
                  <c:v>99.8</c:v>
                </c:pt>
                <c:pt idx="60">
                  <c:v>100.10000000000001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58-4D6C-B443-AF46F4B2C172}"/>
            </c:ext>
          </c:extLst>
        </c:ser>
        <c:ser>
          <c:idx val="2"/>
          <c:order val="2"/>
          <c:tx>
            <c:strRef>
              <c:f>'Slide 36 Emprego Pontos Setor'!$D$4</c:f>
              <c:strCache>
                <c:ptCount val="1"/>
                <c:pt idx="0">
                  <c:v>Indústria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'Slide 36 Emprego Pontos Setor'!$A$12:$A$72</c:f>
              <c:numCache>
                <c:formatCode>mmm\-yy</c:formatCode>
                <c:ptCount val="61"/>
                <c:pt idx="0">
                  <c:v>43678</c:v>
                </c:pt>
                <c:pt idx="1">
                  <c:v>43709</c:v>
                </c:pt>
                <c:pt idx="2">
                  <c:v>43739</c:v>
                </c:pt>
                <c:pt idx="3">
                  <c:v>43770</c:v>
                </c:pt>
                <c:pt idx="4">
                  <c:v>43800</c:v>
                </c:pt>
                <c:pt idx="5">
                  <c:v>43831</c:v>
                </c:pt>
                <c:pt idx="6">
                  <c:v>43862</c:v>
                </c:pt>
                <c:pt idx="7">
                  <c:v>43891</c:v>
                </c:pt>
                <c:pt idx="8">
                  <c:v>43922</c:v>
                </c:pt>
                <c:pt idx="9">
                  <c:v>43952</c:v>
                </c:pt>
                <c:pt idx="10">
                  <c:v>43983</c:v>
                </c:pt>
                <c:pt idx="11">
                  <c:v>44013</c:v>
                </c:pt>
                <c:pt idx="12">
                  <c:v>44044</c:v>
                </c:pt>
                <c:pt idx="13">
                  <c:v>44075</c:v>
                </c:pt>
                <c:pt idx="14">
                  <c:v>44105</c:v>
                </c:pt>
                <c:pt idx="15">
                  <c:v>44136</c:v>
                </c:pt>
                <c:pt idx="16">
                  <c:v>44166</c:v>
                </c:pt>
                <c:pt idx="17">
                  <c:v>44197</c:v>
                </c:pt>
                <c:pt idx="18">
                  <c:v>44228</c:v>
                </c:pt>
                <c:pt idx="19">
                  <c:v>44256</c:v>
                </c:pt>
                <c:pt idx="20">
                  <c:v>44287</c:v>
                </c:pt>
                <c:pt idx="21">
                  <c:v>44317</c:v>
                </c:pt>
                <c:pt idx="22">
                  <c:v>44348</c:v>
                </c:pt>
                <c:pt idx="23">
                  <c:v>44378</c:v>
                </c:pt>
                <c:pt idx="24">
                  <c:v>44409</c:v>
                </c:pt>
                <c:pt idx="25">
                  <c:v>44440</c:v>
                </c:pt>
                <c:pt idx="26">
                  <c:v>44470</c:v>
                </c:pt>
                <c:pt idx="27">
                  <c:v>44501</c:v>
                </c:pt>
                <c:pt idx="28">
                  <c:v>44531</c:v>
                </c:pt>
                <c:pt idx="29">
                  <c:v>44562</c:v>
                </c:pt>
                <c:pt idx="30">
                  <c:v>44593</c:v>
                </c:pt>
                <c:pt idx="31">
                  <c:v>44621</c:v>
                </c:pt>
                <c:pt idx="32">
                  <c:v>44652</c:v>
                </c:pt>
                <c:pt idx="33">
                  <c:v>44682</c:v>
                </c:pt>
                <c:pt idx="34">
                  <c:v>44713</c:v>
                </c:pt>
                <c:pt idx="35">
                  <c:v>44743</c:v>
                </c:pt>
                <c:pt idx="36">
                  <c:v>44774</c:v>
                </c:pt>
                <c:pt idx="37">
                  <c:v>44805</c:v>
                </c:pt>
                <c:pt idx="38">
                  <c:v>44835</c:v>
                </c:pt>
                <c:pt idx="39">
                  <c:v>44866</c:v>
                </c:pt>
                <c:pt idx="40">
                  <c:v>44896</c:v>
                </c:pt>
                <c:pt idx="41">
                  <c:v>44927</c:v>
                </c:pt>
                <c:pt idx="42">
                  <c:v>44958</c:v>
                </c:pt>
                <c:pt idx="43">
                  <c:v>44986</c:v>
                </c:pt>
                <c:pt idx="44">
                  <c:v>45017</c:v>
                </c:pt>
                <c:pt idx="45">
                  <c:v>45047</c:v>
                </c:pt>
                <c:pt idx="46">
                  <c:v>45078</c:v>
                </c:pt>
                <c:pt idx="47">
                  <c:v>45108</c:v>
                </c:pt>
                <c:pt idx="48">
                  <c:v>45139</c:v>
                </c:pt>
                <c:pt idx="49">
                  <c:v>45170</c:v>
                </c:pt>
                <c:pt idx="50">
                  <c:v>45200</c:v>
                </c:pt>
                <c:pt idx="51">
                  <c:v>45231</c:v>
                </c:pt>
                <c:pt idx="52">
                  <c:v>45261</c:v>
                </c:pt>
                <c:pt idx="53">
                  <c:v>45292</c:v>
                </c:pt>
                <c:pt idx="54">
                  <c:v>45323</c:v>
                </c:pt>
                <c:pt idx="55">
                  <c:v>45352</c:v>
                </c:pt>
                <c:pt idx="56">
                  <c:v>45383</c:v>
                </c:pt>
                <c:pt idx="57">
                  <c:v>45413</c:v>
                </c:pt>
                <c:pt idx="58">
                  <c:v>45444</c:v>
                </c:pt>
                <c:pt idx="59">
                  <c:v>45474</c:v>
                </c:pt>
                <c:pt idx="60">
                  <c:v>45505</c:v>
                </c:pt>
              </c:numCache>
            </c:numRef>
          </c:cat>
          <c:val>
            <c:numRef>
              <c:f>'Slide 36 Emprego Pontos Setor'!$D$12:$D$72</c:f>
              <c:numCache>
                <c:formatCode>0.0</c:formatCode>
                <c:ptCount val="61"/>
                <c:pt idx="0">
                  <c:v>97.5</c:v>
                </c:pt>
                <c:pt idx="1">
                  <c:v>102.9</c:v>
                </c:pt>
                <c:pt idx="2">
                  <c:v>98.3</c:v>
                </c:pt>
                <c:pt idx="3">
                  <c:v>98.5</c:v>
                </c:pt>
                <c:pt idx="4">
                  <c:v>92.4</c:v>
                </c:pt>
                <c:pt idx="5">
                  <c:v>107.2</c:v>
                </c:pt>
                <c:pt idx="6">
                  <c:v>98.3</c:v>
                </c:pt>
                <c:pt idx="7">
                  <c:v>98.4</c:v>
                </c:pt>
                <c:pt idx="8">
                  <c:v>20.100000000000001</c:v>
                </c:pt>
                <c:pt idx="9">
                  <c:v>32</c:v>
                </c:pt>
                <c:pt idx="10">
                  <c:v>63.7</c:v>
                </c:pt>
                <c:pt idx="11">
                  <c:v>92.7</c:v>
                </c:pt>
                <c:pt idx="12">
                  <c:v>106.5</c:v>
                </c:pt>
                <c:pt idx="13">
                  <c:v>103.6</c:v>
                </c:pt>
                <c:pt idx="14">
                  <c:v>110.4</c:v>
                </c:pt>
                <c:pt idx="15">
                  <c:v>112.6</c:v>
                </c:pt>
                <c:pt idx="16">
                  <c:v>106</c:v>
                </c:pt>
                <c:pt idx="17">
                  <c:v>111.8</c:v>
                </c:pt>
                <c:pt idx="18">
                  <c:v>108.2</c:v>
                </c:pt>
                <c:pt idx="19">
                  <c:v>95.2</c:v>
                </c:pt>
                <c:pt idx="20">
                  <c:v>88.9</c:v>
                </c:pt>
                <c:pt idx="21">
                  <c:v>101.8</c:v>
                </c:pt>
                <c:pt idx="22">
                  <c:v>103.8</c:v>
                </c:pt>
                <c:pt idx="23">
                  <c:v>106.7</c:v>
                </c:pt>
                <c:pt idx="24">
                  <c:v>108</c:v>
                </c:pt>
                <c:pt idx="25">
                  <c:v>108.2</c:v>
                </c:pt>
                <c:pt idx="26">
                  <c:v>101.5</c:v>
                </c:pt>
                <c:pt idx="27">
                  <c:v>103.3</c:v>
                </c:pt>
                <c:pt idx="28">
                  <c:v>111.8</c:v>
                </c:pt>
                <c:pt idx="29">
                  <c:v>104.4</c:v>
                </c:pt>
                <c:pt idx="30">
                  <c:v>106.8</c:v>
                </c:pt>
                <c:pt idx="31">
                  <c:v>106.3</c:v>
                </c:pt>
                <c:pt idx="32">
                  <c:v>106</c:v>
                </c:pt>
                <c:pt idx="33">
                  <c:v>105.8</c:v>
                </c:pt>
                <c:pt idx="34">
                  <c:v>113.1</c:v>
                </c:pt>
                <c:pt idx="35">
                  <c:v>114.9</c:v>
                </c:pt>
                <c:pt idx="36">
                  <c:v>116.1</c:v>
                </c:pt>
                <c:pt idx="37">
                  <c:v>107.2</c:v>
                </c:pt>
                <c:pt idx="38">
                  <c:v>107.6</c:v>
                </c:pt>
                <c:pt idx="39">
                  <c:v>92.1</c:v>
                </c:pt>
                <c:pt idx="40">
                  <c:v>99.4</c:v>
                </c:pt>
                <c:pt idx="41">
                  <c:v>89.9</c:v>
                </c:pt>
                <c:pt idx="42">
                  <c:v>97.1</c:v>
                </c:pt>
                <c:pt idx="43">
                  <c:v>98.3</c:v>
                </c:pt>
                <c:pt idx="44">
                  <c:v>101.9</c:v>
                </c:pt>
                <c:pt idx="45">
                  <c:v>98.9</c:v>
                </c:pt>
                <c:pt idx="46">
                  <c:v>104.4</c:v>
                </c:pt>
                <c:pt idx="47">
                  <c:v>100</c:v>
                </c:pt>
                <c:pt idx="48">
                  <c:v>101.4</c:v>
                </c:pt>
                <c:pt idx="49">
                  <c:v>100.2</c:v>
                </c:pt>
                <c:pt idx="50">
                  <c:v>99.1</c:v>
                </c:pt>
                <c:pt idx="51">
                  <c:v>99.4</c:v>
                </c:pt>
                <c:pt idx="52">
                  <c:v>98.7</c:v>
                </c:pt>
                <c:pt idx="53">
                  <c:v>94.4</c:v>
                </c:pt>
                <c:pt idx="54">
                  <c:v>107.2</c:v>
                </c:pt>
                <c:pt idx="55">
                  <c:v>102</c:v>
                </c:pt>
                <c:pt idx="56">
                  <c:v>104.1</c:v>
                </c:pt>
                <c:pt idx="57">
                  <c:v>109.8</c:v>
                </c:pt>
                <c:pt idx="58">
                  <c:v>106.9</c:v>
                </c:pt>
                <c:pt idx="59">
                  <c:v>110.9</c:v>
                </c:pt>
                <c:pt idx="60">
                  <c:v>106.3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C58-4D6C-B443-AF46F4B2C1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7388760"/>
        <c:axId val="587388432"/>
      </c:lineChart>
      <c:dateAx>
        <c:axId val="58738876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587388432"/>
        <c:crosses val="autoZero"/>
        <c:auto val="1"/>
        <c:lblOffset val="100"/>
        <c:baseTimeUnit val="months"/>
        <c:majorUnit val="2"/>
        <c:majorTimeUnit val="months"/>
      </c:dateAx>
      <c:valAx>
        <c:axId val="587388432"/>
        <c:scaling>
          <c:orientation val="minMax"/>
          <c:max val="120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r>
                  <a:rPr lang="pt-BR" sz="1200">
                    <a:solidFill>
                      <a:schemeClr val="tx1"/>
                    </a:solidFill>
                    <a:latin typeface="Montserrat" panose="02000505000000020004" pitchFamily="2" charset="0"/>
                  </a:rPr>
                  <a:t>Índice (em pontos)</a:t>
                </a:r>
              </a:p>
            </c:rich>
          </c:tx>
          <c:layout>
            <c:manualLayout>
              <c:xMode val="edge"/>
              <c:yMode val="edge"/>
              <c:x val="3.2553082471382479E-2"/>
              <c:y val="0.258722451360246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Montserrat" panose="02000505000000020004" pitchFamily="2" charset="0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587388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17050457162207"/>
          <c:y val="5.0925885873118464E-2"/>
          <c:w val="0.8523381263730061"/>
          <c:h val="0.78572543015456398"/>
        </c:manualLayout>
      </c:layout>
      <c:lineChart>
        <c:grouping val="standard"/>
        <c:varyColors val="0"/>
        <c:ser>
          <c:idx val="0"/>
          <c:order val="0"/>
          <c:tx>
            <c:strRef>
              <c:f>'Slide 37 Emprego Pontos Agreg.'!$B$3</c:f>
              <c:strCache>
                <c:ptCount val="1"/>
                <c:pt idx="0">
                  <c:v>Emprego Previsto - Agregado MPE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'Slide 37 Emprego Pontos Agreg.'!$A$11:$A$71</c:f>
              <c:numCache>
                <c:formatCode>mmm\-yy</c:formatCode>
                <c:ptCount val="61"/>
                <c:pt idx="0">
                  <c:v>43678</c:v>
                </c:pt>
                <c:pt idx="1">
                  <c:v>43709</c:v>
                </c:pt>
                <c:pt idx="2">
                  <c:v>43739</c:v>
                </c:pt>
                <c:pt idx="3">
                  <c:v>43770</c:v>
                </c:pt>
                <c:pt idx="4">
                  <c:v>43800</c:v>
                </c:pt>
                <c:pt idx="5">
                  <c:v>43831</c:v>
                </c:pt>
                <c:pt idx="6">
                  <c:v>43862</c:v>
                </c:pt>
                <c:pt idx="7">
                  <c:v>43891</c:v>
                </c:pt>
                <c:pt idx="8">
                  <c:v>43922</c:v>
                </c:pt>
                <c:pt idx="9">
                  <c:v>43952</c:v>
                </c:pt>
                <c:pt idx="10">
                  <c:v>43983</c:v>
                </c:pt>
                <c:pt idx="11">
                  <c:v>44013</c:v>
                </c:pt>
                <c:pt idx="12">
                  <c:v>44044</c:v>
                </c:pt>
                <c:pt idx="13">
                  <c:v>44075</c:v>
                </c:pt>
                <c:pt idx="14">
                  <c:v>44105</c:v>
                </c:pt>
                <c:pt idx="15">
                  <c:v>44136</c:v>
                </c:pt>
                <c:pt idx="16">
                  <c:v>44166</c:v>
                </c:pt>
                <c:pt idx="17">
                  <c:v>44197</c:v>
                </c:pt>
                <c:pt idx="18">
                  <c:v>44228</c:v>
                </c:pt>
                <c:pt idx="19">
                  <c:v>44256</c:v>
                </c:pt>
                <c:pt idx="20">
                  <c:v>44287</c:v>
                </c:pt>
                <c:pt idx="21">
                  <c:v>44317</c:v>
                </c:pt>
                <c:pt idx="22">
                  <c:v>44348</c:v>
                </c:pt>
                <c:pt idx="23">
                  <c:v>44378</c:v>
                </c:pt>
                <c:pt idx="24">
                  <c:v>44409</c:v>
                </c:pt>
                <c:pt idx="25">
                  <c:v>44440</c:v>
                </c:pt>
                <c:pt idx="26">
                  <c:v>44470</c:v>
                </c:pt>
                <c:pt idx="27">
                  <c:v>44501</c:v>
                </c:pt>
                <c:pt idx="28">
                  <c:v>44531</c:v>
                </c:pt>
                <c:pt idx="29">
                  <c:v>44562</c:v>
                </c:pt>
                <c:pt idx="30">
                  <c:v>44593</c:v>
                </c:pt>
                <c:pt idx="31">
                  <c:v>44621</c:v>
                </c:pt>
                <c:pt idx="32">
                  <c:v>44652</c:v>
                </c:pt>
                <c:pt idx="33">
                  <c:v>44682</c:v>
                </c:pt>
                <c:pt idx="34">
                  <c:v>44713</c:v>
                </c:pt>
                <c:pt idx="35">
                  <c:v>44743</c:v>
                </c:pt>
                <c:pt idx="36">
                  <c:v>44774</c:v>
                </c:pt>
                <c:pt idx="37">
                  <c:v>44805</c:v>
                </c:pt>
                <c:pt idx="38">
                  <c:v>44835</c:v>
                </c:pt>
                <c:pt idx="39">
                  <c:v>44866</c:v>
                </c:pt>
                <c:pt idx="40">
                  <c:v>44896</c:v>
                </c:pt>
                <c:pt idx="41">
                  <c:v>44927</c:v>
                </c:pt>
                <c:pt idx="42">
                  <c:v>44958</c:v>
                </c:pt>
                <c:pt idx="43">
                  <c:v>44986</c:v>
                </c:pt>
                <c:pt idx="44">
                  <c:v>45017</c:v>
                </c:pt>
                <c:pt idx="45">
                  <c:v>45047</c:v>
                </c:pt>
                <c:pt idx="46">
                  <c:v>45078</c:v>
                </c:pt>
                <c:pt idx="47">
                  <c:v>45108</c:v>
                </c:pt>
                <c:pt idx="48">
                  <c:v>45139</c:v>
                </c:pt>
                <c:pt idx="49">
                  <c:v>45170</c:v>
                </c:pt>
                <c:pt idx="50">
                  <c:v>45200</c:v>
                </c:pt>
                <c:pt idx="51">
                  <c:v>45231</c:v>
                </c:pt>
                <c:pt idx="52">
                  <c:v>45261</c:v>
                </c:pt>
                <c:pt idx="53">
                  <c:v>45292</c:v>
                </c:pt>
                <c:pt idx="54">
                  <c:v>45323</c:v>
                </c:pt>
                <c:pt idx="55">
                  <c:v>45352</c:v>
                </c:pt>
                <c:pt idx="56">
                  <c:v>45383</c:v>
                </c:pt>
                <c:pt idx="57">
                  <c:v>45413</c:v>
                </c:pt>
                <c:pt idx="58">
                  <c:v>45444</c:v>
                </c:pt>
                <c:pt idx="59">
                  <c:v>45474</c:v>
                </c:pt>
                <c:pt idx="60">
                  <c:v>45505</c:v>
                </c:pt>
              </c:numCache>
            </c:numRef>
          </c:cat>
          <c:val>
            <c:numRef>
              <c:f>'Slide 37 Emprego Pontos Agreg.'!$B$11:$B$71</c:f>
              <c:numCache>
                <c:formatCode>0.0</c:formatCode>
                <c:ptCount val="61"/>
                <c:pt idx="0">
                  <c:v>93.9</c:v>
                </c:pt>
                <c:pt idx="1">
                  <c:v>94.5</c:v>
                </c:pt>
                <c:pt idx="2">
                  <c:v>92.4</c:v>
                </c:pt>
                <c:pt idx="3">
                  <c:v>94.6</c:v>
                </c:pt>
                <c:pt idx="4">
                  <c:v>96.3</c:v>
                </c:pt>
                <c:pt idx="5">
                  <c:v>97.7</c:v>
                </c:pt>
                <c:pt idx="6">
                  <c:v>97.3</c:v>
                </c:pt>
                <c:pt idx="7">
                  <c:v>90.1</c:v>
                </c:pt>
                <c:pt idx="8">
                  <c:v>38.4</c:v>
                </c:pt>
                <c:pt idx="9">
                  <c:v>51.7</c:v>
                </c:pt>
                <c:pt idx="10">
                  <c:v>71.099999999999994</c:v>
                </c:pt>
                <c:pt idx="11">
                  <c:v>80.400000000000006</c:v>
                </c:pt>
                <c:pt idx="12">
                  <c:v>90.7</c:v>
                </c:pt>
                <c:pt idx="13">
                  <c:v>91.8</c:v>
                </c:pt>
                <c:pt idx="14">
                  <c:v>89.7</c:v>
                </c:pt>
                <c:pt idx="15">
                  <c:v>94.9</c:v>
                </c:pt>
                <c:pt idx="16">
                  <c:v>98.3</c:v>
                </c:pt>
                <c:pt idx="17">
                  <c:v>97.8</c:v>
                </c:pt>
                <c:pt idx="18">
                  <c:v>92</c:v>
                </c:pt>
                <c:pt idx="19">
                  <c:v>83</c:v>
                </c:pt>
                <c:pt idx="20">
                  <c:v>83.1</c:v>
                </c:pt>
                <c:pt idx="21">
                  <c:v>93.1</c:v>
                </c:pt>
                <c:pt idx="22">
                  <c:v>95.6</c:v>
                </c:pt>
                <c:pt idx="23">
                  <c:v>99.7</c:v>
                </c:pt>
                <c:pt idx="24">
                  <c:v>101.3</c:v>
                </c:pt>
                <c:pt idx="25">
                  <c:v>96.3</c:v>
                </c:pt>
                <c:pt idx="26">
                  <c:v>100.2</c:v>
                </c:pt>
                <c:pt idx="27">
                  <c:v>98.1</c:v>
                </c:pt>
                <c:pt idx="28">
                  <c:v>105.7</c:v>
                </c:pt>
                <c:pt idx="29">
                  <c:v>99.4</c:v>
                </c:pt>
                <c:pt idx="30">
                  <c:v>97.5</c:v>
                </c:pt>
                <c:pt idx="31">
                  <c:v>98</c:v>
                </c:pt>
                <c:pt idx="32">
                  <c:v>97.1</c:v>
                </c:pt>
                <c:pt idx="33">
                  <c:v>99</c:v>
                </c:pt>
                <c:pt idx="34">
                  <c:v>99.8</c:v>
                </c:pt>
                <c:pt idx="35">
                  <c:v>98.9</c:v>
                </c:pt>
                <c:pt idx="36">
                  <c:v>100.3</c:v>
                </c:pt>
                <c:pt idx="37">
                  <c:v>98.4</c:v>
                </c:pt>
                <c:pt idx="38">
                  <c:v>100.8</c:v>
                </c:pt>
                <c:pt idx="39">
                  <c:v>91.6</c:v>
                </c:pt>
                <c:pt idx="40">
                  <c:v>96.6</c:v>
                </c:pt>
                <c:pt idx="41">
                  <c:v>92.4</c:v>
                </c:pt>
                <c:pt idx="42">
                  <c:v>93.9</c:v>
                </c:pt>
                <c:pt idx="43">
                  <c:v>95.1</c:v>
                </c:pt>
                <c:pt idx="44">
                  <c:v>94.9</c:v>
                </c:pt>
                <c:pt idx="45">
                  <c:v>94.2</c:v>
                </c:pt>
                <c:pt idx="46">
                  <c:v>97.5</c:v>
                </c:pt>
                <c:pt idx="47">
                  <c:v>96.1</c:v>
                </c:pt>
                <c:pt idx="48">
                  <c:v>94.6</c:v>
                </c:pt>
                <c:pt idx="49">
                  <c:v>95.8</c:v>
                </c:pt>
                <c:pt idx="50">
                  <c:v>93.6</c:v>
                </c:pt>
                <c:pt idx="51">
                  <c:v>95.6</c:v>
                </c:pt>
                <c:pt idx="52">
                  <c:v>97.2</c:v>
                </c:pt>
                <c:pt idx="53">
                  <c:v>98.8</c:v>
                </c:pt>
                <c:pt idx="54">
                  <c:v>98.7</c:v>
                </c:pt>
                <c:pt idx="55">
                  <c:v>96.2</c:v>
                </c:pt>
                <c:pt idx="56">
                  <c:v>98.9</c:v>
                </c:pt>
                <c:pt idx="57">
                  <c:v>97.4</c:v>
                </c:pt>
                <c:pt idx="58">
                  <c:v>97.4</c:v>
                </c:pt>
                <c:pt idx="59">
                  <c:v>100.1</c:v>
                </c:pt>
                <c:pt idx="60">
                  <c:v>99.3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EE-4821-A8D1-C1144B2818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7388760"/>
        <c:axId val="587388432"/>
      </c:lineChart>
      <c:dateAx>
        <c:axId val="58738876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587388432"/>
        <c:crosses val="autoZero"/>
        <c:auto val="1"/>
        <c:lblOffset val="100"/>
        <c:baseTimeUnit val="months"/>
        <c:majorUnit val="2"/>
        <c:majorTimeUnit val="months"/>
      </c:dateAx>
      <c:valAx>
        <c:axId val="587388432"/>
        <c:scaling>
          <c:orientation val="minMax"/>
          <c:max val="110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r>
                  <a:rPr lang="pt-BR" sz="1200">
                    <a:solidFill>
                      <a:schemeClr val="tx1"/>
                    </a:solidFill>
                    <a:latin typeface="Montserrat" panose="02000505000000020004" pitchFamily="2" charset="0"/>
                  </a:rPr>
                  <a:t>Índice (em pontos)</a:t>
                </a:r>
              </a:p>
            </c:rich>
          </c:tx>
          <c:layout>
            <c:manualLayout>
              <c:xMode val="edge"/>
              <c:yMode val="edge"/>
              <c:x val="3.2553082471382479E-2"/>
              <c:y val="0.258722451360246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Montserrat" panose="02000505000000020004" pitchFamily="2" charset="0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587388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232930353700111E-2"/>
          <c:y val="3.3429609891338613E-2"/>
          <c:w val="0.96553416250358659"/>
          <c:h val="0.770882206134487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'Slide 8 e 9'!$B$2</c:f>
              <c:strCache>
                <c:ptCount val="1"/>
                <c:pt idx="0">
                  <c:v>IC-MPE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4.699886931329101E-3"/>
                  <c:y val="8.596101164192707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A2F-4AEF-A84E-87BABAFA603E}"/>
                </c:ext>
              </c:extLst>
            </c:dLbl>
            <c:dLbl>
              <c:idx val="6"/>
              <c:layout>
                <c:manualLayout>
                  <c:x val="0"/>
                  <c:y val="-2.10997647828496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2F-4AEF-A84E-87BABAFA60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B0F0"/>
                    </a:solidFill>
                    <a:latin typeface="+mj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8 e 9'!$A$33:$A$70</c:f>
              <c:numCache>
                <c:formatCode>mmm\-yy</c:formatCode>
                <c:ptCount val="38"/>
                <c:pt idx="0">
                  <c:v>44378</c:v>
                </c:pt>
                <c:pt idx="1">
                  <c:v>44409</c:v>
                </c:pt>
                <c:pt idx="2">
                  <c:v>44440</c:v>
                </c:pt>
                <c:pt idx="3">
                  <c:v>44470</c:v>
                </c:pt>
                <c:pt idx="4">
                  <c:v>44501</c:v>
                </c:pt>
                <c:pt idx="5">
                  <c:v>44531</c:v>
                </c:pt>
                <c:pt idx="6">
                  <c:v>44562</c:v>
                </c:pt>
                <c:pt idx="7">
                  <c:v>44593</c:v>
                </c:pt>
                <c:pt idx="8">
                  <c:v>44621</c:v>
                </c:pt>
                <c:pt idx="9">
                  <c:v>44652</c:v>
                </c:pt>
                <c:pt idx="10">
                  <c:v>44682</c:v>
                </c:pt>
                <c:pt idx="11">
                  <c:v>44713</c:v>
                </c:pt>
                <c:pt idx="12">
                  <c:v>44743</c:v>
                </c:pt>
                <c:pt idx="13">
                  <c:v>44774</c:v>
                </c:pt>
                <c:pt idx="14">
                  <c:v>44805</c:v>
                </c:pt>
                <c:pt idx="15">
                  <c:v>44835</c:v>
                </c:pt>
                <c:pt idx="16">
                  <c:v>44866</c:v>
                </c:pt>
                <c:pt idx="17">
                  <c:v>44896</c:v>
                </c:pt>
                <c:pt idx="18">
                  <c:v>44927</c:v>
                </c:pt>
                <c:pt idx="19">
                  <c:v>44958</c:v>
                </c:pt>
                <c:pt idx="20">
                  <c:v>44986</c:v>
                </c:pt>
                <c:pt idx="21">
                  <c:v>45017</c:v>
                </c:pt>
                <c:pt idx="22">
                  <c:v>45047</c:v>
                </c:pt>
                <c:pt idx="23">
                  <c:v>45078</c:v>
                </c:pt>
                <c:pt idx="24">
                  <c:v>45108</c:v>
                </c:pt>
                <c:pt idx="25">
                  <c:v>45139</c:v>
                </c:pt>
                <c:pt idx="26">
                  <c:v>45170</c:v>
                </c:pt>
                <c:pt idx="27">
                  <c:v>45200</c:v>
                </c:pt>
                <c:pt idx="28">
                  <c:v>45231</c:v>
                </c:pt>
                <c:pt idx="29">
                  <c:v>45261</c:v>
                </c:pt>
                <c:pt idx="30">
                  <c:v>45292</c:v>
                </c:pt>
                <c:pt idx="31">
                  <c:v>45323</c:v>
                </c:pt>
                <c:pt idx="32">
                  <c:v>45352</c:v>
                </c:pt>
                <c:pt idx="33">
                  <c:v>45383</c:v>
                </c:pt>
                <c:pt idx="34">
                  <c:v>45413</c:v>
                </c:pt>
                <c:pt idx="35">
                  <c:v>45444</c:v>
                </c:pt>
                <c:pt idx="36">
                  <c:v>45474</c:v>
                </c:pt>
                <c:pt idx="37">
                  <c:v>45505</c:v>
                </c:pt>
              </c:numCache>
            </c:numRef>
          </c:cat>
          <c:val>
            <c:numRef>
              <c:f>'Slide 8 e 9'!$D$33:$D$70</c:f>
              <c:numCache>
                <c:formatCode>0.0</c:formatCode>
                <c:ptCount val="38"/>
                <c:pt idx="0">
                  <c:v>5.1000000000000085</c:v>
                </c:pt>
                <c:pt idx="1">
                  <c:v>-1.1000000000000085</c:v>
                </c:pt>
                <c:pt idx="2">
                  <c:v>-0.79999999999999716</c:v>
                </c:pt>
                <c:pt idx="3">
                  <c:v>1.2000000000000028</c:v>
                </c:pt>
                <c:pt idx="4">
                  <c:v>-1.2999999999999972</c:v>
                </c:pt>
                <c:pt idx="5">
                  <c:v>9.9999999999994316E-2</c:v>
                </c:pt>
                <c:pt idx="6">
                  <c:v>-4.0999999999999943</c:v>
                </c:pt>
                <c:pt idx="7">
                  <c:v>-1.4000000000000057</c:v>
                </c:pt>
                <c:pt idx="8">
                  <c:v>2.2999999999999972</c:v>
                </c:pt>
                <c:pt idx="9">
                  <c:v>2.9000000000000057</c:v>
                </c:pt>
                <c:pt idx="10">
                  <c:v>1.0999999999999943</c:v>
                </c:pt>
                <c:pt idx="11">
                  <c:v>0.60000000000000853</c:v>
                </c:pt>
                <c:pt idx="12">
                  <c:v>-2.2000000000000028</c:v>
                </c:pt>
                <c:pt idx="13">
                  <c:v>2.0999999999999943</c:v>
                </c:pt>
                <c:pt idx="14">
                  <c:v>0.70000000000000284</c:v>
                </c:pt>
                <c:pt idx="15">
                  <c:v>-1.5999999999999943</c:v>
                </c:pt>
                <c:pt idx="16">
                  <c:v>-6.7000000000000028</c:v>
                </c:pt>
                <c:pt idx="17">
                  <c:v>1.5999999999999943</c:v>
                </c:pt>
                <c:pt idx="18">
                  <c:v>-2.1999999999999886</c:v>
                </c:pt>
                <c:pt idx="19">
                  <c:v>1.5999999999999943</c:v>
                </c:pt>
                <c:pt idx="20">
                  <c:v>-0.70000000000000284</c:v>
                </c:pt>
                <c:pt idx="21">
                  <c:v>-2.7000000000000028</c:v>
                </c:pt>
                <c:pt idx="22">
                  <c:v>0.10000000000000853</c:v>
                </c:pt>
                <c:pt idx="23">
                  <c:v>4.3999999999999915</c:v>
                </c:pt>
                <c:pt idx="24">
                  <c:v>-1.5</c:v>
                </c:pt>
                <c:pt idx="25">
                  <c:v>0.5</c:v>
                </c:pt>
                <c:pt idx="26">
                  <c:v>-1</c:v>
                </c:pt>
                <c:pt idx="27">
                  <c:v>0.5</c:v>
                </c:pt>
                <c:pt idx="28">
                  <c:v>3</c:v>
                </c:pt>
                <c:pt idx="29">
                  <c:v>-0.69999999999998863</c:v>
                </c:pt>
                <c:pt idx="30">
                  <c:v>1.3999999999999915</c:v>
                </c:pt>
                <c:pt idx="31">
                  <c:v>0</c:v>
                </c:pt>
                <c:pt idx="32">
                  <c:v>-2.0999999999999943</c:v>
                </c:pt>
                <c:pt idx="33">
                  <c:v>1.2999999999999972</c:v>
                </c:pt>
                <c:pt idx="34">
                  <c:v>0.70000000000000284</c:v>
                </c:pt>
                <c:pt idx="35">
                  <c:v>-1.2000000000000028</c:v>
                </c:pt>
                <c:pt idx="36">
                  <c:v>1.7000000000000028</c:v>
                </c:pt>
                <c:pt idx="37">
                  <c:v>-0.5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2F-4AEF-A84E-87BABAFA603E}"/>
            </c:ext>
          </c:extLst>
        </c:ser>
        <c:ser>
          <c:idx val="1"/>
          <c:order val="1"/>
          <c:tx>
            <c:strRef>
              <c:f>'Slide 8 e 9'!$C$2</c:f>
              <c:strCache>
                <c:ptCount val="1"/>
                <c:pt idx="0">
                  <c:v>IC-Geral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723291874820658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2F-4AEF-A84E-87BABAFA603E}"/>
                </c:ext>
              </c:extLst>
            </c:dLbl>
            <c:dLbl>
              <c:idx val="3"/>
              <c:layout>
                <c:manualLayout>
                  <c:x val="1.0966402839767787E-2"/>
                  <c:y val="-1.1814391479503846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2F-4AEF-A84E-87BABAFA603E}"/>
                </c:ext>
              </c:extLst>
            </c:dLbl>
            <c:dLbl>
              <c:idx val="26"/>
              <c:layout>
                <c:manualLayout>
                  <c:x val="-1.1488479782905667E-16"/>
                  <c:y val="-3.66618156316744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A2F-4AEF-A84E-87BABAFA60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j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8 e 9'!$A$33:$A$70</c:f>
              <c:numCache>
                <c:formatCode>mmm\-yy</c:formatCode>
                <c:ptCount val="38"/>
                <c:pt idx="0">
                  <c:v>44378</c:v>
                </c:pt>
                <c:pt idx="1">
                  <c:v>44409</c:v>
                </c:pt>
                <c:pt idx="2">
                  <c:v>44440</c:v>
                </c:pt>
                <c:pt idx="3">
                  <c:v>44470</c:v>
                </c:pt>
                <c:pt idx="4">
                  <c:v>44501</c:v>
                </c:pt>
                <c:pt idx="5">
                  <c:v>44531</c:v>
                </c:pt>
                <c:pt idx="6">
                  <c:v>44562</c:v>
                </c:pt>
                <c:pt idx="7">
                  <c:v>44593</c:v>
                </c:pt>
                <c:pt idx="8">
                  <c:v>44621</c:v>
                </c:pt>
                <c:pt idx="9">
                  <c:v>44652</c:v>
                </c:pt>
                <c:pt idx="10">
                  <c:v>44682</c:v>
                </c:pt>
                <c:pt idx="11">
                  <c:v>44713</c:v>
                </c:pt>
                <c:pt idx="12">
                  <c:v>44743</c:v>
                </c:pt>
                <c:pt idx="13">
                  <c:v>44774</c:v>
                </c:pt>
                <c:pt idx="14">
                  <c:v>44805</c:v>
                </c:pt>
                <c:pt idx="15">
                  <c:v>44835</c:v>
                </c:pt>
                <c:pt idx="16">
                  <c:v>44866</c:v>
                </c:pt>
                <c:pt idx="17">
                  <c:v>44896</c:v>
                </c:pt>
                <c:pt idx="18">
                  <c:v>44927</c:v>
                </c:pt>
                <c:pt idx="19">
                  <c:v>44958</c:v>
                </c:pt>
                <c:pt idx="20">
                  <c:v>44986</c:v>
                </c:pt>
                <c:pt idx="21">
                  <c:v>45017</c:v>
                </c:pt>
                <c:pt idx="22">
                  <c:v>45047</c:v>
                </c:pt>
                <c:pt idx="23">
                  <c:v>45078</c:v>
                </c:pt>
                <c:pt idx="24">
                  <c:v>45108</c:v>
                </c:pt>
                <c:pt idx="25">
                  <c:v>45139</c:v>
                </c:pt>
                <c:pt idx="26">
                  <c:v>45170</c:v>
                </c:pt>
                <c:pt idx="27">
                  <c:v>45200</c:v>
                </c:pt>
                <c:pt idx="28">
                  <c:v>45231</c:v>
                </c:pt>
                <c:pt idx="29">
                  <c:v>45261</c:v>
                </c:pt>
                <c:pt idx="30">
                  <c:v>45292</c:v>
                </c:pt>
                <c:pt idx="31">
                  <c:v>45323</c:v>
                </c:pt>
                <c:pt idx="32">
                  <c:v>45352</c:v>
                </c:pt>
                <c:pt idx="33">
                  <c:v>45383</c:v>
                </c:pt>
                <c:pt idx="34">
                  <c:v>45413</c:v>
                </c:pt>
                <c:pt idx="35">
                  <c:v>45444</c:v>
                </c:pt>
                <c:pt idx="36">
                  <c:v>45474</c:v>
                </c:pt>
                <c:pt idx="37">
                  <c:v>45505</c:v>
                </c:pt>
              </c:numCache>
            </c:numRef>
          </c:cat>
          <c:val>
            <c:numRef>
              <c:f>'Slide 8 e 9'!$E$33:$E$70</c:f>
              <c:numCache>
                <c:formatCode>0.0</c:formatCode>
                <c:ptCount val="38"/>
                <c:pt idx="0">
                  <c:v>3</c:v>
                </c:pt>
                <c:pt idx="1">
                  <c:v>9.9999999999994316E-2</c:v>
                </c:pt>
                <c:pt idx="2">
                  <c:v>-3</c:v>
                </c:pt>
                <c:pt idx="3">
                  <c:v>1.9000000000000057</c:v>
                </c:pt>
                <c:pt idx="4">
                  <c:v>-1.0999999999999943</c:v>
                </c:pt>
                <c:pt idx="5">
                  <c:v>-1</c:v>
                </c:pt>
                <c:pt idx="6">
                  <c:v>-3.1000000000000085</c:v>
                </c:pt>
                <c:pt idx="7">
                  <c:v>-0.89999999999999147</c:v>
                </c:pt>
                <c:pt idx="8">
                  <c:v>-0.10000000000000853</c:v>
                </c:pt>
                <c:pt idx="9">
                  <c:v>1.7999999999999972</c:v>
                </c:pt>
                <c:pt idx="10">
                  <c:v>1.7000000000000028</c:v>
                </c:pt>
                <c:pt idx="11">
                  <c:v>0.79999999999999716</c:v>
                </c:pt>
                <c:pt idx="12">
                  <c:v>-0.39999999999999147</c:v>
                </c:pt>
                <c:pt idx="13">
                  <c:v>1.3999999999999915</c:v>
                </c:pt>
                <c:pt idx="14">
                  <c:v>0</c:v>
                </c:pt>
                <c:pt idx="15">
                  <c:v>-2.2999999999999972</c:v>
                </c:pt>
                <c:pt idx="16">
                  <c:v>-4.0999999999999943</c:v>
                </c:pt>
                <c:pt idx="17">
                  <c:v>0.29999999999999716</c:v>
                </c:pt>
                <c:pt idx="18">
                  <c:v>-1.4000000000000057</c:v>
                </c:pt>
                <c:pt idx="19">
                  <c:v>0.80000000000001137</c:v>
                </c:pt>
                <c:pt idx="20">
                  <c:v>0.69999999999998863</c:v>
                </c:pt>
                <c:pt idx="21">
                  <c:v>-1.5999999999999943</c:v>
                </c:pt>
                <c:pt idx="22">
                  <c:v>-9.9999999999994316E-2</c:v>
                </c:pt>
                <c:pt idx="23">
                  <c:v>2.1999999999999886</c:v>
                </c:pt>
                <c:pt idx="24">
                  <c:v>-0.5</c:v>
                </c:pt>
                <c:pt idx="25">
                  <c:v>0</c:v>
                </c:pt>
                <c:pt idx="26">
                  <c:v>-0.39999999999999147</c:v>
                </c:pt>
                <c:pt idx="27">
                  <c:v>-0.90000000000000568</c:v>
                </c:pt>
                <c:pt idx="28">
                  <c:v>1.2000000000000028</c:v>
                </c:pt>
                <c:pt idx="29">
                  <c:v>0.40000000000000568</c:v>
                </c:pt>
                <c:pt idx="30">
                  <c:v>1.5999999999999943</c:v>
                </c:pt>
                <c:pt idx="31">
                  <c:v>-1.0999999999999943</c:v>
                </c:pt>
                <c:pt idx="32">
                  <c:v>1.1999999999999886</c:v>
                </c:pt>
                <c:pt idx="33">
                  <c:v>0.90000000000000568</c:v>
                </c:pt>
                <c:pt idx="34">
                  <c:v>0.29999999999999716</c:v>
                </c:pt>
                <c:pt idx="35">
                  <c:v>0.70000000000000284</c:v>
                </c:pt>
                <c:pt idx="36">
                  <c:v>1.2000000000000028</c:v>
                </c:pt>
                <c:pt idx="37">
                  <c:v>0.29999999999999716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2F-4AEF-A84E-87BABAFA6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9142000"/>
        <c:axId val="719142656"/>
      </c:barChart>
      <c:dateAx>
        <c:axId val="719142000"/>
        <c:scaling>
          <c:orientation val="minMax"/>
          <c:max val="45505"/>
          <c:min val="44409"/>
        </c:scaling>
        <c:delete val="0"/>
        <c:axPos val="b"/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719142656"/>
        <c:crosses val="autoZero"/>
        <c:auto val="1"/>
        <c:lblOffset val="100"/>
        <c:baseTimeUnit val="months"/>
      </c:dateAx>
      <c:valAx>
        <c:axId val="7191426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71914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</c:legendEntry>
      <c:layout>
        <c:manualLayout>
          <c:xMode val="edge"/>
          <c:yMode val="edge"/>
          <c:x val="0.27111773771965464"/>
          <c:y val="0.94199469716619522"/>
          <c:w val="0.39264248054485584"/>
          <c:h val="4.80107333746590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048615939713972E-2"/>
          <c:y val="2.8806367243572613E-2"/>
          <c:w val="0.88871735603455293"/>
          <c:h val="0.74726381477489867"/>
        </c:manualLayout>
      </c:layout>
      <c:lineChart>
        <c:grouping val="standard"/>
        <c:varyColors val="0"/>
        <c:ser>
          <c:idx val="0"/>
          <c:order val="0"/>
          <c:tx>
            <c:strRef>
              <c:f>'Slide 10 e 11'!$B$1:$D$1</c:f>
              <c:strCache>
                <c:ptCount val="1"/>
                <c:pt idx="0">
                  <c:v>Norte + Centro-Oeste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68"/>
              <c:layout>
                <c:manualLayout>
                  <c:x val="9.3858605837159352E-5"/>
                  <c:y val="1.26014569843987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32-4DC7-BDB7-750A271860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'Slide 10 e 11'!$A$189:$A$357</c:f>
              <c:numCache>
                <c:formatCode>mmm\-yy</c:formatCode>
                <c:ptCount val="169"/>
                <c:pt idx="0">
                  <c:v>40391</c:v>
                </c:pt>
                <c:pt idx="1">
                  <c:v>40422</c:v>
                </c:pt>
                <c:pt idx="2">
                  <c:v>40452</c:v>
                </c:pt>
                <c:pt idx="3">
                  <c:v>40483</c:v>
                </c:pt>
                <c:pt idx="4">
                  <c:v>40513</c:v>
                </c:pt>
                <c:pt idx="5">
                  <c:v>40544</c:v>
                </c:pt>
                <c:pt idx="6">
                  <c:v>40575</c:v>
                </c:pt>
                <c:pt idx="7">
                  <c:v>40603</c:v>
                </c:pt>
                <c:pt idx="8">
                  <c:v>40634</c:v>
                </c:pt>
                <c:pt idx="9">
                  <c:v>40664</c:v>
                </c:pt>
                <c:pt idx="10">
                  <c:v>40695</c:v>
                </c:pt>
                <c:pt idx="11">
                  <c:v>40725</c:v>
                </c:pt>
                <c:pt idx="12">
                  <c:v>40756</c:v>
                </c:pt>
                <c:pt idx="13">
                  <c:v>40787</c:v>
                </c:pt>
                <c:pt idx="14">
                  <c:v>40817</c:v>
                </c:pt>
                <c:pt idx="15">
                  <c:v>40848</c:v>
                </c:pt>
                <c:pt idx="16">
                  <c:v>40878</c:v>
                </c:pt>
                <c:pt idx="17">
                  <c:v>40909</c:v>
                </c:pt>
                <c:pt idx="18">
                  <c:v>40940</c:v>
                </c:pt>
                <c:pt idx="19">
                  <c:v>40969</c:v>
                </c:pt>
                <c:pt idx="20">
                  <c:v>41000</c:v>
                </c:pt>
                <c:pt idx="21">
                  <c:v>41030</c:v>
                </c:pt>
                <c:pt idx="22">
                  <c:v>41061</c:v>
                </c:pt>
                <c:pt idx="23">
                  <c:v>41091</c:v>
                </c:pt>
                <c:pt idx="24">
                  <c:v>41122</c:v>
                </c:pt>
                <c:pt idx="25">
                  <c:v>41153</c:v>
                </c:pt>
                <c:pt idx="26">
                  <c:v>41183</c:v>
                </c:pt>
                <c:pt idx="27">
                  <c:v>41214</c:v>
                </c:pt>
                <c:pt idx="28">
                  <c:v>41244</c:v>
                </c:pt>
                <c:pt idx="29">
                  <c:v>41275</c:v>
                </c:pt>
                <c:pt idx="30">
                  <c:v>41306</c:v>
                </c:pt>
                <c:pt idx="31">
                  <c:v>41334</c:v>
                </c:pt>
                <c:pt idx="32">
                  <c:v>41365</c:v>
                </c:pt>
                <c:pt idx="33">
                  <c:v>41395</c:v>
                </c:pt>
                <c:pt idx="34">
                  <c:v>41426</c:v>
                </c:pt>
                <c:pt idx="35">
                  <c:v>41456</c:v>
                </c:pt>
                <c:pt idx="36">
                  <c:v>41487</c:v>
                </c:pt>
                <c:pt idx="37">
                  <c:v>41518</c:v>
                </c:pt>
                <c:pt idx="38">
                  <c:v>41548</c:v>
                </c:pt>
                <c:pt idx="39">
                  <c:v>41579</c:v>
                </c:pt>
                <c:pt idx="40">
                  <c:v>41609</c:v>
                </c:pt>
                <c:pt idx="41">
                  <c:v>41640</c:v>
                </c:pt>
                <c:pt idx="42">
                  <c:v>41671</c:v>
                </c:pt>
                <c:pt idx="43">
                  <c:v>41699</c:v>
                </c:pt>
                <c:pt idx="44">
                  <c:v>41730</c:v>
                </c:pt>
                <c:pt idx="45">
                  <c:v>41760</c:v>
                </c:pt>
                <c:pt idx="46">
                  <c:v>41791</c:v>
                </c:pt>
                <c:pt idx="47">
                  <c:v>41821</c:v>
                </c:pt>
                <c:pt idx="48">
                  <c:v>41852</c:v>
                </c:pt>
                <c:pt idx="49">
                  <c:v>41883</c:v>
                </c:pt>
                <c:pt idx="50">
                  <c:v>41913</c:v>
                </c:pt>
                <c:pt idx="51">
                  <c:v>41944</c:v>
                </c:pt>
                <c:pt idx="52">
                  <c:v>41974</c:v>
                </c:pt>
                <c:pt idx="53">
                  <c:v>42005</c:v>
                </c:pt>
                <c:pt idx="54">
                  <c:v>42036</c:v>
                </c:pt>
                <c:pt idx="55">
                  <c:v>42064</c:v>
                </c:pt>
                <c:pt idx="56">
                  <c:v>42095</c:v>
                </c:pt>
                <c:pt idx="57">
                  <c:v>42125</c:v>
                </c:pt>
                <c:pt idx="58">
                  <c:v>42156</c:v>
                </c:pt>
                <c:pt idx="59">
                  <c:v>42186</c:v>
                </c:pt>
                <c:pt idx="60">
                  <c:v>42217</c:v>
                </c:pt>
                <c:pt idx="61">
                  <c:v>42248</c:v>
                </c:pt>
                <c:pt idx="62">
                  <c:v>42278</c:v>
                </c:pt>
                <c:pt idx="63">
                  <c:v>42309</c:v>
                </c:pt>
                <c:pt idx="64">
                  <c:v>42339</c:v>
                </c:pt>
                <c:pt idx="65">
                  <c:v>42370</c:v>
                </c:pt>
                <c:pt idx="66">
                  <c:v>42401</c:v>
                </c:pt>
                <c:pt idx="67">
                  <c:v>42430</c:v>
                </c:pt>
                <c:pt idx="68">
                  <c:v>42461</c:v>
                </c:pt>
                <c:pt idx="69">
                  <c:v>42491</c:v>
                </c:pt>
                <c:pt idx="70">
                  <c:v>42522</c:v>
                </c:pt>
                <c:pt idx="71">
                  <c:v>42552</c:v>
                </c:pt>
                <c:pt idx="72">
                  <c:v>42583</c:v>
                </c:pt>
                <c:pt idx="73">
                  <c:v>42614</c:v>
                </c:pt>
                <c:pt idx="74">
                  <c:v>42644</c:v>
                </c:pt>
                <c:pt idx="75">
                  <c:v>42675</c:v>
                </c:pt>
                <c:pt idx="76">
                  <c:v>42705</c:v>
                </c:pt>
                <c:pt idx="77">
                  <c:v>42736</c:v>
                </c:pt>
                <c:pt idx="78">
                  <c:v>42767</c:v>
                </c:pt>
                <c:pt idx="79">
                  <c:v>42795</c:v>
                </c:pt>
                <c:pt idx="80">
                  <c:v>42826</c:v>
                </c:pt>
                <c:pt idx="81">
                  <c:v>42856</c:v>
                </c:pt>
                <c:pt idx="82">
                  <c:v>42887</c:v>
                </c:pt>
                <c:pt idx="83">
                  <c:v>42917</c:v>
                </c:pt>
                <c:pt idx="84">
                  <c:v>42948</c:v>
                </c:pt>
                <c:pt idx="85">
                  <c:v>42979</c:v>
                </c:pt>
                <c:pt idx="86">
                  <c:v>43009</c:v>
                </c:pt>
                <c:pt idx="87">
                  <c:v>43040</c:v>
                </c:pt>
                <c:pt idx="88">
                  <c:v>43070</c:v>
                </c:pt>
                <c:pt idx="89">
                  <c:v>43101</c:v>
                </c:pt>
                <c:pt idx="90">
                  <c:v>43132</c:v>
                </c:pt>
                <c:pt idx="91">
                  <c:v>43160</c:v>
                </c:pt>
                <c:pt idx="92">
                  <c:v>43191</c:v>
                </c:pt>
                <c:pt idx="93">
                  <c:v>43221</c:v>
                </c:pt>
                <c:pt idx="94">
                  <c:v>43252</c:v>
                </c:pt>
                <c:pt idx="95">
                  <c:v>43282</c:v>
                </c:pt>
                <c:pt idx="96">
                  <c:v>43313</c:v>
                </c:pt>
                <c:pt idx="97">
                  <c:v>43344</c:v>
                </c:pt>
                <c:pt idx="98">
                  <c:v>43374</c:v>
                </c:pt>
                <c:pt idx="99">
                  <c:v>43405</c:v>
                </c:pt>
                <c:pt idx="100">
                  <c:v>43435</c:v>
                </c:pt>
                <c:pt idx="101">
                  <c:v>43466</c:v>
                </c:pt>
                <c:pt idx="102">
                  <c:v>43497</c:v>
                </c:pt>
                <c:pt idx="103">
                  <c:v>43525</c:v>
                </c:pt>
                <c:pt idx="104">
                  <c:v>43556</c:v>
                </c:pt>
                <c:pt idx="105">
                  <c:v>43586</c:v>
                </c:pt>
                <c:pt idx="106">
                  <c:v>43617</c:v>
                </c:pt>
                <c:pt idx="107">
                  <c:v>43647</c:v>
                </c:pt>
                <c:pt idx="108">
                  <c:v>43678</c:v>
                </c:pt>
                <c:pt idx="109">
                  <c:v>43709</c:v>
                </c:pt>
                <c:pt idx="110">
                  <c:v>43739</c:v>
                </c:pt>
                <c:pt idx="111">
                  <c:v>43770</c:v>
                </c:pt>
                <c:pt idx="112">
                  <c:v>43800</c:v>
                </c:pt>
                <c:pt idx="113">
                  <c:v>43831</c:v>
                </c:pt>
                <c:pt idx="114">
                  <c:v>43862</c:v>
                </c:pt>
                <c:pt idx="115">
                  <c:v>43891</c:v>
                </c:pt>
                <c:pt idx="116">
                  <c:v>43922</c:v>
                </c:pt>
                <c:pt idx="117">
                  <c:v>43952</c:v>
                </c:pt>
                <c:pt idx="118">
                  <c:v>43983</c:v>
                </c:pt>
                <c:pt idx="119">
                  <c:v>44013</c:v>
                </c:pt>
                <c:pt idx="120">
                  <c:v>44044</c:v>
                </c:pt>
                <c:pt idx="121">
                  <c:v>44075</c:v>
                </c:pt>
                <c:pt idx="122">
                  <c:v>44105</c:v>
                </c:pt>
                <c:pt idx="123">
                  <c:v>44136</c:v>
                </c:pt>
                <c:pt idx="124">
                  <c:v>44166</c:v>
                </c:pt>
                <c:pt idx="125">
                  <c:v>44197</c:v>
                </c:pt>
                <c:pt idx="126">
                  <c:v>44228</c:v>
                </c:pt>
                <c:pt idx="127">
                  <c:v>44256</c:v>
                </c:pt>
                <c:pt idx="128">
                  <c:v>44287</c:v>
                </c:pt>
                <c:pt idx="129">
                  <c:v>44317</c:v>
                </c:pt>
                <c:pt idx="130">
                  <c:v>44348</c:v>
                </c:pt>
                <c:pt idx="131">
                  <c:v>44378</c:v>
                </c:pt>
                <c:pt idx="132">
                  <c:v>44409</c:v>
                </c:pt>
                <c:pt idx="133">
                  <c:v>44440</c:v>
                </c:pt>
                <c:pt idx="134">
                  <c:v>44470</c:v>
                </c:pt>
                <c:pt idx="135">
                  <c:v>44501</c:v>
                </c:pt>
                <c:pt idx="136">
                  <c:v>44531</c:v>
                </c:pt>
                <c:pt idx="137">
                  <c:v>44562</c:v>
                </c:pt>
                <c:pt idx="138">
                  <c:v>44593</c:v>
                </c:pt>
                <c:pt idx="139">
                  <c:v>44621</c:v>
                </c:pt>
                <c:pt idx="140">
                  <c:v>44652</c:v>
                </c:pt>
                <c:pt idx="141">
                  <c:v>44682</c:v>
                </c:pt>
                <c:pt idx="142">
                  <c:v>44713</c:v>
                </c:pt>
                <c:pt idx="143">
                  <c:v>44743</c:v>
                </c:pt>
                <c:pt idx="144">
                  <c:v>44774</c:v>
                </c:pt>
                <c:pt idx="145">
                  <c:v>44805</c:v>
                </c:pt>
                <c:pt idx="146">
                  <c:v>44835</c:v>
                </c:pt>
                <c:pt idx="147">
                  <c:v>44866</c:v>
                </c:pt>
                <c:pt idx="148">
                  <c:v>44896</c:v>
                </c:pt>
                <c:pt idx="149">
                  <c:v>44927</c:v>
                </c:pt>
                <c:pt idx="150">
                  <c:v>44958</c:v>
                </c:pt>
                <c:pt idx="151">
                  <c:v>44986</c:v>
                </c:pt>
                <c:pt idx="152">
                  <c:v>45017</c:v>
                </c:pt>
                <c:pt idx="153">
                  <c:v>45047</c:v>
                </c:pt>
                <c:pt idx="154">
                  <c:v>45078</c:v>
                </c:pt>
                <c:pt idx="155">
                  <c:v>45108</c:v>
                </c:pt>
                <c:pt idx="156">
                  <c:v>45139</c:v>
                </c:pt>
                <c:pt idx="157">
                  <c:v>45170</c:v>
                </c:pt>
                <c:pt idx="158">
                  <c:v>45200</c:v>
                </c:pt>
                <c:pt idx="159">
                  <c:v>45231</c:v>
                </c:pt>
                <c:pt idx="160">
                  <c:v>45261</c:v>
                </c:pt>
                <c:pt idx="161">
                  <c:v>45292</c:v>
                </c:pt>
                <c:pt idx="162">
                  <c:v>45323</c:v>
                </c:pt>
                <c:pt idx="163">
                  <c:v>45352</c:v>
                </c:pt>
                <c:pt idx="164">
                  <c:v>45383</c:v>
                </c:pt>
                <c:pt idx="165">
                  <c:v>45413</c:v>
                </c:pt>
                <c:pt idx="166">
                  <c:v>45444</c:v>
                </c:pt>
                <c:pt idx="167">
                  <c:v>45474</c:v>
                </c:pt>
                <c:pt idx="168">
                  <c:v>45505</c:v>
                </c:pt>
              </c:numCache>
            </c:numRef>
          </c:cat>
          <c:val>
            <c:numRef>
              <c:f>'Slide 10 e 11'!$B$189:$B$357</c:f>
              <c:numCache>
                <c:formatCode>0.0</c:formatCode>
                <c:ptCount val="169"/>
                <c:pt idx="0">
                  <c:v>105.96666666666668</c:v>
                </c:pt>
                <c:pt idx="1">
                  <c:v>106.46666666666665</c:v>
                </c:pt>
                <c:pt idx="2">
                  <c:v>107.13333333333333</c:v>
                </c:pt>
                <c:pt idx="3">
                  <c:v>107.40000000000002</c:v>
                </c:pt>
                <c:pt idx="4">
                  <c:v>106.03333333333335</c:v>
                </c:pt>
                <c:pt idx="5">
                  <c:v>104.89999999999999</c:v>
                </c:pt>
                <c:pt idx="6">
                  <c:v>106.63333333333333</c:v>
                </c:pt>
                <c:pt idx="7">
                  <c:v>108.26666666666667</c:v>
                </c:pt>
                <c:pt idx="8">
                  <c:v>109.60000000000001</c:v>
                </c:pt>
                <c:pt idx="9">
                  <c:v>109.3</c:v>
                </c:pt>
                <c:pt idx="10">
                  <c:v>109.83333333333333</c:v>
                </c:pt>
                <c:pt idx="11">
                  <c:v>109.13333333333333</c:v>
                </c:pt>
                <c:pt idx="12">
                  <c:v>108.73333333333333</c:v>
                </c:pt>
                <c:pt idx="13">
                  <c:v>106.76666666666667</c:v>
                </c:pt>
                <c:pt idx="14">
                  <c:v>106.03333333333335</c:v>
                </c:pt>
                <c:pt idx="15">
                  <c:v>102.56666666666666</c:v>
                </c:pt>
                <c:pt idx="16">
                  <c:v>102.63333333333333</c:v>
                </c:pt>
                <c:pt idx="17">
                  <c:v>102.53333333333335</c:v>
                </c:pt>
                <c:pt idx="18">
                  <c:v>105.46666666666665</c:v>
                </c:pt>
                <c:pt idx="19">
                  <c:v>106.10000000000001</c:v>
                </c:pt>
                <c:pt idx="20">
                  <c:v>107.09999999999998</c:v>
                </c:pt>
                <c:pt idx="21">
                  <c:v>106.23333333333333</c:v>
                </c:pt>
                <c:pt idx="22">
                  <c:v>105.10000000000001</c:v>
                </c:pt>
                <c:pt idx="23">
                  <c:v>103.86666666666667</c:v>
                </c:pt>
                <c:pt idx="24">
                  <c:v>103.53333333333335</c:v>
                </c:pt>
                <c:pt idx="25">
                  <c:v>105.06666666666666</c:v>
                </c:pt>
                <c:pt idx="26">
                  <c:v>106.36666666666667</c:v>
                </c:pt>
                <c:pt idx="27">
                  <c:v>107.86666666666667</c:v>
                </c:pt>
                <c:pt idx="28">
                  <c:v>106.83333333333333</c:v>
                </c:pt>
                <c:pt idx="29">
                  <c:v>104.2</c:v>
                </c:pt>
                <c:pt idx="30">
                  <c:v>101.83333333333333</c:v>
                </c:pt>
                <c:pt idx="31">
                  <c:v>101.5</c:v>
                </c:pt>
                <c:pt idx="32">
                  <c:v>102.5</c:v>
                </c:pt>
                <c:pt idx="33">
                  <c:v>101.93333333333334</c:v>
                </c:pt>
                <c:pt idx="34">
                  <c:v>102.26666666666667</c:v>
                </c:pt>
                <c:pt idx="35">
                  <c:v>102.86666666666667</c:v>
                </c:pt>
                <c:pt idx="36">
                  <c:v>104.13333333333333</c:v>
                </c:pt>
                <c:pt idx="37">
                  <c:v>103.8</c:v>
                </c:pt>
                <c:pt idx="38">
                  <c:v>103.23333333333333</c:v>
                </c:pt>
                <c:pt idx="39">
                  <c:v>102.43333333333332</c:v>
                </c:pt>
                <c:pt idx="40">
                  <c:v>101.16666666666667</c:v>
                </c:pt>
                <c:pt idx="41">
                  <c:v>101.06666666666666</c:v>
                </c:pt>
                <c:pt idx="42">
                  <c:v>101.13333333333333</c:v>
                </c:pt>
                <c:pt idx="43">
                  <c:v>100.96666666666665</c:v>
                </c:pt>
                <c:pt idx="44">
                  <c:v>100.19999999999999</c:v>
                </c:pt>
                <c:pt idx="45">
                  <c:v>98.066666666666677</c:v>
                </c:pt>
                <c:pt idx="46">
                  <c:v>96.566666666666677</c:v>
                </c:pt>
                <c:pt idx="47">
                  <c:v>94.5</c:v>
                </c:pt>
                <c:pt idx="48">
                  <c:v>94.033333333333346</c:v>
                </c:pt>
                <c:pt idx="49">
                  <c:v>91.366666666666674</c:v>
                </c:pt>
                <c:pt idx="50">
                  <c:v>89.2</c:v>
                </c:pt>
                <c:pt idx="51">
                  <c:v>86.966666666666654</c:v>
                </c:pt>
                <c:pt idx="52">
                  <c:v>87.533333333333346</c:v>
                </c:pt>
                <c:pt idx="53">
                  <c:v>86.933333333333337</c:v>
                </c:pt>
                <c:pt idx="54">
                  <c:v>84.466666666666669</c:v>
                </c:pt>
                <c:pt idx="55">
                  <c:v>78.966666666666683</c:v>
                </c:pt>
                <c:pt idx="56">
                  <c:v>75.633333333333326</c:v>
                </c:pt>
                <c:pt idx="57">
                  <c:v>74.066666666666663</c:v>
                </c:pt>
                <c:pt idx="58">
                  <c:v>72.933333333333337</c:v>
                </c:pt>
                <c:pt idx="59">
                  <c:v>71.500000000000014</c:v>
                </c:pt>
                <c:pt idx="60">
                  <c:v>68.166666666666671</c:v>
                </c:pt>
                <c:pt idx="61">
                  <c:v>66.900000000000006</c:v>
                </c:pt>
                <c:pt idx="62">
                  <c:v>66.733333333333334</c:v>
                </c:pt>
                <c:pt idx="63">
                  <c:v>66.13333333333334</c:v>
                </c:pt>
                <c:pt idx="64">
                  <c:v>66</c:v>
                </c:pt>
                <c:pt idx="65">
                  <c:v>64.966666666666654</c:v>
                </c:pt>
                <c:pt idx="66">
                  <c:v>65.966666666666669</c:v>
                </c:pt>
                <c:pt idx="67">
                  <c:v>66.266666666666666</c:v>
                </c:pt>
                <c:pt idx="68">
                  <c:v>64.966666666666669</c:v>
                </c:pt>
                <c:pt idx="69">
                  <c:v>66.333333333333329</c:v>
                </c:pt>
                <c:pt idx="70">
                  <c:v>69.033333333333346</c:v>
                </c:pt>
                <c:pt idx="71">
                  <c:v>73.2</c:v>
                </c:pt>
                <c:pt idx="72">
                  <c:v>75.066666666666677</c:v>
                </c:pt>
                <c:pt idx="73">
                  <c:v>75.833333333333329</c:v>
                </c:pt>
                <c:pt idx="74">
                  <c:v>75.266666666666666</c:v>
                </c:pt>
                <c:pt idx="75">
                  <c:v>76.099999999999994</c:v>
                </c:pt>
                <c:pt idx="76">
                  <c:v>75.766666666666666</c:v>
                </c:pt>
                <c:pt idx="77">
                  <c:v>78.133333333333326</c:v>
                </c:pt>
                <c:pt idx="78">
                  <c:v>78.8</c:v>
                </c:pt>
                <c:pt idx="79">
                  <c:v>80.933333333333323</c:v>
                </c:pt>
                <c:pt idx="80">
                  <c:v>81.600000000000009</c:v>
                </c:pt>
                <c:pt idx="81">
                  <c:v>83.833333333333329</c:v>
                </c:pt>
                <c:pt idx="82">
                  <c:v>84.966666666666654</c:v>
                </c:pt>
                <c:pt idx="83">
                  <c:v>86.233333333333334</c:v>
                </c:pt>
                <c:pt idx="84">
                  <c:v>85.699999999999989</c:v>
                </c:pt>
                <c:pt idx="85">
                  <c:v>86.433333333333337</c:v>
                </c:pt>
                <c:pt idx="86">
                  <c:v>86.7</c:v>
                </c:pt>
                <c:pt idx="87">
                  <c:v>87.033333333333346</c:v>
                </c:pt>
                <c:pt idx="88">
                  <c:v>88.13333333333334</c:v>
                </c:pt>
                <c:pt idx="89">
                  <c:v>90.466666666666654</c:v>
                </c:pt>
                <c:pt idx="90">
                  <c:v>93.766666666666652</c:v>
                </c:pt>
                <c:pt idx="91">
                  <c:v>94.266666666666666</c:v>
                </c:pt>
                <c:pt idx="92">
                  <c:v>94.399999999999991</c:v>
                </c:pt>
                <c:pt idx="93">
                  <c:v>93.433333333333337</c:v>
                </c:pt>
                <c:pt idx="94">
                  <c:v>92.333333333333329</c:v>
                </c:pt>
                <c:pt idx="95">
                  <c:v>91.533333333333346</c:v>
                </c:pt>
                <c:pt idx="96">
                  <c:v>91.433333333333337</c:v>
                </c:pt>
                <c:pt idx="97">
                  <c:v>92.633333333333326</c:v>
                </c:pt>
                <c:pt idx="98">
                  <c:v>92.533333333333346</c:v>
                </c:pt>
                <c:pt idx="99">
                  <c:v>95.466666666666654</c:v>
                </c:pt>
                <c:pt idx="100">
                  <c:v>97.90000000000002</c:v>
                </c:pt>
                <c:pt idx="101">
                  <c:v>100.16666666666667</c:v>
                </c:pt>
                <c:pt idx="102">
                  <c:v>99.533333333333346</c:v>
                </c:pt>
                <c:pt idx="103">
                  <c:v>100.56666666666666</c:v>
                </c:pt>
                <c:pt idx="104">
                  <c:v>101.43333333333334</c:v>
                </c:pt>
                <c:pt idx="105">
                  <c:v>100.26666666666667</c:v>
                </c:pt>
                <c:pt idx="106">
                  <c:v>97.733333333333348</c:v>
                </c:pt>
                <c:pt idx="107">
                  <c:v>95.733333333333334</c:v>
                </c:pt>
                <c:pt idx="108">
                  <c:v>96.100000000000009</c:v>
                </c:pt>
                <c:pt idx="109">
                  <c:v>97.166666666666671</c:v>
                </c:pt>
                <c:pt idx="110">
                  <c:v>96.866666666666674</c:v>
                </c:pt>
                <c:pt idx="111">
                  <c:v>96.933333333333323</c:v>
                </c:pt>
                <c:pt idx="112">
                  <c:v>97.033333333333346</c:v>
                </c:pt>
                <c:pt idx="113">
                  <c:v>99.066666666666663</c:v>
                </c:pt>
                <c:pt idx="114">
                  <c:v>100.10000000000001</c:v>
                </c:pt>
                <c:pt idx="115">
                  <c:v>97.3</c:v>
                </c:pt>
                <c:pt idx="116">
                  <c:v>82.266666666666666</c:v>
                </c:pt>
                <c:pt idx="117">
                  <c:v>69.233333333333334</c:v>
                </c:pt>
                <c:pt idx="118">
                  <c:v>63.766666666666673</c:v>
                </c:pt>
                <c:pt idx="119">
                  <c:v>73.8</c:v>
                </c:pt>
                <c:pt idx="120">
                  <c:v>82.666666666666671</c:v>
                </c:pt>
                <c:pt idx="121">
                  <c:v>89.133333333333326</c:v>
                </c:pt>
                <c:pt idx="122">
                  <c:v>90.833333333333329</c:v>
                </c:pt>
                <c:pt idx="123">
                  <c:v>91.633333333333326</c:v>
                </c:pt>
                <c:pt idx="124">
                  <c:v>91</c:v>
                </c:pt>
                <c:pt idx="125">
                  <c:v>92.633333333333326</c:v>
                </c:pt>
                <c:pt idx="126">
                  <c:v>91.766666666666666</c:v>
                </c:pt>
                <c:pt idx="127">
                  <c:v>87</c:v>
                </c:pt>
                <c:pt idx="128">
                  <c:v>83.066666666666677</c:v>
                </c:pt>
                <c:pt idx="129">
                  <c:v>84.033333333333331</c:v>
                </c:pt>
                <c:pt idx="130">
                  <c:v>89.333333333333329</c:v>
                </c:pt>
                <c:pt idx="131">
                  <c:v>92.533333333333346</c:v>
                </c:pt>
                <c:pt idx="132">
                  <c:v>93.933333333333323</c:v>
                </c:pt>
                <c:pt idx="133">
                  <c:v>94.899999999999991</c:v>
                </c:pt>
                <c:pt idx="134">
                  <c:v>95.633333333333326</c:v>
                </c:pt>
                <c:pt idx="135">
                  <c:v>96.666666666666671</c:v>
                </c:pt>
                <c:pt idx="136">
                  <c:v>96.666666666666671</c:v>
                </c:pt>
                <c:pt idx="137">
                  <c:v>96.2</c:v>
                </c:pt>
                <c:pt idx="138">
                  <c:v>94.566666666666663</c:v>
                </c:pt>
                <c:pt idx="139">
                  <c:v>95.566666666666663</c:v>
                </c:pt>
                <c:pt idx="140">
                  <c:v>95.433333333333323</c:v>
                </c:pt>
                <c:pt idx="141">
                  <c:v>97.033333333333346</c:v>
                </c:pt>
                <c:pt idx="142">
                  <c:v>97.766666666666666</c:v>
                </c:pt>
                <c:pt idx="143">
                  <c:v>99.666666666666671</c:v>
                </c:pt>
                <c:pt idx="144">
                  <c:v>101.36666666666666</c:v>
                </c:pt>
                <c:pt idx="145">
                  <c:v>101.93333333333334</c:v>
                </c:pt>
                <c:pt idx="146">
                  <c:v>102.26666666666665</c:v>
                </c:pt>
                <c:pt idx="147">
                  <c:v>99.233333333333334</c:v>
                </c:pt>
                <c:pt idx="148">
                  <c:v>96.666666666666671</c:v>
                </c:pt>
                <c:pt idx="149">
                  <c:v>93.5</c:v>
                </c:pt>
                <c:pt idx="150">
                  <c:v>93.333333333333329</c:v>
                </c:pt>
                <c:pt idx="151">
                  <c:v>92.2</c:v>
                </c:pt>
                <c:pt idx="152">
                  <c:v>91.566666666666663</c:v>
                </c:pt>
                <c:pt idx="153">
                  <c:v>90.866666666666674</c:v>
                </c:pt>
                <c:pt idx="154">
                  <c:v>91.566666666666663</c:v>
                </c:pt>
                <c:pt idx="155">
                  <c:v>92.033333333333346</c:v>
                </c:pt>
                <c:pt idx="156">
                  <c:v>92.566666666666663</c:v>
                </c:pt>
                <c:pt idx="157">
                  <c:v>92.066666666666663</c:v>
                </c:pt>
                <c:pt idx="158">
                  <c:v>92.5</c:v>
                </c:pt>
                <c:pt idx="159">
                  <c:v>93.100000000000009</c:v>
                </c:pt>
                <c:pt idx="160">
                  <c:v>93.233333333333348</c:v>
                </c:pt>
                <c:pt idx="161">
                  <c:v>94.166666666666671</c:v>
                </c:pt>
                <c:pt idx="162">
                  <c:v>93.40000000000002</c:v>
                </c:pt>
                <c:pt idx="163">
                  <c:v>92.933333333333337</c:v>
                </c:pt>
                <c:pt idx="164">
                  <c:v>92.466666666666654</c:v>
                </c:pt>
                <c:pt idx="165">
                  <c:v>91.833333333333329</c:v>
                </c:pt>
                <c:pt idx="166">
                  <c:v>92.466666666666654</c:v>
                </c:pt>
                <c:pt idx="167">
                  <c:v>91.733333333333348</c:v>
                </c:pt>
                <c:pt idx="168">
                  <c:v>91.366666666666674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32-4DC7-BDB7-750A2718608B}"/>
            </c:ext>
          </c:extLst>
        </c:ser>
        <c:ser>
          <c:idx val="1"/>
          <c:order val="1"/>
          <c:tx>
            <c:strRef>
              <c:f>'Slide 10 e 11'!$E$1:$G$1</c:f>
              <c:strCache>
                <c:ptCount val="1"/>
                <c:pt idx="0">
                  <c:v>Nordeste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68"/>
              <c:layout>
                <c:manualLayout>
                  <c:x val="0"/>
                  <c:y val="4.898787954998994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32-4DC7-BDB7-750A271860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'Slide 10 e 11'!$A$189:$A$357</c:f>
              <c:numCache>
                <c:formatCode>mmm\-yy</c:formatCode>
                <c:ptCount val="169"/>
                <c:pt idx="0">
                  <c:v>40391</c:v>
                </c:pt>
                <c:pt idx="1">
                  <c:v>40422</c:v>
                </c:pt>
                <c:pt idx="2">
                  <c:v>40452</c:v>
                </c:pt>
                <c:pt idx="3">
                  <c:v>40483</c:v>
                </c:pt>
                <c:pt idx="4">
                  <c:v>40513</c:v>
                </c:pt>
                <c:pt idx="5">
                  <c:v>40544</c:v>
                </c:pt>
                <c:pt idx="6">
                  <c:v>40575</c:v>
                </c:pt>
                <c:pt idx="7">
                  <c:v>40603</c:v>
                </c:pt>
                <c:pt idx="8">
                  <c:v>40634</c:v>
                </c:pt>
                <c:pt idx="9">
                  <c:v>40664</c:v>
                </c:pt>
                <c:pt idx="10">
                  <c:v>40695</c:v>
                </c:pt>
                <c:pt idx="11">
                  <c:v>40725</c:v>
                </c:pt>
                <c:pt idx="12">
                  <c:v>40756</c:v>
                </c:pt>
                <c:pt idx="13">
                  <c:v>40787</c:v>
                </c:pt>
                <c:pt idx="14">
                  <c:v>40817</c:v>
                </c:pt>
                <c:pt idx="15">
                  <c:v>40848</c:v>
                </c:pt>
                <c:pt idx="16">
                  <c:v>40878</c:v>
                </c:pt>
                <c:pt idx="17">
                  <c:v>40909</c:v>
                </c:pt>
                <c:pt idx="18">
                  <c:v>40940</c:v>
                </c:pt>
                <c:pt idx="19">
                  <c:v>40969</c:v>
                </c:pt>
                <c:pt idx="20">
                  <c:v>41000</c:v>
                </c:pt>
                <c:pt idx="21">
                  <c:v>41030</c:v>
                </c:pt>
                <c:pt idx="22">
                  <c:v>41061</c:v>
                </c:pt>
                <c:pt idx="23">
                  <c:v>41091</c:v>
                </c:pt>
                <c:pt idx="24">
                  <c:v>41122</c:v>
                </c:pt>
                <c:pt idx="25">
                  <c:v>41153</c:v>
                </c:pt>
                <c:pt idx="26">
                  <c:v>41183</c:v>
                </c:pt>
                <c:pt idx="27">
                  <c:v>41214</c:v>
                </c:pt>
                <c:pt idx="28">
                  <c:v>41244</c:v>
                </c:pt>
                <c:pt idx="29">
                  <c:v>41275</c:v>
                </c:pt>
                <c:pt idx="30">
                  <c:v>41306</c:v>
                </c:pt>
                <c:pt idx="31">
                  <c:v>41334</c:v>
                </c:pt>
                <c:pt idx="32">
                  <c:v>41365</c:v>
                </c:pt>
                <c:pt idx="33">
                  <c:v>41395</c:v>
                </c:pt>
                <c:pt idx="34">
                  <c:v>41426</c:v>
                </c:pt>
                <c:pt idx="35">
                  <c:v>41456</c:v>
                </c:pt>
                <c:pt idx="36">
                  <c:v>41487</c:v>
                </c:pt>
                <c:pt idx="37">
                  <c:v>41518</c:v>
                </c:pt>
                <c:pt idx="38">
                  <c:v>41548</c:v>
                </c:pt>
                <c:pt idx="39">
                  <c:v>41579</c:v>
                </c:pt>
                <c:pt idx="40">
                  <c:v>41609</c:v>
                </c:pt>
                <c:pt idx="41">
                  <c:v>41640</c:v>
                </c:pt>
                <c:pt idx="42">
                  <c:v>41671</c:v>
                </c:pt>
                <c:pt idx="43">
                  <c:v>41699</c:v>
                </c:pt>
                <c:pt idx="44">
                  <c:v>41730</c:v>
                </c:pt>
                <c:pt idx="45">
                  <c:v>41760</c:v>
                </c:pt>
                <c:pt idx="46">
                  <c:v>41791</c:v>
                </c:pt>
                <c:pt idx="47">
                  <c:v>41821</c:v>
                </c:pt>
                <c:pt idx="48">
                  <c:v>41852</c:v>
                </c:pt>
                <c:pt idx="49">
                  <c:v>41883</c:v>
                </c:pt>
                <c:pt idx="50">
                  <c:v>41913</c:v>
                </c:pt>
                <c:pt idx="51">
                  <c:v>41944</c:v>
                </c:pt>
                <c:pt idx="52">
                  <c:v>41974</c:v>
                </c:pt>
                <c:pt idx="53">
                  <c:v>42005</c:v>
                </c:pt>
                <c:pt idx="54">
                  <c:v>42036</c:v>
                </c:pt>
                <c:pt idx="55">
                  <c:v>42064</c:v>
                </c:pt>
                <c:pt idx="56">
                  <c:v>42095</c:v>
                </c:pt>
                <c:pt idx="57">
                  <c:v>42125</c:v>
                </c:pt>
                <c:pt idx="58">
                  <c:v>42156</c:v>
                </c:pt>
                <c:pt idx="59">
                  <c:v>42186</c:v>
                </c:pt>
                <c:pt idx="60">
                  <c:v>42217</c:v>
                </c:pt>
                <c:pt idx="61">
                  <c:v>42248</c:v>
                </c:pt>
                <c:pt idx="62">
                  <c:v>42278</c:v>
                </c:pt>
                <c:pt idx="63">
                  <c:v>42309</c:v>
                </c:pt>
                <c:pt idx="64">
                  <c:v>42339</c:v>
                </c:pt>
                <c:pt idx="65">
                  <c:v>42370</c:v>
                </c:pt>
                <c:pt idx="66">
                  <c:v>42401</c:v>
                </c:pt>
                <c:pt idx="67">
                  <c:v>42430</c:v>
                </c:pt>
                <c:pt idx="68">
                  <c:v>42461</c:v>
                </c:pt>
                <c:pt idx="69">
                  <c:v>42491</c:v>
                </c:pt>
                <c:pt idx="70">
                  <c:v>42522</c:v>
                </c:pt>
                <c:pt idx="71">
                  <c:v>42552</c:v>
                </c:pt>
                <c:pt idx="72">
                  <c:v>42583</c:v>
                </c:pt>
                <c:pt idx="73">
                  <c:v>42614</c:v>
                </c:pt>
                <c:pt idx="74">
                  <c:v>42644</c:v>
                </c:pt>
                <c:pt idx="75">
                  <c:v>42675</c:v>
                </c:pt>
                <c:pt idx="76">
                  <c:v>42705</c:v>
                </c:pt>
                <c:pt idx="77">
                  <c:v>42736</c:v>
                </c:pt>
                <c:pt idx="78">
                  <c:v>42767</c:v>
                </c:pt>
                <c:pt idx="79">
                  <c:v>42795</c:v>
                </c:pt>
                <c:pt idx="80">
                  <c:v>42826</c:v>
                </c:pt>
                <c:pt idx="81">
                  <c:v>42856</c:v>
                </c:pt>
                <c:pt idx="82">
                  <c:v>42887</c:v>
                </c:pt>
                <c:pt idx="83">
                  <c:v>42917</c:v>
                </c:pt>
                <c:pt idx="84">
                  <c:v>42948</c:v>
                </c:pt>
                <c:pt idx="85">
                  <c:v>42979</c:v>
                </c:pt>
                <c:pt idx="86">
                  <c:v>43009</c:v>
                </c:pt>
                <c:pt idx="87">
                  <c:v>43040</c:v>
                </c:pt>
                <c:pt idx="88">
                  <c:v>43070</c:v>
                </c:pt>
                <c:pt idx="89">
                  <c:v>43101</c:v>
                </c:pt>
                <c:pt idx="90">
                  <c:v>43132</c:v>
                </c:pt>
                <c:pt idx="91">
                  <c:v>43160</c:v>
                </c:pt>
                <c:pt idx="92">
                  <c:v>43191</c:v>
                </c:pt>
                <c:pt idx="93">
                  <c:v>43221</c:v>
                </c:pt>
                <c:pt idx="94">
                  <c:v>43252</c:v>
                </c:pt>
                <c:pt idx="95">
                  <c:v>43282</c:v>
                </c:pt>
                <c:pt idx="96">
                  <c:v>43313</c:v>
                </c:pt>
                <c:pt idx="97">
                  <c:v>43344</c:v>
                </c:pt>
                <c:pt idx="98">
                  <c:v>43374</c:v>
                </c:pt>
                <c:pt idx="99">
                  <c:v>43405</c:v>
                </c:pt>
                <c:pt idx="100">
                  <c:v>43435</c:v>
                </c:pt>
                <c:pt idx="101">
                  <c:v>43466</c:v>
                </c:pt>
                <c:pt idx="102">
                  <c:v>43497</c:v>
                </c:pt>
                <c:pt idx="103">
                  <c:v>43525</c:v>
                </c:pt>
                <c:pt idx="104">
                  <c:v>43556</c:v>
                </c:pt>
                <c:pt idx="105">
                  <c:v>43586</c:v>
                </c:pt>
                <c:pt idx="106">
                  <c:v>43617</c:v>
                </c:pt>
                <c:pt idx="107">
                  <c:v>43647</c:v>
                </c:pt>
                <c:pt idx="108">
                  <c:v>43678</c:v>
                </c:pt>
                <c:pt idx="109">
                  <c:v>43709</c:v>
                </c:pt>
                <c:pt idx="110">
                  <c:v>43739</c:v>
                </c:pt>
                <c:pt idx="111">
                  <c:v>43770</c:v>
                </c:pt>
                <c:pt idx="112">
                  <c:v>43800</c:v>
                </c:pt>
                <c:pt idx="113">
                  <c:v>43831</c:v>
                </c:pt>
                <c:pt idx="114">
                  <c:v>43862</c:v>
                </c:pt>
                <c:pt idx="115">
                  <c:v>43891</c:v>
                </c:pt>
                <c:pt idx="116">
                  <c:v>43922</c:v>
                </c:pt>
                <c:pt idx="117">
                  <c:v>43952</c:v>
                </c:pt>
                <c:pt idx="118">
                  <c:v>43983</c:v>
                </c:pt>
                <c:pt idx="119">
                  <c:v>44013</c:v>
                </c:pt>
                <c:pt idx="120">
                  <c:v>44044</c:v>
                </c:pt>
                <c:pt idx="121">
                  <c:v>44075</c:v>
                </c:pt>
                <c:pt idx="122">
                  <c:v>44105</c:v>
                </c:pt>
                <c:pt idx="123">
                  <c:v>44136</c:v>
                </c:pt>
                <c:pt idx="124">
                  <c:v>44166</c:v>
                </c:pt>
                <c:pt idx="125">
                  <c:v>44197</c:v>
                </c:pt>
                <c:pt idx="126">
                  <c:v>44228</c:v>
                </c:pt>
                <c:pt idx="127">
                  <c:v>44256</c:v>
                </c:pt>
                <c:pt idx="128">
                  <c:v>44287</c:v>
                </c:pt>
                <c:pt idx="129">
                  <c:v>44317</c:v>
                </c:pt>
                <c:pt idx="130">
                  <c:v>44348</c:v>
                </c:pt>
                <c:pt idx="131">
                  <c:v>44378</c:v>
                </c:pt>
                <c:pt idx="132">
                  <c:v>44409</c:v>
                </c:pt>
                <c:pt idx="133">
                  <c:v>44440</c:v>
                </c:pt>
                <c:pt idx="134">
                  <c:v>44470</c:v>
                </c:pt>
                <c:pt idx="135">
                  <c:v>44501</c:v>
                </c:pt>
                <c:pt idx="136">
                  <c:v>44531</c:v>
                </c:pt>
                <c:pt idx="137">
                  <c:v>44562</c:v>
                </c:pt>
                <c:pt idx="138">
                  <c:v>44593</c:v>
                </c:pt>
                <c:pt idx="139">
                  <c:v>44621</c:v>
                </c:pt>
                <c:pt idx="140">
                  <c:v>44652</c:v>
                </c:pt>
                <c:pt idx="141">
                  <c:v>44682</c:v>
                </c:pt>
                <c:pt idx="142">
                  <c:v>44713</c:v>
                </c:pt>
                <c:pt idx="143">
                  <c:v>44743</c:v>
                </c:pt>
                <c:pt idx="144">
                  <c:v>44774</c:v>
                </c:pt>
                <c:pt idx="145">
                  <c:v>44805</c:v>
                </c:pt>
                <c:pt idx="146">
                  <c:v>44835</c:v>
                </c:pt>
                <c:pt idx="147">
                  <c:v>44866</c:v>
                </c:pt>
                <c:pt idx="148">
                  <c:v>44896</c:v>
                </c:pt>
                <c:pt idx="149">
                  <c:v>44927</c:v>
                </c:pt>
                <c:pt idx="150">
                  <c:v>44958</c:v>
                </c:pt>
                <c:pt idx="151">
                  <c:v>44986</c:v>
                </c:pt>
                <c:pt idx="152">
                  <c:v>45017</c:v>
                </c:pt>
                <c:pt idx="153">
                  <c:v>45047</c:v>
                </c:pt>
                <c:pt idx="154">
                  <c:v>45078</c:v>
                </c:pt>
                <c:pt idx="155">
                  <c:v>45108</c:v>
                </c:pt>
                <c:pt idx="156">
                  <c:v>45139</c:v>
                </c:pt>
                <c:pt idx="157">
                  <c:v>45170</c:v>
                </c:pt>
                <c:pt idx="158">
                  <c:v>45200</c:v>
                </c:pt>
                <c:pt idx="159">
                  <c:v>45231</c:v>
                </c:pt>
                <c:pt idx="160">
                  <c:v>45261</c:v>
                </c:pt>
                <c:pt idx="161">
                  <c:v>45292</c:v>
                </c:pt>
                <c:pt idx="162">
                  <c:v>45323</c:v>
                </c:pt>
                <c:pt idx="163">
                  <c:v>45352</c:v>
                </c:pt>
                <c:pt idx="164">
                  <c:v>45383</c:v>
                </c:pt>
                <c:pt idx="165">
                  <c:v>45413</c:v>
                </c:pt>
                <c:pt idx="166">
                  <c:v>45444</c:v>
                </c:pt>
                <c:pt idx="167">
                  <c:v>45474</c:v>
                </c:pt>
                <c:pt idx="168">
                  <c:v>45505</c:v>
                </c:pt>
              </c:numCache>
            </c:numRef>
          </c:cat>
          <c:val>
            <c:numRef>
              <c:f>'Slide 10 e 11'!$E$189:$E$357</c:f>
              <c:numCache>
                <c:formatCode>0.0</c:formatCode>
                <c:ptCount val="169"/>
                <c:pt idx="0">
                  <c:v>109.66666666666667</c:v>
                </c:pt>
                <c:pt idx="1">
                  <c:v>109.5</c:v>
                </c:pt>
                <c:pt idx="2">
                  <c:v>110.16666666666667</c:v>
                </c:pt>
                <c:pt idx="3">
                  <c:v>110.56666666666666</c:v>
                </c:pt>
                <c:pt idx="4">
                  <c:v>111.09999999999998</c:v>
                </c:pt>
                <c:pt idx="5">
                  <c:v>110.23333333333333</c:v>
                </c:pt>
                <c:pt idx="6">
                  <c:v>109.43333333333334</c:v>
                </c:pt>
                <c:pt idx="7">
                  <c:v>108.36666666666667</c:v>
                </c:pt>
                <c:pt idx="8">
                  <c:v>108.80000000000001</c:v>
                </c:pt>
                <c:pt idx="9">
                  <c:v>108.86666666666667</c:v>
                </c:pt>
                <c:pt idx="10">
                  <c:v>109.96666666666665</c:v>
                </c:pt>
                <c:pt idx="11">
                  <c:v>109.63333333333334</c:v>
                </c:pt>
                <c:pt idx="12">
                  <c:v>109.63333333333333</c:v>
                </c:pt>
                <c:pt idx="13">
                  <c:v>108.06666666666666</c:v>
                </c:pt>
                <c:pt idx="14">
                  <c:v>106.96666666666665</c:v>
                </c:pt>
                <c:pt idx="15">
                  <c:v>106.53333333333335</c:v>
                </c:pt>
                <c:pt idx="16">
                  <c:v>106.63333333333333</c:v>
                </c:pt>
                <c:pt idx="17">
                  <c:v>105.59999999999998</c:v>
                </c:pt>
                <c:pt idx="18">
                  <c:v>104.59999999999998</c:v>
                </c:pt>
                <c:pt idx="19">
                  <c:v>104.5</c:v>
                </c:pt>
                <c:pt idx="20">
                  <c:v>105.3</c:v>
                </c:pt>
                <c:pt idx="21">
                  <c:v>104.7</c:v>
                </c:pt>
                <c:pt idx="22">
                  <c:v>103.96666666666665</c:v>
                </c:pt>
                <c:pt idx="23">
                  <c:v>103.46666666666665</c:v>
                </c:pt>
                <c:pt idx="24">
                  <c:v>103.8</c:v>
                </c:pt>
                <c:pt idx="25">
                  <c:v>104.53333333333335</c:v>
                </c:pt>
                <c:pt idx="26">
                  <c:v>103.86666666666667</c:v>
                </c:pt>
                <c:pt idx="27">
                  <c:v>103.83333333333333</c:v>
                </c:pt>
                <c:pt idx="28">
                  <c:v>102.2</c:v>
                </c:pt>
                <c:pt idx="29">
                  <c:v>100.93333333333334</c:v>
                </c:pt>
                <c:pt idx="30">
                  <c:v>99.433333333333337</c:v>
                </c:pt>
                <c:pt idx="31">
                  <c:v>99.366666666666674</c:v>
                </c:pt>
                <c:pt idx="32">
                  <c:v>100.76666666666667</c:v>
                </c:pt>
                <c:pt idx="33">
                  <c:v>101.76666666666667</c:v>
                </c:pt>
                <c:pt idx="34">
                  <c:v>101.76666666666667</c:v>
                </c:pt>
                <c:pt idx="35">
                  <c:v>101.26666666666667</c:v>
                </c:pt>
                <c:pt idx="36">
                  <c:v>100.43333333333334</c:v>
                </c:pt>
                <c:pt idx="37">
                  <c:v>100.43333333333334</c:v>
                </c:pt>
                <c:pt idx="38">
                  <c:v>100.2</c:v>
                </c:pt>
                <c:pt idx="39">
                  <c:v>100.83333333333333</c:v>
                </c:pt>
                <c:pt idx="40">
                  <c:v>101.10000000000001</c:v>
                </c:pt>
                <c:pt idx="41">
                  <c:v>100.8</c:v>
                </c:pt>
                <c:pt idx="42">
                  <c:v>100.66666666666667</c:v>
                </c:pt>
                <c:pt idx="43">
                  <c:v>99.333333333333329</c:v>
                </c:pt>
                <c:pt idx="44">
                  <c:v>98.8</c:v>
                </c:pt>
                <c:pt idx="45">
                  <c:v>96.533333333333346</c:v>
                </c:pt>
                <c:pt idx="46">
                  <c:v>95.866666666666674</c:v>
                </c:pt>
                <c:pt idx="47">
                  <c:v>94.2</c:v>
                </c:pt>
                <c:pt idx="48">
                  <c:v>94.266666666666652</c:v>
                </c:pt>
                <c:pt idx="49">
                  <c:v>92.633333333333326</c:v>
                </c:pt>
                <c:pt idx="50">
                  <c:v>92.766666666666652</c:v>
                </c:pt>
                <c:pt idx="51">
                  <c:v>89.966666666666654</c:v>
                </c:pt>
                <c:pt idx="52">
                  <c:v>88.333333333333329</c:v>
                </c:pt>
                <c:pt idx="53">
                  <c:v>85.166666666666671</c:v>
                </c:pt>
                <c:pt idx="54">
                  <c:v>83</c:v>
                </c:pt>
                <c:pt idx="55">
                  <c:v>79.166666666666671</c:v>
                </c:pt>
                <c:pt idx="56">
                  <c:v>76.833333333333343</c:v>
                </c:pt>
                <c:pt idx="57">
                  <c:v>74.533333333333346</c:v>
                </c:pt>
                <c:pt idx="58">
                  <c:v>73.2</c:v>
                </c:pt>
                <c:pt idx="59">
                  <c:v>70.8</c:v>
                </c:pt>
                <c:pt idx="60">
                  <c:v>68.366666666666674</c:v>
                </c:pt>
                <c:pt idx="61">
                  <c:v>65.8</c:v>
                </c:pt>
                <c:pt idx="62">
                  <c:v>63.666666666666664</c:v>
                </c:pt>
                <c:pt idx="63">
                  <c:v>63.233333333333327</c:v>
                </c:pt>
                <c:pt idx="64">
                  <c:v>63.666666666666664</c:v>
                </c:pt>
                <c:pt idx="65">
                  <c:v>65.666666666666671</c:v>
                </c:pt>
                <c:pt idx="66">
                  <c:v>66.366666666666674</c:v>
                </c:pt>
                <c:pt idx="67">
                  <c:v>67.36666666666666</c:v>
                </c:pt>
                <c:pt idx="68">
                  <c:v>66.63333333333334</c:v>
                </c:pt>
                <c:pt idx="69">
                  <c:v>67.8</c:v>
                </c:pt>
                <c:pt idx="70">
                  <c:v>68.599999999999994</c:v>
                </c:pt>
                <c:pt idx="71">
                  <c:v>71.399999999999991</c:v>
                </c:pt>
                <c:pt idx="72">
                  <c:v>73.733333333333334</c:v>
                </c:pt>
                <c:pt idx="73">
                  <c:v>76.466666666666669</c:v>
                </c:pt>
                <c:pt idx="74">
                  <c:v>76.933333333333323</c:v>
                </c:pt>
                <c:pt idx="75">
                  <c:v>76.966666666666669</c:v>
                </c:pt>
                <c:pt idx="76">
                  <c:v>76.400000000000006</c:v>
                </c:pt>
                <c:pt idx="77">
                  <c:v>78.033333333333346</c:v>
                </c:pt>
                <c:pt idx="78">
                  <c:v>79.066666666666663</c:v>
                </c:pt>
                <c:pt idx="79">
                  <c:v>81.400000000000006</c:v>
                </c:pt>
                <c:pt idx="80">
                  <c:v>81.7</c:v>
                </c:pt>
                <c:pt idx="81">
                  <c:v>82.266666666666666</c:v>
                </c:pt>
                <c:pt idx="82">
                  <c:v>82.833333333333329</c:v>
                </c:pt>
                <c:pt idx="83">
                  <c:v>82.100000000000009</c:v>
                </c:pt>
                <c:pt idx="84">
                  <c:v>82.466666666666654</c:v>
                </c:pt>
                <c:pt idx="85">
                  <c:v>82.266666666666666</c:v>
                </c:pt>
                <c:pt idx="86">
                  <c:v>83.733333333333334</c:v>
                </c:pt>
                <c:pt idx="87">
                  <c:v>84.466666666666669</c:v>
                </c:pt>
                <c:pt idx="88">
                  <c:v>85.2</c:v>
                </c:pt>
                <c:pt idx="89">
                  <c:v>85.5</c:v>
                </c:pt>
                <c:pt idx="90">
                  <c:v>86.133333333333326</c:v>
                </c:pt>
                <c:pt idx="91">
                  <c:v>85.8</c:v>
                </c:pt>
                <c:pt idx="92">
                  <c:v>85.666666666666671</c:v>
                </c:pt>
                <c:pt idx="93">
                  <c:v>85.13333333333334</c:v>
                </c:pt>
                <c:pt idx="94">
                  <c:v>83.7</c:v>
                </c:pt>
                <c:pt idx="95">
                  <c:v>83.36666666666666</c:v>
                </c:pt>
                <c:pt idx="96">
                  <c:v>82.166666666666671</c:v>
                </c:pt>
                <c:pt idx="97">
                  <c:v>83.166666666666671</c:v>
                </c:pt>
                <c:pt idx="98">
                  <c:v>82.833333333333343</c:v>
                </c:pt>
                <c:pt idx="99">
                  <c:v>84.966666666666669</c:v>
                </c:pt>
                <c:pt idx="100">
                  <c:v>87.066666666666663</c:v>
                </c:pt>
                <c:pt idx="101">
                  <c:v>89.100000000000009</c:v>
                </c:pt>
                <c:pt idx="102">
                  <c:v>89.399999999999991</c:v>
                </c:pt>
                <c:pt idx="103">
                  <c:v>89.3</c:v>
                </c:pt>
                <c:pt idx="104">
                  <c:v>88.666666666666671</c:v>
                </c:pt>
                <c:pt idx="105">
                  <c:v>87.600000000000009</c:v>
                </c:pt>
                <c:pt idx="106">
                  <c:v>87.133333333333326</c:v>
                </c:pt>
                <c:pt idx="107">
                  <c:v>87.3</c:v>
                </c:pt>
                <c:pt idx="108">
                  <c:v>88.066666666666663</c:v>
                </c:pt>
                <c:pt idx="109">
                  <c:v>88.433333333333323</c:v>
                </c:pt>
                <c:pt idx="110">
                  <c:v>89.933333333333323</c:v>
                </c:pt>
                <c:pt idx="111">
                  <c:v>90.833333333333329</c:v>
                </c:pt>
                <c:pt idx="112">
                  <c:v>91.399999999999991</c:v>
                </c:pt>
                <c:pt idx="113">
                  <c:v>91.766666666666666</c:v>
                </c:pt>
                <c:pt idx="114">
                  <c:v>92.7</c:v>
                </c:pt>
                <c:pt idx="115">
                  <c:v>89.233333333333348</c:v>
                </c:pt>
                <c:pt idx="116">
                  <c:v>74.399999999999991</c:v>
                </c:pt>
                <c:pt idx="117">
                  <c:v>59.500000000000007</c:v>
                </c:pt>
                <c:pt idx="118">
                  <c:v>54.233333333333327</c:v>
                </c:pt>
                <c:pt idx="119">
                  <c:v>62.300000000000004</c:v>
                </c:pt>
                <c:pt idx="120">
                  <c:v>73.533333333333331</c:v>
                </c:pt>
                <c:pt idx="121">
                  <c:v>82.533333333333331</c:v>
                </c:pt>
                <c:pt idx="122">
                  <c:v>85.533333333333346</c:v>
                </c:pt>
                <c:pt idx="123">
                  <c:v>86.2</c:v>
                </c:pt>
                <c:pt idx="124">
                  <c:v>83.600000000000009</c:v>
                </c:pt>
                <c:pt idx="125">
                  <c:v>84.933333333333323</c:v>
                </c:pt>
                <c:pt idx="126">
                  <c:v>85.433333333333323</c:v>
                </c:pt>
                <c:pt idx="127">
                  <c:v>82.266666666666666</c:v>
                </c:pt>
                <c:pt idx="128">
                  <c:v>80.399999999999991</c:v>
                </c:pt>
                <c:pt idx="129">
                  <c:v>78.7</c:v>
                </c:pt>
                <c:pt idx="130">
                  <c:v>80.866666666666674</c:v>
                </c:pt>
                <c:pt idx="131">
                  <c:v>83.5</c:v>
                </c:pt>
                <c:pt idx="132">
                  <c:v>85.633333333333326</c:v>
                </c:pt>
                <c:pt idx="133">
                  <c:v>89.766666666666666</c:v>
                </c:pt>
                <c:pt idx="134">
                  <c:v>90.533333333333346</c:v>
                </c:pt>
                <c:pt idx="135">
                  <c:v>90.59999999999998</c:v>
                </c:pt>
                <c:pt idx="136">
                  <c:v>88.733333333333334</c:v>
                </c:pt>
                <c:pt idx="137">
                  <c:v>87</c:v>
                </c:pt>
                <c:pt idx="138">
                  <c:v>85.399999999999991</c:v>
                </c:pt>
                <c:pt idx="139">
                  <c:v>84.5</c:v>
                </c:pt>
                <c:pt idx="140">
                  <c:v>85.633333333333326</c:v>
                </c:pt>
                <c:pt idx="141">
                  <c:v>88.466666666666683</c:v>
                </c:pt>
                <c:pt idx="142">
                  <c:v>89.633333333333326</c:v>
                </c:pt>
                <c:pt idx="143">
                  <c:v>89.366666666666674</c:v>
                </c:pt>
                <c:pt idx="144">
                  <c:v>88.766666666666666</c:v>
                </c:pt>
                <c:pt idx="145">
                  <c:v>89.266666666666666</c:v>
                </c:pt>
                <c:pt idx="146">
                  <c:v>89.766666666666666</c:v>
                </c:pt>
                <c:pt idx="147">
                  <c:v>88.733333333333348</c:v>
                </c:pt>
                <c:pt idx="148">
                  <c:v>87.833333333333329</c:v>
                </c:pt>
                <c:pt idx="149">
                  <c:v>86.466666666666683</c:v>
                </c:pt>
                <c:pt idx="150">
                  <c:v>86.766666666666666</c:v>
                </c:pt>
                <c:pt idx="151">
                  <c:v>86</c:v>
                </c:pt>
                <c:pt idx="152">
                  <c:v>84.933333333333323</c:v>
                </c:pt>
                <c:pt idx="153">
                  <c:v>84.3</c:v>
                </c:pt>
                <c:pt idx="154">
                  <c:v>84.766666666666666</c:v>
                </c:pt>
                <c:pt idx="155">
                  <c:v>86.3</c:v>
                </c:pt>
                <c:pt idx="156">
                  <c:v>86.766666666666666</c:v>
                </c:pt>
                <c:pt idx="157">
                  <c:v>86.733333333333334</c:v>
                </c:pt>
                <c:pt idx="158">
                  <c:v>86.666666666666671</c:v>
                </c:pt>
                <c:pt idx="159">
                  <c:v>85.866666666666674</c:v>
                </c:pt>
                <c:pt idx="160">
                  <c:v>85.5</c:v>
                </c:pt>
                <c:pt idx="161">
                  <c:v>86.133333333333326</c:v>
                </c:pt>
                <c:pt idx="162">
                  <c:v>87.166666666666671</c:v>
                </c:pt>
                <c:pt idx="163">
                  <c:v>87.933333333333337</c:v>
                </c:pt>
                <c:pt idx="164">
                  <c:v>87.433333333333337</c:v>
                </c:pt>
                <c:pt idx="165">
                  <c:v>86.633333333333326</c:v>
                </c:pt>
                <c:pt idx="166">
                  <c:v>85.899999999999991</c:v>
                </c:pt>
                <c:pt idx="167">
                  <c:v>86.233333333333348</c:v>
                </c:pt>
                <c:pt idx="168">
                  <c:v>86.666666666666671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D32-4DC7-BDB7-750A2718608B}"/>
            </c:ext>
          </c:extLst>
        </c:ser>
        <c:ser>
          <c:idx val="3"/>
          <c:order val="2"/>
          <c:tx>
            <c:strRef>
              <c:f>'Slide 10 e 11'!$H$1:$J$1</c:f>
              <c:strCache>
                <c:ptCount val="1"/>
                <c:pt idx="0">
                  <c:v>Sudeste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168"/>
              <c:layout>
                <c:manualLayout>
                  <c:x val="0"/>
                  <c:y val="-1.224696988749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D32-4DC7-BDB7-750A271860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'Slide 10 e 11'!$A$189:$A$357</c:f>
              <c:numCache>
                <c:formatCode>mmm\-yy</c:formatCode>
                <c:ptCount val="169"/>
                <c:pt idx="0">
                  <c:v>40391</c:v>
                </c:pt>
                <c:pt idx="1">
                  <c:v>40422</c:v>
                </c:pt>
                <c:pt idx="2">
                  <c:v>40452</c:v>
                </c:pt>
                <c:pt idx="3">
                  <c:v>40483</c:v>
                </c:pt>
                <c:pt idx="4">
                  <c:v>40513</c:v>
                </c:pt>
                <c:pt idx="5">
                  <c:v>40544</c:v>
                </c:pt>
                <c:pt idx="6">
                  <c:v>40575</c:v>
                </c:pt>
                <c:pt idx="7">
                  <c:v>40603</c:v>
                </c:pt>
                <c:pt idx="8">
                  <c:v>40634</c:v>
                </c:pt>
                <c:pt idx="9">
                  <c:v>40664</c:v>
                </c:pt>
                <c:pt idx="10">
                  <c:v>40695</c:v>
                </c:pt>
                <c:pt idx="11">
                  <c:v>40725</c:v>
                </c:pt>
                <c:pt idx="12">
                  <c:v>40756</c:v>
                </c:pt>
                <c:pt idx="13">
                  <c:v>40787</c:v>
                </c:pt>
                <c:pt idx="14">
                  <c:v>40817</c:v>
                </c:pt>
                <c:pt idx="15">
                  <c:v>40848</c:v>
                </c:pt>
                <c:pt idx="16">
                  <c:v>40878</c:v>
                </c:pt>
                <c:pt idx="17">
                  <c:v>40909</c:v>
                </c:pt>
                <c:pt idx="18">
                  <c:v>40940</c:v>
                </c:pt>
                <c:pt idx="19">
                  <c:v>40969</c:v>
                </c:pt>
                <c:pt idx="20">
                  <c:v>41000</c:v>
                </c:pt>
                <c:pt idx="21">
                  <c:v>41030</c:v>
                </c:pt>
                <c:pt idx="22">
                  <c:v>41061</c:v>
                </c:pt>
                <c:pt idx="23">
                  <c:v>41091</c:v>
                </c:pt>
                <c:pt idx="24">
                  <c:v>41122</c:v>
                </c:pt>
                <c:pt idx="25">
                  <c:v>41153</c:v>
                </c:pt>
                <c:pt idx="26">
                  <c:v>41183</c:v>
                </c:pt>
                <c:pt idx="27">
                  <c:v>41214</c:v>
                </c:pt>
                <c:pt idx="28">
                  <c:v>41244</c:v>
                </c:pt>
                <c:pt idx="29">
                  <c:v>41275</c:v>
                </c:pt>
                <c:pt idx="30">
                  <c:v>41306</c:v>
                </c:pt>
                <c:pt idx="31">
                  <c:v>41334</c:v>
                </c:pt>
                <c:pt idx="32">
                  <c:v>41365</c:v>
                </c:pt>
                <c:pt idx="33">
                  <c:v>41395</c:v>
                </c:pt>
                <c:pt idx="34">
                  <c:v>41426</c:v>
                </c:pt>
                <c:pt idx="35">
                  <c:v>41456</c:v>
                </c:pt>
                <c:pt idx="36">
                  <c:v>41487</c:v>
                </c:pt>
                <c:pt idx="37">
                  <c:v>41518</c:v>
                </c:pt>
                <c:pt idx="38">
                  <c:v>41548</c:v>
                </c:pt>
                <c:pt idx="39">
                  <c:v>41579</c:v>
                </c:pt>
                <c:pt idx="40">
                  <c:v>41609</c:v>
                </c:pt>
                <c:pt idx="41">
                  <c:v>41640</c:v>
                </c:pt>
                <c:pt idx="42">
                  <c:v>41671</c:v>
                </c:pt>
                <c:pt idx="43">
                  <c:v>41699</c:v>
                </c:pt>
                <c:pt idx="44">
                  <c:v>41730</c:v>
                </c:pt>
                <c:pt idx="45">
                  <c:v>41760</c:v>
                </c:pt>
                <c:pt idx="46">
                  <c:v>41791</c:v>
                </c:pt>
                <c:pt idx="47">
                  <c:v>41821</c:v>
                </c:pt>
                <c:pt idx="48">
                  <c:v>41852</c:v>
                </c:pt>
                <c:pt idx="49">
                  <c:v>41883</c:v>
                </c:pt>
                <c:pt idx="50">
                  <c:v>41913</c:v>
                </c:pt>
                <c:pt idx="51">
                  <c:v>41944</c:v>
                </c:pt>
                <c:pt idx="52">
                  <c:v>41974</c:v>
                </c:pt>
                <c:pt idx="53">
                  <c:v>42005</c:v>
                </c:pt>
                <c:pt idx="54">
                  <c:v>42036</c:v>
                </c:pt>
                <c:pt idx="55">
                  <c:v>42064</c:v>
                </c:pt>
                <c:pt idx="56">
                  <c:v>42095</c:v>
                </c:pt>
                <c:pt idx="57">
                  <c:v>42125</c:v>
                </c:pt>
                <c:pt idx="58">
                  <c:v>42156</c:v>
                </c:pt>
                <c:pt idx="59">
                  <c:v>42186</c:v>
                </c:pt>
                <c:pt idx="60">
                  <c:v>42217</c:v>
                </c:pt>
                <c:pt idx="61">
                  <c:v>42248</c:v>
                </c:pt>
                <c:pt idx="62">
                  <c:v>42278</c:v>
                </c:pt>
                <c:pt idx="63">
                  <c:v>42309</c:v>
                </c:pt>
                <c:pt idx="64">
                  <c:v>42339</c:v>
                </c:pt>
                <c:pt idx="65">
                  <c:v>42370</c:v>
                </c:pt>
                <c:pt idx="66">
                  <c:v>42401</c:v>
                </c:pt>
                <c:pt idx="67">
                  <c:v>42430</c:v>
                </c:pt>
                <c:pt idx="68">
                  <c:v>42461</c:v>
                </c:pt>
                <c:pt idx="69">
                  <c:v>42491</c:v>
                </c:pt>
                <c:pt idx="70">
                  <c:v>42522</c:v>
                </c:pt>
                <c:pt idx="71">
                  <c:v>42552</c:v>
                </c:pt>
                <c:pt idx="72">
                  <c:v>42583</c:v>
                </c:pt>
                <c:pt idx="73">
                  <c:v>42614</c:v>
                </c:pt>
                <c:pt idx="74">
                  <c:v>42644</c:v>
                </c:pt>
                <c:pt idx="75">
                  <c:v>42675</c:v>
                </c:pt>
                <c:pt idx="76">
                  <c:v>42705</c:v>
                </c:pt>
                <c:pt idx="77">
                  <c:v>42736</c:v>
                </c:pt>
                <c:pt idx="78">
                  <c:v>42767</c:v>
                </c:pt>
                <c:pt idx="79">
                  <c:v>42795</c:v>
                </c:pt>
                <c:pt idx="80">
                  <c:v>42826</c:v>
                </c:pt>
                <c:pt idx="81">
                  <c:v>42856</c:v>
                </c:pt>
                <c:pt idx="82">
                  <c:v>42887</c:v>
                </c:pt>
                <c:pt idx="83">
                  <c:v>42917</c:v>
                </c:pt>
                <c:pt idx="84">
                  <c:v>42948</c:v>
                </c:pt>
                <c:pt idx="85">
                  <c:v>42979</c:v>
                </c:pt>
                <c:pt idx="86">
                  <c:v>43009</c:v>
                </c:pt>
                <c:pt idx="87">
                  <c:v>43040</c:v>
                </c:pt>
                <c:pt idx="88">
                  <c:v>43070</c:v>
                </c:pt>
                <c:pt idx="89">
                  <c:v>43101</c:v>
                </c:pt>
                <c:pt idx="90">
                  <c:v>43132</c:v>
                </c:pt>
                <c:pt idx="91">
                  <c:v>43160</c:v>
                </c:pt>
                <c:pt idx="92">
                  <c:v>43191</c:v>
                </c:pt>
                <c:pt idx="93">
                  <c:v>43221</c:v>
                </c:pt>
                <c:pt idx="94">
                  <c:v>43252</c:v>
                </c:pt>
                <c:pt idx="95">
                  <c:v>43282</c:v>
                </c:pt>
                <c:pt idx="96">
                  <c:v>43313</c:v>
                </c:pt>
                <c:pt idx="97">
                  <c:v>43344</c:v>
                </c:pt>
                <c:pt idx="98">
                  <c:v>43374</c:v>
                </c:pt>
                <c:pt idx="99">
                  <c:v>43405</c:v>
                </c:pt>
                <c:pt idx="100">
                  <c:v>43435</c:v>
                </c:pt>
                <c:pt idx="101">
                  <c:v>43466</c:v>
                </c:pt>
                <c:pt idx="102">
                  <c:v>43497</c:v>
                </c:pt>
                <c:pt idx="103">
                  <c:v>43525</c:v>
                </c:pt>
                <c:pt idx="104">
                  <c:v>43556</c:v>
                </c:pt>
                <c:pt idx="105">
                  <c:v>43586</c:v>
                </c:pt>
                <c:pt idx="106">
                  <c:v>43617</c:v>
                </c:pt>
                <c:pt idx="107">
                  <c:v>43647</c:v>
                </c:pt>
                <c:pt idx="108">
                  <c:v>43678</c:v>
                </c:pt>
                <c:pt idx="109">
                  <c:v>43709</c:v>
                </c:pt>
                <c:pt idx="110">
                  <c:v>43739</c:v>
                </c:pt>
                <c:pt idx="111">
                  <c:v>43770</c:v>
                </c:pt>
                <c:pt idx="112">
                  <c:v>43800</c:v>
                </c:pt>
                <c:pt idx="113">
                  <c:v>43831</c:v>
                </c:pt>
                <c:pt idx="114">
                  <c:v>43862</c:v>
                </c:pt>
                <c:pt idx="115">
                  <c:v>43891</c:v>
                </c:pt>
                <c:pt idx="116">
                  <c:v>43922</c:v>
                </c:pt>
                <c:pt idx="117">
                  <c:v>43952</c:v>
                </c:pt>
                <c:pt idx="118">
                  <c:v>43983</c:v>
                </c:pt>
                <c:pt idx="119">
                  <c:v>44013</c:v>
                </c:pt>
                <c:pt idx="120">
                  <c:v>44044</c:v>
                </c:pt>
                <c:pt idx="121">
                  <c:v>44075</c:v>
                </c:pt>
                <c:pt idx="122">
                  <c:v>44105</c:v>
                </c:pt>
                <c:pt idx="123">
                  <c:v>44136</c:v>
                </c:pt>
                <c:pt idx="124">
                  <c:v>44166</c:v>
                </c:pt>
                <c:pt idx="125">
                  <c:v>44197</c:v>
                </c:pt>
                <c:pt idx="126">
                  <c:v>44228</c:v>
                </c:pt>
                <c:pt idx="127">
                  <c:v>44256</c:v>
                </c:pt>
                <c:pt idx="128">
                  <c:v>44287</c:v>
                </c:pt>
                <c:pt idx="129">
                  <c:v>44317</c:v>
                </c:pt>
                <c:pt idx="130">
                  <c:v>44348</c:v>
                </c:pt>
                <c:pt idx="131">
                  <c:v>44378</c:v>
                </c:pt>
                <c:pt idx="132">
                  <c:v>44409</c:v>
                </c:pt>
                <c:pt idx="133">
                  <c:v>44440</c:v>
                </c:pt>
                <c:pt idx="134">
                  <c:v>44470</c:v>
                </c:pt>
                <c:pt idx="135">
                  <c:v>44501</c:v>
                </c:pt>
                <c:pt idx="136">
                  <c:v>44531</c:v>
                </c:pt>
                <c:pt idx="137">
                  <c:v>44562</c:v>
                </c:pt>
                <c:pt idx="138">
                  <c:v>44593</c:v>
                </c:pt>
                <c:pt idx="139">
                  <c:v>44621</c:v>
                </c:pt>
                <c:pt idx="140">
                  <c:v>44652</c:v>
                </c:pt>
                <c:pt idx="141">
                  <c:v>44682</c:v>
                </c:pt>
                <c:pt idx="142">
                  <c:v>44713</c:v>
                </c:pt>
                <c:pt idx="143">
                  <c:v>44743</c:v>
                </c:pt>
                <c:pt idx="144">
                  <c:v>44774</c:v>
                </c:pt>
                <c:pt idx="145">
                  <c:v>44805</c:v>
                </c:pt>
                <c:pt idx="146">
                  <c:v>44835</c:v>
                </c:pt>
                <c:pt idx="147">
                  <c:v>44866</c:v>
                </c:pt>
                <c:pt idx="148">
                  <c:v>44896</c:v>
                </c:pt>
                <c:pt idx="149">
                  <c:v>44927</c:v>
                </c:pt>
                <c:pt idx="150">
                  <c:v>44958</c:v>
                </c:pt>
                <c:pt idx="151">
                  <c:v>44986</c:v>
                </c:pt>
                <c:pt idx="152">
                  <c:v>45017</c:v>
                </c:pt>
                <c:pt idx="153">
                  <c:v>45047</c:v>
                </c:pt>
                <c:pt idx="154">
                  <c:v>45078</c:v>
                </c:pt>
                <c:pt idx="155">
                  <c:v>45108</c:v>
                </c:pt>
                <c:pt idx="156">
                  <c:v>45139</c:v>
                </c:pt>
                <c:pt idx="157">
                  <c:v>45170</c:v>
                </c:pt>
                <c:pt idx="158">
                  <c:v>45200</c:v>
                </c:pt>
                <c:pt idx="159">
                  <c:v>45231</c:v>
                </c:pt>
                <c:pt idx="160">
                  <c:v>45261</c:v>
                </c:pt>
                <c:pt idx="161">
                  <c:v>45292</c:v>
                </c:pt>
                <c:pt idx="162">
                  <c:v>45323</c:v>
                </c:pt>
                <c:pt idx="163">
                  <c:v>45352</c:v>
                </c:pt>
                <c:pt idx="164">
                  <c:v>45383</c:v>
                </c:pt>
                <c:pt idx="165">
                  <c:v>45413</c:v>
                </c:pt>
                <c:pt idx="166">
                  <c:v>45444</c:v>
                </c:pt>
                <c:pt idx="167">
                  <c:v>45474</c:v>
                </c:pt>
                <c:pt idx="168">
                  <c:v>45505</c:v>
                </c:pt>
              </c:numCache>
            </c:numRef>
          </c:cat>
          <c:val>
            <c:numRef>
              <c:f>'Slide 10 e 11'!$H$189:$H$357</c:f>
              <c:numCache>
                <c:formatCode>0.0</c:formatCode>
                <c:ptCount val="169"/>
                <c:pt idx="0">
                  <c:v>114.33333333333333</c:v>
                </c:pt>
                <c:pt idx="1">
                  <c:v>112.5</c:v>
                </c:pt>
                <c:pt idx="2">
                  <c:v>112.53333333333335</c:v>
                </c:pt>
                <c:pt idx="3">
                  <c:v>112.13333333333333</c:v>
                </c:pt>
                <c:pt idx="4">
                  <c:v>112.2</c:v>
                </c:pt>
                <c:pt idx="5">
                  <c:v>110.73333333333335</c:v>
                </c:pt>
                <c:pt idx="6">
                  <c:v>110</c:v>
                </c:pt>
                <c:pt idx="7">
                  <c:v>109.23333333333335</c:v>
                </c:pt>
                <c:pt idx="8">
                  <c:v>109.60000000000001</c:v>
                </c:pt>
                <c:pt idx="9">
                  <c:v>110.60000000000001</c:v>
                </c:pt>
                <c:pt idx="10">
                  <c:v>110.96666666666665</c:v>
                </c:pt>
                <c:pt idx="11">
                  <c:v>110.89999999999999</c:v>
                </c:pt>
                <c:pt idx="12">
                  <c:v>109.43333333333334</c:v>
                </c:pt>
                <c:pt idx="13">
                  <c:v>108.10000000000001</c:v>
                </c:pt>
                <c:pt idx="14">
                  <c:v>106.8</c:v>
                </c:pt>
                <c:pt idx="15">
                  <c:v>105.40000000000002</c:v>
                </c:pt>
                <c:pt idx="16">
                  <c:v>105.03333333333335</c:v>
                </c:pt>
                <c:pt idx="17">
                  <c:v>104.06666666666666</c:v>
                </c:pt>
                <c:pt idx="18">
                  <c:v>104.43333333333334</c:v>
                </c:pt>
                <c:pt idx="19">
                  <c:v>105.13333333333333</c:v>
                </c:pt>
                <c:pt idx="20">
                  <c:v>105.86666666666667</c:v>
                </c:pt>
                <c:pt idx="21">
                  <c:v>105.23333333333333</c:v>
                </c:pt>
                <c:pt idx="22">
                  <c:v>104.33333333333333</c:v>
                </c:pt>
                <c:pt idx="23">
                  <c:v>103.03333333333335</c:v>
                </c:pt>
                <c:pt idx="24">
                  <c:v>102.06666666666668</c:v>
                </c:pt>
                <c:pt idx="25">
                  <c:v>101.89999999999999</c:v>
                </c:pt>
                <c:pt idx="26">
                  <c:v>102.53333333333335</c:v>
                </c:pt>
                <c:pt idx="27">
                  <c:v>102.93333333333332</c:v>
                </c:pt>
                <c:pt idx="28">
                  <c:v>101.86666666666667</c:v>
                </c:pt>
                <c:pt idx="29">
                  <c:v>101.43333333333332</c:v>
                </c:pt>
                <c:pt idx="30">
                  <c:v>101.66666666666667</c:v>
                </c:pt>
                <c:pt idx="31">
                  <c:v>102.83333333333333</c:v>
                </c:pt>
                <c:pt idx="32">
                  <c:v>102.66666666666667</c:v>
                </c:pt>
                <c:pt idx="33">
                  <c:v>103.03333333333335</c:v>
                </c:pt>
                <c:pt idx="34">
                  <c:v>102.26666666666667</c:v>
                </c:pt>
                <c:pt idx="35">
                  <c:v>101.36666666666667</c:v>
                </c:pt>
                <c:pt idx="36">
                  <c:v>100.2</c:v>
                </c:pt>
                <c:pt idx="37">
                  <c:v>100.46666666666668</c:v>
                </c:pt>
                <c:pt idx="38">
                  <c:v>101.09999999999998</c:v>
                </c:pt>
                <c:pt idx="39">
                  <c:v>100.8</c:v>
                </c:pt>
                <c:pt idx="40">
                  <c:v>99.600000000000009</c:v>
                </c:pt>
                <c:pt idx="41">
                  <c:v>97.666666666666671</c:v>
                </c:pt>
                <c:pt idx="42">
                  <c:v>97</c:v>
                </c:pt>
                <c:pt idx="43">
                  <c:v>96.7</c:v>
                </c:pt>
                <c:pt idx="44">
                  <c:v>96.833333333333329</c:v>
                </c:pt>
                <c:pt idx="45">
                  <c:v>94.033333333333346</c:v>
                </c:pt>
                <c:pt idx="46">
                  <c:v>91.133333333333326</c:v>
                </c:pt>
                <c:pt idx="47">
                  <c:v>90.133333333333326</c:v>
                </c:pt>
                <c:pt idx="48">
                  <c:v>90.333333333333329</c:v>
                </c:pt>
                <c:pt idx="49">
                  <c:v>90.600000000000009</c:v>
                </c:pt>
                <c:pt idx="50">
                  <c:v>88.966666666666683</c:v>
                </c:pt>
                <c:pt idx="51">
                  <c:v>88.5</c:v>
                </c:pt>
                <c:pt idx="52">
                  <c:v>87.433333333333337</c:v>
                </c:pt>
                <c:pt idx="53">
                  <c:v>86.5</c:v>
                </c:pt>
                <c:pt idx="54">
                  <c:v>84.466666666666654</c:v>
                </c:pt>
                <c:pt idx="55">
                  <c:v>80.633333333333326</c:v>
                </c:pt>
                <c:pt idx="56">
                  <c:v>77.933333333333337</c:v>
                </c:pt>
                <c:pt idx="57">
                  <c:v>76.7</c:v>
                </c:pt>
                <c:pt idx="58">
                  <c:v>76.833333333333329</c:v>
                </c:pt>
                <c:pt idx="59">
                  <c:v>75.766666666666666</c:v>
                </c:pt>
                <c:pt idx="60">
                  <c:v>73.733333333333334</c:v>
                </c:pt>
                <c:pt idx="61">
                  <c:v>70.833333333333343</c:v>
                </c:pt>
                <c:pt idx="62">
                  <c:v>69.233333333333334</c:v>
                </c:pt>
                <c:pt idx="63">
                  <c:v>68.400000000000006</c:v>
                </c:pt>
                <c:pt idx="64">
                  <c:v>70.033333333333346</c:v>
                </c:pt>
                <c:pt idx="65">
                  <c:v>70.2</c:v>
                </c:pt>
                <c:pt idx="66">
                  <c:v>70.966666666666654</c:v>
                </c:pt>
                <c:pt idx="67">
                  <c:v>70.166666666666671</c:v>
                </c:pt>
                <c:pt idx="68">
                  <c:v>70.733333333333334</c:v>
                </c:pt>
                <c:pt idx="69">
                  <c:v>71.63333333333334</c:v>
                </c:pt>
                <c:pt idx="70">
                  <c:v>73.966666666666669</c:v>
                </c:pt>
                <c:pt idx="71">
                  <c:v>76.933333333333337</c:v>
                </c:pt>
                <c:pt idx="72">
                  <c:v>79.966666666666669</c:v>
                </c:pt>
                <c:pt idx="73">
                  <c:v>82.033333333333331</c:v>
                </c:pt>
                <c:pt idx="74">
                  <c:v>82.8</c:v>
                </c:pt>
                <c:pt idx="75">
                  <c:v>82.966666666666654</c:v>
                </c:pt>
                <c:pt idx="76">
                  <c:v>82.433333333333337</c:v>
                </c:pt>
                <c:pt idx="77">
                  <c:v>82.100000000000009</c:v>
                </c:pt>
                <c:pt idx="78">
                  <c:v>81.433333333333337</c:v>
                </c:pt>
                <c:pt idx="79">
                  <c:v>82.833333333333329</c:v>
                </c:pt>
                <c:pt idx="80">
                  <c:v>84.266666666666666</c:v>
                </c:pt>
                <c:pt idx="81">
                  <c:v>85.766666666666666</c:v>
                </c:pt>
                <c:pt idx="82">
                  <c:v>86.366666666666674</c:v>
                </c:pt>
                <c:pt idx="83">
                  <c:v>86.433333333333337</c:v>
                </c:pt>
                <c:pt idx="84">
                  <c:v>86.90000000000002</c:v>
                </c:pt>
                <c:pt idx="85">
                  <c:v>88.366666666666674</c:v>
                </c:pt>
                <c:pt idx="86">
                  <c:v>90.666666666666671</c:v>
                </c:pt>
                <c:pt idx="87">
                  <c:v>91.466666666666683</c:v>
                </c:pt>
                <c:pt idx="88">
                  <c:v>91.899999999999991</c:v>
                </c:pt>
                <c:pt idx="89">
                  <c:v>92.666666666666671</c:v>
                </c:pt>
                <c:pt idx="90">
                  <c:v>93.866666666666674</c:v>
                </c:pt>
                <c:pt idx="91">
                  <c:v>94.533333333333346</c:v>
                </c:pt>
                <c:pt idx="92">
                  <c:v>94.300000000000011</c:v>
                </c:pt>
                <c:pt idx="93">
                  <c:v>94.033333333333346</c:v>
                </c:pt>
                <c:pt idx="94">
                  <c:v>91.199999999999989</c:v>
                </c:pt>
                <c:pt idx="95">
                  <c:v>89.600000000000009</c:v>
                </c:pt>
                <c:pt idx="96">
                  <c:v>89.066666666666663</c:v>
                </c:pt>
                <c:pt idx="97">
                  <c:v>90.566666666666663</c:v>
                </c:pt>
                <c:pt idx="98">
                  <c:v>91.433333333333323</c:v>
                </c:pt>
                <c:pt idx="99">
                  <c:v>94.100000000000009</c:v>
                </c:pt>
                <c:pt idx="100">
                  <c:v>97.966666666666654</c:v>
                </c:pt>
                <c:pt idx="101">
                  <c:v>101.83333333333333</c:v>
                </c:pt>
                <c:pt idx="102">
                  <c:v>102.03333333333335</c:v>
                </c:pt>
                <c:pt idx="103">
                  <c:v>100.63333333333333</c:v>
                </c:pt>
                <c:pt idx="104">
                  <c:v>98.3</c:v>
                </c:pt>
                <c:pt idx="105">
                  <c:v>96.266666666666666</c:v>
                </c:pt>
                <c:pt idx="106">
                  <c:v>95.266666666666652</c:v>
                </c:pt>
                <c:pt idx="107">
                  <c:v>95.066666666666663</c:v>
                </c:pt>
                <c:pt idx="108">
                  <c:v>95.866666666666674</c:v>
                </c:pt>
                <c:pt idx="109">
                  <c:v>96.633333333333326</c:v>
                </c:pt>
                <c:pt idx="110">
                  <c:v>96</c:v>
                </c:pt>
                <c:pt idx="111">
                  <c:v>97</c:v>
                </c:pt>
                <c:pt idx="112">
                  <c:v>97.233333333333348</c:v>
                </c:pt>
                <c:pt idx="113">
                  <c:v>99.433333333333337</c:v>
                </c:pt>
                <c:pt idx="114">
                  <c:v>98.699999999999989</c:v>
                </c:pt>
                <c:pt idx="115">
                  <c:v>95.5</c:v>
                </c:pt>
                <c:pt idx="116">
                  <c:v>79.433333333333323</c:v>
                </c:pt>
                <c:pt idx="117">
                  <c:v>66.033333333333331</c:v>
                </c:pt>
                <c:pt idx="118">
                  <c:v>60.866666666666667</c:v>
                </c:pt>
                <c:pt idx="119">
                  <c:v>70.833333333333329</c:v>
                </c:pt>
                <c:pt idx="120">
                  <c:v>81.466666666666669</c:v>
                </c:pt>
                <c:pt idx="121">
                  <c:v>87.2</c:v>
                </c:pt>
                <c:pt idx="122">
                  <c:v>91.266666666666666</c:v>
                </c:pt>
                <c:pt idx="123">
                  <c:v>92.933333333333337</c:v>
                </c:pt>
                <c:pt idx="124">
                  <c:v>94.066666666666677</c:v>
                </c:pt>
                <c:pt idx="125">
                  <c:v>92.7</c:v>
                </c:pt>
                <c:pt idx="126">
                  <c:v>90.833333333333329</c:v>
                </c:pt>
                <c:pt idx="127">
                  <c:v>86.533333333333317</c:v>
                </c:pt>
                <c:pt idx="128">
                  <c:v>83.600000000000009</c:v>
                </c:pt>
                <c:pt idx="129">
                  <c:v>84.5</c:v>
                </c:pt>
                <c:pt idx="130">
                  <c:v>89.5</c:v>
                </c:pt>
                <c:pt idx="131">
                  <c:v>95.033333333333346</c:v>
                </c:pt>
                <c:pt idx="132">
                  <c:v>97.90000000000002</c:v>
                </c:pt>
                <c:pt idx="133">
                  <c:v>98.166666666666671</c:v>
                </c:pt>
                <c:pt idx="134">
                  <c:v>98.8</c:v>
                </c:pt>
                <c:pt idx="135">
                  <c:v>98.366666666666674</c:v>
                </c:pt>
                <c:pt idx="136">
                  <c:v>99.166666666666671</c:v>
                </c:pt>
                <c:pt idx="137">
                  <c:v>97.666666666666671</c:v>
                </c:pt>
                <c:pt idx="138">
                  <c:v>96.266666666666652</c:v>
                </c:pt>
                <c:pt idx="139">
                  <c:v>94.666666666666671</c:v>
                </c:pt>
                <c:pt idx="140">
                  <c:v>96.166666666666671</c:v>
                </c:pt>
                <c:pt idx="141">
                  <c:v>98.36666666666666</c:v>
                </c:pt>
                <c:pt idx="142">
                  <c:v>100.89999999999999</c:v>
                </c:pt>
                <c:pt idx="143">
                  <c:v>100.60000000000001</c:v>
                </c:pt>
                <c:pt idx="144">
                  <c:v>100.43333333333334</c:v>
                </c:pt>
                <c:pt idx="145">
                  <c:v>100.33333333333333</c:v>
                </c:pt>
                <c:pt idx="146">
                  <c:v>100.10000000000001</c:v>
                </c:pt>
                <c:pt idx="147">
                  <c:v>98</c:v>
                </c:pt>
                <c:pt idx="148">
                  <c:v>95.800000000000011</c:v>
                </c:pt>
                <c:pt idx="149">
                  <c:v>93.966666666666654</c:v>
                </c:pt>
                <c:pt idx="150">
                  <c:v>94</c:v>
                </c:pt>
                <c:pt idx="151">
                  <c:v>93.966666666666654</c:v>
                </c:pt>
                <c:pt idx="152">
                  <c:v>93.233333333333334</c:v>
                </c:pt>
                <c:pt idx="153">
                  <c:v>93.066666666666663</c:v>
                </c:pt>
                <c:pt idx="154">
                  <c:v>93.533333333333346</c:v>
                </c:pt>
                <c:pt idx="155">
                  <c:v>94.833333333333329</c:v>
                </c:pt>
                <c:pt idx="156">
                  <c:v>95.633333333333326</c:v>
                </c:pt>
                <c:pt idx="157">
                  <c:v>95.233333333333348</c:v>
                </c:pt>
                <c:pt idx="158">
                  <c:v>95.133333333333326</c:v>
                </c:pt>
                <c:pt idx="159">
                  <c:v>94.966666666666654</c:v>
                </c:pt>
                <c:pt idx="160">
                  <c:v>94.7</c:v>
                </c:pt>
                <c:pt idx="161">
                  <c:v>95.366666666666674</c:v>
                </c:pt>
                <c:pt idx="162">
                  <c:v>96</c:v>
                </c:pt>
                <c:pt idx="163">
                  <c:v>96.433333333333323</c:v>
                </c:pt>
                <c:pt idx="164">
                  <c:v>96.333333333333329</c:v>
                </c:pt>
                <c:pt idx="165">
                  <c:v>96.5</c:v>
                </c:pt>
                <c:pt idx="166">
                  <c:v>97.066666666666663</c:v>
                </c:pt>
                <c:pt idx="167">
                  <c:v>97.333333333333329</c:v>
                </c:pt>
                <c:pt idx="168">
                  <c:v>96.7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D32-4DC7-BDB7-750A2718608B}"/>
            </c:ext>
          </c:extLst>
        </c:ser>
        <c:ser>
          <c:idx val="5"/>
          <c:order val="3"/>
          <c:tx>
            <c:strRef>
              <c:f>'Slide 10 e 11'!$K$1:$M$1</c:f>
              <c:strCache>
                <c:ptCount val="1"/>
                <c:pt idx="0">
                  <c:v>Sul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168"/>
              <c:layout>
                <c:manualLayout>
                  <c:x val="-1.9446429644708341E-16"/>
                  <c:y val="-1.68019477029455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D32-4DC7-BDB7-750A271860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'Slide 10 e 11'!$A$189:$A$357</c:f>
              <c:numCache>
                <c:formatCode>mmm\-yy</c:formatCode>
                <c:ptCount val="169"/>
                <c:pt idx="0">
                  <c:v>40391</c:v>
                </c:pt>
                <c:pt idx="1">
                  <c:v>40422</c:v>
                </c:pt>
                <c:pt idx="2">
                  <c:v>40452</c:v>
                </c:pt>
                <c:pt idx="3">
                  <c:v>40483</c:v>
                </c:pt>
                <c:pt idx="4">
                  <c:v>40513</c:v>
                </c:pt>
                <c:pt idx="5">
                  <c:v>40544</c:v>
                </c:pt>
                <c:pt idx="6">
                  <c:v>40575</c:v>
                </c:pt>
                <c:pt idx="7">
                  <c:v>40603</c:v>
                </c:pt>
                <c:pt idx="8">
                  <c:v>40634</c:v>
                </c:pt>
                <c:pt idx="9">
                  <c:v>40664</c:v>
                </c:pt>
                <c:pt idx="10">
                  <c:v>40695</c:v>
                </c:pt>
                <c:pt idx="11">
                  <c:v>40725</c:v>
                </c:pt>
                <c:pt idx="12">
                  <c:v>40756</c:v>
                </c:pt>
                <c:pt idx="13">
                  <c:v>40787</c:v>
                </c:pt>
                <c:pt idx="14">
                  <c:v>40817</c:v>
                </c:pt>
                <c:pt idx="15">
                  <c:v>40848</c:v>
                </c:pt>
                <c:pt idx="16">
                  <c:v>40878</c:v>
                </c:pt>
                <c:pt idx="17">
                  <c:v>40909</c:v>
                </c:pt>
                <c:pt idx="18">
                  <c:v>40940</c:v>
                </c:pt>
                <c:pt idx="19">
                  <c:v>40969</c:v>
                </c:pt>
                <c:pt idx="20">
                  <c:v>41000</c:v>
                </c:pt>
                <c:pt idx="21">
                  <c:v>41030</c:v>
                </c:pt>
                <c:pt idx="22">
                  <c:v>41061</c:v>
                </c:pt>
                <c:pt idx="23">
                  <c:v>41091</c:v>
                </c:pt>
                <c:pt idx="24">
                  <c:v>41122</c:v>
                </c:pt>
                <c:pt idx="25">
                  <c:v>41153</c:v>
                </c:pt>
                <c:pt idx="26">
                  <c:v>41183</c:v>
                </c:pt>
                <c:pt idx="27">
                  <c:v>41214</c:v>
                </c:pt>
                <c:pt idx="28">
                  <c:v>41244</c:v>
                </c:pt>
                <c:pt idx="29">
                  <c:v>41275</c:v>
                </c:pt>
                <c:pt idx="30">
                  <c:v>41306</c:v>
                </c:pt>
                <c:pt idx="31">
                  <c:v>41334</c:v>
                </c:pt>
                <c:pt idx="32">
                  <c:v>41365</c:v>
                </c:pt>
                <c:pt idx="33">
                  <c:v>41395</c:v>
                </c:pt>
                <c:pt idx="34">
                  <c:v>41426</c:v>
                </c:pt>
                <c:pt idx="35">
                  <c:v>41456</c:v>
                </c:pt>
                <c:pt idx="36">
                  <c:v>41487</c:v>
                </c:pt>
                <c:pt idx="37">
                  <c:v>41518</c:v>
                </c:pt>
                <c:pt idx="38">
                  <c:v>41548</c:v>
                </c:pt>
                <c:pt idx="39">
                  <c:v>41579</c:v>
                </c:pt>
                <c:pt idx="40">
                  <c:v>41609</c:v>
                </c:pt>
                <c:pt idx="41">
                  <c:v>41640</c:v>
                </c:pt>
                <c:pt idx="42">
                  <c:v>41671</c:v>
                </c:pt>
                <c:pt idx="43">
                  <c:v>41699</c:v>
                </c:pt>
                <c:pt idx="44">
                  <c:v>41730</c:v>
                </c:pt>
                <c:pt idx="45">
                  <c:v>41760</c:v>
                </c:pt>
                <c:pt idx="46">
                  <c:v>41791</c:v>
                </c:pt>
                <c:pt idx="47">
                  <c:v>41821</c:v>
                </c:pt>
                <c:pt idx="48">
                  <c:v>41852</c:v>
                </c:pt>
                <c:pt idx="49">
                  <c:v>41883</c:v>
                </c:pt>
                <c:pt idx="50">
                  <c:v>41913</c:v>
                </c:pt>
                <c:pt idx="51">
                  <c:v>41944</c:v>
                </c:pt>
                <c:pt idx="52">
                  <c:v>41974</c:v>
                </c:pt>
                <c:pt idx="53">
                  <c:v>42005</c:v>
                </c:pt>
                <c:pt idx="54">
                  <c:v>42036</c:v>
                </c:pt>
                <c:pt idx="55">
                  <c:v>42064</c:v>
                </c:pt>
                <c:pt idx="56">
                  <c:v>42095</c:v>
                </c:pt>
                <c:pt idx="57">
                  <c:v>42125</c:v>
                </c:pt>
                <c:pt idx="58">
                  <c:v>42156</c:v>
                </c:pt>
                <c:pt idx="59">
                  <c:v>42186</c:v>
                </c:pt>
                <c:pt idx="60">
                  <c:v>42217</c:v>
                </c:pt>
                <c:pt idx="61">
                  <c:v>42248</c:v>
                </c:pt>
                <c:pt idx="62">
                  <c:v>42278</c:v>
                </c:pt>
                <c:pt idx="63">
                  <c:v>42309</c:v>
                </c:pt>
                <c:pt idx="64">
                  <c:v>42339</c:v>
                </c:pt>
                <c:pt idx="65">
                  <c:v>42370</c:v>
                </c:pt>
                <c:pt idx="66">
                  <c:v>42401</c:v>
                </c:pt>
                <c:pt idx="67">
                  <c:v>42430</c:v>
                </c:pt>
                <c:pt idx="68">
                  <c:v>42461</c:v>
                </c:pt>
                <c:pt idx="69">
                  <c:v>42491</c:v>
                </c:pt>
                <c:pt idx="70">
                  <c:v>42522</c:v>
                </c:pt>
                <c:pt idx="71">
                  <c:v>42552</c:v>
                </c:pt>
                <c:pt idx="72">
                  <c:v>42583</c:v>
                </c:pt>
                <c:pt idx="73">
                  <c:v>42614</c:v>
                </c:pt>
                <c:pt idx="74">
                  <c:v>42644</c:v>
                </c:pt>
                <c:pt idx="75">
                  <c:v>42675</c:v>
                </c:pt>
                <c:pt idx="76">
                  <c:v>42705</c:v>
                </c:pt>
                <c:pt idx="77">
                  <c:v>42736</c:v>
                </c:pt>
                <c:pt idx="78">
                  <c:v>42767</c:v>
                </c:pt>
                <c:pt idx="79">
                  <c:v>42795</c:v>
                </c:pt>
                <c:pt idx="80">
                  <c:v>42826</c:v>
                </c:pt>
                <c:pt idx="81">
                  <c:v>42856</c:v>
                </c:pt>
                <c:pt idx="82">
                  <c:v>42887</c:v>
                </c:pt>
                <c:pt idx="83">
                  <c:v>42917</c:v>
                </c:pt>
                <c:pt idx="84">
                  <c:v>42948</c:v>
                </c:pt>
                <c:pt idx="85">
                  <c:v>42979</c:v>
                </c:pt>
                <c:pt idx="86">
                  <c:v>43009</c:v>
                </c:pt>
                <c:pt idx="87">
                  <c:v>43040</c:v>
                </c:pt>
                <c:pt idx="88">
                  <c:v>43070</c:v>
                </c:pt>
                <c:pt idx="89">
                  <c:v>43101</c:v>
                </c:pt>
                <c:pt idx="90">
                  <c:v>43132</c:v>
                </c:pt>
                <c:pt idx="91">
                  <c:v>43160</c:v>
                </c:pt>
                <c:pt idx="92">
                  <c:v>43191</c:v>
                </c:pt>
                <c:pt idx="93">
                  <c:v>43221</c:v>
                </c:pt>
                <c:pt idx="94">
                  <c:v>43252</c:v>
                </c:pt>
                <c:pt idx="95">
                  <c:v>43282</c:v>
                </c:pt>
                <c:pt idx="96">
                  <c:v>43313</c:v>
                </c:pt>
                <c:pt idx="97">
                  <c:v>43344</c:v>
                </c:pt>
                <c:pt idx="98">
                  <c:v>43374</c:v>
                </c:pt>
                <c:pt idx="99">
                  <c:v>43405</c:v>
                </c:pt>
                <c:pt idx="100">
                  <c:v>43435</c:v>
                </c:pt>
                <c:pt idx="101">
                  <c:v>43466</c:v>
                </c:pt>
                <c:pt idx="102">
                  <c:v>43497</c:v>
                </c:pt>
                <c:pt idx="103">
                  <c:v>43525</c:v>
                </c:pt>
                <c:pt idx="104">
                  <c:v>43556</c:v>
                </c:pt>
                <c:pt idx="105">
                  <c:v>43586</c:v>
                </c:pt>
                <c:pt idx="106">
                  <c:v>43617</c:v>
                </c:pt>
                <c:pt idx="107">
                  <c:v>43647</c:v>
                </c:pt>
                <c:pt idx="108">
                  <c:v>43678</c:v>
                </c:pt>
                <c:pt idx="109">
                  <c:v>43709</c:v>
                </c:pt>
                <c:pt idx="110">
                  <c:v>43739</c:v>
                </c:pt>
                <c:pt idx="111">
                  <c:v>43770</c:v>
                </c:pt>
                <c:pt idx="112">
                  <c:v>43800</c:v>
                </c:pt>
                <c:pt idx="113">
                  <c:v>43831</c:v>
                </c:pt>
                <c:pt idx="114">
                  <c:v>43862</c:v>
                </c:pt>
                <c:pt idx="115">
                  <c:v>43891</c:v>
                </c:pt>
                <c:pt idx="116">
                  <c:v>43922</c:v>
                </c:pt>
                <c:pt idx="117">
                  <c:v>43952</c:v>
                </c:pt>
                <c:pt idx="118">
                  <c:v>43983</c:v>
                </c:pt>
                <c:pt idx="119">
                  <c:v>44013</c:v>
                </c:pt>
                <c:pt idx="120">
                  <c:v>44044</c:v>
                </c:pt>
                <c:pt idx="121">
                  <c:v>44075</c:v>
                </c:pt>
                <c:pt idx="122">
                  <c:v>44105</c:v>
                </c:pt>
                <c:pt idx="123">
                  <c:v>44136</c:v>
                </c:pt>
                <c:pt idx="124">
                  <c:v>44166</c:v>
                </c:pt>
                <c:pt idx="125">
                  <c:v>44197</c:v>
                </c:pt>
                <c:pt idx="126">
                  <c:v>44228</c:v>
                </c:pt>
                <c:pt idx="127">
                  <c:v>44256</c:v>
                </c:pt>
                <c:pt idx="128">
                  <c:v>44287</c:v>
                </c:pt>
                <c:pt idx="129">
                  <c:v>44317</c:v>
                </c:pt>
                <c:pt idx="130">
                  <c:v>44348</c:v>
                </c:pt>
                <c:pt idx="131">
                  <c:v>44378</c:v>
                </c:pt>
                <c:pt idx="132">
                  <c:v>44409</c:v>
                </c:pt>
                <c:pt idx="133">
                  <c:v>44440</c:v>
                </c:pt>
                <c:pt idx="134">
                  <c:v>44470</c:v>
                </c:pt>
                <c:pt idx="135">
                  <c:v>44501</c:v>
                </c:pt>
                <c:pt idx="136">
                  <c:v>44531</c:v>
                </c:pt>
                <c:pt idx="137">
                  <c:v>44562</c:v>
                </c:pt>
                <c:pt idx="138">
                  <c:v>44593</c:v>
                </c:pt>
                <c:pt idx="139">
                  <c:v>44621</c:v>
                </c:pt>
                <c:pt idx="140">
                  <c:v>44652</c:v>
                </c:pt>
                <c:pt idx="141">
                  <c:v>44682</c:v>
                </c:pt>
                <c:pt idx="142">
                  <c:v>44713</c:v>
                </c:pt>
                <c:pt idx="143">
                  <c:v>44743</c:v>
                </c:pt>
                <c:pt idx="144">
                  <c:v>44774</c:v>
                </c:pt>
                <c:pt idx="145">
                  <c:v>44805</c:v>
                </c:pt>
                <c:pt idx="146">
                  <c:v>44835</c:v>
                </c:pt>
                <c:pt idx="147">
                  <c:v>44866</c:v>
                </c:pt>
                <c:pt idx="148">
                  <c:v>44896</c:v>
                </c:pt>
                <c:pt idx="149">
                  <c:v>44927</c:v>
                </c:pt>
                <c:pt idx="150">
                  <c:v>44958</c:v>
                </c:pt>
                <c:pt idx="151">
                  <c:v>44986</c:v>
                </c:pt>
                <c:pt idx="152">
                  <c:v>45017</c:v>
                </c:pt>
                <c:pt idx="153">
                  <c:v>45047</c:v>
                </c:pt>
                <c:pt idx="154">
                  <c:v>45078</c:v>
                </c:pt>
                <c:pt idx="155">
                  <c:v>45108</c:v>
                </c:pt>
                <c:pt idx="156">
                  <c:v>45139</c:v>
                </c:pt>
                <c:pt idx="157">
                  <c:v>45170</c:v>
                </c:pt>
                <c:pt idx="158">
                  <c:v>45200</c:v>
                </c:pt>
                <c:pt idx="159">
                  <c:v>45231</c:v>
                </c:pt>
                <c:pt idx="160">
                  <c:v>45261</c:v>
                </c:pt>
                <c:pt idx="161">
                  <c:v>45292</c:v>
                </c:pt>
                <c:pt idx="162">
                  <c:v>45323</c:v>
                </c:pt>
                <c:pt idx="163">
                  <c:v>45352</c:v>
                </c:pt>
                <c:pt idx="164">
                  <c:v>45383</c:v>
                </c:pt>
                <c:pt idx="165">
                  <c:v>45413</c:v>
                </c:pt>
                <c:pt idx="166">
                  <c:v>45444</c:v>
                </c:pt>
                <c:pt idx="167">
                  <c:v>45474</c:v>
                </c:pt>
                <c:pt idx="168">
                  <c:v>45505</c:v>
                </c:pt>
              </c:numCache>
            </c:numRef>
          </c:cat>
          <c:val>
            <c:numRef>
              <c:f>'Slide 10 e 11'!$K$189:$K$357</c:f>
              <c:numCache>
                <c:formatCode>0.0</c:formatCode>
                <c:ptCount val="169"/>
                <c:pt idx="0">
                  <c:v>109.3</c:v>
                </c:pt>
                <c:pt idx="1">
                  <c:v>108.46666666666665</c:v>
                </c:pt>
                <c:pt idx="2">
                  <c:v>108</c:v>
                </c:pt>
                <c:pt idx="3">
                  <c:v>108.43333333333334</c:v>
                </c:pt>
                <c:pt idx="4">
                  <c:v>108.39999999999999</c:v>
                </c:pt>
                <c:pt idx="5">
                  <c:v>109</c:v>
                </c:pt>
                <c:pt idx="6">
                  <c:v>108.53333333333335</c:v>
                </c:pt>
                <c:pt idx="7">
                  <c:v>108.30000000000001</c:v>
                </c:pt>
                <c:pt idx="8">
                  <c:v>107.16666666666667</c:v>
                </c:pt>
                <c:pt idx="9">
                  <c:v>105.7</c:v>
                </c:pt>
                <c:pt idx="10">
                  <c:v>105.10000000000001</c:v>
                </c:pt>
                <c:pt idx="11">
                  <c:v>105.33333333333333</c:v>
                </c:pt>
                <c:pt idx="12">
                  <c:v>105.93333333333334</c:v>
                </c:pt>
                <c:pt idx="13">
                  <c:v>106.03333333333335</c:v>
                </c:pt>
                <c:pt idx="14">
                  <c:v>107.36666666666667</c:v>
                </c:pt>
                <c:pt idx="15">
                  <c:v>106.63333333333333</c:v>
                </c:pt>
                <c:pt idx="16">
                  <c:v>105.26666666666667</c:v>
                </c:pt>
                <c:pt idx="17">
                  <c:v>101.83333333333333</c:v>
                </c:pt>
                <c:pt idx="18">
                  <c:v>102.33333333333333</c:v>
                </c:pt>
                <c:pt idx="19">
                  <c:v>103.06666666666668</c:v>
                </c:pt>
                <c:pt idx="20">
                  <c:v>105.06666666666666</c:v>
                </c:pt>
                <c:pt idx="21">
                  <c:v>104.5</c:v>
                </c:pt>
                <c:pt idx="22">
                  <c:v>104.26666666666667</c:v>
                </c:pt>
                <c:pt idx="23">
                  <c:v>104.56666666666668</c:v>
                </c:pt>
                <c:pt idx="24">
                  <c:v>106.16666666666667</c:v>
                </c:pt>
                <c:pt idx="25">
                  <c:v>108.33333333333333</c:v>
                </c:pt>
                <c:pt idx="26">
                  <c:v>106.86666666666667</c:v>
                </c:pt>
                <c:pt idx="27">
                  <c:v>106.10000000000001</c:v>
                </c:pt>
                <c:pt idx="28">
                  <c:v>104.63333333333334</c:v>
                </c:pt>
                <c:pt idx="29">
                  <c:v>105.59999999999998</c:v>
                </c:pt>
                <c:pt idx="30">
                  <c:v>105.36666666666666</c:v>
                </c:pt>
                <c:pt idx="31">
                  <c:v>105.73333333333335</c:v>
                </c:pt>
                <c:pt idx="32">
                  <c:v>104.56666666666668</c:v>
                </c:pt>
                <c:pt idx="33">
                  <c:v>105</c:v>
                </c:pt>
                <c:pt idx="34">
                  <c:v>104.60000000000001</c:v>
                </c:pt>
                <c:pt idx="35">
                  <c:v>104.23333333333333</c:v>
                </c:pt>
                <c:pt idx="36">
                  <c:v>102.73333333333333</c:v>
                </c:pt>
                <c:pt idx="37">
                  <c:v>102.16666666666667</c:v>
                </c:pt>
                <c:pt idx="38">
                  <c:v>103.06666666666666</c:v>
                </c:pt>
                <c:pt idx="39">
                  <c:v>102.66666666666667</c:v>
                </c:pt>
                <c:pt idx="40">
                  <c:v>101.73333333333333</c:v>
                </c:pt>
                <c:pt idx="41">
                  <c:v>100.5</c:v>
                </c:pt>
                <c:pt idx="42">
                  <c:v>100.43333333333332</c:v>
                </c:pt>
                <c:pt idx="43">
                  <c:v>99.666666666666671</c:v>
                </c:pt>
                <c:pt idx="44">
                  <c:v>99.3</c:v>
                </c:pt>
                <c:pt idx="45">
                  <c:v>96.466666666666654</c:v>
                </c:pt>
                <c:pt idx="46">
                  <c:v>93.766666666666666</c:v>
                </c:pt>
                <c:pt idx="47">
                  <c:v>90.966666666666654</c:v>
                </c:pt>
                <c:pt idx="48">
                  <c:v>90.933333333333337</c:v>
                </c:pt>
                <c:pt idx="49">
                  <c:v>90.5</c:v>
                </c:pt>
                <c:pt idx="50">
                  <c:v>90.666666666666671</c:v>
                </c:pt>
                <c:pt idx="51">
                  <c:v>89</c:v>
                </c:pt>
                <c:pt idx="52">
                  <c:v>87.433333333333337</c:v>
                </c:pt>
                <c:pt idx="53">
                  <c:v>84.4</c:v>
                </c:pt>
                <c:pt idx="54">
                  <c:v>81.833333333333329</c:v>
                </c:pt>
                <c:pt idx="55">
                  <c:v>78.2</c:v>
                </c:pt>
                <c:pt idx="56">
                  <c:v>75.899999999999991</c:v>
                </c:pt>
                <c:pt idx="57">
                  <c:v>74.966666666666669</c:v>
                </c:pt>
                <c:pt idx="58">
                  <c:v>74.466666666666669</c:v>
                </c:pt>
                <c:pt idx="59">
                  <c:v>73.8</c:v>
                </c:pt>
                <c:pt idx="60">
                  <c:v>70.7</c:v>
                </c:pt>
                <c:pt idx="61">
                  <c:v>68.5</c:v>
                </c:pt>
                <c:pt idx="62">
                  <c:v>66.2</c:v>
                </c:pt>
                <c:pt idx="63">
                  <c:v>67.133333333333326</c:v>
                </c:pt>
                <c:pt idx="64">
                  <c:v>69.5</c:v>
                </c:pt>
                <c:pt idx="65">
                  <c:v>72.066666666666663</c:v>
                </c:pt>
                <c:pt idx="66">
                  <c:v>72.433333333333323</c:v>
                </c:pt>
                <c:pt idx="67">
                  <c:v>72.966666666666654</c:v>
                </c:pt>
                <c:pt idx="68">
                  <c:v>72.033333333333331</c:v>
                </c:pt>
                <c:pt idx="69">
                  <c:v>73.600000000000009</c:v>
                </c:pt>
                <c:pt idx="70">
                  <c:v>75.600000000000009</c:v>
                </c:pt>
                <c:pt idx="71">
                  <c:v>78.8</c:v>
                </c:pt>
                <c:pt idx="72">
                  <c:v>81.033333333333331</c:v>
                </c:pt>
                <c:pt idx="73">
                  <c:v>82.566666666666663</c:v>
                </c:pt>
                <c:pt idx="74">
                  <c:v>84.466666666666654</c:v>
                </c:pt>
                <c:pt idx="75">
                  <c:v>84.566666666666663</c:v>
                </c:pt>
                <c:pt idx="76">
                  <c:v>84.066666666666663</c:v>
                </c:pt>
                <c:pt idx="77">
                  <c:v>83.36666666666666</c:v>
                </c:pt>
                <c:pt idx="78">
                  <c:v>84.100000000000009</c:v>
                </c:pt>
                <c:pt idx="79">
                  <c:v>85.833333333333329</c:v>
                </c:pt>
                <c:pt idx="80">
                  <c:v>87.133333333333326</c:v>
                </c:pt>
                <c:pt idx="81">
                  <c:v>88.166666666666671</c:v>
                </c:pt>
                <c:pt idx="82">
                  <c:v>87.166666666666671</c:v>
                </c:pt>
                <c:pt idx="83">
                  <c:v>86.566666666666663</c:v>
                </c:pt>
                <c:pt idx="84">
                  <c:v>86.433333333333337</c:v>
                </c:pt>
                <c:pt idx="85">
                  <c:v>87.399999999999991</c:v>
                </c:pt>
                <c:pt idx="86">
                  <c:v>86.833333333333329</c:v>
                </c:pt>
                <c:pt idx="87">
                  <c:v>87.40000000000002</c:v>
                </c:pt>
                <c:pt idx="88">
                  <c:v>87.733333333333334</c:v>
                </c:pt>
                <c:pt idx="89">
                  <c:v>90.366666666666674</c:v>
                </c:pt>
                <c:pt idx="90">
                  <c:v>91.466666666666654</c:v>
                </c:pt>
                <c:pt idx="91">
                  <c:v>92.966666666666654</c:v>
                </c:pt>
                <c:pt idx="92">
                  <c:v>93.100000000000009</c:v>
                </c:pt>
                <c:pt idx="93">
                  <c:v>93.300000000000011</c:v>
                </c:pt>
                <c:pt idx="94">
                  <c:v>91.866666666666674</c:v>
                </c:pt>
                <c:pt idx="95">
                  <c:v>91.333333333333329</c:v>
                </c:pt>
                <c:pt idx="96">
                  <c:v>90</c:v>
                </c:pt>
                <c:pt idx="97">
                  <c:v>90.866666666666674</c:v>
                </c:pt>
                <c:pt idx="98">
                  <c:v>92.40000000000002</c:v>
                </c:pt>
                <c:pt idx="99">
                  <c:v>96.066666666666663</c:v>
                </c:pt>
                <c:pt idx="100">
                  <c:v>99.2</c:v>
                </c:pt>
                <c:pt idx="101">
                  <c:v>102.13333333333333</c:v>
                </c:pt>
                <c:pt idx="102">
                  <c:v>103.73333333333335</c:v>
                </c:pt>
                <c:pt idx="103">
                  <c:v>103.53333333333335</c:v>
                </c:pt>
                <c:pt idx="104">
                  <c:v>100.36666666666666</c:v>
                </c:pt>
                <c:pt idx="105">
                  <c:v>96.600000000000009</c:v>
                </c:pt>
                <c:pt idx="106">
                  <c:v>94.8</c:v>
                </c:pt>
                <c:pt idx="107">
                  <c:v>93.7</c:v>
                </c:pt>
                <c:pt idx="108">
                  <c:v>94.7</c:v>
                </c:pt>
                <c:pt idx="109">
                  <c:v>95.033333333333346</c:v>
                </c:pt>
                <c:pt idx="110">
                  <c:v>96.399999999999991</c:v>
                </c:pt>
                <c:pt idx="111">
                  <c:v>96.333333333333329</c:v>
                </c:pt>
                <c:pt idx="112">
                  <c:v>96.166666666666671</c:v>
                </c:pt>
                <c:pt idx="113">
                  <c:v>97.933333333333337</c:v>
                </c:pt>
                <c:pt idx="114">
                  <c:v>99.166666666666671</c:v>
                </c:pt>
                <c:pt idx="115">
                  <c:v>98.266666666666666</c:v>
                </c:pt>
                <c:pt idx="116">
                  <c:v>82.266666666666666</c:v>
                </c:pt>
                <c:pt idx="117">
                  <c:v>69.466666666666669</c:v>
                </c:pt>
                <c:pt idx="118">
                  <c:v>62.79999999999999</c:v>
                </c:pt>
                <c:pt idx="119">
                  <c:v>70.966666666666654</c:v>
                </c:pt>
                <c:pt idx="120">
                  <c:v>79.5</c:v>
                </c:pt>
                <c:pt idx="121">
                  <c:v>87.433333333333337</c:v>
                </c:pt>
                <c:pt idx="122">
                  <c:v>93.933333333333337</c:v>
                </c:pt>
                <c:pt idx="123">
                  <c:v>97.233333333333348</c:v>
                </c:pt>
                <c:pt idx="124">
                  <c:v>96.766666666666652</c:v>
                </c:pt>
                <c:pt idx="125">
                  <c:v>94.966666666666654</c:v>
                </c:pt>
                <c:pt idx="126">
                  <c:v>93.933333333333337</c:v>
                </c:pt>
                <c:pt idx="127">
                  <c:v>88.5</c:v>
                </c:pt>
                <c:pt idx="128">
                  <c:v>87.8</c:v>
                </c:pt>
                <c:pt idx="129">
                  <c:v>88.466666666666654</c:v>
                </c:pt>
                <c:pt idx="130">
                  <c:v>94.133333333333326</c:v>
                </c:pt>
                <c:pt idx="131">
                  <c:v>98.933333333333337</c:v>
                </c:pt>
                <c:pt idx="132">
                  <c:v>101</c:v>
                </c:pt>
                <c:pt idx="133">
                  <c:v>102</c:v>
                </c:pt>
                <c:pt idx="134">
                  <c:v>101.10000000000001</c:v>
                </c:pt>
                <c:pt idx="135">
                  <c:v>102</c:v>
                </c:pt>
                <c:pt idx="136">
                  <c:v>103.89999999999999</c:v>
                </c:pt>
                <c:pt idx="137">
                  <c:v>102.3</c:v>
                </c:pt>
                <c:pt idx="138">
                  <c:v>100.03333333333335</c:v>
                </c:pt>
                <c:pt idx="139">
                  <c:v>97.366666666666674</c:v>
                </c:pt>
                <c:pt idx="140">
                  <c:v>97.866666666666674</c:v>
                </c:pt>
                <c:pt idx="141">
                  <c:v>99.333333333333329</c:v>
                </c:pt>
                <c:pt idx="142">
                  <c:v>101.3</c:v>
                </c:pt>
                <c:pt idx="143">
                  <c:v>101.93333333333332</c:v>
                </c:pt>
                <c:pt idx="144">
                  <c:v>102.10000000000001</c:v>
                </c:pt>
                <c:pt idx="145">
                  <c:v>101.33333333333333</c:v>
                </c:pt>
                <c:pt idx="146">
                  <c:v>100.89999999999999</c:v>
                </c:pt>
                <c:pt idx="147">
                  <c:v>95.966666666666654</c:v>
                </c:pt>
                <c:pt idx="148">
                  <c:v>92.766666666666666</c:v>
                </c:pt>
                <c:pt idx="149">
                  <c:v>88.233333333333334</c:v>
                </c:pt>
                <c:pt idx="150">
                  <c:v>87.433333333333323</c:v>
                </c:pt>
                <c:pt idx="151">
                  <c:v>86.933333333333337</c:v>
                </c:pt>
                <c:pt idx="152">
                  <c:v>87.433333333333337</c:v>
                </c:pt>
                <c:pt idx="153">
                  <c:v>87.2</c:v>
                </c:pt>
                <c:pt idx="154">
                  <c:v>86.5</c:v>
                </c:pt>
                <c:pt idx="155">
                  <c:v>86.566666666666677</c:v>
                </c:pt>
                <c:pt idx="156">
                  <c:v>86.90000000000002</c:v>
                </c:pt>
                <c:pt idx="157">
                  <c:v>86.133333333333326</c:v>
                </c:pt>
                <c:pt idx="158">
                  <c:v>85.566666666666663</c:v>
                </c:pt>
                <c:pt idx="159">
                  <c:v>86.333333333333329</c:v>
                </c:pt>
                <c:pt idx="160">
                  <c:v>88.633333333333326</c:v>
                </c:pt>
                <c:pt idx="161">
                  <c:v>91.09999999999998</c:v>
                </c:pt>
                <c:pt idx="162">
                  <c:v>91.566666666666663</c:v>
                </c:pt>
                <c:pt idx="163">
                  <c:v>89.933333333333323</c:v>
                </c:pt>
                <c:pt idx="164">
                  <c:v>89.59999999999998</c:v>
                </c:pt>
                <c:pt idx="165">
                  <c:v>88.5</c:v>
                </c:pt>
                <c:pt idx="166">
                  <c:v>89.333333333333329</c:v>
                </c:pt>
                <c:pt idx="167">
                  <c:v>90.199999999999989</c:v>
                </c:pt>
                <c:pt idx="168">
                  <c:v>92.433333333333337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D32-4DC7-BDB7-750A271860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6444959"/>
        <c:axId val="456445375"/>
      </c:lineChart>
      <c:dateAx>
        <c:axId val="456444959"/>
        <c:scaling>
          <c:orientation val="minMax"/>
          <c:max val="45505"/>
          <c:min val="40391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456445375"/>
        <c:crosses val="autoZero"/>
        <c:auto val="1"/>
        <c:lblOffset val="100"/>
        <c:baseTimeUnit val="months"/>
        <c:majorUnit val="6"/>
        <c:majorTimeUnit val="months"/>
      </c:dateAx>
      <c:valAx>
        <c:axId val="456445375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456444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23744716676922"/>
          <c:y val="0.91414199079027869"/>
          <c:w val="0.73277509464061608"/>
          <c:h val="4.9367041331282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'Slide 10 e 11'!$K$1:$M$1</c:f>
              <c:strCache>
                <c:ptCount val="1"/>
                <c:pt idx="0">
                  <c:v>Sul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6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DA-4D7A-816C-712CD4DCC4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10 e 11'!$A$118:$A$178</c:f>
              <c:numCache>
                <c:formatCode>mmm\-yy</c:formatCode>
                <c:ptCount val="61"/>
                <c:pt idx="0">
                  <c:v>43678</c:v>
                </c:pt>
                <c:pt idx="1">
                  <c:v>43709</c:v>
                </c:pt>
                <c:pt idx="2">
                  <c:v>43739</c:v>
                </c:pt>
                <c:pt idx="3">
                  <c:v>43770</c:v>
                </c:pt>
                <c:pt idx="4">
                  <c:v>43800</c:v>
                </c:pt>
                <c:pt idx="5">
                  <c:v>43831</c:v>
                </c:pt>
                <c:pt idx="6">
                  <c:v>43862</c:v>
                </c:pt>
                <c:pt idx="7">
                  <c:v>43891</c:v>
                </c:pt>
                <c:pt idx="8">
                  <c:v>43922</c:v>
                </c:pt>
                <c:pt idx="9">
                  <c:v>43952</c:v>
                </c:pt>
                <c:pt idx="10">
                  <c:v>43983</c:v>
                </c:pt>
                <c:pt idx="11">
                  <c:v>44013</c:v>
                </c:pt>
                <c:pt idx="12">
                  <c:v>44044</c:v>
                </c:pt>
                <c:pt idx="13">
                  <c:v>44075</c:v>
                </c:pt>
                <c:pt idx="14">
                  <c:v>44105</c:v>
                </c:pt>
                <c:pt idx="15">
                  <c:v>44136</c:v>
                </c:pt>
                <c:pt idx="16">
                  <c:v>44166</c:v>
                </c:pt>
                <c:pt idx="17">
                  <c:v>44197</c:v>
                </c:pt>
                <c:pt idx="18">
                  <c:v>44228</c:v>
                </c:pt>
                <c:pt idx="19">
                  <c:v>44256</c:v>
                </c:pt>
                <c:pt idx="20">
                  <c:v>44287</c:v>
                </c:pt>
                <c:pt idx="21">
                  <c:v>44317</c:v>
                </c:pt>
                <c:pt idx="22">
                  <c:v>44348</c:v>
                </c:pt>
                <c:pt idx="23">
                  <c:v>44378</c:v>
                </c:pt>
                <c:pt idx="24">
                  <c:v>44409</c:v>
                </c:pt>
                <c:pt idx="25">
                  <c:v>44440</c:v>
                </c:pt>
                <c:pt idx="26">
                  <c:v>44470</c:v>
                </c:pt>
                <c:pt idx="27">
                  <c:v>44501</c:v>
                </c:pt>
                <c:pt idx="28">
                  <c:v>44531</c:v>
                </c:pt>
                <c:pt idx="29">
                  <c:v>44562</c:v>
                </c:pt>
                <c:pt idx="30">
                  <c:v>44593</c:v>
                </c:pt>
                <c:pt idx="31">
                  <c:v>44621</c:v>
                </c:pt>
                <c:pt idx="32">
                  <c:v>44652</c:v>
                </c:pt>
                <c:pt idx="33">
                  <c:v>44682</c:v>
                </c:pt>
                <c:pt idx="34">
                  <c:v>44713</c:v>
                </c:pt>
                <c:pt idx="35">
                  <c:v>44743</c:v>
                </c:pt>
                <c:pt idx="36">
                  <c:v>44774</c:v>
                </c:pt>
                <c:pt idx="37">
                  <c:v>44805</c:v>
                </c:pt>
                <c:pt idx="38">
                  <c:v>44835</c:v>
                </c:pt>
                <c:pt idx="39">
                  <c:v>44866</c:v>
                </c:pt>
                <c:pt idx="40">
                  <c:v>44896</c:v>
                </c:pt>
                <c:pt idx="41">
                  <c:v>44927</c:v>
                </c:pt>
                <c:pt idx="42">
                  <c:v>44958</c:v>
                </c:pt>
                <c:pt idx="43">
                  <c:v>44986</c:v>
                </c:pt>
                <c:pt idx="44">
                  <c:v>45017</c:v>
                </c:pt>
                <c:pt idx="45">
                  <c:v>45047</c:v>
                </c:pt>
                <c:pt idx="46">
                  <c:v>45078</c:v>
                </c:pt>
                <c:pt idx="47">
                  <c:v>45108</c:v>
                </c:pt>
                <c:pt idx="48">
                  <c:v>45139</c:v>
                </c:pt>
                <c:pt idx="49">
                  <c:v>45170</c:v>
                </c:pt>
                <c:pt idx="50">
                  <c:v>45200</c:v>
                </c:pt>
                <c:pt idx="51">
                  <c:v>45231</c:v>
                </c:pt>
                <c:pt idx="52">
                  <c:v>45261</c:v>
                </c:pt>
                <c:pt idx="53">
                  <c:v>45292</c:v>
                </c:pt>
                <c:pt idx="54">
                  <c:v>45323</c:v>
                </c:pt>
                <c:pt idx="55">
                  <c:v>45352</c:v>
                </c:pt>
                <c:pt idx="56">
                  <c:v>45383</c:v>
                </c:pt>
                <c:pt idx="57">
                  <c:v>45413</c:v>
                </c:pt>
                <c:pt idx="58">
                  <c:v>45444</c:v>
                </c:pt>
                <c:pt idx="59">
                  <c:v>45474</c:v>
                </c:pt>
                <c:pt idx="60">
                  <c:v>45505</c:v>
                </c:pt>
              </c:numCache>
            </c:numRef>
          </c:cat>
          <c:val>
            <c:numRef>
              <c:f>'Slide 10 e 11'!$K$118:$K$178</c:f>
              <c:numCache>
                <c:formatCode>0.0</c:formatCode>
                <c:ptCount val="61"/>
                <c:pt idx="0">
                  <c:v>96.8</c:v>
                </c:pt>
                <c:pt idx="1">
                  <c:v>96.4</c:v>
                </c:pt>
                <c:pt idx="2">
                  <c:v>96</c:v>
                </c:pt>
                <c:pt idx="3">
                  <c:v>96.6</c:v>
                </c:pt>
                <c:pt idx="4">
                  <c:v>95.9</c:v>
                </c:pt>
                <c:pt idx="5">
                  <c:v>101.3</c:v>
                </c:pt>
                <c:pt idx="6">
                  <c:v>100.3</c:v>
                </c:pt>
                <c:pt idx="7">
                  <c:v>93.2</c:v>
                </c:pt>
                <c:pt idx="8">
                  <c:v>53.3</c:v>
                </c:pt>
                <c:pt idx="9">
                  <c:v>61.9</c:v>
                </c:pt>
                <c:pt idx="10">
                  <c:v>73.2</c:v>
                </c:pt>
                <c:pt idx="11">
                  <c:v>77.8</c:v>
                </c:pt>
                <c:pt idx="12">
                  <c:v>87.5</c:v>
                </c:pt>
                <c:pt idx="13">
                  <c:v>97</c:v>
                </c:pt>
                <c:pt idx="14">
                  <c:v>97.3</c:v>
                </c:pt>
                <c:pt idx="15">
                  <c:v>97.4</c:v>
                </c:pt>
                <c:pt idx="16">
                  <c:v>95.6</c:v>
                </c:pt>
                <c:pt idx="17">
                  <c:v>91.9</c:v>
                </c:pt>
                <c:pt idx="18">
                  <c:v>94.3</c:v>
                </c:pt>
                <c:pt idx="19">
                  <c:v>79.3</c:v>
                </c:pt>
                <c:pt idx="20">
                  <c:v>89.8</c:v>
                </c:pt>
                <c:pt idx="21">
                  <c:v>96.3</c:v>
                </c:pt>
                <c:pt idx="22">
                  <c:v>96.3</c:v>
                </c:pt>
                <c:pt idx="23">
                  <c:v>104.2</c:v>
                </c:pt>
                <c:pt idx="24">
                  <c:v>102.5</c:v>
                </c:pt>
                <c:pt idx="25">
                  <c:v>99.3</c:v>
                </c:pt>
                <c:pt idx="26">
                  <c:v>101.5</c:v>
                </c:pt>
                <c:pt idx="27">
                  <c:v>105.2</c:v>
                </c:pt>
                <c:pt idx="28">
                  <c:v>105</c:v>
                </c:pt>
                <c:pt idx="29">
                  <c:v>96.7</c:v>
                </c:pt>
                <c:pt idx="30">
                  <c:v>98.4</c:v>
                </c:pt>
                <c:pt idx="31">
                  <c:v>97</c:v>
                </c:pt>
                <c:pt idx="32">
                  <c:v>98.2</c:v>
                </c:pt>
                <c:pt idx="33">
                  <c:v>102.8</c:v>
                </c:pt>
                <c:pt idx="34">
                  <c:v>102.9</c:v>
                </c:pt>
                <c:pt idx="35">
                  <c:v>100.1</c:v>
                </c:pt>
                <c:pt idx="36">
                  <c:v>103.3</c:v>
                </c:pt>
                <c:pt idx="37">
                  <c:v>100.6</c:v>
                </c:pt>
                <c:pt idx="38">
                  <c:v>98.8</c:v>
                </c:pt>
                <c:pt idx="39">
                  <c:v>88.5</c:v>
                </c:pt>
                <c:pt idx="40">
                  <c:v>91</c:v>
                </c:pt>
                <c:pt idx="41">
                  <c:v>85.2</c:v>
                </c:pt>
                <c:pt idx="42">
                  <c:v>86.1</c:v>
                </c:pt>
                <c:pt idx="43">
                  <c:v>89.5</c:v>
                </c:pt>
                <c:pt idx="44">
                  <c:v>86.7</c:v>
                </c:pt>
                <c:pt idx="45">
                  <c:v>85.4</c:v>
                </c:pt>
                <c:pt idx="46">
                  <c:v>87.4</c:v>
                </c:pt>
                <c:pt idx="47">
                  <c:v>86.9</c:v>
                </c:pt>
                <c:pt idx="48">
                  <c:v>86.4</c:v>
                </c:pt>
                <c:pt idx="49">
                  <c:v>85.1</c:v>
                </c:pt>
                <c:pt idx="50">
                  <c:v>85.2</c:v>
                </c:pt>
                <c:pt idx="51">
                  <c:v>88.7</c:v>
                </c:pt>
                <c:pt idx="52">
                  <c:v>92</c:v>
                </c:pt>
                <c:pt idx="53">
                  <c:v>92.6</c:v>
                </c:pt>
                <c:pt idx="54">
                  <c:v>90.1</c:v>
                </c:pt>
                <c:pt idx="55">
                  <c:v>87.1</c:v>
                </c:pt>
                <c:pt idx="56">
                  <c:v>91.6</c:v>
                </c:pt>
                <c:pt idx="57">
                  <c:v>86.8</c:v>
                </c:pt>
                <c:pt idx="58">
                  <c:v>89.6</c:v>
                </c:pt>
                <c:pt idx="59">
                  <c:v>94.2</c:v>
                </c:pt>
                <c:pt idx="60">
                  <c:v>93.5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DA-4D7A-816C-712CD4DCC4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8130111"/>
        <c:axId val="788133023"/>
      </c:lineChart>
      <c:dateAx>
        <c:axId val="788130111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88133023"/>
        <c:crosses val="autoZero"/>
        <c:auto val="1"/>
        <c:lblOffset val="100"/>
        <c:baseTimeUnit val="months"/>
      </c:dateAx>
      <c:valAx>
        <c:axId val="788133023"/>
        <c:scaling>
          <c:orientation val="minMax"/>
          <c:max val="110"/>
          <c:min val="4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88130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'Slide 10 e 11'!$B$1:$D$1</c:f>
              <c:strCache>
                <c:ptCount val="1"/>
                <c:pt idx="0">
                  <c:v>Norte + Centro-Oeste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6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78-441D-8357-9F5985EFA6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10 e 11'!$A$118:$A$178</c:f>
              <c:numCache>
                <c:formatCode>mmm\-yy</c:formatCode>
                <c:ptCount val="61"/>
                <c:pt idx="0">
                  <c:v>43678</c:v>
                </c:pt>
                <c:pt idx="1">
                  <c:v>43709</c:v>
                </c:pt>
                <c:pt idx="2">
                  <c:v>43739</c:v>
                </c:pt>
                <c:pt idx="3">
                  <c:v>43770</c:v>
                </c:pt>
                <c:pt idx="4">
                  <c:v>43800</c:v>
                </c:pt>
                <c:pt idx="5">
                  <c:v>43831</c:v>
                </c:pt>
                <c:pt idx="6">
                  <c:v>43862</c:v>
                </c:pt>
                <c:pt idx="7">
                  <c:v>43891</c:v>
                </c:pt>
                <c:pt idx="8">
                  <c:v>43922</c:v>
                </c:pt>
                <c:pt idx="9">
                  <c:v>43952</c:v>
                </c:pt>
                <c:pt idx="10">
                  <c:v>43983</c:v>
                </c:pt>
                <c:pt idx="11">
                  <c:v>44013</c:v>
                </c:pt>
                <c:pt idx="12">
                  <c:v>44044</c:v>
                </c:pt>
                <c:pt idx="13">
                  <c:v>44075</c:v>
                </c:pt>
                <c:pt idx="14">
                  <c:v>44105</c:v>
                </c:pt>
                <c:pt idx="15">
                  <c:v>44136</c:v>
                </c:pt>
                <c:pt idx="16">
                  <c:v>44166</c:v>
                </c:pt>
                <c:pt idx="17">
                  <c:v>44197</c:v>
                </c:pt>
                <c:pt idx="18">
                  <c:v>44228</c:v>
                </c:pt>
                <c:pt idx="19">
                  <c:v>44256</c:v>
                </c:pt>
                <c:pt idx="20">
                  <c:v>44287</c:v>
                </c:pt>
                <c:pt idx="21">
                  <c:v>44317</c:v>
                </c:pt>
                <c:pt idx="22">
                  <c:v>44348</c:v>
                </c:pt>
                <c:pt idx="23">
                  <c:v>44378</c:v>
                </c:pt>
                <c:pt idx="24">
                  <c:v>44409</c:v>
                </c:pt>
                <c:pt idx="25">
                  <c:v>44440</c:v>
                </c:pt>
                <c:pt idx="26">
                  <c:v>44470</c:v>
                </c:pt>
                <c:pt idx="27">
                  <c:v>44501</c:v>
                </c:pt>
                <c:pt idx="28">
                  <c:v>44531</c:v>
                </c:pt>
                <c:pt idx="29">
                  <c:v>44562</c:v>
                </c:pt>
                <c:pt idx="30">
                  <c:v>44593</c:v>
                </c:pt>
                <c:pt idx="31">
                  <c:v>44621</c:v>
                </c:pt>
                <c:pt idx="32">
                  <c:v>44652</c:v>
                </c:pt>
                <c:pt idx="33">
                  <c:v>44682</c:v>
                </c:pt>
                <c:pt idx="34">
                  <c:v>44713</c:v>
                </c:pt>
                <c:pt idx="35">
                  <c:v>44743</c:v>
                </c:pt>
                <c:pt idx="36">
                  <c:v>44774</c:v>
                </c:pt>
                <c:pt idx="37">
                  <c:v>44805</c:v>
                </c:pt>
                <c:pt idx="38">
                  <c:v>44835</c:v>
                </c:pt>
                <c:pt idx="39">
                  <c:v>44866</c:v>
                </c:pt>
                <c:pt idx="40">
                  <c:v>44896</c:v>
                </c:pt>
                <c:pt idx="41">
                  <c:v>44927</c:v>
                </c:pt>
                <c:pt idx="42">
                  <c:v>44958</c:v>
                </c:pt>
                <c:pt idx="43">
                  <c:v>44986</c:v>
                </c:pt>
                <c:pt idx="44">
                  <c:v>45017</c:v>
                </c:pt>
                <c:pt idx="45">
                  <c:v>45047</c:v>
                </c:pt>
                <c:pt idx="46">
                  <c:v>45078</c:v>
                </c:pt>
                <c:pt idx="47">
                  <c:v>45108</c:v>
                </c:pt>
                <c:pt idx="48">
                  <c:v>45139</c:v>
                </c:pt>
                <c:pt idx="49">
                  <c:v>45170</c:v>
                </c:pt>
                <c:pt idx="50">
                  <c:v>45200</c:v>
                </c:pt>
                <c:pt idx="51">
                  <c:v>45231</c:v>
                </c:pt>
                <c:pt idx="52">
                  <c:v>45261</c:v>
                </c:pt>
                <c:pt idx="53">
                  <c:v>45292</c:v>
                </c:pt>
                <c:pt idx="54">
                  <c:v>45323</c:v>
                </c:pt>
                <c:pt idx="55">
                  <c:v>45352</c:v>
                </c:pt>
                <c:pt idx="56">
                  <c:v>45383</c:v>
                </c:pt>
                <c:pt idx="57">
                  <c:v>45413</c:v>
                </c:pt>
                <c:pt idx="58">
                  <c:v>45444</c:v>
                </c:pt>
                <c:pt idx="59">
                  <c:v>45474</c:v>
                </c:pt>
                <c:pt idx="60">
                  <c:v>45505</c:v>
                </c:pt>
              </c:numCache>
            </c:numRef>
          </c:cat>
          <c:val>
            <c:numRef>
              <c:f>'Slide 10 e 11'!$B$118:$B$178</c:f>
              <c:numCache>
                <c:formatCode>0.0</c:formatCode>
                <c:ptCount val="61"/>
                <c:pt idx="0">
                  <c:v>97.4</c:v>
                </c:pt>
                <c:pt idx="1">
                  <c:v>98.1</c:v>
                </c:pt>
                <c:pt idx="2">
                  <c:v>95.1</c:v>
                </c:pt>
                <c:pt idx="3">
                  <c:v>97.6</c:v>
                </c:pt>
                <c:pt idx="4">
                  <c:v>98.4</c:v>
                </c:pt>
                <c:pt idx="5">
                  <c:v>101.2</c:v>
                </c:pt>
                <c:pt idx="6">
                  <c:v>100.7</c:v>
                </c:pt>
                <c:pt idx="7">
                  <c:v>90</c:v>
                </c:pt>
                <c:pt idx="8">
                  <c:v>56.1</c:v>
                </c:pt>
                <c:pt idx="9">
                  <c:v>61.6</c:v>
                </c:pt>
                <c:pt idx="10">
                  <c:v>73.599999999999994</c:v>
                </c:pt>
                <c:pt idx="11">
                  <c:v>86.2</c:v>
                </c:pt>
                <c:pt idx="12">
                  <c:v>88.2</c:v>
                </c:pt>
                <c:pt idx="13">
                  <c:v>93</c:v>
                </c:pt>
                <c:pt idx="14">
                  <c:v>91.3</c:v>
                </c:pt>
                <c:pt idx="15">
                  <c:v>90.6</c:v>
                </c:pt>
                <c:pt idx="16">
                  <c:v>91.1</c:v>
                </c:pt>
                <c:pt idx="17">
                  <c:v>96.2</c:v>
                </c:pt>
                <c:pt idx="18">
                  <c:v>88</c:v>
                </c:pt>
                <c:pt idx="19">
                  <c:v>76.8</c:v>
                </c:pt>
                <c:pt idx="20">
                  <c:v>84.4</c:v>
                </c:pt>
                <c:pt idx="21">
                  <c:v>90.9</c:v>
                </c:pt>
                <c:pt idx="22">
                  <c:v>92.7</c:v>
                </c:pt>
                <c:pt idx="23">
                  <c:v>94</c:v>
                </c:pt>
                <c:pt idx="24">
                  <c:v>95.1</c:v>
                </c:pt>
                <c:pt idx="25">
                  <c:v>95.6</c:v>
                </c:pt>
                <c:pt idx="26">
                  <c:v>96.2</c:v>
                </c:pt>
                <c:pt idx="27">
                  <c:v>98.2</c:v>
                </c:pt>
                <c:pt idx="28">
                  <c:v>95.6</c:v>
                </c:pt>
                <c:pt idx="29">
                  <c:v>94.8</c:v>
                </c:pt>
                <c:pt idx="30">
                  <c:v>93.3</c:v>
                </c:pt>
                <c:pt idx="31">
                  <c:v>98.6</c:v>
                </c:pt>
                <c:pt idx="32">
                  <c:v>94.4</c:v>
                </c:pt>
                <c:pt idx="33">
                  <c:v>98.1</c:v>
                </c:pt>
                <c:pt idx="34">
                  <c:v>100.8</c:v>
                </c:pt>
                <c:pt idx="35">
                  <c:v>100.1</c:v>
                </c:pt>
                <c:pt idx="36">
                  <c:v>103.2</c:v>
                </c:pt>
                <c:pt idx="37">
                  <c:v>102.5</c:v>
                </c:pt>
                <c:pt idx="38">
                  <c:v>101.1</c:v>
                </c:pt>
                <c:pt idx="39">
                  <c:v>94.1</c:v>
                </c:pt>
                <c:pt idx="40">
                  <c:v>94.8</c:v>
                </c:pt>
                <c:pt idx="41">
                  <c:v>91.6</c:v>
                </c:pt>
                <c:pt idx="42">
                  <c:v>93.6</c:v>
                </c:pt>
                <c:pt idx="43">
                  <c:v>91.4</c:v>
                </c:pt>
                <c:pt idx="44">
                  <c:v>89.7</c:v>
                </c:pt>
                <c:pt idx="45">
                  <c:v>91.5</c:v>
                </c:pt>
                <c:pt idx="46">
                  <c:v>93.5</c:v>
                </c:pt>
                <c:pt idx="47">
                  <c:v>91.1</c:v>
                </c:pt>
                <c:pt idx="48">
                  <c:v>93.1</c:v>
                </c:pt>
                <c:pt idx="49">
                  <c:v>92</c:v>
                </c:pt>
                <c:pt idx="50">
                  <c:v>92.4</c:v>
                </c:pt>
                <c:pt idx="51">
                  <c:v>94.9</c:v>
                </c:pt>
                <c:pt idx="52">
                  <c:v>92.4</c:v>
                </c:pt>
                <c:pt idx="53">
                  <c:v>95.2</c:v>
                </c:pt>
                <c:pt idx="54">
                  <c:v>92.6</c:v>
                </c:pt>
                <c:pt idx="55">
                  <c:v>91</c:v>
                </c:pt>
                <c:pt idx="56">
                  <c:v>93.8</c:v>
                </c:pt>
                <c:pt idx="57">
                  <c:v>90.7</c:v>
                </c:pt>
                <c:pt idx="58">
                  <c:v>92.9</c:v>
                </c:pt>
                <c:pt idx="59">
                  <c:v>91.6</c:v>
                </c:pt>
                <c:pt idx="60">
                  <c:v>89.6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78-441D-8357-9F5985EFA6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8130111"/>
        <c:axId val="788133023"/>
      </c:lineChart>
      <c:dateAx>
        <c:axId val="788130111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88133023"/>
        <c:crosses val="autoZero"/>
        <c:auto val="1"/>
        <c:lblOffset val="100"/>
        <c:baseTimeUnit val="months"/>
      </c:dateAx>
      <c:valAx>
        <c:axId val="788133023"/>
        <c:scaling>
          <c:orientation val="minMax"/>
          <c:min val="4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88130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'Slide 10 e 11'!$E$1:$G$1</c:f>
              <c:strCache>
                <c:ptCount val="1"/>
                <c:pt idx="0">
                  <c:v>Nordeste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6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2A-4F92-A89F-58CCDEDA0D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10 e 11'!$A$118:$A$178</c:f>
              <c:numCache>
                <c:formatCode>mmm\-yy</c:formatCode>
                <c:ptCount val="61"/>
                <c:pt idx="0">
                  <c:v>43678</c:v>
                </c:pt>
                <c:pt idx="1">
                  <c:v>43709</c:v>
                </c:pt>
                <c:pt idx="2">
                  <c:v>43739</c:v>
                </c:pt>
                <c:pt idx="3">
                  <c:v>43770</c:v>
                </c:pt>
                <c:pt idx="4">
                  <c:v>43800</c:v>
                </c:pt>
                <c:pt idx="5">
                  <c:v>43831</c:v>
                </c:pt>
                <c:pt idx="6">
                  <c:v>43862</c:v>
                </c:pt>
                <c:pt idx="7">
                  <c:v>43891</c:v>
                </c:pt>
                <c:pt idx="8">
                  <c:v>43922</c:v>
                </c:pt>
                <c:pt idx="9">
                  <c:v>43952</c:v>
                </c:pt>
                <c:pt idx="10">
                  <c:v>43983</c:v>
                </c:pt>
                <c:pt idx="11">
                  <c:v>44013</c:v>
                </c:pt>
                <c:pt idx="12">
                  <c:v>44044</c:v>
                </c:pt>
                <c:pt idx="13">
                  <c:v>44075</c:v>
                </c:pt>
                <c:pt idx="14">
                  <c:v>44105</c:v>
                </c:pt>
                <c:pt idx="15">
                  <c:v>44136</c:v>
                </c:pt>
                <c:pt idx="16">
                  <c:v>44166</c:v>
                </c:pt>
                <c:pt idx="17">
                  <c:v>44197</c:v>
                </c:pt>
                <c:pt idx="18">
                  <c:v>44228</c:v>
                </c:pt>
                <c:pt idx="19">
                  <c:v>44256</c:v>
                </c:pt>
                <c:pt idx="20">
                  <c:v>44287</c:v>
                </c:pt>
                <c:pt idx="21">
                  <c:v>44317</c:v>
                </c:pt>
                <c:pt idx="22">
                  <c:v>44348</c:v>
                </c:pt>
                <c:pt idx="23">
                  <c:v>44378</c:v>
                </c:pt>
                <c:pt idx="24">
                  <c:v>44409</c:v>
                </c:pt>
                <c:pt idx="25">
                  <c:v>44440</c:v>
                </c:pt>
                <c:pt idx="26">
                  <c:v>44470</c:v>
                </c:pt>
                <c:pt idx="27">
                  <c:v>44501</c:v>
                </c:pt>
                <c:pt idx="28">
                  <c:v>44531</c:v>
                </c:pt>
                <c:pt idx="29">
                  <c:v>44562</c:v>
                </c:pt>
                <c:pt idx="30">
                  <c:v>44593</c:v>
                </c:pt>
                <c:pt idx="31">
                  <c:v>44621</c:v>
                </c:pt>
                <c:pt idx="32">
                  <c:v>44652</c:v>
                </c:pt>
                <c:pt idx="33">
                  <c:v>44682</c:v>
                </c:pt>
                <c:pt idx="34">
                  <c:v>44713</c:v>
                </c:pt>
                <c:pt idx="35">
                  <c:v>44743</c:v>
                </c:pt>
                <c:pt idx="36">
                  <c:v>44774</c:v>
                </c:pt>
                <c:pt idx="37">
                  <c:v>44805</c:v>
                </c:pt>
                <c:pt idx="38">
                  <c:v>44835</c:v>
                </c:pt>
                <c:pt idx="39">
                  <c:v>44866</c:v>
                </c:pt>
                <c:pt idx="40">
                  <c:v>44896</c:v>
                </c:pt>
                <c:pt idx="41">
                  <c:v>44927</c:v>
                </c:pt>
                <c:pt idx="42">
                  <c:v>44958</c:v>
                </c:pt>
                <c:pt idx="43">
                  <c:v>44986</c:v>
                </c:pt>
                <c:pt idx="44">
                  <c:v>45017</c:v>
                </c:pt>
                <c:pt idx="45">
                  <c:v>45047</c:v>
                </c:pt>
                <c:pt idx="46">
                  <c:v>45078</c:v>
                </c:pt>
                <c:pt idx="47">
                  <c:v>45108</c:v>
                </c:pt>
                <c:pt idx="48">
                  <c:v>45139</c:v>
                </c:pt>
                <c:pt idx="49">
                  <c:v>45170</c:v>
                </c:pt>
                <c:pt idx="50">
                  <c:v>45200</c:v>
                </c:pt>
                <c:pt idx="51">
                  <c:v>45231</c:v>
                </c:pt>
                <c:pt idx="52">
                  <c:v>45261</c:v>
                </c:pt>
                <c:pt idx="53">
                  <c:v>45292</c:v>
                </c:pt>
                <c:pt idx="54">
                  <c:v>45323</c:v>
                </c:pt>
                <c:pt idx="55">
                  <c:v>45352</c:v>
                </c:pt>
                <c:pt idx="56">
                  <c:v>45383</c:v>
                </c:pt>
                <c:pt idx="57">
                  <c:v>45413</c:v>
                </c:pt>
                <c:pt idx="58">
                  <c:v>45444</c:v>
                </c:pt>
                <c:pt idx="59">
                  <c:v>45474</c:v>
                </c:pt>
                <c:pt idx="60">
                  <c:v>45505</c:v>
                </c:pt>
              </c:numCache>
            </c:numRef>
          </c:cat>
          <c:val>
            <c:numRef>
              <c:f>'Slide 10 e 11'!$E$118:$E$178</c:f>
              <c:numCache>
                <c:formatCode>0.0</c:formatCode>
                <c:ptCount val="61"/>
                <c:pt idx="0">
                  <c:v>88.1</c:v>
                </c:pt>
                <c:pt idx="1">
                  <c:v>89.6</c:v>
                </c:pt>
                <c:pt idx="2">
                  <c:v>92.1</c:v>
                </c:pt>
                <c:pt idx="3">
                  <c:v>90.8</c:v>
                </c:pt>
                <c:pt idx="4">
                  <c:v>91.3</c:v>
                </c:pt>
                <c:pt idx="5">
                  <c:v>93.2</c:v>
                </c:pt>
                <c:pt idx="6">
                  <c:v>93.6</c:v>
                </c:pt>
                <c:pt idx="7">
                  <c:v>80.900000000000006</c:v>
                </c:pt>
                <c:pt idx="8">
                  <c:v>48.7</c:v>
                </c:pt>
                <c:pt idx="9">
                  <c:v>48.9</c:v>
                </c:pt>
                <c:pt idx="10">
                  <c:v>65.099999999999994</c:v>
                </c:pt>
                <c:pt idx="11">
                  <c:v>72.900000000000006</c:v>
                </c:pt>
                <c:pt idx="12">
                  <c:v>82.6</c:v>
                </c:pt>
                <c:pt idx="13">
                  <c:v>92.1</c:v>
                </c:pt>
                <c:pt idx="14">
                  <c:v>81.900000000000006</c:v>
                </c:pt>
                <c:pt idx="15">
                  <c:v>84.6</c:v>
                </c:pt>
                <c:pt idx="16">
                  <c:v>84.3</c:v>
                </c:pt>
                <c:pt idx="17">
                  <c:v>85.9</c:v>
                </c:pt>
                <c:pt idx="18">
                  <c:v>86.1</c:v>
                </c:pt>
                <c:pt idx="19">
                  <c:v>74.8</c:v>
                </c:pt>
                <c:pt idx="20">
                  <c:v>80.3</c:v>
                </c:pt>
                <c:pt idx="21">
                  <c:v>81</c:v>
                </c:pt>
                <c:pt idx="22">
                  <c:v>81.3</c:v>
                </c:pt>
                <c:pt idx="23">
                  <c:v>88.2</c:v>
                </c:pt>
                <c:pt idx="24">
                  <c:v>87.4</c:v>
                </c:pt>
                <c:pt idx="25">
                  <c:v>93.7</c:v>
                </c:pt>
                <c:pt idx="26">
                  <c:v>90.5</c:v>
                </c:pt>
                <c:pt idx="27">
                  <c:v>87.6</c:v>
                </c:pt>
                <c:pt idx="28">
                  <c:v>88.1</c:v>
                </c:pt>
                <c:pt idx="29">
                  <c:v>85.3</c:v>
                </c:pt>
                <c:pt idx="30">
                  <c:v>82.8</c:v>
                </c:pt>
                <c:pt idx="31">
                  <c:v>85.4</c:v>
                </c:pt>
                <c:pt idx="32">
                  <c:v>88.7</c:v>
                </c:pt>
                <c:pt idx="33">
                  <c:v>91.3</c:v>
                </c:pt>
                <c:pt idx="34">
                  <c:v>88.9</c:v>
                </c:pt>
                <c:pt idx="35">
                  <c:v>87.9</c:v>
                </c:pt>
                <c:pt idx="36">
                  <c:v>89.5</c:v>
                </c:pt>
                <c:pt idx="37">
                  <c:v>90.4</c:v>
                </c:pt>
                <c:pt idx="38">
                  <c:v>89.4</c:v>
                </c:pt>
                <c:pt idx="39">
                  <c:v>86.4</c:v>
                </c:pt>
                <c:pt idx="40">
                  <c:v>87.7</c:v>
                </c:pt>
                <c:pt idx="41">
                  <c:v>85.3</c:v>
                </c:pt>
                <c:pt idx="42">
                  <c:v>87.3</c:v>
                </c:pt>
                <c:pt idx="43">
                  <c:v>85.4</c:v>
                </c:pt>
                <c:pt idx="44">
                  <c:v>82.1</c:v>
                </c:pt>
                <c:pt idx="45">
                  <c:v>85.4</c:v>
                </c:pt>
                <c:pt idx="46">
                  <c:v>86.8</c:v>
                </c:pt>
                <c:pt idx="47">
                  <c:v>86.7</c:v>
                </c:pt>
                <c:pt idx="48">
                  <c:v>86.8</c:v>
                </c:pt>
                <c:pt idx="49">
                  <c:v>86.7</c:v>
                </c:pt>
                <c:pt idx="50">
                  <c:v>86.5</c:v>
                </c:pt>
                <c:pt idx="51">
                  <c:v>84.4</c:v>
                </c:pt>
                <c:pt idx="52">
                  <c:v>85.6</c:v>
                </c:pt>
                <c:pt idx="53">
                  <c:v>88.4</c:v>
                </c:pt>
                <c:pt idx="54">
                  <c:v>87.5</c:v>
                </c:pt>
                <c:pt idx="55">
                  <c:v>87.9</c:v>
                </c:pt>
                <c:pt idx="56">
                  <c:v>86.9</c:v>
                </c:pt>
                <c:pt idx="57">
                  <c:v>85.1</c:v>
                </c:pt>
                <c:pt idx="58">
                  <c:v>85.7</c:v>
                </c:pt>
                <c:pt idx="59">
                  <c:v>87.9</c:v>
                </c:pt>
                <c:pt idx="60">
                  <c:v>86.4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2A-4F92-A89F-58CCDEDA0D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8130111"/>
        <c:axId val="788133023"/>
      </c:lineChart>
      <c:dateAx>
        <c:axId val="788130111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88133023"/>
        <c:crosses val="autoZero"/>
        <c:auto val="1"/>
        <c:lblOffset val="100"/>
        <c:baseTimeUnit val="months"/>
      </c:dateAx>
      <c:valAx>
        <c:axId val="788133023"/>
        <c:scaling>
          <c:orientation val="minMax"/>
          <c:max val="110"/>
          <c:min val="4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88130111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'Slide 10 e 11'!$H$1:$J$1</c:f>
              <c:strCache>
                <c:ptCount val="1"/>
                <c:pt idx="0">
                  <c:v>Sudeste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6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3A-4720-A2B2-75B28A16F3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10 e 11'!$A$118:$A$178</c:f>
              <c:numCache>
                <c:formatCode>mmm\-yy</c:formatCode>
                <c:ptCount val="61"/>
                <c:pt idx="0">
                  <c:v>43678</c:v>
                </c:pt>
                <c:pt idx="1">
                  <c:v>43709</c:v>
                </c:pt>
                <c:pt idx="2">
                  <c:v>43739</c:v>
                </c:pt>
                <c:pt idx="3">
                  <c:v>43770</c:v>
                </c:pt>
                <c:pt idx="4">
                  <c:v>43800</c:v>
                </c:pt>
                <c:pt idx="5">
                  <c:v>43831</c:v>
                </c:pt>
                <c:pt idx="6">
                  <c:v>43862</c:v>
                </c:pt>
                <c:pt idx="7">
                  <c:v>43891</c:v>
                </c:pt>
                <c:pt idx="8">
                  <c:v>43922</c:v>
                </c:pt>
                <c:pt idx="9">
                  <c:v>43952</c:v>
                </c:pt>
                <c:pt idx="10">
                  <c:v>43983</c:v>
                </c:pt>
                <c:pt idx="11">
                  <c:v>44013</c:v>
                </c:pt>
                <c:pt idx="12">
                  <c:v>44044</c:v>
                </c:pt>
                <c:pt idx="13">
                  <c:v>44075</c:v>
                </c:pt>
                <c:pt idx="14">
                  <c:v>44105</c:v>
                </c:pt>
                <c:pt idx="15">
                  <c:v>44136</c:v>
                </c:pt>
                <c:pt idx="16">
                  <c:v>44166</c:v>
                </c:pt>
                <c:pt idx="17">
                  <c:v>44197</c:v>
                </c:pt>
                <c:pt idx="18">
                  <c:v>44228</c:v>
                </c:pt>
                <c:pt idx="19">
                  <c:v>44256</c:v>
                </c:pt>
                <c:pt idx="20">
                  <c:v>44287</c:v>
                </c:pt>
                <c:pt idx="21">
                  <c:v>44317</c:v>
                </c:pt>
                <c:pt idx="22">
                  <c:v>44348</c:v>
                </c:pt>
                <c:pt idx="23">
                  <c:v>44378</c:v>
                </c:pt>
                <c:pt idx="24">
                  <c:v>44409</c:v>
                </c:pt>
                <c:pt idx="25">
                  <c:v>44440</c:v>
                </c:pt>
                <c:pt idx="26">
                  <c:v>44470</c:v>
                </c:pt>
                <c:pt idx="27">
                  <c:v>44501</c:v>
                </c:pt>
                <c:pt idx="28">
                  <c:v>44531</c:v>
                </c:pt>
                <c:pt idx="29">
                  <c:v>44562</c:v>
                </c:pt>
                <c:pt idx="30">
                  <c:v>44593</c:v>
                </c:pt>
                <c:pt idx="31">
                  <c:v>44621</c:v>
                </c:pt>
                <c:pt idx="32">
                  <c:v>44652</c:v>
                </c:pt>
                <c:pt idx="33">
                  <c:v>44682</c:v>
                </c:pt>
                <c:pt idx="34">
                  <c:v>44713</c:v>
                </c:pt>
                <c:pt idx="35">
                  <c:v>44743</c:v>
                </c:pt>
                <c:pt idx="36">
                  <c:v>44774</c:v>
                </c:pt>
                <c:pt idx="37">
                  <c:v>44805</c:v>
                </c:pt>
                <c:pt idx="38">
                  <c:v>44835</c:v>
                </c:pt>
                <c:pt idx="39">
                  <c:v>44866</c:v>
                </c:pt>
                <c:pt idx="40">
                  <c:v>44896</c:v>
                </c:pt>
                <c:pt idx="41">
                  <c:v>44927</c:v>
                </c:pt>
                <c:pt idx="42">
                  <c:v>44958</c:v>
                </c:pt>
                <c:pt idx="43">
                  <c:v>44986</c:v>
                </c:pt>
                <c:pt idx="44">
                  <c:v>45017</c:v>
                </c:pt>
                <c:pt idx="45">
                  <c:v>45047</c:v>
                </c:pt>
                <c:pt idx="46">
                  <c:v>45078</c:v>
                </c:pt>
                <c:pt idx="47">
                  <c:v>45108</c:v>
                </c:pt>
                <c:pt idx="48">
                  <c:v>45139</c:v>
                </c:pt>
                <c:pt idx="49">
                  <c:v>45170</c:v>
                </c:pt>
                <c:pt idx="50">
                  <c:v>45200</c:v>
                </c:pt>
                <c:pt idx="51">
                  <c:v>45231</c:v>
                </c:pt>
                <c:pt idx="52">
                  <c:v>45261</c:v>
                </c:pt>
                <c:pt idx="53">
                  <c:v>45292</c:v>
                </c:pt>
                <c:pt idx="54">
                  <c:v>45323</c:v>
                </c:pt>
                <c:pt idx="55">
                  <c:v>45352</c:v>
                </c:pt>
                <c:pt idx="56">
                  <c:v>45383</c:v>
                </c:pt>
                <c:pt idx="57">
                  <c:v>45413</c:v>
                </c:pt>
                <c:pt idx="58">
                  <c:v>45444</c:v>
                </c:pt>
                <c:pt idx="59">
                  <c:v>45474</c:v>
                </c:pt>
                <c:pt idx="60">
                  <c:v>45505</c:v>
                </c:pt>
              </c:numCache>
            </c:numRef>
          </c:cat>
          <c:val>
            <c:numRef>
              <c:f>'Slide 10 e 11'!$H$118:$H$178</c:f>
              <c:numCache>
                <c:formatCode>0.0</c:formatCode>
                <c:ptCount val="61"/>
                <c:pt idx="0">
                  <c:v>96.4</c:v>
                </c:pt>
                <c:pt idx="1">
                  <c:v>97.4</c:v>
                </c:pt>
                <c:pt idx="2">
                  <c:v>94.2</c:v>
                </c:pt>
                <c:pt idx="3">
                  <c:v>99.4</c:v>
                </c:pt>
                <c:pt idx="4">
                  <c:v>98.1</c:v>
                </c:pt>
                <c:pt idx="5">
                  <c:v>100.8</c:v>
                </c:pt>
                <c:pt idx="6">
                  <c:v>97.2</c:v>
                </c:pt>
                <c:pt idx="7">
                  <c:v>88.5</c:v>
                </c:pt>
                <c:pt idx="8">
                  <c:v>52.6</c:v>
                </c:pt>
                <c:pt idx="9">
                  <c:v>57</c:v>
                </c:pt>
                <c:pt idx="10">
                  <c:v>73</c:v>
                </c:pt>
                <c:pt idx="11">
                  <c:v>82.5</c:v>
                </c:pt>
                <c:pt idx="12">
                  <c:v>88.9</c:v>
                </c:pt>
                <c:pt idx="13">
                  <c:v>90.2</c:v>
                </c:pt>
                <c:pt idx="14">
                  <c:v>94.7</c:v>
                </c:pt>
                <c:pt idx="15">
                  <c:v>93.9</c:v>
                </c:pt>
                <c:pt idx="16">
                  <c:v>93.6</c:v>
                </c:pt>
                <c:pt idx="17">
                  <c:v>90.6</c:v>
                </c:pt>
                <c:pt idx="18">
                  <c:v>88.3</c:v>
                </c:pt>
                <c:pt idx="19">
                  <c:v>80.7</c:v>
                </c:pt>
                <c:pt idx="20">
                  <c:v>81.8</c:v>
                </c:pt>
                <c:pt idx="21">
                  <c:v>91</c:v>
                </c:pt>
                <c:pt idx="22">
                  <c:v>95.7</c:v>
                </c:pt>
                <c:pt idx="23">
                  <c:v>98.4</c:v>
                </c:pt>
                <c:pt idx="24">
                  <c:v>99.6</c:v>
                </c:pt>
                <c:pt idx="25">
                  <c:v>96.5</c:v>
                </c:pt>
                <c:pt idx="26">
                  <c:v>100.3</c:v>
                </c:pt>
                <c:pt idx="27">
                  <c:v>98.3</c:v>
                </c:pt>
                <c:pt idx="28">
                  <c:v>98.9</c:v>
                </c:pt>
                <c:pt idx="29">
                  <c:v>95.8</c:v>
                </c:pt>
                <c:pt idx="30">
                  <c:v>94.1</c:v>
                </c:pt>
                <c:pt idx="31">
                  <c:v>94.1</c:v>
                </c:pt>
                <c:pt idx="32">
                  <c:v>100.3</c:v>
                </c:pt>
                <c:pt idx="33">
                  <c:v>100.7</c:v>
                </c:pt>
                <c:pt idx="34">
                  <c:v>101.7</c:v>
                </c:pt>
                <c:pt idx="35">
                  <c:v>99.4</c:v>
                </c:pt>
                <c:pt idx="36">
                  <c:v>100.2</c:v>
                </c:pt>
                <c:pt idx="37">
                  <c:v>101.4</c:v>
                </c:pt>
                <c:pt idx="38">
                  <c:v>98.7</c:v>
                </c:pt>
                <c:pt idx="39">
                  <c:v>93.9</c:v>
                </c:pt>
                <c:pt idx="40">
                  <c:v>94.8</c:v>
                </c:pt>
                <c:pt idx="41">
                  <c:v>93.2</c:v>
                </c:pt>
                <c:pt idx="42">
                  <c:v>94</c:v>
                </c:pt>
                <c:pt idx="43">
                  <c:v>94.7</c:v>
                </c:pt>
                <c:pt idx="44">
                  <c:v>91</c:v>
                </c:pt>
                <c:pt idx="45">
                  <c:v>93.5</c:v>
                </c:pt>
                <c:pt idx="46">
                  <c:v>96.1</c:v>
                </c:pt>
                <c:pt idx="47">
                  <c:v>94.9</c:v>
                </c:pt>
                <c:pt idx="48">
                  <c:v>95.9</c:v>
                </c:pt>
                <c:pt idx="49">
                  <c:v>94.9</c:v>
                </c:pt>
                <c:pt idx="50">
                  <c:v>94.6</c:v>
                </c:pt>
                <c:pt idx="51">
                  <c:v>95.4</c:v>
                </c:pt>
                <c:pt idx="52">
                  <c:v>94.1</c:v>
                </c:pt>
                <c:pt idx="53">
                  <c:v>96.6</c:v>
                </c:pt>
                <c:pt idx="54">
                  <c:v>97.3</c:v>
                </c:pt>
                <c:pt idx="55">
                  <c:v>95.4</c:v>
                </c:pt>
                <c:pt idx="56">
                  <c:v>96.3</c:v>
                </c:pt>
                <c:pt idx="57">
                  <c:v>97.8</c:v>
                </c:pt>
                <c:pt idx="58">
                  <c:v>97.1</c:v>
                </c:pt>
                <c:pt idx="59">
                  <c:v>97.1</c:v>
                </c:pt>
                <c:pt idx="60">
                  <c:v>95.9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3A-4720-A2B2-75B28A16F3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8130111"/>
        <c:axId val="788133023"/>
      </c:lineChart>
      <c:dateAx>
        <c:axId val="788130111"/>
        <c:scaling>
          <c:orientation val="minMax"/>
          <c:max val="45505"/>
          <c:min val="43678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88133023"/>
        <c:crosses val="autoZero"/>
        <c:auto val="1"/>
        <c:lblOffset val="100"/>
        <c:baseTimeUnit val="months"/>
      </c:dateAx>
      <c:valAx>
        <c:axId val="788133023"/>
        <c:scaling>
          <c:orientation val="minMax"/>
          <c:min val="4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88130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36277389513487"/>
          <c:y val="4.8251353576791139E-2"/>
          <c:w val="0.82476947551728119"/>
          <c:h val="0.78572543015456398"/>
        </c:manualLayout>
      </c:layout>
      <c:lineChart>
        <c:grouping val="standard"/>
        <c:varyColors val="0"/>
        <c:ser>
          <c:idx val="0"/>
          <c:order val="0"/>
          <c:tx>
            <c:strRef>
              <c:f>'Slide 12'!$B$1</c:f>
              <c:strCache>
                <c:ptCount val="1"/>
                <c:pt idx="0">
                  <c:v>ICOM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'Slide 12'!$A$117:$A$177</c:f>
              <c:numCache>
                <c:formatCode>mmm\-yy</c:formatCode>
                <c:ptCount val="61"/>
                <c:pt idx="0">
                  <c:v>43678</c:v>
                </c:pt>
                <c:pt idx="1">
                  <c:v>43709</c:v>
                </c:pt>
                <c:pt idx="2">
                  <c:v>43739</c:v>
                </c:pt>
                <c:pt idx="3">
                  <c:v>43770</c:v>
                </c:pt>
                <c:pt idx="4">
                  <c:v>43800</c:v>
                </c:pt>
                <c:pt idx="5">
                  <c:v>43831</c:v>
                </c:pt>
                <c:pt idx="6">
                  <c:v>43862</c:v>
                </c:pt>
                <c:pt idx="7">
                  <c:v>43891</c:v>
                </c:pt>
                <c:pt idx="8">
                  <c:v>43922</c:v>
                </c:pt>
                <c:pt idx="9">
                  <c:v>43952</c:v>
                </c:pt>
                <c:pt idx="10">
                  <c:v>43983</c:v>
                </c:pt>
                <c:pt idx="11">
                  <c:v>44013</c:v>
                </c:pt>
                <c:pt idx="12">
                  <c:v>44044</c:v>
                </c:pt>
                <c:pt idx="13">
                  <c:v>44075</c:v>
                </c:pt>
                <c:pt idx="14">
                  <c:v>44105</c:v>
                </c:pt>
                <c:pt idx="15">
                  <c:v>44136</c:v>
                </c:pt>
                <c:pt idx="16">
                  <c:v>44166</c:v>
                </c:pt>
                <c:pt idx="17">
                  <c:v>44197</c:v>
                </c:pt>
                <c:pt idx="18">
                  <c:v>44228</c:v>
                </c:pt>
                <c:pt idx="19">
                  <c:v>44256</c:v>
                </c:pt>
                <c:pt idx="20">
                  <c:v>44287</c:v>
                </c:pt>
                <c:pt idx="21">
                  <c:v>44317</c:v>
                </c:pt>
                <c:pt idx="22">
                  <c:v>44348</c:v>
                </c:pt>
                <c:pt idx="23">
                  <c:v>44378</c:v>
                </c:pt>
                <c:pt idx="24">
                  <c:v>44409</c:v>
                </c:pt>
                <c:pt idx="25">
                  <c:v>44440</c:v>
                </c:pt>
                <c:pt idx="26">
                  <c:v>44470</c:v>
                </c:pt>
                <c:pt idx="27">
                  <c:v>44501</c:v>
                </c:pt>
                <c:pt idx="28">
                  <c:v>44531</c:v>
                </c:pt>
                <c:pt idx="29">
                  <c:v>44562</c:v>
                </c:pt>
                <c:pt idx="30">
                  <c:v>44593</c:v>
                </c:pt>
                <c:pt idx="31">
                  <c:v>44621</c:v>
                </c:pt>
                <c:pt idx="32">
                  <c:v>44652</c:v>
                </c:pt>
                <c:pt idx="33">
                  <c:v>44682</c:v>
                </c:pt>
                <c:pt idx="34">
                  <c:v>44713</c:v>
                </c:pt>
                <c:pt idx="35">
                  <c:v>44743</c:v>
                </c:pt>
                <c:pt idx="36">
                  <c:v>44774</c:v>
                </c:pt>
                <c:pt idx="37">
                  <c:v>44805</c:v>
                </c:pt>
                <c:pt idx="38">
                  <c:v>44835</c:v>
                </c:pt>
                <c:pt idx="39">
                  <c:v>44866</c:v>
                </c:pt>
                <c:pt idx="40">
                  <c:v>44896</c:v>
                </c:pt>
                <c:pt idx="41">
                  <c:v>44927</c:v>
                </c:pt>
                <c:pt idx="42">
                  <c:v>44958</c:v>
                </c:pt>
                <c:pt idx="43">
                  <c:v>44986</c:v>
                </c:pt>
                <c:pt idx="44">
                  <c:v>45017</c:v>
                </c:pt>
                <c:pt idx="45">
                  <c:v>45047</c:v>
                </c:pt>
                <c:pt idx="46">
                  <c:v>45078</c:v>
                </c:pt>
                <c:pt idx="47">
                  <c:v>45108</c:v>
                </c:pt>
                <c:pt idx="48">
                  <c:v>45139</c:v>
                </c:pt>
                <c:pt idx="49">
                  <c:v>45170</c:v>
                </c:pt>
                <c:pt idx="50">
                  <c:v>45200</c:v>
                </c:pt>
                <c:pt idx="51">
                  <c:v>45231</c:v>
                </c:pt>
                <c:pt idx="52">
                  <c:v>45261</c:v>
                </c:pt>
                <c:pt idx="53">
                  <c:v>45292</c:v>
                </c:pt>
                <c:pt idx="54">
                  <c:v>45323</c:v>
                </c:pt>
                <c:pt idx="55">
                  <c:v>45352</c:v>
                </c:pt>
                <c:pt idx="56">
                  <c:v>45383</c:v>
                </c:pt>
                <c:pt idx="57">
                  <c:v>45413</c:v>
                </c:pt>
                <c:pt idx="58">
                  <c:v>45444</c:v>
                </c:pt>
                <c:pt idx="59">
                  <c:v>45474</c:v>
                </c:pt>
                <c:pt idx="60">
                  <c:v>45505</c:v>
                </c:pt>
              </c:numCache>
            </c:numRef>
          </c:cat>
          <c:val>
            <c:numRef>
              <c:f>'Slide 12'!$B$117:$B$177</c:f>
              <c:numCache>
                <c:formatCode>0.0</c:formatCode>
                <c:ptCount val="61"/>
                <c:pt idx="0">
                  <c:v>94</c:v>
                </c:pt>
                <c:pt idx="1">
                  <c:v>92.4</c:v>
                </c:pt>
                <c:pt idx="2">
                  <c:v>94.100000000000009</c:v>
                </c:pt>
                <c:pt idx="3">
                  <c:v>94.7</c:v>
                </c:pt>
                <c:pt idx="4">
                  <c:v>94.5</c:v>
                </c:pt>
                <c:pt idx="5">
                  <c:v>97.9</c:v>
                </c:pt>
                <c:pt idx="6">
                  <c:v>96.9</c:v>
                </c:pt>
                <c:pt idx="7">
                  <c:v>85.9</c:v>
                </c:pt>
                <c:pt idx="8">
                  <c:v>59</c:v>
                </c:pt>
                <c:pt idx="9">
                  <c:v>60</c:v>
                </c:pt>
                <c:pt idx="10">
                  <c:v>76.900000000000006</c:v>
                </c:pt>
                <c:pt idx="11">
                  <c:v>81.900000000000006</c:v>
                </c:pt>
                <c:pt idx="12">
                  <c:v>88.7</c:v>
                </c:pt>
                <c:pt idx="13">
                  <c:v>95.7</c:v>
                </c:pt>
                <c:pt idx="14">
                  <c:v>90.100000000000009</c:v>
                </c:pt>
                <c:pt idx="15">
                  <c:v>93.100000000000009</c:v>
                </c:pt>
                <c:pt idx="16">
                  <c:v>92.8</c:v>
                </c:pt>
                <c:pt idx="17">
                  <c:v>90.8</c:v>
                </c:pt>
                <c:pt idx="18">
                  <c:v>91.100000000000009</c:v>
                </c:pt>
                <c:pt idx="19">
                  <c:v>69</c:v>
                </c:pt>
                <c:pt idx="20">
                  <c:v>81.7</c:v>
                </c:pt>
                <c:pt idx="21">
                  <c:v>89.9</c:v>
                </c:pt>
                <c:pt idx="22">
                  <c:v>87.2</c:v>
                </c:pt>
                <c:pt idx="23">
                  <c:v>94.600000000000009</c:v>
                </c:pt>
                <c:pt idx="24">
                  <c:v>93.3</c:v>
                </c:pt>
                <c:pt idx="25">
                  <c:v>89.2</c:v>
                </c:pt>
                <c:pt idx="26">
                  <c:v>90.3</c:v>
                </c:pt>
                <c:pt idx="27">
                  <c:v>88.5</c:v>
                </c:pt>
                <c:pt idx="28">
                  <c:v>86.5</c:v>
                </c:pt>
                <c:pt idx="29">
                  <c:v>85.7</c:v>
                </c:pt>
                <c:pt idx="30">
                  <c:v>87.8</c:v>
                </c:pt>
                <c:pt idx="31">
                  <c:v>88.100000000000009</c:v>
                </c:pt>
                <c:pt idx="32">
                  <c:v>87.8</c:v>
                </c:pt>
                <c:pt idx="33">
                  <c:v>91.3</c:v>
                </c:pt>
                <c:pt idx="34">
                  <c:v>93.7</c:v>
                </c:pt>
                <c:pt idx="35">
                  <c:v>90.5</c:v>
                </c:pt>
                <c:pt idx="36">
                  <c:v>95.3</c:v>
                </c:pt>
                <c:pt idx="37">
                  <c:v>96.3</c:v>
                </c:pt>
                <c:pt idx="38">
                  <c:v>94.7</c:v>
                </c:pt>
                <c:pt idx="39">
                  <c:v>88.2</c:v>
                </c:pt>
                <c:pt idx="40">
                  <c:v>88.4</c:v>
                </c:pt>
                <c:pt idx="41">
                  <c:v>87.2</c:v>
                </c:pt>
                <c:pt idx="42">
                  <c:v>88.100000000000009</c:v>
                </c:pt>
                <c:pt idx="43">
                  <c:v>88.600000000000009</c:v>
                </c:pt>
                <c:pt idx="44">
                  <c:v>85.2</c:v>
                </c:pt>
                <c:pt idx="45">
                  <c:v>85.8</c:v>
                </c:pt>
                <c:pt idx="46">
                  <c:v>88.8</c:v>
                </c:pt>
                <c:pt idx="47">
                  <c:v>89.2</c:v>
                </c:pt>
                <c:pt idx="48">
                  <c:v>87.8</c:v>
                </c:pt>
                <c:pt idx="49">
                  <c:v>87.5</c:v>
                </c:pt>
                <c:pt idx="50">
                  <c:v>85.9</c:v>
                </c:pt>
                <c:pt idx="51">
                  <c:v>87.600000000000009</c:v>
                </c:pt>
                <c:pt idx="52">
                  <c:v>87.7</c:v>
                </c:pt>
                <c:pt idx="53">
                  <c:v>90.600000000000009</c:v>
                </c:pt>
                <c:pt idx="54">
                  <c:v>86.3</c:v>
                </c:pt>
                <c:pt idx="55">
                  <c:v>88.9</c:v>
                </c:pt>
                <c:pt idx="56">
                  <c:v>92.2</c:v>
                </c:pt>
                <c:pt idx="57">
                  <c:v>88.5</c:v>
                </c:pt>
                <c:pt idx="58">
                  <c:v>86.7</c:v>
                </c:pt>
                <c:pt idx="59">
                  <c:v>87.9</c:v>
                </c:pt>
                <c:pt idx="60">
                  <c:v>85.5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15-46BE-BB4F-996A75EAA11D}"/>
            </c:ext>
          </c:extLst>
        </c:ser>
        <c:ser>
          <c:idx val="1"/>
          <c:order val="1"/>
          <c:tx>
            <c:strRef>
              <c:f>'Slide 12'!$C$1</c:f>
              <c:strCache>
                <c:ptCount val="1"/>
                <c:pt idx="0">
                  <c:v>ICS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'Slide 12'!$A$117:$A$177</c:f>
              <c:numCache>
                <c:formatCode>mmm\-yy</c:formatCode>
                <c:ptCount val="61"/>
                <c:pt idx="0">
                  <c:v>43678</c:v>
                </c:pt>
                <c:pt idx="1">
                  <c:v>43709</c:v>
                </c:pt>
                <c:pt idx="2">
                  <c:v>43739</c:v>
                </c:pt>
                <c:pt idx="3">
                  <c:v>43770</c:v>
                </c:pt>
                <c:pt idx="4">
                  <c:v>43800</c:v>
                </c:pt>
                <c:pt idx="5">
                  <c:v>43831</c:v>
                </c:pt>
                <c:pt idx="6">
                  <c:v>43862</c:v>
                </c:pt>
                <c:pt idx="7">
                  <c:v>43891</c:v>
                </c:pt>
                <c:pt idx="8">
                  <c:v>43922</c:v>
                </c:pt>
                <c:pt idx="9">
                  <c:v>43952</c:v>
                </c:pt>
                <c:pt idx="10">
                  <c:v>43983</c:v>
                </c:pt>
                <c:pt idx="11">
                  <c:v>44013</c:v>
                </c:pt>
                <c:pt idx="12">
                  <c:v>44044</c:v>
                </c:pt>
                <c:pt idx="13">
                  <c:v>44075</c:v>
                </c:pt>
                <c:pt idx="14">
                  <c:v>44105</c:v>
                </c:pt>
                <c:pt idx="15">
                  <c:v>44136</c:v>
                </c:pt>
                <c:pt idx="16">
                  <c:v>44166</c:v>
                </c:pt>
                <c:pt idx="17">
                  <c:v>44197</c:v>
                </c:pt>
                <c:pt idx="18">
                  <c:v>44228</c:v>
                </c:pt>
                <c:pt idx="19">
                  <c:v>44256</c:v>
                </c:pt>
                <c:pt idx="20">
                  <c:v>44287</c:v>
                </c:pt>
                <c:pt idx="21">
                  <c:v>44317</c:v>
                </c:pt>
                <c:pt idx="22">
                  <c:v>44348</c:v>
                </c:pt>
                <c:pt idx="23">
                  <c:v>44378</c:v>
                </c:pt>
                <c:pt idx="24">
                  <c:v>44409</c:v>
                </c:pt>
                <c:pt idx="25">
                  <c:v>44440</c:v>
                </c:pt>
                <c:pt idx="26">
                  <c:v>44470</c:v>
                </c:pt>
                <c:pt idx="27">
                  <c:v>44501</c:v>
                </c:pt>
                <c:pt idx="28">
                  <c:v>44531</c:v>
                </c:pt>
                <c:pt idx="29">
                  <c:v>44562</c:v>
                </c:pt>
                <c:pt idx="30">
                  <c:v>44593</c:v>
                </c:pt>
                <c:pt idx="31">
                  <c:v>44621</c:v>
                </c:pt>
                <c:pt idx="32">
                  <c:v>44652</c:v>
                </c:pt>
                <c:pt idx="33">
                  <c:v>44682</c:v>
                </c:pt>
                <c:pt idx="34">
                  <c:v>44713</c:v>
                </c:pt>
                <c:pt idx="35">
                  <c:v>44743</c:v>
                </c:pt>
                <c:pt idx="36">
                  <c:v>44774</c:v>
                </c:pt>
                <c:pt idx="37">
                  <c:v>44805</c:v>
                </c:pt>
                <c:pt idx="38">
                  <c:v>44835</c:v>
                </c:pt>
                <c:pt idx="39">
                  <c:v>44866</c:v>
                </c:pt>
                <c:pt idx="40">
                  <c:v>44896</c:v>
                </c:pt>
                <c:pt idx="41">
                  <c:v>44927</c:v>
                </c:pt>
                <c:pt idx="42">
                  <c:v>44958</c:v>
                </c:pt>
                <c:pt idx="43">
                  <c:v>44986</c:v>
                </c:pt>
                <c:pt idx="44">
                  <c:v>45017</c:v>
                </c:pt>
                <c:pt idx="45">
                  <c:v>45047</c:v>
                </c:pt>
                <c:pt idx="46">
                  <c:v>45078</c:v>
                </c:pt>
                <c:pt idx="47">
                  <c:v>45108</c:v>
                </c:pt>
                <c:pt idx="48">
                  <c:v>45139</c:v>
                </c:pt>
                <c:pt idx="49">
                  <c:v>45170</c:v>
                </c:pt>
                <c:pt idx="50">
                  <c:v>45200</c:v>
                </c:pt>
                <c:pt idx="51">
                  <c:v>45231</c:v>
                </c:pt>
                <c:pt idx="52">
                  <c:v>45261</c:v>
                </c:pt>
                <c:pt idx="53">
                  <c:v>45292</c:v>
                </c:pt>
                <c:pt idx="54">
                  <c:v>45323</c:v>
                </c:pt>
                <c:pt idx="55">
                  <c:v>45352</c:v>
                </c:pt>
                <c:pt idx="56">
                  <c:v>45383</c:v>
                </c:pt>
                <c:pt idx="57">
                  <c:v>45413</c:v>
                </c:pt>
                <c:pt idx="58">
                  <c:v>45444</c:v>
                </c:pt>
                <c:pt idx="59">
                  <c:v>45474</c:v>
                </c:pt>
                <c:pt idx="60">
                  <c:v>45505</c:v>
                </c:pt>
              </c:numCache>
            </c:numRef>
          </c:cat>
          <c:val>
            <c:numRef>
              <c:f>'Slide 12'!$C$117:$C$177</c:f>
              <c:numCache>
                <c:formatCode>0.0</c:formatCode>
                <c:ptCount val="61"/>
                <c:pt idx="0">
                  <c:v>94.5</c:v>
                </c:pt>
                <c:pt idx="1">
                  <c:v>95.8</c:v>
                </c:pt>
                <c:pt idx="2">
                  <c:v>94.2</c:v>
                </c:pt>
                <c:pt idx="3">
                  <c:v>95.8</c:v>
                </c:pt>
                <c:pt idx="4">
                  <c:v>95.7</c:v>
                </c:pt>
                <c:pt idx="5">
                  <c:v>97.9</c:v>
                </c:pt>
                <c:pt idx="6">
                  <c:v>94.8</c:v>
                </c:pt>
                <c:pt idx="7">
                  <c:v>86</c:v>
                </c:pt>
                <c:pt idx="8">
                  <c:v>51.2</c:v>
                </c:pt>
                <c:pt idx="9">
                  <c:v>58.6</c:v>
                </c:pt>
                <c:pt idx="10">
                  <c:v>69</c:v>
                </c:pt>
                <c:pt idx="11">
                  <c:v>74.2</c:v>
                </c:pt>
                <c:pt idx="12">
                  <c:v>82.2</c:v>
                </c:pt>
                <c:pt idx="13">
                  <c:v>85.3</c:v>
                </c:pt>
                <c:pt idx="14">
                  <c:v>86</c:v>
                </c:pt>
                <c:pt idx="15">
                  <c:v>84.100000000000009</c:v>
                </c:pt>
                <c:pt idx="16">
                  <c:v>83.600000000000009</c:v>
                </c:pt>
                <c:pt idx="17">
                  <c:v>85.4</c:v>
                </c:pt>
                <c:pt idx="18">
                  <c:v>83.100000000000009</c:v>
                </c:pt>
                <c:pt idx="19">
                  <c:v>76.400000000000006</c:v>
                </c:pt>
                <c:pt idx="20">
                  <c:v>79.400000000000006</c:v>
                </c:pt>
                <c:pt idx="21">
                  <c:v>86</c:v>
                </c:pt>
                <c:pt idx="22">
                  <c:v>90.8</c:v>
                </c:pt>
                <c:pt idx="23">
                  <c:v>94.9</c:v>
                </c:pt>
                <c:pt idx="24">
                  <c:v>95.4</c:v>
                </c:pt>
                <c:pt idx="25">
                  <c:v>95.4</c:v>
                </c:pt>
                <c:pt idx="26">
                  <c:v>97.5</c:v>
                </c:pt>
                <c:pt idx="27">
                  <c:v>97.9</c:v>
                </c:pt>
                <c:pt idx="28">
                  <c:v>96.5</c:v>
                </c:pt>
                <c:pt idx="29">
                  <c:v>94.4</c:v>
                </c:pt>
                <c:pt idx="30">
                  <c:v>93.4</c:v>
                </c:pt>
                <c:pt idx="31">
                  <c:v>93.4</c:v>
                </c:pt>
                <c:pt idx="32">
                  <c:v>97.600000000000009</c:v>
                </c:pt>
                <c:pt idx="33">
                  <c:v>98.2</c:v>
                </c:pt>
                <c:pt idx="34">
                  <c:v>97.2</c:v>
                </c:pt>
                <c:pt idx="35">
                  <c:v>96.8</c:v>
                </c:pt>
                <c:pt idx="36">
                  <c:v>97.3</c:v>
                </c:pt>
                <c:pt idx="37">
                  <c:v>98.100000000000009</c:v>
                </c:pt>
                <c:pt idx="38">
                  <c:v>96.100000000000009</c:v>
                </c:pt>
                <c:pt idx="39">
                  <c:v>91</c:v>
                </c:pt>
                <c:pt idx="40">
                  <c:v>91</c:v>
                </c:pt>
                <c:pt idx="41">
                  <c:v>89.8</c:v>
                </c:pt>
                <c:pt idx="42">
                  <c:v>90.5</c:v>
                </c:pt>
                <c:pt idx="43">
                  <c:v>91.5</c:v>
                </c:pt>
                <c:pt idx="44">
                  <c:v>90.3</c:v>
                </c:pt>
                <c:pt idx="45">
                  <c:v>91</c:v>
                </c:pt>
                <c:pt idx="46">
                  <c:v>91.8</c:v>
                </c:pt>
                <c:pt idx="47">
                  <c:v>91.2</c:v>
                </c:pt>
                <c:pt idx="48">
                  <c:v>92</c:v>
                </c:pt>
                <c:pt idx="49">
                  <c:v>91.4</c:v>
                </c:pt>
                <c:pt idx="50">
                  <c:v>92</c:v>
                </c:pt>
                <c:pt idx="51">
                  <c:v>91.9</c:v>
                </c:pt>
                <c:pt idx="52">
                  <c:v>91</c:v>
                </c:pt>
                <c:pt idx="53">
                  <c:v>94.3</c:v>
                </c:pt>
                <c:pt idx="54">
                  <c:v>92.2</c:v>
                </c:pt>
                <c:pt idx="55">
                  <c:v>93.4</c:v>
                </c:pt>
                <c:pt idx="56">
                  <c:v>94.4</c:v>
                </c:pt>
                <c:pt idx="57">
                  <c:v>93.5</c:v>
                </c:pt>
                <c:pt idx="58">
                  <c:v>92.9</c:v>
                </c:pt>
                <c:pt idx="59">
                  <c:v>94.7</c:v>
                </c:pt>
                <c:pt idx="60">
                  <c:v>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15-46BE-BB4F-996A75EAA11D}"/>
            </c:ext>
          </c:extLst>
        </c:ser>
        <c:ser>
          <c:idx val="2"/>
          <c:order val="2"/>
          <c:tx>
            <c:strRef>
              <c:f>'Slide 12'!$D$1</c:f>
              <c:strCache>
                <c:ptCount val="1"/>
                <c:pt idx="0">
                  <c:v>ICI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'Slide 12'!$A$117:$A$177</c:f>
              <c:numCache>
                <c:formatCode>mmm\-yy</c:formatCode>
                <c:ptCount val="61"/>
                <c:pt idx="0">
                  <c:v>43678</c:v>
                </c:pt>
                <c:pt idx="1">
                  <c:v>43709</c:v>
                </c:pt>
                <c:pt idx="2">
                  <c:v>43739</c:v>
                </c:pt>
                <c:pt idx="3">
                  <c:v>43770</c:v>
                </c:pt>
                <c:pt idx="4">
                  <c:v>43800</c:v>
                </c:pt>
                <c:pt idx="5">
                  <c:v>43831</c:v>
                </c:pt>
                <c:pt idx="6">
                  <c:v>43862</c:v>
                </c:pt>
                <c:pt idx="7">
                  <c:v>43891</c:v>
                </c:pt>
                <c:pt idx="8">
                  <c:v>43922</c:v>
                </c:pt>
                <c:pt idx="9">
                  <c:v>43952</c:v>
                </c:pt>
                <c:pt idx="10">
                  <c:v>43983</c:v>
                </c:pt>
                <c:pt idx="11">
                  <c:v>44013</c:v>
                </c:pt>
                <c:pt idx="12">
                  <c:v>44044</c:v>
                </c:pt>
                <c:pt idx="13">
                  <c:v>44075</c:v>
                </c:pt>
                <c:pt idx="14">
                  <c:v>44105</c:v>
                </c:pt>
                <c:pt idx="15">
                  <c:v>44136</c:v>
                </c:pt>
                <c:pt idx="16">
                  <c:v>44166</c:v>
                </c:pt>
                <c:pt idx="17">
                  <c:v>44197</c:v>
                </c:pt>
                <c:pt idx="18">
                  <c:v>44228</c:v>
                </c:pt>
                <c:pt idx="19">
                  <c:v>44256</c:v>
                </c:pt>
                <c:pt idx="20">
                  <c:v>44287</c:v>
                </c:pt>
                <c:pt idx="21">
                  <c:v>44317</c:v>
                </c:pt>
                <c:pt idx="22">
                  <c:v>44348</c:v>
                </c:pt>
                <c:pt idx="23">
                  <c:v>44378</c:v>
                </c:pt>
                <c:pt idx="24">
                  <c:v>44409</c:v>
                </c:pt>
                <c:pt idx="25">
                  <c:v>44440</c:v>
                </c:pt>
                <c:pt idx="26">
                  <c:v>44470</c:v>
                </c:pt>
                <c:pt idx="27">
                  <c:v>44501</c:v>
                </c:pt>
                <c:pt idx="28">
                  <c:v>44531</c:v>
                </c:pt>
                <c:pt idx="29">
                  <c:v>44562</c:v>
                </c:pt>
                <c:pt idx="30">
                  <c:v>44593</c:v>
                </c:pt>
                <c:pt idx="31">
                  <c:v>44621</c:v>
                </c:pt>
                <c:pt idx="32">
                  <c:v>44652</c:v>
                </c:pt>
                <c:pt idx="33">
                  <c:v>44682</c:v>
                </c:pt>
                <c:pt idx="34">
                  <c:v>44713</c:v>
                </c:pt>
                <c:pt idx="35">
                  <c:v>44743</c:v>
                </c:pt>
                <c:pt idx="36">
                  <c:v>44774</c:v>
                </c:pt>
                <c:pt idx="37">
                  <c:v>44805</c:v>
                </c:pt>
                <c:pt idx="38">
                  <c:v>44835</c:v>
                </c:pt>
                <c:pt idx="39">
                  <c:v>44866</c:v>
                </c:pt>
                <c:pt idx="40">
                  <c:v>44896</c:v>
                </c:pt>
                <c:pt idx="41">
                  <c:v>44927</c:v>
                </c:pt>
                <c:pt idx="42">
                  <c:v>44958</c:v>
                </c:pt>
                <c:pt idx="43">
                  <c:v>44986</c:v>
                </c:pt>
                <c:pt idx="44">
                  <c:v>45017</c:v>
                </c:pt>
                <c:pt idx="45">
                  <c:v>45047</c:v>
                </c:pt>
                <c:pt idx="46">
                  <c:v>45078</c:v>
                </c:pt>
                <c:pt idx="47">
                  <c:v>45108</c:v>
                </c:pt>
                <c:pt idx="48">
                  <c:v>45139</c:v>
                </c:pt>
                <c:pt idx="49">
                  <c:v>45170</c:v>
                </c:pt>
                <c:pt idx="50">
                  <c:v>45200</c:v>
                </c:pt>
                <c:pt idx="51">
                  <c:v>45231</c:v>
                </c:pt>
                <c:pt idx="52">
                  <c:v>45261</c:v>
                </c:pt>
                <c:pt idx="53">
                  <c:v>45292</c:v>
                </c:pt>
                <c:pt idx="54">
                  <c:v>45323</c:v>
                </c:pt>
                <c:pt idx="55">
                  <c:v>45352</c:v>
                </c:pt>
                <c:pt idx="56">
                  <c:v>45383</c:v>
                </c:pt>
                <c:pt idx="57">
                  <c:v>45413</c:v>
                </c:pt>
                <c:pt idx="58">
                  <c:v>45444</c:v>
                </c:pt>
                <c:pt idx="59">
                  <c:v>45474</c:v>
                </c:pt>
                <c:pt idx="60">
                  <c:v>45505</c:v>
                </c:pt>
              </c:numCache>
            </c:numRef>
          </c:cat>
          <c:val>
            <c:numRef>
              <c:f>'Slide 12'!$D$117:$D$177</c:f>
              <c:numCache>
                <c:formatCode>0.0</c:formatCode>
                <c:ptCount val="61"/>
                <c:pt idx="0">
                  <c:v>92.9</c:v>
                </c:pt>
                <c:pt idx="1">
                  <c:v>96.5</c:v>
                </c:pt>
                <c:pt idx="2">
                  <c:v>95.5</c:v>
                </c:pt>
                <c:pt idx="3">
                  <c:v>96.9</c:v>
                </c:pt>
                <c:pt idx="4">
                  <c:v>94.9</c:v>
                </c:pt>
                <c:pt idx="5">
                  <c:v>97.7</c:v>
                </c:pt>
                <c:pt idx="6">
                  <c:v>98.8</c:v>
                </c:pt>
                <c:pt idx="7">
                  <c:v>94.5</c:v>
                </c:pt>
                <c:pt idx="8">
                  <c:v>42.3</c:v>
                </c:pt>
                <c:pt idx="9">
                  <c:v>49.1</c:v>
                </c:pt>
                <c:pt idx="10">
                  <c:v>73.7</c:v>
                </c:pt>
                <c:pt idx="11">
                  <c:v>94.5</c:v>
                </c:pt>
                <c:pt idx="12">
                  <c:v>101.9</c:v>
                </c:pt>
                <c:pt idx="13">
                  <c:v>108.6</c:v>
                </c:pt>
                <c:pt idx="14">
                  <c:v>115.4</c:v>
                </c:pt>
                <c:pt idx="15">
                  <c:v>117.4</c:v>
                </c:pt>
                <c:pt idx="16">
                  <c:v>112.1</c:v>
                </c:pt>
                <c:pt idx="17">
                  <c:v>104.4</c:v>
                </c:pt>
                <c:pt idx="18">
                  <c:v>104.5</c:v>
                </c:pt>
                <c:pt idx="19">
                  <c:v>96.1</c:v>
                </c:pt>
                <c:pt idx="20">
                  <c:v>95.6</c:v>
                </c:pt>
                <c:pt idx="21">
                  <c:v>97.6</c:v>
                </c:pt>
                <c:pt idx="22">
                  <c:v>101.3</c:v>
                </c:pt>
                <c:pt idx="23">
                  <c:v>104.6</c:v>
                </c:pt>
                <c:pt idx="24">
                  <c:v>102.6</c:v>
                </c:pt>
                <c:pt idx="25">
                  <c:v>103.1</c:v>
                </c:pt>
                <c:pt idx="26">
                  <c:v>99.9</c:v>
                </c:pt>
                <c:pt idx="27">
                  <c:v>96.9</c:v>
                </c:pt>
                <c:pt idx="28">
                  <c:v>104.3</c:v>
                </c:pt>
                <c:pt idx="29">
                  <c:v>96.9</c:v>
                </c:pt>
                <c:pt idx="30">
                  <c:v>94.3</c:v>
                </c:pt>
                <c:pt idx="31">
                  <c:v>95.4</c:v>
                </c:pt>
                <c:pt idx="32">
                  <c:v>99.6</c:v>
                </c:pt>
                <c:pt idx="33">
                  <c:v>99.9</c:v>
                </c:pt>
                <c:pt idx="34">
                  <c:v>102</c:v>
                </c:pt>
                <c:pt idx="35">
                  <c:v>100.5</c:v>
                </c:pt>
                <c:pt idx="36">
                  <c:v>100.5</c:v>
                </c:pt>
                <c:pt idx="37">
                  <c:v>97.5</c:v>
                </c:pt>
                <c:pt idx="38">
                  <c:v>98.6</c:v>
                </c:pt>
                <c:pt idx="39">
                  <c:v>87</c:v>
                </c:pt>
                <c:pt idx="40">
                  <c:v>89</c:v>
                </c:pt>
                <c:pt idx="41">
                  <c:v>89.8</c:v>
                </c:pt>
                <c:pt idx="42">
                  <c:v>93.9</c:v>
                </c:pt>
                <c:pt idx="43">
                  <c:v>88.4</c:v>
                </c:pt>
                <c:pt idx="44">
                  <c:v>87</c:v>
                </c:pt>
                <c:pt idx="45">
                  <c:v>85.8</c:v>
                </c:pt>
                <c:pt idx="46">
                  <c:v>95.2</c:v>
                </c:pt>
                <c:pt idx="47">
                  <c:v>93.7</c:v>
                </c:pt>
                <c:pt idx="48">
                  <c:v>94</c:v>
                </c:pt>
                <c:pt idx="49">
                  <c:v>91.6</c:v>
                </c:pt>
                <c:pt idx="50">
                  <c:v>89.9</c:v>
                </c:pt>
                <c:pt idx="51">
                  <c:v>99.2</c:v>
                </c:pt>
                <c:pt idx="52">
                  <c:v>96.5</c:v>
                </c:pt>
                <c:pt idx="53">
                  <c:v>95.1</c:v>
                </c:pt>
                <c:pt idx="54">
                  <c:v>100.1</c:v>
                </c:pt>
                <c:pt idx="55">
                  <c:v>94.5</c:v>
                </c:pt>
                <c:pt idx="56">
                  <c:v>95.9</c:v>
                </c:pt>
                <c:pt idx="57">
                  <c:v>99.5</c:v>
                </c:pt>
                <c:pt idx="58">
                  <c:v>99</c:v>
                </c:pt>
                <c:pt idx="59">
                  <c:v>101.1</c:v>
                </c:pt>
                <c:pt idx="60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615-46BE-BB4F-996A75EAA1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7388760"/>
        <c:axId val="587388432"/>
      </c:lineChart>
      <c:catAx>
        <c:axId val="58738876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587388432"/>
        <c:crosses val="autoZero"/>
        <c:auto val="0"/>
        <c:lblAlgn val="ctr"/>
        <c:lblOffset val="100"/>
        <c:noMultiLvlLbl val="0"/>
      </c:catAx>
      <c:valAx>
        <c:axId val="587388432"/>
        <c:scaling>
          <c:orientation val="minMax"/>
          <c:max val="120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r>
                  <a:rPr lang="pt-BR" sz="1100">
                    <a:latin typeface="Montserrat" panose="02000505000000020004" pitchFamily="2" charset="0"/>
                  </a:rPr>
                  <a:t>Índice (em pontos)</a:t>
                </a:r>
              </a:p>
            </c:rich>
          </c:tx>
          <c:layout>
            <c:manualLayout>
              <c:xMode val="edge"/>
              <c:yMode val="edge"/>
              <c:x val="3.2553082471382479E-2"/>
              <c:y val="0.258722451360246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2000505000000020004" pitchFamily="2" charset="0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587388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D0E68AAD-4CDA-4A36-9727-611482C565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9AB7769-5D7F-4CCD-A5E3-73C7876DE4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752A6-5C8C-410E-948D-0D3BD245FF7C}" type="datetimeFigureOut">
              <a:rPr lang="pt-BR" smtClean="0"/>
              <a:t>03/09/2024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F1FD66E-4CF0-420B-B0C3-40744DAEF1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37F4BDD-1034-4817-88C8-FBDE7CA2F3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E6EDB-A9AF-4380-A20F-D71F7323D2E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380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208A8-833F-49F0-9C62-A61EB9EE2D28}" type="datetimeFigureOut">
              <a:rPr lang="pt-BR" smtClean="0"/>
              <a:t>03/09/2024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49322-16CC-43A4-B103-CF4BC69259C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5767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49322-16CC-43A4-B103-CF4BC69259CA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7510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49322-16CC-43A4-B103-CF4BC69259CA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3711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49322-16CC-43A4-B103-CF4BC69259CA}" type="slidenum">
              <a:rPr lang="pt-BR" smtClean="0"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4616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449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90470FE-8E17-21A3-D8D3-8272689BDC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94BC6F4-AFD3-8DFF-4DF3-4A95A50583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6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89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Negati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067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éu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22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Negativ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797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chamen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3127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3974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A0C857CF-F6C8-64AB-33CB-90FB97954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696" t="18207" r="12669" b="1562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4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81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886F8B2-32E6-4696-B417-31F294A08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386410-656F-4E45-BBF5-D92C5B5FA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CA0365-7537-40EA-9D03-147A6FCADE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FB220-C589-46DD-B8CB-2BE45F50F763}" type="datetimeFigureOut">
              <a:rPr lang="pt-BR" smtClean="0"/>
              <a:t>03/09/2024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A6E86E-B2E5-4FBC-8DA5-1EC3F1EF73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B92B4A-0906-4139-B411-B39DCFF0B5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0B04D-7CD6-4AF5-94AE-1A8CA226D8F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814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3" r:id="rId3"/>
    <p:sldLayoutId id="2147483650" r:id="rId4"/>
    <p:sldLayoutId id="2147483654" r:id="rId5"/>
    <p:sldLayoutId id="2147483652" r:id="rId6"/>
    <p:sldLayoutId id="214748366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C829358-A6F3-45F7-143E-C35D325A6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9D9392E-3902-DFB3-A468-7FAEADDDB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EDC1C0-A70C-CA7E-C54B-99FA9EE7DB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781D5-7DB0-9D4C-BC0E-B40A65EEB116}" type="datetimeFigureOut">
              <a:rPr lang="pt-BR" smtClean="0"/>
              <a:t>03/09/2024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A43FFB-4B48-6B74-DDD6-0C33086F39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5E6EF4-D99E-CFB8-0837-984990AE8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719BE-EC44-B449-AD8A-7DF9B2B9ADD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648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image" Target="../media/image14.em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-3736331" y="-346467"/>
            <a:ext cx="17308818" cy="7910143"/>
            <a:chOff x="-3632636" y="-374747"/>
            <a:chExt cx="17308818" cy="7910143"/>
          </a:xfrm>
        </p:grpSpPr>
        <p:sp>
          <p:nvSpPr>
            <p:cNvPr id="34" name="Gráfico 24">
              <a:extLst>
                <a:ext uri="{FF2B5EF4-FFF2-40B4-BE49-F238E27FC236}">
                  <a16:creationId xmlns:a16="http://schemas.microsoft.com/office/drawing/2014/main" id="{E15ACB2F-14EF-AC0A-2A50-5DD423180AC7}"/>
                </a:ext>
              </a:extLst>
            </p:cNvPr>
            <p:cNvSpPr/>
            <p:nvPr/>
          </p:nvSpPr>
          <p:spPr>
            <a:xfrm>
              <a:off x="-3632636" y="-374747"/>
              <a:ext cx="16399771" cy="5777870"/>
            </a:xfrm>
            <a:custGeom>
              <a:avLst/>
              <a:gdLst>
                <a:gd name="connsiteX0" fmla="*/ 14863215 w 16399771"/>
                <a:gd name="connsiteY0" fmla="*/ 0 h 6991223"/>
                <a:gd name="connsiteX1" fmla="*/ 3078814 w 16399771"/>
                <a:gd name="connsiteY1" fmla="*/ 0 h 6991223"/>
                <a:gd name="connsiteX2" fmla="*/ 1542257 w 16399771"/>
                <a:gd name="connsiteY2" fmla="*/ 0 h 6991223"/>
                <a:gd name="connsiteX3" fmla="*/ 0 w 16399771"/>
                <a:gd name="connsiteY3" fmla="*/ 6991223 h 6991223"/>
                <a:gd name="connsiteX4" fmla="*/ 1536557 w 16399771"/>
                <a:gd name="connsiteY4" fmla="*/ 6991223 h 6991223"/>
                <a:gd name="connsiteX5" fmla="*/ 1711031 w 16399771"/>
                <a:gd name="connsiteY5" fmla="*/ 6991223 h 6991223"/>
                <a:gd name="connsiteX6" fmla="*/ 3247588 w 16399771"/>
                <a:gd name="connsiteY6" fmla="*/ 6991223 h 6991223"/>
                <a:gd name="connsiteX7" fmla="*/ 4448085 w 16399771"/>
                <a:gd name="connsiteY7" fmla="*/ 1549144 h 6991223"/>
                <a:gd name="connsiteX8" fmla="*/ 14521455 w 16399771"/>
                <a:gd name="connsiteY8" fmla="*/ 1549144 h 6991223"/>
                <a:gd name="connsiteX9" fmla="*/ 16058012 w 16399771"/>
                <a:gd name="connsiteY9" fmla="*/ 1549144 h 6991223"/>
                <a:gd name="connsiteX10" fmla="*/ 16399772 w 16399771"/>
                <a:gd name="connsiteY10" fmla="*/ 0 h 6991223"/>
                <a:gd name="connsiteX11" fmla="*/ 14863215 w 16399771"/>
                <a:gd name="connsiteY11" fmla="*/ 0 h 699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99771" h="6991223">
                  <a:moveTo>
                    <a:pt x="14863215" y="0"/>
                  </a:moveTo>
                  <a:lnTo>
                    <a:pt x="3078814" y="0"/>
                  </a:lnTo>
                  <a:lnTo>
                    <a:pt x="1542257" y="0"/>
                  </a:lnTo>
                  <a:lnTo>
                    <a:pt x="0" y="6991223"/>
                  </a:lnTo>
                  <a:lnTo>
                    <a:pt x="1536557" y="6991223"/>
                  </a:lnTo>
                  <a:lnTo>
                    <a:pt x="1711031" y="6991223"/>
                  </a:lnTo>
                  <a:lnTo>
                    <a:pt x="3247588" y="6991223"/>
                  </a:lnTo>
                  <a:lnTo>
                    <a:pt x="4448085" y="1549144"/>
                  </a:lnTo>
                  <a:lnTo>
                    <a:pt x="14521455" y="1549144"/>
                  </a:lnTo>
                  <a:lnTo>
                    <a:pt x="16058012" y="1549144"/>
                  </a:lnTo>
                  <a:lnTo>
                    <a:pt x="16399772" y="0"/>
                  </a:lnTo>
                  <a:lnTo>
                    <a:pt x="14863215" y="0"/>
                  </a:lnTo>
                  <a:close/>
                </a:path>
              </a:pathLst>
            </a:custGeom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ln w="61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ráfico 9">
              <a:extLst>
                <a:ext uri="{FF2B5EF4-FFF2-40B4-BE49-F238E27FC236}">
                  <a16:creationId xmlns:a16="http://schemas.microsoft.com/office/drawing/2014/main" id="{35410381-6EFD-80F0-5D7D-88BE03BCCC8D}"/>
                </a:ext>
              </a:extLst>
            </p:cNvPr>
            <p:cNvSpPr/>
            <p:nvPr/>
          </p:nvSpPr>
          <p:spPr>
            <a:xfrm>
              <a:off x="8899419" y="4516210"/>
              <a:ext cx="3867716" cy="2634006"/>
            </a:xfrm>
            <a:custGeom>
              <a:avLst/>
              <a:gdLst>
                <a:gd name="connsiteX0" fmla="*/ 3480275 w 3480275"/>
                <a:gd name="connsiteY0" fmla="*/ 0 h 2370150"/>
                <a:gd name="connsiteX1" fmla="*/ 2956879 w 3480275"/>
                <a:gd name="connsiteY1" fmla="*/ 2370150 h 2370150"/>
                <a:gd name="connsiteX2" fmla="*/ 0 w 3480275"/>
                <a:gd name="connsiteY2" fmla="*/ 2370150 h 2370150"/>
                <a:gd name="connsiteX3" fmla="*/ 523396 w 3480275"/>
                <a:gd name="connsiteY3" fmla="*/ 0 h 2370150"/>
                <a:gd name="connsiteX4" fmla="*/ 3480275 w 3480275"/>
                <a:gd name="connsiteY4" fmla="*/ 0 h 237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0275" h="2370150">
                  <a:moveTo>
                    <a:pt x="3480275" y="0"/>
                  </a:moveTo>
                  <a:lnTo>
                    <a:pt x="2956879" y="2370150"/>
                  </a:lnTo>
                  <a:lnTo>
                    <a:pt x="0" y="2370150"/>
                  </a:lnTo>
                  <a:lnTo>
                    <a:pt x="523396" y="0"/>
                  </a:lnTo>
                  <a:lnTo>
                    <a:pt x="3480275" y="0"/>
                  </a:lnTo>
                  <a:close/>
                </a:path>
              </a:pathLst>
            </a:custGeom>
            <a:gradFill>
              <a:gsLst>
                <a:gs pos="100000">
                  <a:srgbClr val="83F4BB"/>
                </a:gs>
                <a:gs pos="0">
                  <a:srgbClr val="40BBFE"/>
                </a:gs>
              </a:gsLst>
              <a:lin ang="2700000" scaled="0"/>
            </a:gra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7462" y="227500"/>
              <a:ext cx="7918720" cy="6312421"/>
            </a:xfrm>
            <a:prstGeom prst="rect">
              <a:avLst/>
            </a:prstGeom>
          </p:spPr>
        </p:pic>
        <p:sp>
          <p:nvSpPr>
            <p:cNvPr id="30" name="Gráfico 12">
              <a:extLst>
                <a:ext uri="{FF2B5EF4-FFF2-40B4-BE49-F238E27FC236}">
                  <a16:creationId xmlns:a16="http://schemas.microsoft.com/office/drawing/2014/main" id="{7C1F002D-13D7-3DDB-DC87-E0F6D2A57CD6}"/>
                </a:ext>
              </a:extLst>
            </p:cNvPr>
            <p:cNvSpPr/>
            <p:nvPr/>
          </p:nvSpPr>
          <p:spPr>
            <a:xfrm>
              <a:off x="6960754" y="521283"/>
              <a:ext cx="906723" cy="619702"/>
            </a:xfrm>
            <a:custGeom>
              <a:avLst/>
              <a:gdLst>
                <a:gd name="connsiteX0" fmla="*/ 3477178 w 3477177"/>
                <a:gd name="connsiteY0" fmla="*/ 0 h 2376487"/>
                <a:gd name="connsiteX1" fmla="*/ 2954247 w 3477177"/>
                <a:gd name="connsiteY1" fmla="*/ 2376488 h 2376487"/>
                <a:gd name="connsiteX2" fmla="*/ 0 w 3477177"/>
                <a:gd name="connsiteY2" fmla="*/ 2376488 h 2376487"/>
                <a:gd name="connsiteX3" fmla="*/ 522930 w 3477177"/>
                <a:gd name="connsiteY3" fmla="*/ 0 h 2376487"/>
                <a:gd name="connsiteX4" fmla="*/ 3477178 w 3477177"/>
                <a:gd name="connsiteY4" fmla="*/ 0 h 2376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7177" h="2376487">
                  <a:moveTo>
                    <a:pt x="3477178" y="0"/>
                  </a:moveTo>
                  <a:lnTo>
                    <a:pt x="2954247" y="2376488"/>
                  </a:lnTo>
                  <a:lnTo>
                    <a:pt x="0" y="2376488"/>
                  </a:lnTo>
                  <a:lnTo>
                    <a:pt x="522930" y="0"/>
                  </a:lnTo>
                  <a:lnTo>
                    <a:pt x="3477178" y="0"/>
                  </a:lnTo>
                  <a:close/>
                </a:path>
              </a:pathLst>
            </a:custGeom>
            <a:noFill/>
            <a:ln w="18998" cap="flat">
              <a:gradFill>
                <a:gsLst>
                  <a:gs pos="0">
                    <a:srgbClr val="9FF0BF"/>
                  </a:gs>
                  <a:gs pos="28000">
                    <a:srgbClr val="9BECC2"/>
                  </a:gs>
                  <a:gs pos="53000">
                    <a:srgbClr val="90E1CD"/>
                  </a:gs>
                  <a:gs pos="77000">
                    <a:srgbClr val="7ED0DE"/>
                  </a:gs>
                  <a:gs pos="100000">
                    <a:srgbClr val="65B7F7"/>
                  </a:gs>
                  <a:gs pos="100000">
                    <a:srgbClr val="65B7F8"/>
                  </a:gs>
                </a:gsLst>
                <a:lin ang="18900000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Gráfico 10">
              <a:extLst>
                <a:ext uri="{FF2B5EF4-FFF2-40B4-BE49-F238E27FC236}">
                  <a16:creationId xmlns:a16="http://schemas.microsoft.com/office/drawing/2014/main" id="{29CFD527-6EF0-8E2A-858B-AF0D4383CD2E}"/>
                </a:ext>
              </a:extLst>
            </p:cNvPr>
            <p:cNvSpPr/>
            <p:nvPr/>
          </p:nvSpPr>
          <p:spPr>
            <a:xfrm>
              <a:off x="7264275" y="6528758"/>
              <a:ext cx="2233534" cy="496001"/>
            </a:xfrm>
            <a:custGeom>
              <a:avLst/>
              <a:gdLst>
                <a:gd name="connsiteX0" fmla="*/ 6251713 w 6251713"/>
                <a:gd name="connsiteY0" fmla="*/ 0 h 1388318"/>
                <a:gd name="connsiteX1" fmla="*/ 5949733 w 6251713"/>
                <a:gd name="connsiteY1" fmla="*/ 1388318 h 1388318"/>
                <a:gd name="connsiteX2" fmla="*/ 0 w 6251713"/>
                <a:gd name="connsiteY2" fmla="*/ 1388318 h 1388318"/>
                <a:gd name="connsiteX3" fmla="*/ 308264 w 6251713"/>
                <a:gd name="connsiteY3" fmla="*/ 0 h 1388318"/>
                <a:gd name="connsiteX4" fmla="*/ 6251713 w 6251713"/>
                <a:gd name="connsiteY4" fmla="*/ 0 h 138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1713" h="1388318">
                  <a:moveTo>
                    <a:pt x="6251713" y="0"/>
                  </a:moveTo>
                  <a:lnTo>
                    <a:pt x="5949733" y="1388318"/>
                  </a:lnTo>
                  <a:lnTo>
                    <a:pt x="0" y="1388318"/>
                  </a:lnTo>
                  <a:lnTo>
                    <a:pt x="308264" y="0"/>
                  </a:lnTo>
                  <a:lnTo>
                    <a:pt x="6251713" y="0"/>
                  </a:lnTo>
                  <a:close/>
                </a:path>
              </a:pathLst>
            </a:custGeom>
            <a:noFill/>
            <a:ln w="19021" cap="flat">
              <a:gradFill>
                <a:gsLst>
                  <a:gs pos="0">
                    <a:srgbClr val="9FF0BF"/>
                  </a:gs>
                  <a:gs pos="28000">
                    <a:srgbClr val="9BECC2"/>
                  </a:gs>
                  <a:gs pos="53000">
                    <a:srgbClr val="90E1CD"/>
                  </a:gs>
                  <a:gs pos="77000">
                    <a:srgbClr val="7ED0DE"/>
                  </a:gs>
                  <a:gs pos="100000">
                    <a:srgbClr val="65B7F7"/>
                  </a:gs>
                  <a:gs pos="100000">
                    <a:srgbClr val="65B7F8"/>
                  </a:gs>
                </a:gsLst>
                <a:lin ang="18900042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Gráfico 17">
              <a:extLst>
                <a:ext uri="{FF2B5EF4-FFF2-40B4-BE49-F238E27FC236}">
                  <a16:creationId xmlns:a16="http://schemas.microsoft.com/office/drawing/2014/main" id="{24B49369-DA57-0656-0A3F-7D6CAED3483E}"/>
                </a:ext>
              </a:extLst>
            </p:cNvPr>
            <p:cNvSpPr/>
            <p:nvPr/>
          </p:nvSpPr>
          <p:spPr>
            <a:xfrm>
              <a:off x="7732230" y="6237264"/>
              <a:ext cx="3531158" cy="1298132"/>
            </a:xfrm>
            <a:custGeom>
              <a:avLst/>
              <a:gdLst>
                <a:gd name="connsiteX0" fmla="*/ 6226592 w 6464483"/>
                <a:gd name="connsiteY0" fmla="*/ 0 h 2376487"/>
                <a:gd name="connsiteX1" fmla="*/ 761731 w 6464483"/>
                <a:gd name="connsiteY1" fmla="*/ 0 h 2376487"/>
                <a:gd name="connsiteX2" fmla="*/ 523839 w 6464483"/>
                <a:gd name="connsiteY2" fmla="*/ 0 h 2376487"/>
                <a:gd name="connsiteX3" fmla="*/ 0 w 6464483"/>
                <a:gd name="connsiteY3" fmla="*/ 2376488 h 2376487"/>
                <a:gd name="connsiteX4" fmla="*/ 237892 w 6464483"/>
                <a:gd name="connsiteY4" fmla="*/ 2376488 h 2376487"/>
                <a:gd name="connsiteX5" fmla="*/ 5713410 w 6464483"/>
                <a:gd name="connsiteY5" fmla="*/ 2376488 h 2376487"/>
                <a:gd name="connsiteX6" fmla="*/ 5951302 w 6464483"/>
                <a:gd name="connsiteY6" fmla="*/ 2376488 h 2376487"/>
                <a:gd name="connsiteX7" fmla="*/ 6464484 w 6464483"/>
                <a:gd name="connsiteY7" fmla="*/ 0 h 2376487"/>
                <a:gd name="connsiteX8" fmla="*/ 6226592 w 6464483"/>
                <a:gd name="connsiteY8" fmla="*/ 0 h 2376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483" h="2376487">
                  <a:moveTo>
                    <a:pt x="6226592" y="0"/>
                  </a:moveTo>
                  <a:lnTo>
                    <a:pt x="761731" y="0"/>
                  </a:lnTo>
                  <a:lnTo>
                    <a:pt x="523839" y="0"/>
                  </a:lnTo>
                  <a:lnTo>
                    <a:pt x="0" y="2376488"/>
                  </a:lnTo>
                  <a:lnTo>
                    <a:pt x="237892" y="2376488"/>
                  </a:lnTo>
                  <a:lnTo>
                    <a:pt x="5713410" y="2376488"/>
                  </a:lnTo>
                  <a:lnTo>
                    <a:pt x="5951302" y="2376488"/>
                  </a:lnTo>
                  <a:lnTo>
                    <a:pt x="6464484" y="0"/>
                  </a:lnTo>
                  <a:lnTo>
                    <a:pt x="6226592" y="0"/>
                  </a:lnTo>
                  <a:close/>
                </a:path>
              </a:pathLst>
            </a:custGeom>
            <a:noFill/>
            <a:ln w="19022" cap="flat">
              <a:gradFill>
                <a:gsLst>
                  <a:gs pos="0">
                    <a:srgbClr val="9FF0BF"/>
                  </a:gs>
                  <a:gs pos="28000">
                    <a:srgbClr val="9BECC2"/>
                  </a:gs>
                  <a:gs pos="53000">
                    <a:srgbClr val="90E1CD"/>
                  </a:gs>
                  <a:gs pos="77000">
                    <a:srgbClr val="7ED0DE"/>
                  </a:gs>
                  <a:gs pos="100000">
                    <a:srgbClr val="65B7F7"/>
                  </a:gs>
                  <a:gs pos="100000">
                    <a:srgbClr val="65B7F8"/>
                  </a:gs>
                </a:gsLst>
                <a:lin ang="18900037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ráfico 12">
              <a:extLst>
                <a:ext uri="{FF2B5EF4-FFF2-40B4-BE49-F238E27FC236}">
                  <a16:creationId xmlns:a16="http://schemas.microsoft.com/office/drawing/2014/main" id="{7A47D7BE-D1D5-AFF2-0D66-FAF2BC9270A3}"/>
                </a:ext>
              </a:extLst>
            </p:cNvPr>
            <p:cNvSpPr/>
            <p:nvPr/>
          </p:nvSpPr>
          <p:spPr>
            <a:xfrm>
              <a:off x="9497809" y="373701"/>
              <a:ext cx="3524450" cy="635264"/>
            </a:xfrm>
            <a:custGeom>
              <a:avLst/>
              <a:gdLst>
                <a:gd name="connsiteX0" fmla="*/ 2983684 w 2983684"/>
                <a:gd name="connsiteY0" fmla="*/ 0 h 666228"/>
                <a:gd name="connsiteX1" fmla="*/ 2839562 w 2983684"/>
                <a:gd name="connsiteY1" fmla="*/ 666229 h 666228"/>
                <a:gd name="connsiteX2" fmla="*/ 0 w 2983684"/>
                <a:gd name="connsiteY2" fmla="*/ 666229 h 666228"/>
                <a:gd name="connsiteX3" fmla="*/ 147121 w 2983684"/>
                <a:gd name="connsiteY3" fmla="*/ 0 h 666228"/>
                <a:gd name="connsiteX4" fmla="*/ 2983684 w 2983684"/>
                <a:gd name="connsiteY4" fmla="*/ 0 h 66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684" h="666228">
                  <a:moveTo>
                    <a:pt x="2983684" y="0"/>
                  </a:moveTo>
                  <a:lnTo>
                    <a:pt x="2839562" y="666229"/>
                  </a:lnTo>
                  <a:lnTo>
                    <a:pt x="0" y="666229"/>
                  </a:lnTo>
                  <a:lnTo>
                    <a:pt x="147121" y="0"/>
                  </a:lnTo>
                  <a:lnTo>
                    <a:pt x="2983684" y="0"/>
                  </a:lnTo>
                  <a:close/>
                </a:path>
              </a:pathLst>
            </a:custGeom>
            <a:gradFill>
              <a:gsLst>
                <a:gs pos="100000">
                  <a:srgbClr val="83F4BB"/>
                </a:gs>
                <a:gs pos="0">
                  <a:srgbClr val="40BBFE"/>
                </a:gs>
              </a:gsLst>
              <a:lin ang="2700000" scaled="0"/>
            </a:gradFill>
            <a:ln w="45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ráfico 9">
              <a:extLst>
                <a:ext uri="{FF2B5EF4-FFF2-40B4-BE49-F238E27FC236}">
                  <a16:creationId xmlns:a16="http://schemas.microsoft.com/office/drawing/2014/main" id="{35410381-6EFD-80F0-5D7D-88BE03BCCC8D}"/>
                </a:ext>
              </a:extLst>
            </p:cNvPr>
            <p:cNvSpPr/>
            <p:nvPr/>
          </p:nvSpPr>
          <p:spPr>
            <a:xfrm>
              <a:off x="9743157" y="5149769"/>
              <a:ext cx="2161309" cy="1353788"/>
            </a:xfrm>
            <a:custGeom>
              <a:avLst/>
              <a:gdLst>
                <a:gd name="connsiteX0" fmla="*/ 3480275 w 3480275"/>
                <a:gd name="connsiteY0" fmla="*/ 0 h 2370150"/>
                <a:gd name="connsiteX1" fmla="*/ 2956879 w 3480275"/>
                <a:gd name="connsiteY1" fmla="*/ 2370150 h 2370150"/>
                <a:gd name="connsiteX2" fmla="*/ 0 w 3480275"/>
                <a:gd name="connsiteY2" fmla="*/ 2370150 h 2370150"/>
                <a:gd name="connsiteX3" fmla="*/ 523396 w 3480275"/>
                <a:gd name="connsiteY3" fmla="*/ 0 h 2370150"/>
                <a:gd name="connsiteX4" fmla="*/ 3480275 w 3480275"/>
                <a:gd name="connsiteY4" fmla="*/ 0 h 237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0275" h="2370150">
                  <a:moveTo>
                    <a:pt x="3480275" y="0"/>
                  </a:moveTo>
                  <a:lnTo>
                    <a:pt x="2956879" y="2370150"/>
                  </a:lnTo>
                  <a:lnTo>
                    <a:pt x="0" y="2370150"/>
                  </a:lnTo>
                  <a:lnTo>
                    <a:pt x="523396" y="0"/>
                  </a:lnTo>
                  <a:lnTo>
                    <a:pt x="3480275" y="0"/>
                  </a:lnTo>
                  <a:close/>
                </a:path>
              </a:pathLst>
            </a:custGeom>
            <a:solidFill>
              <a:schemeClr val="bg1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3200" y="5452946"/>
              <a:ext cx="1301222" cy="703346"/>
            </a:xfrm>
            <a:prstGeom prst="rect">
              <a:avLst/>
            </a:prstGeom>
          </p:spPr>
        </p:pic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446041" y="1556563"/>
            <a:ext cx="627229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000" b="1" dirty="0">
                <a:solidFill>
                  <a:srgbClr val="1A42BE"/>
                </a:solidFill>
              </a:rPr>
              <a:t>BOLETIM MENSAL</a:t>
            </a:r>
          </a:p>
          <a:p>
            <a:pPr algn="ctr"/>
            <a:r>
              <a:rPr lang="pt-BR" sz="4000" b="1" dirty="0">
                <a:solidFill>
                  <a:srgbClr val="1A42BE"/>
                </a:solidFill>
              </a:rPr>
              <a:t>SONDAGEM ECONÔMICA MPE</a:t>
            </a:r>
          </a:p>
          <a:p>
            <a:pPr algn="ctr"/>
            <a:endParaRPr lang="pt-BR" sz="2000" b="1" dirty="0">
              <a:solidFill>
                <a:srgbClr val="1A42BE"/>
              </a:solidFill>
            </a:endParaRPr>
          </a:p>
          <a:p>
            <a:pPr algn="ctr"/>
            <a:r>
              <a:rPr lang="pt-BR" sz="2000" b="1" dirty="0">
                <a:solidFill>
                  <a:srgbClr val="1A42BE"/>
                </a:solidFill>
              </a:rPr>
              <a:t>SEBRAE – FGV</a:t>
            </a:r>
          </a:p>
          <a:p>
            <a:pPr algn="ctr"/>
            <a:endParaRPr lang="pt-BR" sz="2000" b="1" dirty="0">
              <a:solidFill>
                <a:srgbClr val="1A42BE"/>
              </a:solidFill>
            </a:endParaRPr>
          </a:p>
          <a:p>
            <a:pPr algn="ctr"/>
            <a:r>
              <a:rPr lang="pt-BR" sz="2000" b="1" dirty="0">
                <a:solidFill>
                  <a:srgbClr val="1A42BE"/>
                </a:solidFill>
              </a:rPr>
              <a:t>Boletim Agosto/2024 – 08/2024</a:t>
            </a:r>
          </a:p>
          <a:p>
            <a:pPr algn="ctr"/>
            <a:endParaRPr lang="pt-BR" sz="2000" b="1" dirty="0">
              <a:solidFill>
                <a:srgbClr val="1A42BE"/>
              </a:solidFill>
            </a:endParaRPr>
          </a:p>
          <a:p>
            <a:pPr algn="ctr"/>
            <a:endParaRPr lang="pt-BR" sz="2000" b="1" dirty="0">
              <a:solidFill>
                <a:srgbClr val="1A42BE"/>
              </a:solidFill>
            </a:endParaRPr>
          </a:p>
          <a:p>
            <a:pPr algn="ctr"/>
            <a:endParaRPr lang="pt-BR" sz="2000" b="1" dirty="0">
              <a:solidFill>
                <a:srgbClr val="1A42BE"/>
              </a:solidFill>
            </a:endParaRPr>
          </a:p>
          <a:p>
            <a:pPr algn="ctr"/>
            <a:endParaRPr lang="pt-BR" sz="2000" b="1" dirty="0">
              <a:solidFill>
                <a:srgbClr val="1A42BE"/>
              </a:solidFill>
            </a:endParaRPr>
          </a:p>
          <a:p>
            <a:pPr algn="ctr"/>
            <a:r>
              <a:rPr lang="pt-BR" sz="2000" b="1" dirty="0">
                <a:solidFill>
                  <a:srgbClr val="1A42BE"/>
                </a:solidFill>
              </a:rPr>
              <a:t>05/09/2024</a:t>
            </a:r>
          </a:p>
        </p:txBody>
      </p:sp>
    </p:spTree>
    <p:extLst>
      <p:ext uri="{BB962C8B-B14F-4D97-AF65-F5344CB8AC3E}">
        <p14:creationId xmlns:p14="http://schemas.microsoft.com/office/powerpoint/2010/main" val="2063257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F8A81F7A-5902-4DCB-B056-23151D6810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3002515"/>
              </p:ext>
            </p:extLst>
          </p:nvPr>
        </p:nvGraphicFramePr>
        <p:xfrm>
          <a:off x="452127" y="3969576"/>
          <a:ext cx="4572000" cy="2482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09689E7A-E3B9-459D-A2AD-2AD3876703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4504970"/>
              </p:ext>
            </p:extLst>
          </p:nvPr>
        </p:nvGraphicFramePr>
        <p:xfrm>
          <a:off x="5125639" y="3969577"/>
          <a:ext cx="4572000" cy="2495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50CF97E7-F412-46B0-ABD1-1A5A1F2748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476989"/>
              </p:ext>
            </p:extLst>
          </p:nvPr>
        </p:nvGraphicFramePr>
        <p:xfrm>
          <a:off x="5240431" y="120776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57AAE89E-8FB3-466C-BF00-D2C520D3BA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4684180"/>
              </p:ext>
            </p:extLst>
          </p:nvPr>
        </p:nvGraphicFramePr>
        <p:xfrm>
          <a:off x="454516" y="1226720"/>
          <a:ext cx="457648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Retângulo 8"/>
          <p:cNvSpPr/>
          <p:nvPr/>
        </p:nvSpPr>
        <p:spPr>
          <a:xfrm>
            <a:off x="-11875" y="6393167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355833" y="405966"/>
            <a:ext cx="6411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IC-MPE </a:t>
            </a:r>
            <a:r>
              <a:rPr lang="pt-BR" sz="2800" b="1" dirty="0">
                <a:solidFill>
                  <a:srgbClr val="005CB8"/>
                </a:solidFill>
                <a:latin typeface="Calibri" panose="020F0502020204030204"/>
              </a:rPr>
              <a:t>por Região </a:t>
            </a:r>
            <a:r>
              <a:rPr lang="pt-BR" sz="1600" dirty="0">
                <a:solidFill>
                  <a:srgbClr val="005CB8"/>
                </a:solidFill>
                <a:latin typeface="Calibri" panose="020F0502020204030204"/>
              </a:rPr>
              <a:t>(em pontos, dessazonalizado)</a:t>
            </a:r>
            <a:endParaRPr kumimoji="0" lang="pt-BR" sz="1600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 flipV="1">
            <a:off x="-194762" y="931202"/>
            <a:ext cx="6685210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95606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>
                <a:solidFill>
                  <a:srgbClr val="005CB8"/>
                </a:solidFill>
                <a:latin typeface="Calibri" panose="020F0502020204030204"/>
              </a:rPr>
              <a:t>10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Tabela 9">
            <a:extLst>
              <a:ext uri="{FF2B5EF4-FFF2-40B4-BE49-F238E27FC236}">
                <a16:creationId xmlns:a16="http://schemas.microsoft.com/office/drawing/2014/main" id="{1C669C30-01EF-4236-80E5-CAB328FBA0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386068"/>
              </p:ext>
            </p:extLst>
          </p:nvPr>
        </p:nvGraphicFramePr>
        <p:xfrm>
          <a:off x="3044007" y="5072100"/>
          <a:ext cx="1482590" cy="79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295">
                  <a:extLst>
                    <a:ext uri="{9D8B030D-6E8A-4147-A177-3AD203B41FA5}">
                      <a16:colId xmlns:a16="http://schemas.microsoft.com/office/drawing/2014/main" val="2991715246"/>
                    </a:ext>
                  </a:extLst>
                </a:gridCol>
                <a:gridCol w="741295">
                  <a:extLst>
                    <a:ext uri="{9D8B030D-6E8A-4147-A177-3AD203B41FA5}">
                      <a16:colId xmlns:a16="http://schemas.microsoft.com/office/drawing/2014/main" val="1331315360"/>
                    </a:ext>
                  </a:extLst>
                </a:gridCol>
              </a:tblGrid>
              <a:tr h="266910">
                <a:tc>
                  <a:txBody>
                    <a:bodyPr/>
                    <a:lstStyle/>
                    <a:p>
                      <a:r>
                        <a:rPr lang="pt-BR" sz="1100" dirty="0"/>
                        <a:t>Indústria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-3,2 pts.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142343"/>
                  </a:ext>
                </a:extLst>
              </a:tr>
              <a:tr h="221697">
                <a:tc>
                  <a:txBody>
                    <a:bodyPr/>
                    <a:lstStyle/>
                    <a:p>
                      <a:r>
                        <a:rPr lang="pt-BR" sz="1100" dirty="0"/>
                        <a:t>Comércio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-3,0 pts.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887713"/>
                  </a:ext>
                </a:extLst>
              </a:tr>
              <a:tr h="266910">
                <a:tc>
                  <a:txBody>
                    <a:bodyPr/>
                    <a:lstStyle/>
                    <a:p>
                      <a:r>
                        <a:rPr lang="pt-BR" sz="1100" dirty="0"/>
                        <a:t>Serviços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+2,8 pts.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513563"/>
                  </a:ext>
                </a:extLst>
              </a:tr>
            </a:tbl>
          </a:graphicData>
        </a:graphic>
      </p:graphicFrame>
      <p:graphicFrame>
        <p:nvGraphicFramePr>
          <p:cNvPr id="35" name="Tabela 9">
            <a:extLst>
              <a:ext uri="{FF2B5EF4-FFF2-40B4-BE49-F238E27FC236}">
                <a16:creationId xmlns:a16="http://schemas.microsoft.com/office/drawing/2014/main" id="{4AED1F70-66A7-42BD-9B69-3D7C02DFA8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42657"/>
              </p:ext>
            </p:extLst>
          </p:nvPr>
        </p:nvGraphicFramePr>
        <p:xfrm>
          <a:off x="7722924" y="4995122"/>
          <a:ext cx="1503928" cy="8007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1964">
                  <a:extLst>
                    <a:ext uri="{9D8B030D-6E8A-4147-A177-3AD203B41FA5}">
                      <a16:colId xmlns:a16="http://schemas.microsoft.com/office/drawing/2014/main" val="2991715246"/>
                    </a:ext>
                  </a:extLst>
                </a:gridCol>
                <a:gridCol w="751964">
                  <a:extLst>
                    <a:ext uri="{9D8B030D-6E8A-4147-A177-3AD203B41FA5}">
                      <a16:colId xmlns:a16="http://schemas.microsoft.com/office/drawing/2014/main" val="1331315360"/>
                    </a:ext>
                  </a:extLst>
                </a:gridCol>
              </a:tblGrid>
              <a:tr h="266910">
                <a:tc>
                  <a:txBody>
                    <a:bodyPr/>
                    <a:lstStyle/>
                    <a:p>
                      <a:r>
                        <a:rPr lang="pt-BR" sz="1100" dirty="0"/>
                        <a:t>Indústria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-6,8 pts.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142343"/>
                  </a:ext>
                </a:extLst>
              </a:tr>
              <a:tr h="266910">
                <a:tc>
                  <a:txBody>
                    <a:bodyPr/>
                    <a:lstStyle/>
                    <a:p>
                      <a:r>
                        <a:rPr lang="pt-BR" sz="1100" dirty="0"/>
                        <a:t>Comércio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+4,3 pts.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887713"/>
                  </a:ext>
                </a:extLst>
              </a:tr>
              <a:tr h="266910">
                <a:tc>
                  <a:txBody>
                    <a:bodyPr/>
                    <a:lstStyle/>
                    <a:p>
                      <a:r>
                        <a:rPr lang="pt-BR" sz="1100" dirty="0"/>
                        <a:t>Serviços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-0,9 pt.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513563"/>
                  </a:ext>
                </a:extLst>
              </a:tr>
            </a:tbl>
          </a:graphicData>
        </a:graphic>
      </p:graphicFrame>
      <p:graphicFrame>
        <p:nvGraphicFramePr>
          <p:cNvPr id="36" name="Tabela 9">
            <a:extLst>
              <a:ext uri="{FF2B5EF4-FFF2-40B4-BE49-F238E27FC236}">
                <a16:creationId xmlns:a16="http://schemas.microsoft.com/office/drawing/2014/main" id="{5A721C62-9F32-474C-AF5B-B8E2DD14A3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469739"/>
              </p:ext>
            </p:extLst>
          </p:nvPr>
        </p:nvGraphicFramePr>
        <p:xfrm>
          <a:off x="7722924" y="2579361"/>
          <a:ext cx="1527224" cy="79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3612">
                  <a:extLst>
                    <a:ext uri="{9D8B030D-6E8A-4147-A177-3AD203B41FA5}">
                      <a16:colId xmlns:a16="http://schemas.microsoft.com/office/drawing/2014/main" val="2991715246"/>
                    </a:ext>
                  </a:extLst>
                </a:gridCol>
                <a:gridCol w="763612">
                  <a:extLst>
                    <a:ext uri="{9D8B030D-6E8A-4147-A177-3AD203B41FA5}">
                      <a16:colId xmlns:a16="http://schemas.microsoft.com/office/drawing/2014/main" val="1331315360"/>
                    </a:ext>
                  </a:extLst>
                </a:gridCol>
              </a:tblGrid>
              <a:tr h="266910">
                <a:tc>
                  <a:txBody>
                    <a:bodyPr/>
                    <a:lstStyle/>
                    <a:p>
                      <a:r>
                        <a:rPr lang="pt-BR" sz="1100" dirty="0"/>
                        <a:t>Indústria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-9,3 pts.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142343"/>
                  </a:ext>
                </a:extLst>
              </a:tr>
              <a:tr h="249735">
                <a:tc>
                  <a:txBody>
                    <a:bodyPr/>
                    <a:lstStyle/>
                    <a:p>
                      <a:r>
                        <a:rPr lang="pt-BR" sz="1100" dirty="0"/>
                        <a:t>Comércio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-3,7 pts.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887713"/>
                  </a:ext>
                </a:extLst>
              </a:tr>
              <a:tr h="266910">
                <a:tc>
                  <a:txBody>
                    <a:bodyPr/>
                    <a:lstStyle/>
                    <a:p>
                      <a:r>
                        <a:rPr lang="pt-BR" sz="1100" dirty="0"/>
                        <a:t>Serviços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+0,1 </a:t>
                      </a:r>
                      <a:r>
                        <a:rPr lang="pt-BR" sz="1100" dirty="0" err="1"/>
                        <a:t>pt</a:t>
                      </a:r>
                      <a:r>
                        <a:rPr lang="pt-BR" sz="1100" dirty="0"/>
                        <a:t>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513563"/>
                  </a:ext>
                </a:extLst>
              </a:tr>
            </a:tbl>
          </a:graphicData>
        </a:graphic>
      </p:graphicFrame>
      <p:graphicFrame>
        <p:nvGraphicFramePr>
          <p:cNvPr id="37" name="Tabela 9">
            <a:extLst>
              <a:ext uri="{FF2B5EF4-FFF2-40B4-BE49-F238E27FC236}">
                <a16:creationId xmlns:a16="http://schemas.microsoft.com/office/drawing/2014/main" id="{EDAA5900-300E-4F13-8878-62400C0221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945962"/>
              </p:ext>
            </p:extLst>
          </p:nvPr>
        </p:nvGraphicFramePr>
        <p:xfrm>
          <a:off x="2954155" y="2598320"/>
          <a:ext cx="1482590" cy="785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295">
                  <a:extLst>
                    <a:ext uri="{9D8B030D-6E8A-4147-A177-3AD203B41FA5}">
                      <a16:colId xmlns:a16="http://schemas.microsoft.com/office/drawing/2014/main" val="2991715246"/>
                    </a:ext>
                  </a:extLst>
                </a:gridCol>
                <a:gridCol w="741295">
                  <a:extLst>
                    <a:ext uri="{9D8B030D-6E8A-4147-A177-3AD203B41FA5}">
                      <a16:colId xmlns:a16="http://schemas.microsoft.com/office/drawing/2014/main" val="1331315360"/>
                    </a:ext>
                  </a:extLst>
                </a:gridCol>
              </a:tblGrid>
              <a:tr h="224359">
                <a:tc>
                  <a:txBody>
                    <a:bodyPr/>
                    <a:lstStyle/>
                    <a:p>
                      <a:r>
                        <a:rPr lang="pt-BR" sz="1100" dirty="0"/>
                        <a:t>Indústria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+1,5 </a:t>
                      </a:r>
                      <a:r>
                        <a:rPr lang="pt-BR" sz="1100" dirty="0" err="1"/>
                        <a:t>pt</a:t>
                      </a:r>
                      <a:r>
                        <a:rPr lang="pt-BR" sz="1100" dirty="0"/>
                        <a:t>.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142343"/>
                  </a:ext>
                </a:extLst>
              </a:tr>
              <a:tr h="246632">
                <a:tc>
                  <a:txBody>
                    <a:bodyPr/>
                    <a:lstStyle/>
                    <a:p>
                      <a:r>
                        <a:rPr lang="pt-BR" sz="1100" dirty="0"/>
                        <a:t>Comércio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-0,4 </a:t>
                      </a:r>
                      <a:r>
                        <a:rPr lang="pt-BR" sz="1100" dirty="0" err="1"/>
                        <a:t>pt</a:t>
                      </a:r>
                      <a:r>
                        <a:rPr lang="pt-BR" sz="1100" dirty="0"/>
                        <a:t>.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887713"/>
                  </a:ext>
                </a:extLst>
              </a:tr>
              <a:tr h="266910">
                <a:tc>
                  <a:txBody>
                    <a:bodyPr/>
                    <a:lstStyle/>
                    <a:p>
                      <a:r>
                        <a:rPr lang="pt-BR" sz="1100" dirty="0"/>
                        <a:t>Serviços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-2,1 pts.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513563"/>
                  </a:ext>
                </a:extLst>
              </a:tr>
            </a:tbl>
          </a:graphicData>
        </a:graphic>
      </p:graphicFrame>
      <p:sp>
        <p:nvSpPr>
          <p:cNvPr id="25" name="CaixaDeTexto 24">
            <a:extLst>
              <a:ext uri="{FF2B5EF4-FFF2-40B4-BE49-F238E27FC236}">
                <a16:creationId xmlns:a16="http://schemas.microsoft.com/office/drawing/2014/main" id="{1EF21320-177D-4963-590B-2652A105318B}"/>
              </a:ext>
            </a:extLst>
          </p:cNvPr>
          <p:cNvSpPr txBox="1"/>
          <p:nvPr/>
        </p:nvSpPr>
        <p:spPr>
          <a:xfrm>
            <a:off x="10060703" y="2931173"/>
            <a:ext cx="1760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Variação mensal</a:t>
            </a:r>
            <a:endParaRPr kumimoji="0" lang="pt-BR" sz="1100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062BC37-AEAC-43AA-9615-9D2D05ED85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34640" y="3317438"/>
            <a:ext cx="2430780" cy="115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02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341672" y="435261"/>
            <a:ext cx="7019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R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esultados: Comércio – </a:t>
            </a:r>
            <a:r>
              <a:rPr lang="pt-BR" sz="2800" b="1" dirty="0">
                <a:solidFill>
                  <a:srgbClr val="005CB8"/>
                </a:solidFill>
              </a:rPr>
              <a:t>Serviços –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Indústria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-194763" y="976921"/>
            <a:ext cx="7367960" cy="64878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C2C116F-BB34-4DFE-9F04-05CBD6F79EA6}"/>
              </a:ext>
            </a:extLst>
          </p:cNvPr>
          <p:cNvSpPr txBox="1"/>
          <p:nvPr/>
        </p:nvSpPr>
        <p:spPr>
          <a:xfrm>
            <a:off x="2633947" y="5733791"/>
            <a:ext cx="5432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00B0F0"/>
                </a:solidFill>
                <a:latin typeface="Roboto"/>
              </a:rPr>
              <a:t>ICOM-MPE: ÍNDICE DE CONFIANÇA DO COMERCIO MPE</a:t>
            </a:r>
          </a:p>
          <a:p>
            <a:pPr algn="ctr"/>
            <a:r>
              <a:rPr lang="pt-BR" sz="1200" b="1" dirty="0">
                <a:solidFill>
                  <a:schemeClr val="accent1">
                    <a:lumMod val="50000"/>
                  </a:schemeClr>
                </a:solidFill>
                <a:latin typeface="Roboto"/>
              </a:rPr>
              <a:t>ICS-MPE: ÍNDICE DE CONFIANÇA DOS SERVIÇOS MPE</a:t>
            </a:r>
          </a:p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Roboto"/>
              </a:rPr>
              <a:t>ICI-MPE: ÍNDICE DE CONFIANÇA DA INDUSTRIA MPE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72B4AD6-E6E2-47D9-811B-F63817F3DAF3}"/>
              </a:ext>
            </a:extLst>
          </p:cNvPr>
          <p:cNvSpPr txBox="1"/>
          <p:nvPr/>
        </p:nvSpPr>
        <p:spPr>
          <a:xfrm>
            <a:off x="9232127" y="2948834"/>
            <a:ext cx="1083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>
                <a:solidFill>
                  <a:srgbClr val="00B0F0"/>
                </a:solidFill>
                <a:latin typeface="Montserrat" panose="02000505000000020004" pitchFamily="2" charset="0"/>
              </a:rPr>
              <a:t>Ago</a:t>
            </a:r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/24  </a:t>
            </a:r>
          </a:p>
          <a:p>
            <a:pPr algn="ctr"/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85,5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0807F3A2-17AC-4CB0-9EBE-7874B9B856FB}"/>
              </a:ext>
            </a:extLst>
          </p:cNvPr>
          <p:cNvSpPr txBox="1"/>
          <p:nvPr/>
        </p:nvSpPr>
        <p:spPr>
          <a:xfrm>
            <a:off x="9183631" y="2447703"/>
            <a:ext cx="117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>
                <a:solidFill>
                  <a:srgbClr val="002060"/>
                </a:solidFill>
                <a:latin typeface="Montserrat" panose="02000505000000020004" pitchFamily="2" charset="0"/>
              </a:rPr>
              <a:t>Ago</a:t>
            </a:r>
            <a:r>
              <a:rPr lang="pt-BR" sz="1400" b="1" dirty="0">
                <a:solidFill>
                  <a:srgbClr val="002060"/>
                </a:solidFill>
                <a:latin typeface="Montserrat" panose="02000505000000020004" pitchFamily="2" charset="0"/>
              </a:rPr>
              <a:t>/24 </a:t>
            </a:r>
          </a:p>
          <a:p>
            <a:pPr algn="ctr"/>
            <a:r>
              <a:rPr lang="pt-BR" sz="1400" b="1" dirty="0">
                <a:solidFill>
                  <a:srgbClr val="002060"/>
                </a:solidFill>
                <a:latin typeface="Montserrat" panose="02000505000000020004" pitchFamily="2" charset="0"/>
              </a:rPr>
              <a:t>94,0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C65A26AC-674C-4B54-ACA6-730B2786F074}"/>
              </a:ext>
            </a:extLst>
          </p:cNvPr>
          <p:cNvSpPr txBox="1"/>
          <p:nvPr/>
        </p:nvSpPr>
        <p:spPr>
          <a:xfrm>
            <a:off x="9183631" y="1983572"/>
            <a:ext cx="111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>
                <a:solidFill>
                  <a:schemeClr val="bg1">
                    <a:lumMod val="50000"/>
                  </a:schemeClr>
                </a:solidFill>
                <a:latin typeface="Montserrat" panose="02000505000000020004" pitchFamily="2" charset="0"/>
              </a:rPr>
              <a:t>Ago</a:t>
            </a:r>
            <a:r>
              <a:rPr lang="pt-BR" sz="1400" b="1" dirty="0">
                <a:solidFill>
                  <a:schemeClr val="bg1">
                    <a:lumMod val="50000"/>
                  </a:schemeClr>
                </a:solidFill>
                <a:latin typeface="Montserrat" panose="02000505000000020004" pitchFamily="2" charset="0"/>
              </a:rPr>
              <a:t>/24  </a:t>
            </a:r>
          </a:p>
          <a:p>
            <a:pPr algn="ctr"/>
            <a:r>
              <a:rPr lang="pt-BR" sz="1400" b="1" dirty="0">
                <a:solidFill>
                  <a:schemeClr val="bg1">
                    <a:lumMod val="50000"/>
                  </a:schemeClr>
                </a:solidFill>
                <a:latin typeface="Montserrat" panose="02000505000000020004" pitchFamily="2" charset="0"/>
              </a:rPr>
              <a:t>100,0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2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333795"/>
              </p:ext>
            </p:extLst>
          </p:nvPr>
        </p:nvGraphicFramePr>
        <p:xfrm>
          <a:off x="508000" y="1225782"/>
          <a:ext cx="9158500" cy="4655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10563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093611"/>
            <a:ext cx="12192000" cy="7643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5" y="453701"/>
            <a:ext cx="6111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R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esultados: ISA-MPE x </a:t>
            </a:r>
            <a:r>
              <a:rPr lang="pt-BR" sz="2800" b="1" dirty="0">
                <a:solidFill>
                  <a:srgbClr val="005CB8"/>
                </a:solidFill>
              </a:rPr>
              <a:t>IE-MPE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194762" y="976921"/>
            <a:ext cx="5729288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4C21394-FF0E-4EAE-ADDC-BE806CCFEEF0}"/>
              </a:ext>
            </a:extLst>
          </p:cNvPr>
          <p:cNvSpPr txBox="1"/>
          <p:nvPr/>
        </p:nvSpPr>
        <p:spPr>
          <a:xfrm>
            <a:off x="663631" y="6178238"/>
            <a:ext cx="10501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200" dirty="0">
                <a:solidFill>
                  <a:srgbClr val="005CB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Nota: ISA, IE e IC-MPE possuem sazonalidades distintas. A dessazonalização destes é feita de forma independente. Logo, o IC-MPE dessazonalizado não é a média aritmética simples dos ISA e IE dessazonalizados, podendo superá-los (ou ficar abaixo) destes, em alguns meses.</a:t>
            </a: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E83DD5D-D15A-4558-8033-E7F200CFDD6A}"/>
              </a:ext>
            </a:extLst>
          </p:cNvPr>
          <p:cNvSpPr txBox="1"/>
          <p:nvPr/>
        </p:nvSpPr>
        <p:spPr>
          <a:xfrm>
            <a:off x="8942071" y="2127320"/>
            <a:ext cx="1020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>
                <a:solidFill>
                  <a:srgbClr val="00B0F0"/>
                </a:solidFill>
                <a:latin typeface="Montserrat" panose="02000505000000020004" pitchFamily="2" charset="0"/>
              </a:rPr>
              <a:t>Ago</a:t>
            </a:r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/24  </a:t>
            </a:r>
          </a:p>
          <a:p>
            <a:pPr algn="ctr"/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96,6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00450B0-8541-4B66-80C5-6F825DD3BD28}"/>
              </a:ext>
            </a:extLst>
          </p:cNvPr>
          <p:cNvSpPr txBox="1"/>
          <p:nvPr/>
        </p:nvSpPr>
        <p:spPr>
          <a:xfrm>
            <a:off x="8942071" y="2645613"/>
            <a:ext cx="1108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>
                <a:solidFill>
                  <a:srgbClr val="002060"/>
                </a:solidFill>
                <a:latin typeface="Montserrat" panose="02000505000000020004" pitchFamily="2" charset="0"/>
              </a:rPr>
              <a:t>Ago</a:t>
            </a:r>
            <a:r>
              <a:rPr lang="pt-BR" sz="1400" b="1" dirty="0">
                <a:solidFill>
                  <a:srgbClr val="002060"/>
                </a:solidFill>
                <a:latin typeface="Montserrat" panose="02000505000000020004" pitchFamily="2" charset="0"/>
              </a:rPr>
              <a:t>/24</a:t>
            </a:r>
          </a:p>
          <a:p>
            <a:pPr algn="ctr"/>
            <a:r>
              <a:rPr lang="pt-BR" sz="1400" b="1" dirty="0">
                <a:solidFill>
                  <a:srgbClr val="002060"/>
                </a:solidFill>
                <a:latin typeface="Montserrat" panose="02000505000000020004" pitchFamily="2" charset="0"/>
              </a:rPr>
              <a:t>91,0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B2C565E4-E546-470F-A769-88320ADF0B59}"/>
              </a:ext>
            </a:extLst>
          </p:cNvPr>
          <p:cNvSpPr txBox="1"/>
          <p:nvPr/>
        </p:nvSpPr>
        <p:spPr>
          <a:xfrm>
            <a:off x="9464818" y="3465440"/>
            <a:ext cx="25747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494BA"/>
              </a:buClr>
            </a:pPr>
            <a:r>
              <a:rPr lang="pt-BR" dirty="0">
                <a:solidFill>
                  <a:srgbClr val="1D6295"/>
                </a:solidFill>
                <a:latin typeface="Roboto" panose="02000000000000000000"/>
              </a:rPr>
              <a:t>Em agosto, tanto a situação atual quanto as expectativas para os próximos meses registraram piora nas percepções.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5470904"/>
              </p:ext>
            </p:extLst>
          </p:nvPr>
        </p:nvGraphicFramePr>
        <p:xfrm>
          <a:off x="209902" y="1370649"/>
          <a:ext cx="9016950" cy="4471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4712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6">
            <a:extLst>
              <a:ext uri="{FF2B5EF4-FFF2-40B4-BE49-F238E27FC236}">
                <a16:creationId xmlns:a16="http://schemas.microsoft.com/office/drawing/2014/main" id="{AD137DB3-405A-399F-6E92-71FB934B10AC}"/>
              </a:ext>
            </a:extLst>
          </p:cNvPr>
          <p:cNvSpPr/>
          <p:nvPr/>
        </p:nvSpPr>
        <p:spPr>
          <a:xfrm>
            <a:off x="-1568888" y="6995845"/>
            <a:ext cx="1504492" cy="6935741"/>
          </a:xfrm>
          <a:custGeom>
            <a:avLst/>
            <a:gdLst>
              <a:gd name="connsiteX0" fmla="*/ 0 w 699704"/>
              <a:gd name="connsiteY0" fmla="*/ 3215492 h 3215492"/>
              <a:gd name="connsiteX1" fmla="*/ 699704 w 699704"/>
              <a:gd name="connsiteY1" fmla="*/ 0 h 3215492"/>
              <a:gd name="connsiteX0" fmla="*/ 0 w 1189101"/>
              <a:gd name="connsiteY0" fmla="*/ 5507932 h 5507932"/>
              <a:gd name="connsiteX1" fmla="*/ 1189101 w 1189101"/>
              <a:gd name="connsiteY1" fmla="*/ 0 h 5507932"/>
              <a:gd name="connsiteX0" fmla="*/ 0 w 1485315"/>
              <a:gd name="connsiteY0" fmla="*/ 6847335 h 6847335"/>
              <a:gd name="connsiteX1" fmla="*/ 1485315 w 1485315"/>
              <a:gd name="connsiteY1" fmla="*/ 0 h 684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5315" h="6847335">
                <a:moveTo>
                  <a:pt x="0" y="6847335"/>
                </a:moveTo>
                <a:cubicBezTo>
                  <a:pt x="233235" y="5775504"/>
                  <a:pt x="1252080" y="1071831"/>
                  <a:pt x="1485315" y="0"/>
                </a:cubicBezTo>
              </a:path>
            </a:pathLst>
          </a:custGeom>
          <a:ln w="12700" cap="flat">
            <a:solidFill>
              <a:srgbClr val="005EB8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Gráfico 5">
            <a:extLst>
              <a:ext uri="{FF2B5EF4-FFF2-40B4-BE49-F238E27FC236}">
                <a16:creationId xmlns:a16="http://schemas.microsoft.com/office/drawing/2014/main" id="{0C879673-32A5-CBFC-A617-BF8FFC52ABAE}"/>
              </a:ext>
            </a:extLst>
          </p:cNvPr>
          <p:cNvSpPr/>
          <p:nvPr/>
        </p:nvSpPr>
        <p:spPr>
          <a:xfrm>
            <a:off x="5905245" y="1853381"/>
            <a:ext cx="699704" cy="3215492"/>
          </a:xfrm>
          <a:custGeom>
            <a:avLst/>
            <a:gdLst>
              <a:gd name="connsiteX0" fmla="*/ 0 w 699704"/>
              <a:gd name="connsiteY0" fmla="*/ 3215492 h 3215492"/>
              <a:gd name="connsiteX1" fmla="*/ 699704 w 699704"/>
              <a:gd name="connsiteY1" fmla="*/ 0 h 321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9704" h="3215492">
                <a:moveTo>
                  <a:pt x="0" y="3215492"/>
                </a:moveTo>
                <a:lnTo>
                  <a:pt x="699704" y="0"/>
                </a:lnTo>
              </a:path>
            </a:pathLst>
          </a:custGeom>
          <a:ln w="12700" cap="flat">
            <a:solidFill>
              <a:srgbClr val="005EB8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Gráfico 9">
            <a:extLst>
              <a:ext uri="{FF2B5EF4-FFF2-40B4-BE49-F238E27FC236}">
                <a16:creationId xmlns:a16="http://schemas.microsoft.com/office/drawing/2014/main" id="{C13456DE-8A29-04B2-CA13-772E0F3852D2}"/>
              </a:ext>
            </a:extLst>
          </p:cNvPr>
          <p:cNvSpPr/>
          <p:nvPr/>
        </p:nvSpPr>
        <p:spPr>
          <a:xfrm>
            <a:off x="-2708734" y="6138122"/>
            <a:ext cx="7883869" cy="5369101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E2FAD6E-698E-41BD-76AE-57C8BECF83D8}"/>
              </a:ext>
            </a:extLst>
          </p:cNvPr>
          <p:cNvSpPr txBox="1"/>
          <p:nvPr/>
        </p:nvSpPr>
        <p:spPr>
          <a:xfrm>
            <a:off x="7627472" y="3461127"/>
            <a:ext cx="375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Agosto 2024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272073" y="3168739"/>
            <a:ext cx="4610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COMÉRCIO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</a:p>
        </p:txBody>
      </p:sp>
      <p:sp>
        <p:nvSpPr>
          <p:cNvPr id="16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242269" y="6235511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122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4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970383"/>
              </p:ext>
            </p:extLst>
          </p:nvPr>
        </p:nvGraphicFramePr>
        <p:xfrm>
          <a:off x="367887" y="1545860"/>
          <a:ext cx="8241003" cy="3933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295744" y="453701"/>
            <a:ext cx="6741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Comércio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Índice</a:t>
            </a:r>
            <a:r>
              <a:rPr kumimoji="0" lang="pt-BR" sz="2800" b="1" i="0" u="none" strike="noStrike" kern="1200" cap="none" spc="0" normalizeH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Confiança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194762" y="976921"/>
            <a:ext cx="5152244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0587DB5D-FC25-451F-B39E-0742799B3102}"/>
              </a:ext>
            </a:extLst>
          </p:cNvPr>
          <p:cNvSpPr txBox="1"/>
          <p:nvPr/>
        </p:nvSpPr>
        <p:spPr>
          <a:xfrm>
            <a:off x="8332041" y="2758970"/>
            <a:ext cx="113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>
                <a:solidFill>
                  <a:srgbClr val="00B0F0"/>
                </a:solidFill>
                <a:latin typeface="Montserrat" panose="02000505000000020004" pitchFamily="2" charset="0"/>
              </a:rPr>
              <a:t>Ago</a:t>
            </a:r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/24 </a:t>
            </a:r>
          </a:p>
          <a:p>
            <a:pPr algn="ctr"/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85,5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2CB416BE-4733-0DAC-58E8-C83329EC1B2B}"/>
              </a:ext>
            </a:extLst>
          </p:cNvPr>
          <p:cNvSpPr txBox="1"/>
          <p:nvPr/>
        </p:nvSpPr>
        <p:spPr>
          <a:xfrm>
            <a:off x="9462301" y="4236856"/>
            <a:ext cx="2543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3494BA"/>
              </a:buClr>
            </a:pPr>
            <a:r>
              <a:rPr lang="pt-BR" sz="1400" dirty="0">
                <a:solidFill>
                  <a:srgbClr val="1D6295"/>
                </a:solidFill>
                <a:latin typeface="Roboto"/>
              </a:rPr>
              <a:t>Contribuíram Negativamente</a:t>
            </a:r>
            <a:endParaRPr lang="pt-BR" sz="1400" b="1" dirty="0">
              <a:solidFill>
                <a:srgbClr val="FF0000"/>
              </a:solidFill>
              <a:latin typeface="Roboto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13CA038-CDB9-CAA9-6937-664D1F088F1C}"/>
              </a:ext>
            </a:extLst>
          </p:cNvPr>
          <p:cNvSpPr txBox="1"/>
          <p:nvPr/>
        </p:nvSpPr>
        <p:spPr>
          <a:xfrm>
            <a:off x="9462301" y="2403485"/>
            <a:ext cx="26213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3494BA"/>
              </a:buClr>
            </a:pPr>
            <a:r>
              <a:rPr lang="pt-BR" b="1" dirty="0">
                <a:solidFill>
                  <a:srgbClr val="1D6295"/>
                </a:solidFill>
                <a:latin typeface="Roboto"/>
              </a:rPr>
              <a:t>MPE Comércio</a:t>
            </a:r>
          </a:p>
          <a:p>
            <a:pPr algn="ctr">
              <a:buClr>
                <a:srgbClr val="3494BA"/>
              </a:buClr>
            </a:pPr>
            <a:r>
              <a:rPr lang="pt-BR" sz="1600" dirty="0">
                <a:solidFill>
                  <a:srgbClr val="1D6295"/>
                </a:solidFill>
                <a:latin typeface="Roboto"/>
              </a:rPr>
              <a:t>-2,4 pontos</a:t>
            </a:r>
            <a:endParaRPr lang="pt-BR" sz="1600" strike="sngStrike" dirty="0">
              <a:solidFill>
                <a:srgbClr val="FF0000"/>
              </a:solidFill>
              <a:latin typeface="Roboto"/>
            </a:endParaRPr>
          </a:p>
        </p:txBody>
      </p:sp>
      <p:sp>
        <p:nvSpPr>
          <p:cNvPr id="30" name="Retângulo: Cantos Arredondados 4">
            <a:extLst>
              <a:ext uri="{FF2B5EF4-FFF2-40B4-BE49-F238E27FC236}">
                <a16:creationId xmlns:a16="http://schemas.microsoft.com/office/drawing/2014/main" id="{1EA9C3A8-6D95-4C54-8A1A-33DEB230A7E4}"/>
              </a:ext>
            </a:extLst>
          </p:cNvPr>
          <p:cNvSpPr/>
          <p:nvPr/>
        </p:nvSpPr>
        <p:spPr>
          <a:xfrm>
            <a:off x="9604042" y="3684043"/>
            <a:ext cx="2314614" cy="40291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Roboto"/>
              </a:rPr>
              <a:t>Nenhuma atividade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56DDDD24-AE54-42A3-829A-F7AFFC28A53F}"/>
              </a:ext>
            </a:extLst>
          </p:cNvPr>
          <p:cNvSpPr txBox="1"/>
          <p:nvPr/>
        </p:nvSpPr>
        <p:spPr>
          <a:xfrm>
            <a:off x="9393259" y="3218136"/>
            <a:ext cx="2759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3494BA"/>
              </a:buClr>
            </a:pPr>
            <a:r>
              <a:rPr lang="pt-BR" sz="1400" dirty="0">
                <a:solidFill>
                  <a:srgbClr val="1D6295"/>
                </a:solidFill>
                <a:latin typeface="Roboto"/>
              </a:rPr>
              <a:t>Contribuiu Positivamente</a:t>
            </a:r>
          </a:p>
        </p:txBody>
      </p:sp>
      <p:sp>
        <p:nvSpPr>
          <p:cNvPr id="10" name="Retângulo: Cantos Arredondados 24">
            <a:extLst>
              <a:ext uri="{FF2B5EF4-FFF2-40B4-BE49-F238E27FC236}">
                <a16:creationId xmlns:a16="http://schemas.microsoft.com/office/drawing/2014/main" id="{614C483E-2A49-1A8D-52D0-564C531E7998}"/>
              </a:ext>
            </a:extLst>
          </p:cNvPr>
          <p:cNvSpPr/>
          <p:nvPr/>
        </p:nvSpPr>
        <p:spPr>
          <a:xfrm>
            <a:off x="9616950" y="4626538"/>
            <a:ext cx="2307158" cy="91259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00" b="1"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6D426637-4EED-46A3-BBD0-29A6DC18CDAA}"/>
              </a:ext>
            </a:extLst>
          </p:cNvPr>
          <p:cNvSpPr txBox="1"/>
          <p:nvPr/>
        </p:nvSpPr>
        <p:spPr>
          <a:xfrm>
            <a:off x="9405680" y="4502280"/>
            <a:ext cx="272969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300" b="1" dirty="0">
              <a:solidFill>
                <a:schemeClr val="bg1"/>
              </a:solidFill>
              <a:latin typeface="Roboto"/>
            </a:endParaRPr>
          </a:p>
          <a:p>
            <a:pPr algn="ctr"/>
            <a:r>
              <a:rPr lang="pt-BR" sz="1300" b="1" dirty="0">
                <a:solidFill>
                  <a:schemeClr val="bg1"/>
                </a:solidFill>
                <a:latin typeface="Roboto"/>
              </a:rPr>
              <a:t>Varejo restrito</a:t>
            </a:r>
          </a:p>
          <a:p>
            <a:pPr algn="ctr"/>
            <a:r>
              <a:rPr lang="pt-BR" sz="1300" b="1" dirty="0">
                <a:solidFill>
                  <a:schemeClr val="bg1"/>
                </a:solidFill>
                <a:latin typeface="Roboto"/>
              </a:rPr>
              <a:t>Material de construção</a:t>
            </a:r>
          </a:p>
          <a:p>
            <a:pPr algn="ctr"/>
            <a:r>
              <a:rPr lang="pt-BR" sz="13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Veículos, motos e peças</a:t>
            </a:r>
          </a:p>
          <a:p>
            <a:pPr algn="ctr"/>
            <a:endParaRPr lang="pt-BR" sz="1300" b="1" dirty="0">
              <a:solidFill>
                <a:schemeClr val="bg1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736433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5" y="453701"/>
            <a:ext cx="620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Comércio: Situação Atual e Expectativa 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194762" y="976921"/>
            <a:ext cx="6855538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2788B612-595F-4B4D-A5FD-E1842FDE2246}"/>
              </a:ext>
            </a:extLst>
          </p:cNvPr>
          <p:cNvSpPr txBox="1"/>
          <p:nvPr/>
        </p:nvSpPr>
        <p:spPr>
          <a:xfrm>
            <a:off x="9226852" y="2231714"/>
            <a:ext cx="1253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>
                <a:solidFill>
                  <a:srgbClr val="00B0F0"/>
                </a:solidFill>
                <a:latin typeface="Montserrat" panose="02000505000000020004" pitchFamily="2" charset="0"/>
              </a:rPr>
              <a:t>Ago</a:t>
            </a:r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/24 </a:t>
            </a:r>
          </a:p>
          <a:p>
            <a:pPr algn="ctr"/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90,1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758A7ADB-20B9-48D2-A6E7-B8B499A892D6}"/>
              </a:ext>
            </a:extLst>
          </p:cNvPr>
          <p:cNvSpPr txBox="1"/>
          <p:nvPr/>
        </p:nvSpPr>
        <p:spPr>
          <a:xfrm>
            <a:off x="9270690" y="3036290"/>
            <a:ext cx="1253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>
                <a:solidFill>
                  <a:srgbClr val="002060"/>
                </a:solidFill>
                <a:latin typeface="Montserrat" panose="02000505000000020004" pitchFamily="2" charset="0"/>
              </a:rPr>
              <a:t>Ago</a:t>
            </a:r>
            <a:r>
              <a:rPr lang="pt-BR" sz="1400" b="1" dirty="0">
                <a:solidFill>
                  <a:srgbClr val="002060"/>
                </a:solidFill>
                <a:latin typeface="Montserrat" panose="02000505000000020004" pitchFamily="2" charset="0"/>
              </a:rPr>
              <a:t>/24</a:t>
            </a:r>
          </a:p>
          <a:p>
            <a:pPr algn="ctr"/>
            <a:r>
              <a:rPr lang="pt-BR" sz="1400" b="1" dirty="0">
                <a:solidFill>
                  <a:srgbClr val="002060"/>
                </a:solidFill>
                <a:latin typeface="Montserrat" panose="02000505000000020004" pitchFamily="2" charset="0"/>
              </a:rPr>
              <a:t>81,5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4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0387973"/>
              </p:ext>
            </p:extLst>
          </p:nvPr>
        </p:nvGraphicFramePr>
        <p:xfrm>
          <a:off x="795062" y="1565606"/>
          <a:ext cx="8731059" cy="4445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39004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DE513A07-054A-4DC6-80AA-F2886F10A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9081" y="1479834"/>
            <a:ext cx="4852506" cy="4814397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5" y="453701"/>
            <a:ext cx="8088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Comércio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Resultado por região e variação mensal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-194763" y="976921"/>
            <a:ext cx="5797703" cy="69666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C42D9D8-B8B7-4653-A1B6-AB8865C8DB7D}"/>
              </a:ext>
            </a:extLst>
          </p:cNvPr>
          <p:cNvSpPr txBox="1"/>
          <p:nvPr/>
        </p:nvSpPr>
        <p:spPr>
          <a:xfrm>
            <a:off x="8144024" y="2971426"/>
            <a:ext cx="3407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494BA"/>
              </a:buClr>
            </a:pPr>
            <a:r>
              <a:rPr lang="pt-BR" sz="2000" dirty="0">
                <a:solidFill>
                  <a:srgbClr val="1D6295"/>
                </a:solidFill>
                <a:latin typeface="Roboto"/>
              </a:rPr>
              <a:t>A confiança do Comércio somente não recuou na região </a:t>
            </a:r>
            <a:r>
              <a:rPr lang="pt-BR" sz="2000" i="1" dirty="0">
                <a:solidFill>
                  <a:srgbClr val="1D6295"/>
                </a:solidFill>
                <a:latin typeface="Roboto"/>
              </a:rPr>
              <a:t>Norte + Centro-Oeste</a:t>
            </a:r>
            <a:r>
              <a:rPr lang="pt-BR" sz="2000" dirty="0">
                <a:solidFill>
                  <a:srgbClr val="1D6295"/>
                </a:solidFill>
                <a:latin typeface="Roboto"/>
              </a:rPr>
              <a:t>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B602948-8E45-49BA-9206-DA4E9743E135}"/>
              </a:ext>
            </a:extLst>
          </p:cNvPr>
          <p:cNvSpPr txBox="1"/>
          <p:nvPr/>
        </p:nvSpPr>
        <p:spPr>
          <a:xfrm>
            <a:off x="4941090" y="5749187"/>
            <a:ext cx="959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-3,0 pts.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F5D54C6-37E7-4182-9E0E-61EACC76ECBF}"/>
              </a:ext>
            </a:extLst>
          </p:cNvPr>
          <p:cNvSpPr txBox="1"/>
          <p:nvPr/>
        </p:nvSpPr>
        <p:spPr>
          <a:xfrm>
            <a:off x="6068833" y="4837887"/>
            <a:ext cx="852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-0,4 </a:t>
            </a:r>
            <a:r>
              <a:rPr lang="pt-BR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pt</a:t>
            </a:r>
            <a:r>
              <a:rPr lang="pt-B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.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5C441BAC-6F46-45B2-84C6-A38DBCBD67E5}"/>
              </a:ext>
            </a:extLst>
          </p:cNvPr>
          <p:cNvSpPr txBox="1"/>
          <p:nvPr/>
        </p:nvSpPr>
        <p:spPr>
          <a:xfrm>
            <a:off x="6921587" y="3009411"/>
            <a:ext cx="953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-3,7 pts.</a:t>
            </a:r>
            <a:endParaRPr lang="pt-BR" sz="1200" b="1" dirty="0">
              <a:solidFill>
                <a:srgbClr val="FF0000"/>
              </a:solidFill>
              <a:latin typeface="Montserrat" panose="02000505000000020004" pitchFamily="2" charset="0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27F51783-9219-4247-880B-815B30EBF28B}"/>
              </a:ext>
            </a:extLst>
          </p:cNvPr>
          <p:cNvSpPr txBox="1"/>
          <p:nvPr/>
        </p:nvSpPr>
        <p:spPr>
          <a:xfrm>
            <a:off x="2255511" y="3710090"/>
            <a:ext cx="897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+4,3 pts.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DB308C22-2E09-4253-AD17-BD62D9804066}"/>
              </a:ext>
            </a:extLst>
          </p:cNvPr>
          <p:cNvSpPr txBox="1"/>
          <p:nvPr/>
        </p:nvSpPr>
        <p:spPr>
          <a:xfrm>
            <a:off x="3152665" y="2809356"/>
            <a:ext cx="1443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0"/>
              </a:rPr>
              <a:t>Agosto/24 </a:t>
            </a:r>
          </a:p>
          <a:p>
            <a:pPr algn="ctr"/>
            <a:r>
              <a:rPr lang="pt-BR" sz="10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0"/>
              </a:rPr>
              <a:t>79,5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AAC62118-C9D8-461F-8F25-BC9B4FB20BED}"/>
              </a:ext>
            </a:extLst>
          </p:cNvPr>
          <p:cNvSpPr txBox="1"/>
          <p:nvPr/>
        </p:nvSpPr>
        <p:spPr>
          <a:xfrm>
            <a:off x="5662892" y="2819473"/>
            <a:ext cx="1112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0"/>
              </a:rPr>
              <a:t>Agosto/24 </a:t>
            </a:r>
          </a:p>
          <a:p>
            <a:pPr algn="ctr"/>
            <a:r>
              <a:rPr lang="pt-BR" sz="10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0"/>
              </a:rPr>
              <a:t>70,9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8D7340A0-B9C9-4F4C-BFFE-0EEE6EFE087A}"/>
              </a:ext>
            </a:extLst>
          </p:cNvPr>
          <p:cNvSpPr txBox="1"/>
          <p:nvPr/>
        </p:nvSpPr>
        <p:spPr>
          <a:xfrm>
            <a:off x="4031139" y="5404259"/>
            <a:ext cx="1443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0"/>
              </a:rPr>
              <a:t>Agosto/24 </a:t>
            </a:r>
          </a:p>
          <a:p>
            <a:pPr algn="ctr"/>
            <a:r>
              <a:rPr lang="pt-BR" sz="10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0"/>
              </a:rPr>
              <a:t>93,8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7F1AC083-4A99-4325-A270-4F95213D4E7F}"/>
              </a:ext>
            </a:extLst>
          </p:cNvPr>
          <p:cNvSpPr txBox="1"/>
          <p:nvPr/>
        </p:nvSpPr>
        <p:spPr>
          <a:xfrm>
            <a:off x="4941090" y="4444979"/>
            <a:ext cx="1443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0"/>
              </a:rPr>
              <a:t>Agosto/24 </a:t>
            </a:r>
          </a:p>
          <a:p>
            <a:pPr algn="ctr"/>
            <a:r>
              <a:rPr lang="pt-BR" sz="10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0"/>
              </a:rPr>
              <a:t>89,2</a:t>
            </a:r>
          </a:p>
        </p:txBody>
      </p:sp>
    </p:spTree>
    <p:extLst>
      <p:ext uri="{BB962C8B-B14F-4D97-AF65-F5344CB8AC3E}">
        <p14:creationId xmlns:p14="http://schemas.microsoft.com/office/powerpoint/2010/main" val="3222899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56804" y="523367"/>
            <a:ext cx="9082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005CB8"/>
                </a:solidFill>
                <a:latin typeface="Calibri" panose="020F0502020204030204"/>
              </a:defRPr>
            </a:lvl1pPr>
          </a:lstStyle>
          <a:p>
            <a:r>
              <a:rPr lang="pt-BR" dirty="0"/>
              <a:t>Variação mensal em pontos: ICOM MPE x ICOM Geral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-194763" y="976921"/>
            <a:ext cx="8944316" cy="69666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71646782-83FE-4699-A5BE-A581E1247AFC}"/>
              </a:ext>
            </a:extLst>
          </p:cNvPr>
          <p:cNvSpPr txBox="1"/>
          <p:nvPr/>
        </p:nvSpPr>
        <p:spPr>
          <a:xfrm>
            <a:off x="9577406" y="2821248"/>
            <a:ext cx="2447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494BA"/>
              </a:buClr>
            </a:pPr>
            <a:r>
              <a:rPr lang="pt-BR" sz="2000" dirty="0">
                <a:solidFill>
                  <a:srgbClr val="1D6295"/>
                </a:solidFill>
                <a:latin typeface="Roboto"/>
              </a:rPr>
              <a:t>Em agosto, tanto o ICOM-MPE quanto o ICOM-Geral recuaram.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4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9092989"/>
              </p:ext>
            </p:extLst>
          </p:nvPr>
        </p:nvGraphicFramePr>
        <p:xfrm>
          <a:off x="263403" y="1693982"/>
          <a:ext cx="9193113" cy="4338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5375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6">
            <a:extLst>
              <a:ext uri="{FF2B5EF4-FFF2-40B4-BE49-F238E27FC236}">
                <a16:creationId xmlns:a16="http://schemas.microsoft.com/office/drawing/2014/main" id="{AD137DB3-405A-399F-6E92-71FB934B10AC}"/>
              </a:ext>
            </a:extLst>
          </p:cNvPr>
          <p:cNvSpPr/>
          <p:nvPr/>
        </p:nvSpPr>
        <p:spPr>
          <a:xfrm>
            <a:off x="-1568888" y="6995845"/>
            <a:ext cx="1504492" cy="6935741"/>
          </a:xfrm>
          <a:custGeom>
            <a:avLst/>
            <a:gdLst>
              <a:gd name="connsiteX0" fmla="*/ 0 w 699704"/>
              <a:gd name="connsiteY0" fmla="*/ 3215492 h 3215492"/>
              <a:gd name="connsiteX1" fmla="*/ 699704 w 699704"/>
              <a:gd name="connsiteY1" fmla="*/ 0 h 3215492"/>
              <a:gd name="connsiteX0" fmla="*/ 0 w 1189101"/>
              <a:gd name="connsiteY0" fmla="*/ 5507932 h 5507932"/>
              <a:gd name="connsiteX1" fmla="*/ 1189101 w 1189101"/>
              <a:gd name="connsiteY1" fmla="*/ 0 h 5507932"/>
              <a:gd name="connsiteX0" fmla="*/ 0 w 1485315"/>
              <a:gd name="connsiteY0" fmla="*/ 6847335 h 6847335"/>
              <a:gd name="connsiteX1" fmla="*/ 1485315 w 1485315"/>
              <a:gd name="connsiteY1" fmla="*/ 0 h 684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5315" h="6847335">
                <a:moveTo>
                  <a:pt x="0" y="6847335"/>
                </a:moveTo>
                <a:cubicBezTo>
                  <a:pt x="233235" y="5775504"/>
                  <a:pt x="1252080" y="1071831"/>
                  <a:pt x="1485315" y="0"/>
                </a:cubicBezTo>
              </a:path>
            </a:pathLst>
          </a:custGeom>
          <a:ln w="12700" cap="flat">
            <a:solidFill>
              <a:srgbClr val="005EB8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Gráfico 5">
            <a:extLst>
              <a:ext uri="{FF2B5EF4-FFF2-40B4-BE49-F238E27FC236}">
                <a16:creationId xmlns:a16="http://schemas.microsoft.com/office/drawing/2014/main" id="{0C879673-32A5-CBFC-A617-BF8FFC52ABAE}"/>
              </a:ext>
            </a:extLst>
          </p:cNvPr>
          <p:cNvSpPr/>
          <p:nvPr/>
        </p:nvSpPr>
        <p:spPr>
          <a:xfrm>
            <a:off x="5905245" y="1853381"/>
            <a:ext cx="699704" cy="3215492"/>
          </a:xfrm>
          <a:custGeom>
            <a:avLst/>
            <a:gdLst>
              <a:gd name="connsiteX0" fmla="*/ 0 w 699704"/>
              <a:gd name="connsiteY0" fmla="*/ 3215492 h 3215492"/>
              <a:gd name="connsiteX1" fmla="*/ 699704 w 699704"/>
              <a:gd name="connsiteY1" fmla="*/ 0 h 321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9704" h="3215492">
                <a:moveTo>
                  <a:pt x="0" y="3215492"/>
                </a:moveTo>
                <a:lnTo>
                  <a:pt x="699704" y="0"/>
                </a:lnTo>
              </a:path>
            </a:pathLst>
          </a:custGeom>
          <a:ln w="12700" cap="flat">
            <a:solidFill>
              <a:srgbClr val="005EB8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Gráfico 9">
            <a:extLst>
              <a:ext uri="{FF2B5EF4-FFF2-40B4-BE49-F238E27FC236}">
                <a16:creationId xmlns:a16="http://schemas.microsoft.com/office/drawing/2014/main" id="{C13456DE-8A29-04B2-CA13-772E0F3852D2}"/>
              </a:ext>
            </a:extLst>
          </p:cNvPr>
          <p:cNvSpPr/>
          <p:nvPr/>
        </p:nvSpPr>
        <p:spPr>
          <a:xfrm>
            <a:off x="-2708734" y="6138122"/>
            <a:ext cx="7883869" cy="5369101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E2FAD6E-698E-41BD-76AE-57C8BECF83D8}"/>
              </a:ext>
            </a:extLst>
          </p:cNvPr>
          <p:cNvSpPr txBox="1"/>
          <p:nvPr/>
        </p:nvSpPr>
        <p:spPr>
          <a:xfrm>
            <a:off x="7627472" y="3461127"/>
            <a:ext cx="375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Agosto 2024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272073" y="3168739"/>
            <a:ext cx="4610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SERVIÇOS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</a:p>
        </p:txBody>
      </p:sp>
      <p:sp>
        <p:nvSpPr>
          <p:cNvPr id="16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242269" y="6235511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38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5" y="453701"/>
            <a:ext cx="5459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Serviços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Índice</a:t>
            </a:r>
            <a:r>
              <a:rPr kumimoji="0" lang="pt-BR" sz="2800" b="1" i="0" u="none" strike="noStrike" kern="1200" cap="none" spc="0" normalizeH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Confiança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194763" y="976921"/>
            <a:ext cx="5295681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E87FEFF5-059A-458C-A3D2-FCFA40B98046}"/>
              </a:ext>
            </a:extLst>
          </p:cNvPr>
          <p:cNvSpPr txBox="1"/>
          <p:nvPr/>
        </p:nvSpPr>
        <p:spPr>
          <a:xfrm>
            <a:off x="8419704" y="2325526"/>
            <a:ext cx="1054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>
                <a:solidFill>
                  <a:srgbClr val="00B0F0"/>
                </a:solidFill>
                <a:latin typeface="Montserrat" panose="02000505000000020004" pitchFamily="2" charset="0"/>
              </a:rPr>
              <a:t>Ago</a:t>
            </a:r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/24 </a:t>
            </a:r>
          </a:p>
          <a:p>
            <a:pPr algn="ctr"/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94,0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BCECCB46-1174-4809-BCE4-3303FAA2869B}"/>
              </a:ext>
            </a:extLst>
          </p:cNvPr>
          <p:cNvSpPr txBox="1"/>
          <p:nvPr/>
        </p:nvSpPr>
        <p:spPr>
          <a:xfrm>
            <a:off x="9370582" y="2358841"/>
            <a:ext cx="26213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3494BA"/>
              </a:buClr>
            </a:pPr>
            <a:r>
              <a:rPr lang="pt-BR" b="1" dirty="0">
                <a:solidFill>
                  <a:srgbClr val="1D6295"/>
                </a:solidFill>
                <a:latin typeface="Roboto"/>
              </a:rPr>
              <a:t>MPE Serviços</a:t>
            </a:r>
          </a:p>
          <a:p>
            <a:pPr algn="ctr">
              <a:buClr>
                <a:srgbClr val="3494BA"/>
              </a:buClr>
            </a:pPr>
            <a:r>
              <a:rPr lang="pt-BR" sz="1600" dirty="0">
                <a:solidFill>
                  <a:srgbClr val="1D6295"/>
                </a:solidFill>
                <a:latin typeface="Roboto"/>
              </a:rPr>
              <a:t>-0,7 ponto</a:t>
            </a:r>
            <a:endParaRPr lang="pt-BR" sz="1600" strike="sngStrike" dirty="0">
              <a:solidFill>
                <a:srgbClr val="FF0000"/>
              </a:solidFill>
              <a:latin typeface="Roboto"/>
            </a:endParaRPr>
          </a:p>
        </p:txBody>
      </p:sp>
      <p:sp>
        <p:nvSpPr>
          <p:cNvPr id="46" name="Retângulo: Cantos Arredondados 24">
            <a:extLst>
              <a:ext uri="{FF2B5EF4-FFF2-40B4-BE49-F238E27FC236}">
                <a16:creationId xmlns:a16="http://schemas.microsoft.com/office/drawing/2014/main" id="{472B14A1-CD33-6EE3-B454-D9391B7235CD}"/>
              </a:ext>
            </a:extLst>
          </p:cNvPr>
          <p:cNvSpPr/>
          <p:nvPr/>
        </p:nvSpPr>
        <p:spPr>
          <a:xfrm>
            <a:off x="9582079" y="4652839"/>
            <a:ext cx="2379090" cy="1146468"/>
          </a:xfrm>
          <a:prstGeom prst="roundRect">
            <a:avLst>
              <a:gd name="adj" fmla="val 1842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Roboto"/>
              </a:rPr>
              <a:t>Famílias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  <a:latin typeface="Roboto"/>
              </a:rPr>
              <a:t>Profissionais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  <a:latin typeface="Roboto"/>
              </a:rPr>
              <a:t>Outros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  <a:latin typeface="Roboto"/>
              </a:rPr>
              <a:t>Transporte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  <a:latin typeface="Roboto"/>
              </a:rPr>
              <a:t>Profissionais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4FBD6D01-A006-47AB-F8AC-FED4838FD947}"/>
              </a:ext>
            </a:extLst>
          </p:cNvPr>
          <p:cNvSpPr txBox="1"/>
          <p:nvPr/>
        </p:nvSpPr>
        <p:spPr>
          <a:xfrm>
            <a:off x="9319904" y="4231574"/>
            <a:ext cx="2860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3494BA"/>
              </a:buClr>
            </a:pPr>
            <a:r>
              <a:rPr lang="pt-BR" sz="1400" dirty="0">
                <a:solidFill>
                  <a:srgbClr val="1D6295"/>
                </a:solidFill>
                <a:latin typeface="Roboto"/>
              </a:rPr>
              <a:t>Contribuíram</a:t>
            </a:r>
            <a:r>
              <a:rPr lang="pt-BR" sz="1400" b="1" dirty="0">
                <a:solidFill>
                  <a:srgbClr val="FF0000"/>
                </a:solidFill>
                <a:latin typeface="Roboto"/>
              </a:rPr>
              <a:t> </a:t>
            </a:r>
            <a:r>
              <a:rPr lang="pt-BR" sz="1400" dirty="0">
                <a:solidFill>
                  <a:srgbClr val="1D6295"/>
                </a:solidFill>
                <a:latin typeface="Roboto"/>
              </a:rPr>
              <a:t>Negativamente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6717E4E-6964-1A4A-E2B3-FE071CE4E2F9}"/>
              </a:ext>
            </a:extLst>
          </p:cNvPr>
          <p:cNvSpPr txBox="1"/>
          <p:nvPr/>
        </p:nvSpPr>
        <p:spPr>
          <a:xfrm>
            <a:off x="9370582" y="3141949"/>
            <a:ext cx="2711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3494BA"/>
              </a:buClr>
            </a:pPr>
            <a:r>
              <a:rPr lang="pt-BR" sz="1400" dirty="0">
                <a:solidFill>
                  <a:srgbClr val="1D6295"/>
                </a:solidFill>
                <a:latin typeface="Roboto"/>
              </a:rPr>
              <a:t>Contribuiu Positivamente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5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0369304"/>
              </p:ext>
            </p:extLst>
          </p:nvPr>
        </p:nvGraphicFramePr>
        <p:xfrm>
          <a:off x="230831" y="1578515"/>
          <a:ext cx="8640139" cy="4099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Retângulo: Cantos Arredondados 4">
            <a:extLst>
              <a:ext uri="{FF2B5EF4-FFF2-40B4-BE49-F238E27FC236}">
                <a16:creationId xmlns:a16="http://schemas.microsoft.com/office/drawing/2014/main" id="{ADB3A59F-C4C1-4077-B8A6-F7D7593B5ACF}"/>
              </a:ext>
            </a:extLst>
          </p:cNvPr>
          <p:cNvSpPr/>
          <p:nvPr/>
        </p:nvSpPr>
        <p:spPr>
          <a:xfrm>
            <a:off x="9604042" y="3684043"/>
            <a:ext cx="2314614" cy="40291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Roboto"/>
              </a:rPr>
              <a:t>Nenhuma atividade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937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5" y="453701"/>
            <a:ext cx="4610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solidFill>
                  <a:srgbClr val="005CB8"/>
                </a:solidFill>
                <a:latin typeface="Calibri" panose="020F0502020204030204"/>
              </a:rPr>
              <a:t>O que é Pesquisado?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1225707" y="976921"/>
            <a:ext cx="5170178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4753A271-70A8-4BF5-A2C3-30071AA91379}"/>
              </a:ext>
            </a:extLst>
          </p:cNvPr>
          <p:cNvGrpSpPr/>
          <p:nvPr/>
        </p:nvGrpSpPr>
        <p:grpSpPr>
          <a:xfrm>
            <a:off x="370434" y="1544318"/>
            <a:ext cx="3138696" cy="4084890"/>
            <a:chOff x="838200" y="1436974"/>
            <a:chExt cx="3176337" cy="5083095"/>
          </a:xfrm>
        </p:grpSpPr>
        <p:sp>
          <p:nvSpPr>
            <p:cNvPr id="24" name="Retângulo: Cantos Arredondados 8">
              <a:extLst>
                <a:ext uri="{FF2B5EF4-FFF2-40B4-BE49-F238E27FC236}">
                  <a16:creationId xmlns:a16="http://schemas.microsoft.com/office/drawing/2014/main" id="{176DF473-AD3B-4686-8EDA-9CDECBA3BB92}"/>
                </a:ext>
              </a:extLst>
            </p:cNvPr>
            <p:cNvSpPr/>
            <p:nvPr/>
          </p:nvSpPr>
          <p:spPr>
            <a:xfrm>
              <a:off x="838200" y="1436974"/>
              <a:ext cx="3176337" cy="5083095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 dirty="0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D4F68D1E-0495-4215-BCDD-36B9851D2A36}"/>
                </a:ext>
              </a:extLst>
            </p:cNvPr>
            <p:cNvSpPr/>
            <p:nvPr/>
          </p:nvSpPr>
          <p:spPr>
            <a:xfrm>
              <a:off x="1263316" y="1436974"/>
              <a:ext cx="621454" cy="72000"/>
            </a:xfrm>
            <a:prstGeom prst="rect">
              <a:avLst/>
            </a:prstGeom>
            <a:solidFill>
              <a:srgbClr val="349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4185F35A-6A7B-4A60-B009-81E69EFBCD71}"/>
                </a:ext>
              </a:extLst>
            </p:cNvPr>
            <p:cNvSpPr/>
            <p:nvPr/>
          </p:nvSpPr>
          <p:spPr>
            <a:xfrm>
              <a:off x="1023109" y="1563095"/>
              <a:ext cx="1281884" cy="49788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pt-BR" sz="2000" b="1" cap="none" spc="0" dirty="0">
                  <a:ln w="0"/>
                  <a:solidFill>
                    <a:srgbClr val="3494BA"/>
                  </a:solidFill>
                  <a:latin typeface="Roboto"/>
                </a:rPr>
                <a:t>Indústria</a:t>
              </a:r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9AECE6C6-CFC6-4232-9B0D-B8501F5BF6D4}"/>
                </a:ext>
              </a:extLst>
            </p:cNvPr>
            <p:cNvSpPr/>
            <p:nvPr/>
          </p:nvSpPr>
          <p:spPr>
            <a:xfrm>
              <a:off x="903784" y="2112938"/>
              <a:ext cx="3110752" cy="408654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179388" indent="-179388">
                <a:lnSpc>
                  <a:spcPct val="150000"/>
                </a:lnSpc>
                <a:buClr>
                  <a:srgbClr val="3494BA"/>
                </a:buClr>
                <a:buFont typeface="Arial" panose="020B0604020202020204" pitchFamily="34" charset="0"/>
                <a:buChar char="•"/>
              </a:pPr>
              <a:r>
                <a:rPr lang="pt-BR" sz="1400" dirty="0">
                  <a:solidFill>
                    <a:schemeClr val="bg2">
                      <a:lumMod val="25000"/>
                    </a:schemeClr>
                  </a:solidFill>
                  <a:latin typeface="Roboto"/>
                </a:rPr>
                <a:t>Demanda Atual</a:t>
              </a:r>
            </a:p>
            <a:p>
              <a:pPr marL="179388" indent="-179388">
                <a:lnSpc>
                  <a:spcPct val="150000"/>
                </a:lnSpc>
                <a:buClr>
                  <a:srgbClr val="3494BA"/>
                </a:buClr>
                <a:buFont typeface="Arial" panose="020B0604020202020204" pitchFamily="34" charset="0"/>
                <a:buChar char="•"/>
              </a:pPr>
              <a:r>
                <a:rPr lang="pt-BR" sz="1400" dirty="0">
                  <a:solidFill>
                    <a:schemeClr val="bg2">
                      <a:lumMod val="25000"/>
                    </a:schemeClr>
                  </a:solidFill>
                  <a:latin typeface="Roboto"/>
                </a:rPr>
                <a:t>Nível de estoques</a:t>
              </a:r>
            </a:p>
            <a:p>
              <a:pPr marL="179388" indent="-179388">
                <a:lnSpc>
                  <a:spcPct val="150000"/>
                </a:lnSpc>
                <a:buClr>
                  <a:srgbClr val="3494BA"/>
                </a:buClr>
                <a:buFont typeface="Arial" panose="020B0604020202020204" pitchFamily="34" charset="0"/>
                <a:buChar char="•"/>
              </a:pPr>
              <a:r>
                <a:rPr lang="pt-BR" sz="1400" dirty="0">
                  <a:solidFill>
                    <a:schemeClr val="bg2">
                      <a:lumMod val="25000"/>
                    </a:schemeClr>
                  </a:solidFill>
                  <a:latin typeface="Roboto"/>
                </a:rPr>
                <a:t>Situação Atual Negócios</a:t>
              </a:r>
            </a:p>
            <a:p>
              <a:pPr marL="179388" indent="-179388">
                <a:lnSpc>
                  <a:spcPct val="150000"/>
                </a:lnSpc>
                <a:buClr>
                  <a:srgbClr val="3494BA"/>
                </a:buClr>
                <a:buFont typeface="Arial" panose="020B0604020202020204" pitchFamily="34" charset="0"/>
                <a:buChar char="•"/>
              </a:pPr>
              <a:r>
                <a:rPr lang="pt-BR" sz="1400" dirty="0">
                  <a:solidFill>
                    <a:schemeClr val="bg2">
                      <a:lumMod val="25000"/>
                    </a:schemeClr>
                  </a:solidFill>
                  <a:latin typeface="Roboto"/>
                </a:rPr>
                <a:t>Crédito</a:t>
              </a:r>
            </a:p>
            <a:p>
              <a:pPr marL="179388" indent="-179388">
                <a:lnSpc>
                  <a:spcPct val="150000"/>
                </a:lnSpc>
                <a:buClr>
                  <a:srgbClr val="3494BA"/>
                </a:buClr>
                <a:buFont typeface="Arial" panose="020B0604020202020204" pitchFamily="34" charset="0"/>
                <a:buChar char="•"/>
              </a:pPr>
              <a:r>
                <a:rPr lang="pt-BR" sz="1400" dirty="0">
                  <a:solidFill>
                    <a:schemeClr val="bg2">
                      <a:lumMod val="25000"/>
                    </a:schemeClr>
                  </a:solidFill>
                  <a:latin typeface="Roboto"/>
                </a:rPr>
                <a:t>Nível Utilização Capacidade Instalada (NUCI)</a:t>
              </a:r>
            </a:p>
            <a:p>
              <a:pPr marL="179388" indent="-179388">
                <a:lnSpc>
                  <a:spcPct val="150000"/>
                </a:lnSpc>
                <a:buClr>
                  <a:srgbClr val="3494BA"/>
                </a:buClr>
                <a:buFont typeface="Arial" panose="020B0604020202020204" pitchFamily="34" charset="0"/>
                <a:buChar char="•"/>
              </a:pPr>
              <a:r>
                <a:rPr lang="pt-BR" sz="1400" dirty="0">
                  <a:solidFill>
                    <a:schemeClr val="bg2">
                      <a:lumMod val="25000"/>
                    </a:schemeClr>
                  </a:solidFill>
                  <a:latin typeface="Roboto"/>
                </a:rPr>
                <a:t>Demanda Prevista</a:t>
              </a:r>
            </a:p>
            <a:p>
              <a:pPr marL="179388" indent="-179388">
                <a:lnSpc>
                  <a:spcPct val="150000"/>
                </a:lnSpc>
                <a:buClr>
                  <a:srgbClr val="3494BA"/>
                </a:buClr>
                <a:buFont typeface="Arial" panose="020B0604020202020204" pitchFamily="34" charset="0"/>
                <a:buChar char="•"/>
              </a:pPr>
              <a:r>
                <a:rPr lang="pt-BR" sz="1400" dirty="0">
                  <a:solidFill>
                    <a:schemeClr val="bg2">
                      <a:lumMod val="25000"/>
                    </a:schemeClr>
                  </a:solidFill>
                  <a:latin typeface="Roboto"/>
                </a:rPr>
                <a:t>Produção Prevista</a:t>
              </a:r>
            </a:p>
            <a:p>
              <a:pPr marL="179388" indent="-179388">
                <a:lnSpc>
                  <a:spcPct val="150000"/>
                </a:lnSpc>
                <a:buClr>
                  <a:srgbClr val="3494BA"/>
                </a:buClr>
                <a:buFont typeface="Arial" panose="020B0604020202020204" pitchFamily="34" charset="0"/>
                <a:buChar char="•"/>
              </a:pPr>
              <a:r>
                <a:rPr lang="pt-BR" sz="1400" dirty="0">
                  <a:solidFill>
                    <a:schemeClr val="bg2">
                      <a:lumMod val="25000"/>
                    </a:schemeClr>
                  </a:solidFill>
                  <a:latin typeface="Roboto"/>
                </a:rPr>
                <a:t>Emprego Previsto</a:t>
              </a:r>
            </a:p>
            <a:p>
              <a:pPr marL="179388" indent="-179388">
                <a:lnSpc>
                  <a:spcPct val="150000"/>
                </a:lnSpc>
                <a:buClr>
                  <a:srgbClr val="3494BA"/>
                </a:buClr>
                <a:buFont typeface="Arial" panose="020B0604020202020204" pitchFamily="34" charset="0"/>
                <a:buChar char="•"/>
              </a:pPr>
              <a:r>
                <a:rPr lang="pt-BR" sz="1400" dirty="0">
                  <a:solidFill>
                    <a:schemeClr val="bg2">
                      <a:lumMod val="25000"/>
                    </a:schemeClr>
                  </a:solidFill>
                  <a:latin typeface="Roboto"/>
                </a:rPr>
                <a:t>Tendência dos Negócios</a:t>
              </a:r>
              <a:endParaRPr lang="pt-BR" sz="1600" b="0" cap="none" spc="0" dirty="0">
                <a:ln w="0"/>
                <a:solidFill>
                  <a:schemeClr val="bg2">
                    <a:lumMod val="25000"/>
                  </a:schemeClr>
                </a:solidFill>
                <a:latin typeface="Roboto"/>
              </a:endParaRPr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8A794E64-872E-42AB-8795-B24D26CAABA0}"/>
              </a:ext>
            </a:extLst>
          </p:cNvPr>
          <p:cNvGrpSpPr/>
          <p:nvPr/>
        </p:nvGrpSpPr>
        <p:grpSpPr>
          <a:xfrm>
            <a:off x="4359366" y="1544318"/>
            <a:ext cx="3150897" cy="4084890"/>
            <a:chOff x="4811215" y="1436974"/>
            <a:chExt cx="3188685" cy="5083095"/>
          </a:xfrm>
        </p:grpSpPr>
        <p:sp>
          <p:nvSpPr>
            <p:cNvPr id="29" name="Retângulo: Cantos Arredondados 13">
              <a:extLst>
                <a:ext uri="{FF2B5EF4-FFF2-40B4-BE49-F238E27FC236}">
                  <a16:creationId xmlns:a16="http://schemas.microsoft.com/office/drawing/2014/main" id="{4B025619-43FD-4975-BA7B-9C92BE6D3131}"/>
                </a:ext>
              </a:extLst>
            </p:cNvPr>
            <p:cNvSpPr/>
            <p:nvPr/>
          </p:nvSpPr>
          <p:spPr>
            <a:xfrm>
              <a:off x="4811215" y="1436974"/>
              <a:ext cx="3176337" cy="5083095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Roboto"/>
              </a:endParaRPr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7E7496EE-9467-4A9F-A882-E827D26BF8EF}"/>
                </a:ext>
              </a:extLst>
            </p:cNvPr>
            <p:cNvSpPr/>
            <p:nvPr/>
          </p:nvSpPr>
          <p:spPr>
            <a:xfrm>
              <a:off x="5236331" y="1436974"/>
              <a:ext cx="621454" cy="72000"/>
            </a:xfrm>
            <a:prstGeom prst="rect">
              <a:avLst/>
            </a:prstGeom>
            <a:solidFill>
              <a:srgbClr val="349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CFBB2DC5-9B7B-41C8-BFC4-0F3675F857EB}"/>
                </a:ext>
              </a:extLst>
            </p:cNvPr>
            <p:cNvSpPr/>
            <p:nvPr/>
          </p:nvSpPr>
          <p:spPr>
            <a:xfrm>
              <a:off x="4996124" y="1563095"/>
              <a:ext cx="1268906" cy="49788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pt-BR" sz="2000" b="1" cap="none" spc="0" dirty="0">
                  <a:ln w="0"/>
                  <a:solidFill>
                    <a:srgbClr val="3494BA"/>
                  </a:solidFill>
                  <a:latin typeface="Roboto"/>
                </a:rPr>
                <a:t>Serviços</a:t>
              </a:r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09BAA5DB-2B2F-4C60-BE13-5D37EEE527E7}"/>
                </a:ext>
              </a:extLst>
            </p:cNvPr>
            <p:cNvSpPr/>
            <p:nvPr/>
          </p:nvSpPr>
          <p:spPr>
            <a:xfrm>
              <a:off x="4889148" y="2208806"/>
              <a:ext cx="3110752" cy="36844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179388" indent="-179388">
                <a:lnSpc>
                  <a:spcPct val="150000"/>
                </a:lnSpc>
                <a:buClr>
                  <a:srgbClr val="3494BA"/>
                </a:buClr>
                <a:buFont typeface="Arial" panose="020B0604020202020204" pitchFamily="34" charset="0"/>
                <a:buChar char="•"/>
              </a:pPr>
              <a:r>
                <a:rPr lang="pt-BR" sz="1400" dirty="0">
                  <a:solidFill>
                    <a:schemeClr val="bg2">
                      <a:lumMod val="25000"/>
                    </a:schemeClr>
                  </a:solidFill>
                  <a:latin typeface="Roboto"/>
                </a:rPr>
                <a:t>Volume de Demanda Atual</a:t>
              </a:r>
            </a:p>
            <a:p>
              <a:pPr marL="179388" indent="-179388">
                <a:lnSpc>
                  <a:spcPct val="150000"/>
                </a:lnSpc>
                <a:buClr>
                  <a:srgbClr val="3494BA"/>
                </a:buClr>
                <a:buFont typeface="Arial" panose="020B0604020202020204" pitchFamily="34" charset="0"/>
                <a:buChar char="•"/>
              </a:pPr>
              <a:r>
                <a:rPr lang="pt-BR" sz="1400" dirty="0">
                  <a:solidFill>
                    <a:schemeClr val="bg2">
                      <a:lumMod val="25000"/>
                    </a:schemeClr>
                  </a:solidFill>
                  <a:latin typeface="Roboto"/>
                </a:rPr>
                <a:t>Situação Atual Negócios</a:t>
              </a:r>
            </a:p>
            <a:p>
              <a:pPr marL="179388" indent="-179388">
                <a:lnSpc>
                  <a:spcPct val="150000"/>
                </a:lnSpc>
                <a:buClr>
                  <a:srgbClr val="3494BA"/>
                </a:buClr>
                <a:buFont typeface="Arial" panose="020B0604020202020204" pitchFamily="34" charset="0"/>
                <a:buChar char="•"/>
              </a:pPr>
              <a:r>
                <a:rPr lang="pt-BR" sz="1400" dirty="0">
                  <a:solidFill>
                    <a:schemeClr val="bg2">
                      <a:lumMod val="25000"/>
                    </a:schemeClr>
                  </a:solidFill>
                  <a:latin typeface="Roboto"/>
                </a:rPr>
                <a:t>Crédito</a:t>
              </a:r>
            </a:p>
            <a:p>
              <a:pPr marL="179388" indent="-179388">
                <a:lnSpc>
                  <a:spcPct val="150000"/>
                </a:lnSpc>
                <a:buClr>
                  <a:srgbClr val="3494BA"/>
                </a:buClr>
                <a:buFont typeface="Arial" panose="020B0604020202020204" pitchFamily="34" charset="0"/>
                <a:buChar char="•"/>
              </a:pPr>
              <a:r>
                <a:rPr lang="pt-BR" sz="1400" dirty="0">
                  <a:solidFill>
                    <a:schemeClr val="bg2">
                      <a:lumMod val="25000"/>
                    </a:schemeClr>
                  </a:solidFill>
                  <a:latin typeface="Roboto"/>
                </a:rPr>
                <a:t>Nível Utilização Capacidade Instalada (NUCI)</a:t>
              </a:r>
            </a:p>
            <a:p>
              <a:pPr marL="179388" indent="-179388">
                <a:lnSpc>
                  <a:spcPct val="150000"/>
                </a:lnSpc>
                <a:buClr>
                  <a:srgbClr val="3494BA"/>
                </a:buClr>
                <a:buFont typeface="Arial" panose="020B0604020202020204" pitchFamily="34" charset="0"/>
                <a:buChar char="•"/>
              </a:pPr>
              <a:r>
                <a:rPr lang="pt-BR" sz="1400" dirty="0">
                  <a:solidFill>
                    <a:schemeClr val="bg2">
                      <a:lumMod val="25000"/>
                    </a:schemeClr>
                  </a:solidFill>
                  <a:latin typeface="Roboto"/>
                </a:rPr>
                <a:t>Demanda Prevista</a:t>
              </a:r>
            </a:p>
            <a:p>
              <a:pPr marL="179388" indent="-179388">
                <a:lnSpc>
                  <a:spcPct val="150000"/>
                </a:lnSpc>
                <a:buClr>
                  <a:srgbClr val="3494BA"/>
                </a:buClr>
                <a:buFont typeface="Arial" panose="020B0604020202020204" pitchFamily="34" charset="0"/>
                <a:buChar char="•"/>
              </a:pPr>
              <a:r>
                <a:rPr lang="pt-BR" sz="1400" dirty="0">
                  <a:solidFill>
                    <a:schemeClr val="bg2">
                      <a:lumMod val="25000"/>
                    </a:schemeClr>
                  </a:solidFill>
                  <a:latin typeface="Roboto"/>
                </a:rPr>
                <a:t>Faturamento Previsto</a:t>
              </a:r>
            </a:p>
            <a:p>
              <a:pPr marL="179388" indent="-179388">
                <a:lnSpc>
                  <a:spcPct val="150000"/>
                </a:lnSpc>
                <a:buClr>
                  <a:srgbClr val="3494BA"/>
                </a:buClr>
                <a:buFont typeface="Arial" panose="020B0604020202020204" pitchFamily="34" charset="0"/>
                <a:buChar char="•"/>
              </a:pPr>
              <a:r>
                <a:rPr lang="pt-BR" sz="1400" dirty="0">
                  <a:solidFill>
                    <a:schemeClr val="bg2">
                      <a:lumMod val="25000"/>
                    </a:schemeClr>
                  </a:solidFill>
                  <a:latin typeface="Roboto"/>
                </a:rPr>
                <a:t>Emprego Previsto</a:t>
              </a:r>
            </a:p>
            <a:p>
              <a:pPr marL="179388" indent="-179388">
                <a:lnSpc>
                  <a:spcPct val="150000"/>
                </a:lnSpc>
                <a:buClr>
                  <a:srgbClr val="3494BA"/>
                </a:buClr>
                <a:buFont typeface="Arial" panose="020B0604020202020204" pitchFamily="34" charset="0"/>
                <a:buChar char="•"/>
              </a:pPr>
              <a:r>
                <a:rPr lang="pt-BR" sz="1400" dirty="0">
                  <a:solidFill>
                    <a:schemeClr val="bg2">
                      <a:lumMod val="25000"/>
                    </a:schemeClr>
                  </a:solidFill>
                  <a:latin typeface="Roboto"/>
                </a:rPr>
                <a:t>Tendência dos Negócios</a:t>
              </a:r>
            </a:p>
          </p:txBody>
        </p: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B6E60311-31BD-4077-939A-C51749CB00FD}"/>
              </a:ext>
            </a:extLst>
          </p:cNvPr>
          <p:cNvGrpSpPr/>
          <p:nvPr/>
        </p:nvGrpSpPr>
        <p:grpSpPr>
          <a:xfrm>
            <a:off x="8348301" y="1544318"/>
            <a:ext cx="3290944" cy="4084890"/>
            <a:chOff x="8599321" y="1436974"/>
            <a:chExt cx="3330411" cy="5083095"/>
          </a:xfrm>
        </p:grpSpPr>
        <p:sp>
          <p:nvSpPr>
            <p:cNvPr id="34" name="Retângulo: Cantos Arredondados 18">
              <a:extLst>
                <a:ext uri="{FF2B5EF4-FFF2-40B4-BE49-F238E27FC236}">
                  <a16:creationId xmlns:a16="http://schemas.microsoft.com/office/drawing/2014/main" id="{507F3B2B-EDFC-4C62-B56B-83C2422C537B}"/>
                </a:ext>
              </a:extLst>
            </p:cNvPr>
            <p:cNvSpPr/>
            <p:nvPr/>
          </p:nvSpPr>
          <p:spPr>
            <a:xfrm>
              <a:off x="8599321" y="1436974"/>
              <a:ext cx="3176337" cy="5083095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49D530A3-FD10-46FE-80C6-D7989E06D5E9}"/>
                </a:ext>
              </a:extLst>
            </p:cNvPr>
            <p:cNvSpPr/>
            <p:nvPr/>
          </p:nvSpPr>
          <p:spPr>
            <a:xfrm>
              <a:off x="9024437" y="1436974"/>
              <a:ext cx="621454" cy="72000"/>
            </a:xfrm>
            <a:prstGeom prst="rect">
              <a:avLst/>
            </a:prstGeom>
            <a:solidFill>
              <a:srgbClr val="349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4180B1BA-B280-48EC-BF04-DB438552D799}"/>
                </a:ext>
              </a:extLst>
            </p:cNvPr>
            <p:cNvSpPr/>
            <p:nvPr/>
          </p:nvSpPr>
          <p:spPr>
            <a:xfrm>
              <a:off x="8784230" y="1563095"/>
              <a:ext cx="1384084" cy="49788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pt-BR" sz="2000" b="1" cap="none" spc="0" dirty="0">
                  <a:ln w="0"/>
                  <a:solidFill>
                    <a:srgbClr val="3494BA"/>
                  </a:solidFill>
                  <a:latin typeface="Roboto"/>
                </a:rPr>
                <a:t>Comércio</a:t>
              </a:r>
              <a:endParaRPr lang="pt-BR" sz="2400" b="1" cap="none" spc="0" dirty="0">
                <a:ln w="0"/>
                <a:solidFill>
                  <a:srgbClr val="3494BA"/>
                </a:solidFill>
                <a:latin typeface="Roboto"/>
              </a:endParaRPr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31F8C56C-0D48-4E83-B30E-6C9E9968092F}"/>
                </a:ext>
              </a:extLst>
            </p:cNvPr>
            <p:cNvSpPr/>
            <p:nvPr/>
          </p:nvSpPr>
          <p:spPr>
            <a:xfrm>
              <a:off x="8695016" y="2208806"/>
              <a:ext cx="3234716" cy="360007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179388" indent="-179388">
                <a:lnSpc>
                  <a:spcPct val="150000"/>
                </a:lnSpc>
                <a:buClr>
                  <a:srgbClr val="3494BA"/>
                </a:buClr>
                <a:buFont typeface="Arial" panose="020B0604020202020204" pitchFamily="34" charset="0"/>
                <a:buChar char="•"/>
              </a:pPr>
              <a:r>
                <a:rPr lang="pt-BR" sz="1400" dirty="0">
                  <a:solidFill>
                    <a:schemeClr val="bg2">
                      <a:lumMod val="25000"/>
                    </a:schemeClr>
                  </a:solidFill>
                  <a:latin typeface="Roboto"/>
                </a:rPr>
                <a:t>Volume de Demanda Atual</a:t>
              </a:r>
            </a:p>
            <a:p>
              <a:pPr marL="179388" indent="-179388">
                <a:lnSpc>
                  <a:spcPct val="150000"/>
                </a:lnSpc>
                <a:buClr>
                  <a:srgbClr val="3494BA"/>
                </a:buClr>
                <a:buFont typeface="Arial" panose="020B0604020202020204" pitchFamily="34" charset="0"/>
                <a:buChar char="•"/>
              </a:pPr>
              <a:r>
                <a:rPr lang="pt-BR" sz="1400" dirty="0">
                  <a:solidFill>
                    <a:schemeClr val="bg2">
                      <a:lumMod val="25000"/>
                    </a:schemeClr>
                  </a:solidFill>
                  <a:latin typeface="Roboto"/>
                </a:rPr>
                <a:t>Volume de Compras Atual</a:t>
              </a:r>
            </a:p>
            <a:p>
              <a:pPr marL="179388" indent="-179388">
                <a:lnSpc>
                  <a:spcPct val="150000"/>
                </a:lnSpc>
                <a:buClr>
                  <a:srgbClr val="3494BA"/>
                </a:buClr>
                <a:buFont typeface="Arial" panose="020B0604020202020204" pitchFamily="34" charset="0"/>
                <a:buChar char="•"/>
              </a:pPr>
              <a:r>
                <a:rPr lang="pt-BR" sz="1400" dirty="0">
                  <a:solidFill>
                    <a:schemeClr val="bg2">
                      <a:lumMod val="25000"/>
                    </a:schemeClr>
                  </a:solidFill>
                  <a:latin typeface="Roboto"/>
                </a:rPr>
                <a:t>Situação Atual Negócios</a:t>
              </a:r>
            </a:p>
            <a:p>
              <a:pPr marL="179388" indent="-179388">
                <a:lnSpc>
                  <a:spcPct val="150000"/>
                </a:lnSpc>
                <a:buClr>
                  <a:srgbClr val="3494BA"/>
                </a:buClr>
                <a:buFont typeface="Arial" panose="020B0604020202020204" pitchFamily="34" charset="0"/>
                <a:buChar char="•"/>
              </a:pPr>
              <a:r>
                <a:rPr lang="pt-BR" sz="1400" dirty="0">
                  <a:solidFill>
                    <a:schemeClr val="bg2">
                      <a:lumMod val="25000"/>
                    </a:schemeClr>
                  </a:solidFill>
                  <a:latin typeface="Roboto"/>
                </a:rPr>
                <a:t>Crédito</a:t>
              </a:r>
            </a:p>
            <a:p>
              <a:pPr marL="179388" indent="-179388">
                <a:lnSpc>
                  <a:spcPct val="150000"/>
                </a:lnSpc>
                <a:buClr>
                  <a:srgbClr val="3494BA"/>
                </a:buClr>
                <a:buFont typeface="Arial" panose="020B0604020202020204" pitchFamily="34" charset="0"/>
                <a:buChar char="•"/>
              </a:pPr>
              <a:r>
                <a:rPr lang="pt-BR" sz="1400" dirty="0">
                  <a:solidFill>
                    <a:schemeClr val="bg2">
                      <a:lumMod val="25000"/>
                    </a:schemeClr>
                  </a:solidFill>
                  <a:latin typeface="Roboto"/>
                </a:rPr>
                <a:t>Vendas Previstas</a:t>
              </a:r>
            </a:p>
            <a:p>
              <a:pPr marL="179388" indent="-179388">
                <a:lnSpc>
                  <a:spcPct val="150000"/>
                </a:lnSpc>
                <a:buClr>
                  <a:srgbClr val="3494BA"/>
                </a:buClr>
                <a:buFont typeface="Arial" panose="020B0604020202020204" pitchFamily="34" charset="0"/>
                <a:buChar char="•"/>
              </a:pPr>
              <a:r>
                <a:rPr lang="pt-BR" sz="1400" dirty="0">
                  <a:solidFill>
                    <a:schemeClr val="bg2">
                      <a:lumMod val="25000"/>
                    </a:schemeClr>
                  </a:solidFill>
                  <a:latin typeface="Roboto"/>
                </a:rPr>
                <a:t>Volume de Compras Previsto</a:t>
              </a:r>
            </a:p>
            <a:p>
              <a:pPr marL="179388" indent="-179388">
                <a:lnSpc>
                  <a:spcPct val="150000"/>
                </a:lnSpc>
                <a:buClr>
                  <a:srgbClr val="3494BA"/>
                </a:buClr>
                <a:buFont typeface="Arial" panose="020B0604020202020204" pitchFamily="34" charset="0"/>
                <a:buChar char="•"/>
              </a:pPr>
              <a:r>
                <a:rPr lang="pt-BR" sz="1400" dirty="0">
                  <a:solidFill>
                    <a:schemeClr val="bg2">
                      <a:lumMod val="25000"/>
                    </a:schemeClr>
                  </a:solidFill>
                  <a:latin typeface="Roboto"/>
                </a:rPr>
                <a:t>Emprego Previsto</a:t>
              </a:r>
            </a:p>
            <a:p>
              <a:pPr marL="179388" indent="-179388">
                <a:lnSpc>
                  <a:spcPct val="150000"/>
                </a:lnSpc>
                <a:buClr>
                  <a:srgbClr val="3494BA"/>
                </a:buClr>
                <a:buFont typeface="Arial" panose="020B0604020202020204" pitchFamily="34" charset="0"/>
                <a:buChar char="•"/>
              </a:pPr>
              <a:r>
                <a:rPr lang="pt-BR" sz="1400" dirty="0">
                  <a:solidFill>
                    <a:schemeClr val="bg2">
                      <a:lumMod val="25000"/>
                    </a:schemeClr>
                  </a:solidFill>
                  <a:latin typeface="Roboto"/>
                </a:rPr>
                <a:t>Tendência dos Negócios</a:t>
              </a:r>
            </a:p>
            <a:p>
              <a:pPr marL="342900" indent="-342900">
                <a:buClr>
                  <a:srgbClr val="3494BA"/>
                </a:buClr>
                <a:buFont typeface="Arial" panose="020B0604020202020204" pitchFamily="34" charset="0"/>
                <a:buChar char="•"/>
              </a:pPr>
              <a:endParaRPr lang="pt-BR" sz="1400" dirty="0">
                <a:solidFill>
                  <a:schemeClr val="bg2">
                    <a:lumMod val="25000"/>
                  </a:schemeClr>
                </a:solidFill>
                <a:latin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4888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5" y="453701"/>
            <a:ext cx="6482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Serviços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Situação Atual e </a:t>
            </a:r>
            <a:r>
              <a:rPr lang="pt-BR" sz="2800" b="1" dirty="0">
                <a:solidFill>
                  <a:srgbClr val="005CB8"/>
                </a:solidFill>
                <a:latin typeface="Calibri" panose="020F0502020204030204"/>
              </a:rPr>
              <a:t>Expetativas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194763" y="976921"/>
            <a:ext cx="6595563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>
                <a:solidFill>
                  <a:srgbClr val="005CB8"/>
                </a:solidFill>
                <a:latin typeface="Calibri" panose="020F0502020204030204"/>
              </a:rPr>
              <a:t>20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CB0A298-AEB5-4176-A46C-5DF47AA6D165}"/>
              </a:ext>
            </a:extLst>
          </p:cNvPr>
          <p:cNvSpPr txBox="1"/>
          <p:nvPr/>
        </p:nvSpPr>
        <p:spPr>
          <a:xfrm>
            <a:off x="9583480" y="2049666"/>
            <a:ext cx="958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>
                <a:solidFill>
                  <a:srgbClr val="00B0F0"/>
                </a:solidFill>
                <a:latin typeface="Montserrat" panose="02000505000000020004" pitchFamily="2" charset="0"/>
              </a:rPr>
              <a:t>Ago</a:t>
            </a:r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/24 </a:t>
            </a:r>
          </a:p>
          <a:p>
            <a:pPr algn="ctr"/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96,4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0116290-D6A8-425C-86CD-4E94B690A6E5}"/>
              </a:ext>
            </a:extLst>
          </p:cNvPr>
          <p:cNvSpPr txBox="1"/>
          <p:nvPr/>
        </p:nvSpPr>
        <p:spPr>
          <a:xfrm>
            <a:off x="9526892" y="2634552"/>
            <a:ext cx="107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>
                <a:solidFill>
                  <a:srgbClr val="002060"/>
                </a:solidFill>
                <a:latin typeface="Montserrat" panose="02000505000000020004" pitchFamily="2" charset="0"/>
              </a:rPr>
              <a:t>Ago</a:t>
            </a:r>
            <a:r>
              <a:rPr lang="pt-BR" sz="1400" b="1" dirty="0">
                <a:solidFill>
                  <a:srgbClr val="002060"/>
                </a:solidFill>
                <a:latin typeface="Montserrat" panose="02000505000000020004" pitchFamily="2" charset="0"/>
              </a:rPr>
              <a:t>/24 </a:t>
            </a:r>
          </a:p>
          <a:p>
            <a:pPr algn="ctr"/>
            <a:r>
              <a:rPr lang="pt-BR" sz="1400" b="1" dirty="0">
                <a:solidFill>
                  <a:srgbClr val="002060"/>
                </a:solidFill>
                <a:latin typeface="Montserrat" panose="02000505000000020004" pitchFamily="2" charset="0"/>
              </a:rPr>
              <a:t>91,9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5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133580"/>
              </p:ext>
            </p:extLst>
          </p:nvPr>
        </p:nvGraphicFramePr>
        <p:xfrm>
          <a:off x="635271" y="1661760"/>
          <a:ext cx="9060317" cy="4219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5994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52D6EF65-FEC3-4CF7-88F0-3B40C3A6F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0900" y="1589902"/>
            <a:ext cx="4852506" cy="4814397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5" y="453701"/>
            <a:ext cx="919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Serviços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Resultado por região e variação mensal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-194763" y="976921"/>
            <a:ext cx="5797703" cy="69666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>
                <a:solidFill>
                  <a:srgbClr val="005CB8"/>
                </a:solidFill>
                <a:latin typeface="Calibri" panose="020F0502020204030204"/>
              </a:rPr>
              <a:t>21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65BD56B-6F8B-CE0B-B630-F9852E837D12}"/>
              </a:ext>
            </a:extLst>
          </p:cNvPr>
          <p:cNvSpPr txBox="1"/>
          <p:nvPr/>
        </p:nvSpPr>
        <p:spPr>
          <a:xfrm>
            <a:off x="7917494" y="2916392"/>
            <a:ext cx="36335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494BA"/>
              </a:buClr>
            </a:pPr>
            <a:r>
              <a:rPr lang="pt-BR" sz="2000" dirty="0">
                <a:solidFill>
                  <a:srgbClr val="1D6295"/>
                </a:solidFill>
                <a:latin typeface="Roboto"/>
              </a:rPr>
              <a:t>Em agosto, a região </a:t>
            </a:r>
            <a:r>
              <a:rPr lang="pt-BR" sz="2000" i="1" dirty="0">
                <a:solidFill>
                  <a:srgbClr val="1D6295"/>
                </a:solidFill>
                <a:latin typeface="Roboto"/>
              </a:rPr>
              <a:t>Sul </a:t>
            </a:r>
            <a:r>
              <a:rPr lang="pt-BR" sz="2000" dirty="0">
                <a:solidFill>
                  <a:srgbClr val="1D6295"/>
                </a:solidFill>
                <a:latin typeface="Roboto"/>
              </a:rPr>
              <a:t>foi a única que registrou alta da confiança nos Serviços, enquanto </a:t>
            </a:r>
            <a:r>
              <a:rPr lang="pt-BR" sz="2000" i="1" dirty="0">
                <a:solidFill>
                  <a:srgbClr val="1D6295"/>
                </a:solidFill>
                <a:latin typeface="Roboto"/>
              </a:rPr>
              <a:t>Nordeste</a:t>
            </a:r>
            <a:r>
              <a:rPr lang="pt-BR" sz="2000" dirty="0">
                <a:solidFill>
                  <a:srgbClr val="1D6295"/>
                </a:solidFill>
                <a:latin typeface="Roboto"/>
              </a:rPr>
              <a:t> ficou praticamente constante e </a:t>
            </a:r>
            <a:r>
              <a:rPr lang="pt-BR" sz="2000" i="1" dirty="0">
                <a:solidFill>
                  <a:srgbClr val="1D6295"/>
                </a:solidFill>
                <a:latin typeface="Roboto"/>
              </a:rPr>
              <a:t>Sudeste</a:t>
            </a:r>
            <a:r>
              <a:rPr lang="pt-BR" sz="2000" dirty="0">
                <a:solidFill>
                  <a:srgbClr val="1D6295"/>
                </a:solidFill>
                <a:latin typeface="Roboto"/>
              </a:rPr>
              <a:t> e </a:t>
            </a:r>
            <a:r>
              <a:rPr lang="pt-BR" sz="2000" i="1" dirty="0">
                <a:solidFill>
                  <a:srgbClr val="1D6295"/>
                </a:solidFill>
                <a:latin typeface="Roboto"/>
              </a:rPr>
              <a:t>Norte+Centro-</a:t>
            </a:r>
            <a:r>
              <a:rPr lang="pt-BR" sz="2000" dirty="0">
                <a:solidFill>
                  <a:srgbClr val="1D6295"/>
                </a:solidFill>
                <a:latin typeface="Roboto"/>
              </a:rPr>
              <a:t>Oeste recuaram.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ED9DE31-FB21-DFBB-EA47-B878AD3E83BF}"/>
              </a:ext>
            </a:extLst>
          </p:cNvPr>
          <p:cNvSpPr txBox="1"/>
          <p:nvPr/>
        </p:nvSpPr>
        <p:spPr>
          <a:xfrm>
            <a:off x="2938185" y="2813145"/>
            <a:ext cx="1722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err="1">
                <a:solidFill>
                  <a:schemeClr val="bg1"/>
                </a:solidFill>
                <a:latin typeface="Montserrat" panose="02000505000000020004" pitchFamily="2" charset="0"/>
              </a:rPr>
              <a:t>Ago</a:t>
            </a:r>
            <a:r>
              <a:rPr lang="pt-BR" sz="1000" b="1" dirty="0">
                <a:solidFill>
                  <a:schemeClr val="bg1"/>
                </a:solidFill>
                <a:latin typeface="Montserrat" panose="02000505000000020004" pitchFamily="2" charset="0"/>
              </a:rPr>
              <a:t>/24 </a:t>
            </a:r>
          </a:p>
          <a:p>
            <a:pPr algn="ctr"/>
            <a:r>
              <a:rPr lang="pt-BR" sz="1000" b="1" dirty="0">
                <a:solidFill>
                  <a:schemeClr val="bg1"/>
                </a:solidFill>
                <a:latin typeface="Montserrat" panose="02000505000000020004" pitchFamily="2" charset="0"/>
              </a:rPr>
              <a:t>93,9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63471F7C-6A03-E2D1-37C2-2408F8D09526}"/>
              </a:ext>
            </a:extLst>
          </p:cNvPr>
          <p:cNvSpPr txBox="1"/>
          <p:nvPr/>
        </p:nvSpPr>
        <p:spPr>
          <a:xfrm>
            <a:off x="5234710" y="3144618"/>
            <a:ext cx="1722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err="1">
                <a:solidFill>
                  <a:srgbClr val="2F5597"/>
                </a:solidFill>
                <a:latin typeface="Montserrat" panose="02000505000000020004" pitchFamily="2" charset="0"/>
              </a:rPr>
              <a:t>Ago</a:t>
            </a:r>
            <a:r>
              <a:rPr lang="pt-BR" sz="1000" b="1" dirty="0">
                <a:solidFill>
                  <a:srgbClr val="2F5597"/>
                </a:solidFill>
                <a:latin typeface="Montserrat" panose="02000505000000020004" pitchFamily="2" charset="0"/>
              </a:rPr>
              <a:t>/24</a:t>
            </a:r>
          </a:p>
          <a:p>
            <a:pPr algn="ctr"/>
            <a:r>
              <a:rPr lang="pt-BR" sz="1000" b="1" dirty="0">
                <a:solidFill>
                  <a:srgbClr val="2F5597"/>
                </a:solidFill>
                <a:latin typeface="Montserrat" panose="02000505000000020004" pitchFamily="2" charset="0"/>
              </a:rPr>
              <a:t>93,9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7ABCD484-8AE7-3C15-BE75-7FBCC3BC3309}"/>
              </a:ext>
            </a:extLst>
          </p:cNvPr>
          <p:cNvSpPr txBox="1"/>
          <p:nvPr/>
        </p:nvSpPr>
        <p:spPr>
          <a:xfrm>
            <a:off x="4794454" y="4541361"/>
            <a:ext cx="1722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err="1">
                <a:solidFill>
                  <a:schemeClr val="bg1"/>
                </a:solidFill>
                <a:latin typeface="Montserrat" panose="02000505000000020004" pitchFamily="2" charset="0"/>
              </a:rPr>
              <a:t>Ago</a:t>
            </a:r>
            <a:r>
              <a:rPr lang="pt-BR" sz="1000" b="1" dirty="0">
                <a:solidFill>
                  <a:schemeClr val="bg1"/>
                </a:solidFill>
                <a:latin typeface="Montserrat" panose="02000505000000020004" pitchFamily="2" charset="0"/>
              </a:rPr>
              <a:t>/24</a:t>
            </a:r>
          </a:p>
          <a:p>
            <a:pPr algn="ctr"/>
            <a:r>
              <a:rPr lang="pt-BR" sz="1000" b="1" dirty="0">
                <a:solidFill>
                  <a:schemeClr val="bg1"/>
                </a:solidFill>
                <a:latin typeface="Montserrat" panose="02000505000000020004" pitchFamily="2" charset="0"/>
              </a:rPr>
              <a:t>95,0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68E49B83-6D4E-69E4-4E3F-4C7B1B1460D6}"/>
              </a:ext>
            </a:extLst>
          </p:cNvPr>
          <p:cNvSpPr txBox="1"/>
          <p:nvPr/>
        </p:nvSpPr>
        <p:spPr>
          <a:xfrm>
            <a:off x="4292394" y="5507194"/>
            <a:ext cx="736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err="1">
                <a:solidFill>
                  <a:srgbClr val="2F5597"/>
                </a:solidFill>
                <a:latin typeface="Montserrat" panose="02000505000000020004" pitchFamily="2" charset="0"/>
              </a:rPr>
              <a:t>Ago</a:t>
            </a:r>
            <a:r>
              <a:rPr lang="pt-BR" sz="1000" b="1" dirty="0">
                <a:solidFill>
                  <a:srgbClr val="2F5597"/>
                </a:solidFill>
                <a:latin typeface="Montserrat" panose="02000505000000020004" pitchFamily="2" charset="0"/>
              </a:rPr>
              <a:t>/24 </a:t>
            </a:r>
          </a:p>
          <a:p>
            <a:pPr algn="ctr"/>
            <a:r>
              <a:rPr lang="pt-BR" sz="1000" b="1" dirty="0">
                <a:solidFill>
                  <a:srgbClr val="2F5597"/>
                </a:solidFill>
                <a:latin typeface="Montserrat" panose="02000505000000020004" pitchFamily="2" charset="0"/>
              </a:rPr>
              <a:t>92,6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44D35454-C2E3-FBBE-84C0-7431CFD7F3B9}"/>
              </a:ext>
            </a:extLst>
          </p:cNvPr>
          <p:cNvSpPr txBox="1"/>
          <p:nvPr/>
        </p:nvSpPr>
        <p:spPr>
          <a:xfrm>
            <a:off x="6050001" y="4947232"/>
            <a:ext cx="1017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0070C0"/>
                </a:solidFill>
                <a:latin typeface="Montserrat" panose="02000505000000020004" pitchFamily="2" charset="0"/>
              </a:rPr>
              <a:t>-2,1 pts.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74B793E2-D513-77A7-57ED-63F8CD867AF9}"/>
              </a:ext>
            </a:extLst>
          </p:cNvPr>
          <p:cNvSpPr txBox="1"/>
          <p:nvPr/>
        </p:nvSpPr>
        <p:spPr>
          <a:xfrm>
            <a:off x="6709500" y="3492318"/>
            <a:ext cx="1017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200" b="1">
                <a:solidFill>
                  <a:schemeClr val="accent4">
                    <a:lumMod val="75000"/>
                  </a:schemeClr>
                </a:solidFill>
                <a:latin typeface="Montserrat" panose="02000505000000020004" pitchFamily="2" charset="0"/>
              </a:defRPr>
            </a:lvl1pPr>
          </a:lstStyle>
          <a:p>
            <a:r>
              <a:rPr lang="pt-BR" dirty="0">
                <a:solidFill>
                  <a:srgbClr val="0070C0"/>
                </a:solidFill>
              </a:rPr>
              <a:t>+0,1 </a:t>
            </a:r>
            <a:r>
              <a:rPr lang="pt-BR" dirty="0" err="1">
                <a:solidFill>
                  <a:srgbClr val="0070C0"/>
                </a:solidFill>
              </a:rPr>
              <a:t>pt</a:t>
            </a:r>
            <a:r>
              <a:rPr lang="pt-BR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137FBA42-2356-7FE3-775C-D3A3737F27D7}"/>
              </a:ext>
            </a:extLst>
          </p:cNvPr>
          <p:cNvSpPr txBox="1"/>
          <p:nvPr/>
        </p:nvSpPr>
        <p:spPr>
          <a:xfrm>
            <a:off x="1783437" y="3808884"/>
            <a:ext cx="1017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b="1" dirty="0">
                <a:solidFill>
                  <a:srgbClr val="0070C0"/>
                </a:solidFill>
                <a:latin typeface="Montserrat" panose="02000505000000020004" pitchFamily="2" charset="0"/>
              </a:rPr>
              <a:t>-0,9 pt.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7BB33887-DFDE-F12B-4DEE-9A14194A649A}"/>
              </a:ext>
            </a:extLst>
          </p:cNvPr>
          <p:cNvSpPr txBox="1"/>
          <p:nvPr/>
        </p:nvSpPr>
        <p:spPr>
          <a:xfrm>
            <a:off x="4852431" y="5938104"/>
            <a:ext cx="1017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0070C0"/>
                </a:solidFill>
                <a:latin typeface="Montserrat" panose="02000505000000020004" pitchFamily="2" charset="0"/>
              </a:rPr>
              <a:t>+2,8 pts.</a:t>
            </a:r>
          </a:p>
        </p:txBody>
      </p:sp>
    </p:spTree>
    <p:extLst>
      <p:ext uri="{BB962C8B-B14F-4D97-AF65-F5344CB8AC3E}">
        <p14:creationId xmlns:p14="http://schemas.microsoft.com/office/powerpoint/2010/main" val="3673043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48949" y="463825"/>
            <a:ext cx="7996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Variação mensal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em pontos: ICS MPE x ICS Geral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-194763" y="976921"/>
            <a:ext cx="8011987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>
                <a:solidFill>
                  <a:srgbClr val="005CB8"/>
                </a:solidFill>
                <a:latin typeface="Calibri" panose="020F0502020204030204"/>
              </a:rPr>
              <a:t>22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428FC21-22E2-45D3-8408-CA3EEB5DA66B}"/>
              </a:ext>
            </a:extLst>
          </p:cNvPr>
          <p:cNvSpPr txBox="1"/>
          <p:nvPr/>
        </p:nvSpPr>
        <p:spPr>
          <a:xfrm>
            <a:off x="9617735" y="2809742"/>
            <a:ext cx="23665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494BA"/>
              </a:buClr>
            </a:pPr>
            <a:r>
              <a:rPr lang="pt-BR" sz="2000" dirty="0">
                <a:solidFill>
                  <a:srgbClr val="1D6295"/>
                </a:solidFill>
                <a:latin typeface="Roboto"/>
              </a:rPr>
              <a:t>O ICS-MPE apresentou um recuo de 0,7 ponto, enquanto o ICS-Geral avançou em 0,4 ponto em agosto.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5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6041340"/>
              </p:ext>
            </p:extLst>
          </p:nvPr>
        </p:nvGraphicFramePr>
        <p:xfrm>
          <a:off x="386015" y="1731512"/>
          <a:ext cx="9231719" cy="4325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9592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6">
            <a:extLst>
              <a:ext uri="{FF2B5EF4-FFF2-40B4-BE49-F238E27FC236}">
                <a16:creationId xmlns:a16="http://schemas.microsoft.com/office/drawing/2014/main" id="{AD137DB3-405A-399F-6E92-71FB934B10AC}"/>
              </a:ext>
            </a:extLst>
          </p:cNvPr>
          <p:cNvSpPr/>
          <p:nvPr/>
        </p:nvSpPr>
        <p:spPr>
          <a:xfrm>
            <a:off x="-1568888" y="6995845"/>
            <a:ext cx="1504492" cy="6935741"/>
          </a:xfrm>
          <a:custGeom>
            <a:avLst/>
            <a:gdLst>
              <a:gd name="connsiteX0" fmla="*/ 0 w 699704"/>
              <a:gd name="connsiteY0" fmla="*/ 3215492 h 3215492"/>
              <a:gd name="connsiteX1" fmla="*/ 699704 w 699704"/>
              <a:gd name="connsiteY1" fmla="*/ 0 h 3215492"/>
              <a:gd name="connsiteX0" fmla="*/ 0 w 1189101"/>
              <a:gd name="connsiteY0" fmla="*/ 5507932 h 5507932"/>
              <a:gd name="connsiteX1" fmla="*/ 1189101 w 1189101"/>
              <a:gd name="connsiteY1" fmla="*/ 0 h 5507932"/>
              <a:gd name="connsiteX0" fmla="*/ 0 w 1485315"/>
              <a:gd name="connsiteY0" fmla="*/ 6847335 h 6847335"/>
              <a:gd name="connsiteX1" fmla="*/ 1485315 w 1485315"/>
              <a:gd name="connsiteY1" fmla="*/ 0 h 684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5315" h="6847335">
                <a:moveTo>
                  <a:pt x="0" y="6847335"/>
                </a:moveTo>
                <a:cubicBezTo>
                  <a:pt x="233235" y="5775504"/>
                  <a:pt x="1252080" y="1071831"/>
                  <a:pt x="1485315" y="0"/>
                </a:cubicBezTo>
              </a:path>
            </a:pathLst>
          </a:custGeom>
          <a:ln w="12700" cap="flat">
            <a:solidFill>
              <a:srgbClr val="005EB8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Gráfico 5">
            <a:extLst>
              <a:ext uri="{FF2B5EF4-FFF2-40B4-BE49-F238E27FC236}">
                <a16:creationId xmlns:a16="http://schemas.microsoft.com/office/drawing/2014/main" id="{0C879673-32A5-CBFC-A617-BF8FFC52ABAE}"/>
              </a:ext>
            </a:extLst>
          </p:cNvPr>
          <p:cNvSpPr/>
          <p:nvPr/>
        </p:nvSpPr>
        <p:spPr>
          <a:xfrm>
            <a:off x="5905245" y="1853381"/>
            <a:ext cx="699704" cy="3215492"/>
          </a:xfrm>
          <a:custGeom>
            <a:avLst/>
            <a:gdLst>
              <a:gd name="connsiteX0" fmla="*/ 0 w 699704"/>
              <a:gd name="connsiteY0" fmla="*/ 3215492 h 3215492"/>
              <a:gd name="connsiteX1" fmla="*/ 699704 w 699704"/>
              <a:gd name="connsiteY1" fmla="*/ 0 h 321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9704" h="3215492">
                <a:moveTo>
                  <a:pt x="0" y="3215492"/>
                </a:moveTo>
                <a:lnTo>
                  <a:pt x="699704" y="0"/>
                </a:lnTo>
              </a:path>
            </a:pathLst>
          </a:custGeom>
          <a:ln w="12700" cap="flat">
            <a:solidFill>
              <a:srgbClr val="005EB8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Gráfico 9">
            <a:extLst>
              <a:ext uri="{FF2B5EF4-FFF2-40B4-BE49-F238E27FC236}">
                <a16:creationId xmlns:a16="http://schemas.microsoft.com/office/drawing/2014/main" id="{C13456DE-8A29-04B2-CA13-772E0F3852D2}"/>
              </a:ext>
            </a:extLst>
          </p:cNvPr>
          <p:cNvSpPr/>
          <p:nvPr/>
        </p:nvSpPr>
        <p:spPr>
          <a:xfrm>
            <a:off x="-2708734" y="6138122"/>
            <a:ext cx="7883869" cy="5369101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E2FAD6E-698E-41BD-76AE-57C8BECF83D8}"/>
              </a:ext>
            </a:extLst>
          </p:cNvPr>
          <p:cNvSpPr txBox="1"/>
          <p:nvPr/>
        </p:nvSpPr>
        <p:spPr>
          <a:xfrm>
            <a:off x="7627472" y="3461127"/>
            <a:ext cx="375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Agosto 2024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272073" y="3168739"/>
            <a:ext cx="4610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INDÚSTRIA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</a:t>
            </a:r>
          </a:p>
        </p:txBody>
      </p:sp>
      <p:sp>
        <p:nvSpPr>
          <p:cNvPr id="16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242269" y="6235511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35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76485" y="6804127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5" y="453701"/>
            <a:ext cx="5459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solidFill>
                  <a:srgbClr val="005CB8"/>
                </a:solidFill>
                <a:latin typeface="Calibri" panose="020F0502020204030204"/>
              </a:rPr>
              <a:t>Indústria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Índice de Confiança</a:t>
            </a:r>
          </a:p>
        </p:txBody>
      </p:sp>
      <p:sp>
        <p:nvSpPr>
          <p:cNvPr id="12" name="Retângulo 11"/>
          <p:cNvSpPr/>
          <p:nvPr/>
        </p:nvSpPr>
        <p:spPr>
          <a:xfrm flipV="1">
            <a:off x="-194762" y="927713"/>
            <a:ext cx="5439116" cy="49208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54289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>
                <a:solidFill>
                  <a:srgbClr val="005CB8"/>
                </a:solidFill>
                <a:latin typeface="Calibri" panose="020F0502020204030204"/>
              </a:rPr>
              <a:t>24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A2CD7987-DDE0-41FB-86C7-777F98247F1C}"/>
              </a:ext>
            </a:extLst>
          </p:cNvPr>
          <p:cNvSpPr txBox="1"/>
          <p:nvPr/>
        </p:nvSpPr>
        <p:spPr>
          <a:xfrm>
            <a:off x="9348541" y="2256694"/>
            <a:ext cx="24446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3494BA"/>
              </a:buClr>
            </a:pPr>
            <a:r>
              <a:rPr lang="pt-BR" b="1" dirty="0">
                <a:solidFill>
                  <a:srgbClr val="1D6295"/>
                </a:solidFill>
                <a:latin typeface="Roboto"/>
              </a:rPr>
              <a:t>MPE Indústria</a:t>
            </a:r>
          </a:p>
          <a:p>
            <a:pPr algn="ctr">
              <a:buClr>
                <a:srgbClr val="3494BA"/>
              </a:buClr>
            </a:pPr>
            <a:r>
              <a:rPr lang="pt-BR" sz="1600" dirty="0">
                <a:solidFill>
                  <a:srgbClr val="1D6295"/>
                </a:solidFill>
                <a:latin typeface="Roboto"/>
              </a:rPr>
              <a:t>-1,1 ponto</a:t>
            </a:r>
          </a:p>
        </p:txBody>
      </p:sp>
      <p:sp>
        <p:nvSpPr>
          <p:cNvPr id="30" name="CaixaDeTexto 23">
            <a:extLst>
              <a:ext uri="{FF2B5EF4-FFF2-40B4-BE49-F238E27FC236}">
                <a16:creationId xmlns:a16="http://schemas.microsoft.com/office/drawing/2014/main" id="{1FBFF546-B2E6-4C90-B80B-0847F201445F}"/>
              </a:ext>
            </a:extLst>
          </p:cNvPr>
          <p:cNvSpPr txBox="1"/>
          <p:nvPr/>
        </p:nvSpPr>
        <p:spPr>
          <a:xfrm>
            <a:off x="8283134" y="2625897"/>
            <a:ext cx="1017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err="1">
                <a:solidFill>
                  <a:srgbClr val="00B0F0"/>
                </a:solidFill>
                <a:latin typeface="Montserrat" panose="02000505000000020004" pitchFamily="2" charset="0"/>
              </a:rPr>
              <a:t>Ago</a:t>
            </a:r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/24 </a:t>
            </a:r>
          </a:p>
          <a:p>
            <a:pPr algn="ctr"/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100,0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11FC248E-9A1D-499C-4FAF-07210529349A}"/>
              </a:ext>
            </a:extLst>
          </p:cNvPr>
          <p:cNvSpPr txBox="1"/>
          <p:nvPr/>
        </p:nvSpPr>
        <p:spPr>
          <a:xfrm>
            <a:off x="9126006" y="3102949"/>
            <a:ext cx="2889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3494BA"/>
              </a:buClr>
            </a:pPr>
            <a:r>
              <a:rPr lang="pt-BR" sz="1400" dirty="0">
                <a:solidFill>
                  <a:srgbClr val="1D6295"/>
                </a:solidFill>
                <a:latin typeface="Roboto"/>
              </a:rPr>
              <a:t>Contribuiu Positivamente</a:t>
            </a:r>
          </a:p>
        </p:txBody>
      </p:sp>
      <p:sp>
        <p:nvSpPr>
          <p:cNvPr id="36" name="Retângulo: Cantos Arredondados 4">
            <a:extLst>
              <a:ext uri="{FF2B5EF4-FFF2-40B4-BE49-F238E27FC236}">
                <a16:creationId xmlns:a16="http://schemas.microsoft.com/office/drawing/2014/main" id="{F6D28501-3800-4E84-B5D8-8FEBE1617A12}"/>
              </a:ext>
            </a:extLst>
          </p:cNvPr>
          <p:cNvSpPr/>
          <p:nvPr/>
        </p:nvSpPr>
        <p:spPr>
          <a:xfrm>
            <a:off x="9180576" y="3556274"/>
            <a:ext cx="2780593" cy="78945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233AE006-85C6-4811-A79C-F4B48A86BDC0}"/>
              </a:ext>
            </a:extLst>
          </p:cNvPr>
          <p:cNvSpPr txBox="1"/>
          <p:nvPr/>
        </p:nvSpPr>
        <p:spPr>
          <a:xfrm>
            <a:off x="9190694" y="3606871"/>
            <a:ext cx="266652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>
                <a:solidFill>
                  <a:schemeClr val="bg1"/>
                </a:solidFill>
                <a:latin typeface="Roboto"/>
              </a:rPr>
              <a:t>Vestuário</a:t>
            </a:r>
          </a:p>
          <a:p>
            <a:pPr algn="ctr"/>
            <a:r>
              <a:rPr lang="pt-BR" sz="1300" b="1" dirty="0">
                <a:solidFill>
                  <a:schemeClr val="bg1"/>
                </a:solidFill>
                <a:latin typeface="Roboto"/>
              </a:rPr>
              <a:t>Refinos e produtos químicos</a:t>
            </a:r>
          </a:p>
          <a:p>
            <a:pPr algn="ctr"/>
            <a:r>
              <a:rPr lang="pt-BR" sz="1300" b="1" dirty="0">
                <a:solidFill>
                  <a:schemeClr val="bg1"/>
                </a:solidFill>
                <a:latin typeface="Roboto"/>
              </a:rPr>
              <a:t>Outros</a:t>
            </a:r>
          </a:p>
          <a:p>
            <a:pPr algn="ctr"/>
            <a:endParaRPr lang="pt-BR" sz="1300" b="1" dirty="0">
              <a:solidFill>
                <a:schemeClr val="bg1"/>
              </a:solidFill>
              <a:latin typeface="Roboto"/>
            </a:endParaRPr>
          </a:p>
          <a:p>
            <a:pPr algn="ctr"/>
            <a:endParaRPr lang="pt-BR" sz="1300" b="1"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E081AF37-3E9D-4E02-9CB2-EE5735D8BFDA}"/>
              </a:ext>
            </a:extLst>
          </p:cNvPr>
          <p:cNvSpPr txBox="1"/>
          <p:nvPr/>
        </p:nvSpPr>
        <p:spPr>
          <a:xfrm>
            <a:off x="9201382" y="4838627"/>
            <a:ext cx="2759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3494BA"/>
              </a:buClr>
            </a:pPr>
            <a:r>
              <a:rPr lang="pt-BR" sz="1400" dirty="0">
                <a:solidFill>
                  <a:srgbClr val="1D6295"/>
                </a:solidFill>
                <a:latin typeface="Roboto"/>
              </a:rPr>
              <a:t>Contribuíram Negativamente</a:t>
            </a:r>
          </a:p>
        </p:txBody>
      </p:sp>
      <p:sp>
        <p:nvSpPr>
          <p:cNvPr id="33" name="Retângulo: Cantos Arredondados 24">
            <a:extLst>
              <a:ext uri="{FF2B5EF4-FFF2-40B4-BE49-F238E27FC236}">
                <a16:creationId xmlns:a16="http://schemas.microsoft.com/office/drawing/2014/main" id="{472B14A1-CD33-6EE3-B454-D9391B7235CD}"/>
              </a:ext>
            </a:extLst>
          </p:cNvPr>
          <p:cNvSpPr/>
          <p:nvPr/>
        </p:nvSpPr>
        <p:spPr>
          <a:xfrm>
            <a:off x="9133660" y="5266464"/>
            <a:ext cx="2780593" cy="523220"/>
          </a:xfrm>
          <a:prstGeom prst="roundRect">
            <a:avLst>
              <a:gd name="adj" fmla="val 1842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00" b="1" dirty="0">
              <a:solidFill>
                <a:schemeClr val="bg1"/>
              </a:solidFill>
              <a:latin typeface="Roboto"/>
            </a:endParaRPr>
          </a:p>
          <a:p>
            <a:pPr algn="ctr"/>
            <a:r>
              <a:rPr lang="pt-BR" sz="1300" b="1" dirty="0">
                <a:solidFill>
                  <a:schemeClr val="bg1"/>
                </a:solidFill>
                <a:latin typeface="Roboto"/>
              </a:rPr>
              <a:t>Alimentos</a:t>
            </a:r>
          </a:p>
          <a:p>
            <a:pPr algn="ctr"/>
            <a:r>
              <a:rPr lang="pt-BR" sz="1300" b="1" dirty="0">
                <a:solidFill>
                  <a:schemeClr val="bg1"/>
                </a:solidFill>
                <a:latin typeface="Roboto"/>
              </a:rPr>
              <a:t>Metalurgia e Produtos de metal</a:t>
            </a:r>
          </a:p>
          <a:p>
            <a:pPr algn="ctr"/>
            <a:endParaRPr lang="pt-BR" sz="1200" b="1" dirty="0">
              <a:solidFill>
                <a:schemeClr val="bg1"/>
              </a:solidFill>
              <a:latin typeface="Roboto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6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7494992"/>
              </p:ext>
            </p:extLst>
          </p:nvPr>
        </p:nvGraphicFramePr>
        <p:xfrm>
          <a:off x="376485" y="1709061"/>
          <a:ext cx="8311604" cy="4362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6002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5" y="453701"/>
            <a:ext cx="7055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solidFill>
                  <a:srgbClr val="005CB8"/>
                </a:solidFill>
                <a:latin typeface="Calibri" panose="020F0502020204030204"/>
              </a:rPr>
              <a:t>Indústria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Situação</a:t>
            </a:r>
            <a:r>
              <a:rPr kumimoji="0" lang="pt-BR" sz="2800" b="1" i="0" u="none" strike="noStrike" kern="1200" cap="none" spc="0" normalizeH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Atual e Expectativas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 flipV="1">
            <a:off x="-194762" y="931202"/>
            <a:ext cx="6882434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4C21394-FF0E-4EAE-ADDC-BE806CCFEEF0}"/>
              </a:ext>
            </a:extLst>
          </p:cNvPr>
          <p:cNvSpPr txBox="1"/>
          <p:nvPr/>
        </p:nvSpPr>
        <p:spPr>
          <a:xfrm>
            <a:off x="690265" y="6495195"/>
            <a:ext cx="8265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Rodapé de exemplo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C2C99509-5B74-4757-8D8F-AC8D9380E6D5}"/>
              </a:ext>
            </a:extLst>
          </p:cNvPr>
          <p:cNvSpPr txBox="1"/>
          <p:nvPr/>
        </p:nvSpPr>
        <p:spPr>
          <a:xfrm>
            <a:off x="9226852" y="2251682"/>
            <a:ext cx="940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>
                <a:solidFill>
                  <a:srgbClr val="00B0F0"/>
                </a:solidFill>
                <a:latin typeface="Montserrat" panose="02000505000000020004" pitchFamily="2" charset="0"/>
              </a:rPr>
              <a:t>Ago</a:t>
            </a:r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/24</a:t>
            </a:r>
          </a:p>
          <a:p>
            <a:pPr algn="ctr"/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100,8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8F42572D-0B80-4B47-BF64-EDBAFC052D88}"/>
              </a:ext>
            </a:extLst>
          </p:cNvPr>
          <p:cNvSpPr txBox="1"/>
          <p:nvPr/>
        </p:nvSpPr>
        <p:spPr>
          <a:xfrm>
            <a:off x="9232372" y="2720540"/>
            <a:ext cx="940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>
                <a:solidFill>
                  <a:srgbClr val="002060"/>
                </a:solidFill>
                <a:latin typeface="Montserrat" panose="02000505000000020004" pitchFamily="2" charset="0"/>
              </a:rPr>
              <a:t>Ago</a:t>
            </a:r>
            <a:r>
              <a:rPr lang="pt-BR" sz="1400" b="1" dirty="0">
                <a:solidFill>
                  <a:srgbClr val="002060"/>
                </a:solidFill>
                <a:latin typeface="Montserrat" panose="02000505000000020004" pitchFamily="2" charset="0"/>
              </a:rPr>
              <a:t>/24</a:t>
            </a:r>
          </a:p>
          <a:p>
            <a:pPr algn="ctr"/>
            <a:r>
              <a:rPr lang="pt-BR" sz="1400" b="1" dirty="0">
                <a:solidFill>
                  <a:srgbClr val="002060"/>
                </a:solidFill>
                <a:latin typeface="Montserrat" panose="02000505000000020004" pitchFamily="2" charset="0"/>
              </a:rPr>
              <a:t>99,2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6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4635925"/>
              </p:ext>
            </p:extLst>
          </p:nvPr>
        </p:nvGraphicFramePr>
        <p:xfrm>
          <a:off x="609601" y="1454423"/>
          <a:ext cx="8795492" cy="4722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5522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7BCBC600-512E-4EC2-9B4D-D38D4DA0F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6992" y="1249844"/>
            <a:ext cx="4852506" cy="4814397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6387195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5" y="453701"/>
            <a:ext cx="8992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solidFill>
                  <a:srgbClr val="005CB8"/>
                </a:solidFill>
                <a:latin typeface="Calibri" panose="020F0502020204030204"/>
              </a:rPr>
              <a:t>Indústria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Resultado por Região e variação mensal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-194763" y="976921"/>
            <a:ext cx="5708057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4306E20B-17E4-56B7-93BD-6229D9581966}"/>
              </a:ext>
            </a:extLst>
          </p:cNvPr>
          <p:cNvSpPr txBox="1"/>
          <p:nvPr/>
        </p:nvSpPr>
        <p:spPr>
          <a:xfrm>
            <a:off x="7936062" y="3023239"/>
            <a:ext cx="32287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494BA"/>
              </a:buClr>
            </a:pPr>
            <a:r>
              <a:rPr lang="pt-BR" sz="2000" dirty="0">
                <a:solidFill>
                  <a:srgbClr val="1D6295"/>
                </a:solidFill>
                <a:latin typeface="Roboto"/>
              </a:rPr>
              <a:t>Todas as regiões registraram recuo no mês de agosto, exceto a região </a:t>
            </a:r>
            <a:r>
              <a:rPr lang="pt-BR" sz="2000" i="1" dirty="0">
                <a:solidFill>
                  <a:srgbClr val="1D6295"/>
                </a:solidFill>
                <a:latin typeface="Roboto"/>
              </a:rPr>
              <a:t>Sudeste</a:t>
            </a:r>
            <a:r>
              <a:rPr lang="pt-BR" sz="2000" dirty="0">
                <a:solidFill>
                  <a:srgbClr val="1D6295"/>
                </a:solidFill>
                <a:latin typeface="Roboto"/>
              </a:rPr>
              <a:t> que avançou 1,5 ponto.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9D629564-5C5A-B0D9-27F9-13667A44979B}"/>
              </a:ext>
            </a:extLst>
          </p:cNvPr>
          <p:cNvSpPr txBox="1"/>
          <p:nvPr/>
        </p:nvSpPr>
        <p:spPr>
          <a:xfrm>
            <a:off x="2608440" y="2474506"/>
            <a:ext cx="1722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err="1">
                <a:solidFill>
                  <a:schemeClr val="bg1"/>
                </a:solidFill>
                <a:latin typeface="Montserrat" panose="02000505000000020004" pitchFamily="2" charset="0"/>
              </a:rPr>
              <a:t>Ago</a:t>
            </a:r>
            <a:r>
              <a:rPr lang="pt-BR" sz="1000" b="1" dirty="0">
                <a:solidFill>
                  <a:schemeClr val="bg1"/>
                </a:solidFill>
                <a:latin typeface="Montserrat" panose="02000505000000020004" pitchFamily="2" charset="0"/>
              </a:rPr>
              <a:t>/24 </a:t>
            </a:r>
          </a:p>
          <a:p>
            <a:pPr algn="ctr"/>
            <a:r>
              <a:rPr lang="pt-BR" sz="1000" b="1" dirty="0">
                <a:solidFill>
                  <a:schemeClr val="bg1"/>
                </a:solidFill>
                <a:latin typeface="Montserrat" panose="02000505000000020004" pitchFamily="2" charset="0"/>
              </a:rPr>
              <a:t>93,9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C54CC548-02B8-E250-54E9-D117BE74C55F}"/>
              </a:ext>
            </a:extLst>
          </p:cNvPr>
          <p:cNvSpPr txBox="1"/>
          <p:nvPr/>
        </p:nvSpPr>
        <p:spPr>
          <a:xfrm>
            <a:off x="4735156" y="2680205"/>
            <a:ext cx="1722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err="1">
                <a:solidFill>
                  <a:schemeClr val="bg1"/>
                </a:solidFill>
                <a:latin typeface="Montserrat" panose="02000505000000020004" pitchFamily="2" charset="0"/>
              </a:rPr>
              <a:t>Ago</a:t>
            </a:r>
            <a:r>
              <a:rPr lang="pt-BR" sz="1000" b="1" dirty="0">
                <a:solidFill>
                  <a:schemeClr val="bg1"/>
                </a:solidFill>
                <a:latin typeface="Montserrat" panose="02000505000000020004" pitchFamily="2" charset="0"/>
              </a:rPr>
              <a:t>/24 </a:t>
            </a:r>
          </a:p>
          <a:p>
            <a:pPr algn="ctr"/>
            <a:r>
              <a:rPr lang="pt-BR" sz="1000" b="1" dirty="0">
                <a:solidFill>
                  <a:schemeClr val="bg1"/>
                </a:solidFill>
                <a:latin typeface="Montserrat" panose="02000505000000020004" pitchFamily="2" charset="0"/>
              </a:rPr>
              <a:t>98,8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0337C28F-A281-3766-9FBD-66B2EEF82FD7}"/>
              </a:ext>
            </a:extLst>
          </p:cNvPr>
          <p:cNvSpPr txBox="1"/>
          <p:nvPr/>
        </p:nvSpPr>
        <p:spPr>
          <a:xfrm>
            <a:off x="4192263" y="4177790"/>
            <a:ext cx="1722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err="1">
                <a:solidFill>
                  <a:schemeClr val="bg1"/>
                </a:solidFill>
                <a:latin typeface="Montserrat" panose="02000505000000020004" pitchFamily="2" charset="0"/>
              </a:rPr>
              <a:t>Ago</a:t>
            </a:r>
            <a:r>
              <a:rPr lang="pt-BR" sz="1000" b="1" dirty="0">
                <a:solidFill>
                  <a:schemeClr val="bg1"/>
                </a:solidFill>
                <a:latin typeface="Montserrat" panose="02000505000000020004" pitchFamily="2" charset="0"/>
              </a:rPr>
              <a:t>/24 </a:t>
            </a:r>
          </a:p>
          <a:p>
            <a:pPr algn="ctr"/>
            <a:r>
              <a:rPr lang="pt-BR" sz="1000" b="1" dirty="0">
                <a:solidFill>
                  <a:schemeClr val="bg1"/>
                </a:solidFill>
                <a:latin typeface="Montserrat" panose="02000505000000020004" pitchFamily="2" charset="0"/>
              </a:rPr>
              <a:t>108,2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1708EB41-273D-6F35-C9C2-DC08696EA4AD}"/>
              </a:ext>
            </a:extLst>
          </p:cNvPr>
          <p:cNvSpPr txBox="1"/>
          <p:nvPr/>
        </p:nvSpPr>
        <p:spPr>
          <a:xfrm>
            <a:off x="3400540" y="5024237"/>
            <a:ext cx="1722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err="1">
                <a:solidFill>
                  <a:schemeClr val="bg1"/>
                </a:solidFill>
                <a:latin typeface="Montserrat" panose="02000505000000020004" pitchFamily="2" charset="0"/>
              </a:rPr>
              <a:t>Ago</a:t>
            </a:r>
            <a:r>
              <a:rPr lang="pt-BR" sz="1000" b="1" dirty="0">
                <a:solidFill>
                  <a:schemeClr val="bg1"/>
                </a:solidFill>
                <a:latin typeface="Montserrat" panose="02000505000000020004" pitchFamily="2" charset="0"/>
              </a:rPr>
              <a:t>/24 </a:t>
            </a:r>
          </a:p>
          <a:p>
            <a:pPr algn="ctr"/>
            <a:r>
              <a:rPr lang="pt-BR" sz="1000" b="1" dirty="0">
                <a:solidFill>
                  <a:schemeClr val="bg1"/>
                </a:solidFill>
                <a:latin typeface="Montserrat" panose="02000505000000020004" pitchFamily="2" charset="0"/>
              </a:rPr>
              <a:t>98,6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8546A4EA-4F49-60ED-6720-624800C132DC}"/>
              </a:ext>
            </a:extLst>
          </p:cNvPr>
          <p:cNvSpPr txBox="1"/>
          <p:nvPr/>
        </p:nvSpPr>
        <p:spPr>
          <a:xfrm>
            <a:off x="4544779" y="5424347"/>
            <a:ext cx="1017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-3,2 pts.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D89F4A56-CB43-C540-673B-31029EF98CFC}"/>
              </a:ext>
            </a:extLst>
          </p:cNvPr>
          <p:cNvSpPr txBox="1"/>
          <p:nvPr/>
        </p:nvSpPr>
        <p:spPr>
          <a:xfrm>
            <a:off x="5544399" y="4694096"/>
            <a:ext cx="1017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+1,5 </a:t>
            </a:r>
            <a:r>
              <a:rPr lang="pt-BR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pt</a:t>
            </a:r>
            <a:r>
              <a:rPr lang="pt-B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.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20409466-DF9A-391B-E015-D2982E705F66}"/>
              </a:ext>
            </a:extLst>
          </p:cNvPr>
          <p:cNvSpPr txBox="1"/>
          <p:nvPr/>
        </p:nvSpPr>
        <p:spPr>
          <a:xfrm>
            <a:off x="6359498" y="2998122"/>
            <a:ext cx="1017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defRPr>
            </a:lvl1pPr>
          </a:lstStyle>
          <a:p>
            <a:r>
              <a:rPr lang="pt-BR" dirty="0"/>
              <a:t>-9,3 pts.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BE0EDA1F-0477-8375-3260-B3C513C8517E}"/>
              </a:ext>
            </a:extLst>
          </p:cNvPr>
          <p:cNvSpPr txBox="1"/>
          <p:nvPr/>
        </p:nvSpPr>
        <p:spPr>
          <a:xfrm>
            <a:off x="1907133" y="3647850"/>
            <a:ext cx="1017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-6,8 pts.</a:t>
            </a:r>
          </a:p>
        </p:txBody>
      </p:sp>
    </p:spTree>
    <p:extLst>
      <p:ext uri="{BB962C8B-B14F-4D97-AF65-F5344CB8AC3E}">
        <p14:creationId xmlns:p14="http://schemas.microsoft.com/office/powerpoint/2010/main" val="1782467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56804" y="427333"/>
            <a:ext cx="9082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Variação mensal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em pontos: ICI-MPE x ICI-Geral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-194763" y="976921"/>
            <a:ext cx="8164387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>
                <a:solidFill>
                  <a:srgbClr val="005CB8"/>
                </a:solidFill>
                <a:latin typeface="Calibri" panose="020F0502020204030204"/>
              </a:rPr>
              <a:t>27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AD21E0E8-579B-49DC-8735-E2D65469A23D}"/>
              </a:ext>
            </a:extLst>
          </p:cNvPr>
          <p:cNvSpPr txBox="1"/>
          <p:nvPr/>
        </p:nvSpPr>
        <p:spPr>
          <a:xfrm>
            <a:off x="9150095" y="2816483"/>
            <a:ext cx="2941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494BA"/>
              </a:buClr>
            </a:pPr>
            <a:r>
              <a:rPr lang="pt-BR" sz="2000" dirty="0">
                <a:solidFill>
                  <a:srgbClr val="1D6295"/>
                </a:solidFill>
                <a:latin typeface="Roboto"/>
              </a:rPr>
              <a:t>Em agosto, o ICI-MPE recuou 1,1 ponto, enquanto o ICI-Geral ficou estável.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6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2005167"/>
              </p:ext>
            </p:extLst>
          </p:nvPr>
        </p:nvGraphicFramePr>
        <p:xfrm>
          <a:off x="183185" y="1622682"/>
          <a:ext cx="8846467" cy="4484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10435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6">
            <a:extLst>
              <a:ext uri="{FF2B5EF4-FFF2-40B4-BE49-F238E27FC236}">
                <a16:creationId xmlns:a16="http://schemas.microsoft.com/office/drawing/2014/main" id="{AD137DB3-405A-399F-6E92-71FB934B10AC}"/>
              </a:ext>
            </a:extLst>
          </p:cNvPr>
          <p:cNvSpPr/>
          <p:nvPr/>
        </p:nvSpPr>
        <p:spPr>
          <a:xfrm>
            <a:off x="-1568888" y="6995845"/>
            <a:ext cx="1504492" cy="6935741"/>
          </a:xfrm>
          <a:custGeom>
            <a:avLst/>
            <a:gdLst>
              <a:gd name="connsiteX0" fmla="*/ 0 w 699704"/>
              <a:gd name="connsiteY0" fmla="*/ 3215492 h 3215492"/>
              <a:gd name="connsiteX1" fmla="*/ 699704 w 699704"/>
              <a:gd name="connsiteY1" fmla="*/ 0 h 3215492"/>
              <a:gd name="connsiteX0" fmla="*/ 0 w 1189101"/>
              <a:gd name="connsiteY0" fmla="*/ 5507932 h 5507932"/>
              <a:gd name="connsiteX1" fmla="*/ 1189101 w 1189101"/>
              <a:gd name="connsiteY1" fmla="*/ 0 h 5507932"/>
              <a:gd name="connsiteX0" fmla="*/ 0 w 1485315"/>
              <a:gd name="connsiteY0" fmla="*/ 6847335 h 6847335"/>
              <a:gd name="connsiteX1" fmla="*/ 1485315 w 1485315"/>
              <a:gd name="connsiteY1" fmla="*/ 0 h 684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5315" h="6847335">
                <a:moveTo>
                  <a:pt x="0" y="6847335"/>
                </a:moveTo>
                <a:cubicBezTo>
                  <a:pt x="233235" y="5775504"/>
                  <a:pt x="1252080" y="1071831"/>
                  <a:pt x="1485315" y="0"/>
                </a:cubicBezTo>
              </a:path>
            </a:pathLst>
          </a:custGeom>
          <a:ln w="12700" cap="flat">
            <a:solidFill>
              <a:srgbClr val="005EB8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Gráfico 5">
            <a:extLst>
              <a:ext uri="{FF2B5EF4-FFF2-40B4-BE49-F238E27FC236}">
                <a16:creationId xmlns:a16="http://schemas.microsoft.com/office/drawing/2014/main" id="{0C879673-32A5-CBFC-A617-BF8FFC52ABAE}"/>
              </a:ext>
            </a:extLst>
          </p:cNvPr>
          <p:cNvSpPr/>
          <p:nvPr/>
        </p:nvSpPr>
        <p:spPr>
          <a:xfrm>
            <a:off x="6556295" y="2333694"/>
            <a:ext cx="699704" cy="3215492"/>
          </a:xfrm>
          <a:custGeom>
            <a:avLst/>
            <a:gdLst>
              <a:gd name="connsiteX0" fmla="*/ 0 w 699704"/>
              <a:gd name="connsiteY0" fmla="*/ 3215492 h 3215492"/>
              <a:gd name="connsiteX1" fmla="*/ 699704 w 699704"/>
              <a:gd name="connsiteY1" fmla="*/ 0 h 321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9704" h="3215492">
                <a:moveTo>
                  <a:pt x="0" y="3215492"/>
                </a:moveTo>
                <a:lnTo>
                  <a:pt x="699704" y="0"/>
                </a:lnTo>
              </a:path>
            </a:pathLst>
          </a:custGeom>
          <a:ln w="12700" cap="flat">
            <a:solidFill>
              <a:srgbClr val="005EB8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Gráfico 9">
            <a:extLst>
              <a:ext uri="{FF2B5EF4-FFF2-40B4-BE49-F238E27FC236}">
                <a16:creationId xmlns:a16="http://schemas.microsoft.com/office/drawing/2014/main" id="{C13456DE-8A29-04B2-CA13-772E0F3852D2}"/>
              </a:ext>
            </a:extLst>
          </p:cNvPr>
          <p:cNvSpPr/>
          <p:nvPr/>
        </p:nvSpPr>
        <p:spPr>
          <a:xfrm>
            <a:off x="-2708734" y="6138122"/>
            <a:ext cx="7883869" cy="5369101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806650" y="2876351"/>
            <a:ext cx="46106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5400" b="1" dirty="0">
                <a:solidFill>
                  <a:srgbClr val="005CB8"/>
                </a:solidFill>
                <a:latin typeface="Calibri" panose="020F0502020204030204"/>
              </a:rPr>
              <a:t>ACESSO À CRÉDITO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</a:t>
            </a:r>
          </a:p>
        </p:txBody>
      </p:sp>
      <p:sp>
        <p:nvSpPr>
          <p:cNvPr id="16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242269" y="6235511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9AE0B48-2F57-3491-2B9F-B5D4D8F11483}"/>
              </a:ext>
            </a:extLst>
          </p:cNvPr>
          <p:cNvSpPr txBox="1"/>
          <p:nvPr/>
        </p:nvSpPr>
        <p:spPr>
          <a:xfrm>
            <a:off x="7627472" y="3461127"/>
            <a:ext cx="375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>
                <a:solidFill>
                  <a:srgbClr val="005CB8"/>
                </a:solidFill>
                <a:latin typeface="Calibri Light" panose="020F0302020204030204"/>
              </a:rPr>
              <a:t>Agosto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2009730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5" y="453701"/>
            <a:ext cx="5459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Resultados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Crédito,</a:t>
            </a:r>
            <a:r>
              <a:rPr kumimoji="0" lang="pt-BR" sz="2800" b="1" i="0" u="none" strike="noStrike" kern="1200" cap="none" spc="0" normalizeH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Comércio (%)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194762" y="976921"/>
            <a:ext cx="5976998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>
                <a:solidFill>
                  <a:srgbClr val="005CB8"/>
                </a:solidFill>
                <a:latin typeface="Calibri" panose="020F0502020204030204"/>
              </a:rPr>
              <a:t>29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6065B42-AEC6-48F0-8A08-893046CBB7F1}"/>
              </a:ext>
            </a:extLst>
          </p:cNvPr>
          <p:cNvSpPr txBox="1"/>
          <p:nvPr/>
        </p:nvSpPr>
        <p:spPr>
          <a:xfrm>
            <a:off x="9059836" y="3001183"/>
            <a:ext cx="28897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1D6295"/>
                </a:solidFill>
                <a:latin typeface="Roboto"/>
              </a:rPr>
              <a:t>A proporção de empresas do Comércio que consideram que está </a:t>
            </a:r>
            <a:r>
              <a:rPr lang="pt-BR" sz="2000" b="1" i="1" dirty="0">
                <a:solidFill>
                  <a:srgbClr val="1D6295"/>
                </a:solidFill>
                <a:latin typeface="Roboto"/>
              </a:rPr>
              <a:t>fácil</a:t>
            </a:r>
            <a:r>
              <a:rPr lang="pt-BR" sz="2000" dirty="0">
                <a:solidFill>
                  <a:srgbClr val="1D6295"/>
                </a:solidFill>
                <a:latin typeface="Roboto"/>
              </a:rPr>
              <a:t> obter crédito avançou 0,9 </a:t>
            </a:r>
            <a:r>
              <a:rPr lang="pt-BR" sz="2000" dirty="0" err="1">
                <a:solidFill>
                  <a:srgbClr val="1D6295"/>
                </a:solidFill>
                <a:latin typeface="Roboto"/>
              </a:rPr>
              <a:t>p.p</a:t>
            </a:r>
            <a:r>
              <a:rPr lang="pt-BR" sz="2000" dirty="0">
                <a:solidFill>
                  <a:srgbClr val="1D6295"/>
                </a:solidFill>
                <a:latin typeface="Roboto"/>
              </a:rPr>
              <a:t>. em relação ao mês passado.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BA80739-8F32-48BC-86EB-1CE938BC0357}"/>
              </a:ext>
            </a:extLst>
          </p:cNvPr>
          <p:cNvSpPr txBox="1"/>
          <p:nvPr/>
        </p:nvSpPr>
        <p:spPr>
          <a:xfrm>
            <a:off x="1387921" y="1406329"/>
            <a:ext cx="6316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Roboto"/>
              </a:rPr>
              <a:t>Como você avalia o grau de exigência para acesso ao crédito por sua empresa no momento?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9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011019"/>
              </p:ext>
            </p:extLst>
          </p:nvPr>
        </p:nvGraphicFramePr>
        <p:xfrm>
          <a:off x="228437" y="2260002"/>
          <a:ext cx="8831399" cy="400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6369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5" y="453701"/>
            <a:ext cx="4610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solidFill>
                  <a:srgbClr val="005CB8"/>
                </a:solidFill>
                <a:latin typeface="Calibri" panose="020F0502020204030204"/>
              </a:rPr>
              <a:t>Cálculo dos Índices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643000" y="976921"/>
            <a:ext cx="4647306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>
                <a:solidFill>
                  <a:srgbClr val="005CB8"/>
                </a:solidFill>
                <a:latin typeface="Calibri" panose="020F0502020204030204"/>
              </a:rPr>
              <a:t>3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F30F907F-AD19-4745-A1F9-5F66D450D6A3}"/>
              </a:ext>
            </a:extLst>
          </p:cNvPr>
          <p:cNvGrpSpPr/>
          <p:nvPr/>
        </p:nvGrpSpPr>
        <p:grpSpPr>
          <a:xfrm>
            <a:off x="473442" y="1327053"/>
            <a:ext cx="6990055" cy="3895579"/>
            <a:chOff x="2197429" y="1553153"/>
            <a:chExt cx="7531844" cy="4617911"/>
          </a:xfrm>
        </p:grpSpPr>
        <p:sp>
          <p:nvSpPr>
            <p:cNvPr id="24" name="Título 1">
              <a:extLst>
                <a:ext uri="{FF2B5EF4-FFF2-40B4-BE49-F238E27FC236}">
                  <a16:creationId xmlns:a16="http://schemas.microsoft.com/office/drawing/2014/main" id="{0199C645-8EA4-484F-8D18-F7C03C8C4676}"/>
                </a:ext>
              </a:extLst>
            </p:cNvPr>
            <p:cNvSpPr txBox="1">
              <a:spLocks/>
            </p:cNvSpPr>
            <p:nvPr/>
          </p:nvSpPr>
          <p:spPr>
            <a:xfrm>
              <a:off x="2276069" y="1553153"/>
              <a:ext cx="3712276" cy="1029226"/>
            </a:xfrm>
            <a:prstGeom prst="roundRect">
              <a:avLst/>
            </a:prstGeom>
            <a:solidFill>
              <a:srgbClr val="F5F5F5"/>
            </a:solidFill>
            <a:ln w="28575" cmpd="sng">
              <a:solidFill>
                <a:srgbClr val="3494BA"/>
              </a:solidFill>
            </a:ln>
          </p:spPr>
          <p:txBody>
            <a:bodyPr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t-BR" sz="1400" b="1" dirty="0">
                  <a:solidFill>
                    <a:srgbClr val="0070C0"/>
                  </a:solidFill>
                  <a:latin typeface="Roboto"/>
                </a:rPr>
                <a:t>Índice de Situação Atual (ISA)*</a:t>
              </a:r>
              <a:br>
                <a:rPr lang="pt-BR" sz="1800" b="1" dirty="0">
                  <a:solidFill>
                    <a:srgbClr val="0070C0"/>
                  </a:solidFill>
                  <a:latin typeface="Roboto"/>
                </a:rPr>
              </a:br>
              <a:r>
                <a:rPr lang="pt-BR" sz="1200" dirty="0">
                  <a:solidFill>
                    <a:srgbClr val="0070C0"/>
                  </a:solidFill>
                  <a:latin typeface="Roboto"/>
                </a:rPr>
                <a:t>(Média dos quesitos de Situação dos Negócios e Demanda Atual</a:t>
              </a:r>
              <a:r>
                <a:rPr lang="pt-BR" sz="1200" dirty="0">
                  <a:solidFill>
                    <a:srgbClr val="0070C0"/>
                  </a:solidFill>
                  <a:latin typeface="Montserrat" panose="02000505000000020004" pitchFamily="2" charset="0"/>
                </a:rPr>
                <a:t>)</a:t>
              </a:r>
              <a:endParaRPr lang="pt-BR" sz="900" dirty="0">
                <a:solidFill>
                  <a:srgbClr val="0070C0"/>
                </a:solidFill>
                <a:latin typeface="Montserrat" panose="02000505000000020004" pitchFamily="2" charset="0"/>
              </a:endParaRPr>
            </a:p>
          </p:txBody>
        </p:sp>
        <p:sp>
          <p:nvSpPr>
            <p:cNvPr id="25" name="Título 1">
              <a:extLst>
                <a:ext uri="{FF2B5EF4-FFF2-40B4-BE49-F238E27FC236}">
                  <a16:creationId xmlns:a16="http://schemas.microsoft.com/office/drawing/2014/main" id="{F766DDE4-3802-4071-B773-36629AE72B4C}"/>
                </a:ext>
              </a:extLst>
            </p:cNvPr>
            <p:cNvSpPr txBox="1">
              <a:spLocks/>
            </p:cNvSpPr>
            <p:nvPr/>
          </p:nvSpPr>
          <p:spPr>
            <a:xfrm>
              <a:off x="6134313" y="1554374"/>
              <a:ext cx="3594960" cy="1029226"/>
            </a:xfrm>
            <a:prstGeom prst="roundRect">
              <a:avLst/>
            </a:prstGeom>
            <a:solidFill>
              <a:srgbClr val="F5F5F5"/>
            </a:solidFill>
            <a:ln w="28575" cmpd="sng">
              <a:solidFill>
                <a:srgbClr val="3494BA"/>
              </a:solidFill>
            </a:ln>
          </p:spPr>
          <p:txBody>
            <a:bodyPr anchor="ctr">
              <a:noAutofit/>
            </a:bodyPr>
            <a:lstStyle>
              <a:defPPr>
                <a:defRPr lang="pt-BR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3000" b="1">
                  <a:solidFill>
                    <a:schemeClr val="bg2">
                      <a:lumMod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BR" sz="1400" dirty="0">
                  <a:solidFill>
                    <a:srgbClr val="0070C0"/>
                  </a:solidFill>
                  <a:latin typeface="Roboto"/>
                </a:rPr>
                <a:t>Índice de Expectativas (IE)*</a:t>
              </a:r>
              <a:br>
                <a:rPr lang="pt-BR" sz="1400" dirty="0">
                  <a:solidFill>
                    <a:srgbClr val="0070C0"/>
                  </a:solidFill>
                  <a:latin typeface="Roboto"/>
                </a:rPr>
              </a:br>
              <a:r>
                <a:rPr lang="pt-BR" sz="1200" b="0" dirty="0">
                  <a:solidFill>
                    <a:srgbClr val="0070C0"/>
                  </a:solidFill>
                  <a:latin typeface="Roboto"/>
                </a:rPr>
                <a:t>(Média dos quesitos de Tendência dos Negócios e Demanda Prevista)</a:t>
              </a:r>
            </a:p>
          </p:txBody>
        </p:sp>
        <p:sp>
          <p:nvSpPr>
            <p:cNvPr id="26" name="Título 1">
              <a:extLst>
                <a:ext uri="{FF2B5EF4-FFF2-40B4-BE49-F238E27FC236}">
                  <a16:creationId xmlns:a16="http://schemas.microsoft.com/office/drawing/2014/main" id="{9E0C5CEC-F1F5-4EDA-B202-094005C5C857}"/>
                </a:ext>
              </a:extLst>
            </p:cNvPr>
            <p:cNvSpPr txBox="1">
              <a:spLocks/>
            </p:cNvSpPr>
            <p:nvPr/>
          </p:nvSpPr>
          <p:spPr>
            <a:xfrm>
              <a:off x="4189428" y="3516907"/>
              <a:ext cx="3411893" cy="1029226"/>
            </a:xfrm>
            <a:prstGeom prst="roundRect">
              <a:avLst/>
            </a:prstGeom>
            <a:solidFill>
              <a:srgbClr val="3494BA"/>
            </a:solidFill>
            <a:ln w="28575" cmpd="sng">
              <a:solidFill>
                <a:schemeClr val="accent1"/>
              </a:solidFill>
            </a:ln>
          </p:spPr>
          <p:txBody>
            <a:bodyPr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t-BR" sz="1700" b="1" dirty="0">
                  <a:solidFill>
                    <a:schemeClr val="bg1"/>
                  </a:solidFill>
                  <a:latin typeface="Roboto"/>
                </a:rPr>
                <a:t>Índice de Confiança (IC)</a:t>
              </a:r>
            </a:p>
            <a:p>
              <a:pPr algn="ctr"/>
              <a:r>
                <a:rPr lang="pt-BR" sz="1400" dirty="0">
                  <a:solidFill>
                    <a:schemeClr val="bg1"/>
                  </a:solidFill>
                  <a:latin typeface="Roboto"/>
                </a:rPr>
                <a:t>(Média dos quatro quesitos que compõe ISA e IE)</a:t>
              </a:r>
              <a:endParaRPr lang="pt-BR" sz="1200" dirty="0">
                <a:solidFill>
                  <a:schemeClr val="bg1"/>
                </a:solidFill>
                <a:latin typeface="Roboto"/>
              </a:endParaRPr>
            </a:p>
          </p:txBody>
        </p:sp>
        <p:sp>
          <p:nvSpPr>
            <p:cNvPr id="27" name="Rectangle 6">
              <a:extLst>
                <a:ext uri="{FF2B5EF4-FFF2-40B4-BE49-F238E27FC236}">
                  <a16:creationId xmlns:a16="http://schemas.microsoft.com/office/drawing/2014/main" id="{5D317A50-9AEF-4951-ACB8-980B0FBA8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4207" y="5637671"/>
              <a:ext cx="3276558" cy="152398"/>
            </a:xfrm>
            <a:prstGeom prst="rect">
              <a:avLst/>
            </a:prstGeom>
            <a:solidFill>
              <a:srgbClr val="D4EAF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8" name="Line 8">
              <a:extLst>
                <a:ext uri="{FF2B5EF4-FFF2-40B4-BE49-F238E27FC236}">
                  <a16:creationId xmlns:a16="http://schemas.microsoft.com/office/drawing/2014/main" id="{2356A2E7-E8BD-4186-B1C0-37C824D7DD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70765" y="5256675"/>
              <a:ext cx="0" cy="9143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1800" dirty="0"/>
            </a:p>
          </p:txBody>
        </p:sp>
        <p:sp>
          <p:nvSpPr>
            <p:cNvPr id="29" name="Text Box 9">
              <a:extLst>
                <a:ext uri="{FF2B5EF4-FFF2-40B4-BE49-F238E27FC236}">
                  <a16:creationId xmlns:a16="http://schemas.microsoft.com/office/drawing/2014/main" id="{ABA55249-B2CE-4583-B5F8-EB63EB637B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7429" y="5529203"/>
              <a:ext cx="301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0" name="Text Box 11">
              <a:extLst>
                <a:ext uri="{FF2B5EF4-FFF2-40B4-BE49-F238E27FC236}">
                  <a16:creationId xmlns:a16="http://schemas.microsoft.com/office/drawing/2014/main" id="{5FC8B362-128C-440F-AC81-85B5380860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3165" y="4916114"/>
              <a:ext cx="5357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pt-BR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100</a:t>
              </a:r>
            </a:p>
          </p:txBody>
        </p:sp>
        <p:sp>
          <p:nvSpPr>
            <p:cNvPr id="31" name="Text Box 10">
              <a:extLst>
                <a:ext uri="{FF2B5EF4-FFF2-40B4-BE49-F238E27FC236}">
                  <a16:creationId xmlns:a16="http://schemas.microsoft.com/office/drawing/2014/main" id="{B92C7A3C-AA94-4144-9BDE-854E11DDBE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93549" y="5529204"/>
              <a:ext cx="5357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200</a:t>
              </a:r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914AB088-AB79-43D2-89DF-E83ED6F4C3DE}"/>
                </a:ext>
              </a:extLst>
            </p:cNvPr>
            <p:cNvSpPr txBox="1"/>
            <p:nvPr/>
          </p:nvSpPr>
          <p:spPr>
            <a:xfrm>
              <a:off x="7366703" y="5267474"/>
              <a:ext cx="1316882" cy="31467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50" b="1" dirty="0">
                  <a:solidFill>
                    <a:schemeClr val="bg1"/>
                  </a:solidFill>
                  <a:latin typeface="Montserrat" panose="02000505000000020004" pitchFamily="2" charset="0"/>
                </a:rPr>
                <a:t>aceleração</a:t>
              </a: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E7B94599-710D-419D-A40D-B4AB6CB5A4CF}"/>
                </a:ext>
              </a:extLst>
            </p:cNvPr>
            <p:cNvSpPr txBox="1"/>
            <p:nvPr/>
          </p:nvSpPr>
          <p:spPr>
            <a:xfrm>
              <a:off x="2686831" y="5234867"/>
              <a:ext cx="1620100" cy="3146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t-BR" sz="1050" b="1" dirty="0">
                  <a:solidFill>
                    <a:srgbClr val="0070C0"/>
                  </a:solidFill>
                  <a:latin typeface="Montserrat" panose="02000505000000020004" pitchFamily="2" charset="0"/>
                </a:rPr>
                <a:t>desaceleração</a:t>
              </a:r>
            </a:p>
          </p:txBody>
        </p:sp>
        <p:sp>
          <p:nvSpPr>
            <p:cNvPr id="34" name="Seta: para a Direita 16">
              <a:extLst>
                <a:ext uri="{FF2B5EF4-FFF2-40B4-BE49-F238E27FC236}">
                  <a16:creationId xmlns:a16="http://schemas.microsoft.com/office/drawing/2014/main" id="{BDB22A8B-56F5-4A6C-BDF4-B62B1922966B}"/>
                </a:ext>
              </a:extLst>
            </p:cNvPr>
            <p:cNvSpPr/>
            <p:nvPr/>
          </p:nvSpPr>
          <p:spPr>
            <a:xfrm rot="5400000">
              <a:off x="6434439" y="2958160"/>
              <a:ext cx="542179" cy="212674"/>
            </a:xfrm>
            <a:prstGeom prst="rightArrow">
              <a:avLst/>
            </a:prstGeom>
            <a:solidFill>
              <a:srgbClr val="3494BA"/>
            </a:solidFill>
            <a:ln w="38100">
              <a:solidFill>
                <a:srgbClr val="3494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5" name="Seta: para a Direita 16">
              <a:extLst>
                <a:ext uri="{FF2B5EF4-FFF2-40B4-BE49-F238E27FC236}">
                  <a16:creationId xmlns:a16="http://schemas.microsoft.com/office/drawing/2014/main" id="{61336421-C092-4EEB-9984-0E2A02C6260E}"/>
                </a:ext>
              </a:extLst>
            </p:cNvPr>
            <p:cNvSpPr/>
            <p:nvPr/>
          </p:nvSpPr>
          <p:spPr>
            <a:xfrm>
              <a:off x="6446169" y="5368961"/>
              <a:ext cx="731395" cy="152399"/>
            </a:xfrm>
            <a:prstGeom prst="rightArrow">
              <a:avLst/>
            </a:prstGeom>
            <a:solidFill>
              <a:srgbClr val="3494BA"/>
            </a:solidFill>
            <a:ln w="38100">
              <a:solidFill>
                <a:srgbClr val="3494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6" name="Seta: para a Direita 16">
              <a:extLst>
                <a:ext uri="{FF2B5EF4-FFF2-40B4-BE49-F238E27FC236}">
                  <a16:creationId xmlns:a16="http://schemas.microsoft.com/office/drawing/2014/main" id="{F1FE1035-FF72-4B81-BD84-E2ACFB660012}"/>
                </a:ext>
              </a:extLst>
            </p:cNvPr>
            <p:cNvSpPr/>
            <p:nvPr/>
          </p:nvSpPr>
          <p:spPr>
            <a:xfrm rot="10800000">
              <a:off x="4496072" y="5373796"/>
              <a:ext cx="731395" cy="152399"/>
            </a:xfrm>
            <a:prstGeom prst="rightArrow">
              <a:avLst/>
            </a:prstGeom>
            <a:solidFill>
              <a:srgbClr val="3494BA"/>
            </a:solidFill>
            <a:ln w="38100">
              <a:solidFill>
                <a:srgbClr val="3494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7" name="Seta: para a Direita 16">
              <a:extLst>
                <a:ext uri="{FF2B5EF4-FFF2-40B4-BE49-F238E27FC236}">
                  <a16:creationId xmlns:a16="http://schemas.microsoft.com/office/drawing/2014/main" id="{E8B10328-5402-4202-91CA-5105282100CD}"/>
                </a:ext>
              </a:extLst>
            </p:cNvPr>
            <p:cNvSpPr/>
            <p:nvPr/>
          </p:nvSpPr>
          <p:spPr>
            <a:xfrm rot="5400000">
              <a:off x="4956376" y="2936030"/>
              <a:ext cx="542180" cy="212674"/>
            </a:xfrm>
            <a:prstGeom prst="rightArrow">
              <a:avLst/>
            </a:prstGeom>
            <a:solidFill>
              <a:srgbClr val="3494BA"/>
            </a:solidFill>
            <a:ln w="38100">
              <a:solidFill>
                <a:srgbClr val="3494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38" name="Rectangle 7">
            <a:extLst>
              <a:ext uri="{FF2B5EF4-FFF2-40B4-BE49-F238E27FC236}">
                <a16:creationId xmlns:a16="http://schemas.microsoft.com/office/drawing/2014/main" id="{AFEC518D-EC4B-428D-A0A7-8C01AA7B0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3539" y="4773221"/>
            <a:ext cx="2754670" cy="122974"/>
          </a:xfrm>
          <a:prstGeom prst="rect">
            <a:avLst/>
          </a:prstGeom>
          <a:solidFill>
            <a:srgbClr val="3494B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C61A00B0-E35C-4418-9C48-865C35BA4BDF}"/>
              </a:ext>
            </a:extLst>
          </p:cNvPr>
          <p:cNvGrpSpPr/>
          <p:nvPr/>
        </p:nvGrpSpPr>
        <p:grpSpPr>
          <a:xfrm>
            <a:off x="7883178" y="2658961"/>
            <a:ext cx="3937584" cy="1467340"/>
            <a:chOff x="8054426" y="2894027"/>
            <a:chExt cx="3853850" cy="1492672"/>
          </a:xfrm>
        </p:grpSpPr>
        <p:sp>
          <p:nvSpPr>
            <p:cNvPr id="43" name="Retângulo: Cantos Arredondados 72">
              <a:extLst>
                <a:ext uri="{FF2B5EF4-FFF2-40B4-BE49-F238E27FC236}">
                  <a16:creationId xmlns:a16="http://schemas.microsoft.com/office/drawing/2014/main" id="{15367FEB-C0F6-4EDE-BB40-62E7903190AD}"/>
                </a:ext>
              </a:extLst>
            </p:cNvPr>
            <p:cNvSpPr/>
            <p:nvPr/>
          </p:nvSpPr>
          <p:spPr>
            <a:xfrm rot="5400000">
              <a:off x="8674362" y="2274091"/>
              <a:ext cx="610588" cy="1850459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4" name="Retângulo: Cantos Arredondados 73">
              <a:extLst>
                <a:ext uri="{FF2B5EF4-FFF2-40B4-BE49-F238E27FC236}">
                  <a16:creationId xmlns:a16="http://schemas.microsoft.com/office/drawing/2014/main" id="{2A968796-D198-40C3-BACF-0529F3EA2BF7}"/>
                </a:ext>
              </a:extLst>
            </p:cNvPr>
            <p:cNvSpPr/>
            <p:nvPr/>
          </p:nvSpPr>
          <p:spPr>
            <a:xfrm rot="5400000">
              <a:off x="8678698" y="3156175"/>
              <a:ext cx="610588" cy="1850459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6" name="Título 1">
              <a:extLst>
                <a:ext uri="{FF2B5EF4-FFF2-40B4-BE49-F238E27FC236}">
                  <a16:creationId xmlns:a16="http://schemas.microsoft.com/office/drawing/2014/main" id="{B4CE9A31-2E7E-46E0-AF10-C57D9CBF0102}"/>
                </a:ext>
              </a:extLst>
            </p:cNvPr>
            <p:cNvSpPr txBox="1">
              <a:spLocks/>
            </p:cNvSpPr>
            <p:nvPr/>
          </p:nvSpPr>
          <p:spPr>
            <a:xfrm>
              <a:off x="10675727" y="3196482"/>
              <a:ext cx="1232549" cy="814130"/>
            </a:xfrm>
            <a:prstGeom prst="roundRect">
              <a:avLst/>
            </a:prstGeom>
            <a:solidFill>
              <a:srgbClr val="3494BA"/>
            </a:solidFill>
            <a:ln w="28575" cmpd="sng">
              <a:solidFill>
                <a:schemeClr val="accent1"/>
              </a:solidFill>
            </a:ln>
          </p:spPr>
          <p:txBody>
            <a:bodyPr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t-BR" sz="1800" b="1" dirty="0">
                  <a:solidFill>
                    <a:schemeClr val="bg1"/>
                  </a:solidFill>
                  <a:latin typeface="Montserrat" panose="02000505000000020004" pitchFamily="2" charset="0"/>
                </a:rPr>
                <a:t>IC-MPE</a:t>
              </a:r>
              <a:endParaRPr lang="pt-BR" sz="1200" dirty="0">
                <a:solidFill>
                  <a:schemeClr val="bg1"/>
                </a:solidFill>
                <a:latin typeface="Montserrat" panose="02000505000000020004" pitchFamily="2" charset="0"/>
              </a:endParaRPr>
            </a:p>
          </p:txBody>
        </p:sp>
        <p:sp>
          <p:nvSpPr>
            <p:cNvPr id="47" name="Chave Direita 46">
              <a:extLst>
                <a:ext uri="{FF2B5EF4-FFF2-40B4-BE49-F238E27FC236}">
                  <a16:creationId xmlns:a16="http://schemas.microsoft.com/office/drawing/2014/main" id="{DA8E132F-F0AC-4243-BE00-C23C77E1397B}"/>
                </a:ext>
              </a:extLst>
            </p:cNvPr>
            <p:cNvSpPr/>
            <p:nvPr/>
          </p:nvSpPr>
          <p:spPr>
            <a:xfrm>
              <a:off x="10000983" y="3068709"/>
              <a:ext cx="431307" cy="1160093"/>
            </a:xfrm>
            <a:prstGeom prst="rightBrace">
              <a:avLst>
                <a:gd name="adj1" fmla="val 8333"/>
                <a:gd name="adj2" fmla="val 50084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622590CB-5172-450F-830D-5A5895F01250}"/>
                </a:ext>
              </a:extLst>
            </p:cNvPr>
            <p:cNvSpPr/>
            <p:nvPr/>
          </p:nvSpPr>
          <p:spPr>
            <a:xfrm>
              <a:off x="8260076" y="3046322"/>
              <a:ext cx="1331573" cy="3443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pt-BR" sz="1600" b="1" dirty="0">
                  <a:ln w="0"/>
                  <a:solidFill>
                    <a:srgbClr val="3494BA"/>
                  </a:solidFill>
                  <a:latin typeface="Montserrat" panose="02000505000000020004" pitchFamily="2" charset="0"/>
                </a:rPr>
                <a:t>ISA - MPE</a:t>
              </a:r>
              <a:endParaRPr lang="pt-BR" sz="1600" b="1" cap="none" spc="0" dirty="0">
                <a:ln w="0"/>
                <a:solidFill>
                  <a:srgbClr val="3494BA"/>
                </a:solidFill>
                <a:latin typeface="Montserrat" panose="02000505000000020004" pitchFamily="2" charset="0"/>
              </a:endParaRPr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C81F4F44-BB35-437E-BB68-50F1D46F9B4A}"/>
                </a:ext>
              </a:extLst>
            </p:cNvPr>
            <p:cNvSpPr/>
            <p:nvPr/>
          </p:nvSpPr>
          <p:spPr>
            <a:xfrm>
              <a:off x="8367816" y="3928606"/>
              <a:ext cx="1166922" cy="3443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pt-BR" sz="1600" b="1" cap="none" spc="0" dirty="0">
                  <a:ln w="0"/>
                  <a:solidFill>
                    <a:srgbClr val="3494BA"/>
                  </a:solidFill>
                  <a:latin typeface="Montserrat" panose="02000505000000020004" pitchFamily="2" charset="0"/>
                </a:rPr>
                <a:t>IE - </a:t>
              </a:r>
              <a:r>
                <a:rPr lang="pt-BR" sz="1600" b="1" dirty="0">
                  <a:ln w="0"/>
                  <a:solidFill>
                    <a:srgbClr val="3494BA"/>
                  </a:solidFill>
                  <a:latin typeface="Montserrat" panose="02000505000000020004" pitchFamily="2" charset="0"/>
                </a:rPr>
                <a:t>MPE</a:t>
              </a:r>
              <a:endParaRPr lang="pt-BR" sz="1600" b="1" cap="none" spc="0" dirty="0">
                <a:ln w="0"/>
                <a:solidFill>
                  <a:srgbClr val="3494BA"/>
                </a:solidFill>
                <a:latin typeface="Montserrat" panose="02000505000000020004" pitchFamily="2" charset="0"/>
              </a:endParaRPr>
            </a:p>
          </p:txBody>
        </p:sp>
      </p:grpSp>
      <p:sp>
        <p:nvSpPr>
          <p:cNvPr id="51" name="Título 1">
            <a:extLst>
              <a:ext uri="{FF2B5EF4-FFF2-40B4-BE49-F238E27FC236}">
                <a16:creationId xmlns:a16="http://schemas.microsoft.com/office/drawing/2014/main" id="{985291E8-8B83-439F-974B-8ACFE697EBD6}"/>
              </a:ext>
            </a:extLst>
          </p:cNvPr>
          <p:cNvSpPr txBox="1">
            <a:spLocks/>
          </p:cNvSpPr>
          <p:nvPr/>
        </p:nvSpPr>
        <p:spPr>
          <a:xfrm>
            <a:off x="7993611" y="4389738"/>
            <a:ext cx="3270749" cy="1233349"/>
          </a:xfrm>
          <a:prstGeom prst="roundRect">
            <a:avLst/>
          </a:prstGeom>
          <a:solidFill>
            <a:srgbClr val="F5F5F5"/>
          </a:solidFill>
          <a:ln w="28575" cmpd="sng">
            <a:solidFill>
              <a:srgbClr val="3494BA"/>
            </a:solidFill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200" dirty="0">
                <a:solidFill>
                  <a:srgbClr val="0070C0"/>
                </a:solidFill>
                <a:latin typeface="Montserrat" panose="02000505000000020004" pitchFamily="2" charset="0"/>
              </a:rPr>
              <a:t>O IC-MPE é a média simples dos índices de Situação Atual (ISA) e Expectativas (IE), previamente ajustados sazonalmente para as MPEs.</a:t>
            </a:r>
          </a:p>
          <a:p>
            <a:pPr algn="ctr"/>
            <a:endParaRPr lang="pt-BR" sz="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" name="Subtítulo 2">
            <a:extLst>
              <a:ext uri="{FF2B5EF4-FFF2-40B4-BE49-F238E27FC236}">
                <a16:creationId xmlns:a16="http://schemas.microsoft.com/office/drawing/2014/main" id="{D85E9C80-613E-4C12-9AB5-BC4A38D013AC}"/>
              </a:ext>
            </a:extLst>
          </p:cNvPr>
          <p:cNvSpPr txBox="1">
            <a:spLocks/>
          </p:cNvSpPr>
          <p:nvPr/>
        </p:nvSpPr>
        <p:spPr>
          <a:xfrm>
            <a:off x="319468" y="5328598"/>
            <a:ext cx="7224841" cy="357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pt-BR" sz="1050" dirty="0">
                <a:latin typeface="Roboto"/>
              </a:rPr>
              <a:t>* Na Sondagem da Indústria, o Indicador de Estoques também faz parte do ISA (Índice de Situação Atual) e o Indicador de Emprego Previsto, faz parte do IE (Índice de Expectativas).</a:t>
            </a:r>
          </a:p>
        </p:txBody>
      </p:sp>
    </p:spTree>
    <p:extLst>
      <p:ext uri="{BB962C8B-B14F-4D97-AF65-F5344CB8AC3E}">
        <p14:creationId xmlns:p14="http://schemas.microsoft.com/office/powerpoint/2010/main" val="18671474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5" y="453701"/>
            <a:ext cx="5459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Resultados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Crédito,</a:t>
            </a:r>
            <a:r>
              <a:rPr kumimoji="0" lang="pt-BR" sz="2800" b="1" i="0" u="none" strike="noStrike" kern="1200" cap="none" spc="0" normalizeH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Serviços (%)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194763" y="976921"/>
            <a:ext cx="5833563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>
                <a:solidFill>
                  <a:srgbClr val="005CB8"/>
                </a:solidFill>
                <a:latin typeface="Calibri" panose="020F0502020204030204"/>
              </a:rPr>
              <a:t>30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6C62CFF-15AC-4B06-A2B3-06064C7A1066}"/>
              </a:ext>
            </a:extLst>
          </p:cNvPr>
          <p:cNvSpPr txBox="1"/>
          <p:nvPr/>
        </p:nvSpPr>
        <p:spPr>
          <a:xfrm>
            <a:off x="9221050" y="2730511"/>
            <a:ext cx="26118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1D6295"/>
                </a:solidFill>
                <a:latin typeface="Roboto"/>
              </a:rPr>
              <a:t>A proporção de empresas de Serviços que consideram que está </a:t>
            </a:r>
            <a:r>
              <a:rPr lang="pt-BR" sz="2000" b="1" i="1" dirty="0">
                <a:solidFill>
                  <a:srgbClr val="1D6295"/>
                </a:solidFill>
                <a:latin typeface="Roboto"/>
              </a:rPr>
              <a:t>fácil</a:t>
            </a:r>
            <a:r>
              <a:rPr lang="pt-BR" sz="2000" dirty="0">
                <a:solidFill>
                  <a:srgbClr val="1D6295"/>
                </a:solidFill>
                <a:latin typeface="Roboto"/>
              </a:rPr>
              <a:t> obter crédito avançou em relação ao mês passado.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6A32379-359F-4063-BB82-ACAAF51B3D38}"/>
              </a:ext>
            </a:extLst>
          </p:cNvPr>
          <p:cNvSpPr txBox="1"/>
          <p:nvPr/>
        </p:nvSpPr>
        <p:spPr>
          <a:xfrm>
            <a:off x="1407178" y="1595411"/>
            <a:ext cx="6778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Roboto"/>
              </a:rPr>
              <a:t>Como você avalia o grau de exigência para acesso ao crédito por sua empresa no momento?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A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8132692"/>
              </p:ext>
            </p:extLst>
          </p:nvPr>
        </p:nvGraphicFramePr>
        <p:xfrm>
          <a:off x="371014" y="2365883"/>
          <a:ext cx="8688307" cy="4003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918775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5" y="453701"/>
            <a:ext cx="5459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Resultados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Crédito,</a:t>
            </a:r>
            <a:r>
              <a:rPr kumimoji="0" lang="pt-BR" sz="2800" b="1" i="0" u="none" strike="noStrike" kern="1200" cap="none" spc="0" normalizeH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Indústria (%)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194763" y="976921"/>
            <a:ext cx="5887351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3BDE68D-A022-4206-8675-6E9BED8A87BC}"/>
              </a:ext>
            </a:extLst>
          </p:cNvPr>
          <p:cNvSpPr txBox="1"/>
          <p:nvPr/>
        </p:nvSpPr>
        <p:spPr>
          <a:xfrm>
            <a:off x="9199527" y="2885589"/>
            <a:ext cx="28897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1D6295"/>
                </a:solidFill>
                <a:latin typeface="Roboto"/>
              </a:rPr>
              <a:t>Em agosto, a proporção de empresas da Indústria que percebe o grau de exigência como </a:t>
            </a:r>
            <a:r>
              <a:rPr lang="pt-BR" sz="2000" b="1" i="1" dirty="0">
                <a:solidFill>
                  <a:srgbClr val="1D6295"/>
                </a:solidFill>
                <a:latin typeface="Roboto"/>
              </a:rPr>
              <a:t>baixo </a:t>
            </a:r>
            <a:r>
              <a:rPr lang="pt-BR" sz="2000" dirty="0">
                <a:solidFill>
                  <a:srgbClr val="1D6295"/>
                </a:solidFill>
                <a:latin typeface="Roboto"/>
              </a:rPr>
              <a:t>aumentou em 1,5 </a:t>
            </a:r>
            <a:r>
              <a:rPr lang="pt-BR" sz="2000" dirty="0" err="1">
                <a:solidFill>
                  <a:srgbClr val="1D6295"/>
                </a:solidFill>
                <a:latin typeface="Roboto"/>
              </a:rPr>
              <a:t>p.p</a:t>
            </a:r>
            <a:r>
              <a:rPr lang="pt-BR" sz="2000" dirty="0">
                <a:solidFill>
                  <a:srgbClr val="1D6295"/>
                </a:solidFill>
                <a:latin typeface="Roboto"/>
              </a:rPr>
              <a:t>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E053F79-D0F2-4F78-BCFC-56B3CA42A1FC}"/>
              </a:ext>
            </a:extLst>
          </p:cNvPr>
          <p:cNvSpPr txBox="1"/>
          <p:nvPr/>
        </p:nvSpPr>
        <p:spPr>
          <a:xfrm>
            <a:off x="1183910" y="1610835"/>
            <a:ext cx="7054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Roboto"/>
              </a:rPr>
              <a:t>O grau de exigência para a concessão ou renovação de empréstimos bancários no momento está?</a:t>
            </a:r>
          </a:p>
        </p:txBody>
      </p:sp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00000000-0008-0000-0B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736665"/>
              </p:ext>
            </p:extLst>
          </p:nvPr>
        </p:nvGraphicFramePr>
        <p:xfrm>
          <a:off x="102740" y="2340484"/>
          <a:ext cx="9096787" cy="3760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55768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5" y="453701"/>
            <a:ext cx="5459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Resultados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Crédito (em pontos)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-194763" y="976921"/>
            <a:ext cx="5824598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4C21394-FF0E-4EAE-ADDC-BE806CCFEEF0}"/>
              </a:ext>
            </a:extLst>
          </p:cNvPr>
          <p:cNvSpPr txBox="1"/>
          <p:nvPr/>
        </p:nvSpPr>
        <p:spPr>
          <a:xfrm>
            <a:off x="604865" y="6388378"/>
            <a:ext cx="10081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200" dirty="0">
                <a:solidFill>
                  <a:srgbClr val="005CB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Nota: a composição do indicador é (100 + resposta favorável – desfavorável), a partir dos dados padronizados, com a média de Ago2010 a 2015. O ajuste sazonal é feito em cada série específica. Então, não é possível calcular a partir das parcelas brutas de forma direta.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2FD66FE-1A5A-407F-947C-AE3FE2407ED9}"/>
              </a:ext>
            </a:extLst>
          </p:cNvPr>
          <p:cNvSpPr txBox="1"/>
          <p:nvPr/>
        </p:nvSpPr>
        <p:spPr>
          <a:xfrm>
            <a:off x="2928923" y="5512194"/>
            <a:ext cx="5432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00B0F0"/>
                </a:solidFill>
                <a:latin typeface="Montserrat" panose="02000505000000020004" pitchFamily="2" charset="0"/>
              </a:rPr>
              <a:t>COMÉRCIO - MPE</a:t>
            </a:r>
          </a:p>
          <a:p>
            <a:pPr algn="ctr"/>
            <a:r>
              <a:rPr lang="pt-BR" sz="1200" b="1" dirty="0">
                <a:solidFill>
                  <a:srgbClr val="2B474D"/>
                </a:solidFill>
                <a:latin typeface="Montserrat" panose="02000505000000020004" pitchFamily="2" charset="0"/>
              </a:rPr>
              <a:t>SERVIÇOS - MPE</a:t>
            </a:r>
          </a:p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Montserrat" panose="02000505000000020004" pitchFamily="2" charset="0"/>
              </a:rPr>
              <a:t>INDÚSTRIA - MPE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4F9215CD-8AFC-43D0-808F-F5E94365252F}"/>
              </a:ext>
            </a:extLst>
          </p:cNvPr>
          <p:cNvSpPr txBox="1"/>
          <p:nvPr/>
        </p:nvSpPr>
        <p:spPr>
          <a:xfrm>
            <a:off x="9049929" y="3239090"/>
            <a:ext cx="1083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>
                <a:solidFill>
                  <a:srgbClr val="00B0F0"/>
                </a:solidFill>
                <a:latin typeface="Montserrat" panose="02000505000000020004" pitchFamily="2" charset="0"/>
              </a:rPr>
              <a:t>Ago</a:t>
            </a:r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/24  </a:t>
            </a:r>
          </a:p>
          <a:p>
            <a:pPr algn="ctr"/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74,1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EEA32426-9373-4559-BA3E-43E7EAB14062}"/>
              </a:ext>
            </a:extLst>
          </p:cNvPr>
          <p:cNvSpPr txBox="1"/>
          <p:nvPr/>
        </p:nvSpPr>
        <p:spPr>
          <a:xfrm>
            <a:off x="9004216" y="2671916"/>
            <a:ext cx="117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>
                <a:solidFill>
                  <a:srgbClr val="002060"/>
                </a:solidFill>
                <a:latin typeface="Montserrat" panose="02000505000000020004" pitchFamily="2" charset="0"/>
              </a:rPr>
              <a:t>Ago</a:t>
            </a:r>
            <a:r>
              <a:rPr lang="pt-BR" sz="1400" b="1" dirty="0">
                <a:solidFill>
                  <a:srgbClr val="002060"/>
                </a:solidFill>
                <a:latin typeface="Montserrat" panose="02000505000000020004" pitchFamily="2" charset="0"/>
              </a:rPr>
              <a:t>/24  </a:t>
            </a:r>
          </a:p>
          <a:p>
            <a:pPr algn="ctr"/>
            <a:r>
              <a:rPr lang="pt-BR" sz="1400" b="1" dirty="0">
                <a:solidFill>
                  <a:srgbClr val="002060"/>
                </a:solidFill>
                <a:latin typeface="Montserrat" panose="02000505000000020004" pitchFamily="2" charset="0"/>
              </a:rPr>
              <a:t>84,1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DFC049B6-8A05-4902-A12F-F9507F26B4F9}"/>
              </a:ext>
            </a:extLst>
          </p:cNvPr>
          <p:cNvSpPr txBox="1"/>
          <p:nvPr/>
        </p:nvSpPr>
        <p:spPr>
          <a:xfrm>
            <a:off x="9029652" y="1691016"/>
            <a:ext cx="111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>
                <a:solidFill>
                  <a:schemeClr val="bg1">
                    <a:lumMod val="50000"/>
                  </a:schemeClr>
                </a:solidFill>
                <a:latin typeface="Montserrat" panose="02000505000000020004" pitchFamily="2" charset="0"/>
              </a:rPr>
              <a:t>Ago</a:t>
            </a:r>
            <a:r>
              <a:rPr lang="pt-BR" sz="1400" b="1" dirty="0">
                <a:solidFill>
                  <a:schemeClr val="bg1">
                    <a:lumMod val="50000"/>
                  </a:schemeClr>
                </a:solidFill>
                <a:latin typeface="Montserrat" panose="02000505000000020004" pitchFamily="2" charset="0"/>
              </a:rPr>
              <a:t>/24  </a:t>
            </a:r>
          </a:p>
          <a:p>
            <a:pPr algn="ctr"/>
            <a:r>
              <a:rPr lang="pt-BR" sz="1400" b="1" dirty="0">
                <a:solidFill>
                  <a:schemeClr val="bg1">
                    <a:lumMod val="50000"/>
                  </a:schemeClr>
                </a:solidFill>
                <a:latin typeface="Montserrat" panose="02000505000000020004" pitchFamily="2" charset="0"/>
              </a:rPr>
              <a:t>118,8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24703735-F376-40A6-BE23-2DE656C761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1728888"/>
              </p:ext>
            </p:extLst>
          </p:nvPr>
        </p:nvGraphicFramePr>
        <p:xfrm>
          <a:off x="604865" y="1414780"/>
          <a:ext cx="8923708" cy="4028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81184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330923"/>
            <a:ext cx="12192000" cy="5270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5" y="453701"/>
            <a:ext cx="5459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Resultados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Crédito (em pontos)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-194763" y="976921"/>
            <a:ext cx="5842528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4C21394-FF0E-4EAE-ADDC-BE806CCFEEF0}"/>
              </a:ext>
            </a:extLst>
          </p:cNvPr>
          <p:cNvSpPr txBox="1"/>
          <p:nvPr/>
        </p:nvSpPr>
        <p:spPr>
          <a:xfrm>
            <a:off x="502189" y="6365587"/>
            <a:ext cx="10597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200" dirty="0">
                <a:solidFill>
                  <a:srgbClr val="005CB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Nota: a composição do indicador é (100 + resposta favorável – desfavorável), a partir dos dados padronizados, com a média de Ago2010 a 2015. O ajuste sazonal é feito em cada série específica. Então, não é possível calcular a partir das parcelas brutas de forma direta.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33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3A3640F-7F9D-49E8-98F7-A712BBD823C1}"/>
              </a:ext>
            </a:extLst>
          </p:cNvPr>
          <p:cNvSpPr txBox="1"/>
          <p:nvPr/>
        </p:nvSpPr>
        <p:spPr>
          <a:xfrm>
            <a:off x="2803394" y="5276137"/>
            <a:ext cx="5432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AGREGADO - MPE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5BE02907-09C9-4650-8AFE-35D68047E4CB}"/>
              </a:ext>
            </a:extLst>
          </p:cNvPr>
          <p:cNvSpPr txBox="1"/>
          <p:nvPr/>
        </p:nvSpPr>
        <p:spPr>
          <a:xfrm>
            <a:off x="9234277" y="1946867"/>
            <a:ext cx="1083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>
                <a:solidFill>
                  <a:srgbClr val="00B0F0"/>
                </a:solidFill>
                <a:latin typeface="Montserrat" panose="02000505000000020004" pitchFamily="2" charset="0"/>
              </a:rPr>
              <a:t>Ago</a:t>
            </a:r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/24  </a:t>
            </a:r>
          </a:p>
          <a:p>
            <a:pPr algn="ctr"/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104,3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20313DCE-C831-4E5A-8B2E-5EB4E2035C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0798858"/>
              </p:ext>
            </p:extLst>
          </p:nvPr>
        </p:nvGraphicFramePr>
        <p:xfrm>
          <a:off x="690265" y="1327052"/>
          <a:ext cx="8871796" cy="3860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10692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6">
            <a:extLst>
              <a:ext uri="{FF2B5EF4-FFF2-40B4-BE49-F238E27FC236}">
                <a16:creationId xmlns:a16="http://schemas.microsoft.com/office/drawing/2014/main" id="{AD137DB3-405A-399F-6E92-71FB934B10AC}"/>
              </a:ext>
            </a:extLst>
          </p:cNvPr>
          <p:cNvSpPr/>
          <p:nvPr/>
        </p:nvSpPr>
        <p:spPr>
          <a:xfrm>
            <a:off x="-1568888" y="6995845"/>
            <a:ext cx="1504492" cy="6935741"/>
          </a:xfrm>
          <a:custGeom>
            <a:avLst/>
            <a:gdLst>
              <a:gd name="connsiteX0" fmla="*/ 0 w 699704"/>
              <a:gd name="connsiteY0" fmla="*/ 3215492 h 3215492"/>
              <a:gd name="connsiteX1" fmla="*/ 699704 w 699704"/>
              <a:gd name="connsiteY1" fmla="*/ 0 h 3215492"/>
              <a:gd name="connsiteX0" fmla="*/ 0 w 1189101"/>
              <a:gd name="connsiteY0" fmla="*/ 5507932 h 5507932"/>
              <a:gd name="connsiteX1" fmla="*/ 1189101 w 1189101"/>
              <a:gd name="connsiteY1" fmla="*/ 0 h 5507932"/>
              <a:gd name="connsiteX0" fmla="*/ 0 w 1485315"/>
              <a:gd name="connsiteY0" fmla="*/ 6847335 h 6847335"/>
              <a:gd name="connsiteX1" fmla="*/ 1485315 w 1485315"/>
              <a:gd name="connsiteY1" fmla="*/ 0 h 684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5315" h="6847335">
                <a:moveTo>
                  <a:pt x="0" y="6847335"/>
                </a:moveTo>
                <a:cubicBezTo>
                  <a:pt x="233235" y="5775504"/>
                  <a:pt x="1252080" y="1071831"/>
                  <a:pt x="1485315" y="0"/>
                </a:cubicBezTo>
              </a:path>
            </a:pathLst>
          </a:custGeom>
          <a:ln w="12700" cap="flat">
            <a:solidFill>
              <a:srgbClr val="005EB8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Gráfico 5">
            <a:extLst>
              <a:ext uri="{FF2B5EF4-FFF2-40B4-BE49-F238E27FC236}">
                <a16:creationId xmlns:a16="http://schemas.microsoft.com/office/drawing/2014/main" id="{0C879673-32A5-CBFC-A617-BF8FFC52ABAE}"/>
              </a:ext>
            </a:extLst>
          </p:cNvPr>
          <p:cNvSpPr/>
          <p:nvPr/>
        </p:nvSpPr>
        <p:spPr>
          <a:xfrm>
            <a:off x="6556295" y="2333694"/>
            <a:ext cx="699704" cy="3215492"/>
          </a:xfrm>
          <a:custGeom>
            <a:avLst/>
            <a:gdLst>
              <a:gd name="connsiteX0" fmla="*/ 0 w 699704"/>
              <a:gd name="connsiteY0" fmla="*/ 3215492 h 3215492"/>
              <a:gd name="connsiteX1" fmla="*/ 699704 w 699704"/>
              <a:gd name="connsiteY1" fmla="*/ 0 h 321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9704" h="3215492">
                <a:moveTo>
                  <a:pt x="0" y="3215492"/>
                </a:moveTo>
                <a:lnTo>
                  <a:pt x="699704" y="0"/>
                </a:lnTo>
              </a:path>
            </a:pathLst>
          </a:custGeom>
          <a:ln w="12700" cap="flat">
            <a:solidFill>
              <a:srgbClr val="005EB8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Gráfico 9">
            <a:extLst>
              <a:ext uri="{FF2B5EF4-FFF2-40B4-BE49-F238E27FC236}">
                <a16:creationId xmlns:a16="http://schemas.microsoft.com/office/drawing/2014/main" id="{C13456DE-8A29-04B2-CA13-772E0F3852D2}"/>
              </a:ext>
            </a:extLst>
          </p:cNvPr>
          <p:cNvSpPr/>
          <p:nvPr/>
        </p:nvSpPr>
        <p:spPr>
          <a:xfrm>
            <a:off x="-2708734" y="6138122"/>
            <a:ext cx="7883869" cy="5369101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806650" y="2583964"/>
            <a:ext cx="46106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5400" b="1" dirty="0">
                <a:solidFill>
                  <a:srgbClr val="005CB8"/>
                </a:solidFill>
                <a:latin typeface="Calibri" panose="020F0502020204030204"/>
              </a:rPr>
              <a:t>EMPREGO PREVISTO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34</a:t>
            </a:r>
          </a:p>
        </p:txBody>
      </p:sp>
      <p:sp>
        <p:nvSpPr>
          <p:cNvPr id="16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242269" y="6235511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B629397-46A4-C421-8579-3182BD282937}"/>
              </a:ext>
            </a:extLst>
          </p:cNvPr>
          <p:cNvSpPr txBox="1"/>
          <p:nvPr/>
        </p:nvSpPr>
        <p:spPr>
          <a:xfrm>
            <a:off x="7627472" y="3461127"/>
            <a:ext cx="375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>
                <a:solidFill>
                  <a:srgbClr val="005CB8"/>
                </a:solidFill>
                <a:latin typeface="Calibri Light" panose="020F0302020204030204"/>
              </a:rPr>
              <a:t>Agosto 2024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7549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4" y="453701"/>
            <a:ext cx="7399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Resultados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Emprego Previsto,</a:t>
            </a:r>
            <a:r>
              <a:rPr kumimoji="0" lang="pt-BR" sz="2800" b="1" i="0" u="none" strike="noStrike" kern="1200" cap="none" spc="0" normalizeH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Comércio (%)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194763" y="976921"/>
            <a:ext cx="7474104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AD6DD92-075F-448B-84E0-0CF03C86EE96}"/>
              </a:ext>
            </a:extLst>
          </p:cNvPr>
          <p:cNvSpPr txBox="1"/>
          <p:nvPr/>
        </p:nvSpPr>
        <p:spPr>
          <a:xfrm>
            <a:off x="1678632" y="1486278"/>
            <a:ext cx="6812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Roboto"/>
              </a:rPr>
              <a:t>Como evoluirá o número de pessoas empregadas por sua empresa nos próximos três meses?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7E7D281-4A1B-4879-BEF7-6EBFDC499B46}"/>
              </a:ext>
            </a:extLst>
          </p:cNvPr>
          <p:cNvSpPr txBox="1"/>
          <p:nvPr/>
        </p:nvSpPr>
        <p:spPr>
          <a:xfrm>
            <a:off x="9274334" y="3046192"/>
            <a:ext cx="26419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1D6295"/>
                </a:solidFill>
                <a:latin typeface="Roboto"/>
              </a:rPr>
              <a:t>Em agosto, a parcela das empresas do Comércio que acredita que as contratações </a:t>
            </a:r>
            <a:r>
              <a:rPr lang="pt-BR" b="1" dirty="0">
                <a:solidFill>
                  <a:srgbClr val="1D6295"/>
                </a:solidFill>
                <a:latin typeface="Roboto"/>
              </a:rPr>
              <a:t>aumentarão </a:t>
            </a:r>
            <a:r>
              <a:rPr lang="pt-BR" dirty="0">
                <a:solidFill>
                  <a:srgbClr val="1D6295"/>
                </a:solidFill>
                <a:latin typeface="Roboto"/>
              </a:rPr>
              <a:t>recuou em 0,6 </a:t>
            </a:r>
            <a:r>
              <a:rPr lang="pt-BR" dirty="0" err="1">
                <a:solidFill>
                  <a:srgbClr val="1D6295"/>
                </a:solidFill>
                <a:latin typeface="Roboto"/>
              </a:rPr>
              <a:t>p.p</a:t>
            </a:r>
            <a:r>
              <a:rPr lang="pt-BR" dirty="0">
                <a:solidFill>
                  <a:srgbClr val="1D6295"/>
                </a:solidFill>
                <a:latin typeface="Roboto"/>
              </a:rPr>
              <a:t>.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C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3148594"/>
              </p:ext>
            </p:extLst>
          </p:nvPr>
        </p:nvGraphicFramePr>
        <p:xfrm>
          <a:off x="388374" y="2229324"/>
          <a:ext cx="8885960" cy="3827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06131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4" y="453701"/>
            <a:ext cx="7399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Resultados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Emprego Previsto,</a:t>
            </a:r>
            <a:r>
              <a:rPr kumimoji="0" lang="pt-BR" sz="2800" b="1" i="0" u="none" strike="noStrike" kern="1200" cap="none" spc="0" normalizeH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Serviços (%)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 flipV="1">
            <a:off x="-194763" y="931202"/>
            <a:ext cx="7367960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C36EC8F-E220-4AC9-BDFD-06EE3CE74E9D}"/>
              </a:ext>
            </a:extLst>
          </p:cNvPr>
          <p:cNvSpPr txBox="1"/>
          <p:nvPr/>
        </p:nvSpPr>
        <p:spPr>
          <a:xfrm>
            <a:off x="1614451" y="1327053"/>
            <a:ext cx="6316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Roboto"/>
              </a:rPr>
              <a:t>Como evoluirá o número de pessoas empregadas por sua empresa nos próximos três meses?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BF569F6-E904-4CE1-8AB5-5C9324C7D33A}"/>
              </a:ext>
            </a:extLst>
          </p:cNvPr>
          <p:cNvSpPr txBox="1"/>
          <p:nvPr/>
        </p:nvSpPr>
        <p:spPr>
          <a:xfrm>
            <a:off x="9180691" y="2991800"/>
            <a:ext cx="30113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1D6295"/>
                </a:solidFill>
                <a:latin typeface="Roboto"/>
              </a:rPr>
              <a:t>A parcela de empresas de Serviços que acredita que o número de pessoas empregadas </a:t>
            </a:r>
            <a:r>
              <a:rPr lang="pt-BR" b="1" dirty="0">
                <a:solidFill>
                  <a:srgbClr val="1D6295"/>
                </a:solidFill>
                <a:latin typeface="Roboto"/>
              </a:rPr>
              <a:t>aumentará</a:t>
            </a:r>
            <a:r>
              <a:rPr lang="pt-BR" dirty="0">
                <a:solidFill>
                  <a:srgbClr val="1D6295"/>
                </a:solidFill>
                <a:latin typeface="Roboto"/>
              </a:rPr>
              <a:t> avançou em 0,7 </a:t>
            </a:r>
            <a:r>
              <a:rPr lang="pt-BR" dirty="0" err="1">
                <a:solidFill>
                  <a:srgbClr val="1D6295"/>
                </a:solidFill>
                <a:latin typeface="Roboto"/>
              </a:rPr>
              <a:t>p.p</a:t>
            </a:r>
            <a:r>
              <a:rPr lang="pt-BR" dirty="0">
                <a:solidFill>
                  <a:srgbClr val="1D6295"/>
                </a:solidFill>
                <a:latin typeface="Roboto"/>
              </a:rPr>
              <a:t>.</a:t>
            </a:r>
            <a:endParaRPr lang="pt-BR" strike="sngStrike" dirty="0">
              <a:solidFill>
                <a:srgbClr val="1D6295"/>
              </a:solidFill>
              <a:latin typeface="Roboto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D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9922216"/>
              </p:ext>
            </p:extLst>
          </p:nvPr>
        </p:nvGraphicFramePr>
        <p:xfrm>
          <a:off x="50652" y="2157711"/>
          <a:ext cx="9235472" cy="4246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18591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4" y="453701"/>
            <a:ext cx="7399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Resultados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Emprego Previsto,</a:t>
            </a:r>
            <a:r>
              <a:rPr kumimoji="0" lang="pt-BR" sz="2800" b="1" i="0" u="none" strike="noStrike" kern="1200" cap="none" spc="0" normalizeH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Indústria (%)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194763" y="976921"/>
            <a:ext cx="7474104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>
                <a:solidFill>
                  <a:srgbClr val="005CB8"/>
                </a:solidFill>
                <a:latin typeface="Calibri" panose="020F0502020204030204"/>
              </a:rPr>
              <a:t>37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EF3C7BA-706B-404A-BD4A-62F2C6C6DD5B}"/>
              </a:ext>
            </a:extLst>
          </p:cNvPr>
          <p:cNvSpPr txBox="1"/>
          <p:nvPr/>
        </p:nvSpPr>
        <p:spPr>
          <a:xfrm>
            <a:off x="866285" y="1573504"/>
            <a:ext cx="7485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Roboto"/>
              </a:rPr>
              <a:t>Pessoal ocupado previsto para o trimestre seguinte, comparado com o do trimestre anterior.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7F24B69-0D27-4A9B-86FD-84B140BC1014}"/>
              </a:ext>
            </a:extLst>
          </p:cNvPr>
          <p:cNvSpPr txBox="1"/>
          <p:nvPr/>
        </p:nvSpPr>
        <p:spPr>
          <a:xfrm>
            <a:off x="9112827" y="3021623"/>
            <a:ext cx="2964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1D6295"/>
                </a:solidFill>
                <a:latin typeface="Roboto"/>
              </a:rPr>
              <a:t>A previsão de que o emprego será </a:t>
            </a:r>
            <a:r>
              <a:rPr lang="pt-BR" sz="2000" b="1" dirty="0">
                <a:solidFill>
                  <a:srgbClr val="1D6295"/>
                </a:solidFill>
                <a:latin typeface="Roboto"/>
              </a:rPr>
              <a:t>maior</a:t>
            </a:r>
            <a:r>
              <a:rPr lang="pt-BR" sz="2000" dirty="0">
                <a:solidFill>
                  <a:srgbClr val="1D6295"/>
                </a:solidFill>
                <a:latin typeface="Roboto"/>
              </a:rPr>
              <a:t> na Indústria recuou 3,7 </a:t>
            </a:r>
            <a:r>
              <a:rPr lang="pt-BR" sz="2000" dirty="0" err="1">
                <a:solidFill>
                  <a:srgbClr val="1D6295"/>
                </a:solidFill>
                <a:latin typeface="Roboto"/>
              </a:rPr>
              <a:t>p.p</a:t>
            </a:r>
            <a:r>
              <a:rPr lang="pt-BR" sz="2000" dirty="0">
                <a:solidFill>
                  <a:srgbClr val="1D6295"/>
                </a:solidFill>
                <a:latin typeface="Roboto"/>
              </a:rPr>
              <a:t>. em agosto. 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E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5935796"/>
              </p:ext>
            </p:extLst>
          </p:nvPr>
        </p:nvGraphicFramePr>
        <p:xfrm>
          <a:off x="-28890" y="2242722"/>
          <a:ext cx="9141717" cy="4204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73758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4" y="453701"/>
            <a:ext cx="7399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Resultados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Emprego Previsto (em pontos)</a:t>
            </a:r>
          </a:p>
        </p:txBody>
      </p:sp>
      <p:sp>
        <p:nvSpPr>
          <p:cNvPr id="12" name="Retângulo 11"/>
          <p:cNvSpPr/>
          <p:nvPr/>
        </p:nvSpPr>
        <p:spPr>
          <a:xfrm flipV="1">
            <a:off x="-194763" y="931202"/>
            <a:ext cx="7285845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4C21394-FF0E-4EAE-ADDC-BE806CCFEEF0}"/>
              </a:ext>
            </a:extLst>
          </p:cNvPr>
          <p:cNvSpPr txBox="1"/>
          <p:nvPr/>
        </p:nvSpPr>
        <p:spPr>
          <a:xfrm>
            <a:off x="575039" y="6415871"/>
            <a:ext cx="10796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200" dirty="0">
                <a:solidFill>
                  <a:srgbClr val="005CB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Nota: a composição do indicador é (100 + resposta favorável – desfavorável), a partir dos dados padronizados, com a média de Ago2010 a 2015. O ajuste sazonal é feito em cada série específica. Então, não é possível calcular a partir das parcelas brutas de forma direta.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>
                <a:solidFill>
                  <a:srgbClr val="005CB8"/>
                </a:solidFill>
                <a:latin typeface="Calibri" panose="020F0502020204030204"/>
              </a:rPr>
              <a:t>38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531D7C8-345C-4EBE-8EDE-86256D84CF48}"/>
              </a:ext>
            </a:extLst>
          </p:cNvPr>
          <p:cNvSpPr txBox="1"/>
          <p:nvPr/>
        </p:nvSpPr>
        <p:spPr>
          <a:xfrm>
            <a:off x="9475637" y="2718380"/>
            <a:ext cx="1083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>
                <a:solidFill>
                  <a:srgbClr val="00B0F0"/>
                </a:solidFill>
                <a:latin typeface="Montserrat" panose="02000505000000020004" pitchFamily="2" charset="0"/>
              </a:rPr>
              <a:t>Ago</a:t>
            </a:r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/24  </a:t>
            </a:r>
          </a:p>
          <a:p>
            <a:pPr algn="ctr"/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94,7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BA8AC155-F081-42B7-B252-E9AAADBBC6F4}"/>
              </a:ext>
            </a:extLst>
          </p:cNvPr>
          <p:cNvSpPr txBox="1"/>
          <p:nvPr/>
        </p:nvSpPr>
        <p:spPr>
          <a:xfrm>
            <a:off x="9406871" y="2194398"/>
            <a:ext cx="117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>
                <a:solidFill>
                  <a:srgbClr val="002060"/>
                </a:solidFill>
                <a:latin typeface="Montserrat" panose="02000505000000020004" pitchFamily="2" charset="0"/>
              </a:rPr>
              <a:t>Ago</a:t>
            </a:r>
            <a:r>
              <a:rPr lang="pt-BR" sz="1400" b="1" dirty="0">
                <a:solidFill>
                  <a:srgbClr val="002060"/>
                </a:solidFill>
                <a:latin typeface="Montserrat" panose="02000505000000020004" pitchFamily="2" charset="0"/>
              </a:rPr>
              <a:t>/24  </a:t>
            </a:r>
          </a:p>
          <a:p>
            <a:pPr algn="ctr"/>
            <a:r>
              <a:rPr lang="pt-BR" sz="1400" b="1" dirty="0">
                <a:solidFill>
                  <a:srgbClr val="002060"/>
                </a:solidFill>
                <a:latin typeface="Montserrat" panose="02000505000000020004" pitchFamily="2" charset="0"/>
              </a:rPr>
              <a:t>100,1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35029CB-4885-4D6F-AD6A-53F909D28970}"/>
              </a:ext>
            </a:extLst>
          </p:cNvPr>
          <p:cNvSpPr txBox="1"/>
          <p:nvPr/>
        </p:nvSpPr>
        <p:spPr>
          <a:xfrm>
            <a:off x="9475637" y="1749680"/>
            <a:ext cx="111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>
                <a:solidFill>
                  <a:schemeClr val="bg1">
                    <a:lumMod val="50000"/>
                  </a:schemeClr>
                </a:solidFill>
                <a:latin typeface="Montserrat" panose="02000505000000020004" pitchFamily="2" charset="0"/>
              </a:rPr>
              <a:t>Ago</a:t>
            </a:r>
            <a:r>
              <a:rPr lang="pt-BR" sz="1400" b="1" dirty="0">
                <a:solidFill>
                  <a:schemeClr val="bg1">
                    <a:lumMod val="50000"/>
                  </a:schemeClr>
                </a:solidFill>
                <a:latin typeface="Montserrat" panose="02000505000000020004" pitchFamily="2" charset="0"/>
              </a:rPr>
              <a:t>/24  </a:t>
            </a:r>
          </a:p>
          <a:p>
            <a:pPr algn="ctr"/>
            <a:r>
              <a:rPr lang="pt-BR" sz="1400" b="1" dirty="0">
                <a:solidFill>
                  <a:schemeClr val="bg1">
                    <a:lumMod val="50000"/>
                  </a:schemeClr>
                </a:solidFill>
                <a:latin typeface="Montserrat" panose="02000505000000020004" pitchFamily="2" charset="0"/>
              </a:rPr>
              <a:t>106,3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BAE673EA-1A4E-419B-A6F8-97199C440418}"/>
              </a:ext>
            </a:extLst>
          </p:cNvPr>
          <p:cNvSpPr txBox="1"/>
          <p:nvPr/>
        </p:nvSpPr>
        <p:spPr>
          <a:xfrm>
            <a:off x="4389950" y="5517565"/>
            <a:ext cx="20764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COMÉRCIO - MPE</a:t>
            </a:r>
          </a:p>
          <a:p>
            <a:pPr algn="ctr"/>
            <a:r>
              <a:rPr lang="pt-BR" sz="1400" b="1" dirty="0">
                <a:solidFill>
                  <a:srgbClr val="2B474D"/>
                </a:solidFill>
                <a:latin typeface="Montserrat" panose="02000505000000020004" pitchFamily="2" charset="0"/>
              </a:rPr>
              <a:t>SERVIÇOS - MPE</a:t>
            </a:r>
          </a:p>
          <a:p>
            <a:pPr algn="ctr"/>
            <a:r>
              <a:rPr lang="pt-BR" sz="1400" b="1" dirty="0">
                <a:solidFill>
                  <a:schemeClr val="bg1">
                    <a:lumMod val="50000"/>
                  </a:schemeClr>
                </a:solidFill>
                <a:latin typeface="Montserrat" panose="02000505000000020004" pitchFamily="2" charset="0"/>
              </a:rPr>
              <a:t>INDÚSTRIA - MPE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18ABBCCE-2CF1-4047-9EC8-8FCC72FACE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5264108"/>
              </p:ext>
            </p:extLst>
          </p:nvPr>
        </p:nvGraphicFramePr>
        <p:xfrm>
          <a:off x="367570" y="1500903"/>
          <a:ext cx="9513341" cy="4076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98126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4" y="453701"/>
            <a:ext cx="7399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Resultados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Emprego Previsto (em pontos)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-194763" y="976921"/>
            <a:ext cx="7267916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4C21394-FF0E-4EAE-ADDC-BE806CCFEEF0}"/>
              </a:ext>
            </a:extLst>
          </p:cNvPr>
          <p:cNvSpPr txBox="1"/>
          <p:nvPr/>
        </p:nvSpPr>
        <p:spPr>
          <a:xfrm>
            <a:off x="651859" y="6399456"/>
            <a:ext cx="10683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200" dirty="0">
                <a:solidFill>
                  <a:srgbClr val="005CB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Nota: a composição do indicador é (100 + resposta favorável – desfavorável), a partir dos dados padronizados, com a média de Ago2010 a 2015. O ajuste sazonal é feito em cada série específica. Então, não é possível calcular a partir das parcelas brutas de forma direta.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39</a:t>
            </a:r>
          </a:p>
        </p:txBody>
      </p:sp>
      <p:sp>
        <p:nvSpPr>
          <p:cNvPr id="31" name="CaixaDeTexto 18">
            <a:extLst>
              <a:ext uri="{FF2B5EF4-FFF2-40B4-BE49-F238E27FC236}">
                <a16:creationId xmlns:a16="http://schemas.microsoft.com/office/drawing/2014/main" id="{F164F0A6-E0F7-4320-910E-DF6821643AA2}"/>
              </a:ext>
            </a:extLst>
          </p:cNvPr>
          <p:cNvSpPr txBox="1"/>
          <p:nvPr/>
        </p:nvSpPr>
        <p:spPr>
          <a:xfrm>
            <a:off x="4073493" y="5501403"/>
            <a:ext cx="2022507" cy="307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AGREGADO - MPE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E42C52F2-F14F-4DA6-A674-11C7C29411BE}"/>
              </a:ext>
            </a:extLst>
          </p:cNvPr>
          <p:cNvSpPr txBox="1"/>
          <p:nvPr/>
        </p:nvSpPr>
        <p:spPr>
          <a:xfrm>
            <a:off x="9339331" y="1832636"/>
            <a:ext cx="1083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>
                <a:solidFill>
                  <a:srgbClr val="00B0F0"/>
                </a:solidFill>
                <a:latin typeface="Montserrat" panose="02000505000000020004" pitchFamily="2" charset="0"/>
              </a:rPr>
              <a:t>Ago</a:t>
            </a:r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/24  </a:t>
            </a:r>
          </a:p>
          <a:p>
            <a:pPr algn="ctr"/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99,3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917C1A3D-4186-44A9-9FE0-4EDA283457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2769080"/>
              </p:ext>
            </p:extLst>
          </p:nvPr>
        </p:nvGraphicFramePr>
        <p:xfrm>
          <a:off x="234512" y="1429745"/>
          <a:ext cx="9213360" cy="4045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8184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6">
            <a:extLst>
              <a:ext uri="{FF2B5EF4-FFF2-40B4-BE49-F238E27FC236}">
                <a16:creationId xmlns:a16="http://schemas.microsoft.com/office/drawing/2014/main" id="{AD137DB3-405A-399F-6E92-71FB934B10AC}"/>
              </a:ext>
            </a:extLst>
          </p:cNvPr>
          <p:cNvSpPr/>
          <p:nvPr/>
        </p:nvSpPr>
        <p:spPr>
          <a:xfrm>
            <a:off x="-1568888" y="6995845"/>
            <a:ext cx="1504492" cy="6935741"/>
          </a:xfrm>
          <a:custGeom>
            <a:avLst/>
            <a:gdLst>
              <a:gd name="connsiteX0" fmla="*/ 0 w 699704"/>
              <a:gd name="connsiteY0" fmla="*/ 3215492 h 3215492"/>
              <a:gd name="connsiteX1" fmla="*/ 699704 w 699704"/>
              <a:gd name="connsiteY1" fmla="*/ 0 h 3215492"/>
              <a:gd name="connsiteX0" fmla="*/ 0 w 1189101"/>
              <a:gd name="connsiteY0" fmla="*/ 5507932 h 5507932"/>
              <a:gd name="connsiteX1" fmla="*/ 1189101 w 1189101"/>
              <a:gd name="connsiteY1" fmla="*/ 0 h 5507932"/>
              <a:gd name="connsiteX0" fmla="*/ 0 w 1485315"/>
              <a:gd name="connsiteY0" fmla="*/ 6847335 h 6847335"/>
              <a:gd name="connsiteX1" fmla="*/ 1485315 w 1485315"/>
              <a:gd name="connsiteY1" fmla="*/ 0 h 684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5315" h="6847335">
                <a:moveTo>
                  <a:pt x="0" y="6847335"/>
                </a:moveTo>
                <a:cubicBezTo>
                  <a:pt x="233235" y="5775504"/>
                  <a:pt x="1252080" y="1071831"/>
                  <a:pt x="1485315" y="0"/>
                </a:cubicBezTo>
              </a:path>
            </a:pathLst>
          </a:custGeom>
          <a:ln w="12700" cap="flat">
            <a:solidFill>
              <a:srgbClr val="005EB8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Gráfico 5">
            <a:extLst>
              <a:ext uri="{FF2B5EF4-FFF2-40B4-BE49-F238E27FC236}">
                <a16:creationId xmlns:a16="http://schemas.microsoft.com/office/drawing/2014/main" id="{0C879673-32A5-CBFC-A617-BF8FFC52ABAE}"/>
              </a:ext>
            </a:extLst>
          </p:cNvPr>
          <p:cNvSpPr/>
          <p:nvPr/>
        </p:nvSpPr>
        <p:spPr>
          <a:xfrm>
            <a:off x="5905245" y="1853381"/>
            <a:ext cx="699704" cy="3215492"/>
          </a:xfrm>
          <a:custGeom>
            <a:avLst/>
            <a:gdLst>
              <a:gd name="connsiteX0" fmla="*/ 0 w 699704"/>
              <a:gd name="connsiteY0" fmla="*/ 3215492 h 3215492"/>
              <a:gd name="connsiteX1" fmla="*/ 699704 w 699704"/>
              <a:gd name="connsiteY1" fmla="*/ 0 h 321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9704" h="3215492">
                <a:moveTo>
                  <a:pt x="0" y="3215492"/>
                </a:moveTo>
                <a:lnTo>
                  <a:pt x="699704" y="0"/>
                </a:lnTo>
              </a:path>
            </a:pathLst>
          </a:custGeom>
          <a:ln w="12700" cap="flat">
            <a:solidFill>
              <a:srgbClr val="005EB8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Gráfico 9">
            <a:extLst>
              <a:ext uri="{FF2B5EF4-FFF2-40B4-BE49-F238E27FC236}">
                <a16:creationId xmlns:a16="http://schemas.microsoft.com/office/drawing/2014/main" id="{C13456DE-8A29-04B2-CA13-772E0F3852D2}"/>
              </a:ext>
            </a:extLst>
          </p:cNvPr>
          <p:cNvSpPr/>
          <p:nvPr/>
        </p:nvSpPr>
        <p:spPr>
          <a:xfrm>
            <a:off x="-2708734" y="6138122"/>
            <a:ext cx="7883869" cy="5369101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E2FAD6E-698E-41BD-76AE-57C8BECF83D8}"/>
              </a:ext>
            </a:extLst>
          </p:cNvPr>
          <p:cNvSpPr txBox="1"/>
          <p:nvPr/>
        </p:nvSpPr>
        <p:spPr>
          <a:xfrm>
            <a:off x="7627472" y="3461127"/>
            <a:ext cx="375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Agosto 2024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484724" y="2836596"/>
            <a:ext cx="46106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5400" b="1" dirty="0">
                <a:solidFill>
                  <a:srgbClr val="005CB8"/>
                </a:solidFill>
                <a:latin typeface="Calibri" panose="020F0502020204030204"/>
              </a:rPr>
              <a:t>ANÁLISE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GERAL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6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242269" y="6235511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6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áfico 6">
            <a:extLst>
              <a:ext uri="{FF2B5EF4-FFF2-40B4-BE49-F238E27FC236}">
                <a16:creationId xmlns:a16="http://schemas.microsoft.com/office/drawing/2014/main" id="{883680EE-2341-5CD0-1BBE-8713BD6717E5}"/>
              </a:ext>
            </a:extLst>
          </p:cNvPr>
          <p:cNvSpPr/>
          <p:nvPr/>
        </p:nvSpPr>
        <p:spPr>
          <a:xfrm>
            <a:off x="2551741" y="1009403"/>
            <a:ext cx="7429214" cy="2396867"/>
          </a:xfrm>
          <a:custGeom>
            <a:avLst/>
            <a:gdLst>
              <a:gd name="connsiteX0" fmla="*/ 5124165 w 7429214"/>
              <a:gd name="connsiteY0" fmla="*/ 0 h 2835306"/>
              <a:gd name="connsiteX1" fmla="*/ 3627311 w 7429214"/>
              <a:gd name="connsiteY1" fmla="*/ 0 h 2835306"/>
              <a:gd name="connsiteX2" fmla="*/ 1322261 w 7429214"/>
              <a:gd name="connsiteY2" fmla="*/ 0 h 2835306"/>
              <a:gd name="connsiteX3" fmla="*/ 963168 w 7429214"/>
              <a:gd name="connsiteY3" fmla="*/ 1647158 h 2835306"/>
              <a:gd name="connsiteX4" fmla="*/ 0 w 7429214"/>
              <a:gd name="connsiteY4" fmla="*/ 1647158 h 2835306"/>
              <a:gd name="connsiteX5" fmla="*/ 799910 w 7429214"/>
              <a:gd name="connsiteY5" fmla="*/ 2395919 h 2835306"/>
              <a:gd name="connsiteX6" fmla="*/ 704088 w 7429214"/>
              <a:gd name="connsiteY6" fmla="*/ 2835307 h 2835306"/>
              <a:gd name="connsiteX7" fmla="*/ 3009329 w 7429214"/>
              <a:gd name="connsiteY7" fmla="*/ 2834545 h 2835306"/>
              <a:gd name="connsiteX8" fmla="*/ 3009138 w 7429214"/>
              <a:gd name="connsiteY8" fmla="*/ 2835307 h 2835306"/>
              <a:gd name="connsiteX9" fmla="*/ 6811042 w 7429214"/>
              <a:gd name="connsiteY9" fmla="*/ 2834069 h 2835306"/>
              <a:gd name="connsiteX10" fmla="*/ 7429215 w 7429214"/>
              <a:gd name="connsiteY10" fmla="*/ 0 h 2835306"/>
              <a:gd name="connsiteX11" fmla="*/ 5124165 w 7429214"/>
              <a:gd name="connsiteY11" fmla="*/ 0 h 2835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29214" h="2835306">
                <a:moveTo>
                  <a:pt x="5124165" y="0"/>
                </a:moveTo>
                <a:lnTo>
                  <a:pt x="3627311" y="0"/>
                </a:lnTo>
                <a:lnTo>
                  <a:pt x="1322261" y="0"/>
                </a:lnTo>
                <a:lnTo>
                  <a:pt x="963168" y="1647158"/>
                </a:lnTo>
                <a:lnTo>
                  <a:pt x="0" y="1647158"/>
                </a:lnTo>
                <a:lnTo>
                  <a:pt x="799910" y="2395919"/>
                </a:lnTo>
                <a:lnTo>
                  <a:pt x="704088" y="2835307"/>
                </a:lnTo>
                <a:lnTo>
                  <a:pt x="3009329" y="2834545"/>
                </a:lnTo>
                <a:lnTo>
                  <a:pt x="3009138" y="2835307"/>
                </a:lnTo>
                <a:lnTo>
                  <a:pt x="6811042" y="2834069"/>
                </a:lnTo>
                <a:lnTo>
                  <a:pt x="7429215" y="0"/>
                </a:lnTo>
                <a:lnTo>
                  <a:pt x="5124165" y="0"/>
                </a:lnTo>
                <a:close/>
              </a:path>
            </a:pathLst>
          </a:custGeom>
          <a:noFill/>
          <a:ln w="1905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0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A5EDB4E-4155-875E-4A7C-A5875C8CE2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32" t="17011" r="40902" b="17011"/>
          <a:stretch/>
        </p:blipFill>
        <p:spPr>
          <a:xfrm>
            <a:off x="9980955" y="-8194"/>
            <a:ext cx="3744056" cy="687642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794587" y="1626887"/>
            <a:ext cx="2815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000" b="1" dirty="0">
                <a:solidFill>
                  <a:srgbClr val="005CB8"/>
                </a:solidFill>
              </a:rPr>
              <a:t>Realização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74" y="5853791"/>
            <a:ext cx="838252" cy="453098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4331613" y="1377437"/>
            <a:ext cx="47650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>
                <a:solidFill>
                  <a:srgbClr val="005EB8"/>
                </a:solidFill>
              </a:rPr>
              <a:t>A pesquisa </a:t>
            </a:r>
            <a:r>
              <a:rPr lang="pt-BR" sz="2000" b="1" dirty="0">
                <a:solidFill>
                  <a:srgbClr val="005EB8"/>
                </a:solidFill>
              </a:rPr>
              <a:t>Sondagem Econômica MPE</a:t>
            </a:r>
          </a:p>
          <a:p>
            <a:r>
              <a:rPr lang="pt-BR" sz="2000" dirty="0">
                <a:solidFill>
                  <a:srgbClr val="005EB8"/>
                </a:solidFill>
              </a:rPr>
              <a:t>é um produto da </a:t>
            </a:r>
            <a:r>
              <a:rPr lang="pt-BR" sz="2000" b="1" dirty="0">
                <a:solidFill>
                  <a:srgbClr val="005EB8"/>
                </a:solidFill>
              </a:rPr>
              <a:t>Unidade de Gestão Estratégica e Inteligência</a:t>
            </a:r>
            <a:r>
              <a:rPr lang="pt-BR" sz="2000" dirty="0">
                <a:solidFill>
                  <a:srgbClr val="005EB8"/>
                </a:solidFill>
              </a:rPr>
              <a:t> do Sebrae Nacional, com apoio da </a:t>
            </a:r>
            <a:r>
              <a:rPr lang="pt-BR" sz="2000" b="1" dirty="0">
                <a:solidFill>
                  <a:srgbClr val="005EB8"/>
                </a:solidFill>
              </a:rPr>
              <a:t>Fundação Getulio Vargas</a:t>
            </a:r>
            <a:r>
              <a:rPr lang="pt-BR" sz="2000" dirty="0">
                <a:solidFill>
                  <a:srgbClr val="005EB8"/>
                </a:solidFill>
              </a:rPr>
              <a:t>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96628" y="3505679"/>
            <a:ext cx="472881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005EB8"/>
                </a:solidFill>
              </a:rPr>
              <a:t>Equipe UGE</a:t>
            </a:r>
          </a:p>
          <a:p>
            <a:r>
              <a:rPr lang="pt-BR" dirty="0">
                <a:solidFill>
                  <a:srgbClr val="005EB8"/>
                </a:solidFill>
              </a:rPr>
              <a:t>Marco Aurélio Bedê  </a:t>
            </a:r>
            <a:r>
              <a:rPr lang="pt-BR" sz="1600" dirty="0">
                <a:solidFill>
                  <a:schemeClr val="accent3">
                    <a:lumMod val="75000"/>
                  </a:schemeClr>
                </a:solidFill>
              </a:rPr>
              <a:t>marco.bede@sebrae.com.br</a:t>
            </a:r>
            <a:endParaRPr lang="pt-BR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pt-BR" dirty="0">
                <a:solidFill>
                  <a:srgbClr val="005EB8"/>
                </a:solidFill>
              </a:rPr>
              <a:t>Dênis Nunes  </a:t>
            </a:r>
            <a:r>
              <a:rPr lang="pt-BR" sz="1600" dirty="0">
                <a:solidFill>
                  <a:schemeClr val="accent3">
                    <a:lumMod val="75000"/>
                  </a:schemeClr>
                </a:solidFill>
              </a:rPr>
              <a:t>denis.pedro@sebrae.com.br</a:t>
            </a:r>
          </a:p>
          <a:p>
            <a:endParaRPr lang="pt-BR" sz="1600" dirty="0">
              <a:solidFill>
                <a:srgbClr val="005EB8"/>
              </a:solidFill>
            </a:endParaRPr>
          </a:p>
          <a:p>
            <a:endParaRPr lang="pt-BR" sz="1600" dirty="0">
              <a:solidFill>
                <a:srgbClr val="005EB8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631519" y="3659401"/>
            <a:ext cx="47288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005EB8"/>
                </a:solidFill>
              </a:rPr>
              <a:t>Equipe FGV</a:t>
            </a:r>
          </a:p>
          <a:p>
            <a:r>
              <a:rPr lang="pt-BR" dirty="0">
                <a:solidFill>
                  <a:srgbClr val="005EB8"/>
                </a:solidFill>
              </a:rPr>
              <a:t>Luiz Gustavo Medeiros Barbosa</a:t>
            </a:r>
          </a:p>
          <a:p>
            <a:r>
              <a:rPr lang="pt-BR" dirty="0">
                <a:solidFill>
                  <a:srgbClr val="005EB8"/>
                </a:solidFill>
              </a:rPr>
              <a:t>Aloisio Campelo Jr</a:t>
            </a:r>
          </a:p>
          <a:p>
            <a:r>
              <a:rPr lang="pt-BR" dirty="0">
                <a:solidFill>
                  <a:srgbClr val="005EB8"/>
                </a:solidFill>
              </a:rPr>
              <a:t>Viviane Seda Bittencourt</a:t>
            </a:r>
          </a:p>
          <a:p>
            <a:r>
              <a:rPr lang="pt-BR" dirty="0">
                <a:solidFill>
                  <a:srgbClr val="005EB8"/>
                </a:solidFill>
              </a:rPr>
              <a:t>Marcel Levi</a:t>
            </a:r>
          </a:p>
          <a:p>
            <a:r>
              <a:rPr lang="pt-BR" dirty="0">
                <a:solidFill>
                  <a:srgbClr val="005EB8"/>
                </a:solidFill>
              </a:rPr>
              <a:t>Patricia Meziat Pina</a:t>
            </a:r>
          </a:p>
          <a:p>
            <a:r>
              <a:rPr lang="pt-BR" dirty="0">
                <a:solidFill>
                  <a:srgbClr val="005EB8"/>
                </a:solidFill>
              </a:rPr>
              <a:t>Anna Carolina Gouveia</a:t>
            </a:r>
          </a:p>
          <a:p>
            <a:r>
              <a:rPr lang="pt-BR" dirty="0">
                <a:solidFill>
                  <a:srgbClr val="005EB8"/>
                </a:solidFill>
              </a:rPr>
              <a:t>Ique Lavatori</a:t>
            </a:r>
          </a:p>
          <a:p>
            <a:r>
              <a:rPr lang="pt-BR" dirty="0">
                <a:solidFill>
                  <a:srgbClr val="005EB8"/>
                </a:solidFill>
              </a:rPr>
              <a:t>Raphael Vianna</a:t>
            </a:r>
          </a:p>
          <a:p>
            <a:r>
              <a:rPr lang="pt-BR" dirty="0">
                <a:solidFill>
                  <a:srgbClr val="005EB8"/>
                </a:solidFill>
              </a:rPr>
              <a:t>Carlos André Vieira</a:t>
            </a:r>
            <a:endParaRPr lang="pt-BR" sz="1600" dirty="0">
              <a:solidFill>
                <a:srgbClr val="005EB8"/>
              </a:solidFill>
            </a:endParaRPr>
          </a:p>
        </p:txBody>
      </p:sp>
      <p:sp>
        <p:nvSpPr>
          <p:cNvPr id="9" name="Gráfico 5">
            <a:extLst>
              <a:ext uri="{FF2B5EF4-FFF2-40B4-BE49-F238E27FC236}">
                <a16:creationId xmlns:a16="http://schemas.microsoft.com/office/drawing/2014/main" id="{0C879673-32A5-CBFC-A617-BF8FFC52ABAE}"/>
              </a:ext>
            </a:extLst>
          </p:cNvPr>
          <p:cNvSpPr/>
          <p:nvPr/>
        </p:nvSpPr>
        <p:spPr>
          <a:xfrm>
            <a:off x="5150717" y="3568396"/>
            <a:ext cx="1038679" cy="2511944"/>
          </a:xfrm>
          <a:custGeom>
            <a:avLst/>
            <a:gdLst>
              <a:gd name="connsiteX0" fmla="*/ 0 w 699704"/>
              <a:gd name="connsiteY0" fmla="*/ 3215492 h 3215492"/>
              <a:gd name="connsiteX1" fmla="*/ 699704 w 699704"/>
              <a:gd name="connsiteY1" fmla="*/ 0 h 321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9704" h="3215492">
                <a:moveTo>
                  <a:pt x="0" y="3215492"/>
                </a:moveTo>
                <a:lnTo>
                  <a:pt x="699704" y="0"/>
                </a:lnTo>
              </a:path>
            </a:pathLst>
          </a:custGeom>
          <a:ln w="12700" cap="flat">
            <a:solidFill>
              <a:srgbClr val="005EB8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503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5" y="453701"/>
            <a:ext cx="4610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solidFill>
                  <a:srgbClr val="005CB8"/>
                </a:solidFill>
                <a:latin typeface="Calibri" panose="020F0502020204030204"/>
              </a:rPr>
              <a:t>D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estaques - </a:t>
            </a:r>
            <a:r>
              <a:rPr lang="pt-BR" sz="2800" b="1" dirty="0">
                <a:solidFill>
                  <a:srgbClr val="005CB8"/>
                </a:solidFill>
                <a:latin typeface="Calibri" panose="020F0502020204030204"/>
              </a:rPr>
              <a:t>Agosto</a:t>
            </a:r>
            <a:r>
              <a:rPr kumimoji="0" lang="pt-BR" sz="2800" b="1" i="0" u="none" strike="noStrike" kern="1200" cap="none" spc="0" normalizeH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2024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194763" y="976921"/>
            <a:ext cx="4829515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53" name="CaixaDeTexto 13">
            <a:extLst>
              <a:ext uri="{FF2B5EF4-FFF2-40B4-BE49-F238E27FC236}">
                <a16:creationId xmlns:a16="http://schemas.microsoft.com/office/drawing/2014/main" id="{22BC39CA-0DD7-4139-8282-982DD9E5DA3B}"/>
              </a:ext>
            </a:extLst>
          </p:cNvPr>
          <p:cNvSpPr txBox="1"/>
          <p:nvPr/>
        </p:nvSpPr>
        <p:spPr>
          <a:xfrm>
            <a:off x="422075" y="1385556"/>
            <a:ext cx="1096327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494BA"/>
              </a:buClr>
            </a:pPr>
            <a:r>
              <a:rPr lang="pt-BR" sz="2000" b="1" dirty="0">
                <a:solidFill>
                  <a:srgbClr val="0070C0"/>
                </a:solidFill>
                <a:latin typeface="Roboto"/>
              </a:rPr>
              <a:t>Índice de Confiança das MPE (IC-MPE) recuou em agosto de 2024:</a:t>
            </a:r>
          </a:p>
          <a:p>
            <a:pPr>
              <a:buClr>
                <a:srgbClr val="3494BA"/>
              </a:buClr>
            </a:pPr>
            <a:endParaRPr lang="pt-BR" sz="1200" dirty="0">
              <a:solidFill>
                <a:srgbClr val="0070C0"/>
              </a:solidFill>
              <a:latin typeface="Roboto"/>
            </a:endParaRPr>
          </a:p>
          <a:p>
            <a:pPr marL="800100" lvl="1" indent="-342900" algn="just">
              <a:buClr>
                <a:srgbClr val="3494BA"/>
              </a:buClr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rgbClr val="0070C0"/>
                </a:solidFill>
                <a:latin typeface="Roboto"/>
              </a:rPr>
              <a:t>O </a:t>
            </a:r>
            <a:r>
              <a:rPr lang="pt-BR" b="1" dirty="0">
                <a:solidFill>
                  <a:srgbClr val="0070C0"/>
                </a:solidFill>
                <a:latin typeface="Roboto"/>
              </a:rPr>
              <a:t>IC-MPE</a:t>
            </a:r>
            <a:r>
              <a:rPr lang="pt-BR" dirty="0">
                <a:solidFill>
                  <a:srgbClr val="0070C0"/>
                </a:solidFill>
                <a:latin typeface="Roboto"/>
              </a:rPr>
              <a:t> (Ind. + Com. + Serv.): </a:t>
            </a:r>
            <a:r>
              <a:rPr lang="pt-BR" b="1" dirty="0">
                <a:solidFill>
                  <a:srgbClr val="0070C0"/>
                </a:solidFill>
                <a:latin typeface="Roboto"/>
              </a:rPr>
              <a:t>-0,5 ponto</a:t>
            </a:r>
            <a:endParaRPr lang="pt-BR" b="1" strike="sngStrike" dirty="0">
              <a:solidFill>
                <a:srgbClr val="0070C0"/>
              </a:solidFill>
              <a:latin typeface="Roboto"/>
            </a:endParaRPr>
          </a:p>
          <a:p>
            <a:pPr marL="1257300" lvl="2" indent="-342900" algn="just">
              <a:buClr>
                <a:srgbClr val="3494BA"/>
              </a:buClr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rgbClr val="0070C0"/>
                </a:solidFill>
                <a:latin typeface="Roboto"/>
              </a:rPr>
              <a:t>MPE do Comércio:</a:t>
            </a:r>
            <a:r>
              <a:rPr lang="pt-BR" b="1" dirty="0">
                <a:solidFill>
                  <a:srgbClr val="0070C0"/>
                </a:solidFill>
                <a:latin typeface="Roboto"/>
              </a:rPr>
              <a:t> -2,4 pontos</a:t>
            </a:r>
            <a:endParaRPr lang="pt-BR" b="1" strike="sngStrike" dirty="0">
              <a:solidFill>
                <a:srgbClr val="0070C0"/>
              </a:solidFill>
              <a:latin typeface="Roboto"/>
            </a:endParaRPr>
          </a:p>
          <a:p>
            <a:pPr marL="1257300" lvl="2" indent="-342900" algn="just">
              <a:buClr>
                <a:srgbClr val="3494BA"/>
              </a:buClr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rgbClr val="0070C0"/>
                </a:solidFill>
                <a:latin typeface="Roboto"/>
              </a:rPr>
              <a:t>MPE de Serviços:    </a:t>
            </a:r>
            <a:r>
              <a:rPr lang="pt-BR" b="1" dirty="0">
                <a:solidFill>
                  <a:srgbClr val="0070C0"/>
                </a:solidFill>
                <a:latin typeface="Roboto"/>
              </a:rPr>
              <a:t>-0,7 ponto</a:t>
            </a:r>
          </a:p>
          <a:p>
            <a:pPr marL="1257300" lvl="2" indent="-342900" algn="just">
              <a:buClr>
                <a:srgbClr val="3494BA"/>
              </a:buClr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rgbClr val="0070C0"/>
                </a:solidFill>
                <a:latin typeface="Roboto"/>
              </a:rPr>
              <a:t>MPE da Ind. de Transformação:  </a:t>
            </a:r>
            <a:r>
              <a:rPr lang="pt-BR" b="1" dirty="0">
                <a:solidFill>
                  <a:srgbClr val="0070C0"/>
                </a:solidFill>
                <a:latin typeface="Roboto"/>
              </a:rPr>
              <a:t>-1,1 ponto </a:t>
            </a:r>
          </a:p>
          <a:p>
            <a:pPr marL="1257300" lvl="2" indent="-342900" algn="just">
              <a:buClr>
                <a:srgbClr val="3494BA"/>
              </a:buClr>
              <a:buFont typeface="Courier New" panose="02070309020205020404" pitchFamily="49" charset="0"/>
              <a:buChar char="o"/>
            </a:pPr>
            <a:endParaRPr lang="pt-BR" b="1" dirty="0">
              <a:solidFill>
                <a:srgbClr val="0070C0"/>
              </a:solidFill>
              <a:latin typeface="Roboto"/>
            </a:endParaRPr>
          </a:p>
          <a:p>
            <a:pPr marL="800100" lvl="1" indent="-342900" algn="just">
              <a:buClr>
                <a:srgbClr val="3494BA"/>
              </a:buClr>
              <a:buFont typeface="Courier New" panose="02070309020205020404" pitchFamily="49" charset="0"/>
              <a:buChar char="o"/>
            </a:pPr>
            <a:endParaRPr lang="pt-BR" b="1" dirty="0">
              <a:solidFill>
                <a:srgbClr val="0070C0"/>
              </a:solidFill>
              <a:latin typeface="Roboto"/>
            </a:endParaRPr>
          </a:p>
          <a:p>
            <a:pPr marL="800100" lvl="1" indent="-342900" algn="just">
              <a:buClr>
                <a:srgbClr val="3494BA"/>
              </a:buClr>
              <a:buFont typeface="Courier New" panose="02070309020205020404" pitchFamily="49" charset="0"/>
              <a:buChar char="o"/>
            </a:pPr>
            <a:r>
              <a:rPr lang="pt-BR" sz="1600" b="1" dirty="0">
                <a:solidFill>
                  <a:srgbClr val="0070C0"/>
                </a:solidFill>
                <a:latin typeface="Roboto"/>
              </a:rPr>
              <a:t>MPE Comércio</a:t>
            </a:r>
            <a:r>
              <a:rPr lang="pt-BR" sz="1600" dirty="0">
                <a:solidFill>
                  <a:srgbClr val="0070C0"/>
                </a:solidFill>
                <a:latin typeface="Roboto"/>
              </a:rPr>
              <a:t>: a piora da confiança observada no setor ocorreu, principalmente, devido à queda nos indicadores de vendas previstas e tendência dos negócios.</a:t>
            </a:r>
          </a:p>
          <a:p>
            <a:pPr marL="800100" lvl="1" indent="-342900" algn="just">
              <a:buClr>
                <a:srgbClr val="3494BA"/>
              </a:buClr>
              <a:buFont typeface="Courier New" panose="02070309020205020404" pitchFamily="49" charset="0"/>
              <a:buChar char="o"/>
            </a:pPr>
            <a:endParaRPr lang="pt-BR" sz="1600" dirty="0">
              <a:solidFill>
                <a:srgbClr val="0070C0"/>
              </a:solidFill>
              <a:latin typeface="Roboto"/>
            </a:endParaRPr>
          </a:p>
          <a:p>
            <a:pPr marL="800100" lvl="1" indent="-342900" algn="just">
              <a:buClr>
                <a:srgbClr val="3494BA"/>
              </a:buClr>
              <a:buFont typeface="Courier New" panose="02070309020205020404" pitchFamily="49" charset="0"/>
              <a:buChar char="o"/>
            </a:pPr>
            <a:r>
              <a:rPr lang="pt-BR" sz="1600" b="1" dirty="0">
                <a:solidFill>
                  <a:srgbClr val="0070C0"/>
                </a:solidFill>
                <a:latin typeface="Roboto"/>
              </a:rPr>
              <a:t>MPE Serviços</a:t>
            </a:r>
            <a:r>
              <a:rPr lang="pt-BR" sz="1600" dirty="0">
                <a:solidFill>
                  <a:srgbClr val="0070C0"/>
                </a:solidFill>
                <a:latin typeface="Roboto"/>
              </a:rPr>
              <a:t>: a piora da confiança observada no setor ocorreu, principalmente, devido à queda no indicador de volume de demanda atual.</a:t>
            </a:r>
          </a:p>
          <a:p>
            <a:pPr marL="800100" lvl="1" indent="-342900" algn="just">
              <a:buClr>
                <a:srgbClr val="3494BA"/>
              </a:buClr>
              <a:buFont typeface="Courier New" panose="02070309020205020404" pitchFamily="49" charset="0"/>
              <a:buChar char="o"/>
            </a:pPr>
            <a:endParaRPr lang="pt-BR" sz="1600" dirty="0">
              <a:solidFill>
                <a:srgbClr val="0070C0"/>
              </a:solidFill>
              <a:latin typeface="Roboto"/>
            </a:endParaRPr>
          </a:p>
          <a:p>
            <a:pPr marL="800100" lvl="1" indent="-342900" algn="just">
              <a:buClr>
                <a:srgbClr val="3494BA"/>
              </a:buClr>
              <a:buFont typeface="Courier New" panose="02070309020205020404" pitchFamily="49" charset="0"/>
              <a:buChar char="o"/>
            </a:pPr>
            <a:r>
              <a:rPr lang="pt-BR" sz="1600" b="1" dirty="0">
                <a:solidFill>
                  <a:srgbClr val="0070C0"/>
                </a:solidFill>
                <a:latin typeface="Roboto"/>
              </a:rPr>
              <a:t>MPE Indústria de Transformação</a:t>
            </a:r>
            <a:r>
              <a:rPr lang="pt-BR" sz="1600" dirty="0">
                <a:solidFill>
                  <a:srgbClr val="0070C0"/>
                </a:solidFill>
                <a:latin typeface="Roboto"/>
              </a:rPr>
              <a:t>: a piora na confiança observada no setor ocorreu, principalmente, devido à queda do indicador de tendência dos negócios.</a:t>
            </a:r>
          </a:p>
          <a:p>
            <a:pPr marL="800100" lvl="1" indent="-342900" algn="just">
              <a:buClr>
                <a:srgbClr val="3494BA"/>
              </a:buClr>
              <a:buFont typeface="Courier New" panose="02070309020205020404" pitchFamily="49" charset="0"/>
              <a:buChar char="o"/>
            </a:pPr>
            <a:endParaRPr lang="pt-BR" sz="1600" dirty="0">
              <a:solidFill>
                <a:srgbClr val="0070C0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055446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1394088"/>
              </p:ext>
            </p:extLst>
          </p:nvPr>
        </p:nvGraphicFramePr>
        <p:xfrm>
          <a:off x="519441" y="1441256"/>
          <a:ext cx="8510211" cy="4684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5" y="453701"/>
            <a:ext cx="4610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R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esultados: IC-MPE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-194762" y="976921"/>
            <a:ext cx="4647306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>
                <a:solidFill>
                  <a:srgbClr val="005CB8"/>
                </a:solidFill>
                <a:latin typeface="Calibri" panose="020F0502020204030204"/>
              </a:rPr>
              <a:t>6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B97386B1-066D-4867-B16D-E34BD501DF60}"/>
              </a:ext>
            </a:extLst>
          </p:cNvPr>
          <p:cNvSpPr txBox="1"/>
          <p:nvPr/>
        </p:nvSpPr>
        <p:spPr>
          <a:xfrm>
            <a:off x="8848662" y="2430477"/>
            <a:ext cx="1137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>
                <a:solidFill>
                  <a:srgbClr val="00B0F0"/>
                </a:solidFill>
                <a:latin typeface="Montserrat" panose="02000505000000020004" pitchFamily="2" charset="0"/>
              </a:rPr>
              <a:t>Ago</a:t>
            </a:r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/24  </a:t>
            </a:r>
          </a:p>
          <a:p>
            <a:pPr algn="ctr"/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93,7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0C40C1DC-D995-4DB3-BD3B-54DE48A63507}"/>
              </a:ext>
            </a:extLst>
          </p:cNvPr>
          <p:cNvSpPr txBox="1"/>
          <p:nvPr/>
        </p:nvSpPr>
        <p:spPr>
          <a:xfrm>
            <a:off x="1773404" y="4955079"/>
            <a:ext cx="1456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00B0F0"/>
                </a:solidFill>
                <a:latin typeface="Montserrat" panose="02000505000000020004" pitchFamily="2" charset="0"/>
              </a:rPr>
              <a:t>Abr/20 </a:t>
            </a:r>
          </a:p>
          <a:p>
            <a:pPr algn="ctr"/>
            <a:r>
              <a:rPr lang="pt-BR" sz="1200" b="1" dirty="0">
                <a:solidFill>
                  <a:srgbClr val="00B0F0"/>
                </a:solidFill>
                <a:latin typeface="Montserrat" panose="02000505000000020004" pitchFamily="2" charset="0"/>
              </a:rPr>
              <a:t>51,4</a:t>
            </a:r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FC04A127-93B3-4CAA-B441-DC9581617F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982256"/>
              </p:ext>
            </p:extLst>
          </p:nvPr>
        </p:nvGraphicFramePr>
        <p:xfrm>
          <a:off x="10062929" y="1484584"/>
          <a:ext cx="982663" cy="476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Worksheet" r:id="rId5" imgW="982874" imgH="4762563" progId="Excel.Sheet.12">
                  <p:embed/>
                </p:oleObj>
              </mc:Choice>
              <mc:Fallback>
                <p:oleObj name="Worksheet" r:id="rId5" imgW="982874" imgH="476256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062929" y="1484584"/>
                        <a:ext cx="982663" cy="476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6987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5" y="453701"/>
            <a:ext cx="4610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R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esultados: IC-MPE x IC-Geral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-194762" y="976921"/>
            <a:ext cx="5535204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>
                <a:solidFill>
                  <a:srgbClr val="005CB8"/>
                </a:solidFill>
                <a:latin typeface="Calibri" panose="020F0502020204030204"/>
              </a:rPr>
              <a:t>7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36EFAC6F-2592-48FC-82A4-52C0DEE06EDE}"/>
              </a:ext>
            </a:extLst>
          </p:cNvPr>
          <p:cNvSpPr txBox="1"/>
          <p:nvPr/>
        </p:nvSpPr>
        <p:spPr>
          <a:xfrm>
            <a:off x="9577765" y="3837874"/>
            <a:ext cx="24464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494BA"/>
              </a:buClr>
            </a:pPr>
            <a:r>
              <a:rPr lang="pt-BR" dirty="0">
                <a:solidFill>
                  <a:srgbClr val="1D6295"/>
                </a:solidFill>
                <a:latin typeface="Roboto"/>
              </a:rPr>
              <a:t>Em agosto de 2024,  o IC-Geral avançou, enquanto o IC-MPE recuou.</a:t>
            </a:r>
          </a:p>
          <a:p>
            <a:pPr>
              <a:buClr>
                <a:srgbClr val="3494BA"/>
              </a:buClr>
            </a:pPr>
            <a:endParaRPr lang="pt-BR" dirty="0">
              <a:solidFill>
                <a:srgbClr val="1D6295"/>
              </a:solidFill>
              <a:latin typeface="Roboto"/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5FD7359E-BCC9-4ECA-A248-FCA79E0A8F00}"/>
              </a:ext>
            </a:extLst>
          </p:cNvPr>
          <p:cNvSpPr txBox="1"/>
          <p:nvPr/>
        </p:nvSpPr>
        <p:spPr>
          <a:xfrm>
            <a:off x="8911896" y="2578737"/>
            <a:ext cx="999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>
                <a:solidFill>
                  <a:srgbClr val="00B0F0"/>
                </a:solidFill>
                <a:latin typeface="Montserrat" panose="02000505000000020004" pitchFamily="2" charset="0"/>
              </a:rPr>
              <a:t>Ago</a:t>
            </a:r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/24  </a:t>
            </a:r>
          </a:p>
          <a:p>
            <a:pPr algn="ctr"/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93,7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A90C26E2-CAA4-4669-AA5C-581B7C1F5132}"/>
              </a:ext>
            </a:extLst>
          </p:cNvPr>
          <p:cNvSpPr txBox="1"/>
          <p:nvPr/>
        </p:nvSpPr>
        <p:spPr>
          <a:xfrm>
            <a:off x="8827397" y="2001727"/>
            <a:ext cx="1137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>
                <a:solidFill>
                  <a:srgbClr val="002060"/>
                </a:solidFill>
                <a:latin typeface="Montserrat" panose="02000505000000020004" pitchFamily="2" charset="0"/>
              </a:rPr>
              <a:t>Ago</a:t>
            </a:r>
            <a:r>
              <a:rPr lang="pt-BR" sz="1400" b="1" dirty="0">
                <a:solidFill>
                  <a:srgbClr val="002060"/>
                </a:solidFill>
                <a:latin typeface="Montserrat" panose="02000505000000020004" pitchFamily="2" charset="0"/>
              </a:rPr>
              <a:t>/24  </a:t>
            </a:r>
          </a:p>
          <a:p>
            <a:pPr algn="ctr"/>
            <a:r>
              <a:rPr lang="pt-BR" sz="1400" b="1" dirty="0">
                <a:solidFill>
                  <a:srgbClr val="002060"/>
                </a:solidFill>
                <a:latin typeface="Montserrat" panose="02000505000000020004" pitchFamily="2" charset="0"/>
              </a:rPr>
              <a:t>98,0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2976183"/>
              </p:ext>
            </p:extLst>
          </p:nvPr>
        </p:nvGraphicFramePr>
        <p:xfrm>
          <a:off x="175260" y="1346398"/>
          <a:ext cx="9051592" cy="5262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6423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355833" y="447631"/>
            <a:ext cx="7799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Variação mensal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em pontos: IC-MPE x IC-Geral</a:t>
            </a:r>
          </a:p>
        </p:txBody>
      </p:sp>
      <p:sp>
        <p:nvSpPr>
          <p:cNvPr id="12" name="Retângulo 11"/>
          <p:cNvSpPr/>
          <p:nvPr/>
        </p:nvSpPr>
        <p:spPr>
          <a:xfrm flipV="1">
            <a:off x="-194762" y="931202"/>
            <a:ext cx="6685210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9FA2D15-82D8-41DA-8ACB-95503E105230}"/>
              </a:ext>
            </a:extLst>
          </p:cNvPr>
          <p:cNvSpPr txBox="1"/>
          <p:nvPr/>
        </p:nvSpPr>
        <p:spPr>
          <a:xfrm>
            <a:off x="9162721" y="2975443"/>
            <a:ext cx="26580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494BA"/>
              </a:buClr>
            </a:pPr>
            <a:r>
              <a:rPr lang="pt-BR" dirty="0">
                <a:solidFill>
                  <a:srgbClr val="1D6295"/>
                </a:solidFill>
                <a:latin typeface="Roboto"/>
              </a:rPr>
              <a:t>O Índice de Confiança das MPE (IC-MPE) recuou 0,5 ponto e o Índice de Confiança Geral (IC-Geral) avançou 0,3 ponto em agosto. 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1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0438964"/>
              </p:ext>
            </p:extLst>
          </p:nvPr>
        </p:nvGraphicFramePr>
        <p:xfrm>
          <a:off x="421498" y="1347278"/>
          <a:ext cx="8471841" cy="4908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1504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97D9A15B-D55F-4CAA-926A-03F2254A4B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8400443"/>
              </p:ext>
            </p:extLst>
          </p:nvPr>
        </p:nvGraphicFramePr>
        <p:xfrm>
          <a:off x="133099" y="1234503"/>
          <a:ext cx="9929830" cy="5184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355833" y="447631"/>
            <a:ext cx="7799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IC-MPE por Região </a:t>
            </a:r>
            <a:r>
              <a:rPr kumimoji="0" lang="pt-BR" sz="1400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(em média móvel trimestral)</a:t>
            </a:r>
            <a:endParaRPr kumimoji="0" lang="pt-BR" sz="2800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 flipV="1">
            <a:off x="-194762" y="931202"/>
            <a:ext cx="6685210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95606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>
                <a:solidFill>
                  <a:srgbClr val="005CB8"/>
                </a:solidFill>
                <a:latin typeface="Calibri" panose="020F0502020204030204"/>
              </a:rPr>
              <a:t>9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ixaDeTexto 7">
            <a:extLst>
              <a:ext uri="{FF2B5EF4-FFF2-40B4-BE49-F238E27FC236}">
                <a16:creationId xmlns:a16="http://schemas.microsoft.com/office/drawing/2014/main" id="{01D43B9E-959F-4F28-B469-596FCB24F6A1}"/>
              </a:ext>
            </a:extLst>
          </p:cNvPr>
          <p:cNvSpPr txBox="1"/>
          <p:nvPr/>
        </p:nvSpPr>
        <p:spPr>
          <a:xfrm>
            <a:off x="2857736" y="4178552"/>
            <a:ext cx="1661224" cy="953111"/>
          </a:xfrm>
          <a:prstGeom prst="rect">
            <a:avLst/>
          </a:prstGeom>
          <a:noFill/>
          <a:ln w="9525" cmpd="sng">
            <a:solidFill>
              <a:schemeClr val="lt1">
                <a:shade val="50000"/>
                <a:alpha val="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Crise</a:t>
            </a:r>
            <a:r>
              <a:rPr lang="pt-BR" sz="1100" b="1" baseline="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fiscal</a:t>
            </a:r>
          </a:p>
          <a:p>
            <a:r>
              <a:rPr lang="pt-BR" sz="1100" b="1" baseline="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Aumento do juros</a:t>
            </a:r>
          </a:p>
          <a:p>
            <a:r>
              <a:rPr lang="pt-BR" sz="1100" b="1" baseline="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Redução investimentos</a:t>
            </a:r>
          </a:p>
          <a:p>
            <a:r>
              <a:rPr lang="pt-BR" sz="1100" b="1" baseline="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Aumento do grau de "risco país" </a:t>
            </a:r>
            <a:endParaRPr lang="pt-BR" sz="1100" b="1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3DF63AB-9B9B-45B2-8699-63AB2A5CC827}"/>
              </a:ext>
            </a:extLst>
          </p:cNvPr>
          <p:cNvSpPr txBox="1"/>
          <p:nvPr/>
        </p:nvSpPr>
        <p:spPr>
          <a:xfrm>
            <a:off x="9824791" y="3684298"/>
            <a:ext cx="223411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rgbClr val="3494BA"/>
              </a:buClr>
            </a:pPr>
            <a:r>
              <a:rPr lang="pt-BR" sz="1600" dirty="0">
                <a:solidFill>
                  <a:srgbClr val="1D6295"/>
                </a:solidFill>
                <a:latin typeface="Roboto"/>
              </a:rPr>
              <a:t>Em média móvel trimestral, a confiança da região </a:t>
            </a:r>
            <a:r>
              <a:rPr lang="pt-BR" sz="1600" i="1" dirty="0">
                <a:solidFill>
                  <a:srgbClr val="1D6295"/>
                </a:solidFill>
                <a:latin typeface="Roboto"/>
              </a:rPr>
              <a:t>Sul</a:t>
            </a:r>
            <a:r>
              <a:rPr lang="pt-BR" sz="1600" dirty="0">
                <a:solidFill>
                  <a:srgbClr val="1D6295"/>
                </a:solidFill>
                <a:latin typeface="Roboto"/>
              </a:rPr>
              <a:t> voltou a ficar acima da confiança da região </a:t>
            </a:r>
            <a:r>
              <a:rPr lang="pt-BR" sz="1600" i="1" dirty="0">
                <a:solidFill>
                  <a:srgbClr val="1D6295"/>
                </a:solidFill>
                <a:latin typeface="Roboto"/>
              </a:rPr>
              <a:t>Norte + Centro-Oeste</a:t>
            </a:r>
            <a:r>
              <a:rPr lang="pt-BR" sz="1600" dirty="0">
                <a:solidFill>
                  <a:srgbClr val="1D6295"/>
                </a:solidFill>
                <a:latin typeface="Robot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7849261"/>
      </p:ext>
    </p:extLst>
  </p:cSld>
  <p:clrMapOvr>
    <a:masterClrMapping/>
  </p:clrMapOvr>
</p:sld>
</file>

<file path=ppt/theme/theme1.xml><?xml version="1.0" encoding="utf-8"?>
<a:theme xmlns:a="http://schemas.openxmlformats.org/drawingml/2006/main" name="CAP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52AF688D899CB43AF9FE9EFC2F2188C" ma:contentTypeVersion="14" ma:contentTypeDescription="Crie um novo documento." ma:contentTypeScope="" ma:versionID="7d4409dc6d9ed5b9d3b032fac67f9927">
  <xsd:schema xmlns:xsd="http://www.w3.org/2001/XMLSchema" xmlns:xs="http://www.w3.org/2001/XMLSchema" xmlns:p="http://schemas.microsoft.com/office/2006/metadata/properties" xmlns:ns3="22c776c8-a84f-4743-86f7-cd5c99748b88" xmlns:ns4="50625662-ddcb-4394-8252-5e5aaf7d410e" targetNamespace="http://schemas.microsoft.com/office/2006/metadata/properties" ma:root="true" ma:fieldsID="6288e17a76df345b069e1383f7edcdc9" ns3:_="" ns4:_="">
    <xsd:import namespace="22c776c8-a84f-4743-86f7-cd5c99748b88"/>
    <xsd:import namespace="50625662-ddcb-4394-8252-5e5aaf7d410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c776c8-a84f-4743-86f7-cd5c99748b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25662-ddcb-4394-8252-5e5aaf7d410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7AAA38-0CEC-4CA3-9713-11C8DD967A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c776c8-a84f-4743-86f7-cd5c99748b88"/>
    <ds:schemaRef ds:uri="50625662-ddcb-4394-8252-5e5aaf7d41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343F37-B30A-4945-9557-35D1CCF084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17155</TotalTime>
  <Words>1843</Words>
  <Application>Microsoft Office PowerPoint</Application>
  <PresentationFormat>Widescreen</PresentationFormat>
  <Paragraphs>367</Paragraphs>
  <Slides>40</Slides>
  <Notes>3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9" baseType="lpstr">
      <vt:lpstr>Arial</vt:lpstr>
      <vt:lpstr>Calibri</vt:lpstr>
      <vt:lpstr>Calibri Light</vt:lpstr>
      <vt:lpstr>Courier New</vt:lpstr>
      <vt:lpstr>Montserrat</vt:lpstr>
      <vt:lpstr>Roboto</vt:lpstr>
      <vt:lpstr>CAPA</vt:lpstr>
      <vt:lpstr>Tema do Office</vt:lpstr>
      <vt:lpstr>Worksheet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Potenza - Victor Barreto Batalha</dc:creator>
  <cp:lastModifiedBy>Carlos André Alzemand Fontes Vieira</cp:lastModifiedBy>
  <cp:revision>671</cp:revision>
  <dcterms:created xsi:type="dcterms:W3CDTF">2022-02-16T16:19:40Z</dcterms:created>
  <dcterms:modified xsi:type="dcterms:W3CDTF">2024-09-03T20:01:20Z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0x010100E52AF688D899CB43AF9FE9EFC2F2188C</vt:lpwstr>
  </property>
</Properties>
</file>