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24" r:id="rId5"/>
    <p:sldId id="257" r:id="rId6"/>
    <p:sldId id="325" r:id="rId7"/>
    <p:sldId id="327" r:id="rId8"/>
    <p:sldId id="328" r:id="rId9"/>
    <p:sldId id="329" r:id="rId10"/>
    <p:sldId id="396" r:id="rId11"/>
    <p:sldId id="330" r:id="rId12"/>
    <p:sldId id="366" r:id="rId13"/>
    <p:sldId id="376" r:id="rId14"/>
    <p:sldId id="392" r:id="rId15"/>
    <p:sldId id="391" r:id="rId16"/>
    <p:sldId id="377" r:id="rId17"/>
    <p:sldId id="394" r:id="rId18"/>
    <p:sldId id="395" r:id="rId19"/>
    <p:sldId id="333" r:id="rId20"/>
    <p:sldId id="364" r:id="rId21"/>
    <p:sldId id="363" r:id="rId22"/>
    <p:sldId id="334" r:id="rId23"/>
    <p:sldId id="341" r:id="rId24"/>
    <p:sldId id="337" r:id="rId25"/>
    <p:sldId id="345" r:id="rId26"/>
    <p:sldId id="348" r:id="rId27"/>
    <p:sldId id="331" r:id="rId28"/>
    <p:sldId id="378" r:id="rId29"/>
    <p:sldId id="379" r:id="rId30"/>
    <p:sldId id="380" r:id="rId31"/>
    <p:sldId id="381" r:id="rId32"/>
    <p:sldId id="349" r:id="rId33"/>
    <p:sldId id="350" r:id="rId34"/>
    <p:sldId id="351" r:id="rId35"/>
    <p:sldId id="355" r:id="rId36"/>
    <p:sldId id="382" r:id="rId37"/>
    <p:sldId id="389" r:id="rId38"/>
    <p:sldId id="282" r:id="rId39"/>
    <p:sldId id="283" r:id="rId40"/>
    <p:sldId id="385" r:id="rId41"/>
    <p:sldId id="386" r:id="rId42"/>
    <p:sldId id="387" r:id="rId43"/>
    <p:sldId id="388" r:id="rId44"/>
    <p:sldId id="354" r:id="rId45"/>
    <p:sldId id="357" r:id="rId46"/>
    <p:sldId id="383" r:id="rId47"/>
    <p:sldId id="361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olpho Guedon Tobler" initials="RGT" lastIdx="1" clrIdx="0">
    <p:extLst>
      <p:ext uri="{19B8F6BF-5375-455C-9EA6-DF929625EA0E}">
        <p15:presenceInfo xmlns:p15="http://schemas.microsoft.com/office/powerpoint/2012/main" userId="S-1-5-21-1738964324-744627004-922709458-61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C4C"/>
    <a:srgbClr val="FC9A9A"/>
    <a:srgbClr val="BDE4FF"/>
    <a:srgbClr val="323232"/>
    <a:srgbClr val="0065B0"/>
    <a:srgbClr val="B03E6F"/>
    <a:srgbClr val="A17B84"/>
    <a:srgbClr val="0062AC"/>
    <a:srgbClr val="51854D"/>
    <a:srgbClr val="BFA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%20v2xlsx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%20v2xlsx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%20v2xlsx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%20v2xlsx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%20v2xlsx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%20v2xlsx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%20v2xlsx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%20v2xlsx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%20v2xlsx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%20v2xlsx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%20v2xlsx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l24%20v2xlsx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gvfsbi3\ibre\Informacoes%20empresariais\Sondagem%20MEI%20(SEBRAE)\Apresenta&#231;&#245;es\02%20Ano%202024\07%20Julho\Gr&#225;ficos%20para%20relat&#243;rio%20-%20Jun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82656695115928E-2"/>
          <c:y val="2.2393419784356095E-2"/>
          <c:w val="0.86404668766888548"/>
          <c:h val="0.820785211613150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'Análise Geral'!$D$24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45384</c:v>
                </c:pt>
                <c:pt idx="10">
                  <c:v>45415</c:v>
                </c:pt>
                <c:pt idx="11">
                  <c:v>45446</c:v>
                </c:pt>
                <c:pt idx="12">
                  <c:v>45477</c:v>
                </c:pt>
              </c:numCache>
            </c:numRef>
          </c:cat>
          <c:val>
            <c:numRef>
              <c:f>'Análise Geral'!$D$32:$D$44</c:f>
              <c:numCache>
                <c:formatCode>0.000</c:formatCode>
                <c:ptCount val="13"/>
                <c:pt idx="0">
                  <c:v>0.311</c:v>
                </c:pt>
                <c:pt idx="1">
                  <c:v>0.309</c:v>
                </c:pt>
                <c:pt idx="2">
                  <c:v>0.318</c:v>
                </c:pt>
                <c:pt idx="3">
                  <c:v>0.28999999999999998</c:v>
                </c:pt>
                <c:pt idx="4">
                  <c:v>0.30299999999999999</c:v>
                </c:pt>
                <c:pt idx="5">
                  <c:v>0.317</c:v>
                </c:pt>
                <c:pt idx="6">
                  <c:v>0.30499999999999999</c:v>
                </c:pt>
                <c:pt idx="7">
                  <c:v>0.29600000000000004</c:v>
                </c:pt>
                <c:pt idx="8">
                  <c:v>0.28399999999999997</c:v>
                </c:pt>
                <c:pt idx="9">
                  <c:v>0.29399999999999998</c:v>
                </c:pt>
                <c:pt idx="10">
                  <c:v>0.3</c:v>
                </c:pt>
                <c:pt idx="11">
                  <c:v>0.30199999999999999</c:v>
                </c:pt>
                <c:pt idx="12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C-4F84-A710-59BF9113F96D}"/>
            </c:ext>
          </c:extLst>
        </c:ser>
        <c:ser>
          <c:idx val="1"/>
          <c:order val="1"/>
          <c:tx>
            <c:strRef>
              <c:f>'Análise Geral'!$E$24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45384</c:v>
                </c:pt>
                <c:pt idx="10">
                  <c:v>45415</c:v>
                </c:pt>
                <c:pt idx="11">
                  <c:v>45446</c:v>
                </c:pt>
                <c:pt idx="12">
                  <c:v>45477</c:v>
                </c:pt>
              </c:numCache>
            </c:numRef>
          </c:cat>
          <c:val>
            <c:numRef>
              <c:f>'Análise Geral'!$E$32:$E$44</c:f>
              <c:numCache>
                <c:formatCode>0.000</c:formatCode>
                <c:ptCount val="13"/>
                <c:pt idx="0">
                  <c:v>0.68900000000000006</c:v>
                </c:pt>
                <c:pt idx="1">
                  <c:v>0.69099999999999995</c:v>
                </c:pt>
                <c:pt idx="2">
                  <c:v>0.68200000000000005</c:v>
                </c:pt>
                <c:pt idx="3">
                  <c:v>0.71</c:v>
                </c:pt>
                <c:pt idx="4">
                  <c:v>0.69700000000000006</c:v>
                </c:pt>
                <c:pt idx="5">
                  <c:v>0.68299999999999994</c:v>
                </c:pt>
                <c:pt idx="6">
                  <c:v>0.69499999999999995</c:v>
                </c:pt>
                <c:pt idx="7">
                  <c:v>0.70400000000000007</c:v>
                </c:pt>
                <c:pt idx="8">
                  <c:v>0.71599999999999997</c:v>
                </c:pt>
                <c:pt idx="9">
                  <c:v>0.70599999999999996</c:v>
                </c:pt>
                <c:pt idx="10">
                  <c:v>0.7</c:v>
                </c:pt>
                <c:pt idx="11">
                  <c:v>0.69799999999999995</c:v>
                </c:pt>
                <c:pt idx="12">
                  <c:v>0.74099999999999999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C-4F84-A710-59BF9113F9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57079792"/>
        <c:axId val="457092272"/>
      </c:barChart>
      <c:dateAx>
        <c:axId val="457079792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7092272"/>
        <c:crosses val="autoZero"/>
        <c:auto val="1"/>
        <c:lblOffset val="100"/>
        <c:baseTimeUnit val="months"/>
      </c:dateAx>
      <c:valAx>
        <c:axId val="45709227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457079792"/>
        <c:crosses val="autoZero"/>
        <c:crossBetween val="between"/>
        <c:majorUnit val="0.25"/>
      </c:valAx>
      <c:spPr>
        <a:noFill/>
        <a:ln w="25400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24009862330406201"/>
          <c:y val="0.94377063259177141"/>
          <c:w val="0.50609156461402005"/>
          <c:h val="4.3688355292167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Sudeste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0882656695115928E-2"/>
          <c:y val="0.15599906727015084"/>
          <c:w val="0.86404668766888548"/>
          <c:h val="0.72773182223125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'Análise Geral'!$R$24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A8C37B"/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Geral'!$R$32:$R$44</c:f>
              <c:numCache>
                <c:formatCode>0.000</c:formatCode>
                <c:ptCount val="13"/>
                <c:pt idx="0">
                  <c:v>0.77800000000000002</c:v>
                </c:pt>
                <c:pt idx="1">
                  <c:v>0.75900000000000001</c:v>
                </c:pt>
                <c:pt idx="2">
                  <c:v>0.78400000000000003</c:v>
                </c:pt>
                <c:pt idx="3">
                  <c:v>0.78700000000000003</c:v>
                </c:pt>
                <c:pt idx="4">
                  <c:v>0.78400000000000003</c:v>
                </c:pt>
                <c:pt idx="5">
                  <c:v>0.78200000000000003</c:v>
                </c:pt>
                <c:pt idx="6">
                  <c:v>0.76800000000000002</c:v>
                </c:pt>
                <c:pt idx="7">
                  <c:v>0.77800000000000002</c:v>
                </c:pt>
                <c:pt idx="8">
                  <c:v>0.78799999999999992</c:v>
                </c:pt>
                <c:pt idx="9">
                  <c:v>0.79099999999999993</c:v>
                </c:pt>
                <c:pt idx="10">
                  <c:v>0.81299999999999994</c:v>
                </c:pt>
                <c:pt idx="11">
                  <c:v>0.78299999999999992</c:v>
                </c:pt>
                <c:pt idx="12">
                  <c:v>0.82599999999999996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C-405F-8046-69D813E5BD05}"/>
            </c:ext>
          </c:extLst>
        </c:ser>
        <c:ser>
          <c:idx val="1"/>
          <c:order val="1"/>
          <c:tx>
            <c:strRef>
              <c:f>'Análise Geral'!$S$24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Geral'!$S$32:$S$44</c:f>
              <c:numCache>
                <c:formatCode>0.000</c:formatCode>
                <c:ptCount val="13"/>
                <c:pt idx="0">
                  <c:v>0.222</c:v>
                </c:pt>
                <c:pt idx="1">
                  <c:v>0.24100000000000002</c:v>
                </c:pt>
                <c:pt idx="2">
                  <c:v>0.21600000000000003</c:v>
                </c:pt>
                <c:pt idx="3">
                  <c:v>0.21299999999999999</c:v>
                </c:pt>
                <c:pt idx="4">
                  <c:v>0.21600000000000003</c:v>
                </c:pt>
                <c:pt idx="5">
                  <c:v>0.218</c:v>
                </c:pt>
                <c:pt idx="6">
                  <c:v>0.23199999999999998</c:v>
                </c:pt>
                <c:pt idx="7">
                  <c:v>0.222</c:v>
                </c:pt>
                <c:pt idx="8">
                  <c:v>0.21199999999999999</c:v>
                </c:pt>
                <c:pt idx="9">
                  <c:v>0.20899999999999999</c:v>
                </c:pt>
                <c:pt idx="10">
                  <c:v>0.187</c:v>
                </c:pt>
                <c:pt idx="11">
                  <c:v>0.217</c:v>
                </c:pt>
                <c:pt idx="12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C-405F-8046-69D813E5BD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57079792"/>
        <c:axId val="457092272"/>
      </c:barChart>
      <c:dateAx>
        <c:axId val="457079792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7092272"/>
        <c:crosses val="autoZero"/>
        <c:auto val="1"/>
        <c:lblOffset val="100"/>
        <c:baseTimeUnit val="months"/>
      </c:dateAx>
      <c:valAx>
        <c:axId val="45709227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457079792"/>
        <c:crosses val="autoZero"/>
        <c:crossBetween val="between"/>
        <c:majorUnit val="0.25"/>
      </c:valAx>
      <c:spPr>
        <a:noFill/>
        <a:ln w="25400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Sul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0882656695115928E-2"/>
          <c:y val="0.15599906727015084"/>
          <c:w val="0.86404668766888548"/>
          <c:h val="0.72773182223125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'Análise Geral'!$N$24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Geral'!$N$32:$N$44</c:f>
              <c:numCache>
                <c:formatCode>0.000</c:formatCode>
                <c:ptCount val="13"/>
                <c:pt idx="0">
                  <c:v>0.76400000000000001</c:v>
                </c:pt>
                <c:pt idx="1">
                  <c:v>0.77099999999999991</c:v>
                </c:pt>
                <c:pt idx="2">
                  <c:v>0.76</c:v>
                </c:pt>
                <c:pt idx="3">
                  <c:v>0.80200000000000005</c:v>
                </c:pt>
                <c:pt idx="4">
                  <c:v>0.77400000000000002</c:v>
                </c:pt>
                <c:pt idx="5">
                  <c:v>0.753</c:v>
                </c:pt>
                <c:pt idx="6">
                  <c:v>0.74099999999999999</c:v>
                </c:pt>
                <c:pt idx="7">
                  <c:v>0.74199999999999999</c:v>
                </c:pt>
                <c:pt idx="8">
                  <c:v>0.75800000000000001</c:v>
                </c:pt>
                <c:pt idx="9">
                  <c:v>0.80200000000000005</c:v>
                </c:pt>
                <c:pt idx="10">
                  <c:v>0.78400000000000003</c:v>
                </c:pt>
                <c:pt idx="11">
                  <c:v>0.80299999999999994</c:v>
                </c:pt>
                <c:pt idx="12">
                  <c:v>0.82299999999999995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6-450C-BA25-27646C8DC646}"/>
            </c:ext>
          </c:extLst>
        </c:ser>
        <c:ser>
          <c:idx val="1"/>
          <c:order val="1"/>
          <c:tx>
            <c:strRef>
              <c:f>'Análise Geral'!$O$24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Geral'!$O$32:$O$44</c:f>
              <c:numCache>
                <c:formatCode>0.000</c:formatCode>
                <c:ptCount val="13"/>
                <c:pt idx="0">
                  <c:v>0.23600000000000002</c:v>
                </c:pt>
                <c:pt idx="1">
                  <c:v>0.22899999999999998</c:v>
                </c:pt>
                <c:pt idx="2">
                  <c:v>0.24</c:v>
                </c:pt>
                <c:pt idx="3">
                  <c:v>0.19800000000000001</c:v>
                </c:pt>
                <c:pt idx="4">
                  <c:v>0.22600000000000001</c:v>
                </c:pt>
                <c:pt idx="5">
                  <c:v>0.247</c:v>
                </c:pt>
                <c:pt idx="6">
                  <c:v>0.25900000000000001</c:v>
                </c:pt>
                <c:pt idx="7">
                  <c:v>0.25800000000000001</c:v>
                </c:pt>
                <c:pt idx="8">
                  <c:v>0.24199999999999999</c:v>
                </c:pt>
                <c:pt idx="9">
                  <c:v>0.19800000000000001</c:v>
                </c:pt>
                <c:pt idx="10">
                  <c:v>0.21600000000000003</c:v>
                </c:pt>
                <c:pt idx="11">
                  <c:v>0.19699999999999998</c:v>
                </c:pt>
                <c:pt idx="12">
                  <c:v>0.17699999999999999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6-450C-BA25-27646C8DC6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57079792"/>
        <c:axId val="457092272"/>
      </c:barChart>
      <c:dateAx>
        <c:axId val="457079792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7092272"/>
        <c:crosses val="autoZero"/>
        <c:auto val="1"/>
        <c:lblOffset val="100"/>
        <c:baseTimeUnit val="months"/>
      </c:dateAx>
      <c:valAx>
        <c:axId val="45709227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457079792"/>
        <c:crosses val="autoZero"/>
        <c:crossBetween val="between"/>
        <c:majorUnit val="0.25"/>
      </c:valAx>
      <c:spPr>
        <a:noFill/>
        <a:ln w="25400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'Análise Geral'!$F$47</c:f>
              <c:strCache>
                <c:ptCount val="1"/>
                <c:pt idx="0">
                  <c:v>Norte + Centro-Oeste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'Análise Geral'!$A$50:$A$64</c:f>
              <c:numCache>
                <c:formatCode>[$-416]mmm\-yy;@</c:formatCode>
                <c:ptCount val="15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45475</c:v>
                </c:pt>
              </c:numCache>
            </c:numRef>
          </c:cat>
          <c:val>
            <c:numRef>
              <c:f>'Análise Geral'!$F$50:$F$64</c:f>
              <c:numCache>
                <c:formatCode>0.0%</c:formatCode>
                <c:ptCount val="15"/>
                <c:pt idx="0">
                  <c:v>0.94392100000000001</c:v>
                </c:pt>
                <c:pt idx="1">
                  <c:v>0.94199999999999995</c:v>
                </c:pt>
                <c:pt idx="2">
                  <c:v>0.94079800000000002</c:v>
                </c:pt>
                <c:pt idx="3">
                  <c:v>0.92005000000000003</c:v>
                </c:pt>
                <c:pt idx="4">
                  <c:v>0.94020000000000004</c:v>
                </c:pt>
                <c:pt idx="5">
                  <c:v>0.92177200000000004</c:v>
                </c:pt>
                <c:pt idx="6">
                  <c:v>0.93933699999999998</c:v>
                </c:pt>
                <c:pt idx="7">
                  <c:v>0.898895</c:v>
                </c:pt>
                <c:pt idx="8">
                  <c:v>0.967665</c:v>
                </c:pt>
                <c:pt idx="9">
                  <c:v>0.93944800000000006</c:v>
                </c:pt>
                <c:pt idx="10">
                  <c:v>0.93670600000000004</c:v>
                </c:pt>
                <c:pt idx="11">
                  <c:v>0.93404799999999999</c:v>
                </c:pt>
                <c:pt idx="12">
                  <c:v>0.92425400000000002</c:v>
                </c:pt>
                <c:pt idx="13">
                  <c:v>0.90171999999999997</c:v>
                </c:pt>
                <c:pt idx="14">
                  <c:v>0.96172000000000002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42-4C97-AD88-A3AFD87D9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102591"/>
        <c:axId val="1139103071"/>
      </c:lineChart>
      <c:dateAx>
        <c:axId val="1139102591"/>
        <c:scaling>
          <c:orientation val="minMax"/>
          <c:min val="45047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103071"/>
        <c:crosses val="autoZero"/>
        <c:auto val="1"/>
        <c:lblOffset val="100"/>
        <c:baseTimeUnit val="months"/>
      </c:dateAx>
      <c:valAx>
        <c:axId val="1139103071"/>
        <c:scaling>
          <c:orientation val="minMax"/>
          <c:max val="1"/>
          <c:min val="0.85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10259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5370966174432105E-2"/>
          <c:y val="0.13654141460083982"/>
          <c:w val="0.9047799493841242"/>
          <c:h val="0.79466586785108773"/>
        </c:manualLayout>
      </c:layout>
      <c:lineChart>
        <c:grouping val="standard"/>
        <c:varyColors val="0"/>
        <c:ser>
          <c:idx val="0"/>
          <c:order val="0"/>
          <c:tx>
            <c:strRef>
              <c:f>'Análise Geral'!$J$47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numRef>
              <c:f>'Análise Geral'!$A$50:$A$64</c:f>
              <c:numCache>
                <c:formatCode>[$-416]mmm\-yy;@</c:formatCode>
                <c:ptCount val="15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45475</c:v>
                </c:pt>
              </c:numCache>
            </c:numRef>
          </c:cat>
          <c:val>
            <c:numRef>
              <c:f>'Análise Geral'!$J$50:$J$64</c:f>
              <c:numCache>
                <c:formatCode>0.0%</c:formatCode>
                <c:ptCount val="15"/>
                <c:pt idx="0">
                  <c:v>0.93808499999999995</c:v>
                </c:pt>
                <c:pt idx="1">
                  <c:v>0.93320500000000006</c:v>
                </c:pt>
                <c:pt idx="2">
                  <c:v>0.93101500000000004</c:v>
                </c:pt>
                <c:pt idx="3">
                  <c:v>0.91566400000000003</c:v>
                </c:pt>
                <c:pt idx="4">
                  <c:v>0.93332899999999996</c:v>
                </c:pt>
                <c:pt idx="5">
                  <c:v>0.94512700000000005</c:v>
                </c:pt>
                <c:pt idx="6">
                  <c:v>0.91774900000000004</c:v>
                </c:pt>
                <c:pt idx="7">
                  <c:v>0.93156799999999995</c:v>
                </c:pt>
                <c:pt idx="8">
                  <c:v>0.92677600000000004</c:v>
                </c:pt>
                <c:pt idx="9">
                  <c:v>0.94043500000000002</c:v>
                </c:pt>
                <c:pt idx="10">
                  <c:v>0.92612800000000006</c:v>
                </c:pt>
                <c:pt idx="11">
                  <c:v>0.93334000000000006</c:v>
                </c:pt>
                <c:pt idx="12">
                  <c:v>0.93376000000000003</c:v>
                </c:pt>
                <c:pt idx="13">
                  <c:v>0.94643200000000005</c:v>
                </c:pt>
                <c:pt idx="14">
                  <c:v>0.94085200000000002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C6-421B-9609-4525D56E1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102591"/>
        <c:axId val="1139103071"/>
      </c:lineChart>
      <c:dateAx>
        <c:axId val="1139102591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103071"/>
        <c:crosses val="autoZero"/>
        <c:auto val="1"/>
        <c:lblOffset val="100"/>
        <c:baseTimeUnit val="months"/>
      </c:dateAx>
      <c:valAx>
        <c:axId val="1139103071"/>
        <c:scaling>
          <c:orientation val="minMax"/>
          <c:max val="1"/>
          <c:min val="0.85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10259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'Análise Geral'!$R$47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'Análise Geral'!$A$50:$A$64</c:f>
              <c:numCache>
                <c:formatCode>[$-416]mmm\-yy;@</c:formatCode>
                <c:ptCount val="15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45475</c:v>
                </c:pt>
              </c:numCache>
            </c:numRef>
          </c:cat>
          <c:val>
            <c:numRef>
              <c:f>'Análise Geral'!$R$50:$R$64</c:f>
              <c:numCache>
                <c:formatCode>0.0%</c:formatCode>
                <c:ptCount val="15"/>
                <c:pt idx="0">
                  <c:v>0.93503500000000006</c:v>
                </c:pt>
                <c:pt idx="1">
                  <c:v>0.91675200000000001</c:v>
                </c:pt>
                <c:pt idx="2">
                  <c:v>0.93073600000000001</c:v>
                </c:pt>
                <c:pt idx="3">
                  <c:v>0.92914600000000003</c:v>
                </c:pt>
                <c:pt idx="4">
                  <c:v>0.93368799999999996</c:v>
                </c:pt>
                <c:pt idx="5">
                  <c:v>0.93673899999999999</c:v>
                </c:pt>
                <c:pt idx="6">
                  <c:v>0.93563200000000002</c:v>
                </c:pt>
                <c:pt idx="7">
                  <c:v>0.93459999999999999</c:v>
                </c:pt>
                <c:pt idx="8">
                  <c:v>0.92900800000000006</c:v>
                </c:pt>
                <c:pt idx="9">
                  <c:v>0.93251200000000001</c:v>
                </c:pt>
                <c:pt idx="10">
                  <c:v>0.94169999999999998</c:v>
                </c:pt>
                <c:pt idx="11">
                  <c:v>0.93750900000000004</c:v>
                </c:pt>
                <c:pt idx="12">
                  <c:v>0.94464800000000004</c:v>
                </c:pt>
                <c:pt idx="13">
                  <c:v>0.93403199999999997</c:v>
                </c:pt>
                <c:pt idx="14">
                  <c:v>0.95336799999999999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55-4768-991F-EB4AAB138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102591"/>
        <c:axId val="1139103071"/>
      </c:lineChart>
      <c:dateAx>
        <c:axId val="1139102591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103071"/>
        <c:crosses val="autoZero"/>
        <c:auto val="1"/>
        <c:lblOffset val="100"/>
        <c:baseTimeUnit val="months"/>
      </c:dateAx>
      <c:valAx>
        <c:axId val="1139103071"/>
        <c:scaling>
          <c:orientation val="minMax"/>
          <c:max val="1"/>
          <c:min val="0.85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10259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'Análise Geral'!$N$47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'Análise Geral'!$A$50:$A$64</c:f>
              <c:numCache>
                <c:formatCode>[$-416]mmm\-yy;@</c:formatCode>
                <c:ptCount val="15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45475</c:v>
                </c:pt>
              </c:numCache>
            </c:numRef>
          </c:cat>
          <c:val>
            <c:numRef>
              <c:f>'Análise Geral'!$N$50:$N$64</c:f>
              <c:numCache>
                <c:formatCode>0.0%</c:formatCode>
                <c:ptCount val="15"/>
                <c:pt idx="0">
                  <c:v>0.92730199999999996</c:v>
                </c:pt>
                <c:pt idx="1">
                  <c:v>0.90361000000000002</c:v>
                </c:pt>
                <c:pt idx="2">
                  <c:v>0.92566000000000004</c:v>
                </c:pt>
                <c:pt idx="3">
                  <c:v>0.92694900000000002</c:v>
                </c:pt>
                <c:pt idx="4">
                  <c:v>0.91264000000000001</c:v>
                </c:pt>
                <c:pt idx="5">
                  <c:v>0.946936</c:v>
                </c:pt>
                <c:pt idx="6">
                  <c:v>0.93129600000000001</c:v>
                </c:pt>
                <c:pt idx="7">
                  <c:v>0.91799600000000003</c:v>
                </c:pt>
                <c:pt idx="8">
                  <c:v>0.91375300000000004</c:v>
                </c:pt>
                <c:pt idx="9">
                  <c:v>0.92156799999999994</c:v>
                </c:pt>
                <c:pt idx="10">
                  <c:v>0.92715800000000004</c:v>
                </c:pt>
                <c:pt idx="11">
                  <c:v>0.94574800000000003</c:v>
                </c:pt>
                <c:pt idx="12">
                  <c:v>0.92958399999999997</c:v>
                </c:pt>
                <c:pt idx="13">
                  <c:v>0.94444600000000001</c:v>
                </c:pt>
                <c:pt idx="14">
                  <c:v>0.95875900000000003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5E-4508-A245-D64CDC494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102591"/>
        <c:axId val="1139103071"/>
      </c:lineChart>
      <c:dateAx>
        <c:axId val="1139102591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103071"/>
        <c:crosses val="autoZero"/>
        <c:auto val="1"/>
        <c:lblOffset val="100"/>
        <c:baseTimeUnit val="months"/>
      </c:dateAx>
      <c:valAx>
        <c:axId val="1139103071"/>
        <c:scaling>
          <c:orientation val="minMax"/>
          <c:max val="1"/>
          <c:min val="0.85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10259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69722742890689E-2"/>
          <c:y val="4.592516644844883E-2"/>
          <c:w val="0.90319272216718349"/>
          <c:h val="0.6578906717298818"/>
        </c:manualLayout>
      </c:layout>
      <c:lineChart>
        <c:grouping val="standard"/>
        <c:varyColors val="0"/>
        <c:ser>
          <c:idx val="1"/>
          <c:order val="0"/>
          <c:tx>
            <c:strRef>
              <c:f>'IC-IE-ISA - BRASIL'!$E$1</c:f>
              <c:strCache>
                <c:ptCount val="1"/>
                <c:pt idx="0">
                  <c:v>IC-MEI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3F-415F-A75B-69011029EC3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3F-415F-A75B-69011029EC32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3F-415F-A75B-69011029E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BRASIL'!$A$4:$A$21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45353</c:v>
                </c:pt>
                <c:pt idx="14">
                  <c:v>45385</c:v>
                </c:pt>
                <c:pt idx="15">
                  <c:v>45416</c:v>
                </c:pt>
                <c:pt idx="16">
                  <c:v>45447</c:v>
                </c:pt>
                <c:pt idx="17">
                  <c:v>45478</c:v>
                </c:pt>
              </c:numCache>
            </c:numRef>
          </c:cat>
          <c:val>
            <c:numRef>
              <c:f>'IC-IE-ISA - BRASIL'!$E$4:$E$21</c:f>
              <c:numCache>
                <c:formatCode>0.0</c:formatCode>
                <c:ptCount val="18"/>
                <c:pt idx="0">
                  <c:v>99.6</c:v>
                </c:pt>
                <c:pt idx="1">
                  <c:v>98.9</c:v>
                </c:pt>
                <c:pt idx="2">
                  <c:v>97.8</c:v>
                </c:pt>
                <c:pt idx="3">
                  <c:v>98.6</c:v>
                </c:pt>
                <c:pt idx="4">
                  <c:v>100.7</c:v>
                </c:pt>
                <c:pt idx="5">
                  <c:v>103.6</c:v>
                </c:pt>
                <c:pt idx="6">
                  <c:v>103.4</c:v>
                </c:pt>
                <c:pt idx="7">
                  <c:v>100.9</c:v>
                </c:pt>
                <c:pt idx="8">
                  <c:v>103</c:v>
                </c:pt>
                <c:pt idx="9">
                  <c:v>100.2</c:v>
                </c:pt>
                <c:pt idx="10">
                  <c:v>100.8</c:v>
                </c:pt>
                <c:pt idx="11">
                  <c:v>104</c:v>
                </c:pt>
                <c:pt idx="12">
                  <c:v>100.3</c:v>
                </c:pt>
                <c:pt idx="13">
                  <c:v>100.6</c:v>
                </c:pt>
                <c:pt idx="14">
                  <c:v>98.1</c:v>
                </c:pt>
                <c:pt idx="15">
                  <c:v>96.9</c:v>
                </c:pt>
                <c:pt idx="16">
                  <c:v>100.4</c:v>
                </c:pt>
                <c:pt idx="17">
                  <c:v>105.3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3F-415F-A75B-69011029EC3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5819103"/>
        <c:axId val="345805375"/>
      </c:lineChart>
      <c:dateAx>
        <c:axId val="345819103"/>
        <c:scaling>
          <c:orientation val="minMax"/>
        </c:scaling>
        <c:delete val="0"/>
        <c:axPos val="b"/>
        <c:numFmt formatCode="[$-416]mmm\-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805375"/>
        <c:crosses val="autoZero"/>
        <c:auto val="1"/>
        <c:lblOffset val="100"/>
        <c:baseTimeUnit val="months"/>
      </c:dateAx>
      <c:valAx>
        <c:axId val="345805375"/>
        <c:scaling>
          <c:orientation val="minMax"/>
          <c:max val="11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819103"/>
        <c:crosses val="autoZero"/>
        <c:crossBetween val="between"/>
        <c:majorUnit val="5"/>
      </c:valAx>
      <c:spPr>
        <a:noFill/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17585353292491E-2"/>
          <c:y val="2.5796149162897051E-2"/>
          <c:w val="0.90069036747204057"/>
          <c:h val="0.73050304656612419"/>
        </c:manualLayout>
      </c:layout>
      <c:lineChart>
        <c:grouping val="standard"/>
        <c:varyColors val="0"/>
        <c:ser>
          <c:idx val="1"/>
          <c:order val="0"/>
          <c:tx>
            <c:strRef>
              <c:f>'IC-IE-ISA - BRASIL'!$G$1</c:f>
              <c:strCache>
                <c:ptCount val="1"/>
                <c:pt idx="0">
                  <c:v>ISA-MEI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F5-45F1-9BD9-4746CAA2B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BRASIL'!$A$4:$A$21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45353</c:v>
                </c:pt>
                <c:pt idx="14">
                  <c:v>45385</c:v>
                </c:pt>
                <c:pt idx="15">
                  <c:v>45416</c:v>
                </c:pt>
                <c:pt idx="16">
                  <c:v>45447</c:v>
                </c:pt>
                <c:pt idx="17">
                  <c:v>45478</c:v>
                </c:pt>
              </c:numCache>
            </c:numRef>
          </c:cat>
          <c:val>
            <c:numRef>
              <c:f>'IC-IE-ISA - BRASIL'!$G$4:$G$21</c:f>
              <c:numCache>
                <c:formatCode>0.0</c:formatCode>
                <c:ptCount val="18"/>
                <c:pt idx="0">
                  <c:v>67.5</c:v>
                </c:pt>
                <c:pt idx="1">
                  <c:v>70.400000000000006</c:v>
                </c:pt>
                <c:pt idx="2">
                  <c:v>68.8</c:v>
                </c:pt>
                <c:pt idx="3">
                  <c:v>70.5</c:v>
                </c:pt>
                <c:pt idx="4">
                  <c:v>72.099999999999994</c:v>
                </c:pt>
                <c:pt idx="5">
                  <c:v>72.400000000000006</c:v>
                </c:pt>
                <c:pt idx="6">
                  <c:v>72.900000000000006</c:v>
                </c:pt>
                <c:pt idx="7">
                  <c:v>70.2</c:v>
                </c:pt>
                <c:pt idx="8">
                  <c:v>74.7</c:v>
                </c:pt>
                <c:pt idx="9">
                  <c:v>79.400000000000006</c:v>
                </c:pt>
                <c:pt idx="10">
                  <c:v>85.4</c:v>
                </c:pt>
                <c:pt idx="11">
                  <c:v>73.099999999999994</c:v>
                </c:pt>
                <c:pt idx="12">
                  <c:v>68.5</c:v>
                </c:pt>
                <c:pt idx="13">
                  <c:v>70.2</c:v>
                </c:pt>
                <c:pt idx="14">
                  <c:v>67.7</c:v>
                </c:pt>
                <c:pt idx="15">
                  <c:v>69.599999999999994</c:v>
                </c:pt>
                <c:pt idx="16">
                  <c:v>71.3</c:v>
                </c:pt>
                <c:pt idx="17">
                  <c:v>73.2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F5-45F1-9BD9-4746CAA2B9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5819103"/>
        <c:axId val="345805375"/>
      </c:lineChart>
      <c:dateAx>
        <c:axId val="345819103"/>
        <c:scaling>
          <c:orientation val="minMax"/>
          <c:max val="45474"/>
        </c:scaling>
        <c:delete val="0"/>
        <c:axPos val="b"/>
        <c:numFmt formatCode="[$-416]mmm\-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805375"/>
        <c:crosses val="autoZero"/>
        <c:auto val="1"/>
        <c:lblOffset val="100"/>
        <c:baseTimeUnit val="months"/>
      </c:dateAx>
      <c:valAx>
        <c:axId val="345805375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819103"/>
        <c:crosses val="autoZero"/>
        <c:crossBetween val="between"/>
      </c:valAx>
      <c:spPr>
        <a:noFill/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14117917050527E-2"/>
          <c:y val="8.0595307178366452E-2"/>
          <c:w val="0.90507973941461972"/>
          <c:h val="0.74537121213982616"/>
        </c:manualLayout>
      </c:layout>
      <c:lineChart>
        <c:grouping val="standard"/>
        <c:varyColors val="0"/>
        <c:ser>
          <c:idx val="1"/>
          <c:order val="0"/>
          <c:tx>
            <c:strRef>
              <c:f>'IC-IE-ISA - BRASIL'!$F$1</c:f>
              <c:strCache>
                <c:ptCount val="1"/>
                <c:pt idx="0">
                  <c:v>IE-MEI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4E-49D0-BD9C-0843A66325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BRASIL'!$A$4:$A$21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45353</c:v>
                </c:pt>
                <c:pt idx="14">
                  <c:v>45385</c:v>
                </c:pt>
                <c:pt idx="15">
                  <c:v>45416</c:v>
                </c:pt>
                <c:pt idx="16">
                  <c:v>45447</c:v>
                </c:pt>
                <c:pt idx="17">
                  <c:v>45478</c:v>
                </c:pt>
              </c:numCache>
            </c:numRef>
          </c:cat>
          <c:val>
            <c:numRef>
              <c:f>'IC-IE-ISA - BRASIL'!$F$4:$F$21</c:f>
              <c:numCache>
                <c:formatCode>0.0</c:formatCode>
                <c:ptCount val="18"/>
                <c:pt idx="0">
                  <c:v>131.69999999999999</c:v>
                </c:pt>
                <c:pt idx="1">
                  <c:v>127.4</c:v>
                </c:pt>
                <c:pt idx="2">
                  <c:v>126.8</c:v>
                </c:pt>
                <c:pt idx="3">
                  <c:v>126.7</c:v>
                </c:pt>
                <c:pt idx="4">
                  <c:v>129.4</c:v>
                </c:pt>
                <c:pt idx="5">
                  <c:v>134.80000000000001</c:v>
                </c:pt>
                <c:pt idx="6">
                  <c:v>133.80000000000001</c:v>
                </c:pt>
                <c:pt idx="7">
                  <c:v>131.6</c:v>
                </c:pt>
                <c:pt idx="8">
                  <c:v>131.30000000000001</c:v>
                </c:pt>
                <c:pt idx="9">
                  <c:v>121.1</c:v>
                </c:pt>
                <c:pt idx="10">
                  <c:v>116.3</c:v>
                </c:pt>
                <c:pt idx="11">
                  <c:v>135</c:v>
                </c:pt>
                <c:pt idx="12">
                  <c:v>132.1</c:v>
                </c:pt>
                <c:pt idx="13">
                  <c:v>131.1</c:v>
                </c:pt>
                <c:pt idx="14">
                  <c:v>128.5</c:v>
                </c:pt>
                <c:pt idx="15">
                  <c:v>124.2</c:v>
                </c:pt>
                <c:pt idx="16">
                  <c:v>129.5</c:v>
                </c:pt>
                <c:pt idx="17">
                  <c:v>137.4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4E-49D0-BD9C-0843A6632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819103"/>
        <c:axId val="345805375"/>
      </c:lineChart>
      <c:dateAx>
        <c:axId val="345819103"/>
        <c:scaling>
          <c:orientation val="minMax"/>
          <c:max val="45474"/>
        </c:scaling>
        <c:delete val="0"/>
        <c:axPos val="b"/>
        <c:numFmt formatCode="[$-416]mmm\-yy;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805375"/>
        <c:crosses val="autoZero"/>
        <c:auto val="1"/>
        <c:lblOffset val="100"/>
        <c:baseTimeUnit val="months"/>
      </c:dateAx>
      <c:valAx>
        <c:axId val="345805375"/>
        <c:scaling>
          <c:orientation val="minMax"/>
          <c:max val="15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819103"/>
        <c:crosses val="autoZero"/>
        <c:crossBetween val="between"/>
        <c:majorUnit val="10"/>
      </c:valAx>
      <c:spPr>
        <a:noFill/>
        <a:ln w="25400"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alpha val="96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50884570852925E-2"/>
          <c:y val="5.0911715933552038E-2"/>
          <c:w val="0.87081006160623264"/>
          <c:h val="0.69430392539301766"/>
        </c:manualLayout>
      </c:layout>
      <c:lineChart>
        <c:grouping val="standard"/>
        <c:varyColors val="0"/>
        <c:ser>
          <c:idx val="1"/>
          <c:order val="1"/>
          <c:tx>
            <c:strRef>
              <c:f>Séries_valor_e_variações!$C$3</c:f>
              <c:strCache>
                <c:ptCount val="1"/>
                <c:pt idx="0">
                  <c:v>Serviços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23-4538-B4B5-B17A8AE46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Séries_valor_e_variações!$A$4:$A$23</c:f>
              <c:numCache>
                <c:formatCode>[$-416]mmm\-yy;@</c:formatCode>
                <c:ptCount val="20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  <c:pt idx="13">
                  <c:v>45292</c:v>
                </c:pt>
                <c:pt idx="14">
                  <c:v>45323</c:v>
                </c:pt>
                <c:pt idx="15">
                  <c:v>45352</c:v>
                </c:pt>
                <c:pt idx="16">
                  <c:v>45384</c:v>
                </c:pt>
                <c:pt idx="17">
                  <c:v>45415</c:v>
                </c:pt>
                <c:pt idx="18">
                  <c:v>45444</c:v>
                </c:pt>
                <c:pt idx="19">
                  <c:v>45475</c:v>
                </c:pt>
              </c:numCache>
            </c:numRef>
          </c:cat>
          <c:val>
            <c:numRef>
              <c:f>Séries_valor_e_variações!$C$4:$C$23</c:f>
              <c:numCache>
                <c:formatCode>0.0</c:formatCode>
                <c:ptCount val="20"/>
                <c:pt idx="0">
                  <c:v>104.7</c:v>
                </c:pt>
                <c:pt idx="1">
                  <c:v>105.2</c:v>
                </c:pt>
                <c:pt idx="2">
                  <c:v>99.3</c:v>
                </c:pt>
                <c:pt idx="3">
                  <c:v>97.6</c:v>
                </c:pt>
                <c:pt idx="4">
                  <c:v>98.9</c:v>
                </c:pt>
                <c:pt idx="5">
                  <c:v>98.1</c:v>
                </c:pt>
                <c:pt idx="6">
                  <c:v>98.4</c:v>
                </c:pt>
                <c:pt idx="7">
                  <c:v>102.8</c:v>
                </c:pt>
                <c:pt idx="8">
                  <c:v>103</c:v>
                </c:pt>
                <c:pt idx="9">
                  <c:v>100.4</c:v>
                </c:pt>
                <c:pt idx="10">
                  <c:v>102.8</c:v>
                </c:pt>
                <c:pt idx="11">
                  <c:v>101.8</c:v>
                </c:pt>
                <c:pt idx="12">
                  <c:v>101.6</c:v>
                </c:pt>
                <c:pt idx="13">
                  <c:v>104.4</c:v>
                </c:pt>
                <c:pt idx="14">
                  <c:v>98.9</c:v>
                </c:pt>
                <c:pt idx="15">
                  <c:v>99.7</c:v>
                </c:pt>
                <c:pt idx="16">
                  <c:v>95.2</c:v>
                </c:pt>
                <c:pt idx="17">
                  <c:v>93.9</c:v>
                </c:pt>
                <c:pt idx="18">
                  <c:v>98.2</c:v>
                </c:pt>
                <c:pt idx="19">
                  <c:v>101.6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23-4538-B4B5-B17A8AE468A9}"/>
            </c:ext>
          </c:extLst>
        </c:ser>
        <c:ser>
          <c:idx val="2"/>
          <c:order val="2"/>
          <c:tx>
            <c:strRef>
              <c:f>Séries_valor_e_variações!$D$3</c:f>
              <c:strCache>
                <c:ptCount val="1"/>
                <c:pt idx="0">
                  <c:v>Comércio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23-4538-B4B5-B17A8AE46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Séries_valor_e_variações!$A$4:$A$23</c:f>
              <c:numCache>
                <c:formatCode>[$-416]mmm\-yy;@</c:formatCode>
                <c:ptCount val="20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  <c:pt idx="13">
                  <c:v>45292</c:v>
                </c:pt>
                <c:pt idx="14">
                  <c:v>45323</c:v>
                </c:pt>
                <c:pt idx="15">
                  <c:v>45352</c:v>
                </c:pt>
                <c:pt idx="16">
                  <c:v>45384</c:v>
                </c:pt>
                <c:pt idx="17">
                  <c:v>45415</c:v>
                </c:pt>
                <c:pt idx="18">
                  <c:v>45444</c:v>
                </c:pt>
                <c:pt idx="19">
                  <c:v>45475</c:v>
                </c:pt>
              </c:numCache>
            </c:numRef>
          </c:cat>
          <c:val>
            <c:numRef>
              <c:f>Séries_valor_e_variações!$D$4:$D$23</c:f>
              <c:numCache>
                <c:formatCode>0.0</c:formatCode>
                <c:ptCount val="20"/>
                <c:pt idx="0">
                  <c:v>100.3</c:v>
                </c:pt>
                <c:pt idx="1">
                  <c:v>99.1</c:v>
                </c:pt>
                <c:pt idx="2">
                  <c:v>95.8</c:v>
                </c:pt>
                <c:pt idx="3">
                  <c:v>95.4</c:v>
                </c:pt>
                <c:pt idx="4">
                  <c:v>95</c:v>
                </c:pt>
                <c:pt idx="5">
                  <c:v>95.9</c:v>
                </c:pt>
                <c:pt idx="6">
                  <c:v>99.6</c:v>
                </c:pt>
                <c:pt idx="7">
                  <c:v>101.1</c:v>
                </c:pt>
                <c:pt idx="8">
                  <c:v>99</c:v>
                </c:pt>
                <c:pt idx="9">
                  <c:v>97.8</c:v>
                </c:pt>
                <c:pt idx="10">
                  <c:v>98.8</c:v>
                </c:pt>
                <c:pt idx="11">
                  <c:v>95.3</c:v>
                </c:pt>
                <c:pt idx="12">
                  <c:v>94.9</c:v>
                </c:pt>
                <c:pt idx="13">
                  <c:v>99.1</c:v>
                </c:pt>
                <c:pt idx="14">
                  <c:v>95.9</c:v>
                </c:pt>
                <c:pt idx="15">
                  <c:v>95.1</c:v>
                </c:pt>
                <c:pt idx="16">
                  <c:v>94.7</c:v>
                </c:pt>
                <c:pt idx="17">
                  <c:v>94.9</c:v>
                </c:pt>
                <c:pt idx="18">
                  <c:v>95.8</c:v>
                </c:pt>
                <c:pt idx="19">
                  <c:v>102.5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23-4538-B4B5-B17A8AE468A9}"/>
            </c:ext>
          </c:extLst>
        </c:ser>
        <c:ser>
          <c:idx val="3"/>
          <c:order val="3"/>
          <c:tx>
            <c:strRef>
              <c:f>Séries_valor_e_variações!$E$3</c:f>
              <c:strCache>
                <c:ptCount val="1"/>
                <c:pt idx="0">
                  <c:v>Indústria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23-4538-B4B5-B17A8AE46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Séries_valor_e_variações!$A$4:$A$23</c:f>
              <c:numCache>
                <c:formatCode>[$-416]mmm\-yy;@</c:formatCode>
                <c:ptCount val="20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  <c:pt idx="13">
                  <c:v>45292</c:v>
                </c:pt>
                <c:pt idx="14">
                  <c:v>45323</c:v>
                </c:pt>
                <c:pt idx="15">
                  <c:v>45352</c:v>
                </c:pt>
                <c:pt idx="16">
                  <c:v>45384</c:v>
                </c:pt>
                <c:pt idx="17">
                  <c:v>45415</c:v>
                </c:pt>
                <c:pt idx="18">
                  <c:v>45444</c:v>
                </c:pt>
                <c:pt idx="19">
                  <c:v>45475</c:v>
                </c:pt>
              </c:numCache>
            </c:numRef>
          </c:cat>
          <c:val>
            <c:numRef>
              <c:f>Séries_valor_e_variações!$E$4:$E$23</c:f>
              <c:numCache>
                <c:formatCode>0.0</c:formatCode>
                <c:ptCount val="20"/>
                <c:pt idx="0">
                  <c:v>111</c:v>
                </c:pt>
                <c:pt idx="1">
                  <c:v>106.3</c:v>
                </c:pt>
                <c:pt idx="2">
                  <c:v>105.6</c:v>
                </c:pt>
                <c:pt idx="3">
                  <c:v>106.2</c:v>
                </c:pt>
                <c:pt idx="4">
                  <c:v>99.7</c:v>
                </c:pt>
                <c:pt idx="5">
                  <c:v>103</c:v>
                </c:pt>
                <c:pt idx="6">
                  <c:v>106.8</c:v>
                </c:pt>
                <c:pt idx="7">
                  <c:v>108.3</c:v>
                </c:pt>
                <c:pt idx="8">
                  <c:v>109.8</c:v>
                </c:pt>
                <c:pt idx="9">
                  <c:v>106.1</c:v>
                </c:pt>
                <c:pt idx="10">
                  <c:v>108.8</c:v>
                </c:pt>
                <c:pt idx="11">
                  <c:v>103.7</c:v>
                </c:pt>
                <c:pt idx="12">
                  <c:v>107.2</c:v>
                </c:pt>
                <c:pt idx="13">
                  <c:v>109.8</c:v>
                </c:pt>
                <c:pt idx="14">
                  <c:v>109</c:v>
                </c:pt>
                <c:pt idx="15">
                  <c:v>109.9</c:v>
                </c:pt>
                <c:pt idx="16">
                  <c:v>107.9</c:v>
                </c:pt>
                <c:pt idx="17">
                  <c:v>105.2</c:v>
                </c:pt>
                <c:pt idx="18">
                  <c:v>110.8</c:v>
                </c:pt>
                <c:pt idx="19">
                  <c:v>115.8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23-4538-B4B5-B17A8AE468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7334224"/>
        <c:axId val="1173299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Séries_valor_e_variações!$B$3</c15:sqref>
                        </c15:formulaRef>
                      </c:ext>
                    </c:extLst>
                    <c:strCache>
                      <c:ptCount val="1"/>
                      <c:pt idx="0">
                        <c:v>MEI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Séries_valor_e_variações!$A$4:$A$23</c15:sqref>
                        </c15:formulaRef>
                      </c:ext>
                    </c:extLst>
                    <c:numCache>
                      <c:formatCode>[$-416]mmm\-yy;@</c:formatCode>
                      <c:ptCount val="20"/>
                      <c:pt idx="0">
                        <c:v>44896</c:v>
                      </c:pt>
                      <c:pt idx="1">
                        <c:v>44927</c:v>
                      </c:pt>
                      <c:pt idx="2">
                        <c:v>44958</c:v>
                      </c:pt>
                      <c:pt idx="3">
                        <c:v>44986</c:v>
                      </c:pt>
                      <c:pt idx="4">
                        <c:v>45017</c:v>
                      </c:pt>
                      <c:pt idx="5">
                        <c:v>45047</c:v>
                      </c:pt>
                      <c:pt idx="6">
                        <c:v>45078</c:v>
                      </c:pt>
                      <c:pt idx="7">
                        <c:v>45108</c:v>
                      </c:pt>
                      <c:pt idx="8">
                        <c:v>45139</c:v>
                      </c:pt>
                      <c:pt idx="9">
                        <c:v>45170</c:v>
                      </c:pt>
                      <c:pt idx="10">
                        <c:v>45200</c:v>
                      </c:pt>
                      <c:pt idx="11">
                        <c:v>45231</c:v>
                      </c:pt>
                      <c:pt idx="12">
                        <c:v>45261</c:v>
                      </c:pt>
                      <c:pt idx="13">
                        <c:v>45292</c:v>
                      </c:pt>
                      <c:pt idx="14">
                        <c:v>45323</c:v>
                      </c:pt>
                      <c:pt idx="15">
                        <c:v>45352</c:v>
                      </c:pt>
                      <c:pt idx="16">
                        <c:v>45384</c:v>
                      </c:pt>
                      <c:pt idx="17">
                        <c:v>45415</c:v>
                      </c:pt>
                      <c:pt idx="18">
                        <c:v>45444</c:v>
                      </c:pt>
                      <c:pt idx="19">
                        <c:v>45475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Séries_valor_e_variações!$B$4:$B$8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104.7</c:v>
                      </c:pt>
                      <c:pt idx="1">
                        <c:v>103.5</c:v>
                      </c:pt>
                      <c:pt idx="2">
                        <c:v>99.6</c:v>
                      </c:pt>
                      <c:pt idx="3">
                        <c:v>98.9</c:v>
                      </c:pt>
                      <c:pt idx="4">
                        <c:v>97.8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EC23-4538-B4B5-B17A8AE468A9}"/>
                  </c:ext>
                </c:extLst>
              </c15:ser>
            </c15:filteredLineSeries>
          </c:ext>
        </c:extLst>
      </c:lineChart>
      <c:dateAx>
        <c:axId val="117334224"/>
        <c:scaling>
          <c:orientation val="minMax"/>
          <c:min val="44958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329904"/>
        <c:crosses val="autoZero"/>
        <c:auto val="1"/>
        <c:lblOffset val="100"/>
        <c:baseTimeUnit val="months"/>
      </c:dateAx>
      <c:valAx>
        <c:axId val="11732990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733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99297885336294E-2"/>
          <c:y val="4.3548159117107181E-2"/>
          <c:w val="0.86912061299664356"/>
          <c:h val="0.809127989587980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'Análise Geral'!$B$24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Geral'!$A$31:$A$44</c:f>
              <c:numCache>
                <c:formatCode>[$-416]mmm\-yy;@</c:formatCode>
                <c:ptCount val="14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  <c:pt idx="6">
                  <c:v>45261</c:v>
                </c:pt>
                <c:pt idx="7">
                  <c:v>45292</c:v>
                </c:pt>
                <c:pt idx="8">
                  <c:v>45323</c:v>
                </c:pt>
                <c:pt idx="9">
                  <c:v>45352</c:v>
                </c:pt>
                <c:pt idx="10">
                  <c:v>45384</c:v>
                </c:pt>
                <c:pt idx="11">
                  <c:v>45415</c:v>
                </c:pt>
                <c:pt idx="12">
                  <c:v>45446</c:v>
                </c:pt>
                <c:pt idx="13">
                  <c:v>45477</c:v>
                </c:pt>
              </c:numCache>
            </c:numRef>
          </c:cat>
          <c:val>
            <c:numRef>
              <c:f>'Análise Geral'!$B$31:$B$44</c:f>
              <c:numCache>
                <c:formatCode>0.000</c:formatCode>
                <c:ptCount val="14"/>
                <c:pt idx="0">
                  <c:v>0.7609999999999999</c:v>
                </c:pt>
                <c:pt idx="1">
                  <c:v>0.77900000000000003</c:v>
                </c:pt>
                <c:pt idx="2">
                  <c:v>0.75900000000000001</c:v>
                </c:pt>
                <c:pt idx="3">
                  <c:v>0.78299999999999992</c:v>
                </c:pt>
                <c:pt idx="4">
                  <c:v>0.78799999999999992</c:v>
                </c:pt>
                <c:pt idx="5">
                  <c:v>0.77700000000000002</c:v>
                </c:pt>
                <c:pt idx="6">
                  <c:v>0.77300000000000002</c:v>
                </c:pt>
                <c:pt idx="7">
                  <c:v>0.77400000000000002</c:v>
                </c:pt>
                <c:pt idx="8">
                  <c:v>0.77300000000000002</c:v>
                </c:pt>
                <c:pt idx="9">
                  <c:v>0.77599999999999991</c:v>
                </c:pt>
                <c:pt idx="10">
                  <c:v>0.78900000000000003</c:v>
                </c:pt>
                <c:pt idx="11">
                  <c:v>0.79299999999999993</c:v>
                </c:pt>
                <c:pt idx="12">
                  <c:v>0.78500000000000003</c:v>
                </c:pt>
                <c:pt idx="13">
                  <c:v>0.81900000000000006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1-41A2-8550-61C3A2F20716}"/>
            </c:ext>
          </c:extLst>
        </c:ser>
        <c:ser>
          <c:idx val="1"/>
          <c:order val="1"/>
          <c:tx>
            <c:strRef>
              <c:f>'Análise Geral'!$C$24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Geral'!$A$31:$A$44</c:f>
              <c:numCache>
                <c:formatCode>[$-416]mmm\-yy;@</c:formatCode>
                <c:ptCount val="14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  <c:pt idx="6">
                  <c:v>45261</c:v>
                </c:pt>
                <c:pt idx="7">
                  <c:v>45292</c:v>
                </c:pt>
                <c:pt idx="8">
                  <c:v>45323</c:v>
                </c:pt>
                <c:pt idx="9">
                  <c:v>45352</c:v>
                </c:pt>
                <c:pt idx="10">
                  <c:v>45384</c:v>
                </c:pt>
                <c:pt idx="11">
                  <c:v>45415</c:v>
                </c:pt>
                <c:pt idx="12">
                  <c:v>45446</c:v>
                </c:pt>
                <c:pt idx="13">
                  <c:v>45477</c:v>
                </c:pt>
              </c:numCache>
            </c:numRef>
          </c:cat>
          <c:val>
            <c:numRef>
              <c:f>'Análise Geral'!$C$31:$C$44</c:f>
              <c:numCache>
                <c:formatCode>0.000</c:formatCode>
                <c:ptCount val="14"/>
                <c:pt idx="0">
                  <c:v>0.23899999999999999</c:v>
                </c:pt>
                <c:pt idx="1">
                  <c:v>0.221</c:v>
                </c:pt>
                <c:pt idx="2">
                  <c:v>0.24100000000000002</c:v>
                </c:pt>
                <c:pt idx="3">
                  <c:v>0.217</c:v>
                </c:pt>
                <c:pt idx="4">
                  <c:v>0.21199999999999999</c:v>
                </c:pt>
                <c:pt idx="5">
                  <c:v>0.223</c:v>
                </c:pt>
                <c:pt idx="6">
                  <c:v>0.22699999999999998</c:v>
                </c:pt>
                <c:pt idx="7">
                  <c:v>0.22600000000000001</c:v>
                </c:pt>
                <c:pt idx="8">
                  <c:v>0.22699999999999998</c:v>
                </c:pt>
                <c:pt idx="9">
                  <c:v>0.22399999999999998</c:v>
                </c:pt>
                <c:pt idx="10">
                  <c:v>0.21100000000000002</c:v>
                </c:pt>
                <c:pt idx="11">
                  <c:v>0.20699999999999999</c:v>
                </c:pt>
                <c:pt idx="12">
                  <c:v>0.215</c:v>
                </c:pt>
                <c:pt idx="13">
                  <c:v>0.18100000000000002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1-41A2-8550-61C3A2F20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57079792"/>
        <c:axId val="457092272"/>
      </c:barChart>
      <c:dateAx>
        <c:axId val="457079792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7092272"/>
        <c:crosses val="autoZero"/>
        <c:auto val="1"/>
        <c:lblOffset val="100"/>
        <c:baseTimeUnit val="months"/>
      </c:dateAx>
      <c:valAx>
        <c:axId val="457092272"/>
        <c:scaling>
          <c:orientation val="minMax"/>
          <c:max val="1"/>
        </c:scaling>
        <c:delete val="1"/>
        <c:axPos val="l"/>
        <c:numFmt formatCode="General" sourceLinked="0"/>
        <c:majorTickMark val="out"/>
        <c:minorTickMark val="none"/>
        <c:tickLblPos val="nextTo"/>
        <c:crossAx val="457079792"/>
        <c:crosses val="autoZero"/>
        <c:crossBetween val="between"/>
        <c:majorUnit val="0.25"/>
      </c:valAx>
      <c:spPr>
        <a:noFill/>
        <a:ln w="25400"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21011283618584E-2"/>
          <c:y val="6.2441643158025556E-2"/>
          <c:w val="0.90223530822286591"/>
          <c:h val="0.65612956235674758"/>
        </c:manualLayout>
      </c:layout>
      <c:lineChart>
        <c:grouping val="standard"/>
        <c:varyColors val="0"/>
        <c:ser>
          <c:idx val="0"/>
          <c:order val="0"/>
          <c:tx>
            <c:strRef>
              <c:f>'ISA-IE SETORES'!$B$1</c:f>
              <c:strCache>
                <c:ptCount val="1"/>
                <c:pt idx="0">
                  <c:v>ISA-Serviços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74-40FE-B3EF-1FDA9EC35D17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74-40FE-B3EF-1FDA9EC35D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'ISA-IE SETORES'!$A$3:$A$20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45018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45384</c:v>
                </c:pt>
                <c:pt idx="15">
                  <c:v>45415</c:v>
                </c:pt>
                <c:pt idx="16">
                  <c:v>45446</c:v>
                </c:pt>
                <c:pt idx="17">
                  <c:v>45477</c:v>
                </c:pt>
              </c:numCache>
            </c:numRef>
          </c:cat>
          <c:val>
            <c:numRef>
              <c:f>'ISA-IE SETORES'!$B$3:$B$20</c:f>
              <c:numCache>
                <c:formatCode>0.0</c:formatCode>
                <c:ptCount val="18"/>
                <c:pt idx="0">
                  <c:v>69.8</c:v>
                </c:pt>
                <c:pt idx="1">
                  <c:v>72.099999999999994</c:v>
                </c:pt>
                <c:pt idx="2">
                  <c:v>74.099999999999994</c:v>
                </c:pt>
                <c:pt idx="3">
                  <c:v>72.400000000000006</c:v>
                </c:pt>
                <c:pt idx="4">
                  <c:v>70.900000000000006</c:v>
                </c:pt>
                <c:pt idx="5">
                  <c:v>73.099999999999994</c:v>
                </c:pt>
                <c:pt idx="6">
                  <c:v>75.900000000000006</c:v>
                </c:pt>
                <c:pt idx="7">
                  <c:v>74.2</c:v>
                </c:pt>
                <c:pt idx="8">
                  <c:v>77.2</c:v>
                </c:pt>
                <c:pt idx="9">
                  <c:v>82.2</c:v>
                </c:pt>
                <c:pt idx="10">
                  <c:v>87</c:v>
                </c:pt>
                <c:pt idx="11">
                  <c:v>75.099999999999994</c:v>
                </c:pt>
                <c:pt idx="12">
                  <c:v>69.400000000000006</c:v>
                </c:pt>
                <c:pt idx="13">
                  <c:v>72.2</c:v>
                </c:pt>
                <c:pt idx="14">
                  <c:v>67.8</c:v>
                </c:pt>
                <c:pt idx="15">
                  <c:v>68.900000000000006</c:v>
                </c:pt>
                <c:pt idx="16">
                  <c:v>71</c:v>
                </c:pt>
                <c:pt idx="17">
                  <c:v>72.3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74-40FE-B3EF-1FDA9EC35D17}"/>
            </c:ext>
          </c:extLst>
        </c:ser>
        <c:ser>
          <c:idx val="1"/>
          <c:order val="1"/>
          <c:tx>
            <c:strRef>
              <c:f>'ISA-IE SETORES'!$C$1</c:f>
              <c:strCache>
                <c:ptCount val="1"/>
                <c:pt idx="0">
                  <c:v>IE-Serviços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74-40FE-B3EF-1FDA9EC35D17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74-40FE-B3EF-1FDA9EC35D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'ISA-IE SETORES'!$A$3:$A$20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45018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45384</c:v>
                </c:pt>
                <c:pt idx="15">
                  <c:v>45415</c:v>
                </c:pt>
                <c:pt idx="16">
                  <c:v>45446</c:v>
                </c:pt>
                <c:pt idx="17">
                  <c:v>45477</c:v>
                </c:pt>
              </c:numCache>
            </c:numRef>
          </c:cat>
          <c:val>
            <c:numRef>
              <c:f>'ISA-IE SETORES'!$C$3:$C$20</c:f>
              <c:numCache>
                <c:formatCode>0.0</c:formatCode>
                <c:ptCount val="18"/>
                <c:pt idx="0">
                  <c:v>128.80000000000001</c:v>
                </c:pt>
                <c:pt idx="1">
                  <c:v>123.1</c:v>
                </c:pt>
                <c:pt idx="2">
                  <c:v>123.7</c:v>
                </c:pt>
                <c:pt idx="3">
                  <c:v>123.8</c:v>
                </c:pt>
                <c:pt idx="4">
                  <c:v>125.9</c:v>
                </c:pt>
                <c:pt idx="5">
                  <c:v>132.5</c:v>
                </c:pt>
                <c:pt idx="6">
                  <c:v>130.1</c:v>
                </c:pt>
                <c:pt idx="7">
                  <c:v>126.6</c:v>
                </c:pt>
                <c:pt idx="8">
                  <c:v>128.5</c:v>
                </c:pt>
                <c:pt idx="9">
                  <c:v>121.4</c:v>
                </c:pt>
                <c:pt idx="10">
                  <c:v>116.3</c:v>
                </c:pt>
                <c:pt idx="11">
                  <c:v>133.80000000000001</c:v>
                </c:pt>
                <c:pt idx="12">
                  <c:v>128.4</c:v>
                </c:pt>
                <c:pt idx="13">
                  <c:v>127.2</c:v>
                </c:pt>
                <c:pt idx="14">
                  <c:v>122.6</c:v>
                </c:pt>
                <c:pt idx="15">
                  <c:v>119</c:v>
                </c:pt>
                <c:pt idx="16">
                  <c:v>125.5</c:v>
                </c:pt>
                <c:pt idx="17">
                  <c:v>130.9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F74-40FE-B3EF-1FDA9EC35D1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5819103"/>
        <c:axId val="345805375"/>
      </c:lineChart>
      <c:dateAx>
        <c:axId val="345819103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805375"/>
        <c:crosses val="autoZero"/>
        <c:auto val="1"/>
        <c:lblOffset val="100"/>
        <c:baseTimeUnit val="months"/>
      </c:dateAx>
      <c:valAx>
        <c:axId val="345805375"/>
        <c:scaling>
          <c:orientation val="minMax"/>
          <c:max val="14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81910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7859847622003E-2"/>
          <c:y val="3.0800106507376666E-2"/>
          <c:w val="0.89871064524291677"/>
          <c:h val="0.68902573020782332"/>
        </c:manualLayout>
      </c:layout>
      <c:lineChart>
        <c:grouping val="standard"/>
        <c:varyColors val="0"/>
        <c:ser>
          <c:idx val="0"/>
          <c:order val="0"/>
          <c:tx>
            <c:strRef>
              <c:f>'ISA-IE SETORES'!$D$1</c:f>
              <c:strCache>
                <c:ptCount val="1"/>
                <c:pt idx="0">
                  <c:v>ISA-Comércio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AF-4060-88A4-EFD71852FD50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AF-4060-88A4-EFD71852FD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'ISA-IE SETORES'!$A$3:$A$20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45018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45384</c:v>
                </c:pt>
                <c:pt idx="15">
                  <c:v>45415</c:v>
                </c:pt>
                <c:pt idx="16">
                  <c:v>45446</c:v>
                </c:pt>
                <c:pt idx="17">
                  <c:v>45477</c:v>
                </c:pt>
              </c:numCache>
            </c:numRef>
          </c:cat>
          <c:val>
            <c:numRef>
              <c:f>'ISA-IE SETORES'!$D$3:$D$20</c:f>
              <c:numCache>
                <c:formatCode>0.0</c:formatCode>
                <c:ptCount val="18"/>
                <c:pt idx="0">
                  <c:v>62.5</c:v>
                </c:pt>
                <c:pt idx="1">
                  <c:v>60</c:v>
                </c:pt>
                <c:pt idx="2">
                  <c:v>61.5</c:v>
                </c:pt>
                <c:pt idx="3">
                  <c:v>64.599999999999994</c:v>
                </c:pt>
                <c:pt idx="4">
                  <c:v>70.2</c:v>
                </c:pt>
                <c:pt idx="5">
                  <c:v>68.599999999999994</c:v>
                </c:pt>
                <c:pt idx="6">
                  <c:v>65.8</c:v>
                </c:pt>
                <c:pt idx="7">
                  <c:v>63.8</c:v>
                </c:pt>
                <c:pt idx="8">
                  <c:v>67.599999999999994</c:v>
                </c:pt>
                <c:pt idx="9">
                  <c:v>71.400000000000006</c:v>
                </c:pt>
                <c:pt idx="10">
                  <c:v>76.599999999999994</c:v>
                </c:pt>
                <c:pt idx="11">
                  <c:v>69.400000000000006</c:v>
                </c:pt>
                <c:pt idx="12">
                  <c:v>62.3</c:v>
                </c:pt>
                <c:pt idx="13">
                  <c:v>61.1</c:v>
                </c:pt>
                <c:pt idx="14">
                  <c:v>60.9</c:v>
                </c:pt>
                <c:pt idx="15">
                  <c:v>65.400000000000006</c:v>
                </c:pt>
                <c:pt idx="16">
                  <c:v>66.400000000000006</c:v>
                </c:pt>
                <c:pt idx="17">
                  <c:v>69.599999999999994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AF-4060-88A4-EFD71852FD50}"/>
            </c:ext>
          </c:extLst>
        </c:ser>
        <c:ser>
          <c:idx val="1"/>
          <c:order val="1"/>
          <c:tx>
            <c:strRef>
              <c:f>'ISA-IE SETORES'!$E$1</c:f>
              <c:strCache>
                <c:ptCount val="1"/>
                <c:pt idx="0">
                  <c:v>IE-Comércio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AF-4060-88A4-EFD71852FD50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AF-4060-88A4-EFD71852FD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'ISA-IE SETORES'!$A$3:$A$20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45018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45384</c:v>
                </c:pt>
                <c:pt idx="15">
                  <c:v>45415</c:v>
                </c:pt>
                <c:pt idx="16">
                  <c:v>45446</c:v>
                </c:pt>
                <c:pt idx="17">
                  <c:v>45477</c:v>
                </c:pt>
              </c:numCache>
            </c:numRef>
          </c:cat>
          <c:val>
            <c:numRef>
              <c:f>'ISA-IE SETORES'!$E$4:$E$20</c:f>
              <c:numCache>
                <c:formatCode>0.0</c:formatCode>
                <c:ptCount val="17"/>
                <c:pt idx="0">
                  <c:v>130.80000000000001</c:v>
                </c:pt>
                <c:pt idx="1">
                  <c:v>128.6</c:v>
                </c:pt>
                <c:pt idx="2">
                  <c:v>127.3</c:v>
                </c:pt>
                <c:pt idx="3">
                  <c:v>129</c:v>
                </c:pt>
                <c:pt idx="4">
                  <c:v>133.6</c:v>
                </c:pt>
                <c:pt idx="5">
                  <c:v>132.19999999999999</c:v>
                </c:pt>
                <c:pt idx="6">
                  <c:v>131.80000000000001</c:v>
                </c:pt>
                <c:pt idx="7">
                  <c:v>130.1</c:v>
                </c:pt>
                <c:pt idx="8">
                  <c:v>119.3</c:v>
                </c:pt>
                <c:pt idx="9">
                  <c:v>113.2</c:v>
                </c:pt>
                <c:pt idx="10">
                  <c:v>128.69999999999999</c:v>
                </c:pt>
                <c:pt idx="11">
                  <c:v>129.5</c:v>
                </c:pt>
                <c:pt idx="12">
                  <c:v>129.1</c:v>
                </c:pt>
                <c:pt idx="13">
                  <c:v>128.5</c:v>
                </c:pt>
                <c:pt idx="14">
                  <c:v>124.5</c:v>
                </c:pt>
                <c:pt idx="15">
                  <c:v>125.2</c:v>
                </c:pt>
                <c:pt idx="16">
                  <c:v>135.4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2AF-4060-88A4-EFD71852FD5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5819103"/>
        <c:axId val="345805375"/>
      </c:lineChart>
      <c:dateAx>
        <c:axId val="345819103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805375"/>
        <c:crosses val="autoZero"/>
        <c:auto val="1"/>
        <c:lblOffset val="100"/>
        <c:baseTimeUnit val="months"/>
      </c:dateAx>
      <c:valAx>
        <c:axId val="345805375"/>
        <c:scaling>
          <c:orientation val="minMax"/>
          <c:max val="14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81910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22418108342387E-2"/>
          <c:y val="3.5881460055507367E-2"/>
          <c:w val="0.91276687113678612"/>
          <c:h val="0.71577057732551796"/>
        </c:manualLayout>
      </c:layout>
      <c:lineChart>
        <c:grouping val="standard"/>
        <c:varyColors val="0"/>
        <c:ser>
          <c:idx val="0"/>
          <c:order val="0"/>
          <c:tx>
            <c:strRef>
              <c:f>'ISA-IE SETORES'!$F$1</c:f>
              <c:strCache>
                <c:ptCount val="1"/>
                <c:pt idx="0">
                  <c:v>ISA-Indústria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82-4332-BFA3-2C31802D1782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82-4332-BFA3-2C31802D1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'ISA-IE SETORES'!$A$3:$A$20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45018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45384</c:v>
                </c:pt>
                <c:pt idx="15">
                  <c:v>45415</c:v>
                </c:pt>
                <c:pt idx="16">
                  <c:v>45446</c:v>
                </c:pt>
                <c:pt idx="17">
                  <c:v>45477</c:v>
                </c:pt>
              </c:numCache>
            </c:numRef>
          </c:cat>
          <c:val>
            <c:numRef>
              <c:f>'ISA-IE SETORES'!$F$3:$F$20</c:f>
              <c:numCache>
                <c:formatCode>0.0</c:formatCode>
                <c:ptCount val="18"/>
                <c:pt idx="0">
                  <c:v>69.8</c:v>
                </c:pt>
                <c:pt idx="1">
                  <c:v>81</c:v>
                </c:pt>
                <c:pt idx="2">
                  <c:v>68.7</c:v>
                </c:pt>
                <c:pt idx="3">
                  <c:v>74.7</c:v>
                </c:pt>
                <c:pt idx="4">
                  <c:v>76.900000000000006</c:v>
                </c:pt>
                <c:pt idx="5">
                  <c:v>76.2</c:v>
                </c:pt>
                <c:pt idx="6">
                  <c:v>76.7</c:v>
                </c:pt>
                <c:pt idx="7">
                  <c:v>71.400000000000006</c:v>
                </c:pt>
                <c:pt idx="8">
                  <c:v>79.400000000000006</c:v>
                </c:pt>
                <c:pt idx="9">
                  <c:v>84.6</c:v>
                </c:pt>
                <c:pt idx="10">
                  <c:v>93.6</c:v>
                </c:pt>
                <c:pt idx="11">
                  <c:v>73.900000000000006</c:v>
                </c:pt>
                <c:pt idx="12">
                  <c:v>75.099999999999994</c:v>
                </c:pt>
                <c:pt idx="13">
                  <c:v>78.5</c:v>
                </c:pt>
                <c:pt idx="14">
                  <c:v>76.3</c:v>
                </c:pt>
                <c:pt idx="15">
                  <c:v>76.7</c:v>
                </c:pt>
                <c:pt idx="16">
                  <c:v>78.3</c:v>
                </c:pt>
                <c:pt idx="17">
                  <c:v>79.400000000000006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82-4332-BFA3-2C31802D1782}"/>
            </c:ext>
          </c:extLst>
        </c:ser>
        <c:ser>
          <c:idx val="1"/>
          <c:order val="1"/>
          <c:tx>
            <c:strRef>
              <c:f>'ISA-IE SETORES'!$G$1</c:f>
              <c:strCache>
                <c:ptCount val="1"/>
                <c:pt idx="0">
                  <c:v>IE-Indústria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82-4332-BFA3-2C31802D1782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82-4332-BFA3-2C31802D1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'ISA-IE SETORES'!$A$3:$A$20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45018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45384</c:v>
                </c:pt>
                <c:pt idx="15">
                  <c:v>45415</c:v>
                </c:pt>
                <c:pt idx="16">
                  <c:v>45446</c:v>
                </c:pt>
                <c:pt idx="17">
                  <c:v>45477</c:v>
                </c:pt>
              </c:numCache>
            </c:numRef>
          </c:cat>
          <c:val>
            <c:numRef>
              <c:f>'ISA-IE SETORES'!$G$3:$G$20</c:f>
              <c:numCache>
                <c:formatCode>0.0</c:formatCode>
                <c:ptCount val="18"/>
                <c:pt idx="0">
                  <c:v>141.5</c:v>
                </c:pt>
                <c:pt idx="1">
                  <c:v>131.5</c:v>
                </c:pt>
                <c:pt idx="2">
                  <c:v>130.69999999999999</c:v>
                </c:pt>
                <c:pt idx="3">
                  <c:v>131.30000000000001</c:v>
                </c:pt>
                <c:pt idx="4">
                  <c:v>136.69999999999999</c:v>
                </c:pt>
                <c:pt idx="5">
                  <c:v>140.5</c:v>
                </c:pt>
                <c:pt idx="6">
                  <c:v>142.9</c:v>
                </c:pt>
                <c:pt idx="7">
                  <c:v>140.80000000000001</c:v>
                </c:pt>
                <c:pt idx="8">
                  <c:v>138.19999999999999</c:v>
                </c:pt>
                <c:pt idx="9">
                  <c:v>122.8</c:v>
                </c:pt>
                <c:pt idx="10">
                  <c:v>120.7</c:v>
                </c:pt>
                <c:pt idx="11">
                  <c:v>145.69999999999999</c:v>
                </c:pt>
                <c:pt idx="12">
                  <c:v>142.9</c:v>
                </c:pt>
                <c:pt idx="13">
                  <c:v>141.4</c:v>
                </c:pt>
                <c:pt idx="14">
                  <c:v>139.5</c:v>
                </c:pt>
                <c:pt idx="15">
                  <c:v>133.80000000000001</c:v>
                </c:pt>
                <c:pt idx="16">
                  <c:v>143.30000000000001</c:v>
                </c:pt>
                <c:pt idx="17">
                  <c:v>152.30000000000001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82-4332-BFA3-2C31802D178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5819103"/>
        <c:axId val="345805375"/>
      </c:lineChart>
      <c:dateAx>
        <c:axId val="345819103"/>
        <c:scaling>
          <c:orientation val="minMax"/>
          <c:max val="45474"/>
        </c:scaling>
        <c:delete val="0"/>
        <c:axPos val="b"/>
        <c:numFmt formatCode="[$-416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805375"/>
        <c:crosses val="autoZero"/>
        <c:auto val="1"/>
        <c:lblOffset val="100"/>
        <c:baseTimeUnit val="months"/>
      </c:dateAx>
      <c:valAx>
        <c:axId val="345805375"/>
        <c:scaling>
          <c:orientation val="minMax"/>
          <c:max val="155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581910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40398643443413E-2"/>
          <c:y val="6.7408154542707585E-2"/>
          <c:w val="0.84618733801502399"/>
          <c:h val="0.65145851560221635"/>
        </c:manualLayout>
      </c:layout>
      <c:lineChart>
        <c:grouping val="standard"/>
        <c:varyColors val="0"/>
        <c:ser>
          <c:idx val="0"/>
          <c:order val="0"/>
          <c:tx>
            <c:strRef>
              <c:f>'IC-IE-ISA - REGIÕES'!$B$2</c:f>
              <c:strCache>
                <c:ptCount val="1"/>
                <c:pt idx="0">
                  <c:v>Norte + Centro-Oeste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11-4899-9CBE-7730D806F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'IC-IE-ISA - REGIÕES'!$B$5:$B$22</c:f>
              <c:numCache>
                <c:formatCode>General</c:formatCode>
                <c:ptCount val="18"/>
                <c:pt idx="0">
                  <c:v>103.4</c:v>
                </c:pt>
                <c:pt idx="1">
                  <c:v>106.6</c:v>
                </c:pt>
                <c:pt idx="2">
                  <c:v>106.4</c:v>
                </c:pt>
                <c:pt idx="3">
                  <c:v>103.2</c:v>
                </c:pt>
                <c:pt idx="4">
                  <c:v>101.2</c:v>
                </c:pt>
                <c:pt idx="5">
                  <c:v>108.2</c:v>
                </c:pt>
                <c:pt idx="6">
                  <c:v>103.2</c:v>
                </c:pt>
                <c:pt idx="7">
                  <c:v>101.3</c:v>
                </c:pt>
                <c:pt idx="8">
                  <c:v>100.9</c:v>
                </c:pt>
                <c:pt idx="9">
                  <c:v>103.3</c:v>
                </c:pt>
                <c:pt idx="10">
                  <c:v>106.7</c:v>
                </c:pt>
                <c:pt idx="11">
                  <c:v>106.4</c:v>
                </c:pt>
                <c:pt idx="12">
                  <c:v>100.6</c:v>
                </c:pt>
                <c:pt idx="13">
                  <c:v>106.4</c:v>
                </c:pt>
                <c:pt idx="14">
                  <c:v>106.9</c:v>
                </c:pt>
                <c:pt idx="15">
                  <c:v>104.5</c:v>
                </c:pt>
                <c:pt idx="16">
                  <c:v>104.8</c:v>
                </c:pt>
                <c:pt idx="17">
                  <c:v>109.9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1-4899-9CBE-7730D806FB6F}"/>
            </c:ext>
          </c:extLst>
        </c:ser>
        <c:ser>
          <c:idx val="1"/>
          <c:order val="1"/>
          <c:tx>
            <c:strRef>
              <c:f>'IC-IE-ISA - REGIÕES'!$C$2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11-4899-9CBE-7730D806F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'IC-IE-ISA - REGIÕES'!$C$5:$C$22</c:f>
              <c:numCache>
                <c:formatCode>General</c:formatCode>
                <c:ptCount val="18"/>
                <c:pt idx="0">
                  <c:v>103.5</c:v>
                </c:pt>
                <c:pt idx="1">
                  <c:v>100.9</c:v>
                </c:pt>
                <c:pt idx="2">
                  <c:v>98.6</c:v>
                </c:pt>
                <c:pt idx="3">
                  <c:v>104</c:v>
                </c:pt>
                <c:pt idx="4">
                  <c:v>108.1</c:v>
                </c:pt>
                <c:pt idx="5">
                  <c:v>113.5</c:v>
                </c:pt>
                <c:pt idx="6">
                  <c:v>107.3</c:v>
                </c:pt>
                <c:pt idx="7">
                  <c:v>103.2</c:v>
                </c:pt>
                <c:pt idx="8">
                  <c:v>103.7</c:v>
                </c:pt>
                <c:pt idx="9">
                  <c:v>106.3</c:v>
                </c:pt>
                <c:pt idx="10">
                  <c:v>104.4</c:v>
                </c:pt>
                <c:pt idx="11">
                  <c:v>104.8</c:v>
                </c:pt>
                <c:pt idx="12">
                  <c:v>104.9</c:v>
                </c:pt>
                <c:pt idx="13">
                  <c:v>101.9</c:v>
                </c:pt>
                <c:pt idx="14">
                  <c:v>103.5</c:v>
                </c:pt>
                <c:pt idx="15">
                  <c:v>104.1</c:v>
                </c:pt>
                <c:pt idx="16">
                  <c:v>103.3</c:v>
                </c:pt>
                <c:pt idx="17">
                  <c:v>109.4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11-4899-9CBE-7730D806FB6F}"/>
            </c:ext>
          </c:extLst>
        </c:ser>
        <c:ser>
          <c:idx val="3"/>
          <c:order val="2"/>
          <c:tx>
            <c:strRef>
              <c:f>'IC-IE-ISA - REGIÕES'!$E$2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11-4899-9CBE-7730D806F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'IC-IE-ISA - REGIÕES'!$E$5:$E$22</c:f>
              <c:numCache>
                <c:formatCode>General</c:formatCode>
                <c:ptCount val="18"/>
                <c:pt idx="0">
                  <c:v>96.7</c:v>
                </c:pt>
                <c:pt idx="1">
                  <c:v>96.2</c:v>
                </c:pt>
                <c:pt idx="2">
                  <c:v>96.1</c:v>
                </c:pt>
                <c:pt idx="3">
                  <c:v>97.8</c:v>
                </c:pt>
                <c:pt idx="4">
                  <c:v>99.7</c:v>
                </c:pt>
                <c:pt idx="5">
                  <c:v>101.7</c:v>
                </c:pt>
                <c:pt idx="6">
                  <c:v>102.1</c:v>
                </c:pt>
                <c:pt idx="7">
                  <c:v>99.8</c:v>
                </c:pt>
                <c:pt idx="8">
                  <c:v>103.1</c:v>
                </c:pt>
                <c:pt idx="9">
                  <c:v>98.5</c:v>
                </c:pt>
                <c:pt idx="10">
                  <c:v>98.1</c:v>
                </c:pt>
                <c:pt idx="11">
                  <c:v>103.2</c:v>
                </c:pt>
                <c:pt idx="12">
                  <c:v>99.2</c:v>
                </c:pt>
                <c:pt idx="13">
                  <c:v>99.3</c:v>
                </c:pt>
                <c:pt idx="14">
                  <c:v>95.7</c:v>
                </c:pt>
                <c:pt idx="15">
                  <c:v>97.1</c:v>
                </c:pt>
                <c:pt idx="16">
                  <c:v>100.4</c:v>
                </c:pt>
                <c:pt idx="17">
                  <c:v>105.6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11-4899-9CBE-7730D806FB6F}"/>
            </c:ext>
          </c:extLst>
        </c:ser>
        <c:ser>
          <c:idx val="2"/>
          <c:order val="3"/>
          <c:tx>
            <c:strRef>
              <c:f>'IC-IE-ISA - REGIÕES'!$D$2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11-4899-9CBE-7730D806F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'IC-IE-ISA - REGIÕES'!$D$5:$D$22</c:f>
              <c:numCache>
                <c:formatCode>General</c:formatCode>
                <c:ptCount val="18"/>
                <c:pt idx="0">
                  <c:v>103.2</c:v>
                </c:pt>
                <c:pt idx="1">
                  <c:v>101.3</c:v>
                </c:pt>
                <c:pt idx="2">
                  <c:v>97.2</c:v>
                </c:pt>
                <c:pt idx="3">
                  <c:v>92.9</c:v>
                </c:pt>
                <c:pt idx="4">
                  <c:v>96.8</c:v>
                </c:pt>
                <c:pt idx="5">
                  <c:v>97.4</c:v>
                </c:pt>
                <c:pt idx="6">
                  <c:v>103.8</c:v>
                </c:pt>
                <c:pt idx="7">
                  <c:v>102</c:v>
                </c:pt>
                <c:pt idx="8">
                  <c:v>103.3</c:v>
                </c:pt>
                <c:pt idx="9">
                  <c:v>98.1</c:v>
                </c:pt>
                <c:pt idx="10">
                  <c:v>102.4</c:v>
                </c:pt>
                <c:pt idx="11">
                  <c:v>104.3</c:v>
                </c:pt>
                <c:pt idx="12">
                  <c:v>99.4</c:v>
                </c:pt>
                <c:pt idx="13">
                  <c:v>100.2</c:v>
                </c:pt>
                <c:pt idx="14">
                  <c:v>94.9</c:v>
                </c:pt>
                <c:pt idx="15">
                  <c:v>84.6</c:v>
                </c:pt>
                <c:pt idx="16">
                  <c:v>94.8</c:v>
                </c:pt>
                <c:pt idx="17">
                  <c:v>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011-4899-9CBE-7730D806F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639679"/>
        <c:axId val="299640639"/>
      </c:lineChart>
      <c:dateAx>
        <c:axId val="299639679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640639"/>
        <c:crosses val="autoZero"/>
        <c:auto val="1"/>
        <c:lblOffset val="100"/>
        <c:baseTimeUnit val="months"/>
      </c:dateAx>
      <c:valAx>
        <c:axId val="299640639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63967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85202253830351"/>
          <c:y val="0.90731227593617847"/>
          <c:w val="0.53174774564177973"/>
          <c:h val="5.2150070115553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66129775173834E-2"/>
          <c:y val="0.13275347175453706"/>
          <c:w val="0.86135757093060716"/>
          <c:h val="0.6962834165302727"/>
        </c:manualLayout>
      </c:layout>
      <c:lineChart>
        <c:grouping val="standard"/>
        <c:varyColors val="0"/>
        <c:ser>
          <c:idx val="0"/>
          <c:order val="0"/>
          <c:tx>
            <c:strRef>
              <c:f>'IC REGIÕES'!$B$2</c:f>
              <c:strCache>
                <c:ptCount val="1"/>
                <c:pt idx="0">
                  <c:v>Norte + Centro-Oeste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23955620995851E-2"/>
                  <c:y val="2.459636219171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26-4821-A7EB-2BA2180F1105}"/>
                </c:ext>
              </c:extLst>
            </c:dLbl>
            <c:dLbl>
              <c:idx val="4"/>
              <c:layout>
                <c:manualLayout>
                  <c:x val="-2.7441627150393139E-2"/>
                  <c:y val="1.4229057568472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26-4821-A7EB-2BA2180F1105}"/>
                </c:ext>
              </c:extLst>
            </c:dLbl>
            <c:dLbl>
              <c:idx val="12"/>
              <c:layout>
                <c:manualLayout>
                  <c:x val="-3.8294537738646529E-2"/>
                  <c:y val="2.4596362191718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26-4821-A7EB-2BA2180F1105}"/>
                </c:ext>
              </c:extLst>
            </c:dLbl>
            <c:dLbl>
              <c:idx val="15"/>
              <c:layout>
                <c:manualLayout>
                  <c:x val="-3.8490788839761841E-2"/>
                  <c:y val="2.5463439819357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26-4821-A7EB-2BA2180F1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'IC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45353</c:v>
                </c:pt>
                <c:pt idx="14">
                  <c:v>45385</c:v>
                </c:pt>
                <c:pt idx="15">
                  <c:v>45416</c:v>
                </c:pt>
                <c:pt idx="16">
                  <c:v>45447</c:v>
                </c:pt>
                <c:pt idx="17">
                  <c:v>45478</c:v>
                </c:pt>
              </c:numCache>
            </c:numRef>
          </c:cat>
          <c:val>
            <c:numRef>
              <c:f>'IC REGIÕES'!$B$5:$B$22</c:f>
              <c:numCache>
                <c:formatCode>General</c:formatCode>
                <c:ptCount val="18"/>
                <c:pt idx="0">
                  <c:v>103.4</c:v>
                </c:pt>
                <c:pt idx="1">
                  <c:v>106.6</c:v>
                </c:pt>
                <c:pt idx="2">
                  <c:v>106.4</c:v>
                </c:pt>
                <c:pt idx="3">
                  <c:v>103.2</c:v>
                </c:pt>
                <c:pt idx="4">
                  <c:v>101.2</c:v>
                </c:pt>
                <c:pt idx="5">
                  <c:v>108.2</c:v>
                </c:pt>
                <c:pt idx="6">
                  <c:v>103.2</c:v>
                </c:pt>
                <c:pt idx="7">
                  <c:v>101.3</c:v>
                </c:pt>
                <c:pt idx="8">
                  <c:v>100.9</c:v>
                </c:pt>
                <c:pt idx="9">
                  <c:v>103.3</c:v>
                </c:pt>
                <c:pt idx="10">
                  <c:v>106.7</c:v>
                </c:pt>
                <c:pt idx="11">
                  <c:v>106.4</c:v>
                </c:pt>
                <c:pt idx="12">
                  <c:v>100.6</c:v>
                </c:pt>
                <c:pt idx="13">
                  <c:v>106.4</c:v>
                </c:pt>
                <c:pt idx="14">
                  <c:v>106.9</c:v>
                </c:pt>
                <c:pt idx="15">
                  <c:v>104.5</c:v>
                </c:pt>
                <c:pt idx="16">
                  <c:v>104.8</c:v>
                </c:pt>
                <c:pt idx="17">
                  <c:v>109.9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426-4821-A7EB-2BA2180F1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9583663"/>
        <c:axId val="1059567823"/>
      </c:lineChart>
      <c:dateAx>
        <c:axId val="1059583663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9567823"/>
        <c:crosses val="autoZero"/>
        <c:auto val="1"/>
        <c:lblOffset val="100"/>
        <c:baseTimeUnit val="months"/>
      </c:dateAx>
      <c:valAx>
        <c:axId val="1059567823"/>
        <c:scaling>
          <c:orientation val="minMax"/>
          <c:max val="12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958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19040363427218E-2"/>
          <c:y val="0.13275347175453703"/>
          <c:w val="0.86135757093060716"/>
          <c:h val="0.6962834165302727"/>
        </c:manualLayout>
      </c:layout>
      <c:lineChart>
        <c:grouping val="standard"/>
        <c:varyColors val="0"/>
        <c:ser>
          <c:idx val="0"/>
          <c:order val="0"/>
          <c:tx>
            <c:strRef>
              <c:f>'IC REGIÕES'!$C$2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3.4251785816527859E-2"/>
                  <c:y val="-3.5442107156707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C0-43BB-87B4-00423DDA2344}"/>
                </c:ext>
              </c:extLst>
            </c:dLbl>
            <c:dLbl>
              <c:idx val="15"/>
              <c:layout>
                <c:manualLayout>
                  <c:x val="-3.1822094593904914E-2"/>
                  <c:y val="3.1084686067807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C0-43BB-87B4-00423DDA23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'IC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45353</c:v>
                </c:pt>
                <c:pt idx="14">
                  <c:v>45385</c:v>
                </c:pt>
                <c:pt idx="15">
                  <c:v>45416</c:v>
                </c:pt>
                <c:pt idx="16">
                  <c:v>45447</c:v>
                </c:pt>
                <c:pt idx="17">
                  <c:v>45478</c:v>
                </c:pt>
              </c:numCache>
            </c:numRef>
          </c:cat>
          <c:val>
            <c:numRef>
              <c:f>'IC REGIÕES'!$C$5:$C$22</c:f>
              <c:numCache>
                <c:formatCode>General</c:formatCode>
                <c:ptCount val="18"/>
                <c:pt idx="0">
                  <c:v>103.5</c:v>
                </c:pt>
                <c:pt idx="1">
                  <c:v>100.9</c:v>
                </c:pt>
                <c:pt idx="2">
                  <c:v>98.6</c:v>
                </c:pt>
                <c:pt idx="3">
                  <c:v>104</c:v>
                </c:pt>
                <c:pt idx="4">
                  <c:v>108.1</c:v>
                </c:pt>
                <c:pt idx="5">
                  <c:v>113.5</c:v>
                </c:pt>
                <c:pt idx="6">
                  <c:v>107.3</c:v>
                </c:pt>
                <c:pt idx="7">
                  <c:v>103.2</c:v>
                </c:pt>
                <c:pt idx="8">
                  <c:v>103.7</c:v>
                </c:pt>
                <c:pt idx="9">
                  <c:v>106.3</c:v>
                </c:pt>
                <c:pt idx="10">
                  <c:v>104.4</c:v>
                </c:pt>
                <c:pt idx="11">
                  <c:v>104.8</c:v>
                </c:pt>
                <c:pt idx="12">
                  <c:v>104.9</c:v>
                </c:pt>
                <c:pt idx="13">
                  <c:v>101.9</c:v>
                </c:pt>
                <c:pt idx="14">
                  <c:v>103.5</c:v>
                </c:pt>
                <c:pt idx="15">
                  <c:v>104.1</c:v>
                </c:pt>
                <c:pt idx="16">
                  <c:v>103.3</c:v>
                </c:pt>
                <c:pt idx="17">
                  <c:v>109.4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C0-43BB-87B4-00423DDA234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59583663"/>
        <c:axId val="1059567823"/>
      </c:lineChart>
      <c:dateAx>
        <c:axId val="1059583663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9567823"/>
        <c:crosses val="autoZero"/>
        <c:auto val="1"/>
        <c:lblOffset val="100"/>
        <c:baseTimeUnit val="months"/>
      </c:dateAx>
      <c:valAx>
        <c:axId val="1059567823"/>
        <c:scaling>
          <c:orientation val="minMax"/>
          <c:max val="12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958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77876128125889E-2"/>
          <c:y val="0.13275347175453703"/>
          <c:w val="0.86135757093060716"/>
          <c:h val="0.6962834165302727"/>
        </c:manualLayout>
      </c:layout>
      <c:lineChart>
        <c:grouping val="standard"/>
        <c:varyColors val="0"/>
        <c:ser>
          <c:idx val="0"/>
          <c:order val="0"/>
          <c:tx>
            <c:strRef>
              <c:f>'IC REGIÕES'!$D$2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1.4293399137107355E-2"/>
                  <c:y val="-2.8188375344312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83-4592-A7E5-A834DB0AED40}"/>
                </c:ext>
              </c:extLst>
            </c:dLbl>
            <c:dLbl>
              <c:idx val="15"/>
              <c:layout>
                <c:manualLayout>
                  <c:x val="-6.8516928677653771E-2"/>
                  <c:y val="-1.1534728752486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83-4592-A7E5-A834DB0AE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'IC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45353</c:v>
                </c:pt>
                <c:pt idx="14">
                  <c:v>45385</c:v>
                </c:pt>
                <c:pt idx="15">
                  <c:v>45416</c:v>
                </c:pt>
                <c:pt idx="16">
                  <c:v>45447</c:v>
                </c:pt>
                <c:pt idx="17">
                  <c:v>45478</c:v>
                </c:pt>
              </c:numCache>
            </c:numRef>
          </c:cat>
          <c:val>
            <c:numRef>
              <c:f>'IC REGIÕES'!$D$5:$D$22</c:f>
              <c:numCache>
                <c:formatCode>General</c:formatCode>
                <c:ptCount val="18"/>
                <c:pt idx="0">
                  <c:v>103.2</c:v>
                </c:pt>
                <c:pt idx="1">
                  <c:v>101.3</c:v>
                </c:pt>
                <c:pt idx="2">
                  <c:v>97.2</c:v>
                </c:pt>
                <c:pt idx="3">
                  <c:v>92.9</c:v>
                </c:pt>
                <c:pt idx="4">
                  <c:v>96.8</c:v>
                </c:pt>
                <c:pt idx="5">
                  <c:v>97.4</c:v>
                </c:pt>
                <c:pt idx="6">
                  <c:v>103.8</c:v>
                </c:pt>
                <c:pt idx="7" formatCode="0.0">
                  <c:v>102</c:v>
                </c:pt>
                <c:pt idx="8">
                  <c:v>103.3</c:v>
                </c:pt>
                <c:pt idx="9">
                  <c:v>98.1</c:v>
                </c:pt>
                <c:pt idx="10">
                  <c:v>102.4</c:v>
                </c:pt>
                <c:pt idx="11">
                  <c:v>104.3</c:v>
                </c:pt>
                <c:pt idx="12">
                  <c:v>99.4</c:v>
                </c:pt>
                <c:pt idx="13">
                  <c:v>100.2</c:v>
                </c:pt>
                <c:pt idx="14">
                  <c:v>94.9</c:v>
                </c:pt>
                <c:pt idx="15">
                  <c:v>84.6</c:v>
                </c:pt>
                <c:pt idx="16">
                  <c:v>94.8</c:v>
                </c:pt>
                <c:pt idx="17">
                  <c:v>97.2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83-4592-A7E5-A834DB0AED4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59583663"/>
        <c:axId val="1059567823"/>
      </c:lineChart>
      <c:dateAx>
        <c:axId val="1059583663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9567823"/>
        <c:crosses val="autoZero"/>
        <c:auto val="1"/>
        <c:lblOffset val="100"/>
        <c:baseTimeUnit val="months"/>
      </c:dateAx>
      <c:valAx>
        <c:axId val="1059567823"/>
        <c:scaling>
          <c:orientation val="minMax"/>
          <c:max val="12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958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77876128125889E-2"/>
          <c:y val="0.13275347175453703"/>
          <c:w val="0.86135757093060716"/>
          <c:h val="0.6962834165302727"/>
        </c:manualLayout>
      </c:layout>
      <c:lineChart>
        <c:grouping val="standard"/>
        <c:varyColors val="0"/>
        <c:ser>
          <c:idx val="0"/>
          <c:order val="0"/>
          <c:tx>
            <c:strRef>
              <c:f>'IC REGIÕES'!$E$2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3.3644022823585508E-2"/>
                  <c:y val="-6.7317960063458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04-4BBD-AC7D-D4C01AC7AC78}"/>
                </c:ext>
              </c:extLst>
            </c:dLbl>
            <c:dLbl>
              <c:idx val="15"/>
              <c:layout>
                <c:manualLayout>
                  <c:x val="-3.8706948341000157E-2"/>
                  <c:y val="-7.3675454295433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04-4BBD-AC7D-D4C01AC7A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'IC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45353</c:v>
                </c:pt>
                <c:pt idx="14">
                  <c:v>45385</c:v>
                </c:pt>
                <c:pt idx="15">
                  <c:v>45416</c:v>
                </c:pt>
                <c:pt idx="16">
                  <c:v>45447</c:v>
                </c:pt>
                <c:pt idx="17">
                  <c:v>45478</c:v>
                </c:pt>
              </c:numCache>
            </c:numRef>
          </c:cat>
          <c:val>
            <c:numRef>
              <c:f>'IC REGIÕES'!$E$5:$E$22</c:f>
              <c:numCache>
                <c:formatCode>General</c:formatCode>
                <c:ptCount val="18"/>
                <c:pt idx="0">
                  <c:v>96.7</c:v>
                </c:pt>
                <c:pt idx="1">
                  <c:v>96.2</c:v>
                </c:pt>
                <c:pt idx="2">
                  <c:v>96.1</c:v>
                </c:pt>
                <c:pt idx="3">
                  <c:v>97.8</c:v>
                </c:pt>
                <c:pt idx="4">
                  <c:v>99.7</c:v>
                </c:pt>
                <c:pt idx="5">
                  <c:v>101.7</c:v>
                </c:pt>
                <c:pt idx="6">
                  <c:v>102.1</c:v>
                </c:pt>
                <c:pt idx="7">
                  <c:v>99.8</c:v>
                </c:pt>
                <c:pt idx="8">
                  <c:v>103.1</c:v>
                </c:pt>
                <c:pt idx="9">
                  <c:v>98.5</c:v>
                </c:pt>
                <c:pt idx="10">
                  <c:v>98.1</c:v>
                </c:pt>
                <c:pt idx="11">
                  <c:v>103.2</c:v>
                </c:pt>
                <c:pt idx="12">
                  <c:v>99.2</c:v>
                </c:pt>
                <c:pt idx="13">
                  <c:v>99.3</c:v>
                </c:pt>
                <c:pt idx="14">
                  <c:v>95.7</c:v>
                </c:pt>
                <c:pt idx="15">
                  <c:v>97.1</c:v>
                </c:pt>
                <c:pt idx="16">
                  <c:v>100.4</c:v>
                </c:pt>
                <c:pt idx="17">
                  <c:v>105.6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04-4BBD-AC7D-D4C01AC7AC7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59583663"/>
        <c:axId val="1059567823"/>
      </c:lineChart>
      <c:dateAx>
        <c:axId val="1059583663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9567823"/>
        <c:crosses val="autoZero"/>
        <c:auto val="1"/>
        <c:lblOffset val="100"/>
        <c:baseTimeUnit val="months"/>
      </c:dateAx>
      <c:valAx>
        <c:axId val="1059567823"/>
        <c:scaling>
          <c:orientation val="minMax"/>
          <c:max val="12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958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40398643443413E-2"/>
          <c:y val="6.7408154542707585E-2"/>
          <c:w val="0.83997567055410471"/>
          <c:h val="0.65145851560221635"/>
        </c:manualLayout>
      </c:layout>
      <c:lineChart>
        <c:grouping val="standard"/>
        <c:varyColors val="0"/>
        <c:ser>
          <c:idx val="0"/>
          <c:order val="0"/>
          <c:tx>
            <c:strRef>
              <c:f>'IC-IE-ISA - REGIÕES'!$J$2</c:f>
              <c:strCache>
                <c:ptCount val="1"/>
                <c:pt idx="0">
                  <c:v>Norte + Centro-Oeste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52-44E1-866A-03240E309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'IC-IE-ISA - REGIÕES'!$J$5:$J$22</c:f>
              <c:numCache>
                <c:formatCode>General</c:formatCode>
                <c:ptCount val="18"/>
                <c:pt idx="0">
                  <c:v>63.6</c:v>
                </c:pt>
                <c:pt idx="1">
                  <c:v>80.900000000000006</c:v>
                </c:pt>
                <c:pt idx="2">
                  <c:v>77.8</c:v>
                </c:pt>
                <c:pt idx="3">
                  <c:v>74.2</c:v>
                </c:pt>
                <c:pt idx="4">
                  <c:v>73</c:v>
                </c:pt>
                <c:pt idx="5">
                  <c:v>77.400000000000006</c:v>
                </c:pt>
                <c:pt idx="6">
                  <c:v>73.099999999999994</c:v>
                </c:pt>
                <c:pt idx="7">
                  <c:v>73.2</c:v>
                </c:pt>
                <c:pt idx="8">
                  <c:v>75</c:v>
                </c:pt>
                <c:pt idx="9">
                  <c:v>79.8</c:v>
                </c:pt>
                <c:pt idx="10">
                  <c:v>92.1</c:v>
                </c:pt>
                <c:pt idx="11">
                  <c:v>74.3</c:v>
                </c:pt>
                <c:pt idx="12">
                  <c:v>65.7</c:v>
                </c:pt>
                <c:pt idx="13">
                  <c:v>71</c:v>
                </c:pt>
                <c:pt idx="14">
                  <c:v>71.099999999999994</c:v>
                </c:pt>
                <c:pt idx="15">
                  <c:v>77.900000000000006</c:v>
                </c:pt>
                <c:pt idx="16">
                  <c:v>76.8</c:v>
                </c:pt>
                <c:pt idx="17">
                  <c:v>80.8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52-44E1-866A-03240E309D22}"/>
            </c:ext>
          </c:extLst>
        </c:ser>
        <c:ser>
          <c:idx val="1"/>
          <c:order val="1"/>
          <c:tx>
            <c:strRef>
              <c:f>'IC-IE-ISA - REGIÕES'!$K$2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52-44E1-866A-03240E309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'IC-IE-ISA - REGIÕES'!$K$5:$K$22</c:f>
              <c:numCache>
                <c:formatCode>General</c:formatCode>
                <c:ptCount val="18"/>
                <c:pt idx="0">
                  <c:v>71.400000000000006</c:v>
                </c:pt>
                <c:pt idx="1">
                  <c:v>75.3</c:v>
                </c:pt>
                <c:pt idx="2">
                  <c:v>62.8</c:v>
                </c:pt>
                <c:pt idx="3">
                  <c:v>75.2</c:v>
                </c:pt>
                <c:pt idx="4">
                  <c:v>79</c:v>
                </c:pt>
                <c:pt idx="5">
                  <c:v>81.099999999999994</c:v>
                </c:pt>
                <c:pt idx="6">
                  <c:v>72.5</c:v>
                </c:pt>
                <c:pt idx="7">
                  <c:v>72.5</c:v>
                </c:pt>
                <c:pt idx="8">
                  <c:v>75.5</c:v>
                </c:pt>
                <c:pt idx="9">
                  <c:v>84.2</c:v>
                </c:pt>
                <c:pt idx="10">
                  <c:v>84.6</c:v>
                </c:pt>
                <c:pt idx="11">
                  <c:v>78.099999999999994</c:v>
                </c:pt>
                <c:pt idx="12">
                  <c:v>71.900000000000006</c:v>
                </c:pt>
                <c:pt idx="13">
                  <c:v>69.099999999999994</c:v>
                </c:pt>
                <c:pt idx="14">
                  <c:v>69.900000000000006</c:v>
                </c:pt>
                <c:pt idx="15">
                  <c:v>74.900000000000006</c:v>
                </c:pt>
                <c:pt idx="16">
                  <c:v>78.2</c:v>
                </c:pt>
                <c:pt idx="17">
                  <c:v>76.5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52-44E1-866A-03240E309D22}"/>
            </c:ext>
          </c:extLst>
        </c:ser>
        <c:ser>
          <c:idx val="2"/>
          <c:order val="2"/>
          <c:tx>
            <c:strRef>
              <c:f>'IC-IE-ISA - REGIÕES'!$L$2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52-44E1-866A-03240E309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'IC-IE-ISA - REGIÕES'!$L$5:$L$22</c:f>
              <c:numCache>
                <c:formatCode>General</c:formatCode>
                <c:ptCount val="18"/>
                <c:pt idx="0">
                  <c:v>69.2</c:v>
                </c:pt>
                <c:pt idx="1">
                  <c:v>75.3</c:v>
                </c:pt>
                <c:pt idx="2">
                  <c:v>71.3</c:v>
                </c:pt>
                <c:pt idx="3">
                  <c:v>63.7</c:v>
                </c:pt>
                <c:pt idx="4">
                  <c:v>72.7</c:v>
                </c:pt>
                <c:pt idx="5">
                  <c:v>67.099999999999994</c:v>
                </c:pt>
                <c:pt idx="6">
                  <c:v>77.099999999999994</c:v>
                </c:pt>
                <c:pt idx="7">
                  <c:v>68.900000000000006</c:v>
                </c:pt>
                <c:pt idx="8">
                  <c:v>75.7</c:v>
                </c:pt>
                <c:pt idx="9">
                  <c:v>82.6</c:v>
                </c:pt>
                <c:pt idx="10">
                  <c:v>88.2</c:v>
                </c:pt>
                <c:pt idx="11">
                  <c:v>72.2</c:v>
                </c:pt>
                <c:pt idx="12">
                  <c:v>70.599999999999994</c:v>
                </c:pt>
                <c:pt idx="13">
                  <c:v>71.599999999999994</c:v>
                </c:pt>
                <c:pt idx="14">
                  <c:v>68.7</c:v>
                </c:pt>
                <c:pt idx="15">
                  <c:v>58.8</c:v>
                </c:pt>
                <c:pt idx="16">
                  <c:v>64.2</c:v>
                </c:pt>
                <c:pt idx="17">
                  <c:v>64.5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F52-44E1-866A-03240E309D22}"/>
            </c:ext>
          </c:extLst>
        </c:ser>
        <c:ser>
          <c:idx val="3"/>
          <c:order val="3"/>
          <c:tx>
            <c:strRef>
              <c:f>'IC-IE-ISA - REGIÕES'!$M$2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52-44E1-866A-03240E309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'IC-IE-ISA - REGIÕES'!$M$5:$M$22</c:f>
              <c:numCache>
                <c:formatCode>General</c:formatCode>
                <c:ptCount val="18"/>
                <c:pt idx="0">
                  <c:v>66.5</c:v>
                </c:pt>
                <c:pt idx="1">
                  <c:v>65.599999999999994</c:v>
                </c:pt>
                <c:pt idx="2">
                  <c:v>68</c:v>
                </c:pt>
                <c:pt idx="3">
                  <c:v>70.5</c:v>
                </c:pt>
                <c:pt idx="4">
                  <c:v>69.599999999999994</c:v>
                </c:pt>
                <c:pt idx="5">
                  <c:v>70.599999999999994</c:v>
                </c:pt>
                <c:pt idx="6">
                  <c:v>71.8</c:v>
                </c:pt>
                <c:pt idx="7">
                  <c:v>69.400000000000006</c:v>
                </c:pt>
                <c:pt idx="8">
                  <c:v>74.2</c:v>
                </c:pt>
                <c:pt idx="9">
                  <c:v>76.900000000000006</c:v>
                </c:pt>
                <c:pt idx="10">
                  <c:v>83.3</c:v>
                </c:pt>
                <c:pt idx="11">
                  <c:v>71.599999999999994</c:v>
                </c:pt>
                <c:pt idx="12">
                  <c:v>67.400000000000006</c:v>
                </c:pt>
                <c:pt idx="13">
                  <c:v>69.8</c:v>
                </c:pt>
                <c:pt idx="14">
                  <c:v>66.099999999999994</c:v>
                </c:pt>
                <c:pt idx="15">
                  <c:v>69.8</c:v>
                </c:pt>
                <c:pt idx="16">
                  <c:v>70.400000000000006</c:v>
                </c:pt>
                <c:pt idx="17">
                  <c:v>73.400000000000006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F52-44E1-866A-03240E309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639679"/>
        <c:axId val="299640639"/>
      </c:lineChart>
      <c:dateAx>
        <c:axId val="299639679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640639"/>
        <c:crosses val="autoZero"/>
        <c:auto val="1"/>
        <c:lblOffset val="100"/>
        <c:baseTimeUnit val="months"/>
      </c:dateAx>
      <c:valAx>
        <c:axId val="299640639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63967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79248445376801"/>
          <c:y val="0.85659781541955926"/>
          <c:w val="0.54496300413774768"/>
          <c:h val="5.2036610976698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05461577147103E-2"/>
          <c:y val="7.5248389620215267E-2"/>
          <c:w val="0.83169015889925868"/>
          <c:h val="0.65145851560221635"/>
        </c:manualLayout>
      </c:layout>
      <c:lineChart>
        <c:grouping val="standard"/>
        <c:varyColors val="0"/>
        <c:ser>
          <c:idx val="0"/>
          <c:order val="0"/>
          <c:tx>
            <c:strRef>
              <c:f>'IC-IE-ISA - REGIÕES'!$F$2</c:f>
              <c:strCache>
                <c:ptCount val="1"/>
                <c:pt idx="0">
                  <c:v>Norte + Centro-Oeste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4C-45F2-B7D8-1910E96A9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'IC-IE-ISA - REGIÕES'!$F$5:$F$22</c:f>
              <c:numCache>
                <c:formatCode>General</c:formatCode>
                <c:ptCount val="18"/>
                <c:pt idx="0">
                  <c:v>143.19999999999999</c:v>
                </c:pt>
                <c:pt idx="1">
                  <c:v>132.19999999999999</c:v>
                </c:pt>
                <c:pt idx="2">
                  <c:v>135.1</c:v>
                </c:pt>
                <c:pt idx="3">
                  <c:v>132.30000000000001</c:v>
                </c:pt>
                <c:pt idx="4">
                  <c:v>129.30000000000001</c:v>
                </c:pt>
                <c:pt idx="5">
                  <c:v>139.1</c:v>
                </c:pt>
                <c:pt idx="6">
                  <c:v>133.30000000000001</c:v>
                </c:pt>
                <c:pt idx="7">
                  <c:v>129.30000000000001</c:v>
                </c:pt>
                <c:pt idx="8">
                  <c:v>126.8</c:v>
                </c:pt>
                <c:pt idx="9">
                  <c:v>126.9</c:v>
                </c:pt>
                <c:pt idx="10">
                  <c:v>121.2</c:v>
                </c:pt>
                <c:pt idx="11">
                  <c:v>138.5</c:v>
                </c:pt>
                <c:pt idx="12">
                  <c:v>135.6</c:v>
                </c:pt>
                <c:pt idx="13">
                  <c:v>141.80000000000001</c:v>
                </c:pt>
                <c:pt idx="14">
                  <c:v>142.80000000000001</c:v>
                </c:pt>
                <c:pt idx="15">
                  <c:v>131.19999999999999</c:v>
                </c:pt>
                <c:pt idx="16">
                  <c:v>132.80000000000001</c:v>
                </c:pt>
                <c:pt idx="17">
                  <c:v>139.1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4C-45F2-B7D8-1910E96A9410}"/>
            </c:ext>
          </c:extLst>
        </c:ser>
        <c:ser>
          <c:idx val="1"/>
          <c:order val="1"/>
          <c:tx>
            <c:strRef>
              <c:f>'IC-IE-ISA - REGIÕES'!$G$2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4C-45F2-B7D8-1910E96A9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'IC-IE-ISA - REGIÕES'!$G$5:$G$22</c:f>
              <c:numCache>
                <c:formatCode>General</c:formatCode>
                <c:ptCount val="18"/>
                <c:pt idx="0">
                  <c:v>135.69999999999999</c:v>
                </c:pt>
                <c:pt idx="1">
                  <c:v>126.6</c:v>
                </c:pt>
                <c:pt idx="2">
                  <c:v>134.4</c:v>
                </c:pt>
                <c:pt idx="3">
                  <c:v>132.80000000000001</c:v>
                </c:pt>
                <c:pt idx="4">
                  <c:v>137.30000000000001</c:v>
                </c:pt>
                <c:pt idx="5">
                  <c:v>145.9</c:v>
                </c:pt>
                <c:pt idx="6">
                  <c:v>142.19999999999999</c:v>
                </c:pt>
                <c:pt idx="7">
                  <c:v>134</c:v>
                </c:pt>
                <c:pt idx="8">
                  <c:v>132</c:v>
                </c:pt>
                <c:pt idx="9">
                  <c:v>128.4</c:v>
                </c:pt>
                <c:pt idx="10">
                  <c:v>124.2</c:v>
                </c:pt>
                <c:pt idx="11">
                  <c:v>131.6</c:v>
                </c:pt>
                <c:pt idx="12">
                  <c:v>137.9</c:v>
                </c:pt>
                <c:pt idx="13">
                  <c:v>134.69999999999999</c:v>
                </c:pt>
                <c:pt idx="14">
                  <c:v>137</c:v>
                </c:pt>
                <c:pt idx="15">
                  <c:v>133.30000000000001</c:v>
                </c:pt>
                <c:pt idx="16">
                  <c:v>128.5</c:v>
                </c:pt>
                <c:pt idx="17">
                  <c:v>142.4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4C-45F2-B7D8-1910E96A9410}"/>
            </c:ext>
          </c:extLst>
        </c:ser>
        <c:ser>
          <c:idx val="3"/>
          <c:order val="2"/>
          <c:tx>
            <c:strRef>
              <c:f>'IC-IE-ISA - REGIÕES'!$I$2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4.0574016910738088E-3"/>
                  <c:y val="2.3762755641409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4C-45F2-B7D8-1910E96A9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'IC-IE-ISA - REGIÕES'!$I$5:$I$22</c:f>
              <c:numCache>
                <c:formatCode>General</c:formatCode>
                <c:ptCount val="18"/>
                <c:pt idx="0">
                  <c:v>126.8</c:v>
                </c:pt>
                <c:pt idx="1">
                  <c:v>126.8</c:v>
                </c:pt>
                <c:pt idx="2">
                  <c:v>124.2</c:v>
                </c:pt>
                <c:pt idx="3">
                  <c:v>125.1</c:v>
                </c:pt>
                <c:pt idx="4">
                  <c:v>129.80000000000001</c:v>
                </c:pt>
                <c:pt idx="5">
                  <c:v>132.80000000000001</c:v>
                </c:pt>
                <c:pt idx="6">
                  <c:v>132.4</c:v>
                </c:pt>
                <c:pt idx="7">
                  <c:v>130.19999999999999</c:v>
                </c:pt>
                <c:pt idx="8">
                  <c:v>132</c:v>
                </c:pt>
                <c:pt idx="9">
                  <c:v>120.1</c:v>
                </c:pt>
                <c:pt idx="10">
                  <c:v>113</c:v>
                </c:pt>
                <c:pt idx="11">
                  <c:v>134.80000000000001</c:v>
                </c:pt>
                <c:pt idx="12">
                  <c:v>131</c:v>
                </c:pt>
                <c:pt idx="13">
                  <c:v>128.80000000000001</c:v>
                </c:pt>
                <c:pt idx="14">
                  <c:v>125.3</c:v>
                </c:pt>
                <c:pt idx="15">
                  <c:v>124.3</c:v>
                </c:pt>
                <c:pt idx="16">
                  <c:v>130.5</c:v>
                </c:pt>
                <c:pt idx="17">
                  <c:v>137.80000000000001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84C-45F2-B7D8-1910E96A9410}"/>
            </c:ext>
          </c:extLst>
        </c:ser>
        <c:ser>
          <c:idx val="2"/>
          <c:order val="3"/>
          <c:tx>
            <c:strRef>
              <c:f>'IC-IE-ISA - REGIÕES'!$H$2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4C-45F2-B7D8-1910E96A9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'IC-IE-ISA - REGIÕES'!$A$5:$A$22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'IC-IE-ISA - REGIÕES'!$H$5:$H$22</c:f>
              <c:numCache>
                <c:formatCode>General</c:formatCode>
                <c:ptCount val="18"/>
                <c:pt idx="0">
                  <c:v>137.19999999999999</c:v>
                </c:pt>
                <c:pt idx="1">
                  <c:v>127.3</c:v>
                </c:pt>
                <c:pt idx="2">
                  <c:v>123.1</c:v>
                </c:pt>
                <c:pt idx="3">
                  <c:v>122.1</c:v>
                </c:pt>
                <c:pt idx="4">
                  <c:v>121</c:v>
                </c:pt>
                <c:pt idx="5">
                  <c:v>127.7</c:v>
                </c:pt>
                <c:pt idx="6">
                  <c:v>130.5</c:v>
                </c:pt>
                <c:pt idx="7">
                  <c:v>135.1</c:v>
                </c:pt>
                <c:pt idx="8">
                  <c:v>131</c:v>
                </c:pt>
                <c:pt idx="9">
                  <c:v>113.7</c:v>
                </c:pt>
                <c:pt idx="10">
                  <c:v>116.7</c:v>
                </c:pt>
                <c:pt idx="11">
                  <c:v>136.4</c:v>
                </c:pt>
                <c:pt idx="12">
                  <c:v>128.30000000000001</c:v>
                </c:pt>
                <c:pt idx="13">
                  <c:v>128.80000000000001</c:v>
                </c:pt>
                <c:pt idx="14">
                  <c:v>121.1</c:v>
                </c:pt>
                <c:pt idx="15">
                  <c:v>110.4</c:v>
                </c:pt>
                <c:pt idx="16">
                  <c:v>125.5</c:v>
                </c:pt>
                <c:pt idx="17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84C-45F2-B7D8-1910E96A9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9639679"/>
        <c:axId val="299640639"/>
      </c:lineChart>
      <c:dateAx>
        <c:axId val="299639679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640639"/>
        <c:crosses val="autoZero"/>
        <c:auto val="1"/>
        <c:lblOffset val="100"/>
        <c:baseTimeUnit val="months"/>
      </c:dateAx>
      <c:valAx>
        <c:axId val="299640639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963967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46621803092273"/>
          <c:y val="0.86820433408289588"/>
          <c:w val="0.4864269796552721"/>
          <c:h val="5.9386103749789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'Análise Geral'!$B$47</c:f>
              <c:strCache>
                <c:ptCount val="1"/>
                <c:pt idx="0">
                  <c:v>MEI - Principal ou única fonte de renda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Geral'!$A$50:$A$64</c:f>
              <c:numCache>
                <c:formatCode>[$-416]mmm\-yy;@</c:formatCode>
                <c:ptCount val="15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45475</c:v>
                </c:pt>
              </c:numCache>
            </c:numRef>
          </c:cat>
          <c:val>
            <c:numRef>
              <c:f>'Análise Geral'!$B$50:$B$64</c:f>
              <c:numCache>
                <c:formatCode>0.0%</c:formatCode>
                <c:ptCount val="15"/>
                <c:pt idx="0">
                  <c:v>0.93534000000000006</c:v>
                </c:pt>
                <c:pt idx="1">
                  <c:v>0.92017400000000005</c:v>
                </c:pt>
                <c:pt idx="2">
                  <c:v>0.93126900000000001</c:v>
                </c:pt>
                <c:pt idx="3">
                  <c:v>0.92553099999999999</c:v>
                </c:pt>
                <c:pt idx="4">
                  <c:v>0.93099399999999999</c:v>
                </c:pt>
                <c:pt idx="5">
                  <c:v>0.93852000000000002</c:v>
                </c:pt>
                <c:pt idx="6">
                  <c:v>0.93243100000000001</c:v>
                </c:pt>
                <c:pt idx="7">
                  <c:v>0.928041</c:v>
                </c:pt>
                <c:pt idx="8">
                  <c:v>0.93106999999999995</c:v>
                </c:pt>
                <c:pt idx="9">
                  <c:v>0.93280799999999997</c:v>
                </c:pt>
                <c:pt idx="10">
                  <c:v>0.93638399999999999</c:v>
                </c:pt>
                <c:pt idx="11">
                  <c:v>0.93796599999999997</c:v>
                </c:pt>
                <c:pt idx="12">
                  <c:v>0.93789999999999996</c:v>
                </c:pt>
                <c:pt idx="13">
                  <c:v>0.93506999999999996</c:v>
                </c:pt>
                <c:pt idx="14">
                  <c:v>0.953121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71-4056-A486-D4718811F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9102591"/>
        <c:axId val="1139103071"/>
      </c:lineChart>
      <c:dateAx>
        <c:axId val="1139102591"/>
        <c:scaling>
          <c:orientation val="minMax"/>
          <c:max val="45474"/>
          <c:min val="45047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103071"/>
        <c:crosses val="autoZero"/>
        <c:auto val="1"/>
        <c:lblOffset val="100"/>
        <c:baseTimeUnit val="months"/>
      </c:dateAx>
      <c:valAx>
        <c:axId val="1139103071"/>
        <c:scaling>
          <c:orientation val="minMax"/>
          <c:max val="1"/>
          <c:min val="0.85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910259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68749466098205E-2"/>
          <c:y val="2.8645154410330598E-2"/>
          <c:w val="0.91832273295591327"/>
          <c:h val="0.72502591582312514"/>
        </c:manualLayout>
      </c:layout>
      <c:lineChart>
        <c:grouping val="standard"/>
        <c:varyColors val="0"/>
        <c:ser>
          <c:idx val="0"/>
          <c:order val="0"/>
          <c:tx>
            <c:strRef>
              <c:f>Séries_valor_e_variações!$BF$3</c:f>
              <c:strCache>
                <c:ptCount val="1"/>
                <c:pt idx="0">
                  <c:v>MEI</c:v>
                </c:pt>
              </c:strCache>
            </c:strRef>
          </c:tx>
          <c:spPr>
            <a:ln w="2222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E7-430C-BF49-B8B03B20DAB0}"/>
                </c:ext>
              </c:extLst>
            </c:dLbl>
            <c:dLbl>
              <c:idx val="19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E7-430C-BF49-B8B03B20DA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Séries_valor_e_variações!$A$4:$A$23</c:f>
              <c:numCache>
                <c:formatCode>[$-416]mmm\-yy;@</c:formatCode>
                <c:ptCount val="20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  <c:pt idx="13">
                  <c:v>45292</c:v>
                </c:pt>
                <c:pt idx="14">
                  <c:v>45323</c:v>
                </c:pt>
                <c:pt idx="15">
                  <c:v>45352</c:v>
                </c:pt>
                <c:pt idx="16">
                  <c:v>45384</c:v>
                </c:pt>
                <c:pt idx="17">
                  <c:v>45415</c:v>
                </c:pt>
                <c:pt idx="18">
                  <c:v>45444</c:v>
                </c:pt>
                <c:pt idx="19">
                  <c:v>45475</c:v>
                </c:pt>
              </c:numCache>
            </c:numRef>
          </c:cat>
          <c:val>
            <c:numRef>
              <c:f>Séries_valor_e_variações!$BF$4:$BF$23</c:f>
              <c:numCache>
                <c:formatCode>0.0</c:formatCode>
                <c:ptCount val="20"/>
                <c:pt idx="0">
                  <c:v>32.5</c:v>
                </c:pt>
                <c:pt idx="1">
                  <c:v>33.700000000000003</c:v>
                </c:pt>
                <c:pt idx="2">
                  <c:v>31.5</c:v>
                </c:pt>
                <c:pt idx="3">
                  <c:v>30.299999999999997</c:v>
                </c:pt>
                <c:pt idx="4">
                  <c:v>31.899999999999991</c:v>
                </c:pt>
                <c:pt idx="5">
                  <c:v>30.200000000000003</c:v>
                </c:pt>
                <c:pt idx="6">
                  <c:v>32.099999999999994</c:v>
                </c:pt>
                <c:pt idx="7">
                  <c:v>32.799999999999997</c:v>
                </c:pt>
                <c:pt idx="8">
                  <c:v>35.699999999999989</c:v>
                </c:pt>
                <c:pt idx="9">
                  <c:v>32.099999999999994</c:v>
                </c:pt>
                <c:pt idx="10">
                  <c:v>35.400000000000006</c:v>
                </c:pt>
                <c:pt idx="11">
                  <c:v>34.299999999999997</c:v>
                </c:pt>
                <c:pt idx="12">
                  <c:v>37.899999999999991</c:v>
                </c:pt>
                <c:pt idx="13">
                  <c:v>38.200000000000003</c:v>
                </c:pt>
                <c:pt idx="14">
                  <c:v>34.600000000000009</c:v>
                </c:pt>
                <c:pt idx="15">
                  <c:v>38.299999999999997</c:v>
                </c:pt>
                <c:pt idx="16">
                  <c:v>39.5</c:v>
                </c:pt>
                <c:pt idx="17">
                  <c:v>36.599999999999994</c:v>
                </c:pt>
                <c:pt idx="18">
                  <c:v>39.400000000000006</c:v>
                </c:pt>
                <c:pt idx="19">
                  <c:v>39.799999999999997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E7-430C-BF49-B8B03B20DAB0}"/>
            </c:ext>
          </c:extLst>
        </c:ser>
        <c:ser>
          <c:idx val="1"/>
          <c:order val="1"/>
          <c:tx>
            <c:strRef>
              <c:f>Séries_valor_e_variações!$BG$3</c:f>
              <c:strCache>
                <c:ptCount val="1"/>
                <c:pt idx="0">
                  <c:v>Serviços</c:v>
                </c:pt>
              </c:strCache>
            </c:strRef>
          </c:tx>
          <c:spPr>
            <a:ln w="31750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9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E7-430C-BF49-B8B03B20DA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Séries_valor_e_variações!$A$4:$A$23</c:f>
              <c:numCache>
                <c:formatCode>[$-416]mmm\-yy;@</c:formatCode>
                <c:ptCount val="20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  <c:pt idx="13">
                  <c:v>45292</c:v>
                </c:pt>
                <c:pt idx="14">
                  <c:v>45323</c:v>
                </c:pt>
                <c:pt idx="15">
                  <c:v>45352</c:v>
                </c:pt>
                <c:pt idx="16">
                  <c:v>45384</c:v>
                </c:pt>
                <c:pt idx="17">
                  <c:v>45415</c:v>
                </c:pt>
                <c:pt idx="18">
                  <c:v>45444</c:v>
                </c:pt>
                <c:pt idx="19">
                  <c:v>45475</c:v>
                </c:pt>
              </c:numCache>
            </c:numRef>
          </c:cat>
          <c:val>
            <c:numRef>
              <c:f>Séries_valor_e_variações!$BG$4:$BG$23</c:f>
              <c:numCache>
                <c:formatCode>0.0</c:formatCode>
                <c:ptCount val="20"/>
                <c:pt idx="0">
                  <c:v>36</c:v>
                </c:pt>
                <c:pt idx="1">
                  <c:v>35</c:v>
                </c:pt>
                <c:pt idx="2">
                  <c:v>31.299999999999997</c:v>
                </c:pt>
                <c:pt idx="3">
                  <c:v>31.200000000000003</c:v>
                </c:pt>
                <c:pt idx="4">
                  <c:v>31.799999999999997</c:v>
                </c:pt>
                <c:pt idx="5">
                  <c:v>29.200000000000003</c:v>
                </c:pt>
                <c:pt idx="6">
                  <c:v>31.099999999999994</c:v>
                </c:pt>
                <c:pt idx="7">
                  <c:v>31.299999999999997</c:v>
                </c:pt>
                <c:pt idx="8">
                  <c:v>34.200000000000003</c:v>
                </c:pt>
                <c:pt idx="9">
                  <c:v>34</c:v>
                </c:pt>
                <c:pt idx="10">
                  <c:v>33.900000000000006</c:v>
                </c:pt>
                <c:pt idx="11">
                  <c:v>34.400000000000006</c:v>
                </c:pt>
                <c:pt idx="12">
                  <c:v>38</c:v>
                </c:pt>
                <c:pt idx="13">
                  <c:v>37.399999999999991</c:v>
                </c:pt>
                <c:pt idx="14">
                  <c:v>34.299999999999997</c:v>
                </c:pt>
                <c:pt idx="15">
                  <c:v>35.200000000000003</c:v>
                </c:pt>
                <c:pt idx="16">
                  <c:v>36.5</c:v>
                </c:pt>
                <c:pt idx="17">
                  <c:v>35.299999999999997</c:v>
                </c:pt>
                <c:pt idx="18">
                  <c:v>37.899999999999991</c:v>
                </c:pt>
                <c:pt idx="19">
                  <c:v>36.799999999999997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E7-430C-BF49-B8B03B20DAB0}"/>
            </c:ext>
          </c:extLst>
        </c:ser>
        <c:ser>
          <c:idx val="2"/>
          <c:order val="2"/>
          <c:tx>
            <c:strRef>
              <c:f>Séries_valor_e_variações!$BH$3</c:f>
              <c:strCache>
                <c:ptCount val="1"/>
                <c:pt idx="0">
                  <c:v>Comércio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E7-430C-BF49-B8B03B20DAB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E7-430C-BF49-B8B03B20DAB0}"/>
                </c:ext>
              </c:extLst>
            </c:dLbl>
            <c:dLbl>
              <c:idx val="1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E7-430C-BF49-B8B03B20DA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Séries_valor_e_variações!$A$4:$A$23</c:f>
              <c:numCache>
                <c:formatCode>[$-416]mmm\-yy;@</c:formatCode>
                <c:ptCount val="20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  <c:pt idx="13">
                  <c:v>45292</c:v>
                </c:pt>
                <c:pt idx="14">
                  <c:v>45323</c:v>
                </c:pt>
                <c:pt idx="15">
                  <c:v>45352</c:v>
                </c:pt>
                <c:pt idx="16">
                  <c:v>45384</c:v>
                </c:pt>
                <c:pt idx="17">
                  <c:v>45415</c:v>
                </c:pt>
                <c:pt idx="18">
                  <c:v>45444</c:v>
                </c:pt>
                <c:pt idx="19">
                  <c:v>45475</c:v>
                </c:pt>
              </c:numCache>
            </c:numRef>
          </c:cat>
          <c:val>
            <c:numRef>
              <c:f>Séries_valor_e_variações!$BH$4:$BH$23</c:f>
              <c:numCache>
                <c:formatCode>0.0</c:formatCode>
                <c:ptCount val="20"/>
                <c:pt idx="0">
                  <c:v>31.800000000000011</c:v>
                </c:pt>
                <c:pt idx="1">
                  <c:v>36.400000000000006</c:v>
                </c:pt>
                <c:pt idx="2">
                  <c:v>33.599999999999994</c:v>
                </c:pt>
                <c:pt idx="3">
                  <c:v>27.5</c:v>
                </c:pt>
                <c:pt idx="4">
                  <c:v>30.799999999999997</c:v>
                </c:pt>
                <c:pt idx="5">
                  <c:v>29</c:v>
                </c:pt>
                <c:pt idx="6">
                  <c:v>32.100000000000009</c:v>
                </c:pt>
                <c:pt idx="7">
                  <c:v>31.400000000000006</c:v>
                </c:pt>
                <c:pt idx="8">
                  <c:v>34.599999999999994</c:v>
                </c:pt>
                <c:pt idx="9">
                  <c:v>29.799999999999997</c:v>
                </c:pt>
                <c:pt idx="10">
                  <c:v>33.299999999999997</c:v>
                </c:pt>
                <c:pt idx="11">
                  <c:v>31.100000000000009</c:v>
                </c:pt>
                <c:pt idx="12">
                  <c:v>36</c:v>
                </c:pt>
                <c:pt idx="13">
                  <c:v>38</c:v>
                </c:pt>
                <c:pt idx="14">
                  <c:v>33.900000000000006</c:v>
                </c:pt>
                <c:pt idx="15">
                  <c:v>35.300000000000011</c:v>
                </c:pt>
                <c:pt idx="16">
                  <c:v>38.699999999999989</c:v>
                </c:pt>
                <c:pt idx="17">
                  <c:v>36.100000000000009</c:v>
                </c:pt>
                <c:pt idx="18">
                  <c:v>39.900000000000006</c:v>
                </c:pt>
                <c:pt idx="19">
                  <c:v>36.200000000000003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AE7-430C-BF49-B8B03B20DAB0}"/>
            </c:ext>
          </c:extLst>
        </c:ser>
        <c:ser>
          <c:idx val="3"/>
          <c:order val="3"/>
          <c:tx>
            <c:strRef>
              <c:f>Séries_valor_e_variações!$BI$3</c:f>
              <c:strCache>
                <c:ptCount val="1"/>
                <c:pt idx="0">
                  <c:v>Indústria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D5-4934-9F50-D370DF1CC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Séries_valor_e_variações!$A$4:$A$23</c:f>
              <c:numCache>
                <c:formatCode>[$-416]mmm\-yy;@</c:formatCode>
                <c:ptCount val="20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  <c:pt idx="13">
                  <c:v>45292</c:v>
                </c:pt>
                <c:pt idx="14">
                  <c:v>45323</c:v>
                </c:pt>
                <c:pt idx="15">
                  <c:v>45352</c:v>
                </c:pt>
                <c:pt idx="16">
                  <c:v>45384</c:v>
                </c:pt>
                <c:pt idx="17">
                  <c:v>45415</c:v>
                </c:pt>
                <c:pt idx="18">
                  <c:v>45444</c:v>
                </c:pt>
                <c:pt idx="19">
                  <c:v>45475</c:v>
                </c:pt>
              </c:numCache>
            </c:numRef>
          </c:cat>
          <c:val>
            <c:numRef>
              <c:f>Séries_valor_e_variações!$BI$4:$BI$23</c:f>
              <c:numCache>
                <c:formatCode>0.0</c:formatCode>
                <c:ptCount val="20"/>
                <c:pt idx="0">
                  <c:v>26.299999999999997</c:v>
                </c:pt>
                <c:pt idx="1">
                  <c:v>26.400000000000006</c:v>
                </c:pt>
                <c:pt idx="2">
                  <c:v>28.799999999999997</c:v>
                </c:pt>
                <c:pt idx="3">
                  <c:v>32</c:v>
                </c:pt>
                <c:pt idx="4">
                  <c:v>33.400000000000006</c:v>
                </c:pt>
                <c:pt idx="5">
                  <c:v>33.200000000000003</c:v>
                </c:pt>
                <c:pt idx="6">
                  <c:v>33.700000000000003</c:v>
                </c:pt>
                <c:pt idx="7">
                  <c:v>37.900000000000006</c:v>
                </c:pt>
                <c:pt idx="8">
                  <c:v>39.799999999999997</c:v>
                </c:pt>
                <c:pt idx="9">
                  <c:v>31.399999999999991</c:v>
                </c:pt>
                <c:pt idx="10">
                  <c:v>41.5</c:v>
                </c:pt>
                <c:pt idx="11">
                  <c:v>38.599999999999994</c:v>
                </c:pt>
                <c:pt idx="12">
                  <c:v>40.200000000000003</c:v>
                </c:pt>
                <c:pt idx="13">
                  <c:v>39.700000000000003</c:v>
                </c:pt>
                <c:pt idx="14">
                  <c:v>36.100000000000009</c:v>
                </c:pt>
                <c:pt idx="15">
                  <c:v>48</c:v>
                </c:pt>
                <c:pt idx="16">
                  <c:v>45.800000000000004</c:v>
                </c:pt>
                <c:pt idx="17">
                  <c:v>40</c:v>
                </c:pt>
                <c:pt idx="18">
                  <c:v>41.599999999999994</c:v>
                </c:pt>
                <c:pt idx="19">
                  <c:v>50.599999999999994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AE7-430C-BF49-B8B03B20D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859279"/>
        <c:axId val="228848047"/>
      </c:lineChart>
      <c:dateAx>
        <c:axId val="228859279"/>
        <c:scaling>
          <c:orientation val="minMax"/>
          <c:max val="45474"/>
          <c:min val="44958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848047"/>
        <c:crosses val="autoZero"/>
        <c:auto val="1"/>
        <c:lblOffset val="100"/>
        <c:baseTimeUnit val="months"/>
      </c:dateAx>
      <c:valAx>
        <c:axId val="228848047"/>
        <c:scaling>
          <c:orientation val="minMax"/>
          <c:max val="52"/>
          <c:min val="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859279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17279935046677"/>
          <c:y val="8.6866395139792441E-2"/>
          <c:w val="0.81478189440037141"/>
          <c:h val="0.626879869143226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Séries_valor_e_variações!$GX$3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Séries_valor_e_variações!$A$6:$A$23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45384</c:v>
                </c:pt>
                <c:pt idx="15">
                  <c:v>45415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Séries_valor_e_variações!$GX$6:$GX$23</c:f>
              <c:numCache>
                <c:formatCode>0.0</c:formatCode>
                <c:ptCount val="18"/>
                <c:pt idx="0">
                  <c:v>3.4</c:v>
                </c:pt>
                <c:pt idx="1">
                  <c:v>3.3</c:v>
                </c:pt>
                <c:pt idx="2">
                  <c:v>3.3</c:v>
                </c:pt>
                <c:pt idx="3">
                  <c:v>3.7</c:v>
                </c:pt>
                <c:pt idx="4">
                  <c:v>4.3</c:v>
                </c:pt>
                <c:pt idx="5">
                  <c:v>4.5999999999999996</c:v>
                </c:pt>
                <c:pt idx="6">
                  <c:v>5.0999999999999996</c:v>
                </c:pt>
                <c:pt idx="7">
                  <c:v>4.8</c:v>
                </c:pt>
                <c:pt idx="8">
                  <c:v>4.4000000000000004</c:v>
                </c:pt>
                <c:pt idx="9">
                  <c:v>5</c:v>
                </c:pt>
                <c:pt idx="10">
                  <c:v>5.6</c:v>
                </c:pt>
                <c:pt idx="11">
                  <c:v>5.9</c:v>
                </c:pt>
                <c:pt idx="12">
                  <c:v>3.9</c:v>
                </c:pt>
                <c:pt idx="13">
                  <c:v>6.8</c:v>
                </c:pt>
                <c:pt idx="14">
                  <c:v>6.6</c:v>
                </c:pt>
                <c:pt idx="15">
                  <c:v>6</c:v>
                </c:pt>
                <c:pt idx="16">
                  <c:v>7.2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C-4DFF-84BE-46C0D53F607D}"/>
            </c:ext>
          </c:extLst>
        </c:ser>
        <c:ser>
          <c:idx val="1"/>
          <c:order val="1"/>
          <c:tx>
            <c:strRef>
              <c:f>Séries_valor_e_variações!$GY$3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Séries_valor_e_variações!$A$6:$A$23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45384</c:v>
                </c:pt>
                <c:pt idx="15">
                  <c:v>45415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Séries_valor_e_variações!$GY$6:$GY$23</c:f>
              <c:numCache>
                <c:formatCode>0.0</c:formatCode>
                <c:ptCount val="18"/>
                <c:pt idx="0">
                  <c:v>24.7</c:v>
                </c:pt>
                <c:pt idx="1">
                  <c:v>23.7</c:v>
                </c:pt>
                <c:pt idx="2">
                  <c:v>25.3</c:v>
                </c:pt>
                <c:pt idx="3">
                  <c:v>22.8</c:v>
                </c:pt>
                <c:pt idx="4">
                  <c:v>23.5</c:v>
                </c:pt>
                <c:pt idx="5">
                  <c:v>23.6</c:v>
                </c:pt>
                <c:pt idx="6">
                  <c:v>25.5</c:v>
                </c:pt>
                <c:pt idx="7">
                  <c:v>22.5</c:v>
                </c:pt>
                <c:pt idx="8">
                  <c:v>26.6</c:v>
                </c:pt>
                <c:pt idx="9">
                  <c:v>24.3</c:v>
                </c:pt>
                <c:pt idx="10">
                  <c:v>26.7</c:v>
                </c:pt>
                <c:pt idx="11">
                  <c:v>26.4</c:v>
                </c:pt>
                <c:pt idx="12">
                  <c:v>26.8</c:v>
                </c:pt>
                <c:pt idx="13">
                  <c:v>24.7</c:v>
                </c:pt>
                <c:pt idx="14">
                  <c:v>26.3</c:v>
                </c:pt>
                <c:pt idx="15">
                  <c:v>24.6</c:v>
                </c:pt>
                <c:pt idx="16">
                  <c:v>25</c:v>
                </c:pt>
                <c:pt idx="17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C-4DFF-84BE-46C0D53F607D}"/>
            </c:ext>
          </c:extLst>
        </c:ser>
        <c:ser>
          <c:idx val="2"/>
          <c:order val="2"/>
          <c:tx>
            <c:strRef>
              <c:f>Séries_valor_e_variações!$GZ$3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Séries_valor_e_variações!$A$6:$A$23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45384</c:v>
                </c:pt>
                <c:pt idx="15">
                  <c:v>45415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Séries_valor_e_variações!$GZ$6:$GZ$23</c:f>
              <c:numCache>
                <c:formatCode>0.0</c:formatCode>
                <c:ptCount val="18"/>
                <c:pt idx="0">
                  <c:v>71.900000000000006</c:v>
                </c:pt>
                <c:pt idx="1">
                  <c:v>73</c:v>
                </c:pt>
                <c:pt idx="2">
                  <c:v>71.400000000000006</c:v>
                </c:pt>
                <c:pt idx="3">
                  <c:v>73.5</c:v>
                </c:pt>
                <c:pt idx="4">
                  <c:v>72.2</c:v>
                </c:pt>
                <c:pt idx="5">
                  <c:v>71.8</c:v>
                </c:pt>
                <c:pt idx="6">
                  <c:v>69.400000000000006</c:v>
                </c:pt>
                <c:pt idx="7">
                  <c:v>72.7</c:v>
                </c:pt>
                <c:pt idx="8">
                  <c:v>69</c:v>
                </c:pt>
                <c:pt idx="9">
                  <c:v>70.7</c:v>
                </c:pt>
                <c:pt idx="10">
                  <c:v>67.7</c:v>
                </c:pt>
                <c:pt idx="11">
                  <c:v>67.7</c:v>
                </c:pt>
                <c:pt idx="12">
                  <c:v>69.3</c:v>
                </c:pt>
                <c:pt idx="13">
                  <c:v>68.5</c:v>
                </c:pt>
                <c:pt idx="14">
                  <c:v>67.099999999999994</c:v>
                </c:pt>
                <c:pt idx="15">
                  <c:v>69.400000000000006</c:v>
                </c:pt>
                <c:pt idx="16">
                  <c:v>67.8</c:v>
                </c:pt>
                <c:pt idx="17">
                  <c:v>68.2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C-4DFF-84BE-46C0D53F60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34535423"/>
        <c:axId val="234541247"/>
      </c:barChart>
      <c:dateAx>
        <c:axId val="234535423"/>
        <c:scaling>
          <c:orientation val="minMax"/>
          <c:max val="45474"/>
          <c:min val="45108"/>
        </c:scaling>
        <c:delete val="0"/>
        <c:axPos val="l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541247"/>
        <c:crosses val="autoZero"/>
        <c:auto val="0"/>
        <c:lblOffset val="100"/>
        <c:baseTimeUnit val="months"/>
        <c:majorUnit val="1"/>
        <c:majorTimeUnit val="months"/>
      </c:dateAx>
      <c:valAx>
        <c:axId val="234541247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535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80927384076991E-2"/>
          <c:y val="6.5445243895759841E-2"/>
          <c:w val="0.82786351706036743"/>
          <c:h val="0.64934697764804439"/>
        </c:manualLayout>
      </c:layout>
      <c:lineChart>
        <c:grouping val="standard"/>
        <c:varyColors val="0"/>
        <c:ser>
          <c:idx val="0"/>
          <c:order val="0"/>
          <c:tx>
            <c:strRef>
              <c:f>'CRÉDITO REGIÕES'!$B$4</c:f>
              <c:strCache>
                <c:ptCount val="1"/>
                <c:pt idx="0">
                  <c:v>Norte + Centro-Oeste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DE-4EE9-BFE9-7C64F95A1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REGIÕES'!$A$7:$A$24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'CRÉDITO REGIÕES'!$B$7:$B$24</c:f>
              <c:numCache>
                <c:formatCode>0.0</c:formatCode>
                <c:ptCount val="18"/>
                <c:pt idx="0">
                  <c:v>33.200000000000003</c:v>
                </c:pt>
                <c:pt idx="1">
                  <c:v>23.799999999999997</c:v>
                </c:pt>
                <c:pt idx="2">
                  <c:v>28.099999999999994</c:v>
                </c:pt>
                <c:pt idx="3">
                  <c:v>23.700000000000003</c:v>
                </c:pt>
                <c:pt idx="4">
                  <c:v>27.700000000000003</c:v>
                </c:pt>
                <c:pt idx="5">
                  <c:v>26.600000000000009</c:v>
                </c:pt>
                <c:pt idx="6">
                  <c:v>21.900000000000006</c:v>
                </c:pt>
                <c:pt idx="7">
                  <c:v>20.599999999999994</c:v>
                </c:pt>
                <c:pt idx="8">
                  <c:v>27.800000000000011</c:v>
                </c:pt>
                <c:pt idx="9">
                  <c:v>29.299999999999997</c:v>
                </c:pt>
                <c:pt idx="10">
                  <c:v>29.599999999999994</c:v>
                </c:pt>
                <c:pt idx="11">
                  <c:v>30.200000000000003</c:v>
                </c:pt>
                <c:pt idx="12">
                  <c:v>29</c:v>
                </c:pt>
                <c:pt idx="13">
                  <c:v>33.399999999999991</c:v>
                </c:pt>
                <c:pt idx="14">
                  <c:v>27.700000000000003</c:v>
                </c:pt>
                <c:pt idx="15">
                  <c:v>28.799999999999997</c:v>
                </c:pt>
                <c:pt idx="16">
                  <c:v>34</c:v>
                </c:pt>
                <c:pt idx="17">
                  <c:v>29.600000000000009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DE-4EE9-BFE9-7C64F95A1D18}"/>
            </c:ext>
          </c:extLst>
        </c:ser>
        <c:ser>
          <c:idx val="1"/>
          <c:order val="1"/>
          <c:tx>
            <c:strRef>
              <c:f>'CRÉDITO REGIÕES'!$C$4</c:f>
              <c:strCache>
                <c:ptCount val="1"/>
                <c:pt idx="0">
                  <c:v>Nordeste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DE-4EE9-BFE9-7C64F95A1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REGIÕES'!$A$7:$A$24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'CRÉDITO REGIÕES'!$C$7:$C$24</c:f>
              <c:numCache>
                <c:formatCode>0.0</c:formatCode>
                <c:ptCount val="18"/>
                <c:pt idx="0">
                  <c:v>31.299999999999997</c:v>
                </c:pt>
                <c:pt idx="1">
                  <c:v>32.899999999999991</c:v>
                </c:pt>
                <c:pt idx="2">
                  <c:v>28.200000000000003</c:v>
                </c:pt>
                <c:pt idx="3">
                  <c:v>24.599999999999994</c:v>
                </c:pt>
                <c:pt idx="4">
                  <c:v>26.899999999999991</c:v>
                </c:pt>
                <c:pt idx="5">
                  <c:v>27.299999999999997</c:v>
                </c:pt>
                <c:pt idx="6">
                  <c:v>30.600000000000009</c:v>
                </c:pt>
                <c:pt idx="7">
                  <c:v>25.5</c:v>
                </c:pt>
                <c:pt idx="8">
                  <c:v>25.799999999999997</c:v>
                </c:pt>
                <c:pt idx="9">
                  <c:v>35.099999999999994</c:v>
                </c:pt>
                <c:pt idx="10">
                  <c:v>32.799999999999997</c:v>
                </c:pt>
                <c:pt idx="11">
                  <c:v>32</c:v>
                </c:pt>
                <c:pt idx="12">
                  <c:v>32</c:v>
                </c:pt>
                <c:pt idx="13">
                  <c:v>33.899999999999991</c:v>
                </c:pt>
                <c:pt idx="14">
                  <c:v>31.099999999999994</c:v>
                </c:pt>
                <c:pt idx="15">
                  <c:v>34.5</c:v>
                </c:pt>
                <c:pt idx="16">
                  <c:v>39.599999999999994</c:v>
                </c:pt>
                <c:pt idx="17">
                  <c:v>38.599999999999994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DE-4EE9-BFE9-7C64F95A1D18}"/>
            </c:ext>
          </c:extLst>
        </c:ser>
        <c:ser>
          <c:idx val="2"/>
          <c:order val="2"/>
          <c:tx>
            <c:strRef>
              <c:f>'CRÉDITO REGIÕES'!$D$4</c:f>
              <c:strCache>
                <c:ptCount val="1"/>
                <c:pt idx="0">
                  <c:v>Sul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DE-4EE9-BFE9-7C64F95A1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REGIÕES'!$A$7:$A$24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'CRÉDITO REGIÕES'!$D$7:$D$24</c:f>
              <c:numCache>
                <c:formatCode>0.0</c:formatCode>
                <c:ptCount val="18"/>
                <c:pt idx="0">
                  <c:v>36.700000000000003</c:v>
                </c:pt>
                <c:pt idx="1">
                  <c:v>38.800000000000011</c:v>
                </c:pt>
                <c:pt idx="2">
                  <c:v>41.2</c:v>
                </c:pt>
                <c:pt idx="3">
                  <c:v>39.5</c:v>
                </c:pt>
                <c:pt idx="4">
                  <c:v>39.600000000000009</c:v>
                </c:pt>
                <c:pt idx="5">
                  <c:v>44.800000000000004</c:v>
                </c:pt>
                <c:pt idx="6">
                  <c:v>42.2</c:v>
                </c:pt>
                <c:pt idx="7">
                  <c:v>42.7</c:v>
                </c:pt>
                <c:pt idx="8">
                  <c:v>47.399999999999991</c:v>
                </c:pt>
                <c:pt idx="9">
                  <c:v>46.099999999999994</c:v>
                </c:pt>
                <c:pt idx="10">
                  <c:v>46.300000000000004</c:v>
                </c:pt>
                <c:pt idx="11">
                  <c:v>49.2</c:v>
                </c:pt>
                <c:pt idx="12">
                  <c:v>42.800000000000004</c:v>
                </c:pt>
                <c:pt idx="13">
                  <c:v>45.900000000000006</c:v>
                </c:pt>
                <c:pt idx="14">
                  <c:v>48.3</c:v>
                </c:pt>
                <c:pt idx="15">
                  <c:v>42.3</c:v>
                </c:pt>
                <c:pt idx="16">
                  <c:v>42.3</c:v>
                </c:pt>
                <c:pt idx="17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ADE-4EE9-BFE9-7C64F95A1D18}"/>
            </c:ext>
          </c:extLst>
        </c:ser>
        <c:ser>
          <c:idx val="3"/>
          <c:order val="3"/>
          <c:tx>
            <c:strRef>
              <c:f>'CRÉDITO REGIÕES'!$E$4</c:f>
              <c:strCache>
                <c:ptCount val="1"/>
                <c:pt idx="0">
                  <c:v>Sudeste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2.6618560833834584E-2"/>
                  <c:y val="-3.3603933858422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DE-4EE9-BFE9-7C64F95A1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REGIÕES'!$A$7:$A$24</c:f>
              <c:numCache>
                <c:formatCode>[$-416]mmm\-yy;@</c:formatCode>
                <c:ptCount val="18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  <c:pt idx="10">
                  <c:v>45261</c:v>
                </c:pt>
                <c:pt idx="11">
                  <c:v>45292</c:v>
                </c:pt>
                <c:pt idx="12">
                  <c:v>45323</c:v>
                </c:pt>
                <c:pt idx="13">
                  <c:v>45352</c:v>
                </c:pt>
                <c:pt idx="14">
                  <c:v>45383</c:v>
                </c:pt>
                <c:pt idx="15">
                  <c:v>45413</c:v>
                </c:pt>
                <c:pt idx="16">
                  <c:v>45444</c:v>
                </c:pt>
                <c:pt idx="17">
                  <c:v>45475</c:v>
                </c:pt>
              </c:numCache>
            </c:numRef>
          </c:cat>
          <c:val>
            <c:numRef>
              <c:f>'CRÉDITO REGIÕES'!$E$7:$E$24</c:f>
              <c:numCache>
                <c:formatCode>0.0</c:formatCode>
                <c:ptCount val="18"/>
                <c:pt idx="0">
                  <c:v>29.700000000000003</c:v>
                </c:pt>
                <c:pt idx="1">
                  <c:v>28.100000000000009</c:v>
                </c:pt>
                <c:pt idx="2">
                  <c:v>30.700000000000003</c:v>
                </c:pt>
                <c:pt idx="3">
                  <c:v>30.099999999999994</c:v>
                </c:pt>
                <c:pt idx="4">
                  <c:v>32</c:v>
                </c:pt>
                <c:pt idx="5">
                  <c:v>32</c:v>
                </c:pt>
                <c:pt idx="6">
                  <c:v>37.900000000000006</c:v>
                </c:pt>
                <c:pt idx="7">
                  <c:v>32.899999999999991</c:v>
                </c:pt>
                <c:pt idx="8">
                  <c:v>36.099999999999994</c:v>
                </c:pt>
                <c:pt idx="9">
                  <c:v>31.300000000000011</c:v>
                </c:pt>
                <c:pt idx="10">
                  <c:v>38.599999999999994</c:v>
                </c:pt>
                <c:pt idx="11">
                  <c:v>38.099999999999994</c:v>
                </c:pt>
                <c:pt idx="12">
                  <c:v>33.900000000000006</c:v>
                </c:pt>
                <c:pt idx="13">
                  <c:v>38.199999999999989</c:v>
                </c:pt>
                <c:pt idx="14">
                  <c:v>41.400000000000006</c:v>
                </c:pt>
                <c:pt idx="15">
                  <c:v>37.100000000000009</c:v>
                </c:pt>
                <c:pt idx="16">
                  <c:v>39.600000000000009</c:v>
                </c:pt>
                <c:pt idx="17">
                  <c:v>39.5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ADE-4EE9-BFE9-7C64F95A1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1997983"/>
        <c:axId val="1141973503"/>
      </c:lineChart>
      <c:dateAx>
        <c:axId val="1141997983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1973503"/>
        <c:crosses val="autoZero"/>
        <c:auto val="1"/>
        <c:lblOffset val="100"/>
        <c:baseTimeUnit val="months"/>
      </c:dateAx>
      <c:valAx>
        <c:axId val="1141973503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199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Norte + Centro-Oeste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'CRÉDITO REGIÕES PARCELAS'!$B$2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 PARCELAS'!$A$10:$A$22</c:f>
              <c:numCache>
                <c:formatCode>mmm\-yy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</c:numCache>
            </c:numRef>
          </c:cat>
          <c:val>
            <c:numRef>
              <c:f>'CRÉDITO REGIÕES PARCELAS'!$B$10:$B$22</c:f>
              <c:numCache>
                <c:formatCode>General</c:formatCode>
                <c:ptCount val="13"/>
                <c:pt idx="0">
                  <c:v>3.7</c:v>
                </c:pt>
                <c:pt idx="1">
                  <c:v>1.9</c:v>
                </c:pt>
                <c:pt idx="2">
                  <c:v>4.0999999999999996</c:v>
                </c:pt>
                <c:pt idx="3">
                  <c:v>4.4000000000000004</c:v>
                </c:pt>
                <c:pt idx="4">
                  <c:v>5.8</c:v>
                </c:pt>
                <c:pt idx="5">
                  <c:v>4.5</c:v>
                </c:pt>
                <c:pt idx="6">
                  <c:v>4.8</c:v>
                </c:pt>
                <c:pt idx="7">
                  <c:v>2</c:v>
                </c:pt>
                <c:pt idx="8">
                  <c:v>5.3</c:v>
                </c:pt>
                <c:pt idx="9">
                  <c:v>4</c:v>
                </c:pt>
                <c:pt idx="10">
                  <c:v>5.8</c:v>
                </c:pt>
                <c:pt idx="11">
                  <c:v>6.6</c:v>
                </c:pt>
                <c:pt idx="1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C-4C2E-9A88-A745355B7674}"/>
            </c:ext>
          </c:extLst>
        </c:ser>
        <c:ser>
          <c:idx val="1"/>
          <c:order val="1"/>
          <c:tx>
            <c:strRef>
              <c:f>'CRÉDITO REGIÕES PARCELAS'!$C$2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 PARCELAS'!$A$10:$A$22</c:f>
              <c:numCache>
                <c:formatCode>mmm\-yy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</c:numCache>
            </c:numRef>
          </c:cat>
          <c:val>
            <c:numRef>
              <c:f>'CRÉDITO REGIÕES PARCELAS'!$C$10:$C$22</c:f>
              <c:numCache>
                <c:formatCode>General</c:formatCode>
                <c:ptCount val="13"/>
                <c:pt idx="0">
                  <c:v>19.2</c:v>
                </c:pt>
                <c:pt idx="1">
                  <c:v>18.100000000000001</c:v>
                </c:pt>
                <c:pt idx="2">
                  <c:v>12.4</c:v>
                </c:pt>
                <c:pt idx="3">
                  <c:v>19</c:v>
                </c:pt>
                <c:pt idx="4">
                  <c:v>17.7</c:v>
                </c:pt>
                <c:pt idx="5">
                  <c:v>20.6</c:v>
                </c:pt>
                <c:pt idx="6">
                  <c:v>20.6</c:v>
                </c:pt>
                <c:pt idx="7">
                  <c:v>25</c:v>
                </c:pt>
                <c:pt idx="8">
                  <c:v>22.8</c:v>
                </c:pt>
                <c:pt idx="9">
                  <c:v>19.7</c:v>
                </c:pt>
                <c:pt idx="10">
                  <c:v>17.2</c:v>
                </c:pt>
                <c:pt idx="11">
                  <c:v>20.8</c:v>
                </c:pt>
                <c:pt idx="1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BC-4C2E-9A88-A745355B7674}"/>
            </c:ext>
          </c:extLst>
        </c:ser>
        <c:ser>
          <c:idx val="2"/>
          <c:order val="2"/>
          <c:tx>
            <c:strRef>
              <c:f>'CRÉDITO REGIÕES PARCELAS'!$D$2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 PARCELAS'!$A$10:$A$22</c:f>
              <c:numCache>
                <c:formatCode>mmm\-yy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</c:numCache>
            </c:numRef>
          </c:cat>
          <c:val>
            <c:numRef>
              <c:f>'CRÉDITO REGIÕES PARCELAS'!$D$10:$D$22</c:f>
              <c:numCache>
                <c:formatCode>General</c:formatCode>
                <c:ptCount val="13"/>
                <c:pt idx="0">
                  <c:v>77.099999999999994</c:v>
                </c:pt>
                <c:pt idx="1">
                  <c:v>80</c:v>
                </c:pt>
                <c:pt idx="2">
                  <c:v>83.5</c:v>
                </c:pt>
                <c:pt idx="3">
                  <c:v>76.599999999999994</c:v>
                </c:pt>
                <c:pt idx="4">
                  <c:v>76.5</c:v>
                </c:pt>
                <c:pt idx="5">
                  <c:v>74.900000000000006</c:v>
                </c:pt>
                <c:pt idx="6">
                  <c:v>74.599999999999994</c:v>
                </c:pt>
                <c:pt idx="7">
                  <c:v>73</c:v>
                </c:pt>
                <c:pt idx="8">
                  <c:v>71.900000000000006</c:v>
                </c:pt>
                <c:pt idx="9">
                  <c:v>76.3</c:v>
                </c:pt>
                <c:pt idx="10">
                  <c:v>77</c:v>
                </c:pt>
                <c:pt idx="11">
                  <c:v>72.599999999999994</c:v>
                </c:pt>
                <c:pt idx="12">
                  <c:v>76.099999999999994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BC-4C2E-9A88-A745355B76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314055088"/>
        <c:axId val="1314054608"/>
      </c:barChart>
      <c:dateAx>
        <c:axId val="1314055088"/>
        <c:scaling>
          <c:orientation val="minMax"/>
        </c:scaling>
        <c:delete val="0"/>
        <c:axPos val="l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4054608"/>
        <c:crosses val="autoZero"/>
        <c:auto val="1"/>
        <c:lblOffset val="100"/>
        <c:baseTimeUnit val="months"/>
      </c:dateAx>
      <c:valAx>
        <c:axId val="131405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405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Nordeste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'CRÉDITO REGIÕES PARCELAS'!$E$2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 PARCELAS'!$A$10:$A$22</c:f>
              <c:numCache>
                <c:formatCode>mmm\-yy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</c:numCache>
            </c:numRef>
          </c:cat>
          <c:val>
            <c:numRef>
              <c:f>'CRÉDITO REGIÕES PARCELAS'!$E$10:$E$22</c:f>
              <c:numCache>
                <c:formatCode>General</c:formatCode>
                <c:ptCount val="13"/>
                <c:pt idx="0">
                  <c:v>4.0999999999999996</c:v>
                </c:pt>
                <c:pt idx="1">
                  <c:v>3.2</c:v>
                </c:pt>
                <c:pt idx="2">
                  <c:v>3.2</c:v>
                </c:pt>
                <c:pt idx="3">
                  <c:v>3.2</c:v>
                </c:pt>
                <c:pt idx="4">
                  <c:v>5.6</c:v>
                </c:pt>
                <c:pt idx="5">
                  <c:v>4</c:v>
                </c:pt>
                <c:pt idx="6">
                  <c:v>4.9000000000000004</c:v>
                </c:pt>
                <c:pt idx="7">
                  <c:v>4</c:v>
                </c:pt>
                <c:pt idx="8">
                  <c:v>4.5999999999999996</c:v>
                </c:pt>
                <c:pt idx="9">
                  <c:v>4.3</c:v>
                </c:pt>
                <c:pt idx="10">
                  <c:v>5.6</c:v>
                </c:pt>
                <c:pt idx="11">
                  <c:v>8.6</c:v>
                </c:pt>
                <c:pt idx="1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D-477D-9E5C-72B9D74D2947}"/>
            </c:ext>
          </c:extLst>
        </c:ser>
        <c:ser>
          <c:idx val="1"/>
          <c:order val="1"/>
          <c:tx>
            <c:strRef>
              <c:f>'CRÉDITO REGIÕES PARCELAS'!$F$2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 PARCELAS'!$A$10:$A$22</c:f>
              <c:numCache>
                <c:formatCode>mmm\-yy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</c:numCache>
            </c:numRef>
          </c:cat>
          <c:val>
            <c:numRef>
              <c:f>'CRÉDITO REGIÕES PARCELAS'!$F$10:$F$22</c:f>
              <c:numCache>
                <c:formatCode>General</c:formatCode>
                <c:ptCount val="13"/>
                <c:pt idx="0">
                  <c:v>19.100000000000001</c:v>
                </c:pt>
                <c:pt idx="1">
                  <c:v>24.2</c:v>
                </c:pt>
                <c:pt idx="2">
                  <c:v>19.100000000000001</c:v>
                </c:pt>
                <c:pt idx="3">
                  <c:v>19.399999999999999</c:v>
                </c:pt>
                <c:pt idx="4">
                  <c:v>23.9</c:v>
                </c:pt>
                <c:pt idx="5">
                  <c:v>24.8</c:v>
                </c:pt>
                <c:pt idx="6">
                  <c:v>22.2</c:v>
                </c:pt>
                <c:pt idx="7">
                  <c:v>24</c:v>
                </c:pt>
                <c:pt idx="8">
                  <c:v>24.7</c:v>
                </c:pt>
                <c:pt idx="9">
                  <c:v>22.5</c:v>
                </c:pt>
                <c:pt idx="10">
                  <c:v>23.3</c:v>
                </c:pt>
                <c:pt idx="11">
                  <c:v>22.4</c:v>
                </c:pt>
                <c:pt idx="12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D-477D-9E5C-72B9D74D2947}"/>
            </c:ext>
          </c:extLst>
        </c:ser>
        <c:ser>
          <c:idx val="2"/>
          <c:order val="2"/>
          <c:tx>
            <c:strRef>
              <c:f>'CRÉDITO REGIÕES PARCELAS'!$G$2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 PARCELAS'!$A$10:$A$22</c:f>
              <c:numCache>
                <c:formatCode>mmm\-yy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</c:numCache>
            </c:numRef>
          </c:cat>
          <c:val>
            <c:numRef>
              <c:f>'CRÉDITO REGIÕES PARCELAS'!$G$10:$G$22</c:f>
              <c:numCache>
                <c:formatCode>General</c:formatCode>
                <c:ptCount val="13"/>
                <c:pt idx="0">
                  <c:v>76.8</c:v>
                </c:pt>
                <c:pt idx="1">
                  <c:v>72.599999999999994</c:v>
                </c:pt>
                <c:pt idx="2">
                  <c:v>77.7</c:v>
                </c:pt>
                <c:pt idx="3">
                  <c:v>77.400000000000006</c:v>
                </c:pt>
                <c:pt idx="4">
                  <c:v>70.5</c:v>
                </c:pt>
                <c:pt idx="5">
                  <c:v>71.2</c:v>
                </c:pt>
                <c:pt idx="6">
                  <c:v>72.900000000000006</c:v>
                </c:pt>
                <c:pt idx="7">
                  <c:v>72</c:v>
                </c:pt>
                <c:pt idx="8">
                  <c:v>70.7</c:v>
                </c:pt>
                <c:pt idx="9">
                  <c:v>73.2</c:v>
                </c:pt>
                <c:pt idx="10">
                  <c:v>71.099999999999994</c:v>
                </c:pt>
                <c:pt idx="11">
                  <c:v>69</c:v>
                </c:pt>
                <c:pt idx="1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D-477D-9E5C-72B9D74D29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314055088"/>
        <c:axId val="1314054608"/>
      </c:barChart>
      <c:dateAx>
        <c:axId val="1314055088"/>
        <c:scaling>
          <c:orientation val="minMax"/>
        </c:scaling>
        <c:delete val="0"/>
        <c:axPos val="l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4054608"/>
        <c:crosses val="autoZero"/>
        <c:auto val="1"/>
        <c:lblOffset val="100"/>
        <c:baseTimeUnit val="months"/>
      </c:dateAx>
      <c:valAx>
        <c:axId val="131405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405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Sudeste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'CRÉDITO REGIÕES PARCELAS'!$K$2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 PARCELAS'!$A$10:$A$22</c:f>
              <c:numCache>
                <c:formatCode>mmm\-yy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</c:numCache>
            </c:numRef>
          </c:cat>
          <c:val>
            <c:numRef>
              <c:f>'CRÉDITO REGIÕES PARCELAS'!$K$10:$K$22</c:f>
              <c:numCache>
                <c:formatCode>General</c:formatCode>
                <c:ptCount val="13"/>
                <c:pt idx="0">
                  <c:v>4.3</c:v>
                </c:pt>
                <c:pt idx="1">
                  <c:v>5.9</c:v>
                </c:pt>
                <c:pt idx="2">
                  <c:v>4.8</c:v>
                </c:pt>
                <c:pt idx="3">
                  <c:v>4.5999999999999996</c:v>
                </c:pt>
                <c:pt idx="4">
                  <c:v>4.4000000000000004</c:v>
                </c:pt>
                <c:pt idx="5">
                  <c:v>5.6</c:v>
                </c:pt>
                <c:pt idx="6">
                  <c:v>5</c:v>
                </c:pt>
                <c:pt idx="7">
                  <c:v>3.5</c:v>
                </c:pt>
                <c:pt idx="8">
                  <c:v>7.1</c:v>
                </c:pt>
                <c:pt idx="9">
                  <c:v>6.9</c:v>
                </c:pt>
                <c:pt idx="10">
                  <c:v>5.7</c:v>
                </c:pt>
                <c:pt idx="11">
                  <c:v>6.7</c:v>
                </c:pt>
                <c:pt idx="12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3-4B4E-B9A1-5A2AE4BADDFA}"/>
            </c:ext>
          </c:extLst>
        </c:ser>
        <c:ser>
          <c:idx val="1"/>
          <c:order val="1"/>
          <c:tx>
            <c:strRef>
              <c:f>'CRÉDITO REGIÕES PARCELAS'!$L$2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 PARCELAS'!$A$10:$A$22</c:f>
              <c:numCache>
                <c:formatCode>mmm\-yy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</c:numCache>
            </c:numRef>
          </c:cat>
          <c:val>
            <c:numRef>
              <c:f>'CRÉDITO REGIÕES PARCELAS'!$L$10:$L$22</c:f>
              <c:numCache>
                <c:formatCode>General</c:formatCode>
                <c:ptCount val="13"/>
                <c:pt idx="0">
                  <c:v>23.4</c:v>
                </c:pt>
                <c:pt idx="1">
                  <c:v>26.1</c:v>
                </c:pt>
                <c:pt idx="2">
                  <c:v>23.3</c:v>
                </c:pt>
                <c:pt idx="3">
                  <c:v>26.9</c:v>
                </c:pt>
                <c:pt idx="4">
                  <c:v>22.5</c:v>
                </c:pt>
                <c:pt idx="5">
                  <c:v>27.4</c:v>
                </c:pt>
                <c:pt idx="6">
                  <c:v>28.1</c:v>
                </c:pt>
                <c:pt idx="7">
                  <c:v>26.9</c:v>
                </c:pt>
                <c:pt idx="8">
                  <c:v>24</c:v>
                </c:pt>
                <c:pt idx="9">
                  <c:v>27.6</c:v>
                </c:pt>
                <c:pt idx="10">
                  <c:v>25.7</c:v>
                </c:pt>
                <c:pt idx="11">
                  <c:v>26.2</c:v>
                </c:pt>
                <c:pt idx="12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3-4B4E-B9A1-5A2AE4BADDFA}"/>
            </c:ext>
          </c:extLst>
        </c:ser>
        <c:ser>
          <c:idx val="2"/>
          <c:order val="2"/>
          <c:tx>
            <c:strRef>
              <c:f>'CRÉDITO REGIÕES PARCELAS'!$M$2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 PARCELAS'!$A$10:$A$22</c:f>
              <c:numCache>
                <c:formatCode>mmm\-yy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</c:numCache>
            </c:numRef>
          </c:cat>
          <c:val>
            <c:numRef>
              <c:f>'CRÉDITO REGIÕES PARCELAS'!$M$10:$M$22</c:f>
              <c:numCache>
                <c:formatCode>General</c:formatCode>
                <c:ptCount val="13"/>
                <c:pt idx="0">
                  <c:v>72.3</c:v>
                </c:pt>
                <c:pt idx="1">
                  <c:v>68</c:v>
                </c:pt>
                <c:pt idx="2">
                  <c:v>71.900000000000006</c:v>
                </c:pt>
                <c:pt idx="3">
                  <c:v>68.5</c:v>
                </c:pt>
                <c:pt idx="4">
                  <c:v>73.099999999999994</c:v>
                </c:pt>
                <c:pt idx="5">
                  <c:v>67</c:v>
                </c:pt>
                <c:pt idx="6">
                  <c:v>66.900000000000006</c:v>
                </c:pt>
                <c:pt idx="7">
                  <c:v>69.599999999999994</c:v>
                </c:pt>
                <c:pt idx="8">
                  <c:v>68.900000000000006</c:v>
                </c:pt>
                <c:pt idx="9">
                  <c:v>65.5</c:v>
                </c:pt>
                <c:pt idx="10">
                  <c:v>68.599999999999994</c:v>
                </c:pt>
                <c:pt idx="11">
                  <c:v>67.099999999999994</c:v>
                </c:pt>
                <c:pt idx="12">
                  <c:v>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B3-4B4E-B9A1-5A2AE4BADD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314055088"/>
        <c:axId val="1314054608"/>
      </c:barChart>
      <c:dateAx>
        <c:axId val="1314055088"/>
        <c:scaling>
          <c:orientation val="minMax"/>
        </c:scaling>
        <c:delete val="0"/>
        <c:axPos val="l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4054608"/>
        <c:crosses val="autoZero"/>
        <c:auto val="1"/>
        <c:lblOffset val="100"/>
        <c:baseTimeUnit val="months"/>
      </c:dateAx>
      <c:valAx>
        <c:axId val="131405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405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Sul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'CRÉDITO REGIÕES PARCELAS'!$H$2</c:f>
              <c:strCache>
                <c:ptCount val="1"/>
                <c:pt idx="0">
                  <c:v>Fácil</c:v>
                </c:pt>
              </c:strCache>
            </c:strRef>
          </c:tx>
          <c:spPr>
            <a:solidFill>
              <a:srgbClr val="A8C37B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 PARCELAS'!$A$10:$A$22</c:f>
              <c:numCache>
                <c:formatCode>mmm\-yy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</c:numCache>
            </c:numRef>
          </c:cat>
          <c:val>
            <c:numRef>
              <c:f>'CRÉDITO REGIÕES PARCELAS'!$H$10:$H$22</c:f>
              <c:numCache>
                <c:formatCode>General</c:formatCode>
                <c:ptCount val="13"/>
                <c:pt idx="0">
                  <c:v>6.9</c:v>
                </c:pt>
                <c:pt idx="1">
                  <c:v>6.4</c:v>
                </c:pt>
                <c:pt idx="2">
                  <c:v>6.8</c:v>
                </c:pt>
                <c:pt idx="3">
                  <c:v>5.0999999999999996</c:v>
                </c:pt>
                <c:pt idx="4">
                  <c:v>5.8</c:v>
                </c:pt>
                <c:pt idx="5">
                  <c:v>8.1999999999999993</c:v>
                </c:pt>
                <c:pt idx="6">
                  <c:v>10.5</c:v>
                </c:pt>
                <c:pt idx="7">
                  <c:v>6.2</c:v>
                </c:pt>
                <c:pt idx="8">
                  <c:v>8.9</c:v>
                </c:pt>
                <c:pt idx="9">
                  <c:v>9.1</c:v>
                </c:pt>
                <c:pt idx="10">
                  <c:v>7.7</c:v>
                </c:pt>
                <c:pt idx="11">
                  <c:v>8</c:v>
                </c:pt>
                <c:pt idx="1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2-4FA1-9B87-FA8B0BAEABC5}"/>
            </c:ext>
          </c:extLst>
        </c:ser>
        <c:ser>
          <c:idx val="1"/>
          <c:order val="1"/>
          <c:tx>
            <c:strRef>
              <c:f>'CRÉDITO REGIÕES PARCELAS'!$I$2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 PARCELAS'!$A$10:$A$22</c:f>
              <c:numCache>
                <c:formatCode>mmm\-yy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</c:numCache>
            </c:numRef>
          </c:cat>
          <c:val>
            <c:numRef>
              <c:f>'CRÉDITO REGIÕES PARCELAS'!$I$10:$I$22</c:f>
              <c:numCache>
                <c:formatCode>General</c:formatCode>
                <c:ptCount val="13"/>
                <c:pt idx="0">
                  <c:v>31</c:v>
                </c:pt>
                <c:pt idx="1">
                  <c:v>29.4</c:v>
                </c:pt>
                <c:pt idx="2">
                  <c:v>29.1</c:v>
                </c:pt>
                <c:pt idx="3">
                  <c:v>37.200000000000003</c:v>
                </c:pt>
                <c:pt idx="4">
                  <c:v>34.5</c:v>
                </c:pt>
                <c:pt idx="5">
                  <c:v>29.9</c:v>
                </c:pt>
                <c:pt idx="6">
                  <c:v>28.2</c:v>
                </c:pt>
                <c:pt idx="7">
                  <c:v>30.4</c:v>
                </c:pt>
                <c:pt idx="8">
                  <c:v>28.1</c:v>
                </c:pt>
                <c:pt idx="9">
                  <c:v>30.1</c:v>
                </c:pt>
                <c:pt idx="10">
                  <c:v>26.9</c:v>
                </c:pt>
                <c:pt idx="11">
                  <c:v>26.3</c:v>
                </c:pt>
                <c:pt idx="12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2-4FA1-9B87-FA8B0BAEABC5}"/>
            </c:ext>
          </c:extLst>
        </c:ser>
        <c:ser>
          <c:idx val="2"/>
          <c:order val="2"/>
          <c:tx>
            <c:strRef>
              <c:f>'CRÉDITO REGIÕES PARCELAS'!$J$2</c:f>
              <c:strCache>
                <c:ptCount val="1"/>
                <c:pt idx="0">
                  <c:v>Difícil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'CRÉDITO REGIÕES PARCELAS'!$A$10:$A$22</c:f>
              <c:numCache>
                <c:formatCode>mmm\-yy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</c:numCache>
            </c:numRef>
          </c:cat>
          <c:val>
            <c:numRef>
              <c:f>'CRÉDITO REGIÕES PARCELAS'!$J$10:$J$22</c:f>
              <c:numCache>
                <c:formatCode>General</c:formatCode>
                <c:ptCount val="13"/>
                <c:pt idx="0">
                  <c:v>62.1</c:v>
                </c:pt>
                <c:pt idx="1">
                  <c:v>64.2</c:v>
                </c:pt>
                <c:pt idx="2">
                  <c:v>64.099999999999994</c:v>
                </c:pt>
                <c:pt idx="3">
                  <c:v>57.7</c:v>
                </c:pt>
                <c:pt idx="4">
                  <c:v>59.7</c:v>
                </c:pt>
                <c:pt idx="5">
                  <c:v>61.9</c:v>
                </c:pt>
                <c:pt idx="6">
                  <c:v>61.3</c:v>
                </c:pt>
                <c:pt idx="7">
                  <c:v>63.4</c:v>
                </c:pt>
                <c:pt idx="8">
                  <c:v>63</c:v>
                </c:pt>
                <c:pt idx="9">
                  <c:v>60.8</c:v>
                </c:pt>
                <c:pt idx="10">
                  <c:v>65.400000000000006</c:v>
                </c:pt>
                <c:pt idx="11">
                  <c:v>65.7</c:v>
                </c:pt>
                <c:pt idx="12">
                  <c:v>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D2-4FA1-9B87-FA8B0BAEAB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314055088"/>
        <c:axId val="1314054608"/>
      </c:barChart>
      <c:dateAx>
        <c:axId val="1314055088"/>
        <c:scaling>
          <c:orientation val="minMax"/>
        </c:scaling>
        <c:delete val="0"/>
        <c:axPos val="l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4054608"/>
        <c:crosses val="autoZero"/>
        <c:auto val="1"/>
        <c:lblOffset val="100"/>
        <c:baseTimeUnit val="months"/>
      </c:dateAx>
      <c:valAx>
        <c:axId val="131405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405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Como</a:t>
            </a:r>
            <a:r>
              <a:rPr lang="pt-BR" sz="14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foi</a:t>
            </a:r>
            <a:r>
              <a:rPr lang="pt-BR" sz="1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lang="pt-BR" sz="14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volume</a:t>
            </a:r>
            <a:r>
              <a:rPr lang="pt-BR" sz="14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</a:t>
            </a:r>
            <a:r>
              <a:rPr lang="pt-BR" sz="14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demanda</a:t>
            </a:r>
            <a:r>
              <a:rPr lang="pt-BR" sz="14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atual,</a:t>
            </a:r>
            <a:r>
              <a:rPr lang="pt-BR" sz="14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em</a:t>
            </a:r>
            <a:r>
              <a:rPr lang="pt-BR" sz="1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% </a:t>
            </a:r>
            <a: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(jul/24)</a:t>
            </a:r>
            <a:b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</a:br>
            <a:r>
              <a:rPr lang="pt-BR"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MEI</a:t>
            </a:r>
            <a:r>
              <a:rPr lang="pt-BR" sz="1400" b="1" spc="-1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- Brasil</a:t>
            </a:r>
            <a:endParaRPr lang="pt-BR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8268039497497467E-2"/>
          <c:y val="0.37323199298617654"/>
          <c:w val="0.90725247130851228"/>
          <c:h val="0.51308606235411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'MUDANÇA P MPE_2'!$A$3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'MUDANÇA P MPE_2'!$B$2:$D$2</c:f>
              <c:strCache>
                <c:ptCount val="3"/>
                <c:pt idx="0">
                  <c:v>Forte</c:v>
                </c:pt>
                <c:pt idx="1">
                  <c:v>Normal</c:v>
                </c:pt>
                <c:pt idx="2">
                  <c:v>Fraca</c:v>
                </c:pt>
              </c:strCache>
            </c:strRef>
          </c:cat>
          <c:val>
            <c:numRef>
              <c:f>'MUDANÇA P MPE_2'!$B$3:$D$3</c:f>
              <c:numCache>
                <c:formatCode>General</c:formatCode>
                <c:ptCount val="3"/>
                <c:pt idx="0">
                  <c:v>10.8</c:v>
                </c:pt>
                <c:pt idx="1">
                  <c:v>45.2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9-46CC-914F-5449C709D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1253910687"/>
        <c:axId val="1253927967"/>
      </c:barChart>
      <c:catAx>
        <c:axId val="125391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27967"/>
        <c:crosses val="autoZero"/>
        <c:auto val="1"/>
        <c:lblAlgn val="ctr"/>
        <c:lblOffset val="100"/>
        <c:noMultiLvlLbl val="0"/>
      </c:catAx>
      <c:valAx>
        <c:axId val="1253927967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10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Como</a:t>
            </a:r>
            <a:r>
              <a:rPr lang="pt-BR" sz="14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foi</a:t>
            </a:r>
            <a:r>
              <a:rPr lang="pt-BR" sz="1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lang="pt-BR" sz="14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volume</a:t>
            </a:r>
            <a:r>
              <a:rPr lang="pt-BR" sz="14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</a:t>
            </a:r>
            <a:r>
              <a:rPr lang="pt-BR" sz="14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demanda</a:t>
            </a:r>
            <a:r>
              <a:rPr lang="pt-BR" sz="14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atual,</a:t>
            </a:r>
            <a:r>
              <a:rPr lang="pt-BR" sz="14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em</a:t>
            </a:r>
            <a:r>
              <a:rPr lang="pt-BR" sz="1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% </a:t>
            </a:r>
            <a: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(</a:t>
            </a:r>
            <a:r>
              <a:rPr lang="pt-BR" sz="1400" b="0" i="0" u="none" strike="noStrike" baseline="0" dirty="0">
                <a:effectLst/>
              </a:rPr>
              <a:t>jul</a:t>
            </a:r>
            <a: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/24)</a:t>
            </a:r>
            <a:b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</a:br>
            <a:r>
              <a:rPr lang="pt-BR"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Norte + Centro-Oeste</a:t>
            </a:r>
            <a:endParaRPr lang="pt-BR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'MUDANÇA P MPE_2'!$A$3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'MUDANÇA P MPE_2'!$E$2:$G$2</c:f>
              <c:strCache>
                <c:ptCount val="3"/>
                <c:pt idx="0">
                  <c:v>Forte</c:v>
                </c:pt>
                <c:pt idx="1">
                  <c:v>Normal</c:v>
                </c:pt>
                <c:pt idx="2">
                  <c:v>Fraca</c:v>
                </c:pt>
              </c:strCache>
            </c:strRef>
          </c:cat>
          <c:val>
            <c:numRef>
              <c:f>'MUDANÇA P MPE_2'!$E$3:$G$3</c:f>
              <c:numCache>
                <c:formatCode>General</c:formatCode>
                <c:ptCount val="3"/>
                <c:pt idx="0">
                  <c:v>12.6</c:v>
                </c:pt>
                <c:pt idx="1">
                  <c:v>47.9</c:v>
                </c:pt>
                <c:pt idx="2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9-4F6B-B599-0D10355EB8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1253910687"/>
        <c:axId val="1253927967"/>
      </c:barChart>
      <c:catAx>
        <c:axId val="125391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27967"/>
        <c:crosses val="autoZero"/>
        <c:auto val="1"/>
        <c:lblAlgn val="ctr"/>
        <c:lblOffset val="100"/>
        <c:noMultiLvlLbl val="0"/>
      </c:catAx>
      <c:valAx>
        <c:axId val="1253927967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10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Como</a:t>
            </a:r>
            <a:r>
              <a:rPr lang="pt-BR" sz="14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foi</a:t>
            </a:r>
            <a:r>
              <a:rPr lang="pt-BR" sz="1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lang="pt-BR" sz="14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volume</a:t>
            </a:r>
            <a:r>
              <a:rPr lang="pt-BR" sz="14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</a:t>
            </a:r>
            <a:r>
              <a:rPr lang="pt-BR" sz="14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demanda</a:t>
            </a:r>
            <a:r>
              <a:rPr lang="pt-BR" sz="14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atual,</a:t>
            </a:r>
            <a:r>
              <a:rPr lang="pt-BR" sz="14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em</a:t>
            </a:r>
            <a:r>
              <a:rPr lang="pt-BR" sz="1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% </a:t>
            </a:r>
            <a: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(</a:t>
            </a:r>
            <a:r>
              <a:rPr lang="pt-BR" sz="1400" b="0" i="0" u="none" strike="noStrike" baseline="0" dirty="0">
                <a:effectLst/>
              </a:rPr>
              <a:t>jul</a:t>
            </a:r>
            <a: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/24)</a:t>
            </a:r>
            <a:b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</a:br>
            <a:r>
              <a:rPr lang="pt-BR"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Nordeste</a:t>
            </a:r>
            <a:endParaRPr lang="pt-BR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>
        <c:manualLayout>
          <c:xMode val="edge"/>
          <c:yMode val="edge"/>
          <c:x val="0.15673970591580974"/>
          <c:y val="1.6895970710103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'MUDANÇA P MPE_2'!$A$4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'MUDANÇA P MPE_2'!$H$2:$J$2</c:f>
              <c:strCache>
                <c:ptCount val="3"/>
                <c:pt idx="0">
                  <c:v>Forte</c:v>
                </c:pt>
                <c:pt idx="1">
                  <c:v>Normal</c:v>
                </c:pt>
                <c:pt idx="2">
                  <c:v>Fraca</c:v>
                </c:pt>
              </c:strCache>
            </c:strRef>
          </c:cat>
          <c:val>
            <c:numRef>
              <c:f>'MUDANÇA P MPE_2'!$H$3:$J$3</c:f>
              <c:numCache>
                <c:formatCode>General</c:formatCode>
                <c:ptCount val="3"/>
                <c:pt idx="0">
                  <c:v>11.5</c:v>
                </c:pt>
                <c:pt idx="1">
                  <c:v>43</c:v>
                </c:pt>
                <c:pt idx="2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3-4E48-B34A-183CE60915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1253910687"/>
        <c:axId val="1253927967"/>
      </c:barChart>
      <c:catAx>
        <c:axId val="125391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27967"/>
        <c:crosses val="autoZero"/>
        <c:auto val="1"/>
        <c:lblAlgn val="ctr"/>
        <c:lblOffset val="100"/>
        <c:noMultiLvlLbl val="0"/>
      </c:catAx>
      <c:valAx>
        <c:axId val="1253927967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10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Sudeste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0882656695115928E-2"/>
          <c:y val="0.15599906727015084"/>
          <c:w val="0.86404668766888548"/>
          <c:h val="0.72773182223125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'Análise Geral'!$T$24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Geral'!$T$32:$T$44</c:f>
              <c:numCache>
                <c:formatCode>0.000</c:formatCode>
                <c:ptCount val="13"/>
                <c:pt idx="0">
                  <c:v>0.312</c:v>
                </c:pt>
                <c:pt idx="1">
                  <c:v>0.29399999999999998</c:v>
                </c:pt>
                <c:pt idx="2">
                  <c:v>0.307</c:v>
                </c:pt>
                <c:pt idx="3">
                  <c:v>0.29699999999999999</c:v>
                </c:pt>
                <c:pt idx="4">
                  <c:v>0.29799999999999999</c:v>
                </c:pt>
                <c:pt idx="5">
                  <c:v>0.3</c:v>
                </c:pt>
                <c:pt idx="6">
                  <c:v>0.30599999999999999</c:v>
                </c:pt>
                <c:pt idx="7">
                  <c:v>0.30399999999999999</c:v>
                </c:pt>
                <c:pt idx="8">
                  <c:v>0.27500000000000002</c:v>
                </c:pt>
                <c:pt idx="9">
                  <c:v>0.29899999999999999</c:v>
                </c:pt>
                <c:pt idx="10">
                  <c:v>0.29600000000000004</c:v>
                </c:pt>
                <c:pt idx="11">
                  <c:v>0.30399999999999999</c:v>
                </c:pt>
                <c:pt idx="12">
                  <c:v>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2-44AF-8D34-52831966FFA7}"/>
            </c:ext>
          </c:extLst>
        </c:ser>
        <c:ser>
          <c:idx val="1"/>
          <c:order val="1"/>
          <c:tx>
            <c:strRef>
              <c:f>'Análise Geral'!$U$24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Geral'!$U$32:$U$44</c:f>
              <c:numCache>
                <c:formatCode>0.000</c:formatCode>
                <c:ptCount val="13"/>
                <c:pt idx="0">
                  <c:v>0.68799999999999994</c:v>
                </c:pt>
                <c:pt idx="1">
                  <c:v>0.70599999999999996</c:v>
                </c:pt>
                <c:pt idx="2">
                  <c:v>0.69299999999999995</c:v>
                </c:pt>
                <c:pt idx="3">
                  <c:v>0.70299999999999996</c:v>
                </c:pt>
                <c:pt idx="4">
                  <c:v>0.70200000000000007</c:v>
                </c:pt>
                <c:pt idx="5">
                  <c:v>0.7</c:v>
                </c:pt>
                <c:pt idx="6">
                  <c:v>0.69400000000000006</c:v>
                </c:pt>
                <c:pt idx="7">
                  <c:v>0.69599999999999995</c:v>
                </c:pt>
                <c:pt idx="8">
                  <c:v>0.72499999999999998</c:v>
                </c:pt>
                <c:pt idx="9">
                  <c:v>0.70099999999999996</c:v>
                </c:pt>
                <c:pt idx="10">
                  <c:v>0.70400000000000007</c:v>
                </c:pt>
                <c:pt idx="11">
                  <c:v>0.69599999999999995</c:v>
                </c:pt>
                <c:pt idx="12">
                  <c:v>0.73199999999999998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B2-44AF-8D34-52831966FF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57079792"/>
        <c:axId val="457092272"/>
      </c:barChart>
      <c:dateAx>
        <c:axId val="457079792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7092272"/>
        <c:crosses val="autoZero"/>
        <c:auto val="1"/>
        <c:lblOffset val="100"/>
        <c:baseTimeUnit val="months"/>
      </c:dateAx>
      <c:valAx>
        <c:axId val="45709227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457079792"/>
        <c:crosses val="autoZero"/>
        <c:crossBetween val="between"/>
        <c:majorUnit val="0.25"/>
      </c:valAx>
      <c:spPr>
        <a:noFill/>
        <a:ln w="25400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Como</a:t>
            </a:r>
            <a:r>
              <a:rPr lang="pt-BR" sz="14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foi</a:t>
            </a:r>
            <a:r>
              <a:rPr lang="pt-BR" sz="1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lang="pt-BR" sz="14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volume</a:t>
            </a:r>
            <a:r>
              <a:rPr lang="pt-BR" sz="14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</a:t>
            </a:r>
            <a:r>
              <a:rPr lang="pt-BR" sz="14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demanda</a:t>
            </a:r>
            <a:r>
              <a:rPr lang="pt-BR" sz="14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atual,</a:t>
            </a:r>
            <a:r>
              <a:rPr lang="pt-BR" sz="14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em</a:t>
            </a:r>
            <a:r>
              <a:rPr lang="pt-BR" sz="1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% </a:t>
            </a:r>
            <a: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(</a:t>
            </a:r>
            <a:r>
              <a:rPr lang="pt-BR" sz="1400" b="0" i="0" u="none" strike="noStrike" baseline="0" dirty="0">
                <a:effectLst/>
              </a:rPr>
              <a:t>jul</a:t>
            </a:r>
            <a: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/24)</a:t>
            </a:r>
            <a:b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</a:br>
            <a:r>
              <a:rPr lang="pt-BR"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Sul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'MUDANÇA P MPE_2'!$A$3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'MUDANÇA P MPE_2'!$K$2:$M$2</c:f>
              <c:strCache>
                <c:ptCount val="3"/>
                <c:pt idx="0">
                  <c:v>Forte</c:v>
                </c:pt>
                <c:pt idx="1">
                  <c:v>Normal</c:v>
                </c:pt>
                <c:pt idx="2">
                  <c:v>Fraca</c:v>
                </c:pt>
              </c:strCache>
            </c:strRef>
          </c:cat>
          <c:val>
            <c:numRef>
              <c:f>'MUDANÇA P MPE_2'!$K$3:$M$3</c:f>
              <c:numCache>
                <c:formatCode>General</c:formatCode>
                <c:ptCount val="3"/>
                <c:pt idx="0">
                  <c:v>9</c:v>
                </c:pt>
                <c:pt idx="1">
                  <c:v>42.8</c:v>
                </c:pt>
                <c:pt idx="2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9-45CE-81FC-080C3925AA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1253910687"/>
        <c:axId val="1253927967"/>
      </c:barChart>
      <c:catAx>
        <c:axId val="125391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27967"/>
        <c:crosses val="autoZero"/>
        <c:auto val="1"/>
        <c:lblAlgn val="ctr"/>
        <c:lblOffset val="100"/>
        <c:noMultiLvlLbl val="0"/>
      </c:catAx>
      <c:valAx>
        <c:axId val="1253927967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10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Como</a:t>
            </a:r>
            <a:r>
              <a:rPr lang="pt-BR" sz="1400" spc="3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foi</a:t>
            </a:r>
            <a:r>
              <a:rPr lang="pt-BR" sz="1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</a:t>
            </a:r>
            <a:r>
              <a:rPr lang="pt-BR" sz="14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volume</a:t>
            </a:r>
            <a:r>
              <a:rPr lang="pt-BR" sz="1400" spc="2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</a:t>
            </a:r>
            <a:r>
              <a:rPr lang="pt-BR" sz="14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demanda</a:t>
            </a:r>
            <a:r>
              <a:rPr lang="pt-BR" sz="14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atual,</a:t>
            </a:r>
            <a:r>
              <a:rPr lang="pt-BR" sz="14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em</a:t>
            </a:r>
            <a:r>
              <a:rPr lang="pt-BR" sz="14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sz="14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% </a:t>
            </a:r>
            <a: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(</a:t>
            </a:r>
            <a:r>
              <a:rPr lang="pt-BR" sz="1400" b="0" i="0" u="none" strike="noStrike" baseline="0" dirty="0">
                <a:effectLst/>
              </a:rPr>
              <a:t>jul</a:t>
            </a:r>
            <a: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/24)</a:t>
            </a:r>
            <a:br>
              <a:rPr lang="pt-BR" sz="14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</a:br>
            <a:r>
              <a:rPr lang="pt-BR" sz="14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Sudeste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'MUDANÇA P MPE_2'!$A$3</c:f>
              <c:strCache>
                <c:ptCount val="1"/>
                <c:pt idx="0">
                  <c:v>jun-24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'MUDANÇA P MPE_2'!$N$2:$P$2</c:f>
              <c:strCache>
                <c:ptCount val="3"/>
                <c:pt idx="0">
                  <c:v>Forte</c:v>
                </c:pt>
                <c:pt idx="1">
                  <c:v>Normal</c:v>
                </c:pt>
                <c:pt idx="2">
                  <c:v>Fraca</c:v>
                </c:pt>
              </c:strCache>
            </c:strRef>
          </c:cat>
          <c:val>
            <c:numRef>
              <c:f>'MUDANÇA P MPE_2'!$N$3:$P$3</c:f>
              <c:numCache>
                <c:formatCode>General</c:formatCode>
                <c:ptCount val="3"/>
                <c:pt idx="0">
                  <c:v>10.7</c:v>
                </c:pt>
                <c:pt idx="1">
                  <c:v>46.1</c:v>
                </c:pt>
                <c:pt idx="2">
                  <c:v>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8-4BF5-BA81-47020917A3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1253910687"/>
        <c:axId val="1253927967"/>
      </c:barChart>
      <c:catAx>
        <c:axId val="125391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27967"/>
        <c:crosses val="autoZero"/>
        <c:auto val="1"/>
        <c:lblAlgn val="ctr"/>
        <c:lblOffset val="100"/>
        <c:noMultiLvlLbl val="0"/>
      </c:catAx>
      <c:valAx>
        <c:axId val="1253927967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10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6916773388946E-4"/>
          <c:y val="2.1280403816942829E-2"/>
          <c:w val="0.99036745406824145"/>
          <c:h val="0.6832656941245293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'Fatores limitativos'!$A$10</c:f>
              <c:strCache>
                <c:ptCount val="1"/>
                <c:pt idx="0">
                  <c:v>jul-23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limitativos'!$B$2:$I$2</c:f>
              <c:strCache>
                <c:ptCount val="8"/>
                <c:pt idx="0">
                  <c:v>Custo financeiro</c:v>
                </c:pt>
                <c:pt idx="1">
                  <c:v>Problemas financeiros</c:v>
                </c:pt>
                <c:pt idx="2">
                  <c:v>Demanda Insuficiente</c:v>
                </c:pt>
                <c:pt idx="3">
                  <c:v>Competição no próprio setor</c:v>
                </c:pt>
                <c:pt idx="4">
                  <c:v>Falta de espaço físico ou de equipamento</c:v>
                </c:pt>
                <c:pt idx="5">
                  <c:v>Escassez de mão de obra qualificada</c:v>
                </c:pt>
                <c:pt idx="6">
                  <c:v>Outros</c:v>
                </c:pt>
                <c:pt idx="7">
                  <c:v>Nenhum</c:v>
                </c:pt>
              </c:strCache>
            </c:strRef>
          </c:cat>
          <c:val>
            <c:numRef>
              <c:f>'Fatores limitativos'!$B$10:$I$10</c:f>
              <c:numCache>
                <c:formatCode>0.0</c:formatCode>
                <c:ptCount val="8"/>
                <c:pt idx="0">
                  <c:v>32.799999999999997</c:v>
                </c:pt>
                <c:pt idx="1">
                  <c:v>27.1</c:v>
                </c:pt>
                <c:pt idx="2">
                  <c:v>23.6</c:v>
                </c:pt>
                <c:pt idx="3">
                  <c:v>21.6</c:v>
                </c:pt>
                <c:pt idx="4">
                  <c:v>20.8</c:v>
                </c:pt>
                <c:pt idx="5">
                  <c:v>14</c:v>
                </c:pt>
                <c:pt idx="6">
                  <c:v>12.3</c:v>
                </c:pt>
                <c:pt idx="7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3-4EB8-B888-63DF6D30F5F5}"/>
            </c:ext>
          </c:extLst>
        </c:ser>
        <c:ser>
          <c:idx val="2"/>
          <c:order val="2"/>
          <c:tx>
            <c:strRef>
              <c:f>'Fatores limitativos'!$A$22</c:f>
              <c:strCache>
                <c:ptCount val="1"/>
                <c:pt idx="0">
                  <c:v>jul-24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limitativos'!$B$2:$I$2</c:f>
              <c:strCache>
                <c:ptCount val="8"/>
                <c:pt idx="0">
                  <c:v>Custo financeiro</c:v>
                </c:pt>
                <c:pt idx="1">
                  <c:v>Problemas financeiros</c:v>
                </c:pt>
                <c:pt idx="2">
                  <c:v>Demanda Insuficiente</c:v>
                </c:pt>
                <c:pt idx="3">
                  <c:v>Competição no próprio setor</c:v>
                </c:pt>
                <c:pt idx="4">
                  <c:v>Falta de espaço físico ou de equipamento</c:v>
                </c:pt>
                <c:pt idx="5">
                  <c:v>Escassez de mão de obra qualificada</c:v>
                </c:pt>
                <c:pt idx="6">
                  <c:v>Outros</c:v>
                </c:pt>
                <c:pt idx="7">
                  <c:v>Nenhum</c:v>
                </c:pt>
              </c:strCache>
            </c:strRef>
          </c:cat>
          <c:val>
            <c:numRef>
              <c:f>'Fatores limitativos'!$B$22:$I$22</c:f>
              <c:numCache>
                <c:formatCode>0.0</c:formatCode>
                <c:ptCount val="8"/>
                <c:pt idx="0">
                  <c:v>24.2</c:v>
                </c:pt>
                <c:pt idx="1">
                  <c:v>21.5</c:v>
                </c:pt>
                <c:pt idx="2">
                  <c:v>22.2</c:v>
                </c:pt>
                <c:pt idx="3">
                  <c:v>19.600000000000001</c:v>
                </c:pt>
                <c:pt idx="4">
                  <c:v>17.3</c:v>
                </c:pt>
                <c:pt idx="5">
                  <c:v>12.8</c:v>
                </c:pt>
                <c:pt idx="6">
                  <c:v>13.2</c:v>
                </c:pt>
                <c:pt idx="7">
                  <c:v>7.6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9FA3-4EB8-B888-63DF6D30F5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axId val="234535423"/>
        <c:axId val="23454124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'Fatores limitativos'!$A$14</c15:sqref>
                        </c15:formulaRef>
                      </c:ext>
                    </c:extLst>
                    <c:strCache>
                      <c:ptCount val="1"/>
                      <c:pt idx="0">
                        <c:v>nov-23</c:v>
                      </c:pt>
                    </c:strCache>
                  </c:strRef>
                </c:tx>
                <c:spPr>
                  <a:solidFill>
                    <a:schemeClr val="dk1">
                      <a:tint val="885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overflow" horzOverflow="overflow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1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'Fatores limitativos'!$B$2:$I$2</c15:sqref>
                        </c15:formulaRef>
                      </c:ext>
                    </c:extLst>
                    <c:strCache>
                      <c:ptCount val="8"/>
                      <c:pt idx="0">
                        <c:v>Custo financeiro</c:v>
                      </c:pt>
                      <c:pt idx="1">
                        <c:v>Problemas financeiros</c:v>
                      </c:pt>
                      <c:pt idx="2">
                        <c:v>Demanda Insuficiente</c:v>
                      </c:pt>
                      <c:pt idx="3">
                        <c:v>Competição no próprio setor</c:v>
                      </c:pt>
                      <c:pt idx="4">
                        <c:v>Falta de espaço físico ou de equipamento</c:v>
                      </c:pt>
                      <c:pt idx="5">
                        <c:v>Escassez de mão de obra qualificada</c:v>
                      </c:pt>
                      <c:pt idx="6">
                        <c:v>Outros</c:v>
                      </c:pt>
                      <c:pt idx="7">
                        <c:v>Nenhum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'Fatores limitativos'!$B$14:$H$14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29</c:v>
                      </c:pt>
                      <c:pt idx="1">
                        <c:v>24.4</c:v>
                      </c:pt>
                      <c:pt idx="2">
                        <c:v>22.6</c:v>
                      </c:pt>
                      <c:pt idx="3">
                        <c:v>23.7</c:v>
                      </c:pt>
                      <c:pt idx="4">
                        <c:v>22.1</c:v>
                      </c:pt>
                      <c:pt idx="5">
                        <c:v>15.6</c:v>
                      </c:pt>
                      <c:pt idx="6">
                        <c:v>13.8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FA3-4EB8-B888-63DF6D30F5F5}"/>
                  </c:ext>
                </c:extLst>
              </c15:ser>
            </c15:filteredBarSeries>
          </c:ext>
        </c:extLst>
      </c:barChart>
      <c:dateAx>
        <c:axId val="23453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4541247"/>
        <c:crosses val="autoZero"/>
        <c:auto val="0"/>
        <c:lblOffset val="100"/>
        <c:baseTimeUnit val="months"/>
      </c:dateAx>
      <c:valAx>
        <c:axId val="234541247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34535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519688465521598"/>
          <c:y val="6.829900494090535E-2"/>
          <c:w val="0.24576885329037312"/>
          <c:h val="6.6956295105400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Custo financeiro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'Fatores limitativos'!$L$10</c:f>
              <c:strCache>
                <c:ptCount val="1"/>
                <c:pt idx="0">
                  <c:v>jul-23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limitativos'!$AC$2:$AF$2</c:f>
              <c:strCache>
                <c:ptCount val="4"/>
                <c:pt idx="0">
                  <c:v>Norte + Centro-Oeste</c:v>
                </c:pt>
                <c:pt idx="1">
                  <c:v>Nordeste</c:v>
                </c:pt>
                <c:pt idx="2">
                  <c:v>Sul</c:v>
                </c:pt>
                <c:pt idx="3">
                  <c:v>Sudeste</c:v>
                </c:pt>
              </c:strCache>
            </c:strRef>
          </c:cat>
          <c:val>
            <c:numRef>
              <c:f>'Fatores limitativos'!$AC$10:$AF$10</c:f>
              <c:numCache>
                <c:formatCode>0.0</c:formatCode>
                <c:ptCount val="4"/>
                <c:pt idx="0">
                  <c:v>28.5</c:v>
                </c:pt>
                <c:pt idx="1">
                  <c:v>35</c:v>
                </c:pt>
                <c:pt idx="2">
                  <c:v>32.4</c:v>
                </c:pt>
                <c:pt idx="3">
                  <c:v>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8-4616-87AE-6F3033BA2E66}"/>
            </c:ext>
          </c:extLst>
        </c:ser>
        <c:ser>
          <c:idx val="1"/>
          <c:order val="1"/>
          <c:tx>
            <c:strRef>
              <c:f>'Fatores limitativos'!$L$22</c:f>
              <c:strCache>
                <c:ptCount val="1"/>
                <c:pt idx="0">
                  <c:v>jul-24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limitativos'!$AC$2:$AF$2</c:f>
              <c:strCache>
                <c:ptCount val="4"/>
                <c:pt idx="0">
                  <c:v>Norte + Centro-Oeste</c:v>
                </c:pt>
                <c:pt idx="1">
                  <c:v>Nordeste</c:v>
                </c:pt>
                <c:pt idx="2">
                  <c:v>Sul</c:v>
                </c:pt>
                <c:pt idx="3">
                  <c:v>Sudeste</c:v>
                </c:pt>
              </c:strCache>
            </c:strRef>
          </c:cat>
          <c:val>
            <c:numRef>
              <c:f>'Fatores limitativos'!$AC$22:$AF$22</c:f>
              <c:numCache>
                <c:formatCode>0.0</c:formatCode>
                <c:ptCount val="4"/>
                <c:pt idx="0">
                  <c:v>28.7</c:v>
                </c:pt>
                <c:pt idx="1">
                  <c:v>28</c:v>
                </c:pt>
                <c:pt idx="2">
                  <c:v>24.2</c:v>
                </c:pt>
                <c:pt idx="3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8-4616-87AE-6F3033BA2E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3928447"/>
        <c:axId val="1253925087"/>
      </c:barChart>
      <c:catAx>
        <c:axId val="125392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25087"/>
        <c:crosses val="autoZero"/>
        <c:auto val="1"/>
        <c:lblAlgn val="ctr"/>
        <c:lblOffset val="100"/>
        <c:noMultiLvlLbl val="0"/>
      </c:catAx>
      <c:valAx>
        <c:axId val="1253925087"/>
        <c:scaling>
          <c:orientation val="minMax"/>
          <c:max val="4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25392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Problemas financeiros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'Fatores limitativos'!$L$10</c:f>
              <c:strCache>
                <c:ptCount val="1"/>
                <c:pt idx="0">
                  <c:v>jul-23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limitativos'!$AG$2:$AJ$2</c:f>
              <c:strCache>
                <c:ptCount val="4"/>
                <c:pt idx="0">
                  <c:v>Norte + Centro-Oeste</c:v>
                </c:pt>
                <c:pt idx="1">
                  <c:v>Nordeste</c:v>
                </c:pt>
                <c:pt idx="2">
                  <c:v>Sul</c:v>
                </c:pt>
                <c:pt idx="3">
                  <c:v>Sudeste</c:v>
                </c:pt>
              </c:strCache>
            </c:strRef>
          </c:cat>
          <c:val>
            <c:numRef>
              <c:f>'Fatores limitativos'!$AG$10:$AJ$10</c:f>
              <c:numCache>
                <c:formatCode>0.0</c:formatCode>
                <c:ptCount val="4"/>
                <c:pt idx="0">
                  <c:v>30.1</c:v>
                </c:pt>
                <c:pt idx="1">
                  <c:v>27.9</c:v>
                </c:pt>
                <c:pt idx="2">
                  <c:v>22.7</c:v>
                </c:pt>
                <c:pt idx="3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9-4711-BDBF-787CFE93EAA6}"/>
            </c:ext>
          </c:extLst>
        </c:ser>
        <c:ser>
          <c:idx val="1"/>
          <c:order val="1"/>
          <c:tx>
            <c:strRef>
              <c:f>'Fatores limitativos'!$L$22</c:f>
              <c:strCache>
                <c:ptCount val="1"/>
                <c:pt idx="0">
                  <c:v>jul-24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limitativos'!$AG$2:$AJ$2</c:f>
              <c:strCache>
                <c:ptCount val="4"/>
                <c:pt idx="0">
                  <c:v>Norte + Centro-Oeste</c:v>
                </c:pt>
                <c:pt idx="1">
                  <c:v>Nordeste</c:v>
                </c:pt>
                <c:pt idx="2">
                  <c:v>Sul</c:v>
                </c:pt>
                <c:pt idx="3">
                  <c:v>Sudeste</c:v>
                </c:pt>
              </c:strCache>
            </c:strRef>
          </c:cat>
          <c:val>
            <c:numRef>
              <c:f>'Fatores limitativos'!$AG$22:$AJ$22</c:f>
              <c:numCache>
                <c:formatCode>0.0</c:formatCode>
                <c:ptCount val="4"/>
                <c:pt idx="0">
                  <c:v>26.8</c:v>
                </c:pt>
                <c:pt idx="1">
                  <c:v>24</c:v>
                </c:pt>
                <c:pt idx="2">
                  <c:v>21.9</c:v>
                </c:pt>
                <c:pt idx="3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A9-4711-BDBF-787CFE93EA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3928447"/>
        <c:axId val="1253925087"/>
      </c:barChart>
      <c:catAx>
        <c:axId val="125392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25087"/>
        <c:crosses val="autoZero"/>
        <c:auto val="1"/>
        <c:lblAlgn val="ctr"/>
        <c:lblOffset val="100"/>
        <c:noMultiLvlLbl val="0"/>
      </c:catAx>
      <c:valAx>
        <c:axId val="1253925087"/>
        <c:scaling>
          <c:orientation val="minMax"/>
          <c:max val="4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25392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Demanda Insuficiente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'Fatores limitativos'!$L$10</c:f>
              <c:strCache>
                <c:ptCount val="1"/>
                <c:pt idx="0">
                  <c:v>jul-23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limitativos'!$Q$2:$T$2</c:f>
              <c:strCache>
                <c:ptCount val="4"/>
                <c:pt idx="0">
                  <c:v>Norte + Centro-Oeste</c:v>
                </c:pt>
                <c:pt idx="1">
                  <c:v>Nordeste</c:v>
                </c:pt>
                <c:pt idx="2">
                  <c:v>Sul</c:v>
                </c:pt>
                <c:pt idx="3">
                  <c:v>Sudeste</c:v>
                </c:pt>
              </c:strCache>
            </c:strRef>
          </c:cat>
          <c:val>
            <c:numRef>
              <c:f>'Fatores limitativos'!$Q$10:$T$10</c:f>
              <c:numCache>
                <c:formatCode>0.0</c:formatCode>
                <c:ptCount val="4"/>
                <c:pt idx="0">
                  <c:v>15.7</c:v>
                </c:pt>
                <c:pt idx="1">
                  <c:v>22.8</c:v>
                </c:pt>
                <c:pt idx="2">
                  <c:v>26.6</c:v>
                </c:pt>
                <c:pt idx="3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B-496A-8951-189138598BCF}"/>
            </c:ext>
          </c:extLst>
        </c:ser>
        <c:ser>
          <c:idx val="1"/>
          <c:order val="1"/>
          <c:tx>
            <c:strRef>
              <c:f>'Fatores limitativos'!$L$22</c:f>
              <c:strCache>
                <c:ptCount val="1"/>
                <c:pt idx="0">
                  <c:v>jul-24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limitativos'!$Q$2:$T$2</c:f>
              <c:strCache>
                <c:ptCount val="4"/>
                <c:pt idx="0">
                  <c:v>Norte + Centro-Oeste</c:v>
                </c:pt>
                <c:pt idx="1">
                  <c:v>Nordeste</c:v>
                </c:pt>
                <c:pt idx="2">
                  <c:v>Sul</c:v>
                </c:pt>
                <c:pt idx="3">
                  <c:v>Sudeste</c:v>
                </c:pt>
              </c:strCache>
            </c:strRef>
          </c:cat>
          <c:val>
            <c:numRef>
              <c:f>'Fatores limitativos'!$Q$22:$T$22</c:f>
              <c:numCache>
                <c:formatCode>0.0</c:formatCode>
                <c:ptCount val="4"/>
                <c:pt idx="0">
                  <c:v>15.4</c:v>
                </c:pt>
                <c:pt idx="1">
                  <c:v>21.5</c:v>
                </c:pt>
                <c:pt idx="2">
                  <c:v>24.3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B-496A-8951-189138598B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3928447"/>
        <c:axId val="1253925087"/>
      </c:barChart>
      <c:catAx>
        <c:axId val="125392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25087"/>
        <c:crosses val="autoZero"/>
        <c:auto val="1"/>
        <c:lblAlgn val="ctr"/>
        <c:lblOffset val="100"/>
        <c:noMultiLvlLbl val="0"/>
      </c:catAx>
      <c:valAx>
        <c:axId val="1253925087"/>
        <c:scaling>
          <c:orientation val="minMax"/>
          <c:max val="4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25392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Falta de espaço físico ou de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equipamento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'Fatores limitativos'!$L$10</c:f>
              <c:strCache>
                <c:ptCount val="1"/>
                <c:pt idx="0">
                  <c:v>jul-23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limitativos'!$U$2:$X$2</c:f>
              <c:strCache>
                <c:ptCount val="4"/>
                <c:pt idx="0">
                  <c:v>Norte + Centro-Oeste</c:v>
                </c:pt>
                <c:pt idx="1">
                  <c:v>Nordeste</c:v>
                </c:pt>
                <c:pt idx="2">
                  <c:v>Sul</c:v>
                </c:pt>
                <c:pt idx="3">
                  <c:v>Sudeste</c:v>
                </c:pt>
              </c:strCache>
            </c:strRef>
          </c:cat>
          <c:val>
            <c:numRef>
              <c:f>'Fatores limitativos'!$U$10:$X$10</c:f>
              <c:numCache>
                <c:formatCode>0.0</c:formatCode>
                <c:ptCount val="4"/>
                <c:pt idx="0">
                  <c:v>23.8</c:v>
                </c:pt>
                <c:pt idx="1">
                  <c:v>22.9</c:v>
                </c:pt>
                <c:pt idx="2">
                  <c:v>19.8</c:v>
                </c:pt>
                <c:pt idx="3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E-4F04-847F-FD908F8F2BD9}"/>
            </c:ext>
          </c:extLst>
        </c:ser>
        <c:ser>
          <c:idx val="1"/>
          <c:order val="1"/>
          <c:tx>
            <c:strRef>
              <c:f>'Fatores limitativos'!$L$22</c:f>
              <c:strCache>
                <c:ptCount val="1"/>
                <c:pt idx="0">
                  <c:v>jul-24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limitativos'!$U$2:$X$2</c:f>
              <c:strCache>
                <c:ptCount val="4"/>
                <c:pt idx="0">
                  <c:v>Norte + Centro-Oeste</c:v>
                </c:pt>
                <c:pt idx="1">
                  <c:v>Nordeste</c:v>
                </c:pt>
                <c:pt idx="2">
                  <c:v>Sul</c:v>
                </c:pt>
                <c:pt idx="3">
                  <c:v>Sudeste</c:v>
                </c:pt>
              </c:strCache>
            </c:strRef>
          </c:cat>
          <c:val>
            <c:numRef>
              <c:f>'Fatores limitativos'!$U$22:$X$22</c:f>
              <c:numCache>
                <c:formatCode>0.0</c:formatCode>
                <c:ptCount val="4"/>
                <c:pt idx="0">
                  <c:v>21.6</c:v>
                </c:pt>
                <c:pt idx="1">
                  <c:v>19</c:v>
                </c:pt>
                <c:pt idx="2">
                  <c:v>16.100000000000001</c:v>
                </c:pt>
                <c:pt idx="3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EE-4F04-847F-FD908F8F2B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3928447"/>
        <c:axId val="1253925087"/>
      </c:barChart>
      <c:catAx>
        <c:axId val="125392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25087"/>
        <c:crosses val="autoZero"/>
        <c:auto val="1"/>
        <c:lblAlgn val="ctr"/>
        <c:lblOffset val="100"/>
        <c:noMultiLvlLbl val="0"/>
      </c:catAx>
      <c:valAx>
        <c:axId val="1253925087"/>
        <c:scaling>
          <c:orientation val="minMax"/>
          <c:max val="4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25392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Competição no próprio setor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'Fatores limitativos'!$L$10</c:f>
              <c:strCache>
                <c:ptCount val="1"/>
                <c:pt idx="0">
                  <c:v>jul-23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limitativos'!$AK$2:$AN$2</c:f>
              <c:strCache>
                <c:ptCount val="4"/>
                <c:pt idx="0">
                  <c:v>Norte + Centro-Oeste</c:v>
                </c:pt>
                <c:pt idx="1">
                  <c:v>Nordeste</c:v>
                </c:pt>
                <c:pt idx="2">
                  <c:v>Sul</c:v>
                </c:pt>
                <c:pt idx="3">
                  <c:v>Sudeste</c:v>
                </c:pt>
              </c:strCache>
            </c:strRef>
          </c:cat>
          <c:val>
            <c:numRef>
              <c:f>'Fatores limitativos'!$AK$10:$AN$10</c:f>
              <c:numCache>
                <c:formatCode>0.0</c:formatCode>
                <c:ptCount val="4"/>
                <c:pt idx="0">
                  <c:v>17.399999999999999</c:v>
                </c:pt>
                <c:pt idx="1">
                  <c:v>18.600000000000001</c:v>
                </c:pt>
                <c:pt idx="2">
                  <c:v>26.2</c:v>
                </c:pt>
                <c:pt idx="3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7-4E24-ACC2-909204310680}"/>
            </c:ext>
          </c:extLst>
        </c:ser>
        <c:ser>
          <c:idx val="1"/>
          <c:order val="1"/>
          <c:tx>
            <c:strRef>
              <c:f>'Fatores limitativos'!$L$22</c:f>
              <c:strCache>
                <c:ptCount val="1"/>
                <c:pt idx="0">
                  <c:v>jul-24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limitativos'!$AK$2:$AN$2</c:f>
              <c:strCache>
                <c:ptCount val="4"/>
                <c:pt idx="0">
                  <c:v>Norte + Centro-Oeste</c:v>
                </c:pt>
                <c:pt idx="1">
                  <c:v>Nordeste</c:v>
                </c:pt>
                <c:pt idx="2">
                  <c:v>Sul</c:v>
                </c:pt>
                <c:pt idx="3">
                  <c:v>Sudeste</c:v>
                </c:pt>
              </c:strCache>
            </c:strRef>
          </c:cat>
          <c:val>
            <c:numRef>
              <c:f>'Fatores limitativos'!$AK$22:$AN$22</c:f>
              <c:numCache>
                <c:formatCode>0.0</c:formatCode>
                <c:ptCount val="4"/>
                <c:pt idx="0">
                  <c:v>11.6</c:v>
                </c:pt>
                <c:pt idx="1">
                  <c:v>22.1</c:v>
                </c:pt>
                <c:pt idx="2">
                  <c:v>16.399999999999999</c:v>
                </c:pt>
                <c:pt idx="3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B7-4E24-ACC2-9092043106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3928447"/>
        <c:axId val="1253925087"/>
      </c:barChart>
      <c:catAx>
        <c:axId val="125392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25087"/>
        <c:crosses val="autoZero"/>
        <c:auto val="1"/>
        <c:lblAlgn val="ctr"/>
        <c:lblOffset val="100"/>
        <c:noMultiLvlLbl val="0"/>
      </c:catAx>
      <c:valAx>
        <c:axId val="1253925087"/>
        <c:scaling>
          <c:orientation val="minMax"/>
          <c:max val="4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25392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2">
                    <a:lumMod val="10000"/>
                  </a:schemeClr>
                </a:solidFill>
              </a:rPr>
              <a:t>Escassez de mão de obra qualificada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'Fatores limitativos'!$L$10</c:f>
              <c:strCache>
                <c:ptCount val="1"/>
                <c:pt idx="0">
                  <c:v>jul-23</c:v>
                </c:pt>
              </c:strCache>
            </c:strRef>
          </c:tx>
          <c:spPr>
            <a:solidFill>
              <a:srgbClr val="4454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limitativos'!$Y$2:$AB$2</c:f>
              <c:strCache>
                <c:ptCount val="4"/>
                <c:pt idx="0">
                  <c:v>Norte + Centro-Oeste</c:v>
                </c:pt>
                <c:pt idx="1">
                  <c:v>Nordeste</c:v>
                </c:pt>
                <c:pt idx="2">
                  <c:v>Sul</c:v>
                </c:pt>
                <c:pt idx="3">
                  <c:v>Sudeste</c:v>
                </c:pt>
              </c:strCache>
            </c:strRef>
          </c:cat>
          <c:val>
            <c:numRef>
              <c:f>'Fatores limitativos'!$Y$10:$AB$10</c:f>
              <c:numCache>
                <c:formatCode>0.0</c:formatCode>
                <c:ptCount val="4"/>
                <c:pt idx="0">
                  <c:v>12.6</c:v>
                </c:pt>
                <c:pt idx="1">
                  <c:v>11</c:v>
                </c:pt>
                <c:pt idx="2">
                  <c:v>12.9</c:v>
                </c:pt>
                <c:pt idx="3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3-46ED-BFD9-4BA85FB74A97}"/>
            </c:ext>
          </c:extLst>
        </c:ser>
        <c:ser>
          <c:idx val="1"/>
          <c:order val="1"/>
          <c:tx>
            <c:strRef>
              <c:f>'Fatores limitativos'!$L$22</c:f>
              <c:strCache>
                <c:ptCount val="1"/>
                <c:pt idx="0">
                  <c:v>jul-24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'Fatores limitativos'!$Y$2:$AB$2</c:f>
              <c:strCache>
                <c:ptCount val="4"/>
                <c:pt idx="0">
                  <c:v>Norte + Centro-Oeste</c:v>
                </c:pt>
                <c:pt idx="1">
                  <c:v>Nordeste</c:v>
                </c:pt>
                <c:pt idx="2">
                  <c:v>Sul</c:v>
                </c:pt>
                <c:pt idx="3">
                  <c:v>Sudeste</c:v>
                </c:pt>
              </c:strCache>
            </c:strRef>
          </c:cat>
          <c:val>
            <c:numRef>
              <c:f>'Fatores limitativos'!$Y$22:$AB$22</c:f>
              <c:numCache>
                <c:formatCode>0.0</c:formatCode>
                <c:ptCount val="4"/>
                <c:pt idx="0">
                  <c:v>15.4</c:v>
                </c:pt>
                <c:pt idx="1">
                  <c:v>10.1</c:v>
                </c:pt>
                <c:pt idx="2">
                  <c:v>11.6</c:v>
                </c:pt>
                <c:pt idx="3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3-46ED-BFD9-4BA85FB74A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3928447"/>
        <c:axId val="1253925087"/>
      </c:barChart>
      <c:catAx>
        <c:axId val="1253928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53925087"/>
        <c:crosses val="autoZero"/>
        <c:auto val="1"/>
        <c:lblAlgn val="ctr"/>
        <c:lblOffset val="100"/>
        <c:noMultiLvlLbl val="0"/>
      </c:catAx>
      <c:valAx>
        <c:axId val="1253925087"/>
        <c:scaling>
          <c:orientation val="minMax"/>
          <c:max val="4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25392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Sul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0882656695115928E-2"/>
          <c:y val="0.15599906727015084"/>
          <c:w val="0.86404668766888548"/>
          <c:h val="0.72773182223125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'Análise Geral'!$P$24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Geral'!$P$32:$P$44</c:f>
              <c:numCache>
                <c:formatCode>0.000</c:formatCode>
                <c:ptCount val="13"/>
                <c:pt idx="0">
                  <c:v>0.315</c:v>
                </c:pt>
                <c:pt idx="1">
                  <c:v>0.31900000000000001</c:v>
                </c:pt>
                <c:pt idx="2">
                  <c:v>0.36399999999999999</c:v>
                </c:pt>
                <c:pt idx="3">
                  <c:v>0.26800000000000002</c:v>
                </c:pt>
                <c:pt idx="4">
                  <c:v>0.30399999999999999</c:v>
                </c:pt>
                <c:pt idx="5">
                  <c:v>0.33200000000000002</c:v>
                </c:pt>
                <c:pt idx="6">
                  <c:v>0.33299999999999996</c:v>
                </c:pt>
                <c:pt idx="7">
                  <c:v>0.30399999999999999</c:v>
                </c:pt>
                <c:pt idx="8">
                  <c:v>0.30099999999999999</c:v>
                </c:pt>
                <c:pt idx="9">
                  <c:v>0.27399999999999997</c:v>
                </c:pt>
                <c:pt idx="10">
                  <c:v>0.32600000000000001</c:v>
                </c:pt>
                <c:pt idx="11">
                  <c:v>0.28199999999999997</c:v>
                </c:pt>
                <c:pt idx="12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1-434A-B8D5-46A259AEA51C}"/>
            </c:ext>
          </c:extLst>
        </c:ser>
        <c:ser>
          <c:idx val="1"/>
          <c:order val="1"/>
          <c:tx>
            <c:strRef>
              <c:f>'Análise Geral'!$Q$24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Geral'!$Q$32:$Q$44</c:f>
              <c:numCache>
                <c:formatCode>0.000</c:formatCode>
                <c:ptCount val="13"/>
                <c:pt idx="0">
                  <c:v>0.68500000000000005</c:v>
                </c:pt>
                <c:pt idx="1">
                  <c:v>0.68099999999999994</c:v>
                </c:pt>
                <c:pt idx="2">
                  <c:v>0.63600000000000001</c:v>
                </c:pt>
                <c:pt idx="3">
                  <c:v>0.73199999999999998</c:v>
                </c:pt>
                <c:pt idx="4">
                  <c:v>0.69599999999999995</c:v>
                </c:pt>
                <c:pt idx="5">
                  <c:v>0.66799999999999993</c:v>
                </c:pt>
                <c:pt idx="6">
                  <c:v>0.66700000000000004</c:v>
                </c:pt>
                <c:pt idx="7">
                  <c:v>0.69599999999999995</c:v>
                </c:pt>
                <c:pt idx="8">
                  <c:v>0.69900000000000007</c:v>
                </c:pt>
                <c:pt idx="9">
                  <c:v>0.72599999999999998</c:v>
                </c:pt>
                <c:pt idx="10">
                  <c:v>0.67400000000000004</c:v>
                </c:pt>
                <c:pt idx="11">
                  <c:v>0.71799999999999997</c:v>
                </c:pt>
                <c:pt idx="12">
                  <c:v>0.76700000000000002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1-434A-B8D5-46A259AEA5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57079792"/>
        <c:axId val="457092272"/>
      </c:barChart>
      <c:dateAx>
        <c:axId val="457079792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7092272"/>
        <c:crosses val="autoZero"/>
        <c:auto val="1"/>
        <c:lblOffset val="100"/>
        <c:baseTimeUnit val="months"/>
      </c:dateAx>
      <c:valAx>
        <c:axId val="45709227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457079792"/>
        <c:crosses val="autoZero"/>
        <c:crossBetween val="between"/>
        <c:majorUnit val="0.25"/>
      </c:valAx>
      <c:spPr>
        <a:noFill/>
        <a:ln w="25400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Norte + Centro-Oeste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0882656695115928E-2"/>
          <c:y val="0.15599906727015084"/>
          <c:w val="0.86404668766888548"/>
          <c:h val="0.72773182223125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'Análise Geral'!$H$24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Geral'!$H$32:$H$44</c:f>
              <c:numCache>
                <c:formatCode>0.000</c:formatCode>
                <c:ptCount val="13"/>
                <c:pt idx="0">
                  <c:v>0.29899999999999999</c:v>
                </c:pt>
                <c:pt idx="1">
                  <c:v>0.32500000000000001</c:v>
                </c:pt>
                <c:pt idx="2">
                  <c:v>0.29899999999999999</c:v>
                </c:pt>
                <c:pt idx="3">
                  <c:v>0.318</c:v>
                </c:pt>
                <c:pt idx="4">
                  <c:v>0.27699999999999997</c:v>
                </c:pt>
                <c:pt idx="5">
                  <c:v>0.36499999999999999</c:v>
                </c:pt>
                <c:pt idx="6">
                  <c:v>0.223</c:v>
                </c:pt>
                <c:pt idx="7">
                  <c:v>0.26100000000000001</c:v>
                </c:pt>
                <c:pt idx="8">
                  <c:v>0.27399999999999997</c:v>
                </c:pt>
                <c:pt idx="9">
                  <c:v>0.28800000000000003</c:v>
                </c:pt>
                <c:pt idx="10">
                  <c:v>0.313</c:v>
                </c:pt>
                <c:pt idx="11">
                  <c:v>0.36</c:v>
                </c:pt>
                <c:pt idx="1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C-4808-B798-7F2748CB0A58}"/>
            </c:ext>
          </c:extLst>
        </c:ser>
        <c:ser>
          <c:idx val="1"/>
          <c:order val="1"/>
          <c:tx>
            <c:strRef>
              <c:f>'Análise Geral'!$I$24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Geral'!$I$32:$I$44</c:f>
              <c:numCache>
                <c:formatCode>0.000</c:formatCode>
                <c:ptCount val="13"/>
                <c:pt idx="0">
                  <c:v>0.70099999999999996</c:v>
                </c:pt>
                <c:pt idx="1">
                  <c:v>0.67500000000000004</c:v>
                </c:pt>
                <c:pt idx="2">
                  <c:v>0.70099999999999996</c:v>
                </c:pt>
                <c:pt idx="3">
                  <c:v>0.68200000000000005</c:v>
                </c:pt>
                <c:pt idx="4">
                  <c:v>0.72299999999999998</c:v>
                </c:pt>
                <c:pt idx="5">
                  <c:v>0.63500000000000001</c:v>
                </c:pt>
                <c:pt idx="6">
                  <c:v>0.77700000000000002</c:v>
                </c:pt>
                <c:pt idx="7">
                  <c:v>0.7390000000000001</c:v>
                </c:pt>
                <c:pt idx="8">
                  <c:v>0.72599999999999998</c:v>
                </c:pt>
                <c:pt idx="9">
                  <c:v>0.71200000000000008</c:v>
                </c:pt>
                <c:pt idx="10">
                  <c:v>0.68700000000000006</c:v>
                </c:pt>
                <c:pt idx="11">
                  <c:v>0.64</c:v>
                </c:pt>
                <c:pt idx="1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7C-4808-B798-7F2748CB0A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57079792"/>
        <c:axId val="457092272"/>
      </c:barChart>
      <c:dateAx>
        <c:axId val="457079792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7092272"/>
        <c:crosses val="autoZero"/>
        <c:auto val="1"/>
        <c:lblOffset val="100"/>
        <c:baseTimeUnit val="months"/>
      </c:dateAx>
      <c:valAx>
        <c:axId val="45709227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457079792"/>
        <c:crosses val="autoZero"/>
        <c:crossBetween val="between"/>
        <c:majorUnit val="0.25"/>
      </c:valAx>
      <c:spPr>
        <a:noFill/>
        <a:ln w="25400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Nordeste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0882656695115928E-2"/>
          <c:y val="0.15599906727015084"/>
          <c:w val="0.86404668766888548"/>
          <c:h val="0.72773182223125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'Análise Geral'!$L$24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Geral'!$L$32:$L$44</c:f>
              <c:numCache>
                <c:formatCode>0.000</c:formatCode>
                <c:ptCount val="13"/>
                <c:pt idx="0">
                  <c:v>0.315</c:v>
                </c:pt>
                <c:pt idx="1">
                  <c:v>0.33600000000000002</c:v>
                </c:pt>
                <c:pt idx="2">
                  <c:v>0.31900000000000001</c:v>
                </c:pt>
                <c:pt idx="3">
                  <c:v>0.27300000000000002</c:v>
                </c:pt>
                <c:pt idx="4">
                  <c:v>0.33299999999999996</c:v>
                </c:pt>
                <c:pt idx="5">
                  <c:v>0.32899999999999996</c:v>
                </c:pt>
                <c:pt idx="6">
                  <c:v>0.32400000000000001</c:v>
                </c:pt>
                <c:pt idx="7">
                  <c:v>0.28499999999999998</c:v>
                </c:pt>
                <c:pt idx="8">
                  <c:v>0.30399999999999999</c:v>
                </c:pt>
                <c:pt idx="9">
                  <c:v>0.30299999999999999</c:v>
                </c:pt>
                <c:pt idx="10">
                  <c:v>0.27600000000000002</c:v>
                </c:pt>
                <c:pt idx="11">
                  <c:v>0.27899999999999997</c:v>
                </c:pt>
                <c:pt idx="12">
                  <c:v>0.27899999999999997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0-4338-BCD2-1E2524FDCA4E}"/>
            </c:ext>
          </c:extLst>
        </c:ser>
        <c:ser>
          <c:idx val="1"/>
          <c:order val="1"/>
          <c:tx>
            <c:strRef>
              <c:f>'Análise Geral'!$M$24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Geral'!$M$32:$M$44</c:f>
              <c:numCache>
                <c:formatCode>0.000</c:formatCode>
                <c:ptCount val="13"/>
                <c:pt idx="0">
                  <c:v>0.68500000000000005</c:v>
                </c:pt>
                <c:pt idx="1">
                  <c:v>0.66400000000000003</c:v>
                </c:pt>
                <c:pt idx="2">
                  <c:v>0.68099999999999994</c:v>
                </c:pt>
                <c:pt idx="3">
                  <c:v>0.72699999999999998</c:v>
                </c:pt>
                <c:pt idx="4">
                  <c:v>0.66700000000000004</c:v>
                </c:pt>
                <c:pt idx="5">
                  <c:v>0.67099999999999993</c:v>
                </c:pt>
                <c:pt idx="6">
                  <c:v>0.67599999999999993</c:v>
                </c:pt>
                <c:pt idx="7">
                  <c:v>0.71499999999999997</c:v>
                </c:pt>
                <c:pt idx="8">
                  <c:v>0.69599999999999995</c:v>
                </c:pt>
                <c:pt idx="9">
                  <c:v>0.69700000000000006</c:v>
                </c:pt>
                <c:pt idx="10">
                  <c:v>0.72400000000000009</c:v>
                </c:pt>
                <c:pt idx="11">
                  <c:v>0.72099999999999997</c:v>
                </c:pt>
                <c:pt idx="12">
                  <c:v>0.72099999999999997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70-4338-BCD2-1E2524FDCA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57079792"/>
        <c:axId val="457092272"/>
      </c:barChart>
      <c:dateAx>
        <c:axId val="457079792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7092272"/>
        <c:crosses val="autoZero"/>
        <c:auto val="1"/>
        <c:lblOffset val="100"/>
        <c:baseTimeUnit val="months"/>
      </c:dateAx>
      <c:valAx>
        <c:axId val="45709227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457079792"/>
        <c:crosses val="autoZero"/>
        <c:crossBetween val="between"/>
        <c:majorUnit val="0.25"/>
      </c:valAx>
      <c:spPr>
        <a:noFill/>
        <a:ln w="25400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Norte + Centro-Oeste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0882656695115928E-2"/>
          <c:y val="0.15599906727015084"/>
          <c:w val="0.86404668766888548"/>
          <c:h val="0.72773182223125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'Análise Geral'!$F$24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A8C37B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Geral'!$F$32:$F$44</c:f>
              <c:numCache>
                <c:formatCode>0.000</c:formatCode>
                <c:ptCount val="13"/>
                <c:pt idx="0">
                  <c:v>0.80200000000000005</c:v>
                </c:pt>
                <c:pt idx="1">
                  <c:v>0.754</c:v>
                </c:pt>
                <c:pt idx="2">
                  <c:v>0.8</c:v>
                </c:pt>
                <c:pt idx="3">
                  <c:v>0.754</c:v>
                </c:pt>
                <c:pt idx="4">
                  <c:v>0.78099999999999992</c:v>
                </c:pt>
                <c:pt idx="5">
                  <c:v>0.72299999999999998</c:v>
                </c:pt>
                <c:pt idx="6">
                  <c:v>0.85499999999999998</c:v>
                </c:pt>
                <c:pt idx="7">
                  <c:v>0.76800000000000002</c:v>
                </c:pt>
                <c:pt idx="8">
                  <c:v>0.76900000000000002</c:v>
                </c:pt>
                <c:pt idx="9">
                  <c:v>0.77099999999999991</c:v>
                </c:pt>
                <c:pt idx="10">
                  <c:v>0.75800000000000001</c:v>
                </c:pt>
                <c:pt idx="11">
                  <c:v>0.72699999999999998</c:v>
                </c:pt>
                <c:pt idx="12">
                  <c:v>0.82599999999999996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7-4E07-93B5-A71122E467FC}"/>
            </c:ext>
          </c:extLst>
        </c:ser>
        <c:ser>
          <c:idx val="1"/>
          <c:order val="1"/>
          <c:tx>
            <c:strRef>
              <c:f>'Análise Geral'!$G$24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Geral'!$A$32:$A$44</c:f>
              <c:numCache>
                <c:formatCode>[$-416]mmm\-yy;@</c:formatCode>
                <c:ptCount val="13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45475</c:v>
                </c:pt>
              </c:numCache>
            </c:numRef>
          </c:cat>
          <c:val>
            <c:numRef>
              <c:f>'Análise Geral'!$G$32:$G$44</c:f>
              <c:numCache>
                <c:formatCode>0.000</c:formatCode>
                <c:ptCount val="13"/>
                <c:pt idx="0">
                  <c:v>0.19800000000000001</c:v>
                </c:pt>
                <c:pt idx="1">
                  <c:v>0.24600000000000002</c:v>
                </c:pt>
                <c:pt idx="2">
                  <c:v>0.2</c:v>
                </c:pt>
                <c:pt idx="3">
                  <c:v>0.24600000000000002</c:v>
                </c:pt>
                <c:pt idx="4">
                  <c:v>0.21899999999999997</c:v>
                </c:pt>
                <c:pt idx="5">
                  <c:v>0.27699999999999997</c:v>
                </c:pt>
                <c:pt idx="6">
                  <c:v>0.14499999999999999</c:v>
                </c:pt>
                <c:pt idx="7">
                  <c:v>0.23199999999999998</c:v>
                </c:pt>
                <c:pt idx="8">
                  <c:v>0.23100000000000001</c:v>
                </c:pt>
                <c:pt idx="9">
                  <c:v>0.22899999999999998</c:v>
                </c:pt>
                <c:pt idx="10">
                  <c:v>0.24199999999999999</c:v>
                </c:pt>
                <c:pt idx="11">
                  <c:v>0.27300000000000002</c:v>
                </c:pt>
                <c:pt idx="12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7-4E07-93B5-A71122E467F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57079792"/>
        <c:axId val="457092272"/>
      </c:barChart>
      <c:dateAx>
        <c:axId val="457079792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7092272"/>
        <c:crosses val="autoZero"/>
        <c:auto val="1"/>
        <c:lblOffset val="100"/>
        <c:baseTimeUnit val="months"/>
      </c:dateAx>
      <c:valAx>
        <c:axId val="45709227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457079792"/>
        <c:crosses val="autoZero"/>
        <c:crossBetween val="between"/>
        <c:majorUnit val="0.25"/>
      </c:valAx>
      <c:spPr>
        <a:noFill/>
        <a:ln w="25400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Nordeste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0882656695115928E-2"/>
          <c:y val="0.15599906727015084"/>
          <c:w val="0.86404668766888548"/>
          <c:h val="0.727731822231257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'Análise Geral'!$J$24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A8C37B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Geral'!$A$31:$A$44</c:f>
              <c:numCache>
                <c:formatCode>[$-416]mmm\-yy;@</c:formatCode>
                <c:ptCount val="14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  <c:pt idx="6">
                  <c:v>45261</c:v>
                </c:pt>
                <c:pt idx="7">
                  <c:v>45292</c:v>
                </c:pt>
                <c:pt idx="8">
                  <c:v>45323</c:v>
                </c:pt>
                <c:pt idx="9">
                  <c:v>45352</c:v>
                </c:pt>
                <c:pt idx="10">
                  <c:v>45383</c:v>
                </c:pt>
                <c:pt idx="11">
                  <c:v>45413</c:v>
                </c:pt>
                <c:pt idx="12">
                  <c:v>45444</c:v>
                </c:pt>
                <c:pt idx="13">
                  <c:v>45475</c:v>
                </c:pt>
              </c:numCache>
            </c:numRef>
          </c:cat>
          <c:val>
            <c:numRef>
              <c:f>'Análise Geral'!$J$31:$J$44</c:f>
              <c:numCache>
                <c:formatCode>0.000</c:formatCode>
                <c:ptCount val="14"/>
                <c:pt idx="0">
                  <c:v>0.78099999999999992</c:v>
                </c:pt>
                <c:pt idx="1">
                  <c:v>0.78099999999999992</c:v>
                </c:pt>
                <c:pt idx="2">
                  <c:v>0.74900000000000011</c:v>
                </c:pt>
                <c:pt idx="3">
                  <c:v>0.79099999999999993</c:v>
                </c:pt>
                <c:pt idx="4">
                  <c:v>0.79900000000000004</c:v>
                </c:pt>
                <c:pt idx="5">
                  <c:v>0.753</c:v>
                </c:pt>
                <c:pt idx="6">
                  <c:v>0.79200000000000004</c:v>
                </c:pt>
                <c:pt idx="7">
                  <c:v>0.77400000000000002</c:v>
                </c:pt>
                <c:pt idx="8">
                  <c:v>0.79099999999999993</c:v>
                </c:pt>
                <c:pt idx="9">
                  <c:v>0.75700000000000001</c:v>
                </c:pt>
                <c:pt idx="10">
                  <c:v>0.78</c:v>
                </c:pt>
                <c:pt idx="11">
                  <c:v>0.76</c:v>
                </c:pt>
                <c:pt idx="12">
                  <c:v>0.80799999999999994</c:v>
                </c:pt>
                <c:pt idx="13">
                  <c:v>0.78799999999999992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C-42A7-B300-598565316079}"/>
            </c:ext>
          </c:extLst>
        </c:ser>
        <c:ser>
          <c:idx val="1"/>
          <c:order val="1"/>
          <c:tx>
            <c:strRef>
              <c:f>'Análise Geral'!$K$24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C9A9A"/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'Análise Geral'!$A$31:$A$44</c:f>
              <c:numCache>
                <c:formatCode>[$-416]mmm\-yy;@</c:formatCode>
                <c:ptCount val="14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  <c:pt idx="6">
                  <c:v>45261</c:v>
                </c:pt>
                <c:pt idx="7">
                  <c:v>45292</c:v>
                </c:pt>
                <c:pt idx="8">
                  <c:v>45323</c:v>
                </c:pt>
                <c:pt idx="9">
                  <c:v>45352</c:v>
                </c:pt>
                <c:pt idx="10">
                  <c:v>45383</c:v>
                </c:pt>
                <c:pt idx="11">
                  <c:v>45413</c:v>
                </c:pt>
                <c:pt idx="12">
                  <c:v>45444</c:v>
                </c:pt>
                <c:pt idx="13">
                  <c:v>45475</c:v>
                </c:pt>
              </c:numCache>
            </c:numRef>
          </c:cat>
          <c:val>
            <c:numRef>
              <c:f>'Análise Geral'!$K$31:$K$44</c:f>
              <c:numCache>
                <c:formatCode>0.000</c:formatCode>
                <c:ptCount val="14"/>
                <c:pt idx="0">
                  <c:v>0.21899999999999997</c:v>
                </c:pt>
                <c:pt idx="1">
                  <c:v>0.21899999999999997</c:v>
                </c:pt>
                <c:pt idx="2">
                  <c:v>0.251</c:v>
                </c:pt>
                <c:pt idx="3">
                  <c:v>0.20899999999999999</c:v>
                </c:pt>
                <c:pt idx="4">
                  <c:v>0.20100000000000001</c:v>
                </c:pt>
                <c:pt idx="5">
                  <c:v>0.247</c:v>
                </c:pt>
                <c:pt idx="6">
                  <c:v>0.20800000000000002</c:v>
                </c:pt>
                <c:pt idx="7">
                  <c:v>0.22600000000000001</c:v>
                </c:pt>
                <c:pt idx="8">
                  <c:v>0.20899999999999999</c:v>
                </c:pt>
                <c:pt idx="9">
                  <c:v>0.24299999999999999</c:v>
                </c:pt>
                <c:pt idx="10">
                  <c:v>0.22</c:v>
                </c:pt>
                <c:pt idx="11">
                  <c:v>0.24</c:v>
                </c:pt>
                <c:pt idx="12">
                  <c:v>0.192</c:v>
                </c:pt>
                <c:pt idx="13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C-42A7-B300-5985653160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57079792"/>
        <c:axId val="457092272"/>
      </c:barChart>
      <c:dateAx>
        <c:axId val="457079792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7092272"/>
        <c:crosses val="autoZero"/>
        <c:auto val="1"/>
        <c:lblOffset val="100"/>
        <c:baseTimeUnit val="months"/>
      </c:dateAx>
      <c:valAx>
        <c:axId val="45709227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457079792"/>
        <c:crosses val="autoZero"/>
        <c:crossBetween val="between"/>
        <c:majorUnit val="0.25"/>
      </c:valAx>
      <c:spPr>
        <a:noFill/>
        <a:ln w="25400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8F566-F819-041A-9BF7-5B5D07501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2DB06E-A958-D4E4-1B34-B1579DE5B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8B53E2-D3E0-E7EC-1E00-09D485E7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14/08/2024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182104-FA25-ABF9-E4E2-D5EAA566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039D8A-7AE3-52D7-DC6D-793FCD9C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470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BCB7F-BB82-0499-EFF6-207111C2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0F8611-14C2-C777-3D02-DAB3926B7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062D5D-04F7-6C1B-4B2C-3D4EE908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14/08/2024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C74546-A256-FF7F-F2B6-95FFDDF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54732B-AF45-DBCE-CC53-ED05A755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045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0ABEA4-2E05-D8CE-094F-477E4A133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2A60FFA-F5DE-2125-72D1-87557E26A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ED6B5C-4FF5-5733-8AC3-6960706E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14/08/2024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195E6B-0BD7-F05E-411F-4E9ECD0F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D76C87-0143-72FE-F40C-357CCD5A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92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40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5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5CB8"/>
                </a:solidFill>
                <a:latin typeface="Calibri"/>
                <a:cs typeface="Calibri"/>
              </a:defRPr>
            </a:lvl1pPr>
          </a:lstStyle>
          <a:p>
            <a:pPr marL="103505">
              <a:lnSpc>
                <a:spcPts val="2005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28264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259C7-E4CA-669C-31A4-CB25D737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A5F806-6AA5-271F-4D74-4F742D2EA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37C732-2093-6A85-B320-0C608EBE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14/08/2024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9DB610-C6A3-A347-863B-5937ECFD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15AF52-B0BE-BDB6-7AEA-A02979F0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101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F4240-E4D6-E262-CCE3-70694F21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4759D4-450F-6697-E2A4-046A4E65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DAA872-EAB0-201C-716C-DA360A6D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14/08/2024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B3B01A-EF2E-02FF-CA1E-24789AE4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BE4AA1-8D9B-DE80-DA9B-A73192E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385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1661B-A88D-8159-D2B2-42DE74116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F39BAC-7CDB-87EF-E88A-9135339B0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F04CE8-1FD7-44F5-CFDC-3BBF02735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6364B4-97B3-DB90-B211-1AF34C31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14/08/2024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F1B7D3-7DF6-E61D-1DF2-F4851DBE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732E88-ABF9-F2E1-BB07-685B16F9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20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C0646-32DE-EC0D-5354-74039C51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4DDFEC-60DD-3ACF-8A2E-C996F06EF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25E4FF-2476-EF68-4D98-118EA49A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7F1534C-C11B-3F51-0F43-6126EDBF3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A0A50C4-8780-B728-1689-59FB7F716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DFB7613-0F17-83A5-FE22-C13B0345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14/08/2024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AA37264-4434-DB7E-4EEA-54E660C7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115701-B4F4-AAE2-9F6D-5DE359EA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23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AAFFA-D416-4CDA-8A29-56945B05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7640BB3-8C2E-5BEC-5DC2-ADC08F41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14/08/2024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A164EA-4513-D48E-D296-B551060F9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21E9805-61F6-D256-F74F-AD9396A0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421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BC36E3-7894-7B07-B784-EA9B18CF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14/08/2024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FE839F-D072-AAED-E1D9-338E790E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949BA6-1A71-9E23-B9B2-E3B3845B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9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FC503-D789-9D99-5C73-8FD3A5E6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F11086-E425-81EE-2215-EDD4D50D8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2C7EDE-BF29-211F-F922-77970D0A3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4D8121-5264-1FBE-599E-6CD5C55FA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14/08/2024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171CE6-D281-F6F8-3B31-75357D25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CEC4BD-B43E-6CF6-DB60-5041D296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09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4FCAE-FB7E-32C0-7035-4D2E56A9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37A631D-4F87-6489-120B-236D0F4E0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998418-2930-31AE-45B3-BAF5E7FFA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1B1E81-7EE5-2B64-48F3-B5CD95ED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C370F-5294-43C1-9E19-80C25092A6AF}" type="datetimeFigureOut">
              <a:rPr lang="pt-BR" smtClean="0"/>
              <a:t>14/08/2024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CF5D6A-588E-CF17-7AFD-D92441D8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CD6FFA-C557-B722-94B5-43D7AA45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649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A3B3573-BCD2-FF72-ADEA-D015F76B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E6079B-5F8A-B976-75F1-3AB59F69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8F535F-9FCD-76F8-A409-DBBAD9F4C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C370F-5294-43C1-9E19-80C25092A6AF}" type="datetimeFigureOut">
              <a:rPr lang="pt-BR" smtClean="0"/>
              <a:t>14/08/2024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0E606F-B202-B73F-ED5F-F7815236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7D0FDC-5941-1C9B-0D55-53CDD2400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B7E4-8774-4F96-99F4-461B2BADC0C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37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0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1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2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3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4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5.x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6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7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8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2.x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8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9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1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chart" Target="../charts/chart43.xml"/><Relationship Id="rId7" Type="http://schemas.openxmlformats.org/officeDocument/2006/relationships/chart" Target="../charts/chart4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040F56AC-F04B-40F6-B9C8-1D5C1254DBCB}"/>
              </a:ext>
            </a:extLst>
          </p:cNvPr>
          <p:cNvGrpSpPr/>
          <p:nvPr/>
        </p:nvGrpSpPr>
        <p:grpSpPr>
          <a:xfrm>
            <a:off x="-3736331" y="-346467"/>
            <a:ext cx="17308818" cy="7910143"/>
            <a:chOff x="-3632636" y="-374747"/>
            <a:chExt cx="17308818" cy="7910143"/>
          </a:xfrm>
        </p:grpSpPr>
        <p:sp>
          <p:nvSpPr>
            <p:cNvPr id="15" name="Gráfico 24">
              <a:extLst>
                <a:ext uri="{FF2B5EF4-FFF2-40B4-BE49-F238E27FC236}">
                  <a16:creationId xmlns:a16="http://schemas.microsoft.com/office/drawing/2014/main" id="{6B0BB15B-866E-416A-B2FE-DD320BA8CFC3}"/>
                </a:ext>
              </a:extLst>
            </p:cNvPr>
            <p:cNvSpPr/>
            <p:nvPr/>
          </p:nvSpPr>
          <p:spPr>
            <a:xfrm>
              <a:off x="-3632636" y="-374747"/>
              <a:ext cx="16399771" cy="5777870"/>
            </a:xfrm>
            <a:custGeom>
              <a:avLst/>
              <a:gdLst>
                <a:gd name="connsiteX0" fmla="*/ 14863215 w 16399771"/>
                <a:gd name="connsiteY0" fmla="*/ 0 h 6991223"/>
                <a:gd name="connsiteX1" fmla="*/ 3078814 w 16399771"/>
                <a:gd name="connsiteY1" fmla="*/ 0 h 6991223"/>
                <a:gd name="connsiteX2" fmla="*/ 1542257 w 16399771"/>
                <a:gd name="connsiteY2" fmla="*/ 0 h 6991223"/>
                <a:gd name="connsiteX3" fmla="*/ 0 w 16399771"/>
                <a:gd name="connsiteY3" fmla="*/ 6991223 h 6991223"/>
                <a:gd name="connsiteX4" fmla="*/ 1536557 w 16399771"/>
                <a:gd name="connsiteY4" fmla="*/ 6991223 h 6991223"/>
                <a:gd name="connsiteX5" fmla="*/ 1711031 w 16399771"/>
                <a:gd name="connsiteY5" fmla="*/ 6991223 h 6991223"/>
                <a:gd name="connsiteX6" fmla="*/ 3247588 w 16399771"/>
                <a:gd name="connsiteY6" fmla="*/ 6991223 h 6991223"/>
                <a:gd name="connsiteX7" fmla="*/ 4448085 w 16399771"/>
                <a:gd name="connsiteY7" fmla="*/ 1549144 h 6991223"/>
                <a:gd name="connsiteX8" fmla="*/ 14521455 w 16399771"/>
                <a:gd name="connsiteY8" fmla="*/ 1549144 h 6991223"/>
                <a:gd name="connsiteX9" fmla="*/ 16058012 w 16399771"/>
                <a:gd name="connsiteY9" fmla="*/ 1549144 h 6991223"/>
                <a:gd name="connsiteX10" fmla="*/ 16399772 w 16399771"/>
                <a:gd name="connsiteY10" fmla="*/ 0 h 6991223"/>
                <a:gd name="connsiteX11" fmla="*/ 14863215 w 16399771"/>
                <a:gd name="connsiteY11" fmla="*/ 0 h 699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99771" h="6991223">
                  <a:moveTo>
                    <a:pt x="14863215" y="0"/>
                  </a:moveTo>
                  <a:lnTo>
                    <a:pt x="3078814" y="0"/>
                  </a:lnTo>
                  <a:lnTo>
                    <a:pt x="1542257" y="0"/>
                  </a:lnTo>
                  <a:lnTo>
                    <a:pt x="0" y="6991223"/>
                  </a:lnTo>
                  <a:lnTo>
                    <a:pt x="1536557" y="6991223"/>
                  </a:lnTo>
                  <a:lnTo>
                    <a:pt x="1711031" y="6991223"/>
                  </a:lnTo>
                  <a:lnTo>
                    <a:pt x="3247588" y="6991223"/>
                  </a:lnTo>
                  <a:lnTo>
                    <a:pt x="4448085" y="1549144"/>
                  </a:lnTo>
                  <a:lnTo>
                    <a:pt x="14521455" y="1549144"/>
                  </a:lnTo>
                  <a:lnTo>
                    <a:pt x="16058012" y="1549144"/>
                  </a:lnTo>
                  <a:lnTo>
                    <a:pt x="16399772" y="0"/>
                  </a:lnTo>
                  <a:lnTo>
                    <a:pt x="14863215" y="0"/>
                  </a:lnTo>
                  <a:close/>
                </a:path>
              </a:pathLst>
            </a:custGeom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ln w="61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ráfico 9">
              <a:extLst>
                <a:ext uri="{FF2B5EF4-FFF2-40B4-BE49-F238E27FC236}">
                  <a16:creationId xmlns:a16="http://schemas.microsoft.com/office/drawing/2014/main" id="{F0FE9257-3FEE-483B-986B-4DBF990996DC}"/>
                </a:ext>
              </a:extLst>
            </p:cNvPr>
            <p:cNvSpPr/>
            <p:nvPr/>
          </p:nvSpPr>
          <p:spPr>
            <a:xfrm>
              <a:off x="8899419" y="4516210"/>
              <a:ext cx="3867716" cy="2634006"/>
            </a:xfrm>
            <a:custGeom>
              <a:avLst/>
              <a:gdLst>
                <a:gd name="connsiteX0" fmla="*/ 3480275 w 3480275"/>
                <a:gd name="connsiteY0" fmla="*/ 0 h 2370150"/>
                <a:gd name="connsiteX1" fmla="*/ 2956879 w 3480275"/>
                <a:gd name="connsiteY1" fmla="*/ 2370150 h 2370150"/>
                <a:gd name="connsiteX2" fmla="*/ 0 w 3480275"/>
                <a:gd name="connsiteY2" fmla="*/ 2370150 h 2370150"/>
                <a:gd name="connsiteX3" fmla="*/ 523396 w 3480275"/>
                <a:gd name="connsiteY3" fmla="*/ 0 h 2370150"/>
                <a:gd name="connsiteX4" fmla="*/ 3480275 w 3480275"/>
                <a:gd name="connsiteY4" fmla="*/ 0 h 2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275" h="2370150">
                  <a:moveTo>
                    <a:pt x="3480275" y="0"/>
                  </a:moveTo>
                  <a:lnTo>
                    <a:pt x="2956879" y="2370150"/>
                  </a:lnTo>
                  <a:lnTo>
                    <a:pt x="0" y="2370150"/>
                  </a:lnTo>
                  <a:lnTo>
                    <a:pt x="523396" y="0"/>
                  </a:lnTo>
                  <a:lnTo>
                    <a:pt x="3480275" y="0"/>
                  </a:lnTo>
                  <a:close/>
                </a:path>
              </a:pathLst>
            </a:custGeom>
            <a:gradFill>
              <a:gsLst>
                <a:gs pos="100000">
                  <a:srgbClr val="83F4BB"/>
                </a:gs>
                <a:gs pos="0">
                  <a:srgbClr val="40BBFE"/>
                </a:gs>
              </a:gsLst>
              <a:lin ang="2700000" scaled="0"/>
            </a:gra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26BB1A8A-5337-4A21-A17B-F530461EF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7462" y="227500"/>
              <a:ext cx="7918720" cy="6312421"/>
            </a:xfrm>
            <a:prstGeom prst="rect">
              <a:avLst/>
            </a:prstGeom>
          </p:spPr>
        </p:pic>
        <p:sp>
          <p:nvSpPr>
            <p:cNvPr id="20" name="Gráfico 12">
              <a:extLst>
                <a:ext uri="{FF2B5EF4-FFF2-40B4-BE49-F238E27FC236}">
                  <a16:creationId xmlns:a16="http://schemas.microsoft.com/office/drawing/2014/main" id="{A14DA1AA-C3E9-44E9-8B81-55EA95E0A7F6}"/>
                </a:ext>
              </a:extLst>
            </p:cNvPr>
            <p:cNvSpPr/>
            <p:nvPr/>
          </p:nvSpPr>
          <p:spPr>
            <a:xfrm>
              <a:off x="6960754" y="521283"/>
              <a:ext cx="906723" cy="619702"/>
            </a:xfrm>
            <a:custGeom>
              <a:avLst/>
              <a:gdLst>
                <a:gd name="connsiteX0" fmla="*/ 3477178 w 3477177"/>
                <a:gd name="connsiteY0" fmla="*/ 0 h 2376487"/>
                <a:gd name="connsiteX1" fmla="*/ 2954247 w 3477177"/>
                <a:gd name="connsiteY1" fmla="*/ 2376488 h 2376487"/>
                <a:gd name="connsiteX2" fmla="*/ 0 w 3477177"/>
                <a:gd name="connsiteY2" fmla="*/ 2376488 h 2376487"/>
                <a:gd name="connsiteX3" fmla="*/ 522930 w 3477177"/>
                <a:gd name="connsiteY3" fmla="*/ 0 h 2376487"/>
                <a:gd name="connsiteX4" fmla="*/ 3477178 w 3477177"/>
                <a:gd name="connsiteY4" fmla="*/ 0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177" h="2376487">
                  <a:moveTo>
                    <a:pt x="3477178" y="0"/>
                  </a:moveTo>
                  <a:lnTo>
                    <a:pt x="2954247" y="2376488"/>
                  </a:lnTo>
                  <a:lnTo>
                    <a:pt x="0" y="2376488"/>
                  </a:lnTo>
                  <a:lnTo>
                    <a:pt x="522930" y="0"/>
                  </a:lnTo>
                  <a:lnTo>
                    <a:pt x="3477178" y="0"/>
                  </a:lnTo>
                  <a:close/>
                </a:path>
              </a:pathLst>
            </a:custGeom>
            <a:noFill/>
            <a:ln w="18998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ráfico 10">
              <a:extLst>
                <a:ext uri="{FF2B5EF4-FFF2-40B4-BE49-F238E27FC236}">
                  <a16:creationId xmlns:a16="http://schemas.microsoft.com/office/drawing/2014/main" id="{0B573B77-AF53-4E02-88E4-0D6122D9A502}"/>
                </a:ext>
              </a:extLst>
            </p:cNvPr>
            <p:cNvSpPr/>
            <p:nvPr/>
          </p:nvSpPr>
          <p:spPr>
            <a:xfrm>
              <a:off x="7264275" y="6528758"/>
              <a:ext cx="2233534" cy="496001"/>
            </a:xfrm>
            <a:custGeom>
              <a:avLst/>
              <a:gdLst>
                <a:gd name="connsiteX0" fmla="*/ 6251713 w 6251713"/>
                <a:gd name="connsiteY0" fmla="*/ 0 h 1388318"/>
                <a:gd name="connsiteX1" fmla="*/ 5949733 w 6251713"/>
                <a:gd name="connsiteY1" fmla="*/ 1388318 h 1388318"/>
                <a:gd name="connsiteX2" fmla="*/ 0 w 6251713"/>
                <a:gd name="connsiteY2" fmla="*/ 1388318 h 1388318"/>
                <a:gd name="connsiteX3" fmla="*/ 308264 w 6251713"/>
                <a:gd name="connsiteY3" fmla="*/ 0 h 1388318"/>
                <a:gd name="connsiteX4" fmla="*/ 6251713 w 6251713"/>
                <a:gd name="connsiteY4" fmla="*/ 0 h 13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1713" h="1388318">
                  <a:moveTo>
                    <a:pt x="6251713" y="0"/>
                  </a:moveTo>
                  <a:lnTo>
                    <a:pt x="5949733" y="1388318"/>
                  </a:lnTo>
                  <a:lnTo>
                    <a:pt x="0" y="1388318"/>
                  </a:lnTo>
                  <a:lnTo>
                    <a:pt x="308264" y="0"/>
                  </a:lnTo>
                  <a:lnTo>
                    <a:pt x="6251713" y="0"/>
                  </a:lnTo>
                  <a:close/>
                </a:path>
              </a:pathLst>
            </a:custGeom>
            <a:noFill/>
            <a:ln w="19021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42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ráfico 17">
              <a:extLst>
                <a:ext uri="{FF2B5EF4-FFF2-40B4-BE49-F238E27FC236}">
                  <a16:creationId xmlns:a16="http://schemas.microsoft.com/office/drawing/2014/main" id="{ECDD4EC9-540F-481F-9CF0-D22298FFAFD9}"/>
                </a:ext>
              </a:extLst>
            </p:cNvPr>
            <p:cNvSpPr/>
            <p:nvPr/>
          </p:nvSpPr>
          <p:spPr>
            <a:xfrm>
              <a:off x="7732230" y="6237264"/>
              <a:ext cx="3531158" cy="1298132"/>
            </a:xfrm>
            <a:custGeom>
              <a:avLst/>
              <a:gdLst>
                <a:gd name="connsiteX0" fmla="*/ 6226592 w 6464483"/>
                <a:gd name="connsiteY0" fmla="*/ 0 h 2376487"/>
                <a:gd name="connsiteX1" fmla="*/ 761731 w 6464483"/>
                <a:gd name="connsiteY1" fmla="*/ 0 h 2376487"/>
                <a:gd name="connsiteX2" fmla="*/ 523839 w 6464483"/>
                <a:gd name="connsiteY2" fmla="*/ 0 h 2376487"/>
                <a:gd name="connsiteX3" fmla="*/ 0 w 6464483"/>
                <a:gd name="connsiteY3" fmla="*/ 2376488 h 2376487"/>
                <a:gd name="connsiteX4" fmla="*/ 237892 w 6464483"/>
                <a:gd name="connsiteY4" fmla="*/ 2376488 h 2376487"/>
                <a:gd name="connsiteX5" fmla="*/ 5713410 w 6464483"/>
                <a:gd name="connsiteY5" fmla="*/ 2376488 h 2376487"/>
                <a:gd name="connsiteX6" fmla="*/ 5951302 w 6464483"/>
                <a:gd name="connsiteY6" fmla="*/ 2376488 h 2376487"/>
                <a:gd name="connsiteX7" fmla="*/ 6464484 w 6464483"/>
                <a:gd name="connsiteY7" fmla="*/ 0 h 2376487"/>
                <a:gd name="connsiteX8" fmla="*/ 6226592 w 6464483"/>
                <a:gd name="connsiteY8" fmla="*/ 0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483" h="2376487">
                  <a:moveTo>
                    <a:pt x="6226592" y="0"/>
                  </a:moveTo>
                  <a:lnTo>
                    <a:pt x="761731" y="0"/>
                  </a:lnTo>
                  <a:lnTo>
                    <a:pt x="523839" y="0"/>
                  </a:lnTo>
                  <a:lnTo>
                    <a:pt x="0" y="2376488"/>
                  </a:lnTo>
                  <a:lnTo>
                    <a:pt x="237892" y="2376488"/>
                  </a:lnTo>
                  <a:lnTo>
                    <a:pt x="5713410" y="2376488"/>
                  </a:lnTo>
                  <a:lnTo>
                    <a:pt x="5951302" y="2376488"/>
                  </a:lnTo>
                  <a:lnTo>
                    <a:pt x="6464484" y="0"/>
                  </a:lnTo>
                  <a:lnTo>
                    <a:pt x="6226592" y="0"/>
                  </a:lnTo>
                  <a:close/>
                </a:path>
              </a:pathLst>
            </a:custGeom>
            <a:noFill/>
            <a:ln w="19022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37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ráfico 12">
              <a:extLst>
                <a:ext uri="{FF2B5EF4-FFF2-40B4-BE49-F238E27FC236}">
                  <a16:creationId xmlns:a16="http://schemas.microsoft.com/office/drawing/2014/main" id="{6178B17E-BD79-4B43-8641-D15BA16F99BB}"/>
                </a:ext>
              </a:extLst>
            </p:cNvPr>
            <p:cNvSpPr/>
            <p:nvPr/>
          </p:nvSpPr>
          <p:spPr>
            <a:xfrm>
              <a:off x="9497809" y="373701"/>
              <a:ext cx="3524450" cy="635264"/>
            </a:xfrm>
            <a:custGeom>
              <a:avLst/>
              <a:gdLst>
                <a:gd name="connsiteX0" fmla="*/ 2983684 w 2983684"/>
                <a:gd name="connsiteY0" fmla="*/ 0 h 666228"/>
                <a:gd name="connsiteX1" fmla="*/ 2839562 w 2983684"/>
                <a:gd name="connsiteY1" fmla="*/ 666229 h 666228"/>
                <a:gd name="connsiteX2" fmla="*/ 0 w 2983684"/>
                <a:gd name="connsiteY2" fmla="*/ 666229 h 666228"/>
                <a:gd name="connsiteX3" fmla="*/ 147121 w 2983684"/>
                <a:gd name="connsiteY3" fmla="*/ 0 h 666228"/>
                <a:gd name="connsiteX4" fmla="*/ 2983684 w 2983684"/>
                <a:gd name="connsiteY4" fmla="*/ 0 h 66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684" h="666228">
                  <a:moveTo>
                    <a:pt x="2983684" y="0"/>
                  </a:moveTo>
                  <a:lnTo>
                    <a:pt x="2839562" y="666229"/>
                  </a:lnTo>
                  <a:lnTo>
                    <a:pt x="0" y="666229"/>
                  </a:lnTo>
                  <a:lnTo>
                    <a:pt x="147121" y="0"/>
                  </a:lnTo>
                  <a:lnTo>
                    <a:pt x="2983684" y="0"/>
                  </a:lnTo>
                  <a:close/>
                </a:path>
              </a:pathLst>
            </a:custGeom>
            <a:gradFill>
              <a:gsLst>
                <a:gs pos="100000">
                  <a:srgbClr val="83F4BB"/>
                </a:gs>
                <a:gs pos="0">
                  <a:srgbClr val="40BBFE"/>
                </a:gs>
              </a:gsLst>
              <a:lin ang="2700000" scaled="0"/>
            </a:gradFill>
            <a:ln w="45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ráfico 9">
              <a:extLst>
                <a:ext uri="{FF2B5EF4-FFF2-40B4-BE49-F238E27FC236}">
                  <a16:creationId xmlns:a16="http://schemas.microsoft.com/office/drawing/2014/main" id="{277C8F6F-91D1-49D5-9788-F4D7F62E0F0A}"/>
                </a:ext>
              </a:extLst>
            </p:cNvPr>
            <p:cNvSpPr/>
            <p:nvPr/>
          </p:nvSpPr>
          <p:spPr>
            <a:xfrm>
              <a:off x="9743157" y="5149769"/>
              <a:ext cx="2161309" cy="1353788"/>
            </a:xfrm>
            <a:custGeom>
              <a:avLst/>
              <a:gdLst>
                <a:gd name="connsiteX0" fmla="*/ 3480275 w 3480275"/>
                <a:gd name="connsiteY0" fmla="*/ 0 h 2370150"/>
                <a:gd name="connsiteX1" fmla="*/ 2956879 w 3480275"/>
                <a:gd name="connsiteY1" fmla="*/ 2370150 h 2370150"/>
                <a:gd name="connsiteX2" fmla="*/ 0 w 3480275"/>
                <a:gd name="connsiteY2" fmla="*/ 2370150 h 2370150"/>
                <a:gd name="connsiteX3" fmla="*/ 523396 w 3480275"/>
                <a:gd name="connsiteY3" fmla="*/ 0 h 2370150"/>
                <a:gd name="connsiteX4" fmla="*/ 3480275 w 3480275"/>
                <a:gd name="connsiteY4" fmla="*/ 0 h 2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275" h="2370150">
                  <a:moveTo>
                    <a:pt x="3480275" y="0"/>
                  </a:moveTo>
                  <a:lnTo>
                    <a:pt x="2956879" y="2370150"/>
                  </a:lnTo>
                  <a:lnTo>
                    <a:pt x="0" y="2370150"/>
                  </a:lnTo>
                  <a:lnTo>
                    <a:pt x="523396" y="0"/>
                  </a:lnTo>
                  <a:lnTo>
                    <a:pt x="3480275" y="0"/>
                  </a:lnTo>
                  <a:close/>
                </a:path>
              </a:pathLst>
            </a:custGeom>
            <a:solidFill>
              <a:schemeClr val="bg1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558B2709-D820-4788-A76C-751C1CC73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200" y="5452946"/>
              <a:ext cx="1301222" cy="703346"/>
            </a:xfrm>
            <a:prstGeom prst="rect">
              <a:avLst/>
            </a:prstGeom>
          </p:spPr>
        </p:pic>
      </p:grpSp>
      <p:grpSp>
        <p:nvGrpSpPr>
          <p:cNvPr id="3" name="Agrupar 2"/>
          <p:cNvGrpSpPr/>
          <p:nvPr/>
        </p:nvGrpSpPr>
        <p:grpSpPr>
          <a:xfrm>
            <a:off x="-3736331" y="-346467"/>
            <a:ext cx="16654895" cy="7910143"/>
            <a:chOff x="-3632636" y="-374747"/>
            <a:chExt cx="16654895" cy="7910143"/>
          </a:xfrm>
        </p:grpSpPr>
        <p:sp>
          <p:nvSpPr>
            <p:cNvPr id="34" name="Gráfico 24">
              <a:extLst>
                <a:ext uri="{FF2B5EF4-FFF2-40B4-BE49-F238E27FC236}">
                  <a16:creationId xmlns:a16="http://schemas.microsoft.com/office/drawing/2014/main" id="{E15ACB2F-14EF-AC0A-2A50-5DD423180AC7}"/>
                </a:ext>
              </a:extLst>
            </p:cNvPr>
            <p:cNvSpPr/>
            <p:nvPr/>
          </p:nvSpPr>
          <p:spPr>
            <a:xfrm>
              <a:off x="-3632636" y="-374747"/>
              <a:ext cx="16399771" cy="5777870"/>
            </a:xfrm>
            <a:custGeom>
              <a:avLst/>
              <a:gdLst>
                <a:gd name="connsiteX0" fmla="*/ 14863215 w 16399771"/>
                <a:gd name="connsiteY0" fmla="*/ 0 h 6991223"/>
                <a:gd name="connsiteX1" fmla="*/ 3078814 w 16399771"/>
                <a:gd name="connsiteY1" fmla="*/ 0 h 6991223"/>
                <a:gd name="connsiteX2" fmla="*/ 1542257 w 16399771"/>
                <a:gd name="connsiteY2" fmla="*/ 0 h 6991223"/>
                <a:gd name="connsiteX3" fmla="*/ 0 w 16399771"/>
                <a:gd name="connsiteY3" fmla="*/ 6991223 h 6991223"/>
                <a:gd name="connsiteX4" fmla="*/ 1536557 w 16399771"/>
                <a:gd name="connsiteY4" fmla="*/ 6991223 h 6991223"/>
                <a:gd name="connsiteX5" fmla="*/ 1711031 w 16399771"/>
                <a:gd name="connsiteY5" fmla="*/ 6991223 h 6991223"/>
                <a:gd name="connsiteX6" fmla="*/ 3247588 w 16399771"/>
                <a:gd name="connsiteY6" fmla="*/ 6991223 h 6991223"/>
                <a:gd name="connsiteX7" fmla="*/ 4448085 w 16399771"/>
                <a:gd name="connsiteY7" fmla="*/ 1549144 h 6991223"/>
                <a:gd name="connsiteX8" fmla="*/ 14521455 w 16399771"/>
                <a:gd name="connsiteY8" fmla="*/ 1549144 h 6991223"/>
                <a:gd name="connsiteX9" fmla="*/ 16058012 w 16399771"/>
                <a:gd name="connsiteY9" fmla="*/ 1549144 h 6991223"/>
                <a:gd name="connsiteX10" fmla="*/ 16399772 w 16399771"/>
                <a:gd name="connsiteY10" fmla="*/ 0 h 6991223"/>
                <a:gd name="connsiteX11" fmla="*/ 14863215 w 16399771"/>
                <a:gd name="connsiteY11" fmla="*/ 0 h 699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99771" h="6991223">
                  <a:moveTo>
                    <a:pt x="14863215" y="0"/>
                  </a:moveTo>
                  <a:lnTo>
                    <a:pt x="3078814" y="0"/>
                  </a:lnTo>
                  <a:lnTo>
                    <a:pt x="1542257" y="0"/>
                  </a:lnTo>
                  <a:lnTo>
                    <a:pt x="0" y="6991223"/>
                  </a:lnTo>
                  <a:lnTo>
                    <a:pt x="1536557" y="6991223"/>
                  </a:lnTo>
                  <a:lnTo>
                    <a:pt x="1711031" y="6991223"/>
                  </a:lnTo>
                  <a:lnTo>
                    <a:pt x="3247588" y="6991223"/>
                  </a:lnTo>
                  <a:lnTo>
                    <a:pt x="4448085" y="1549144"/>
                  </a:lnTo>
                  <a:lnTo>
                    <a:pt x="14521455" y="1549144"/>
                  </a:lnTo>
                  <a:lnTo>
                    <a:pt x="16058012" y="1549144"/>
                  </a:lnTo>
                  <a:lnTo>
                    <a:pt x="16399772" y="0"/>
                  </a:lnTo>
                  <a:lnTo>
                    <a:pt x="14863215" y="0"/>
                  </a:lnTo>
                  <a:close/>
                </a:path>
              </a:pathLst>
            </a:custGeom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ln w="61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ráfico 9">
              <a:extLst>
                <a:ext uri="{FF2B5EF4-FFF2-40B4-BE49-F238E27FC236}">
                  <a16:creationId xmlns:a16="http://schemas.microsoft.com/office/drawing/2014/main" id="{35410381-6EFD-80F0-5D7D-88BE03BCCC8D}"/>
                </a:ext>
              </a:extLst>
            </p:cNvPr>
            <p:cNvSpPr/>
            <p:nvPr/>
          </p:nvSpPr>
          <p:spPr>
            <a:xfrm>
              <a:off x="8899419" y="4516210"/>
              <a:ext cx="3867716" cy="2634006"/>
            </a:xfrm>
            <a:custGeom>
              <a:avLst/>
              <a:gdLst>
                <a:gd name="connsiteX0" fmla="*/ 3480275 w 3480275"/>
                <a:gd name="connsiteY0" fmla="*/ 0 h 2370150"/>
                <a:gd name="connsiteX1" fmla="*/ 2956879 w 3480275"/>
                <a:gd name="connsiteY1" fmla="*/ 2370150 h 2370150"/>
                <a:gd name="connsiteX2" fmla="*/ 0 w 3480275"/>
                <a:gd name="connsiteY2" fmla="*/ 2370150 h 2370150"/>
                <a:gd name="connsiteX3" fmla="*/ 523396 w 3480275"/>
                <a:gd name="connsiteY3" fmla="*/ 0 h 2370150"/>
                <a:gd name="connsiteX4" fmla="*/ 3480275 w 3480275"/>
                <a:gd name="connsiteY4" fmla="*/ 0 h 2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275" h="2370150">
                  <a:moveTo>
                    <a:pt x="3480275" y="0"/>
                  </a:moveTo>
                  <a:lnTo>
                    <a:pt x="2956879" y="2370150"/>
                  </a:lnTo>
                  <a:lnTo>
                    <a:pt x="0" y="2370150"/>
                  </a:lnTo>
                  <a:lnTo>
                    <a:pt x="523396" y="0"/>
                  </a:lnTo>
                  <a:lnTo>
                    <a:pt x="3480275" y="0"/>
                  </a:lnTo>
                  <a:close/>
                </a:path>
              </a:pathLst>
            </a:custGeom>
            <a:gradFill>
              <a:gsLst>
                <a:gs pos="100000">
                  <a:srgbClr val="83F4BB"/>
                </a:gs>
                <a:gs pos="0">
                  <a:srgbClr val="40BBFE"/>
                </a:gs>
              </a:gsLst>
              <a:lin ang="2700000" scaled="0"/>
            </a:gra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ráfico 12">
              <a:extLst>
                <a:ext uri="{FF2B5EF4-FFF2-40B4-BE49-F238E27FC236}">
                  <a16:creationId xmlns:a16="http://schemas.microsoft.com/office/drawing/2014/main" id="{7C1F002D-13D7-3DDB-DC87-E0F6D2A57CD6}"/>
                </a:ext>
              </a:extLst>
            </p:cNvPr>
            <p:cNvSpPr/>
            <p:nvPr/>
          </p:nvSpPr>
          <p:spPr>
            <a:xfrm>
              <a:off x="6960754" y="521283"/>
              <a:ext cx="906723" cy="619702"/>
            </a:xfrm>
            <a:custGeom>
              <a:avLst/>
              <a:gdLst>
                <a:gd name="connsiteX0" fmla="*/ 3477178 w 3477177"/>
                <a:gd name="connsiteY0" fmla="*/ 0 h 2376487"/>
                <a:gd name="connsiteX1" fmla="*/ 2954247 w 3477177"/>
                <a:gd name="connsiteY1" fmla="*/ 2376488 h 2376487"/>
                <a:gd name="connsiteX2" fmla="*/ 0 w 3477177"/>
                <a:gd name="connsiteY2" fmla="*/ 2376488 h 2376487"/>
                <a:gd name="connsiteX3" fmla="*/ 522930 w 3477177"/>
                <a:gd name="connsiteY3" fmla="*/ 0 h 2376487"/>
                <a:gd name="connsiteX4" fmla="*/ 3477178 w 3477177"/>
                <a:gd name="connsiteY4" fmla="*/ 0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7177" h="2376487">
                  <a:moveTo>
                    <a:pt x="3477178" y="0"/>
                  </a:moveTo>
                  <a:lnTo>
                    <a:pt x="2954247" y="2376488"/>
                  </a:lnTo>
                  <a:lnTo>
                    <a:pt x="0" y="2376488"/>
                  </a:lnTo>
                  <a:lnTo>
                    <a:pt x="522930" y="0"/>
                  </a:lnTo>
                  <a:lnTo>
                    <a:pt x="3477178" y="0"/>
                  </a:lnTo>
                  <a:close/>
                </a:path>
              </a:pathLst>
            </a:custGeom>
            <a:noFill/>
            <a:ln w="18998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ráfico 10">
              <a:extLst>
                <a:ext uri="{FF2B5EF4-FFF2-40B4-BE49-F238E27FC236}">
                  <a16:creationId xmlns:a16="http://schemas.microsoft.com/office/drawing/2014/main" id="{29CFD527-6EF0-8E2A-858B-AF0D4383CD2E}"/>
                </a:ext>
              </a:extLst>
            </p:cNvPr>
            <p:cNvSpPr/>
            <p:nvPr/>
          </p:nvSpPr>
          <p:spPr>
            <a:xfrm>
              <a:off x="7264275" y="6528758"/>
              <a:ext cx="2233534" cy="496001"/>
            </a:xfrm>
            <a:custGeom>
              <a:avLst/>
              <a:gdLst>
                <a:gd name="connsiteX0" fmla="*/ 6251713 w 6251713"/>
                <a:gd name="connsiteY0" fmla="*/ 0 h 1388318"/>
                <a:gd name="connsiteX1" fmla="*/ 5949733 w 6251713"/>
                <a:gd name="connsiteY1" fmla="*/ 1388318 h 1388318"/>
                <a:gd name="connsiteX2" fmla="*/ 0 w 6251713"/>
                <a:gd name="connsiteY2" fmla="*/ 1388318 h 1388318"/>
                <a:gd name="connsiteX3" fmla="*/ 308264 w 6251713"/>
                <a:gd name="connsiteY3" fmla="*/ 0 h 1388318"/>
                <a:gd name="connsiteX4" fmla="*/ 6251713 w 6251713"/>
                <a:gd name="connsiteY4" fmla="*/ 0 h 13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1713" h="1388318">
                  <a:moveTo>
                    <a:pt x="6251713" y="0"/>
                  </a:moveTo>
                  <a:lnTo>
                    <a:pt x="5949733" y="1388318"/>
                  </a:lnTo>
                  <a:lnTo>
                    <a:pt x="0" y="1388318"/>
                  </a:lnTo>
                  <a:lnTo>
                    <a:pt x="308264" y="0"/>
                  </a:lnTo>
                  <a:lnTo>
                    <a:pt x="6251713" y="0"/>
                  </a:lnTo>
                  <a:close/>
                </a:path>
              </a:pathLst>
            </a:custGeom>
            <a:noFill/>
            <a:ln w="19021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42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ráfico 17">
              <a:extLst>
                <a:ext uri="{FF2B5EF4-FFF2-40B4-BE49-F238E27FC236}">
                  <a16:creationId xmlns:a16="http://schemas.microsoft.com/office/drawing/2014/main" id="{24B49369-DA57-0656-0A3F-7D6CAED3483E}"/>
                </a:ext>
              </a:extLst>
            </p:cNvPr>
            <p:cNvSpPr/>
            <p:nvPr/>
          </p:nvSpPr>
          <p:spPr>
            <a:xfrm>
              <a:off x="7732230" y="6237264"/>
              <a:ext cx="3531158" cy="1298132"/>
            </a:xfrm>
            <a:custGeom>
              <a:avLst/>
              <a:gdLst>
                <a:gd name="connsiteX0" fmla="*/ 6226592 w 6464483"/>
                <a:gd name="connsiteY0" fmla="*/ 0 h 2376487"/>
                <a:gd name="connsiteX1" fmla="*/ 761731 w 6464483"/>
                <a:gd name="connsiteY1" fmla="*/ 0 h 2376487"/>
                <a:gd name="connsiteX2" fmla="*/ 523839 w 6464483"/>
                <a:gd name="connsiteY2" fmla="*/ 0 h 2376487"/>
                <a:gd name="connsiteX3" fmla="*/ 0 w 6464483"/>
                <a:gd name="connsiteY3" fmla="*/ 2376488 h 2376487"/>
                <a:gd name="connsiteX4" fmla="*/ 237892 w 6464483"/>
                <a:gd name="connsiteY4" fmla="*/ 2376488 h 2376487"/>
                <a:gd name="connsiteX5" fmla="*/ 5713410 w 6464483"/>
                <a:gd name="connsiteY5" fmla="*/ 2376488 h 2376487"/>
                <a:gd name="connsiteX6" fmla="*/ 5951302 w 6464483"/>
                <a:gd name="connsiteY6" fmla="*/ 2376488 h 2376487"/>
                <a:gd name="connsiteX7" fmla="*/ 6464484 w 6464483"/>
                <a:gd name="connsiteY7" fmla="*/ 0 h 2376487"/>
                <a:gd name="connsiteX8" fmla="*/ 6226592 w 6464483"/>
                <a:gd name="connsiteY8" fmla="*/ 0 h 237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483" h="2376487">
                  <a:moveTo>
                    <a:pt x="6226592" y="0"/>
                  </a:moveTo>
                  <a:lnTo>
                    <a:pt x="761731" y="0"/>
                  </a:lnTo>
                  <a:lnTo>
                    <a:pt x="523839" y="0"/>
                  </a:lnTo>
                  <a:lnTo>
                    <a:pt x="0" y="2376488"/>
                  </a:lnTo>
                  <a:lnTo>
                    <a:pt x="237892" y="2376488"/>
                  </a:lnTo>
                  <a:lnTo>
                    <a:pt x="5713410" y="2376488"/>
                  </a:lnTo>
                  <a:lnTo>
                    <a:pt x="5951302" y="2376488"/>
                  </a:lnTo>
                  <a:lnTo>
                    <a:pt x="6464484" y="0"/>
                  </a:lnTo>
                  <a:lnTo>
                    <a:pt x="6226592" y="0"/>
                  </a:lnTo>
                  <a:close/>
                </a:path>
              </a:pathLst>
            </a:custGeom>
            <a:noFill/>
            <a:ln w="19022" cap="flat">
              <a:gradFill>
                <a:gsLst>
                  <a:gs pos="0">
                    <a:srgbClr val="9FF0BF"/>
                  </a:gs>
                  <a:gs pos="28000">
                    <a:srgbClr val="9BECC2"/>
                  </a:gs>
                  <a:gs pos="53000">
                    <a:srgbClr val="90E1CD"/>
                  </a:gs>
                  <a:gs pos="77000">
                    <a:srgbClr val="7ED0DE"/>
                  </a:gs>
                  <a:gs pos="100000">
                    <a:srgbClr val="65B7F7"/>
                  </a:gs>
                  <a:gs pos="100000">
                    <a:srgbClr val="65B7F8"/>
                  </a:gs>
                </a:gsLst>
                <a:lin ang="18900037" scaled="1"/>
              </a:gra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ráfico 12">
              <a:extLst>
                <a:ext uri="{FF2B5EF4-FFF2-40B4-BE49-F238E27FC236}">
                  <a16:creationId xmlns:a16="http://schemas.microsoft.com/office/drawing/2014/main" id="{7A47D7BE-D1D5-AFF2-0D66-FAF2BC9270A3}"/>
                </a:ext>
              </a:extLst>
            </p:cNvPr>
            <p:cNvSpPr/>
            <p:nvPr/>
          </p:nvSpPr>
          <p:spPr>
            <a:xfrm>
              <a:off x="9497809" y="373701"/>
              <a:ext cx="3524450" cy="635264"/>
            </a:xfrm>
            <a:custGeom>
              <a:avLst/>
              <a:gdLst>
                <a:gd name="connsiteX0" fmla="*/ 2983684 w 2983684"/>
                <a:gd name="connsiteY0" fmla="*/ 0 h 666228"/>
                <a:gd name="connsiteX1" fmla="*/ 2839562 w 2983684"/>
                <a:gd name="connsiteY1" fmla="*/ 666229 h 666228"/>
                <a:gd name="connsiteX2" fmla="*/ 0 w 2983684"/>
                <a:gd name="connsiteY2" fmla="*/ 666229 h 666228"/>
                <a:gd name="connsiteX3" fmla="*/ 147121 w 2983684"/>
                <a:gd name="connsiteY3" fmla="*/ 0 h 666228"/>
                <a:gd name="connsiteX4" fmla="*/ 2983684 w 2983684"/>
                <a:gd name="connsiteY4" fmla="*/ 0 h 66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684" h="666228">
                  <a:moveTo>
                    <a:pt x="2983684" y="0"/>
                  </a:moveTo>
                  <a:lnTo>
                    <a:pt x="2839562" y="666229"/>
                  </a:lnTo>
                  <a:lnTo>
                    <a:pt x="0" y="666229"/>
                  </a:lnTo>
                  <a:lnTo>
                    <a:pt x="147121" y="0"/>
                  </a:lnTo>
                  <a:lnTo>
                    <a:pt x="2983684" y="0"/>
                  </a:lnTo>
                  <a:close/>
                </a:path>
              </a:pathLst>
            </a:custGeom>
            <a:gradFill>
              <a:gsLst>
                <a:gs pos="100000">
                  <a:srgbClr val="83F4BB"/>
                </a:gs>
                <a:gs pos="0">
                  <a:srgbClr val="40BBFE"/>
                </a:gs>
              </a:gsLst>
              <a:lin ang="2700000" scaled="0"/>
            </a:gradFill>
            <a:ln w="45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ráfico 9">
              <a:extLst>
                <a:ext uri="{FF2B5EF4-FFF2-40B4-BE49-F238E27FC236}">
                  <a16:creationId xmlns:a16="http://schemas.microsoft.com/office/drawing/2014/main" id="{35410381-6EFD-80F0-5D7D-88BE03BCCC8D}"/>
                </a:ext>
              </a:extLst>
            </p:cNvPr>
            <p:cNvSpPr/>
            <p:nvPr/>
          </p:nvSpPr>
          <p:spPr>
            <a:xfrm>
              <a:off x="9743157" y="5149769"/>
              <a:ext cx="2161309" cy="1353788"/>
            </a:xfrm>
            <a:custGeom>
              <a:avLst/>
              <a:gdLst>
                <a:gd name="connsiteX0" fmla="*/ 3480275 w 3480275"/>
                <a:gd name="connsiteY0" fmla="*/ 0 h 2370150"/>
                <a:gd name="connsiteX1" fmla="*/ 2956879 w 3480275"/>
                <a:gd name="connsiteY1" fmla="*/ 2370150 h 2370150"/>
                <a:gd name="connsiteX2" fmla="*/ 0 w 3480275"/>
                <a:gd name="connsiteY2" fmla="*/ 2370150 h 2370150"/>
                <a:gd name="connsiteX3" fmla="*/ 523396 w 3480275"/>
                <a:gd name="connsiteY3" fmla="*/ 0 h 2370150"/>
                <a:gd name="connsiteX4" fmla="*/ 3480275 w 3480275"/>
                <a:gd name="connsiteY4" fmla="*/ 0 h 237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0275" h="2370150">
                  <a:moveTo>
                    <a:pt x="3480275" y="0"/>
                  </a:moveTo>
                  <a:lnTo>
                    <a:pt x="2956879" y="2370150"/>
                  </a:lnTo>
                  <a:lnTo>
                    <a:pt x="0" y="2370150"/>
                  </a:lnTo>
                  <a:lnTo>
                    <a:pt x="523396" y="0"/>
                  </a:lnTo>
                  <a:lnTo>
                    <a:pt x="3480275" y="0"/>
                  </a:lnTo>
                  <a:close/>
                </a:path>
              </a:pathLst>
            </a:custGeom>
            <a:solidFill>
              <a:schemeClr val="bg1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200" y="5452946"/>
              <a:ext cx="1301222" cy="703346"/>
            </a:xfrm>
            <a:prstGeom prst="rect">
              <a:avLst/>
            </a:prstGeom>
          </p:spPr>
        </p:pic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3D7A5F4-B1D8-4FCB-BD07-5B9083B67C14}"/>
              </a:ext>
            </a:extLst>
          </p:cNvPr>
          <p:cNvSpPr txBox="1"/>
          <p:nvPr/>
        </p:nvSpPr>
        <p:spPr>
          <a:xfrm>
            <a:off x="466677" y="1516130"/>
            <a:ext cx="62722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solidFill>
                  <a:srgbClr val="1A42BE"/>
                </a:solidFill>
              </a:rPr>
              <a:t>BOLETIM MENSAL</a:t>
            </a:r>
          </a:p>
          <a:p>
            <a:pPr algn="ctr"/>
            <a:r>
              <a:rPr lang="pt-BR" sz="4000" b="1" dirty="0">
                <a:solidFill>
                  <a:srgbClr val="1A42BE"/>
                </a:solidFill>
              </a:rPr>
              <a:t>SONDAGEM ECONÔMICA MEI</a:t>
            </a: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r>
              <a:rPr lang="pt-BR" sz="2000" b="1" dirty="0">
                <a:solidFill>
                  <a:srgbClr val="1A42BE"/>
                </a:solidFill>
              </a:rPr>
              <a:t>SEBRAE – FGV</a:t>
            </a: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r>
              <a:rPr lang="pt-BR" sz="2000" b="1" dirty="0">
                <a:solidFill>
                  <a:srgbClr val="1A42BE"/>
                </a:solidFill>
              </a:rPr>
              <a:t>Boletim Julho/2024</a:t>
            </a: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endParaRPr lang="pt-BR" sz="2000" b="1" dirty="0">
              <a:solidFill>
                <a:srgbClr val="1A42BE"/>
              </a:solidFill>
            </a:endParaRPr>
          </a:p>
          <a:p>
            <a:pPr algn="ctr"/>
            <a:r>
              <a:rPr lang="pt-BR" sz="2000" b="1" dirty="0">
                <a:solidFill>
                  <a:srgbClr val="1A42BE"/>
                </a:solidFill>
              </a:rPr>
              <a:t>14/08/2024</a:t>
            </a:r>
          </a:p>
        </p:txBody>
      </p:sp>
    </p:spTree>
    <p:extLst>
      <p:ext uri="{BB962C8B-B14F-4D97-AF65-F5344CB8AC3E}">
        <p14:creationId xmlns:p14="http://schemas.microsoft.com/office/powerpoint/2010/main" val="206325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97872" y="481251"/>
            <a:ext cx="5627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Análise Geral - Brasil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290762" cy="61555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6975FD6-944A-23EE-3149-3D7023ADE8C5}"/>
              </a:ext>
            </a:extLst>
          </p:cNvPr>
          <p:cNvSpPr txBox="1"/>
          <p:nvPr/>
        </p:nvSpPr>
        <p:spPr>
          <a:xfrm>
            <a:off x="28127" y="6517862"/>
            <a:ext cx="1152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OBS: Participam da pesquisa todos os MEI (Microempreendedores Individuais) da amostra que trabalharam nos últimos 12 meses </a:t>
            </a:r>
            <a:r>
              <a:rPr lang="pt-BR" sz="12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como</a:t>
            </a:r>
            <a:r>
              <a:rPr lang="pt-BR" sz="14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MEI.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515A07-23BF-7734-E89A-4467F9A91E8D}"/>
              </a:ext>
            </a:extLst>
          </p:cNvPr>
          <p:cNvSpPr txBox="1"/>
          <p:nvPr/>
        </p:nvSpPr>
        <p:spPr>
          <a:xfrm>
            <a:off x="1684522" y="1342085"/>
            <a:ext cx="882295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MEI – proporção que tem no MEI sua principal ou sua única fonte de renda</a:t>
            </a:r>
          </a:p>
          <a:p>
            <a:pPr algn="ctr"/>
            <a:r>
              <a:rPr lang="pt-BR" sz="2000" i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(dados em %)</a:t>
            </a:r>
          </a:p>
          <a:p>
            <a:pPr algn="just"/>
            <a:endParaRPr lang="pt-BR" sz="20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aixaDeTexto 13">
            <a:extLst>
              <a:ext uri="{FF2B5EF4-FFF2-40B4-BE49-F238E27FC236}">
                <a16:creationId xmlns:a16="http://schemas.microsoft.com/office/drawing/2014/main" id="{5F4D7BED-4E85-FA37-AEE4-85B550C37FAE}"/>
              </a:ext>
            </a:extLst>
          </p:cNvPr>
          <p:cNvSpPr txBox="1"/>
          <p:nvPr/>
        </p:nvSpPr>
        <p:spPr>
          <a:xfrm>
            <a:off x="1923788" y="5456033"/>
            <a:ext cx="7745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b="0" i="0" u="none" strike="noStrike" baseline="0" dirty="0">
                <a:solidFill>
                  <a:srgbClr val="0064AF"/>
                </a:solidFill>
                <a:latin typeface="Roboto" panose="02000000000000000000" pitchFamily="2" charset="0"/>
              </a:rPr>
              <a:t>A grande maioria dos MEI tem nesta atividade sua única fonte de renda ou sua principal fonte de renda. Após estabilizar em maio, o resultado de Julho apresenta alta nessa proporção.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672112"/>
              </p:ext>
            </p:extLst>
          </p:nvPr>
        </p:nvGraphicFramePr>
        <p:xfrm>
          <a:off x="1923788" y="1943478"/>
          <a:ext cx="8045524" cy="351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492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72101" y="342710"/>
            <a:ext cx="106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Possui outra fonte de renda? - Por região</a:t>
            </a:r>
            <a:endParaRPr lang="pt-BR" sz="2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290762" cy="61555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5438E5C-F02A-CE61-03C3-4F18AD11B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79" y="663040"/>
            <a:ext cx="1714739" cy="352474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9156F4DC-4373-40DC-A2DA-D940606B2AB1}"/>
              </a:ext>
            </a:extLst>
          </p:cNvPr>
          <p:cNvSpPr txBox="1"/>
          <p:nvPr/>
        </p:nvSpPr>
        <p:spPr>
          <a:xfrm>
            <a:off x="7769197" y="384641"/>
            <a:ext cx="160970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b="0" i="1" dirty="0">
                <a:solidFill>
                  <a:srgbClr val="0065B0"/>
                </a:solidFill>
                <a:latin typeface="Roboto"/>
              </a:rPr>
              <a:t>(dados em %)</a:t>
            </a: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971605"/>
              </p:ext>
            </p:extLst>
          </p:nvPr>
        </p:nvGraphicFramePr>
        <p:xfrm>
          <a:off x="797592" y="3776407"/>
          <a:ext cx="4956433" cy="2594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922730"/>
              </p:ext>
            </p:extLst>
          </p:nvPr>
        </p:nvGraphicFramePr>
        <p:xfrm>
          <a:off x="5754025" y="3734214"/>
          <a:ext cx="5004707" cy="265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00000000-0008-0000-02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130343"/>
              </p:ext>
            </p:extLst>
          </p:nvPr>
        </p:nvGraphicFramePr>
        <p:xfrm>
          <a:off x="749318" y="1168218"/>
          <a:ext cx="5004707" cy="265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08004"/>
              </p:ext>
            </p:extLst>
          </p:nvPr>
        </p:nvGraphicFramePr>
        <p:xfrm>
          <a:off x="5785701" y="1125676"/>
          <a:ext cx="5004707" cy="266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3365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200038" y="407440"/>
            <a:ext cx="935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MEI foi sua principal fonte de renda? - Por região</a:t>
            </a:r>
            <a:endParaRPr lang="pt-BR" sz="28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290762" cy="61555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5438E5C-F02A-CE61-03C3-4F18AD11B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37" y="758387"/>
            <a:ext cx="1714739" cy="352474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75DCBB3-A46D-4666-BF9F-37775E705D82}"/>
              </a:ext>
            </a:extLst>
          </p:cNvPr>
          <p:cNvSpPr txBox="1"/>
          <p:nvPr/>
        </p:nvSpPr>
        <p:spPr>
          <a:xfrm>
            <a:off x="8057469" y="458883"/>
            <a:ext cx="140041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400" b="0" i="1" dirty="0">
                <a:solidFill>
                  <a:srgbClr val="0065B0"/>
                </a:solidFill>
                <a:latin typeface="Roboto"/>
              </a:rPr>
              <a:t>(dados em %)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023264"/>
              </p:ext>
            </p:extLst>
          </p:nvPr>
        </p:nvGraphicFramePr>
        <p:xfrm>
          <a:off x="491941" y="1139951"/>
          <a:ext cx="4991718" cy="266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898841"/>
              </p:ext>
            </p:extLst>
          </p:nvPr>
        </p:nvGraphicFramePr>
        <p:xfrm>
          <a:off x="5753039" y="1129560"/>
          <a:ext cx="5004707" cy="267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860049"/>
              </p:ext>
            </p:extLst>
          </p:nvPr>
        </p:nvGraphicFramePr>
        <p:xfrm>
          <a:off x="478952" y="3685211"/>
          <a:ext cx="5004707" cy="26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599710"/>
              </p:ext>
            </p:extLst>
          </p:nvPr>
        </p:nvGraphicFramePr>
        <p:xfrm>
          <a:off x="5697146" y="3693548"/>
          <a:ext cx="5004707" cy="266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0971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-194762" y="976921"/>
            <a:ext cx="6290762" cy="61555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6975FD6-944A-23EE-3149-3D7023ADE8C5}"/>
              </a:ext>
            </a:extLst>
          </p:cNvPr>
          <p:cNvSpPr txBox="1"/>
          <p:nvPr/>
        </p:nvSpPr>
        <p:spPr>
          <a:xfrm>
            <a:off x="28127" y="6517862"/>
            <a:ext cx="1152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OBS: Participam da pesquisa todos os MEI (Microempreendedores Individuais) da amostra que trabalharam nos últimos 12 meses </a:t>
            </a:r>
            <a:r>
              <a:rPr lang="pt-BR" sz="12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como</a:t>
            </a:r>
            <a:r>
              <a:rPr lang="pt-BR" sz="14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MEI.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305823"/>
              </p:ext>
            </p:extLst>
          </p:nvPr>
        </p:nvGraphicFramePr>
        <p:xfrm>
          <a:off x="236629" y="1095385"/>
          <a:ext cx="5427979" cy="271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081084"/>
              </p:ext>
            </p:extLst>
          </p:nvPr>
        </p:nvGraphicFramePr>
        <p:xfrm>
          <a:off x="5913260" y="1200563"/>
          <a:ext cx="5585979" cy="257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058285"/>
              </p:ext>
            </p:extLst>
          </p:nvPr>
        </p:nvGraphicFramePr>
        <p:xfrm>
          <a:off x="224754" y="3814196"/>
          <a:ext cx="5427979" cy="252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176339"/>
              </p:ext>
            </p:extLst>
          </p:nvPr>
        </p:nvGraphicFramePr>
        <p:xfrm>
          <a:off x="5986643" y="3814196"/>
          <a:ext cx="5564384" cy="256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6C2FAC8E-88B3-4AD7-931D-CC2F5AB43ABB}"/>
              </a:ext>
            </a:extLst>
          </p:cNvPr>
          <p:cNvSpPr txBox="1"/>
          <p:nvPr/>
        </p:nvSpPr>
        <p:spPr>
          <a:xfrm>
            <a:off x="200038" y="407440"/>
            <a:ext cx="935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MEI – proporção que tem no MEI sua principal ou sua única fonte de renda - Por região</a:t>
            </a:r>
            <a:endParaRPr lang="pt-BR" sz="20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EBC81F6-B194-4D49-945D-423F4DFB17EF}"/>
              </a:ext>
            </a:extLst>
          </p:cNvPr>
          <p:cNvSpPr txBox="1"/>
          <p:nvPr/>
        </p:nvSpPr>
        <p:spPr>
          <a:xfrm>
            <a:off x="52818" y="1080286"/>
            <a:ext cx="140041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200" b="0" i="1" dirty="0">
                <a:solidFill>
                  <a:srgbClr val="0065B0"/>
                </a:solidFill>
                <a:latin typeface="Roboto"/>
              </a:rPr>
              <a:t>(dados em %)</a:t>
            </a:r>
          </a:p>
        </p:txBody>
      </p:sp>
    </p:spTree>
    <p:extLst>
      <p:ext uri="{BB962C8B-B14F-4D97-AF65-F5344CB8AC3E}">
        <p14:creationId xmlns:p14="http://schemas.microsoft.com/office/powerpoint/2010/main" val="150327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6265920" y="1785474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718614" y="3100832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Julho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385411" y="2038377"/>
            <a:ext cx="4610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65B0"/>
                </a:solidFill>
                <a:latin typeface="Calibri" panose="020F0502020204030204"/>
              </a:rPr>
              <a:t>ANÁLISE GERAL E POR SETOR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0065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14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5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6265920" y="1785474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718614" y="3100832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Julho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902281" y="2931554"/>
            <a:ext cx="461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65B0"/>
                </a:solidFill>
                <a:latin typeface="Calibri" panose="020F0502020204030204"/>
              </a:rPr>
              <a:t>BRASIL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0065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15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2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23811" y="6398452"/>
            <a:ext cx="12192000" cy="5157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627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- Brasil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IC-MEI (Geral)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290762" cy="61555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16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69A1163-0500-F9D7-8EE8-8FFD386C9576}"/>
              </a:ext>
            </a:extLst>
          </p:cNvPr>
          <p:cNvSpPr txBox="1"/>
          <p:nvPr/>
        </p:nvSpPr>
        <p:spPr>
          <a:xfrm>
            <a:off x="8356265" y="3914638"/>
            <a:ext cx="356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Comparação com o mês anterior</a:t>
            </a:r>
          </a:p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IC-MEI </a:t>
            </a:r>
            <a:r>
              <a:rPr lang="pt-BR" dirty="0">
                <a:solidFill>
                  <a:srgbClr val="0065B0"/>
                </a:solidFill>
                <a:latin typeface="Roboto"/>
              </a:rPr>
              <a:t>avançou 4,9 pontos.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1B8367-4BD3-9C1B-0DD3-9068A5C482F6}"/>
              </a:ext>
            </a:extLst>
          </p:cNvPr>
          <p:cNvSpPr txBox="1"/>
          <p:nvPr/>
        </p:nvSpPr>
        <p:spPr>
          <a:xfrm>
            <a:off x="1185930" y="1640351"/>
            <a:ext cx="57182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Indicador de Confiança – MEI (Geral)</a:t>
            </a:r>
          </a:p>
          <a:p>
            <a:pPr algn="ctr"/>
            <a:r>
              <a:rPr lang="pt-BR" i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(dados em pontos)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E7AF8A3-1F8B-B17C-55BC-7D833E73CEAA}"/>
              </a:ext>
            </a:extLst>
          </p:cNvPr>
          <p:cNvSpPr txBox="1"/>
          <p:nvPr/>
        </p:nvSpPr>
        <p:spPr>
          <a:xfrm>
            <a:off x="8356265" y="2579747"/>
            <a:ext cx="312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Comparação de Jul/24 com Jul/23 </a:t>
            </a:r>
          </a:p>
          <a:p>
            <a:pPr>
              <a:buClr>
                <a:srgbClr val="3494BA"/>
              </a:buClr>
            </a:pPr>
            <a:r>
              <a:rPr lang="pt-BR" sz="500" b="1" dirty="0">
                <a:solidFill>
                  <a:srgbClr val="0065B0"/>
                </a:solidFill>
                <a:latin typeface="Roboto"/>
              </a:rPr>
              <a:t>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IC-MEI </a:t>
            </a:r>
            <a:r>
              <a:rPr lang="pt-BR" dirty="0">
                <a:solidFill>
                  <a:srgbClr val="0065B0"/>
                </a:solidFill>
                <a:latin typeface="Roboto"/>
              </a:rPr>
              <a:t>avançou 1,7 ponto. 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370C1414-4620-48DE-AD92-0CC6E6F06D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930084"/>
              </p:ext>
            </p:extLst>
          </p:nvPr>
        </p:nvGraphicFramePr>
        <p:xfrm>
          <a:off x="781601" y="2373700"/>
          <a:ext cx="7088076" cy="373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6423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18586" y="6415205"/>
            <a:ext cx="12192000" cy="6017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6205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- Brasil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ISA-MEI (Geral)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290762" cy="61555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28706" y="6279834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17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1B8367-4BD3-9C1B-0DD3-9068A5C482F6}"/>
              </a:ext>
            </a:extLst>
          </p:cNvPr>
          <p:cNvSpPr txBox="1"/>
          <p:nvPr/>
        </p:nvSpPr>
        <p:spPr>
          <a:xfrm>
            <a:off x="1387502" y="1462773"/>
            <a:ext cx="55086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Indicador de Situação Atual – MEI (Geral)</a:t>
            </a:r>
          </a:p>
          <a:p>
            <a:pPr algn="ctr"/>
            <a:r>
              <a:rPr lang="pt-BR" i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(dados em pontos)</a:t>
            </a:r>
          </a:p>
          <a:p>
            <a:r>
              <a:rPr lang="pt-BR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C9E6DF7-0EDC-97CC-7B3B-1DD1B3B82D91}"/>
              </a:ext>
            </a:extLst>
          </p:cNvPr>
          <p:cNvSpPr txBox="1"/>
          <p:nvPr/>
        </p:nvSpPr>
        <p:spPr>
          <a:xfrm>
            <a:off x="8347513" y="4082657"/>
            <a:ext cx="356876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Comparação com o mês anterior</a:t>
            </a:r>
            <a:br>
              <a:rPr lang="pt-BR" b="1" dirty="0">
                <a:solidFill>
                  <a:srgbClr val="0065B0"/>
                </a:solidFill>
                <a:latin typeface="Roboto"/>
              </a:rPr>
            </a:br>
            <a:r>
              <a:rPr lang="pt-BR" sz="500" b="1" dirty="0">
                <a:solidFill>
                  <a:srgbClr val="0065B0"/>
                </a:solidFill>
                <a:latin typeface="Roboto"/>
              </a:rPr>
              <a:t>  </a:t>
            </a:r>
            <a:endParaRPr lang="pt-BR" b="1" dirty="0">
              <a:solidFill>
                <a:srgbClr val="0065B0"/>
              </a:solidFill>
              <a:latin typeface="Roboto"/>
            </a:endParaRPr>
          </a:p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ISA-MEI </a:t>
            </a:r>
            <a:r>
              <a:rPr lang="pt-BR" dirty="0">
                <a:solidFill>
                  <a:srgbClr val="0065B0"/>
                </a:solidFill>
                <a:latin typeface="Roboto"/>
              </a:rPr>
              <a:t>avançou 1,9 ponto.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B304C1F-6AD3-05B2-B82F-5CC65E29C068}"/>
              </a:ext>
            </a:extLst>
          </p:cNvPr>
          <p:cNvSpPr txBox="1"/>
          <p:nvPr/>
        </p:nvSpPr>
        <p:spPr>
          <a:xfrm>
            <a:off x="8347514" y="2487663"/>
            <a:ext cx="288558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Comparação de Jul/24 com Jul/23 </a:t>
            </a:r>
          </a:p>
          <a:p>
            <a:pPr>
              <a:buClr>
                <a:srgbClr val="3494BA"/>
              </a:buClr>
            </a:pPr>
            <a:r>
              <a:rPr lang="pt-BR" sz="500" b="1" dirty="0">
                <a:solidFill>
                  <a:srgbClr val="0065B0"/>
                </a:solidFill>
                <a:latin typeface="Roboto"/>
              </a:rPr>
              <a:t> </a:t>
            </a:r>
            <a:br>
              <a:rPr lang="pt-BR" b="1" dirty="0">
                <a:solidFill>
                  <a:srgbClr val="0065B0"/>
                </a:solidFill>
                <a:latin typeface="Roboto"/>
              </a:rPr>
            </a:br>
            <a:r>
              <a:rPr lang="pt-BR" b="1" dirty="0">
                <a:solidFill>
                  <a:srgbClr val="0065B0"/>
                </a:solidFill>
                <a:latin typeface="Roboto"/>
              </a:rPr>
              <a:t>ISA-MEI </a:t>
            </a:r>
            <a:r>
              <a:rPr lang="pt-BR" dirty="0">
                <a:solidFill>
                  <a:srgbClr val="0065B0"/>
                </a:solidFill>
                <a:latin typeface="Roboto"/>
              </a:rPr>
              <a:t>avançou 0,8 ponto.</a:t>
            </a: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7E26C173-61ED-407B-9849-77AB8C5E3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0913"/>
              </p:ext>
            </p:extLst>
          </p:nvPr>
        </p:nvGraphicFramePr>
        <p:xfrm>
          <a:off x="633260" y="2282121"/>
          <a:ext cx="7017142" cy="390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830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5627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- Brasil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IE-MEI (Geral)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290762" cy="61555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18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1B8367-4BD3-9C1B-0DD3-9068A5C482F6}"/>
              </a:ext>
            </a:extLst>
          </p:cNvPr>
          <p:cNvSpPr txBox="1"/>
          <p:nvPr/>
        </p:nvSpPr>
        <p:spPr>
          <a:xfrm>
            <a:off x="1348709" y="1633619"/>
            <a:ext cx="5824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Indicador de Expectativas – MEI (Geral)</a:t>
            </a:r>
          </a:p>
          <a:p>
            <a:pPr algn="ctr"/>
            <a:r>
              <a:rPr lang="pt-BR" i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(dados em pontos)</a:t>
            </a:r>
          </a:p>
          <a:p>
            <a:endParaRPr lang="pt-BR" b="1" dirty="0">
              <a:solidFill>
                <a:srgbClr val="0065B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36E4734-1331-FAA2-1CCE-93106223281E}"/>
              </a:ext>
            </a:extLst>
          </p:cNvPr>
          <p:cNvSpPr txBox="1"/>
          <p:nvPr/>
        </p:nvSpPr>
        <p:spPr>
          <a:xfrm>
            <a:off x="8256323" y="3653106"/>
            <a:ext cx="376578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Comparação com o mês anterior</a:t>
            </a:r>
            <a:br>
              <a:rPr lang="pt-BR" b="1" dirty="0">
                <a:solidFill>
                  <a:srgbClr val="0065B0"/>
                </a:solidFill>
                <a:latin typeface="Roboto"/>
              </a:rPr>
            </a:br>
            <a:r>
              <a:rPr lang="pt-BR" sz="500" b="1" dirty="0">
                <a:solidFill>
                  <a:srgbClr val="0065B0"/>
                </a:solidFill>
                <a:latin typeface="Roboto"/>
              </a:rPr>
              <a:t>  </a:t>
            </a:r>
            <a:endParaRPr lang="pt-BR" b="1" dirty="0">
              <a:solidFill>
                <a:srgbClr val="0065B0"/>
              </a:solidFill>
              <a:latin typeface="Roboto"/>
            </a:endParaRPr>
          </a:p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IE-MEI</a:t>
            </a:r>
            <a:r>
              <a:rPr lang="pt-BR" dirty="0">
                <a:solidFill>
                  <a:srgbClr val="0065B0"/>
                </a:solidFill>
                <a:latin typeface="Roboto"/>
              </a:rPr>
              <a:t> avançou 7,9 pontos.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872B4E6-D43F-F6CC-EB41-2A785FA78A94}"/>
              </a:ext>
            </a:extLst>
          </p:cNvPr>
          <p:cNvSpPr txBox="1"/>
          <p:nvPr/>
        </p:nvSpPr>
        <p:spPr>
          <a:xfrm>
            <a:off x="8208274" y="2631847"/>
            <a:ext cx="381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Comparação de Jul/24 com Jul/23 </a:t>
            </a:r>
            <a:br>
              <a:rPr lang="pt-BR" b="1" dirty="0">
                <a:solidFill>
                  <a:srgbClr val="0065B0"/>
                </a:solidFill>
                <a:latin typeface="Roboto"/>
              </a:rPr>
            </a:br>
            <a:r>
              <a:rPr lang="pt-BR" b="1" dirty="0">
                <a:solidFill>
                  <a:srgbClr val="0065B0"/>
                </a:solidFill>
                <a:latin typeface="Roboto"/>
              </a:rPr>
              <a:t>IE-MEI </a:t>
            </a:r>
            <a:r>
              <a:rPr lang="pt-BR" dirty="0">
                <a:solidFill>
                  <a:srgbClr val="0065B0"/>
                </a:solidFill>
                <a:latin typeface="Roboto"/>
              </a:rPr>
              <a:t>avançou 2,6 ponto.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F446A880-A9F8-4299-A8B0-981580680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300167"/>
              </p:ext>
            </p:extLst>
          </p:nvPr>
        </p:nvGraphicFramePr>
        <p:xfrm>
          <a:off x="426679" y="2387460"/>
          <a:ext cx="7512213" cy="377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982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341671" y="435261"/>
            <a:ext cx="80649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R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esultados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- Brasil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pt-BR" sz="2800" dirty="0">
                <a:solidFill>
                  <a:srgbClr val="005CB8"/>
                </a:solidFill>
              </a:rPr>
              <a:t>Serviços 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Comércio </a:t>
            </a:r>
            <a:r>
              <a:rPr lang="pt-BR" sz="2800" dirty="0">
                <a:solidFill>
                  <a:srgbClr val="005CB8"/>
                </a:solidFill>
              </a:rPr>
              <a:t>– 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Indústria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7367960" cy="64878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19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49193DC-955F-1229-2EEA-28CBE6FA7EF3}"/>
              </a:ext>
            </a:extLst>
          </p:cNvPr>
          <p:cNvSpPr txBox="1"/>
          <p:nvPr/>
        </p:nvSpPr>
        <p:spPr>
          <a:xfrm>
            <a:off x="9632693" y="3920516"/>
            <a:ext cx="1918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mensal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  <a:endParaRPr lang="pt-BR" sz="1600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10" name="CaixaDeTexto 22">
            <a:extLst>
              <a:ext uri="{FF2B5EF4-FFF2-40B4-BE49-F238E27FC236}">
                <a16:creationId xmlns:a16="http://schemas.microsoft.com/office/drawing/2014/main" id="{B9D58592-3055-F50B-9D5D-5340B5463190}"/>
              </a:ext>
            </a:extLst>
          </p:cNvPr>
          <p:cNvSpPr txBox="1"/>
          <p:nvPr/>
        </p:nvSpPr>
        <p:spPr>
          <a:xfrm>
            <a:off x="2229350" y="1327053"/>
            <a:ext cx="513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800" b="1" dirty="0">
                <a:solidFill>
                  <a:srgbClr val="0065B0"/>
                </a:solidFill>
                <a:latin typeface="Roboto"/>
              </a:rPr>
              <a:t>Indicador de Confiança – MEI (Setores)</a:t>
            </a:r>
            <a:br>
              <a:rPr lang="pt-BR" sz="1800" b="1" dirty="0">
                <a:solidFill>
                  <a:srgbClr val="0065B0"/>
                </a:solidFill>
                <a:latin typeface="Roboto"/>
              </a:rPr>
            </a:br>
            <a:r>
              <a:rPr lang="pt-BR" sz="1800" i="1" dirty="0">
                <a:solidFill>
                  <a:srgbClr val="0065B0"/>
                </a:solidFill>
                <a:latin typeface="Roboto"/>
              </a:rPr>
              <a:t>(dados em pontos)</a:t>
            </a:r>
            <a:endParaRPr lang="pt-BR" sz="1800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5049BD2-07FC-42CA-37FC-F452B6E4C478}"/>
              </a:ext>
            </a:extLst>
          </p:cNvPr>
          <p:cNvSpPr txBox="1"/>
          <p:nvPr/>
        </p:nvSpPr>
        <p:spPr>
          <a:xfrm>
            <a:off x="9443425" y="2352615"/>
            <a:ext cx="2472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interanual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3963"/>
              </p:ext>
            </p:extLst>
          </p:nvPr>
        </p:nvGraphicFramePr>
        <p:xfrm>
          <a:off x="532860" y="2004975"/>
          <a:ext cx="7873727" cy="387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id="{829D35A1-8960-4E58-B55A-41E4A6C7E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789" y="3029504"/>
            <a:ext cx="2750331" cy="42707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9786D67E-C929-48B6-B265-3ABA40ABC8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7"/>
          <a:stretch/>
        </p:blipFill>
        <p:spPr>
          <a:xfrm>
            <a:off x="8891081" y="4565461"/>
            <a:ext cx="2825040" cy="9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6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ráfico 9">
            <a:extLst>
              <a:ext uri="{FF2B5EF4-FFF2-40B4-BE49-F238E27FC236}">
                <a16:creationId xmlns:a16="http://schemas.microsoft.com/office/drawing/2014/main" id="{B4BB287C-6D6D-4BF5-15BA-0960A53A10DE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Gráfico 9">
            <a:extLst>
              <a:ext uri="{FF2B5EF4-FFF2-40B4-BE49-F238E27FC236}">
                <a16:creationId xmlns:a16="http://schemas.microsoft.com/office/drawing/2014/main" id="{0B1BD7F6-D742-5D5C-3178-9DBCC6DDD1F7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Gráfico 10">
            <a:extLst>
              <a:ext uri="{FF2B5EF4-FFF2-40B4-BE49-F238E27FC236}">
                <a16:creationId xmlns:a16="http://schemas.microsoft.com/office/drawing/2014/main" id="{A8BB8F3D-BB45-3E29-8635-3D131E31C398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Gráfico 12">
            <a:extLst>
              <a:ext uri="{FF2B5EF4-FFF2-40B4-BE49-F238E27FC236}">
                <a16:creationId xmlns:a16="http://schemas.microsoft.com/office/drawing/2014/main" id="{2C664F75-6EAF-8AA6-3396-78AE745314B8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Gráfico 10">
            <a:extLst>
              <a:ext uri="{FF2B5EF4-FFF2-40B4-BE49-F238E27FC236}">
                <a16:creationId xmlns:a16="http://schemas.microsoft.com/office/drawing/2014/main" id="{26C275FA-17C9-0E13-BBC2-19727607E5C6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Gráfico 9">
            <a:extLst>
              <a:ext uri="{FF2B5EF4-FFF2-40B4-BE49-F238E27FC236}">
                <a16:creationId xmlns:a16="http://schemas.microsoft.com/office/drawing/2014/main" id="{B50C6610-8505-B922-30B8-B2D9C9AA58A3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E80B7ABE-89AD-C0D2-7108-1BB890C1DD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grpSp>
        <p:nvGrpSpPr>
          <p:cNvPr id="37" name="object 12">
            <a:extLst>
              <a:ext uri="{FF2B5EF4-FFF2-40B4-BE49-F238E27FC236}">
                <a16:creationId xmlns:a16="http://schemas.microsoft.com/office/drawing/2014/main" id="{57CA532E-8B09-EE57-F8EA-4D264D0D1ACD}"/>
              </a:ext>
            </a:extLst>
          </p:cNvPr>
          <p:cNvGrpSpPr/>
          <p:nvPr/>
        </p:nvGrpSpPr>
        <p:grpSpPr>
          <a:xfrm>
            <a:off x="8016576" y="1555592"/>
            <a:ext cx="3755390" cy="4601210"/>
            <a:chOff x="288021" y="1571213"/>
            <a:chExt cx="3755390" cy="4601210"/>
          </a:xfrm>
        </p:grpSpPr>
        <p:pic>
          <p:nvPicPr>
            <p:cNvPr id="38" name="object 13">
              <a:extLst>
                <a:ext uri="{FF2B5EF4-FFF2-40B4-BE49-F238E27FC236}">
                  <a16:creationId xmlns:a16="http://schemas.microsoft.com/office/drawing/2014/main" id="{579F8B69-6E50-3F35-7BF5-53EBA39E63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21" y="1571213"/>
              <a:ext cx="3755165" cy="4601016"/>
            </a:xfrm>
            <a:prstGeom prst="rect">
              <a:avLst/>
            </a:prstGeom>
          </p:spPr>
        </p:pic>
        <p:sp>
          <p:nvSpPr>
            <p:cNvPr id="39" name="object 14">
              <a:extLst>
                <a:ext uri="{FF2B5EF4-FFF2-40B4-BE49-F238E27FC236}">
                  <a16:creationId xmlns:a16="http://schemas.microsoft.com/office/drawing/2014/main" id="{F457E2CD-0E70-0484-14F3-75C4521324C8}"/>
                </a:ext>
              </a:extLst>
            </p:cNvPr>
            <p:cNvSpPr/>
            <p:nvPr/>
          </p:nvSpPr>
          <p:spPr>
            <a:xfrm>
              <a:off x="371855" y="1662683"/>
              <a:ext cx="3592195" cy="4422775"/>
            </a:xfrm>
            <a:custGeom>
              <a:avLst/>
              <a:gdLst/>
              <a:ahLst/>
              <a:cxnLst/>
              <a:rect l="l" t="t" r="r" b="b"/>
              <a:pathLst>
                <a:path w="3592195" h="4422775">
                  <a:moveTo>
                    <a:pt x="2993390" y="0"/>
                  </a:moveTo>
                  <a:lnTo>
                    <a:pt x="598690" y="0"/>
                  </a:lnTo>
                  <a:lnTo>
                    <a:pt x="549589" y="1985"/>
                  </a:lnTo>
                  <a:lnTo>
                    <a:pt x="501580" y="7837"/>
                  </a:lnTo>
                  <a:lnTo>
                    <a:pt x="454819" y="17402"/>
                  </a:lnTo>
                  <a:lnTo>
                    <a:pt x="409459" y="30526"/>
                  </a:lnTo>
                  <a:lnTo>
                    <a:pt x="365654" y="47055"/>
                  </a:lnTo>
                  <a:lnTo>
                    <a:pt x="323559" y="66834"/>
                  </a:lnTo>
                  <a:lnTo>
                    <a:pt x="283327" y="89709"/>
                  </a:lnTo>
                  <a:lnTo>
                    <a:pt x="245113" y="115527"/>
                  </a:lnTo>
                  <a:lnTo>
                    <a:pt x="209070" y="144132"/>
                  </a:lnTo>
                  <a:lnTo>
                    <a:pt x="175353" y="175371"/>
                  </a:lnTo>
                  <a:lnTo>
                    <a:pt x="144116" y="209089"/>
                  </a:lnTo>
                  <a:lnTo>
                    <a:pt x="115513" y="245132"/>
                  </a:lnTo>
                  <a:lnTo>
                    <a:pt x="89698" y="283346"/>
                  </a:lnTo>
                  <a:lnTo>
                    <a:pt x="66825" y="323577"/>
                  </a:lnTo>
                  <a:lnTo>
                    <a:pt x="47048" y="365670"/>
                  </a:lnTo>
                  <a:lnTo>
                    <a:pt x="30521" y="409472"/>
                  </a:lnTo>
                  <a:lnTo>
                    <a:pt x="17399" y="454828"/>
                  </a:lnTo>
                  <a:lnTo>
                    <a:pt x="7835" y="501583"/>
                  </a:lnTo>
                  <a:lnTo>
                    <a:pt x="1984" y="549585"/>
                  </a:lnTo>
                  <a:lnTo>
                    <a:pt x="0" y="598677"/>
                  </a:lnTo>
                  <a:lnTo>
                    <a:pt x="0" y="3823969"/>
                  </a:lnTo>
                  <a:lnTo>
                    <a:pt x="1984" y="3873069"/>
                  </a:lnTo>
                  <a:lnTo>
                    <a:pt x="7835" y="3921076"/>
                  </a:lnTo>
                  <a:lnTo>
                    <a:pt x="17399" y="3967836"/>
                  </a:lnTo>
                  <a:lnTo>
                    <a:pt x="30521" y="4013195"/>
                  </a:lnTo>
                  <a:lnTo>
                    <a:pt x="47048" y="4056998"/>
                  </a:lnTo>
                  <a:lnTo>
                    <a:pt x="66825" y="4099093"/>
                  </a:lnTo>
                  <a:lnTo>
                    <a:pt x="89698" y="4139324"/>
                  </a:lnTo>
                  <a:lnTo>
                    <a:pt x="115513" y="4177537"/>
                  </a:lnTo>
                  <a:lnTo>
                    <a:pt x="144116" y="4213579"/>
                  </a:lnTo>
                  <a:lnTo>
                    <a:pt x="175353" y="4247295"/>
                  </a:lnTo>
                  <a:lnTo>
                    <a:pt x="209070" y="4278532"/>
                  </a:lnTo>
                  <a:lnTo>
                    <a:pt x="245113" y="4307135"/>
                  </a:lnTo>
                  <a:lnTo>
                    <a:pt x="283327" y="4332950"/>
                  </a:lnTo>
                  <a:lnTo>
                    <a:pt x="323559" y="4355822"/>
                  </a:lnTo>
                  <a:lnTo>
                    <a:pt x="365654" y="4375599"/>
                  </a:lnTo>
                  <a:lnTo>
                    <a:pt x="409459" y="4392126"/>
                  </a:lnTo>
                  <a:lnTo>
                    <a:pt x="454819" y="4405248"/>
                  </a:lnTo>
                  <a:lnTo>
                    <a:pt x="501580" y="4414812"/>
                  </a:lnTo>
                  <a:lnTo>
                    <a:pt x="549589" y="4420663"/>
                  </a:lnTo>
                  <a:lnTo>
                    <a:pt x="598690" y="4422648"/>
                  </a:lnTo>
                  <a:lnTo>
                    <a:pt x="2993390" y="4422648"/>
                  </a:lnTo>
                  <a:lnTo>
                    <a:pt x="3042482" y="4420663"/>
                  </a:lnTo>
                  <a:lnTo>
                    <a:pt x="3090484" y="4414812"/>
                  </a:lnTo>
                  <a:lnTo>
                    <a:pt x="3137239" y="4405248"/>
                  </a:lnTo>
                  <a:lnTo>
                    <a:pt x="3182595" y="4392126"/>
                  </a:lnTo>
                  <a:lnTo>
                    <a:pt x="3226397" y="4375599"/>
                  </a:lnTo>
                  <a:lnTo>
                    <a:pt x="3268490" y="4355822"/>
                  </a:lnTo>
                  <a:lnTo>
                    <a:pt x="3308721" y="4332950"/>
                  </a:lnTo>
                  <a:lnTo>
                    <a:pt x="3346935" y="4307135"/>
                  </a:lnTo>
                  <a:lnTo>
                    <a:pt x="3382978" y="4278532"/>
                  </a:lnTo>
                  <a:lnTo>
                    <a:pt x="3416696" y="4247295"/>
                  </a:lnTo>
                  <a:lnTo>
                    <a:pt x="3447935" y="4213579"/>
                  </a:lnTo>
                  <a:lnTo>
                    <a:pt x="3476540" y="4177537"/>
                  </a:lnTo>
                  <a:lnTo>
                    <a:pt x="3502358" y="4139324"/>
                  </a:lnTo>
                  <a:lnTo>
                    <a:pt x="3525233" y="4099093"/>
                  </a:lnTo>
                  <a:lnTo>
                    <a:pt x="3545012" y="4056998"/>
                  </a:lnTo>
                  <a:lnTo>
                    <a:pt x="3561541" y="4013195"/>
                  </a:lnTo>
                  <a:lnTo>
                    <a:pt x="3574665" y="3967836"/>
                  </a:lnTo>
                  <a:lnTo>
                    <a:pt x="3584230" y="3921076"/>
                  </a:lnTo>
                  <a:lnTo>
                    <a:pt x="3590082" y="3873069"/>
                  </a:lnTo>
                  <a:lnTo>
                    <a:pt x="3592068" y="3823969"/>
                  </a:lnTo>
                  <a:lnTo>
                    <a:pt x="3592068" y="598677"/>
                  </a:lnTo>
                  <a:lnTo>
                    <a:pt x="3590082" y="549585"/>
                  </a:lnTo>
                  <a:lnTo>
                    <a:pt x="3584230" y="501583"/>
                  </a:lnTo>
                  <a:lnTo>
                    <a:pt x="3574665" y="454828"/>
                  </a:lnTo>
                  <a:lnTo>
                    <a:pt x="3561541" y="409472"/>
                  </a:lnTo>
                  <a:lnTo>
                    <a:pt x="3545012" y="365670"/>
                  </a:lnTo>
                  <a:lnTo>
                    <a:pt x="3525233" y="323577"/>
                  </a:lnTo>
                  <a:lnTo>
                    <a:pt x="3502358" y="283346"/>
                  </a:lnTo>
                  <a:lnTo>
                    <a:pt x="3476540" y="245132"/>
                  </a:lnTo>
                  <a:lnTo>
                    <a:pt x="3447935" y="209089"/>
                  </a:lnTo>
                  <a:lnTo>
                    <a:pt x="3416696" y="175371"/>
                  </a:lnTo>
                  <a:lnTo>
                    <a:pt x="3382978" y="144132"/>
                  </a:lnTo>
                  <a:lnTo>
                    <a:pt x="3346935" y="115527"/>
                  </a:lnTo>
                  <a:lnTo>
                    <a:pt x="3308721" y="89709"/>
                  </a:lnTo>
                  <a:lnTo>
                    <a:pt x="3268490" y="66834"/>
                  </a:lnTo>
                  <a:lnTo>
                    <a:pt x="3226397" y="47055"/>
                  </a:lnTo>
                  <a:lnTo>
                    <a:pt x="3182595" y="30526"/>
                  </a:lnTo>
                  <a:lnTo>
                    <a:pt x="3137239" y="17402"/>
                  </a:lnTo>
                  <a:lnTo>
                    <a:pt x="3090484" y="7837"/>
                  </a:lnTo>
                  <a:lnTo>
                    <a:pt x="3042482" y="1985"/>
                  </a:lnTo>
                  <a:lnTo>
                    <a:pt x="299339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5">
              <a:extLst>
                <a:ext uri="{FF2B5EF4-FFF2-40B4-BE49-F238E27FC236}">
                  <a16:creationId xmlns:a16="http://schemas.microsoft.com/office/drawing/2014/main" id="{4BF00EF0-29FF-BFAB-DABC-E12E499FE180}"/>
                </a:ext>
              </a:extLst>
            </p:cNvPr>
            <p:cNvSpPr/>
            <p:nvPr/>
          </p:nvSpPr>
          <p:spPr>
            <a:xfrm>
              <a:off x="1815084" y="1761743"/>
              <a:ext cx="702945" cy="62865"/>
            </a:xfrm>
            <a:custGeom>
              <a:avLst/>
              <a:gdLst/>
              <a:ahLst/>
              <a:cxnLst/>
              <a:rect l="l" t="t" r="r" b="b"/>
              <a:pathLst>
                <a:path w="702944" h="62864">
                  <a:moveTo>
                    <a:pt x="70256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702563" y="62484"/>
                  </a:lnTo>
                  <a:lnTo>
                    <a:pt x="702563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" name="object 12">
            <a:extLst>
              <a:ext uri="{FF2B5EF4-FFF2-40B4-BE49-F238E27FC236}">
                <a16:creationId xmlns:a16="http://schemas.microsoft.com/office/drawing/2014/main" id="{561EC363-44A3-82EF-252D-7E3C221D3C21}"/>
              </a:ext>
            </a:extLst>
          </p:cNvPr>
          <p:cNvGrpSpPr/>
          <p:nvPr/>
        </p:nvGrpSpPr>
        <p:grpSpPr>
          <a:xfrm>
            <a:off x="4172972" y="1555592"/>
            <a:ext cx="3755390" cy="4601210"/>
            <a:chOff x="288021" y="1571213"/>
            <a:chExt cx="3755390" cy="4601210"/>
          </a:xfrm>
        </p:grpSpPr>
        <p:pic>
          <p:nvPicPr>
            <p:cNvPr id="29" name="object 13">
              <a:extLst>
                <a:ext uri="{FF2B5EF4-FFF2-40B4-BE49-F238E27FC236}">
                  <a16:creationId xmlns:a16="http://schemas.microsoft.com/office/drawing/2014/main" id="{AA75B577-EF2B-44A9-7B45-00B91682526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21" y="1571213"/>
              <a:ext cx="3755165" cy="4601016"/>
            </a:xfrm>
            <a:prstGeom prst="rect">
              <a:avLst/>
            </a:prstGeom>
          </p:spPr>
        </p:pic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607CC284-20F0-D7D5-5BF1-2EE5FF62515D}"/>
                </a:ext>
              </a:extLst>
            </p:cNvPr>
            <p:cNvSpPr/>
            <p:nvPr/>
          </p:nvSpPr>
          <p:spPr>
            <a:xfrm>
              <a:off x="371855" y="1662683"/>
              <a:ext cx="3592195" cy="4422775"/>
            </a:xfrm>
            <a:custGeom>
              <a:avLst/>
              <a:gdLst/>
              <a:ahLst/>
              <a:cxnLst/>
              <a:rect l="l" t="t" r="r" b="b"/>
              <a:pathLst>
                <a:path w="3592195" h="4422775">
                  <a:moveTo>
                    <a:pt x="2993390" y="0"/>
                  </a:moveTo>
                  <a:lnTo>
                    <a:pt x="598690" y="0"/>
                  </a:lnTo>
                  <a:lnTo>
                    <a:pt x="549589" y="1985"/>
                  </a:lnTo>
                  <a:lnTo>
                    <a:pt x="501580" y="7837"/>
                  </a:lnTo>
                  <a:lnTo>
                    <a:pt x="454819" y="17402"/>
                  </a:lnTo>
                  <a:lnTo>
                    <a:pt x="409459" y="30526"/>
                  </a:lnTo>
                  <a:lnTo>
                    <a:pt x="365654" y="47055"/>
                  </a:lnTo>
                  <a:lnTo>
                    <a:pt x="323559" y="66834"/>
                  </a:lnTo>
                  <a:lnTo>
                    <a:pt x="283327" y="89709"/>
                  </a:lnTo>
                  <a:lnTo>
                    <a:pt x="245113" y="115527"/>
                  </a:lnTo>
                  <a:lnTo>
                    <a:pt x="209070" y="144132"/>
                  </a:lnTo>
                  <a:lnTo>
                    <a:pt x="175353" y="175371"/>
                  </a:lnTo>
                  <a:lnTo>
                    <a:pt x="144116" y="209089"/>
                  </a:lnTo>
                  <a:lnTo>
                    <a:pt x="115513" y="245132"/>
                  </a:lnTo>
                  <a:lnTo>
                    <a:pt x="89698" y="283346"/>
                  </a:lnTo>
                  <a:lnTo>
                    <a:pt x="66825" y="323577"/>
                  </a:lnTo>
                  <a:lnTo>
                    <a:pt x="47048" y="365670"/>
                  </a:lnTo>
                  <a:lnTo>
                    <a:pt x="30521" y="409472"/>
                  </a:lnTo>
                  <a:lnTo>
                    <a:pt x="17399" y="454828"/>
                  </a:lnTo>
                  <a:lnTo>
                    <a:pt x="7835" y="501583"/>
                  </a:lnTo>
                  <a:lnTo>
                    <a:pt x="1984" y="549585"/>
                  </a:lnTo>
                  <a:lnTo>
                    <a:pt x="0" y="598677"/>
                  </a:lnTo>
                  <a:lnTo>
                    <a:pt x="0" y="3823969"/>
                  </a:lnTo>
                  <a:lnTo>
                    <a:pt x="1984" y="3873069"/>
                  </a:lnTo>
                  <a:lnTo>
                    <a:pt x="7835" y="3921076"/>
                  </a:lnTo>
                  <a:lnTo>
                    <a:pt x="17399" y="3967836"/>
                  </a:lnTo>
                  <a:lnTo>
                    <a:pt x="30521" y="4013195"/>
                  </a:lnTo>
                  <a:lnTo>
                    <a:pt x="47048" y="4056998"/>
                  </a:lnTo>
                  <a:lnTo>
                    <a:pt x="66825" y="4099093"/>
                  </a:lnTo>
                  <a:lnTo>
                    <a:pt x="89698" y="4139324"/>
                  </a:lnTo>
                  <a:lnTo>
                    <a:pt x="115513" y="4177537"/>
                  </a:lnTo>
                  <a:lnTo>
                    <a:pt x="144116" y="4213579"/>
                  </a:lnTo>
                  <a:lnTo>
                    <a:pt x="175353" y="4247295"/>
                  </a:lnTo>
                  <a:lnTo>
                    <a:pt x="209070" y="4278532"/>
                  </a:lnTo>
                  <a:lnTo>
                    <a:pt x="245113" y="4307135"/>
                  </a:lnTo>
                  <a:lnTo>
                    <a:pt x="283327" y="4332950"/>
                  </a:lnTo>
                  <a:lnTo>
                    <a:pt x="323559" y="4355822"/>
                  </a:lnTo>
                  <a:lnTo>
                    <a:pt x="365654" y="4375599"/>
                  </a:lnTo>
                  <a:lnTo>
                    <a:pt x="409459" y="4392126"/>
                  </a:lnTo>
                  <a:lnTo>
                    <a:pt x="454819" y="4405248"/>
                  </a:lnTo>
                  <a:lnTo>
                    <a:pt x="501580" y="4414812"/>
                  </a:lnTo>
                  <a:lnTo>
                    <a:pt x="549589" y="4420663"/>
                  </a:lnTo>
                  <a:lnTo>
                    <a:pt x="598690" y="4422648"/>
                  </a:lnTo>
                  <a:lnTo>
                    <a:pt x="2993390" y="4422648"/>
                  </a:lnTo>
                  <a:lnTo>
                    <a:pt x="3042482" y="4420663"/>
                  </a:lnTo>
                  <a:lnTo>
                    <a:pt x="3090484" y="4414812"/>
                  </a:lnTo>
                  <a:lnTo>
                    <a:pt x="3137239" y="4405248"/>
                  </a:lnTo>
                  <a:lnTo>
                    <a:pt x="3182595" y="4392126"/>
                  </a:lnTo>
                  <a:lnTo>
                    <a:pt x="3226397" y="4375599"/>
                  </a:lnTo>
                  <a:lnTo>
                    <a:pt x="3268490" y="4355822"/>
                  </a:lnTo>
                  <a:lnTo>
                    <a:pt x="3308721" y="4332950"/>
                  </a:lnTo>
                  <a:lnTo>
                    <a:pt x="3346935" y="4307135"/>
                  </a:lnTo>
                  <a:lnTo>
                    <a:pt x="3382978" y="4278532"/>
                  </a:lnTo>
                  <a:lnTo>
                    <a:pt x="3416696" y="4247295"/>
                  </a:lnTo>
                  <a:lnTo>
                    <a:pt x="3447935" y="4213579"/>
                  </a:lnTo>
                  <a:lnTo>
                    <a:pt x="3476540" y="4177537"/>
                  </a:lnTo>
                  <a:lnTo>
                    <a:pt x="3502358" y="4139324"/>
                  </a:lnTo>
                  <a:lnTo>
                    <a:pt x="3525233" y="4099093"/>
                  </a:lnTo>
                  <a:lnTo>
                    <a:pt x="3545012" y="4056998"/>
                  </a:lnTo>
                  <a:lnTo>
                    <a:pt x="3561541" y="4013195"/>
                  </a:lnTo>
                  <a:lnTo>
                    <a:pt x="3574665" y="3967836"/>
                  </a:lnTo>
                  <a:lnTo>
                    <a:pt x="3584230" y="3921076"/>
                  </a:lnTo>
                  <a:lnTo>
                    <a:pt x="3590082" y="3873069"/>
                  </a:lnTo>
                  <a:lnTo>
                    <a:pt x="3592068" y="3823969"/>
                  </a:lnTo>
                  <a:lnTo>
                    <a:pt x="3592068" y="598677"/>
                  </a:lnTo>
                  <a:lnTo>
                    <a:pt x="3590082" y="549585"/>
                  </a:lnTo>
                  <a:lnTo>
                    <a:pt x="3584230" y="501583"/>
                  </a:lnTo>
                  <a:lnTo>
                    <a:pt x="3574665" y="454828"/>
                  </a:lnTo>
                  <a:lnTo>
                    <a:pt x="3561541" y="409472"/>
                  </a:lnTo>
                  <a:lnTo>
                    <a:pt x="3545012" y="365670"/>
                  </a:lnTo>
                  <a:lnTo>
                    <a:pt x="3525233" y="323577"/>
                  </a:lnTo>
                  <a:lnTo>
                    <a:pt x="3502358" y="283346"/>
                  </a:lnTo>
                  <a:lnTo>
                    <a:pt x="3476540" y="245132"/>
                  </a:lnTo>
                  <a:lnTo>
                    <a:pt x="3447935" y="209089"/>
                  </a:lnTo>
                  <a:lnTo>
                    <a:pt x="3416696" y="175371"/>
                  </a:lnTo>
                  <a:lnTo>
                    <a:pt x="3382978" y="144132"/>
                  </a:lnTo>
                  <a:lnTo>
                    <a:pt x="3346935" y="115527"/>
                  </a:lnTo>
                  <a:lnTo>
                    <a:pt x="3308721" y="89709"/>
                  </a:lnTo>
                  <a:lnTo>
                    <a:pt x="3268490" y="66834"/>
                  </a:lnTo>
                  <a:lnTo>
                    <a:pt x="3226397" y="47055"/>
                  </a:lnTo>
                  <a:lnTo>
                    <a:pt x="3182595" y="30526"/>
                  </a:lnTo>
                  <a:lnTo>
                    <a:pt x="3137239" y="17402"/>
                  </a:lnTo>
                  <a:lnTo>
                    <a:pt x="3090484" y="7837"/>
                  </a:lnTo>
                  <a:lnTo>
                    <a:pt x="3042482" y="1985"/>
                  </a:lnTo>
                  <a:lnTo>
                    <a:pt x="299339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3755DC26-E981-55DC-DF48-CE97883FC609}"/>
                </a:ext>
              </a:extLst>
            </p:cNvPr>
            <p:cNvSpPr/>
            <p:nvPr/>
          </p:nvSpPr>
          <p:spPr>
            <a:xfrm>
              <a:off x="1815084" y="1761743"/>
              <a:ext cx="702945" cy="62865"/>
            </a:xfrm>
            <a:custGeom>
              <a:avLst/>
              <a:gdLst/>
              <a:ahLst/>
              <a:cxnLst/>
              <a:rect l="l" t="t" r="r" b="b"/>
              <a:pathLst>
                <a:path w="702944" h="62864">
                  <a:moveTo>
                    <a:pt x="70256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702563" y="62484"/>
                  </a:lnTo>
                  <a:lnTo>
                    <a:pt x="702563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2F2B12C3-1FE8-B284-F894-A0ED39D88E17}"/>
              </a:ext>
            </a:extLst>
          </p:cNvPr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976883"/>
            <a:ext cx="3944620" cy="45720"/>
          </a:xfrm>
          <a:custGeom>
            <a:avLst/>
            <a:gdLst/>
            <a:ahLst/>
            <a:cxnLst/>
            <a:rect l="l" t="t" r="r" b="b"/>
            <a:pathLst>
              <a:path w="3944620" h="45719">
                <a:moveTo>
                  <a:pt x="3944112" y="0"/>
                </a:moveTo>
                <a:lnTo>
                  <a:pt x="0" y="0"/>
                </a:lnTo>
                <a:lnTo>
                  <a:pt x="0" y="45720"/>
                </a:lnTo>
                <a:lnTo>
                  <a:pt x="3944112" y="45720"/>
                </a:lnTo>
                <a:lnTo>
                  <a:pt x="3944112" y="0"/>
                </a:lnTo>
                <a:close/>
              </a:path>
            </a:pathLst>
          </a:custGeom>
          <a:solidFill>
            <a:srgbClr val="005C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99951" y="6256020"/>
            <a:ext cx="792048" cy="60197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39590" y="1529827"/>
            <a:ext cx="3755165" cy="4601016"/>
            <a:chOff x="288021" y="1571213"/>
            <a:chExt cx="3755165" cy="4601016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21" y="1571213"/>
              <a:ext cx="3755165" cy="46010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1855" y="1662683"/>
              <a:ext cx="3592195" cy="4422775"/>
            </a:xfrm>
            <a:custGeom>
              <a:avLst/>
              <a:gdLst/>
              <a:ahLst/>
              <a:cxnLst/>
              <a:rect l="l" t="t" r="r" b="b"/>
              <a:pathLst>
                <a:path w="3592195" h="4422775">
                  <a:moveTo>
                    <a:pt x="2993390" y="0"/>
                  </a:moveTo>
                  <a:lnTo>
                    <a:pt x="598690" y="0"/>
                  </a:lnTo>
                  <a:lnTo>
                    <a:pt x="549589" y="1985"/>
                  </a:lnTo>
                  <a:lnTo>
                    <a:pt x="501580" y="7837"/>
                  </a:lnTo>
                  <a:lnTo>
                    <a:pt x="454819" y="17402"/>
                  </a:lnTo>
                  <a:lnTo>
                    <a:pt x="409459" y="30526"/>
                  </a:lnTo>
                  <a:lnTo>
                    <a:pt x="365654" y="47055"/>
                  </a:lnTo>
                  <a:lnTo>
                    <a:pt x="323559" y="66834"/>
                  </a:lnTo>
                  <a:lnTo>
                    <a:pt x="283327" y="89709"/>
                  </a:lnTo>
                  <a:lnTo>
                    <a:pt x="245113" y="115527"/>
                  </a:lnTo>
                  <a:lnTo>
                    <a:pt x="209070" y="144132"/>
                  </a:lnTo>
                  <a:lnTo>
                    <a:pt x="175353" y="175371"/>
                  </a:lnTo>
                  <a:lnTo>
                    <a:pt x="144116" y="209089"/>
                  </a:lnTo>
                  <a:lnTo>
                    <a:pt x="115513" y="245132"/>
                  </a:lnTo>
                  <a:lnTo>
                    <a:pt x="89698" y="283346"/>
                  </a:lnTo>
                  <a:lnTo>
                    <a:pt x="66825" y="323577"/>
                  </a:lnTo>
                  <a:lnTo>
                    <a:pt x="47048" y="365670"/>
                  </a:lnTo>
                  <a:lnTo>
                    <a:pt x="30521" y="409472"/>
                  </a:lnTo>
                  <a:lnTo>
                    <a:pt x="17399" y="454828"/>
                  </a:lnTo>
                  <a:lnTo>
                    <a:pt x="7835" y="501583"/>
                  </a:lnTo>
                  <a:lnTo>
                    <a:pt x="1984" y="549585"/>
                  </a:lnTo>
                  <a:lnTo>
                    <a:pt x="0" y="598677"/>
                  </a:lnTo>
                  <a:lnTo>
                    <a:pt x="0" y="3823969"/>
                  </a:lnTo>
                  <a:lnTo>
                    <a:pt x="1984" y="3873069"/>
                  </a:lnTo>
                  <a:lnTo>
                    <a:pt x="7835" y="3921076"/>
                  </a:lnTo>
                  <a:lnTo>
                    <a:pt x="17399" y="3967836"/>
                  </a:lnTo>
                  <a:lnTo>
                    <a:pt x="30521" y="4013195"/>
                  </a:lnTo>
                  <a:lnTo>
                    <a:pt x="47048" y="4056998"/>
                  </a:lnTo>
                  <a:lnTo>
                    <a:pt x="66825" y="4099093"/>
                  </a:lnTo>
                  <a:lnTo>
                    <a:pt x="89698" y="4139324"/>
                  </a:lnTo>
                  <a:lnTo>
                    <a:pt x="115513" y="4177537"/>
                  </a:lnTo>
                  <a:lnTo>
                    <a:pt x="144116" y="4213579"/>
                  </a:lnTo>
                  <a:lnTo>
                    <a:pt x="175353" y="4247295"/>
                  </a:lnTo>
                  <a:lnTo>
                    <a:pt x="209070" y="4278532"/>
                  </a:lnTo>
                  <a:lnTo>
                    <a:pt x="245113" y="4307135"/>
                  </a:lnTo>
                  <a:lnTo>
                    <a:pt x="283327" y="4332950"/>
                  </a:lnTo>
                  <a:lnTo>
                    <a:pt x="323559" y="4355822"/>
                  </a:lnTo>
                  <a:lnTo>
                    <a:pt x="365654" y="4375599"/>
                  </a:lnTo>
                  <a:lnTo>
                    <a:pt x="409459" y="4392126"/>
                  </a:lnTo>
                  <a:lnTo>
                    <a:pt x="454819" y="4405248"/>
                  </a:lnTo>
                  <a:lnTo>
                    <a:pt x="501580" y="4414812"/>
                  </a:lnTo>
                  <a:lnTo>
                    <a:pt x="549589" y="4420663"/>
                  </a:lnTo>
                  <a:lnTo>
                    <a:pt x="598690" y="4422648"/>
                  </a:lnTo>
                  <a:lnTo>
                    <a:pt x="2993390" y="4422648"/>
                  </a:lnTo>
                  <a:lnTo>
                    <a:pt x="3042482" y="4420663"/>
                  </a:lnTo>
                  <a:lnTo>
                    <a:pt x="3090484" y="4414812"/>
                  </a:lnTo>
                  <a:lnTo>
                    <a:pt x="3137239" y="4405248"/>
                  </a:lnTo>
                  <a:lnTo>
                    <a:pt x="3182595" y="4392126"/>
                  </a:lnTo>
                  <a:lnTo>
                    <a:pt x="3226397" y="4375599"/>
                  </a:lnTo>
                  <a:lnTo>
                    <a:pt x="3268490" y="4355822"/>
                  </a:lnTo>
                  <a:lnTo>
                    <a:pt x="3308721" y="4332950"/>
                  </a:lnTo>
                  <a:lnTo>
                    <a:pt x="3346935" y="4307135"/>
                  </a:lnTo>
                  <a:lnTo>
                    <a:pt x="3382978" y="4278532"/>
                  </a:lnTo>
                  <a:lnTo>
                    <a:pt x="3416696" y="4247295"/>
                  </a:lnTo>
                  <a:lnTo>
                    <a:pt x="3447935" y="4213579"/>
                  </a:lnTo>
                  <a:lnTo>
                    <a:pt x="3476540" y="4177537"/>
                  </a:lnTo>
                  <a:lnTo>
                    <a:pt x="3502358" y="4139324"/>
                  </a:lnTo>
                  <a:lnTo>
                    <a:pt x="3525233" y="4099093"/>
                  </a:lnTo>
                  <a:lnTo>
                    <a:pt x="3545012" y="4056998"/>
                  </a:lnTo>
                  <a:lnTo>
                    <a:pt x="3561541" y="4013195"/>
                  </a:lnTo>
                  <a:lnTo>
                    <a:pt x="3574665" y="3967836"/>
                  </a:lnTo>
                  <a:lnTo>
                    <a:pt x="3584230" y="3921076"/>
                  </a:lnTo>
                  <a:lnTo>
                    <a:pt x="3590082" y="3873069"/>
                  </a:lnTo>
                  <a:lnTo>
                    <a:pt x="3592068" y="3823969"/>
                  </a:lnTo>
                  <a:lnTo>
                    <a:pt x="3592068" y="598677"/>
                  </a:lnTo>
                  <a:lnTo>
                    <a:pt x="3590082" y="549585"/>
                  </a:lnTo>
                  <a:lnTo>
                    <a:pt x="3584230" y="501583"/>
                  </a:lnTo>
                  <a:lnTo>
                    <a:pt x="3574665" y="454828"/>
                  </a:lnTo>
                  <a:lnTo>
                    <a:pt x="3561541" y="409472"/>
                  </a:lnTo>
                  <a:lnTo>
                    <a:pt x="3545012" y="365670"/>
                  </a:lnTo>
                  <a:lnTo>
                    <a:pt x="3525233" y="323577"/>
                  </a:lnTo>
                  <a:lnTo>
                    <a:pt x="3502358" y="283346"/>
                  </a:lnTo>
                  <a:lnTo>
                    <a:pt x="3476540" y="245132"/>
                  </a:lnTo>
                  <a:lnTo>
                    <a:pt x="3447935" y="209089"/>
                  </a:lnTo>
                  <a:lnTo>
                    <a:pt x="3416696" y="175371"/>
                  </a:lnTo>
                  <a:lnTo>
                    <a:pt x="3382978" y="144132"/>
                  </a:lnTo>
                  <a:lnTo>
                    <a:pt x="3346935" y="115527"/>
                  </a:lnTo>
                  <a:lnTo>
                    <a:pt x="3308721" y="89709"/>
                  </a:lnTo>
                  <a:lnTo>
                    <a:pt x="3268490" y="66834"/>
                  </a:lnTo>
                  <a:lnTo>
                    <a:pt x="3226397" y="47055"/>
                  </a:lnTo>
                  <a:lnTo>
                    <a:pt x="3182595" y="30526"/>
                  </a:lnTo>
                  <a:lnTo>
                    <a:pt x="3137239" y="17402"/>
                  </a:lnTo>
                  <a:lnTo>
                    <a:pt x="3090484" y="7837"/>
                  </a:lnTo>
                  <a:lnTo>
                    <a:pt x="3042482" y="1985"/>
                  </a:lnTo>
                  <a:lnTo>
                    <a:pt x="299339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5084" y="1761743"/>
              <a:ext cx="702945" cy="62865"/>
            </a:xfrm>
            <a:custGeom>
              <a:avLst/>
              <a:gdLst/>
              <a:ahLst/>
              <a:cxnLst/>
              <a:rect l="l" t="t" r="r" b="b"/>
              <a:pathLst>
                <a:path w="702944" h="62864">
                  <a:moveTo>
                    <a:pt x="70256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702563" y="62484"/>
                  </a:lnTo>
                  <a:lnTo>
                    <a:pt x="702563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51698" y="1907974"/>
            <a:ext cx="1044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000" b="1" spc="-85" dirty="0">
                <a:solidFill>
                  <a:srgbClr val="2E5496"/>
                </a:solidFill>
                <a:latin typeface="Roboto"/>
                <a:cs typeface="Roboto"/>
              </a:rPr>
              <a:t>Indústria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11615928" y="6423685"/>
            <a:ext cx="347979" cy="280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1" i="0">
                <a:solidFill>
                  <a:srgbClr val="005CB8"/>
                </a:solidFill>
                <a:latin typeface="Calibri"/>
                <a:cs typeface="Calibri"/>
              </a:defRPr>
            </a:lvl1pPr>
          </a:lstStyle>
          <a:p>
            <a:pPr marL="103505">
              <a:lnSpc>
                <a:spcPts val="2005"/>
              </a:lnSpc>
            </a:pPr>
            <a:fld id="{81D60167-4931-47E6-BA6A-407CBD079E47}" type="slidenum">
              <a:rPr lang="pt-BR" spc="-50" smtClean="0"/>
              <a:pPr marL="103505">
                <a:lnSpc>
                  <a:spcPts val="2005"/>
                </a:lnSpc>
              </a:pPr>
              <a:t>2</a:t>
            </a:fld>
            <a:endParaRPr spc="-50" dirty="0"/>
          </a:p>
        </p:txBody>
      </p:sp>
      <p:sp>
        <p:nvSpPr>
          <p:cNvPr id="17" name="object 17"/>
          <p:cNvSpPr txBox="1"/>
          <p:nvPr/>
        </p:nvSpPr>
        <p:spPr>
          <a:xfrm>
            <a:off x="733298" y="2215066"/>
            <a:ext cx="2972435" cy="3644587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9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Fabr. alimentos/bebidas (diversos)</a:t>
            </a:r>
          </a:p>
          <a:p>
            <a:pPr marL="191770" indent="-179070">
              <a:lnSpc>
                <a:spcPct val="100000"/>
              </a:lnSpc>
              <a:spcBef>
                <a:spcPts val="9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Fabr. produtos limpeza (diversos)</a:t>
            </a:r>
          </a:p>
          <a:p>
            <a:pPr marL="191770" indent="-179070">
              <a:lnSpc>
                <a:spcPct val="100000"/>
              </a:lnSpc>
              <a:spcBef>
                <a:spcPts val="9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Artesanato (diversos) </a:t>
            </a:r>
          </a:p>
          <a:p>
            <a:pPr marL="191770" indent="-179070">
              <a:lnSpc>
                <a:spcPct val="100000"/>
              </a:lnSpc>
              <a:spcBef>
                <a:spcPts val="9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Confeitaria</a:t>
            </a:r>
          </a:p>
          <a:p>
            <a:pPr marL="191770" indent="-179070">
              <a:lnSpc>
                <a:spcPct val="100000"/>
              </a:lnSpc>
              <a:spcBef>
                <a:spcPts val="9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Marmiteiros (as)</a:t>
            </a:r>
          </a:p>
          <a:p>
            <a:pPr marL="191770" indent="-179070">
              <a:lnSpc>
                <a:spcPct val="100000"/>
              </a:lnSpc>
              <a:spcBef>
                <a:spcPts val="9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Costureiros(as)</a:t>
            </a:r>
          </a:p>
          <a:p>
            <a:pPr marL="191770" indent="-179070">
              <a:lnSpc>
                <a:spcPct val="100000"/>
              </a:lnSpc>
              <a:spcBef>
                <a:spcPts val="9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Alfaiataria</a:t>
            </a:r>
          </a:p>
          <a:p>
            <a:pPr marL="191770" indent="-179070">
              <a:lnSpc>
                <a:spcPct val="100000"/>
              </a:lnSpc>
              <a:spcBef>
                <a:spcPts val="9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Vassoureiros (as)</a:t>
            </a:r>
          </a:p>
          <a:p>
            <a:pPr marL="191770" indent="-179070">
              <a:lnSpc>
                <a:spcPct val="100000"/>
              </a:lnSpc>
              <a:spcBef>
                <a:spcPts val="9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Tecelão independente</a:t>
            </a:r>
          </a:p>
          <a:p>
            <a:pPr marL="191770" indent="-179070">
              <a:lnSpc>
                <a:spcPct val="100000"/>
              </a:lnSpc>
              <a:spcBef>
                <a:spcPts val="9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Estampador independente</a:t>
            </a:r>
          </a:p>
          <a:p>
            <a:pPr marL="191770" indent="-179070">
              <a:lnSpc>
                <a:spcPct val="100000"/>
              </a:lnSpc>
              <a:spcBef>
                <a:spcPts val="9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Etc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76333" y="1907974"/>
            <a:ext cx="124762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000" b="1" spc="70" dirty="0">
                <a:solidFill>
                  <a:srgbClr val="2E5496"/>
                </a:solidFill>
                <a:latin typeface="Roboto"/>
                <a:cs typeface="Roboto"/>
              </a:rPr>
              <a:t>Serviços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04352" y="2341600"/>
            <a:ext cx="3054350" cy="3516347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91770" indent="-179070">
              <a:lnSpc>
                <a:spcPct val="100000"/>
              </a:lnSpc>
              <a:spcBef>
                <a:spcPts val="9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spc="10" dirty="0">
                <a:solidFill>
                  <a:srgbClr val="3A3838"/>
                </a:solidFill>
                <a:latin typeface="Roboto"/>
                <a:cs typeface="Roboto"/>
              </a:rPr>
              <a:t>Cuidador de idosos independente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spc="-65" dirty="0">
                <a:solidFill>
                  <a:srgbClr val="3A3838"/>
                </a:solidFill>
                <a:latin typeface="Roboto"/>
                <a:cs typeface="Roboto"/>
              </a:rPr>
              <a:t>Engraxate independente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spc="100" dirty="0">
                <a:solidFill>
                  <a:srgbClr val="3A3838"/>
                </a:solidFill>
                <a:latin typeface="Roboto"/>
                <a:cs typeface="Roboto"/>
              </a:rPr>
              <a:t>Tatuador </a:t>
            </a:r>
            <a:r>
              <a:rPr lang="pt-BR" sz="1400" spc="-65" dirty="0">
                <a:solidFill>
                  <a:srgbClr val="3A3838"/>
                </a:solidFill>
                <a:latin typeface="Roboto"/>
                <a:cs typeface="Roboto"/>
              </a:rPr>
              <a:t>independente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spc="-30" dirty="0">
                <a:solidFill>
                  <a:srgbClr val="3A3838"/>
                </a:solidFill>
                <a:latin typeface="Roboto"/>
                <a:cs typeface="Roboto"/>
              </a:rPr>
              <a:t>Manicure </a:t>
            </a:r>
            <a:r>
              <a:rPr lang="pt-BR" sz="1400" spc="-65" dirty="0">
                <a:solidFill>
                  <a:srgbClr val="3A3838"/>
                </a:solidFill>
                <a:latin typeface="Roboto"/>
                <a:cs typeface="Roboto"/>
              </a:rPr>
              <a:t>independente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solidFill>
                  <a:srgbClr val="3A3838"/>
                </a:solidFill>
                <a:latin typeface="Roboto"/>
                <a:cs typeface="Roboto"/>
              </a:rPr>
              <a:t>Amolador </a:t>
            </a:r>
            <a:r>
              <a:rPr lang="pt-BR" sz="1400" spc="-65" dirty="0">
                <a:solidFill>
                  <a:srgbClr val="3A3838"/>
                </a:solidFill>
                <a:latin typeface="Roboto"/>
                <a:cs typeface="Roboto"/>
              </a:rPr>
              <a:t>independente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solidFill>
                  <a:srgbClr val="3A3838"/>
                </a:solidFill>
                <a:latin typeface="Roboto"/>
                <a:cs typeface="Roboto"/>
              </a:rPr>
              <a:t>Chaveiro</a:t>
            </a:r>
            <a:r>
              <a:rPr lang="pt-BR" sz="1400" spc="55" dirty="0">
                <a:solidFill>
                  <a:srgbClr val="3A3838"/>
                </a:solidFill>
                <a:latin typeface="Roboto"/>
                <a:cs typeface="Roboto"/>
              </a:rPr>
              <a:t> </a:t>
            </a:r>
            <a:r>
              <a:rPr lang="pt-BR" sz="1400" spc="-65" dirty="0">
                <a:solidFill>
                  <a:srgbClr val="3A3838"/>
                </a:solidFill>
                <a:latin typeface="Roboto"/>
                <a:cs typeface="Roboto"/>
              </a:rPr>
              <a:t>independente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spc="-50" dirty="0">
                <a:solidFill>
                  <a:srgbClr val="3A3838"/>
                </a:solidFill>
                <a:latin typeface="Roboto"/>
                <a:cs typeface="Roboto"/>
              </a:rPr>
              <a:t>Jardineiro </a:t>
            </a:r>
            <a:r>
              <a:rPr lang="pt-BR" sz="1400" spc="-65" dirty="0">
                <a:solidFill>
                  <a:srgbClr val="3A3838"/>
                </a:solidFill>
                <a:latin typeface="Roboto"/>
                <a:cs typeface="Roboto"/>
              </a:rPr>
              <a:t>independente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solidFill>
                  <a:srgbClr val="3A3838"/>
                </a:solidFill>
                <a:latin typeface="Roboto"/>
                <a:cs typeface="Roboto"/>
              </a:rPr>
              <a:t>Disk Jockey </a:t>
            </a:r>
            <a:r>
              <a:rPr lang="pt-BR" sz="1400" spc="-65" dirty="0">
                <a:solidFill>
                  <a:srgbClr val="3A3838"/>
                </a:solidFill>
                <a:latin typeface="Roboto"/>
                <a:cs typeface="Roboto"/>
              </a:rPr>
              <a:t>independente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5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solidFill>
                  <a:srgbClr val="3A3838"/>
                </a:solidFill>
                <a:latin typeface="Roboto"/>
                <a:cs typeface="Roboto"/>
              </a:rPr>
              <a:t>Cuidador de animais </a:t>
            </a:r>
            <a:r>
              <a:rPr lang="pt-BR" sz="1400" spc="-65" dirty="0">
                <a:solidFill>
                  <a:srgbClr val="3A3838"/>
                </a:solidFill>
                <a:latin typeface="Roboto"/>
                <a:cs typeface="Roboto"/>
              </a:rPr>
              <a:t>independente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solidFill>
                  <a:srgbClr val="3A3838"/>
                </a:solidFill>
                <a:latin typeface="Roboto"/>
                <a:cs typeface="Roboto"/>
              </a:rPr>
              <a:t>Colocador de piercing </a:t>
            </a:r>
            <a:r>
              <a:rPr lang="pt-BR" sz="1400" spc="-65" dirty="0">
                <a:solidFill>
                  <a:srgbClr val="3A3838"/>
                </a:solidFill>
                <a:latin typeface="Roboto"/>
                <a:cs typeface="Roboto"/>
              </a:rPr>
              <a:t>independente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35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spc="-25" dirty="0">
                <a:solidFill>
                  <a:srgbClr val="3A3838"/>
                </a:solidFill>
                <a:latin typeface="Roboto"/>
                <a:cs typeface="Roboto"/>
              </a:rPr>
              <a:t>Etc</a:t>
            </a:r>
            <a:endParaRPr sz="1400" dirty="0">
              <a:latin typeface="Roboto"/>
              <a:cs typeface="Roboto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5119903-660C-F91E-A01D-41176FF15F24}"/>
              </a:ext>
            </a:extLst>
          </p:cNvPr>
          <p:cNvSpPr txBox="1"/>
          <p:nvPr/>
        </p:nvSpPr>
        <p:spPr>
          <a:xfrm>
            <a:off x="720488" y="474174"/>
            <a:ext cx="563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Exemplos de atividades de MEI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id="{CC884637-567B-E9FF-510F-7D98D353A71C}"/>
              </a:ext>
            </a:extLst>
          </p:cNvPr>
          <p:cNvSpPr txBox="1"/>
          <p:nvPr/>
        </p:nvSpPr>
        <p:spPr>
          <a:xfrm>
            <a:off x="4422096" y="1900457"/>
            <a:ext cx="3256915" cy="45711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7744">
              <a:lnSpc>
                <a:spcPct val="100000"/>
              </a:lnSpc>
              <a:spcBef>
                <a:spcPts val="105"/>
              </a:spcBef>
            </a:pPr>
            <a:r>
              <a:rPr lang="pt-BR" sz="2000" b="1" spc="-10" dirty="0">
                <a:solidFill>
                  <a:srgbClr val="2E5496"/>
                </a:solidFill>
                <a:latin typeface="Roboto"/>
                <a:cs typeface="Roboto"/>
              </a:rPr>
              <a:t>Comércio</a:t>
            </a:r>
            <a:endParaRPr sz="20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1585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spc="-25" dirty="0">
                <a:solidFill>
                  <a:srgbClr val="3A3838"/>
                </a:solidFill>
                <a:latin typeface="Roboto"/>
                <a:cs typeface="Roboto"/>
              </a:rPr>
              <a:t>Feirantes (diversos)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spc="-45" dirty="0">
                <a:solidFill>
                  <a:srgbClr val="3A3838"/>
                </a:solidFill>
                <a:latin typeface="Roboto"/>
                <a:cs typeface="Roboto"/>
              </a:rPr>
              <a:t>Ambulantes (diversos)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spc="45" dirty="0">
                <a:solidFill>
                  <a:srgbClr val="3A3838"/>
                </a:solidFill>
                <a:latin typeface="Roboto"/>
                <a:cs typeface="Roboto"/>
              </a:rPr>
              <a:t>Barraqueiros (diversos)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4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solidFill>
                  <a:srgbClr val="3A3838"/>
                </a:solidFill>
                <a:latin typeface="Roboto"/>
                <a:cs typeface="Roboto"/>
              </a:rPr>
              <a:t>Com. alimentos/bebidas (diversos)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solidFill>
                  <a:srgbClr val="3A3838"/>
                </a:solidFill>
                <a:latin typeface="Roboto"/>
                <a:cs typeface="Roboto"/>
              </a:rPr>
              <a:t>Com. produtos de beleza (diversos) 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solidFill>
                  <a:srgbClr val="3A3838"/>
                </a:solidFill>
                <a:latin typeface="Roboto"/>
                <a:cs typeface="Roboto"/>
              </a:rPr>
              <a:t>Venda de animais (diversos)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spc="20" dirty="0">
                <a:solidFill>
                  <a:srgbClr val="3A3838"/>
                </a:solidFill>
                <a:latin typeface="Roboto"/>
                <a:cs typeface="Roboto"/>
              </a:rPr>
              <a:t>Sorveteiros independentes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spc="-45" dirty="0">
                <a:solidFill>
                  <a:srgbClr val="3A3838"/>
                </a:solidFill>
                <a:latin typeface="Roboto"/>
                <a:cs typeface="Roboto"/>
              </a:rPr>
              <a:t>Jornaleiros independentes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spc="-35" dirty="0">
                <a:solidFill>
                  <a:srgbClr val="3A3838"/>
                </a:solidFill>
                <a:latin typeface="Roboto"/>
                <a:cs typeface="Roboto"/>
              </a:rPr>
              <a:t>Quitandeiros independentes</a:t>
            </a: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solidFill>
                  <a:srgbClr val="3A3838"/>
                </a:solidFill>
                <a:latin typeface="Roboto"/>
                <a:cs typeface="Roboto"/>
              </a:rPr>
              <a:t>Baleiros independentes</a:t>
            </a:r>
          </a:p>
          <a:p>
            <a:pPr marL="191770" indent="-179070"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Etc</a:t>
            </a:r>
          </a:p>
          <a:p>
            <a:pPr marL="191770" indent="-179070">
              <a:lnSpc>
                <a:spcPct val="100000"/>
              </a:lnSpc>
              <a:spcBef>
                <a:spcPts val="840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endParaRPr sz="1400" dirty="0">
              <a:latin typeface="Roboto"/>
              <a:cs typeface="Roboto"/>
            </a:endParaRPr>
          </a:p>
          <a:p>
            <a:pPr marL="191770" indent="-179070">
              <a:lnSpc>
                <a:spcPct val="100000"/>
              </a:lnSpc>
              <a:spcBef>
                <a:spcPts val="845"/>
              </a:spcBef>
              <a:buClr>
                <a:srgbClr val="3493B9"/>
              </a:buClr>
              <a:buFont typeface="Arial MT"/>
              <a:buChar char="•"/>
              <a:tabLst>
                <a:tab pos="191770" algn="l"/>
              </a:tabLst>
            </a:pPr>
            <a:endParaRPr sz="1400" dirty="0">
              <a:latin typeface="Roboto"/>
              <a:cs typeface="Roboto"/>
            </a:endParaRPr>
          </a:p>
        </p:txBody>
      </p:sp>
      <p:sp>
        <p:nvSpPr>
          <p:cNvPr id="56" name="Gráfico 17">
            <a:extLst>
              <a:ext uri="{FF2B5EF4-FFF2-40B4-BE49-F238E27FC236}">
                <a16:creationId xmlns:a16="http://schemas.microsoft.com/office/drawing/2014/main" id="{4AC729AC-E6D9-0082-1E78-0ADC47EC1BC7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71500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Serviços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- Brasil 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Situação Atual e </a:t>
            </a:r>
            <a:r>
              <a:rPr lang="pt-BR" sz="2800" dirty="0">
                <a:solidFill>
                  <a:srgbClr val="005CB8"/>
                </a:solidFill>
                <a:latin typeface="Calibri" panose="020F0502020204030204"/>
              </a:rPr>
              <a:t>Expectativas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6595563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D872BF-3702-93FC-DEC6-6774F3AA089E}"/>
              </a:ext>
            </a:extLst>
          </p:cNvPr>
          <p:cNvSpPr txBox="1"/>
          <p:nvPr/>
        </p:nvSpPr>
        <p:spPr>
          <a:xfrm>
            <a:off x="1358491" y="1505367"/>
            <a:ext cx="671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Indicadores de Situação Atual e Expectativas (</a:t>
            </a:r>
            <a:r>
              <a:rPr lang="pt-BR" sz="1800" b="1" dirty="0">
                <a:solidFill>
                  <a:srgbClr val="0065B0"/>
                </a:solidFill>
                <a:latin typeface="Roboto"/>
              </a:rPr>
              <a:t>ISA-S e IE-S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)</a:t>
            </a:r>
          </a:p>
          <a:p>
            <a:pPr algn="ctr">
              <a:buClr>
                <a:srgbClr val="3494BA"/>
              </a:buClr>
            </a:pPr>
            <a:r>
              <a:rPr lang="pt-BR" i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(dados em pontos)</a:t>
            </a:r>
            <a:endParaRPr lang="pt-BR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035E027-58CC-4F41-860C-79EE890E4196}"/>
              </a:ext>
            </a:extLst>
          </p:cNvPr>
          <p:cNvSpPr txBox="1"/>
          <p:nvPr/>
        </p:nvSpPr>
        <p:spPr>
          <a:xfrm>
            <a:off x="9038671" y="2295825"/>
            <a:ext cx="2472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interanual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F489EEC-6050-4B42-B88A-04A914190ECA}"/>
              </a:ext>
            </a:extLst>
          </p:cNvPr>
          <p:cNvSpPr txBox="1"/>
          <p:nvPr/>
        </p:nvSpPr>
        <p:spPr>
          <a:xfrm>
            <a:off x="9380259" y="3640152"/>
            <a:ext cx="1918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mensal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  <a:endParaRPr lang="pt-BR" sz="1600" b="1" dirty="0">
              <a:solidFill>
                <a:srgbClr val="0065B0"/>
              </a:solidFill>
              <a:latin typeface="Roboto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7C55B1C-554B-48BA-9BFB-1A1865C23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797" y="2899329"/>
            <a:ext cx="2466201" cy="43115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65C8759-F68B-47E2-8D8F-0284592B0D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0"/>
          <a:stretch/>
        </p:blipFill>
        <p:spPr>
          <a:xfrm>
            <a:off x="8763796" y="4212291"/>
            <a:ext cx="2481591" cy="888168"/>
          </a:xfrm>
          <a:prstGeom prst="rect">
            <a:avLst/>
          </a:prstGeom>
        </p:spPr>
      </p:pic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402736"/>
              </p:ext>
            </p:extLst>
          </p:nvPr>
        </p:nvGraphicFramePr>
        <p:xfrm>
          <a:off x="796691" y="2228944"/>
          <a:ext cx="7613643" cy="400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599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76917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Comércio 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- Brasil </a:t>
            </a: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: </a:t>
            </a:r>
            <a:r>
              <a:rPr lang="pt-BR" sz="2800" noProof="0" dirty="0">
                <a:solidFill>
                  <a:srgbClr val="005CB8"/>
                </a:solidFill>
                <a:latin typeface="Calibri" panose="020F0502020204030204"/>
              </a:rPr>
              <a:t>Situação Atual e Expectativas 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4CC538-B2FE-AF8C-D079-11DBE5F81D85}"/>
              </a:ext>
            </a:extLst>
          </p:cNvPr>
          <p:cNvSpPr txBox="1"/>
          <p:nvPr/>
        </p:nvSpPr>
        <p:spPr>
          <a:xfrm>
            <a:off x="704113" y="1365727"/>
            <a:ext cx="751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Indicadores de Situação Atual e Expectativas (</a:t>
            </a:r>
            <a:r>
              <a:rPr lang="pt-BR" sz="1800" b="1" dirty="0">
                <a:solidFill>
                  <a:srgbClr val="0065B0"/>
                </a:solidFill>
                <a:latin typeface="Roboto"/>
              </a:rPr>
              <a:t>ISA-C e IE-C)</a:t>
            </a:r>
            <a:br>
              <a:rPr lang="pt-BR" sz="1800" b="1" dirty="0">
                <a:solidFill>
                  <a:srgbClr val="0065B0"/>
                </a:solidFill>
                <a:latin typeface="Roboto"/>
              </a:rPr>
            </a:br>
            <a:r>
              <a:rPr lang="pt-BR" i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(dados em pontos)</a:t>
            </a:r>
            <a:endParaRPr lang="pt-BR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889C43-D702-4F7B-A819-3CFDAA86A4D4}"/>
              </a:ext>
            </a:extLst>
          </p:cNvPr>
          <p:cNvSpPr txBox="1"/>
          <p:nvPr/>
        </p:nvSpPr>
        <p:spPr>
          <a:xfrm>
            <a:off x="9202776" y="2455150"/>
            <a:ext cx="2472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interanual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B6858A0-837F-4A07-82A8-1DE22983B33B}"/>
              </a:ext>
            </a:extLst>
          </p:cNvPr>
          <p:cNvSpPr txBox="1"/>
          <p:nvPr/>
        </p:nvSpPr>
        <p:spPr>
          <a:xfrm>
            <a:off x="9475093" y="3663834"/>
            <a:ext cx="1918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mensal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  <a:endParaRPr lang="pt-BR" sz="1600" b="1" dirty="0">
              <a:solidFill>
                <a:srgbClr val="0065B0"/>
              </a:solidFill>
              <a:latin typeface="Roboto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A26F0AD-0047-43DF-BB8B-01A2F2BD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858" y="3013812"/>
            <a:ext cx="2616492" cy="4419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26C98A1-861B-41ED-B9F8-E4A635746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363" y="4249421"/>
            <a:ext cx="2676064" cy="885994"/>
          </a:xfrm>
          <a:prstGeom prst="rect">
            <a:avLst/>
          </a:prstGeom>
        </p:spPr>
      </p:pic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910072"/>
              </p:ext>
            </p:extLst>
          </p:nvPr>
        </p:nvGraphicFramePr>
        <p:xfrm>
          <a:off x="338868" y="2333949"/>
          <a:ext cx="7880900" cy="385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3900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70552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Indústria - Brasil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Situação</a:t>
            </a:r>
            <a:r>
              <a:rPr kumimoji="0" lang="pt-BR" sz="2800" i="0" u="none" strike="noStrike" kern="1200" cap="none" spc="0" normalizeH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Atual e Expectativas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 flipV="1">
            <a:off x="-194762" y="931202"/>
            <a:ext cx="6882434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2F8E68B-DD3A-A341-9944-25E21171F387}"/>
              </a:ext>
            </a:extLst>
          </p:cNvPr>
          <p:cNvSpPr txBox="1"/>
          <p:nvPr/>
        </p:nvSpPr>
        <p:spPr>
          <a:xfrm>
            <a:off x="1316320" y="1423568"/>
            <a:ext cx="677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Indicadores de Situação Atual e Expectativas (</a:t>
            </a:r>
            <a:r>
              <a:rPr lang="pt-BR" sz="1800" b="1" dirty="0">
                <a:solidFill>
                  <a:srgbClr val="0065B0"/>
                </a:solidFill>
                <a:latin typeface="Roboto"/>
              </a:rPr>
              <a:t>ISA-I e IE-I)</a:t>
            </a:r>
          </a:p>
          <a:p>
            <a:pPr algn="ctr">
              <a:buClr>
                <a:srgbClr val="3494BA"/>
              </a:buClr>
            </a:pPr>
            <a:r>
              <a:rPr lang="pt-BR" i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(dados em pontos)</a:t>
            </a:r>
            <a:endParaRPr lang="pt-BR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347D7E3-7DE1-4FE0-92B2-460979B35BC6}"/>
              </a:ext>
            </a:extLst>
          </p:cNvPr>
          <p:cNvSpPr txBox="1"/>
          <p:nvPr/>
        </p:nvSpPr>
        <p:spPr>
          <a:xfrm>
            <a:off x="8859308" y="2422384"/>
            <a:ext cx="2472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interanual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3B0C74C-D8DB-4B76-8EB2-0D5EA5B962A7}"/>
              </a:ext>
            </a:extLst>
          </p:cNvPr>
          <p:cNvSpPr txBox="1"/>
          <p:nvPr/>
        </p:nvSpPr>
        <p:spPr>
          <a:xfrm>
            <a:off x="9136569" y="3530869"/>
            <a:ext cx="191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mensal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  <a:p>
            <a:pPr>
              <a:buClr>
                <a:srgbClr val="3494BA"/>
              </a:buClr>
            </a:pPr>
            <a:endParaRPr lang="pt-BR" sz="1600" b="1" dirty="0">
              <a:solidFill>
                <a:srgbClr val="0065B0"/>
              </a:solidFill>
              <a:latin typeface="Roboto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BF47035-995A-43EA-A7B3-68EB1E763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055" y="3024807"/>
            <a:ext cx="2457848" cy="41942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8661564-F563-4072-934C-D05AA7AD2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892" y="4143993"/>
            <a:ext cx="2679012" cy="896052"/>
          </a:xfrm>
          <a:prstGeom prst="rect">
            <a:avLst/>
          </a:prstGeom>
        </p:spPr>
      </p:pic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489804"/>
              </p:ext>
            </p:extLst>
          </p:nvPr>
        </p:nvGraphicFramePr>
        <p:xfrm>
          <a:off x="582501" y="2027176"/>
          <a:ext cx="7504702" cy="421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552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6556295" y="2333694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679763" y="3448997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Julho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870814" y="3298311"/>
            <a:ext cx="4610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POR REGIÃO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030602" y="6224550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9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552755" y="386843"/>
            <a:ext cx="6812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Índice</a:t>
            </a: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 de Confiança - Regiões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7148012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1A00F7-0929-613A-FBE9-64C04FDDEC7B}"/>
              </a:ext>
            </a:extLst>
          </p:cNvPr>
          <p:cNvSpPr txBox="1"/>
          <p:nvPr/>
        </p:nvSpPr>
        <p:spPr>
          <a:xfrm>
            <a:off x="8127036" y="3638131"/>
            <a:ext cx="434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mensal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  <a:p>
            <a:pPr>
              <a:buClr>
                <a:srgbClr val="3494BA"/>
              </a:buClr>
            </a:pPr>
            <a:endParaRPr lang="pt-BR" sz="1600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2" name="CaixaDeTexto 22">
            <a:extLst>
              <a:ext uri="{FF2B5EF4-FFF2-40B4-BE49-F238E27FC236}">
                <a16:creationId xmlns:a16="http://schemas.microsoft.com/office/drawing/2014/main" id="{75927641-A184-4956-973B-5689199150A7}"/>
              </a:ext>
            </a:extLst>
          </p:cNvPr>
          <p:cNvSpPr txBox="1"/>
          <p:nvPr/>
        </p:nvSpPr>
        <p:spPr>
          <a:xfrm>
            <a:off x="1694840" y="1417606"/>
            <a:ext cx="5131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800" b="1" dirty="0">
                <a:solidFill>
                  <a:srgbClr val="0065B0"/>
                </a:solidFill>
                <a:latin typeface="Roboto"/>
              </a:rPr>
              <a:t>Indicador de Confiança – MEI (Regiões)</a:t>
            </a:r>
            <a:br>
              <a:rPr lang="pt-BR" sz="1800" b="1" dirty="0">
                <a:solidFill>
                  <a:srgbClr val="0065B0"/>
                </a:solidFill>
                <a:latin typeface="Roboto"/>
              </a:rPr>
            </a:br>
            <a:r>
              <a:rPr lang="pt-BR" sz="1800" i="1" dirty="0">
                <a:solidFill>
                  <a:srgbClr val="0065B0"/>
                </a:solidFill>
                <a:latin typeface="Roboto"/>
              </a:rPr>
              <a:t>(dados em pontos)</a:t>
            </a:r>
          </a:p>
          <a:p>
            <a:pPr>
              <a:buClr>
                <a:srgbClr val="3494BA"/>
              </a:buClr>
            </a:pPr>
            <a:endParaRPr lang="pt-BR" sz="1800" b="1" dirty="0">
              <a:solidFill>
                <a:srgbClr val="0065B0"/>
              </a:solidFill>
              <a:latin typeface="Roboto"/>
            </a:endParaRPr>
          </a:p>
          <a:p>
            <a:pPr>
              <a:buClr>
                <a:srgbClr val="3494BA"/>
              </a:buClr>
            </a:pPr>
            <a:endParaRPr lang="pt-BR" sz="1800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D53E657-A381-4DB5-B533-8786DE20E46E}"/>
              </a:ext>
            </a:extLst>
          </p:cNvPr>
          <p:cNvSpPr txBox="1"/>
          <p:nvPr/>
        </p:nvSpPr>
        <p:spPr>
          <a:xfrm>
            <a:off x="9078525" y="2306921"/>
            <a:ext cx="2472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interanual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F288285-CE37-4562-9ED4-2C4DB019A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556" y="2915504"/>
            <a:ext cx="2964180" cy="59436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AF5B2AD-29F9-435E-B5C9-EFF39C94A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556" y="4259695"/>
            <a:ext cx="2964180" cy="594360"/>
          </a:xfrm>
          <a:prstGeom prst="rect">
            <a:avLst/>
          </a:prstGeom>
        </p:spPr>
      </p:pic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845738"/>
              </p:ext>
            </p:extLst>
          </p:nvPr>
        </p:nvGraphicFramePr>
        <p:xfrm>
          <a:off x="344541" y="2109531"/>
          <a:ext cx="8089340" cy="414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06987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8970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Norte + Centro-Oeste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IC e demais indicadores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7148012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71C77F2-F72C-D297-26AC-E2C1E3CA7E1B}"/>
              </a:ext>
            </a:extLst>
          </p:cNvPr>
          <p:cNvSpPr txBox="1"/>
          <p:nvPr/>
        </p:nvSpPr>
        <p:spPr>
          <a:xfrm>
            <a:off x="7946916" y="2042981"/>
            <a:ext cx="434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Principais indicadores</a:t>
            </a:r>
          </a:p>
        </p:txBody>
      </p:sp>
      <p:sp>
        <p:nvSpPr>
          <p:cNvPr id="22" name="CaixaDeTexto 7">
            <a:extLst>
              <a:ext uri="{FF2B5EF4-FFF2-40B4-BE49-F238E27FC236}">
                <a16:creationId xmlns:a16="http://schemas.microsoft.com/office/drawing/2014/main" id="{1E72F6E3-45C5-74AC-93DE-4460C5560183}"/>
              </a:ext>
            </a:extLst>
          </p:cNvPr>
          <p:cNvSpPr txBox="1"/>
          <p:nvPr/>
        </p:nvSpPr>
        <p:spPr>
          <a:xfrm>
            <a:off x="6953250" y="4019046"/>
            <a:ext cx="451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mensal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  <a:p>
            <a:pPr>
              <a:buClr>
                <a:srgbClr val="3494BA"/>
              </a:buClr>
            </a:pPr>
            <a:endParaRPr lang="pt-BR" sz="1600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5" name="CaixaDeTexto 22">
            <a:extLst>
              <a:ext uri="{FF2B5EF4-FFF2-40B4-BE49-F238E27FC236}">
                <a16:creationId xmlns:a16="http://schemas.microsoft.com/office/drawing/2014/main" id="{7ABAEAB3-5BD7-4B4F-A20B-8B5BA20351A7}"/>
              </a:ext>
            </a:extLst>
          </p:cNvPr>
          <p:cNvSpPr txBox="1"/>
          <p:nvPr/>
        </p:nvSpPr>
        <p:spPr>
          <a:xfrm>
            <a:off x="1144194" y="1635754"/>
            <a:ext cx="5131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800" b="1" dirty="0">
                <a:solidFill>
                  <a:srgbClr val="0065B0"/>
                </a:solidFill>
                <a:latin typeface="Roboto"/>
              </a:rPr>
              <a:t>Indicador de Confiança – MEI (NCO)</a:t>
            </a:r>
            <a:br>
              <a:rPr lang="pt-BR" sz="1800" b="1" dirty="0">
                <a:solidFill>
                  <a:srgbClr val="0065B0"/>
                </a:solidFill>
                <a:latin typeface="Roboto"/>
              </a:rPr>
            </a:br>
            <a:r>
              <a:rPr lang="pt-BR" sz="1800" i="1" dirty="0">
                <a:solidFill>
                  <a:srgbClr val="0065B0"/>
                </a:solidFill>
                <a:latin typeface="Roboto"/>
              </a:rPr>
              <a:t>(dados em pontos)</a:t>
            </a:r>
          </a:p>
          <a:p>
            <a:pPr>
              <a:buClr>
                <a:srgbClr val="3494BA"/>
              </a:buClr>
            </a:pPr>
            <a:endParaRPr lang="pt-BR" sz="1800" b="1" dirty="0">
              <a:solidFill>
                <a:srgbClr val="0065B0"/>
              </a:solidFill>
              <a:latin typeface="Roboto"/>
            </a:endParaRPr>
          </a:p>
          <a:p>
            <a:pPr>
              <a:buClr>
                <a:srgbClr val="3494BA"/>
              </a:buClr>
            </a:pPr>
            <a:endParaRPr lang="pt-BR" sz="1800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63D4CFB-8AB8-4D5E-8837-6F5E3386B87D}"/>
              </a:ext>
            </a:extLst>
          </p:cNvPr>
          <p:cNvSpPr txBox="1"/>
          <p:nvPr/>
        </p:nvSpPr>
        <p:spPr>
          <a:xfrm>
            <a:off x="7943073" y="2619273"/>
            <a:ext cx="2472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interanual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AFEEE83-A760-4CB2-B473-18D167FD0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999" y="3173271"/>
            <a:ext cx="4008120" cy="71628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3C6812D-C45B-4F5C-BE84-C0B84FC06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443" y="4645810"/>
            <a:ext cx="4008120" cy="662940"/>
          </a:xfrm>
          <a:prstGeom prst="rect">
            <a:avLst/>
          </a:prstGeom>
        </p:spPr>
      </p:pic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00000000-0008-0000-06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364139"/>
              </p:ext>
            </p:extLst>
          </p:nvPr>
        </p:nvGraphicFramePr>
        <p:xfrm>
          <a:off x="342900" y="2026105"/>
          <a:ext cx="6869099" cy="413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9455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76561"/>
            <a:ext cx="8970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Nordeste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IC e demais indicadores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7148012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r>
          </a:p>
        </p:txBody>
      </p:sp>
      <p:sp>
        <p:nvSpPr>
          <p:cNvPr id="25" name="CaixaDeTexto 22">
            <a:extLst>
              <a:ext uri="{FF2B5EF4-FFF2-40B4-BE49-F238E27FC236}">
                <a16:creationId xmlns:a16="http://schemas.microsoft.com/office/drawing/2014/main" id="{6ACF8BA8-CA0B-4A95-AA86-649B1AA9E563}"/>
              </a:ext>
            </a:extLst>
          </p:cNvPr>
          <p:cNvSpPr txBox="1"/>
          <p:nvPr/>
        </p:nvSpPr>
        <p:spPr>
          <a:xfrm>
            <a:off x="1151236" y="1418944"/>
            <a:ext cx="513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800" b="1" dirty="0">
                <a:solidFill>
                  <a:srgbClr val="0065B0"/>
                </a:solidFill>
                <a:latin typeface="Roboto"/>
              </a:rPr>
              <a:t>Indicador de Confiança – MEI (NE)</a:t>
            </a:r>
            <a:br>
              <a:rPr lang="pt-BR" sz="1800" b="1" dirty="0">
                <a:solidFill>
                  <a:srgbClr val="0065B0"/>
                </a:solidFill>
                <a:latin typeface="Roboto"/>
              </a:rPr>
            </a:br>
            <a:r>
              <a:rPr lang="pt-BR" sz="1800" i="1" dirty="0">
                <a:solidFill>
                  <a:srgbClr val="0065B0"/>
                </a:solidFill>
                <a:latin typeface="Roboto"/>
              </a:rPr>
              <a:t>(dados em pontos)</a:t>
            </a:r>
            <a:endParaRPr lang="pt-BR" sz="1800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0C1D818-E141-4AF4-97E8-D738E5A4D99E}"/>
              </a:ext>
            </a:extLst>
          </p:cNvPr>
          <p:cNvSpPr txBox="1"/>
          <p:nvPr/>
        </p:nvSpPr>
        <p:spPr>
          <a:xfrm>
            <a:off x="7943073" y="2619273"/>
            <a:ext cx="2472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interanual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A05C2E7-6E0F-4E26-992B-F1889EA985C5}"/>
              </a:ext>
            </a:extLst>
          </p:cNvPr>
          <p:cNvSpPr txBox="1"/>
          <p:nvPr/>
        </p:nvSpPr>
        <p:spPr>
          <a:xfrm>
            <a:off x="7946916" y="2042981"/>
            <a:ext cx="434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Principais indicadores</a:t>
            </a:r>
          </a:p>
        </p:txBody>
      </p:sp>
      <p:sp>
        <p:nvSpPr>
          <p:cNvPr id="28" name="CaixaDeTexto 7">
            <a:extLst>
              <a:ext uri="{FF2B5EF4-FFF2-40B4-BE49-F238E27FC236}">
                <a16:creationId xmlns:a16="http://schemas.microsoft.com/office/drawing/2014/main" id="{D6256CA4-472E-4286-B54E-A09A52790601}"/>
              </a:ext>
            </a:extLst>
          </p:cNvPr>
          <p:cNvSpPr txBox="1"/>
          <p:nvPr/>
        </p:nvSpPr>
        <p:spPr>
          <a:xfrm>
            <a:off x="6953250" y="3892406"/>
            <a:ext cx="451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mensal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  <a:p>
            <a:pPr>
              <a:buClr>
                <a:srgbClr val="3494BA"/>
              </a:buClr>
            </a:pPr>
            <a:endParaRPr lang="pt-BR" sz="1600" b="1" dirty="0">
              <a:solidFill>
                <a:srgbClr val="0065B0"/>
              </a:solidFill>
              <a:latin typeface="Roboto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79A9312-7F7F-4F94-9E6F-CA2B1E150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879" y="3196547"/>
            <a:ext cx="4008120" cy="71628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9CE2C27-51D3-4A8C-9CE9-21DC131CC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879" y="4458553"/>
            <a:ext cx="4008120" cy="662940"/>
          </a:xfrm>
          <a:prstGeom prst="rect">
            <a:avLst/>
          </a:prstGeom>
        </p:spPr>
      </p:pic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00000000-0008-0000-06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961165"/>
              </p:ext>
            </p:extLst>
          </p:nvPr>
        </p:nvGraphicFramePr>
        <p:xfrm>
          <a:off x="452989" y="2042981"/>
          <a:ext cx="6429592" cy="413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1816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8970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IC e demais indicadores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7148012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</a:p>
        </p:txBody>
      </p:sp>
      <p:sp>
        <p:nvSpPr>
          <p:cNvPr id="24" name="CaixaDeTexto 22">
            <a:extLst>
              <a:ext uri="{FF2B5EF4-FFF2-40B4-BE49-F238E27FC236}">
                <a16:creationId xmlns:a16="http://schemas.microsoft.com/office/drawing/2014/main" id="{F11AAEA3-6975-43FE-8F06-062FA5E6C5CD}"/>
              </a:ext>
            </a:extLst>
          </p:cNvPr>
          <p:cNvSpPr txBox="1"/>
          <p:nvPr/>
        </p:nvSpPr>
        <p:spPr>
          <a:xfrm>
            <a:off x="964662" y="1407587"/>
            <a:ext cx="513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800" b="1" dirty="0">
                <a:solidFill>
                  <a:srgbClr val="0065B0"/>
                </a:solidFill>
                <a:latin typeface="Roboto"/>
              </a:rPr>
              <a:t>Indicador de Confiança – MEI (S)</a:t>
            </a:r>
            <a:br>
              <a:rPr lang="pt-BR" sz="1800" b="1" dirty="0">
                <a:solidFill>
                  <a:srgbClr val="0065B0"/>
                </a:solidFill>
                <a:latin typeface="Roboto"/>
              </a:rPr>
            </a:br>
            <a:r>
              <a:rPr lang="pt-BR" sz="1800" i="1" dirty="0">
                <a:solidFill>
                  <a:srgbClr val="0065B0"/>
                </a:solidFill>
                <a:latin typeface="Roboto"/>
              </a:rPr>
              <a:t>(dados em pontos)</a:t>
            </a:r>
            <a:endParaRPr lang="pt-BR" sz="1800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9B4C501-39DC-440F-BA6B-20223C9C873B}"/>
              </a:ext>
            </a:extLst>
          </p:cNvPr>
          <p:cNvSpPr txBox="1"/>
          <p:nvPr/>
        </p:nvSpPr>
        <p:spPr>
          <a:xfrm>
            <a:off x="7943073" y="2619273"/>
            <a:ext cx="2472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interanual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3F85E06-B0D0-4C9E-A24C-24204A50B0ED}"/>
              </a:ext>
            </a:extLst>
          </p:cNvPr>
          <p:cNvSpPr txBox="1"/>
          <p:nvPr/>
        </p:nvSpPr>
        <p:spPr>
          <a:xfrm>
            <a:off x="7946916" y="2042981"/>
            <a:ext cx="434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Principais indicadores</a:t>
            </a:r>
          </a:p>
        </p:txBody>
      </p:sp>
      <p:sp>
        <p:nvSpPr>
          <p:cNvPr id="27" name="CaixaDeTexto 7">
            <a:extLst>
              <a:ext uri="{FF2B5EF4-FFF2-40B4-BE49-F238E27FC236}">
                <a16:creationId xmlns:a16="http://schemas.microsoft.com/office/drawing/2014/main" id="{BC83B4CA-446A-4D3E-999B-3808A0EC46F7}"/>
              </a:ext>
            </a:extLst>
          </p:cNvPr>
          <p:cNvSpPr txBox="1"/>
          <p:nvPr/>
        </p:nvSpPr>
        <p:spPr>
          <a:xfrm>
            <a:off x="6953250" y="3892406"/>
            <a:ext cx="451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mensal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  <a:p>
            <a:pPr>
              <a:buClr>
                <a:srgbClr val="3494BA"/>
              </a:buClr>
            </a:pPr>
            <a:endParaRPr lang="pt-BR" sz="1600" b="1" dirty="0">
              <a:solidFill>
                <a:srgbClr val="0065B0"/>
              </a:solidFill>
              <a:latin typeface="Roboto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5C4696-E770-4A6F-8181-A0EC8130A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189" y="3191132"/>
            <a:ext cx="4008120" cy="71628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45E0932-AEA8-4D6F-9057-1F943A7B1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648" y="4424084"/>
            <a:ext cx="4008120" cy="662940"/>
          </a:xfrm>
          <a:prstGeom prst="rect">
            <a:avLst/>
          </a:prstGeom>
        </p:spPr>
      </p:pic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00000000-0008-0000-06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742888"/>
              </p:ext>
            </p:extLst>
          </p:nvPr>
        </p:nvGraphicFramePr>
        <p:xfrm>
          <a:off x="237391" y="2165673"/>
          <a:ext cx="6620268" cy="372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304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4" y="453701"/>
            <a:ext cx="8970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Sudeste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IC e demais indicadores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7148012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24" name="CaixaDeTexto 22">
            <a:extLst>
              <a:ext uri="{FF2B5EF4-FFF2-40B4-BE49-F238E27FC236}">
                <a16:creationId xmlns:a16="http://schemas.microsoft.com/office/drawing/2014/main" id="{14B807E0-68D2-47C8-AA59-C7C0C0C6A24E}"/>
              </a:ext>
            </a:extLst>
          </p:cNvPr>
          <p:cNvSpPr txBox="1"/>
          <p:nvPr/>
        </p:nvSpPr>
        <p:spPr>
          <a:xfrm>
            <a:off x="964662" y="1485818"/>
            <a:ext cx="5131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800" b="1" dirty="0">
                <a:solidFill>
                  <a:srgbClr val="0065B0"/>
                </a:solidFill>
                <a:latin typeface="Roboto"/>
              </a:rPr>
              <a:t>Indicador de Confiança – MEI (SE)</a:t>
            </a:r>
            <a:br>
              <a:rPr lang="pt-BR" sz="1800" b="1" dirty="0">
                <a:solidFill>
                  <a:srgbClr val="0065B0"/>
                </a:solidFill>
                <a:latin typeface="Roboto"/>
              </a:rPr>
            </a:br>
            <a:r>
              <a:rPr lang="pt-BR" sz="1800" i="1" dirty="0">
                <a:solidFill>
                  <a:srgbClr val="0065B0"/>
                </a:solidFill>
                <a:latin typeface="Roboto"/>
              </a:rPr>
              <a:t>(dados em pontos)</a:t>
            </a:r>
          </a:p>
          <a:p>
            <a:pPr>
              <a:buClr>
                <a:srgbClr val="3494BA"/>
              </a:buClr>
            </a:pPr>
            <a:endParaRPr lang="pt-BR" sz="1800" b="1" dirty="0">
              <a:solidFill>
                <a:srgbClr val="0065B0"/>
              </a:solidFill>
              <a:latin typeface="Roboto"/>
            </a:endParaRPr>
          </a:p>
          <a:p>
            <a:pPr>
              <a:buClr>
                <a:srgbClr val="3494BA"/>
              </a:buClr>
            </a:pPr>
            <a:endParaRPr lang="pt-BR" sz="1800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E7AB0ED-24D4-4416-BF4B-2A34D8C98255}"/>
              </a:ext>
            </a:extLst>
          </p:cNvPr>
          <p:cNvSpPr txBox="1"/>
          <p:nvPr/>
        </p:nvSpPr>
        <p:spPr>
          <a:xfrm>
            <a:off x="7943073" y="2619273"/>
            <a:ext cx="2472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interanual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FF94419-E5D9-4248-BB29-C58DD49259B2}"/>
              </a:ext>
            </a:extLst>
          </p:cNvPr>
          <p:cNvSpPr txBox="1"/>
          <p:nvPr/>
        </p:nvSpPr>
        <p:spPr>
          <a:xfrm>
            <a:off x="7946916" y="2042981"/>
            <a:ext cx="434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b="1" dirty="0">
                <a:solidFill>
                  <a:srgbClr val="0065B0"/>
                </a:solidFill>
                <a:latin typeface="Roboto"/>
              </a:rPr>
              <a:t>Principais indicadores</a:t>
            </a:r>
          </a:p>
        </p:txBody>
      </p:sp>
      <p:sp>
        <p:nvSpPr>
          <p:cNvPr id="27" name="CaixaDeTexto 7">
            <a:extLst>
              <a:ext uri="{FF2B5EF4-FFF2-40B4-BE49-F238E27FC236}">
                <a16:creationId xmlns:a16="http://schemas.microsoft.com/office/drawing/2014/main" id="{3CC4751B-1C5E-4B65-8B32-044F598166D6}"/>
              </a:ext>
            </a:extLst>
          </p:cNvPr>
          <p:cNvSpPr txBox="1"/>
          <p:nvPr/>
        </p:nvSpPr>
        <p:spPr>
          <a:xfrm>
            <a:off x="6953250" y="4111492"/>
            <a:ext cx="451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mensal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  <a:p>
            <a:pPr>
              <a:buClr>
                <a:srgbClr val="3494BA"/>
              </a:buClr>
            </a:pPr>
            <a:endParaRPr lang="pt-BR" sz="1600" b="1" dirty="0">
              <a:solidFill>
                <a:srgbClr val="0065B0"/>
              </a:solidFill>
              <a:latin typeface="Roboto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0AE90B7-F81B-4164-B47F-EB825B5C9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432" y="3276261"/>
            <a:ext cx="4008120" cy="71628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94E2DC1-D7AE-489A-B3E5-AFE3709FD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432" y="4760251"/>
            <a:ext cx="4008120" cy="662940"/>
          </a:xfrm>
          <a:prstGeom prst="rect">
            <a:avLst/>
          </a:prstGeom>
        </p:spPr>
      </p:pic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6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583935"/>
              </p:ext>
            </p:extLst>
          </p:nvPr>
        </p:nvGraphicFramePr>
        <p:xfrm>
          <a:off x="476009" y="2310869"/>
          <a:ext cx="6274036" cy="371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31744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354439" y="453701"/>
            <a:ext cx="714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Índice</a:t>
            </a: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 de Situação Atual - Regiões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7471863" cy="52018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noProof="0" dirty="0">
                <a:solidFill>
                  <a:srgbClr val="005CB8"/>
                </a:solidFill>
                <a:latin typeface="Calibri" panose="020F0502020204030204"/>
              </a:rPr>
              <a:t>29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ixaDeTexto 22">
            <a:extLst>
              <a:ext uri="{FF2B5EF4-FFF2-40B4-BE49-F238E27FC236}">
                <a16:creationId xmlns:a16="http://schemas.microsoft.com/office/drawing/2014/main" id="{30C9FEDF-A955-4CFF-88B0-2DBB8F8E14D4}"/>
              </a:ext>
            </a:extLst>
          </p:cNvPr>
          <p:cNvSpPr txBox="1"/>
          <p:nvPr/>
        </p:nvSpPr>
        <p:spPr>
          <a:xfrm>
            <a:off x="1362775" y="1367511"/>
            <a:ext cx="513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800" b="1" dirty="0">
                <a:solidFill>
                  <a:srgbClr val="0065B0"/>
                </a:solidFill>
                <a:latin typeface="Roboto"/>
              </a:rPr>
              <a:t>Indicador de Situação Atual – MEI (Regiões)</a:t>
            </a:r>
            <a:br>
              <a:rPr lang="pt-BR" sz="1800" b="1" dirty="0">
                <a:solidFill>
                  <a:srgbClr val="0065B0"/>
                </a:solidFill>
                <a:latin typeface="Roboto"/>
              </a:rPr>
            </a:br>
            <a:r>
              <a:rPr lang="pt-BR" sz="1800" i="1" dirty="0">
                <a:solidFill>
                  <a:srgbClr val="0065B0"/>
                </a:solidFill>
                <a:latin typeface="Roboto"/>
              </a:rPr>
              <a:t>(dados em pontos)</a:t>
            </a:r>
            <a:endParaRPr lang="pt-BR" sz="1800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B3B60DA-9B1D-4F99-A09A-9CFE18DE76A2}"/>
              </a:ext>
            </a:extLst>
          </p:cNvPr>
          <p:cNvSpPr txBox="1"/>
          <p:nvPr/>
        </p:nvSpPr>
        <p:spPr>
          <a:xfrm>
            <a:off x="9011495" y="2230951"/>
            <a:ext cx="2472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interanual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</p:txBody>
      </p:sp>
      <p:sp>
        <p:nvSpPr>
          <p:cNvPr id="24" name="CaixaDeTexto 7">
            <a:extLst>
              <a:ext uri="{FF2B5EF4-FFF2-40B4-BE49-F238E27FC236}">
                <a16:creationId xmlns:a16="http://schemas.microsoft.com/office/drawing/2014/main" id="{7BB06055-5A6E-4412-A4C4-0D4F2A38C30C}"/>
              </a:ext>
            </a:extLst>
          </p:cNvPr>
          <p:cNvSpPr txBox="1"/>
          <p:nvPr/>
        </p:nvSpPr>
        <p:spPr>
          <a:xfrm>
            <a:off x="7992669" y="3482099"/>
            <a:ext cx="451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mensal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  <a:p>
            <a:pPr>
              <a:buClr>
                <a:srgbClr val="3494BA"/>
              </a:buClr>
            </a:pPr>
            <a:endParaRPr lang="pt-BR" sz="1600" b="1" dirty="0">
              <a:solidFill>
                <a:srgbClr val="0065B0"/>
              </a:solidFill>
              <a:latin typeface="Roboto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FE0E71B-BBE7-4D3D-9F2F-DBEF878D5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065" y="4179442"/>
            <a:ext cx="2964180" cy="548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AC821DC-27AD-404F-8FE9-4BCA97DEE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065" y="2848809"/>
            <a:ext cx="2964180" cy="548640"/>
          </a:xfrm>
          <a:prstGeom prst="rect">
            <a:avLst/>
          </a:prstGeom>
        </p:spPr>
      </p:pic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871141"/>
              </p:ext>
            </p:extLst>
          </p:nvPr>
        </p:nvGraphicFramePr>
        <p:xfrm>
          <a:off x="188891" y="1858082"/>
          <a:ext cx="8381613" cy="500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00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6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O que é Pesquisado?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225707" y="976921"/>
            <a:ext cx="517017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3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753A271-70A8-4BF5-A2C3-30071AA91379}"/>
              </a:ext>
            </a:extLst>
          </p:cNvPr>
          <p:cNvGrpSpPr/>
          <p:nvPr/>
        </p:nvGrpSpPr>
        <p:grpSpPr>
          <a:xfrm>
            <a:off x="1191970" y="1654254"/>
            <a:ext cx="6094354" cy="4178655"/>
            <a:chOff x="561049" y="1345725"/>
            <a:chExt cx="3406583" cy="5083095"/>
          </a:xfrm>
        </p:grpSpPr>
        <p:sp>
          <p:nvSpPr>
            <p:cNvPr id="24" name="Retângulo: Cantos Arredondados 8">
              <a:extLst>
                <a:ext uri="{FF2B5EF4-FFF2-40B4-BE49-F238E27FC236}">
                  <a16:creationId xmlns:a16="http://schemas.microsoft.com/office/drawing/2014/main" id="{176DF473-AD3B-4686-8EDA-9CDECBA3BB92}"/>
                </a:ext>
              </a:extLst>
            </p:cNvPr>
            <p:cNvSpPr/>
            <p:nvPr/>
          </p:nvSpPr>
          <p:spPr>
            <a:xfrm>
              <a:off x="561049" y="1345725"/>
              <a:ext cx="3176337" cy="5083095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D4F68D1E-0495-4215-BCDD-36B9851D2A36}"/>
                </a:ext>
              </a:extLst>
            </p:cNvPr>
            <p:cNvSpPr/>
            <p:nvPr/>
          </p:nvSpPr>
          <p:spPr>
            <a:xfrm>
              <a:off x="1837707" y="1460812"/>
              <a:ext cx="621454" cy="7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4185F35A-6A7B-4A60-B009-81E69EFBCD71}"/>
                </a:ext>
              </a:extLst>
            </p:cNvPr>
            <p:cNvSpPr/>
            <p:nvPr/>
          </p:nvSpPr>
          <p:spPr>
            <a:xfrm>
              <a:off x="791295" y="1590078"/>
              <a:ext cx="2714278" cy="6726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2000" b="1" dirty="0">
                  <a:ln w="0"/>
                  <a:solidFill>
                    <a:schemeClr val="accent1">
                      <a:lumMod val="75000"/>
                    </a:schemeClr>
                  </a:solidFill>
                  <a:latin typeface="Roboto"/>
                </a:rPr>
                <a:t>Quesitos</a:t>
              </a:r>
              <a:endParaRPr lang="pt-BR" sz="20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Roboto"/>
              </a:endParaRP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9AECE6C6-CFC6-4232-9B0D-B8501F5BF6D4}"/>
                </a:ext>
              </a:extLst>
            </p:cNvPr>
            <p:cNvSpPr/>
            <p:nvPr/>
          </p:nvSpPr>
          <p:spPr>
            <a:xfrm>
              <a:off x="856880" y="2144990"/>
              <a:ext cx="3110752" cy="38582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Demanda Atual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Demanda Prevista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Situação Atual Negócios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Tendência dos Negócios</a:t>
              </a:r>
              <a:endParaRPr lang="pt-BR" sz="2400" b="0" cap="none" spc="0" dirty="0">
                <a:ln w="0"/>
                <a:solidFill>
                  <a:schemeClr val="bg2">
                    <a:lumMod val="25000"/>
                  </a:schemeClr>
                </a:solidFill>
                <a:latin typeface="Roboto"/>
              </a:endParaRP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Crédito</a:t>
              </a:r>
            </a:p>
            <a:p>
              <a:pPr marL="179388" indent="-179388">
                <a:lnSpc>
                  <a:spcPct val="150000"/>
                </a:lnSpc>
                <a:buClr>
                  <a:srgbClr val="3494BA"/>
                </a:buClr>
                <a:buFont typeface="Arial" panose="020B0604020202020204" pitchFamily="34" charset="0"/>
                <a:buChar char="•"/>
              </a:pPr>
              <a:r>
                <a:rPr lang="pt-BR" sz="2000" dirty="0">
                  <a:solidFill>
                    <a:schemeClr val="bg2">
                      <a:lumMod val="25000"/>
                    </a:schemeClr>
                  </a:solidFill>
                  <a:latin typeface="Roboto"/>
                </a:rPr>
                <a:t>Fatores Limitativos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888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57225" y="453701"/>
            <a:ext cx="6845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Índice</a:t>
            </a: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 de Expectativas - Regiões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7367959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noProof="0" dirty="0">
                <a:solidFill>
                  <a:srgbClr val="005CB8"/>
                </a:solidFill>
                <a:latin typeface="Calibri" panose="020F0502020204030204"/>
              </a:rPr>
              <a:t>30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ixaDeTexto 22">
            <a:extLst>
              <a:ext uri="{FF2B5EF4-FFF2-40B4-BE49-F238E27FC236}">
                <a16:creationId xmlns:a16="http://schemas.microsoft.com/office/drawing/2014/main" id="{A4A400C4-FF49-4CD1-AE17-8C568F7562F3}"/>
              </a:ext>
            </a:extLst>
          </p:cNvPr>
          <p:cNvSpPr txBox="1"/>
          <p:nvPr/>
        </p:nvSpPr>
        <p:spPr>
          <a:xfrm>
            <a:off x="1561002" y="1575976"/>
            <a:ext cx="5131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800" b="1" dirty="0">
                <a:solidFill>
                  <a:srgbClr val="0065B0"/>
                </a:solidFill>
                <a:latin typeface="Roboto"/>
              </a:rPr>
              <a:t>Indicador de Expectativas – MEI (Regiões)</a:t>
            </a:r>
            <a:br>
              <a:rPr lang="pt-BR" sz="1800" b="1" dirty="0">
                <a:solidFill>
                  <a:srgbClr val="0065B0"/>
                </a:solidFill>
                <a:latin typeface="Roboto"/>
              </a:rPr>
            </a:br>
            <a:r>
              <a:rPr lang="pt-BR" sz="1800" i="1" dirty="0">
                <a:solidFill>
                  <a:srgbClr val="0065B0"/>
                </a:solidFill>
                <a:latin typeface="Roboto"/>
              </a:rPr>
              <a:t>(dados em pontos)</a:t>
            </a:r>
          </a:p>
          <a:p>
            <a:pPr>
              <a:buClr>
                <a:srgbClr val="3494BA"/>
              </a:buClr>
            </a:pPr>
            <a:endParaRPr lang="pt-BR" sz="1800" b="1" dirty="0">
              <a:solidFill>
                <a:srgbClr val="0065B0"/>
              </a:solidFill>
              <a:latin typeface="Roboto"/>
            </a:endParaRPr>
          </a:p>
          <a:p>
            <a:pPr>
              <a:buClr>
                <a:srgbClr val="3494BA"/>
              </a:buClr>
            </a:pPr>
            <a:endParaRPr lang="pt-BR" sz="1800" b="1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FC10E0A-1A5D-4075-91BF-FD933EA46D47}"/>
              </a:ext>
            </a:extLst>
          </p:cNvPr>
          <p:cNvSpPr txBox="1"/>
          <p:nvPr/>
        </p:nvSpPr>
        <p:spPr>
          <a:xfrm>
            <a:off x="8944687" y="2292744"/>
            <a:ext cx="2472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interanual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</p:txBody>
      </p:sp>
      <p:sp>
        <p:nvSpPr>
          <p:cNvPr id="24" name="CaixaDeTexto 7">
            <a:extLst>
              <a:ext uri="{FF2B5EF4-FFF2-40B4-BE49-F238E27FC236}">
                <a16:creationId xmlns:a16="http://schemas.microsoft.com/office/drawing/2014/main" id="{223281FC-668D-40AB-9132-8B999AC69B04}"/>
              </a:ext>
            </a:extLst>
          </p:cNvPr>
          <p:cNvSpPr txBox="1"/>
          <p:nvPr/>
        </p:nvSpPr>
        <p:spPr>
          <a:xfrm>
            <a:off x="8045393" y="3589085"/>
            <a:ext cx="451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mensal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  <a:p>
            <a:pPr>
              <a:buClr>
                <a:srgbClr val="3494BA"/>
              </a:buClr>
            </a:pPr>
            <a:endParaRPr lang="pt-BR" sz="1600" b="1" dirty="0">
              <a:solidFill>
                <a:srgbClr val="0065B0"/>
              </a:solidFill>
              <a:latin typeface="Roboto"/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118230"/>
              </p:ext>
            </p:extLst>
          </p:nvPr>
        </p:nvGraphicFramePr>
        <p:xfrm>
          <a:off x="311159" y="1976447"/>
          <a:ext cx="8230309" cy="438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2F994050-5DAD-4EEB-B55D-BCA79DAB7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557" y="4270154"/>
            <a:ext cx="2964180" cy="5486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2D37936-2733-400A-91F5-58125549C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556" y="2955795"/>
            <a:ext cx="296418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27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945603" y="1986561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462241" y="3196506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Julho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558633" y="2165673"/>
            <a:ext cx="4610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FACILIDADE DE ACESSO AO CRÉDITO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97225" y="6299924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noProof="0" dirty="0">
                <a:solidFill>
                  <a:srgbClr val="005CB8"/>
                </a:solidFill>
                <a:latin typeface="Calibri" panose="020F0502020204030204"/>
              </a:rPr>
              <a:t>31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0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620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Crédito - Brasil: </a:t>
            </a:r>
            <a:r>
              <a:rPr lang="pt-BR" sz="2800" noProof="0" dirty="0">
                <a:solidFill>
                  <a:srgbClr val="005CB8"/>
                </a:solidFill>
                <a:latin typeface="Calibri" panose="020F0502020204030204"/>
              </a:rPr>
              <a:t>MEI-Geral e Setores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4CC538-B2FE-AF8C-D079-11DBE5F81D85}"/>
              </a:ext>
            </a:extLst>
          </p:cNvPr>
          <p:cNvSpPr txBox="1"/>
          <p:nvPr/>
        </p:nvSpPr>
        <p:spPr>
          <a:xfrm>
            <a:off x="1264893" y="1728247"/>
            <a:ext cx="4771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Clr>
                <a:srgbClr val="3494BA"/>
              </a:buClr>
              <a:defRPr sz="1600" b="1">
                <a:solidFill>
                  <a:schemeClr val="tx2">
                    <a:lumMod val="75000"/>
                  </a:schemeClr>
                </a:solidFill>
                <a:latin typeface="Roboto"/>
              </a:defRPr>
            </a:lvl1pPr>
          </a:lstStyle>
          <a:p>
            <a:pPr algn="ctr"/>
            <a:r>
              <a:rPr lang="pt-BR" dirty="0">
                <a:solidFill>
                  <a:srgbClr val="0065B0"/>
                </a:solidFill>
              </a:rPr>
              <a:t>Indicador de Crédito (Geral e Setores) </a:t>
            </a:r>
            <a:br>
              <a:rPr lang="pt-BR" dirty="0">
                <a:solidFill>
                  <a:srgbClr val="0065B0"/>
                </a:solidFill>
              </a:rPr>
            </a:br>
            <a:r>
              <a:rPr lang="pt-BR" sz="1600" b="0" i="1" dirty="0">
                <a:solidFill>
                  <a:srgbClr val="0065B0"/>
                </a:solidFill>
                <a:latin typeface="Roboto"/>
              </a:rPr>
              <a:t>(dados em pontos)</a:t>
            </a:r>
          </a:p>
          <a:p>
            <a:endParaRPr lang="pt-BR" dirty="0">
              <a:solidFill>
                <a:srgbClr val="0065B0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ABDE0E0-2469-4417-86D6-E27780B5E037}"/>
              </a:ext>
            </a:extLst>
          </p:cNvPr>
          <p:cNvSpPr txBox="1"/>
          <p:nvPr/>
        </p:nvSpPr>
        <p:spPr>
          <a:xfrm>
            <a:off x="7123990" y="1962265"/>
            <a:ext cx="5068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Como você avalia o grau de dificuldade para acesso ao crédito por sua empresa no momento? (Geral)</a:t>
            </a:r>
            <a:br>
              <a:rPr lang="pt-BR" sz="1600" b="1" dirty="0">
                <a:solidFill>
                  <a:srgbClr val="0065B0"/>
                </a:solidFill>
                <a:latin typeface="Roboto"/>
              </a:rPr>
            </a:br>
            <a:r>
              <a:rPr lang="pt-BR" sz="1600" b="0" i="1" dirty="0">
                <a:solidFill>
                  <a:srgbClr val="0065B0"/>
                </a:solidFill>
                <a:latin typeface="Roboto"/>
              </a:rPr>
              <a:t>(dados em %)</a:t>
            </a:r>
          </a:p>
          <a:p>
            <a:pPr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	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653912"/>
              </p:ext>
            </p:extLst>
          </p:nvPr>
        </p:nvGraphicFramePr>
        <p:xfrm>
          <a:off x="292195" y="2628183"/>
          <a:ext cx="6438450" cy="350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C665047-0A47-ECD7-DAD0-ED9EB3929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254886"/>
              </p:ext>
            </p:extLst>
          </p:nvPr>
        </p:nvGraphicFramePr>
        <p:xfrm>
          <a:off x="6731506" y="3223130"/>
          <a:ext cx="5256698" cy="262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241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620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Indicador de </a:t>
            </a: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Crédito - R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egiões</a:t>
            </a:r>
            <a:endParaRPr lang="pt-BR" sz="2800" noProof="0" dirty="0">
              <a:solidFill>
                <a:srgbClr val="005CB8"/>
              </a:solidFill>
              <a:latin typeface="Calibri" panose="020F0502020204030204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99265A7-6440-450E-A93C-DB5B51A0C950}"/>
              </a:ext>
            </a:extLst>
          </p:cNvPr>
          <p:cNvSpPr txBox="1"/>
          <p:nvPr/>
        </p:nvSpPr>
        <p:spPr>
          <a:xfrm>
            <a:off x="1324876" y="1457602"/>
            <a:ext cx="477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buClr>
                <a:srgbClr val="3494BA"/>
              </a:buClr>
              <a:defRPr sz="1600" b="1">
                <a:solidFill>
                  <a:schemeClr val="tx2">
                    <a:lumMod val="75000"/>
                  </a:schemeClr>
                </a:solidFill>
                <a:latin typeface="Roboto"/>
              </a:defRPr>
            </a:lvl1pPr>
          </a:lstStyle>
          <a:p>
            <a:pPr algn="ctr"/>
            <a:r>
              <a:rPr lang="pt-BR" dirty="0">
                <a:solidFill>
                  <a:srgbClr val="0065B0"/>
                </a:solidFill>
              </a:rPr>
              <a:t>Indicador de Crédito (Regiões) </a:t>
            </a:r>
            <a:br>
              <a:rPr lang="pt-BR" dirty="0">
                <a:solidFill>
                  <a:srgbClr val="0065B0"/>
                </a:solidFill>
              </a:rPr>
            </a:br>
            <a:r>
              <a:rPr lang="pt-BR" sz="1600" b="0" i="1" dirty="0">
                <a:solidFill>
                  <a:srgbClr val="0065B0"/>
                </a:solidFill>
                <a:latin typeface="Roboto"/>
              </a:rPr>
              <a:t>(dados em pontos)</a:t>
            </a:r>
            <a:endParaRPr lang="pt-BR" dirty="0">
              <a:solidFill>
                <a:srgbClr val="0065B0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689EA43-5C7F-493A-B10D-8F09DD4581F4}"/>
              </a:ext>
            </a:extLst>
          </p:cNvPr>
          <p:cNvSpPr txBox="1"/>
          <p:nvPr/>
        </p:nvSpPr>
        <p:spPr>
          <a:xfrm>
            <a:off x="8912494" y="2288599"/>
            <a:ext cx="2472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interanual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</p:txBody>
      </p:sp>
      <p:sp>
        <p:nvSpPr>
          <p:cNvPr id="25" name="CaixaDeTexto 7">
            <a:extLst>
              <a:ext uri="{FF2B5EF4-FFF2-40B4-BE49-F238E27FC236}">
                <a16:creationId xmlns:a16="http://schemas.microsoft.com/office/drawing/2014/main" id="{869B6532-7B97-488A-9911-BB14F83A3822}"/>
              </a:ext>
            </a:extLst>
          </p:cNvPr>
          <p:cNvSpPr txBox="1"/>
          <p:nvPr/>
        </p:nvSpPr>
        <p:spPr>
          <a:xfrm>
            <a:off x="7893668" y="3516665"/>
            <a:ext cx="451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Variação mensal</a:t>
            </a:r>
          </a:p>
          <a:p>
            <a:pPr algn="ctr">
              <a:buClr>
                <a:srgbClr val="3494BA"/>
              </a:buClr>
            </a:pPr>
            <a:r>
              <a:rPr lang="pt-BR" sz="1400" i="1" dirty="0">
                <a:solidFill>
                  <a:srgbClr val="0065B0"/>
                </a:solidFill>
                <a:latin typeface="Roboto"/>
              </a:rPr>
              <a:t>(em pontos)</a:t>
            </a:r>
          </a:p>
          <a:p>
            <a:pPr>
              <a:buClr>
                <a:srgbClr val="3494BA"/>
              </a:buClr>
            </a:pPr>
            <a:endParaRPr lang="pt-BR" sz="1600" b="1" dirty="0">
              <a:solidFill>
                <a:srgbClr val="0065B0"/>
              </a:solidFill>
              <a:latin typeface="Roboto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B58A489-CAE6-4253-925E-8EE1CDC5F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42" y="4156804"/>
            <a:ext cx="3398520" cy="5943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517170B-D1EA-4A2C-AE61-A1878FA69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242" y="2919280"/>
            <a:ext cx="3398520" cy="548640"/>
          </a:xfrm>
          <a:prstGeom prst="rect">
            <a:avLst/>
          </a:prstGeom>
        </p:spPr>
      </p:pic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540012"/>
              </p:ext>
            </p:extLst>
          </p:nvPr>
        </p:nvGraphicFramePr>
        <p:xfrm>
          <a:off x="269423" y="2024640"/>
          <a:ext cx="7354864" cy="394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089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620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Crédito - Regiões</a:t>
            </a:r>
            <a:endParaRPr lang="pt-BR" sz="2800" noProof="0" dirty="0">
              <a:solidFill>
                <a:srgbClr val="005CB8"/>
              </a:solidFill>
              <a:latin typeface="Calibri" panose="020F0502020204030204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4A8EE0-C981-0B1B-FB30-C1294F70BECF}"/>
              </a:ext>
            </a:extLst>
          </p:cNvPr>
          <p:cNvSpPr txBox="1"/>
          <p:nvPr/>
        </p:nvSpPr>
        <p:spPr>
          <a:xfrm>
            <a:off x="135186" y="1135748"/>
            <a:ext cx="93031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1600" b="1" dirty="0">
                <a:solidFill>
                  <a:srgbClr val="0065B0"/>
                </a:solidFill>
                <a:latin typeface="Roboto"/>
              </a:rPr>
              <a:t>Como você avalia o grau de dificuldade para acesso ao crédito por sua empresa no momento?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B9FADA3-6E3B-4663-A5B1-C0B80D36FE4A}"/>
              </a:ext>
            </a:extLst>
          </p:cNvPr>
          <p:cNvSpPr txBox="1"/>
          <p:nvPr/>
        </p:nvSpPr>
        <p:spPr>
          <a:xfrm>
            <a:off x="8911275" y="1132143"/>
            <a:ext cx="140041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0" i="1" dirty="0">
                <a:solidFill>
                  <a:srgbClr val="0065B0"/>
                </a:solidFill>
                <a:latin typeface="Roboto"/>
              </a:rPr>
              <a:t>(dados em %)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336195"/>
              </p:ext>
            </p:extLst>
          </p:nvPr>
        </p:nvGraphicFramePr>
        <p:xfrm>
          <a:off x="308296" y="1504421"/>
          <a:ext cx="4890434" cy="252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B7F3FE52-6876-40D4-94D4-0EC4313B5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033409"/>
              </p:ext>
            </p:extLst>
          </p:nvPr>
        </p:nvGraphicFramePr>
        <p:xfrm>
          <a:off x="5732953" y="1495532"/>
          <a:ext cx="4890434" cy="252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942141"/>
              </p:ext>
            </p:extLst>
          </p:nvPr>
        </p:nvGraphicFramePr>
        <p:xfrm>
          <a:off x="320171" y="3882777"/>
          <a:ext cx="4890434" cy="252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00000000-0008-0000-0B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797434"/>
              </p:ext>
            </p:extLst>
          </p:nvPr>
        </p:nvGraphicFramePr>
        <p:xfrm>
          <a:off x="5721078" y="3882778"/>
          <a:ext cx="4890434" cy="252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45948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5540" y="1976627"/>
            <a:ext cx="699770" cy="3215640"/>
          </a:xfrm>
          <a:custGeom>
            <a:avLst/>
            <a:gdLst/>
            <a:ahLst/>
            <a:cxnLst/>
            <a:rect l="l" t="t" r="r" b="b"/>
            <a:pathLst>
              <a:path w="699770" h="3215640">
                <a:moveTo>
                  <a:pt x="0" y="3215640"/>
                </a:moveTo>
                <a:lnTo>
                  <a:pt x="699515" y="0"/>
                </a:lnTo>
              </a:path>
            </a:pathLst>
          </a:custGeom>
          <a:ln w="12699">
            <a:solidFill>
              <a:srgbClr val="005EB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38671"/>
            <a:ext cx="5175504" cy="7193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03997" y="3469385"/>
            <a:ext cx="21761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200" spc="-25" dirty="0">
                <a:solidFill>
                  <a:srgbClr val="005CB8"/>
                </a:solidFill>
                <a:latin typeface="Calibri Light"/>
                <a:cs typeface="Calibri Light"/>
              </a:rPr>
              <a:t>Julho</a:t>
            </a:r>
            <a:r>
              <a:rPr sz="3200" spc="-140" dirty="0">
                <a:solidFill>
                  <a:srgbClr val="005CB8"/>
                </a:solidFill>
                <a:latin typeface="Calibri Light"/>
                <a:cs typeface="Calibri Light"/>
              </a:rPr>
              <a:t> </a:t>
            </a:r>
            <a:r>
              <a:rPr sz="3200" spc="-20" dirty="0">
                <a:solidFill>
                  <a:srgbClr val="005CB8"/>
                </a:solidFill>
                <a:latin typeface="Calibri Light"/>
                <a:cs typeface="Calibri Light"/>
              </a:rPr>
              <a:t>2024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7078" y="2161875"/>
            <a:ext cx="5489383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MUDANÇA</a:t>
            </a:r>
            <a:r>
              <a:rPr sz="4400" spc="-120" dirty="0"/>
              <a:t> </a:t>
            </a:r>
            <a:r>
              <a:rPr sz="4400" spc="-80" dirty="0"/>
              <a:t>PARA </a:t>
            </a:r>
            <a:r>
              <a:rPr sz="4400" spc="-25" dirty="0"/>
              <a:t>MPE</a:t>
            </a:r>
            <a:endParaRPr sz="4400" dirty="0"/>
          </a:p>
          <a:p>
            <a:pPr marL="328295" marR="323850" algn="ctr">
              <a:lnSpc>
                <a:spcPct val="100000"/>
              </a:lnSpc>
            </a:pPr>
            <a:r>
              <a:rPr sz="4400" spc="-50" dirty="0"/>
              <a:t>X</a:t>
            </a:r>
            <a:br>
              <a:rPr lang="pt-BR" sz="4400" spc="-50" dirty="0"/>
            </a:br>
            <a:r>
              <a:rPr sz="4400" spc="-25" dirty="0"/>
              <a:t>FECHAMENTO</a:t>
            </a:r>
            <a:endParaRPr sz="44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81781" y="6226695"/>
            <a:ext cx="810217" cy="63130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161656" y="0"/>
            <a:ext cx="5030470" cy="2451100"/>
            <a:chOff x="7161656" y="0"/>
            <a:chExt cx="5030470" cy="24511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1656" y="0"/>
              <a:ext cx="5030343" cy="13274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82171" y="1133475"/>
              <a:ext cx="909827" cy="1317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523219" y="245363"/>
              <a:ext cx="1393190" cy="871855"/>
            </a:xfrm>
            <a:custGeom>
              <a:avLst/>
              <a:gdLst/>
              <a:ahLst/>
              <a:cxnLst/>
              <a:rect l="l" t="t" r="r" b="b"/>
              <a:pathLst>
                <a:path w="1393190" h="871855">
                  <a:moveTo>
                    <a:pt x="1392935" y="0"/>
                  </a:moveTo>
                  <a:lnTo>
                    <a:pt x="209423" y="0"/>
                  </a:lnTo>
                  <a:lnTo>
                    <a:pt x="0" y="871727"/>
                  </a:lnTo>
                  <a:lnTo>
                    <a:pt x="1183512" y="871727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0587" y="461772"/>
              <a:ext cx="838200" cy="454151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9215880" y="6448755"/>
            <a:ext cx="2743200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05"/>
              </a:lnSpc>
            </a:pPr>
            <a:r>
              <a:rPr lang="pt-BR" spc="-25" dirty="0"/>
              <a:t>35</a:t>
            </a:r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9E0BDC63-777D-40B4-BF57-6561BB24D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838662"/>
              </p:ext>
            </p:extLst>
          </p:nvPr>
        </p:nvGraphicFramePr>
        <p:xfrm>
          <a:off x="3281712" y="2078237"/>
          <a:ext cx="4788354" cy="300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object 7">
            <a:extLst>
              <a:ext uri="{FF2B5EF4-FFF2-40B4-BE49-F238E27FC236}">
                <a16:creationId xmlns:a16="http://schemas.microsoft.com/office/drawing/2014/main" id="{7EE36CB5-8EB0-880F-D61F-67F3A038B26D}"/>
              </a:ext>
            </a:extLst>
          </p:cNvPr>
          <p:cNvGrpSpPr/>
          <p:nvPr/>
        </p:nvGrpSpPr>
        <p:grpSpPr>
          <a:xfrm>
            <a:off x="7161656" y="0"/>
            <a:ext cx="5030470" cy="2451100"/>
            <a:chOff x="7161656" y="0"/>
            <a:chExt cx="5030470" cy="2451100"/>
          </a:xfrm>
        </p:grpSpPr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3AFCA0AA-3AF7-1FE1-87F8-5398138B68B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1656" y="0"/>
              <a:ext cx="5030343" cy="1327403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CDD0C865-967E-0110-A9CE-1C54AA01EAC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82171" y="1133475"/>
              <a:ext cx="909827" cy="1317498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FD285F90-BB48-DEB1-78C2-00FEA9EA1E03}"/>
                </a:ext>
              </a:extLst>
            </p:cNvPr>
            <p:cNvSpPr/>
            <p:nvPr/>
          </p:nvSpPr>
          <p:spPr>
            <a:xfrm>
              <a:off x="10523219" y="245363"/>
              <a:ext cx="1393190" cy="871855"/>
            </a:xfrm>
            <a:custGeom>
              <a:avLst/>
              <a:gdLst/>
              <a:ahLst/>
              <a:cxnLst/>
              <a:rect l="l" t="t" r="r" b="b"/>
              <a:pathLst>
                <a:path w="1393190" h="871855">
                  <a:moveTo>
                    <a:pt x="1392935" y="0"/>
                  </a:moveTo>
                  <a:lnTo>
                    <a:pt x="209423" y="0"/>
                  </a:lnTo>
                  <a:lnTo>
                    <a:pt x="0" y="871727"/>
                  </a:lnTo>
                  <a:lnTo>
                    <a:pt x="1183512" y="871727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5D11D1F2-B86A-3352-9CBE-7CC72BA8ADF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0587" y="461772"/>
              <a:ext cx="838200" cy="454151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23" y="430068"/>
            <a:ext cx="10352912" cy="4430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Mudança</a:t>
            </a:r>
            <a:r>
              <a:rPr sz="2800" b="1" spc="-75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sz="2800" b="1" spc="-6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MPE</a:t>
            </a:r>
            <a:r>
              <a:rPr sz="2800" b="1" spc="-8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z="2800" b="1" spc="-7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1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Fechamento</a:t>
            </a:r>
            <a:r>
              <a:rPr lang="pt-BR" sz="2800" b="1" spc="-1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Brasil</a:t>
            </a:r>
            <a:r>
              <a:rPr sz="2800" b="1" spc="-1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2800" b="1" spc="-65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0" spc="-2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</a:t>
            </a:r>
            <a:r>
              <a:rPr lang="pt-BR" sz="2800" b="0" spc="-2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800" b="0" spc="-1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Geral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976883"/>
            <a:ext cx="5143500" cy="45720"/>
          </a:xfrm>
          <a:custGeom>
            <a:avLst/>
            <a:gdLst/>
            <a:ahLst/>
            <a:cxnLst/>
            <a:rect l="l" t="t" r="r" b="b"/>
            <a:pathLst>
              <a:path w="5143500" h="45719">
                <a:moveTo>
                  <a:pt x="5143500" y="0"/>
                </a:moveTo>
                <a:lnTo>
                  <a:pt x="0" y="0"/>
                </a:lnTo>
                <a:lnTo>
                  <a:pt x="0" y="45720"/>
                </a:lnTo>
                <a:lnTo>
                  <a:pt x="5143500" y="45720"/>
                </a:lnTo>
                <a:lnTo>
                  <a:pt x="5143500" y="0"/>
                </a:lnTo>
                <a:close/>
              </a:path>
            </a:pathLst>
          </a:custGeom>
          <a:solidFill>
            <a:srgbClr val="005C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99951" y="6256020"/>
            <a:ext cx="792048" cy="60197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24744" y="1437793"/>
            <a:ext cx="697732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50" dirty="0">
                <a:solidFill>
                  <a:srgbClr val="0064AF"/>
                </a:solidFill>
                <a:latin typeface="Roboto"/>
                <a:cs typeface="Roboto"/>
              </a:rPr>
              <a:t>Perspectiva de mudança para MPE ou de fechamento do MEI</a:t>
            </a:r>
            <a:endParaRPr sz="1800" dirty="0">
              <a:latin typeface="Roboto"/>
              <a:cs typeface="Robo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95954" y="5229241"/>
            <a:ext cx="412115" cy="436880"/>
            <a:chOff x="4387341" y="5048758"/>
            <a:chExt cx="412115" cy="436880"/>
          </a:xfrm>
        </p:grpSpPr>
        <p:sp>
          <p:nvSpPr>
            <p:cNvPr id="10" name="object 10"/>
            <p:cNvSpPr/>
            <p:nvPr/>
          </p:nvSpPr>
          <p:spPr>
            <a:xfrm>
              <a:off x="4393691" y="5055108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4" h="424179">
                  <a:moveTo>
                    <a:pt x="299466" y="0"/>
                  </a:moveTo>
                  <a:lnTo>
                    <a:pt x="99822" y="0"/>
                  </a:lnTo>
                  <a:lnTo>
                    <a:pt x="99822" y="224028"/>
                  </a:lnTo>
                  <a:lnTo>
                    <a:pt x="0" y="224028"/>
                  </a:lnTo>
                  <a:lnTo>
                    <a:pt x="199644" y="423672"/>
                  </a:lnTo>
                  <a:lnTo>
                    <a:pt x="399288" y="224028"/>
                  </a:lnTo>
                  <a:lnTo>
                    <a:pt x="299466" y="224028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3691" y="5055108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4" h="424179">
                  <a:moveTo>
                    <a:pt x="0" y="224028"/>
                  </a:moveTo>
                  <a:lnTo>
                    <a:pt x="99822" y="224028"/>
                  </a:lnTo>
                  <a:lnTo>
                    <a:pt x="99822" y="0"/>
                  </a:lnTo>
                  <a:lnTo>
                    <a:pt x="299466" y="0"/>
                  </a:lnTo>
                  <a:lnTo>
                    <a:pt x="299466" y="224028"/>
                  </a:lnTo>
                  <a:lnTo>
                    <a:pt x="399288" y="224028"/>
                  </a:lnTo>
                  <a:lnTo>
                    <a:pt x="199644" y="423672"/>
                  </a:lnTo>
                  <a:lnTo>
                    <a:pt x="0" y="22402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94634" y="5810492"/>
            <a:ext cx="3301366" cy="585417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505459" marR="371475" indent="-127000">
              <a:lnSpc>
                <a:spcPct val="100000"/>
              </a:lnSpc>
              <a:spcBef>
                <a:spcPts val="245"/>
              </a:spcBef>
            </a:pPr>
            <a:r>
              <a:rPr lang="pt-BR" dirty="0">
                <a:latin typeface="Calibri"/>
                <a:cs typeface="Calibri"/>
              </a:rPr>
              <a:t>6,7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cogita </a:t>
            </a:r>
            <a:r>
              <a:rPr sz="1800" dirty="0">
                <a:latin typeface="Calibri"/>
                <a:cs typeface="Calibri"/>
              </a:rPr>
              <a:t>mudar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MPE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55598" y="5173102"/>
            <a:ext cx="412115" cy="436880"/>
            <a:chOff x="7825485" y="5054853"/>
            <a:chExt cx="412115" cy="436880"/>
          </a:xfrm>
        </p:grpSpPr>
        <p:sp>
          <p:nvSpPr>
            <p:cNvPr id="14" name="object 14"/>
            <p:cNvSpPr/>
            <p:nvPr/>
          </p:nvSpPr>
          <p:spPr>
            <a:xfrm>
              <a:off x="7831835" y="5061203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5" h="424179">
                  <a:moveTo>
                    <a:pt x="299466" y="0"/>
                  </a:moveTo>
                  <a:lnTo>
                    <a:pt x="99822" y="0"/>
                  </a:lnTo>
                  <a:lnTo>
                    <a:pt x="99822" y="224028"/>
                  </a:lnTo>
                  <a:lnTo>
                    <a:pt x="0" y="224028"/>
                  </a:lnTo>
                  <a:lnTo>
                    <a:pt x="199644" y="423672"/>
                  </a:lnTo>
                  <a:lnTo>
                    <a:pt x="399288" y="224028"/>
                  </a:lnTo>
                  <a:lnTo>
                    <a:pt x="299466" y="224028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831835" y="5061203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5" h="424179">
                  <a:moveTo>
                    <a:pt x="0" y="224028"/>
                  </a:moveTo>
                  <a:lnTo>
                    <a:pt x="99822" y="224028"/>
                  </a:lnTo>
                  <a:lnTo>
                    <a:pt x="99822" y="0"/>
                  </a:lnTo>
                  <a:lnTo>
                    <a:pt x="299466" y="0"/>
                  </a:lnTo>
                  <a:lnTo>
                    <a:pt x="299466" y="224028"/>
                  </a:lnTo>
                  <a:lnTo>
                    <a:pt x="399288" y="224028"/>
                  </a:lnTo>
                  <a:lnTo>
                    <a:pt x="199644" y="423672"/>
                  </a:lnTo>
                  <a:lnTo>
                    <a:pt x="0" y="22402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656674" y="5835706"/>
            <a:ext cx="3301365" cy="586698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554990" marR="226695" indent="-320040">
              <a:lnSpc>
                <a:spcPct val="100000"/>
              </a:lnSpc>
              <a:spcBef>
                <a:spcPts val="254"/>
              </a:spcBef>
            </a:pPr>
            <a:r>
              <a:rPr lang="pt-BR" dirty="0">
                <a:latin typeface="Calibri"/>
                <a:cs typeface="Calibri"/>
              </a:rPr>
              <a:t>10,2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cogita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fechamento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negócio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615928" y="6422404"/>
            <a:ext cx="576072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1" i="0">
                <a:solidFill>
                  <a:srgbClr val="005CB8"/>
                </a:solidFill>
                <a:latin typeface="Calibri"/>
                <a:cs typeface="Calibri"/>
              </a:defRPr>
            </a:lvl1pPr>
          </a:lstStyle>
          <a:p>
            <a:pPr marL="103505">
              <a:lnSpc>
                <a:spcPts val="2005"/>
              </a:lnSpc>
            </a:pPr>
            <a:fld id="{81D60167-4931-47E6-BA6A-407CBD079E47}" type="slidenum">
              <a:rPr lang="pt-BR" spc="-50" smtClean="0"/>
              <a:pPr marL="103505">
                <a:lnSpc>
                  <a:spcPts val="2005"/>
                </a:lnSpc>
              </a:pPr>
              <a:t>36</a:t>
            </a:fld>
            <a:endParaRPr spc="-25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9923D85-7AF9-BD82-E132-71C9DD4F0516}"/>
              </a:ext>
            </a:extLst>
          </p:cNvPr>
          <p:cNvSpPr/>
          <p:nvPr/>
        </p:nvSpPr>
        <p:spPr>
          <a:xfrm>
            <a:off x="3871916" y="3629633"/>
            <a:ext cx="807660" cy="1475846"/>
          </a:xfrm>
          <a:prstGeom prst="rect">
            <a:avLst/>
          </a:prstGeom>
          <a:noFill/>
          <a:ln w="9525">
            <a:solidFill>
              <a:srgbClr val="32323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1"/>
                </a:solidFill>
                <a:prstDash val="sysDash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09889FA-A003-CAD3-4C26-A8FDB867A43B}"/>
              </a:ext>
            </a:extLst>
          </p:cNvPr>
          <p:cNvSpPr/>
          <p:nvPr/>
        </p:nvSpPr>
        <p:spPr>
          <a:xfrm>
            <a:off x="6636995" y="2929483"/>
            <a:ext cx="1047750" cy="2133932"/>
          </a:xfrm>
          <a:prstGeom prst="rect">
            <a:avLst/>
          </a:prstGeom>
          <a:noFill/>
          <a:ln w="9525">
            <a:solidFill>
              <a:srgbClr val="32323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1"/>
                </a:solidFill>
                <a:prstDash val="sysDash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object 7">
            <a:extLst>
              <a:ext uri="{FF2B5EF4-FFF2-40B4-BE49-F238E27FC236}">
                <a16:creationId xmlns:a16="http://schemas.microsoft.com/office/drawing/2014/main" id="{7EE36CB5-8EB0-880F-D61F-67F3A038B26D}"/>
              </a:ext>
            </a:extLst>
          </p:cNvPr>
          <p:cNvGrpSpPr/>
          <p:nvPr/>
        </p:nvGrpSpPr>
        <p:grpSpPr>
          <a:xfrm>
            <a:off x="7161656" y="0"/>
            <a:ext cx="5030470" cy="2451100"/>
            <a:chOff x="7161656" y="0"/>
            <a:chExt cx="5030470" cy="2451100"/>
          </a:xfrm>
        </p:grpSpPr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3AFCA0AA-3AF7-1FE1-87F8-5398138B68B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56" y="0"/>
              <a:ext cx="5030343" cy="1327403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CDD0C865-967E-0110-A9CE-1C54AA01EAC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82171" y="1133475"/>
              <a:ext cx="909827" cy="1317498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FD285F90-BB48-DEB1-78C2-00FEA9EA1E03}"/>
                </a:ext>
              </a:extLst>
            </p:cNvPr>
            <p:cNvSpPr/>
            <p:nvPr/>
          </p:nvSpPr>
          <p:spPr>
            <a:xfrm>
              <a:off x="10523219" y="245363"/>
              <a:ext cx="1393190" cy="871855"/>
            </a:xfrm>
            <a:custGeom>
              <a:avLst/>
              <a:gdLst/>
              <a:ahLst/>
              <a:cxnLst/>
              <a:rect l="l" t="t" r="r" b="b"/>
              <a:pathLst>
                <a:path w="1393190" h="871855">
                  <a:moveTo>
                    <a:pt x="1392935" y="0"/>
                  </a:moveTo>
                  <a:lnTo>
                    <a:pt x="209423" y="0"/>
                  </a:lnTo>
                  <a:lnTo>
                    <a:pt x="0" y="871727"/>
                  </a:lnTo>
                  <a:lnTo>
                    <a:pt x="1183512" y="871727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5D11D1F2-B86A-3352-9CBE-7CC72BA8AD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0587" y="461772"/>
              <a:ext cx="838200" cy="454151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5420"/>
            <a:ext cx="9908259" cy="4430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Mudança</a:t>
            </a:r>
            <a:r>
              <a:rPr sz="2800" b="1" spc="-75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sz="2800" b="1" spc="-6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MPE</a:t>
            </a:r>
            <a:r>
              <a:rPr sz="2800" b="1" spc="-8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z="2800" b="1" spc="-7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1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Fechamento:</a:t>
            </a:r>
            <a:r>
              <a:rPr sz="2800" b="1" spc="-65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0" spc="-2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Norte + Centro-Oeste</a:t>
            </a:r>
            <a:endParaRPr sz="2800" b="0" spc="-10" dirty="0">
              <a:solidFill>
                <a:srgbClr val="0065B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76883"/>
            <a:ext cx="5143500" cy="45720"/>
          </a:xfrm>
          <a:custGeom>
            <a:avLst/>
            <a:gdLst/>
            <a:ahLst/>
            <a:cxnLst/>
            <a:rect l="l" t="t" r="r" b="b"/>
            <a:pathLst>
              <a:path w="5143500" h="45719">
                <a:moveTo>
                  <a:pt x="5143500" y="0"/>
                </a:moveTo>
                <a:lnTo>
                  <a:pt x="0" y="0"/>
                </a:lnTo>
                <a:lnTo>
                  <a:pt x="0" y="45720"/>
                </a:lnTo>
                <a:lnTo>
                  <a:pt x="5143500" y="45720"/>
                </a:lnTo>
                <a:lnTo>
                  <a:pt x="5143500" y="0"/>
                </a:lnTo>
                <a:close/>
              </a:path>
            </a:pathLst>
          </a:custGeom>
          <a:solidFill>
            <a:srgbClr val="005C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99951" y="6256020"/>
            <a:ext cx="792048" cy="60197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14325" y="1388762"/>
            <a:ext cx="6977328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50" dirty="0">
                <a:solidFill>
                  <a:srgbClr val="0064AF"/>
                </a:solidFill>
                <a:latin typeface="Roboto"/>
                <a:cs typeface="Roboto"/>
              </a:rPr>
              <a:t>Perspectiva de mudança para MPE ou de fechamento do MEI</a:t>
            </a:r>
            <a:endParaRPr sz="18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1800" dirty="0">
              <a:latin typeface="Roboto"/>
              <a:cs typeface="Roboto"/>
            </a:endParaRPr>
          </a:p>
          <a:p>
            <a:pPr marR="5643880" algn="r">
              <a:lnSpc>
                <a:spcPct val="100000"/>
              </a:lnSpc>
              <a:spcBef>
                <a:spcPts val="625"/>
              </a:spcBef>
            </a:pPr>
            <a:endParaRPr lang="pt-BR" sz="1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21714" y="5250798"/>
            <a:ext cx="412115" cy="436880"/>
            <a:chOff x="4387341" y="5048758"/>
            <a:chExt cx="412115" cy="436880"/>
          </a:xfrm>
        </p:grpSpPr>
        <p:sp>
          <p:nvSpPr>
            <p:cNvPr id="10" name="object 10"/>
            <p:cNvSpPr/>
            <p:nvPr/>
          </p:nvSpPr>
          <p:spPr>
            <a:xfrm>
              <a:off x="4393691" y="5055108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4" h="424179">
                  <a:moveTo>
                    <a:pt x="299466" y="0"/>
                  </a:moveTo>
                  <a:lnTo>
                    <a:pt x="99822" y="0"/>
                  </a:lnTo>
                  <a:lnTo>
                    <a:pt x="99822" y="224028"/>
                  </a:lnTo>
                  <a:lnTo>
                    <a:pt x="0" y="224028"/>
                  </a:lnTo>
                  <a:lnTo>
                    <a:pt x="199644" y="423672"/>
                  </a:lnTo>
                  <a:lnTo>
                    <a:pt x="399288" y="224028"/>
                  </a:lnTo>
                  <a:lnTo>
                    <a:pt x="299466" y="224028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3691" y="5055108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4" h="424179">
                  <a:moveTo>
                    <a:pt x="0" y="224028"/>
                  </a:moveTo>
                  <a:lnTo>
                    <a:pt x="99822" y="224028"/>
                  </a:lnTo>
                  <a:lnTo>
                    <a:pt x="99822" y="0"/>
                  </a:lnTo>
                  <a:lnTo>
                    <a:pt x="299466" y="0"/>
                  </a:lnTo>
                  <a:lnTo>
                    <a:pt x="299466" y="224028"/>
                  </a:lnTo>
                  <a:lnTo>
                    <a:pt x="399288" y="224028"/>
                  </a:lnTo>
                  <a:lnTo>
                    <a:pt x="199644" y="423672"/>
                  </a:lnTo>
                  <a:lnTo>
                    <a:pt x="0" y="22402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71750" y="5836987"/>
            <a:ext cx="3531489" cy="585417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505459" marR="371475" indent="-127000">
              <a:lnSpc>
                <a:spcPct val="100000"/>
              </a:lnSpc>
              <a:spcBef>
                <a:spcPts val="245"/>
              </a:spcBef>
            </a:pPr>
            <a:r>
              <a:rPr lang="pt-BR" sz="1800" dirty="0">
                <a:latin typeface="Calibri"/>
                <a:cs typeface="Calibri"/>
              </a:rPr>
              <a:t>7,7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cogita </a:t>
            </a:r>
            <a:r>
              <a:rPr sz="1800" dirty="0">
                <a:latin typeface="Calibri"/>
                <a:cs typeface="Calibri"/>
              </a:rPr>
              <a:t>mudar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MPE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01006" y="5307550"/>
            <a:ext cx="412115" cy="436880"/>
            <a:chOff x="7825485" y="5054853"/>
            <a:chExt cx="412115" cy="436880"/>
          </a:xfrm>
        </p:grpSpPr>
        <p:sp>
          <p:nvSpPr>
            <p:cNvPr id="14" name="object 14"/>
            <p:cNvSpPr/>
            <p:nvPr/>
          </p:nvSpPr>
          <p:spPr>
            <a:xfrm>
              <a:off x="7831835" y="5061203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5" h="424179">
                  <a:moveTo>
                    <a:pt x="299466" y="0"/>
                  </a:moveTo>
                  <a:lnTo>
                    <a:pt x="99822" y="0"/>
                  </a:lnTo>
                  <a:lnTo>
                    <a:pt x="99822" y="224028"/>
                  </a:lnTo>
                  <a:lnTo>
                    <a:pt x="0" y="224028"/>
                  </a:lnTo>
                  <a:lnTo>
                    <a:pt x="199644" y="423672"/>
                  </a:lnTo>
                  <a:lnTo>
                    <a:pt x="399288" y="224028"/>
                  </a:lnTo>
                  <a:lnTo>
                    <a:pt x="299466" y="224028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831835" y="5061203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5" h="424179">
                  <a:moveTo>
                    <a:pt x="0" y="224028"/>
                  </a:moveTo>
                  <a:lnTo>
                    <a:pt x="99822" y="224028"/>
                  </a:lnTo>
                  <a:lnTo>
                    <a:pt x="99822" y="0"/>
                  </a:lnTo>
                  <a:lnTo>
                    <a:pt x="299466" y="0"/>
                  </a:lnTo>
                  <a:lnTo>
                    <a:pt x="299466" y="224028"/>
                  </a:lnTo>
                  <a:lnTo>
                    <a:pt x="399288" y="224028"/>
                  </a:lnTo>
                  <a:lnTo>
                    <a:pt x="199644" y="423672"/>
                  </a:lnTo>
                  <a:lnTo>
                    <a:pt x="0" y="22402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40118" y="5836987"/>
            <a:ext cx="3301365" cy="586698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554990" marR="226695" indent="-320040">
              <a:lnSpc>
                <a:spcPct val="100000"/>
              </a:lnSpc>
              <a:spcBef>
                <a:spcPts val="254"/>
              </a:spcBef>
            </a:pPr>
            <a:r>
              <a:rPr lang="pt-BR" dirty="0">
                <a:latin typeface="Calibri"/>
                <a:cs typeface="Calibri"/>
              </a:rPr>
              <a:t>9,1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cogita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fechamento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negócio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615928" y="6422404"/>
            <a:ext cx="576072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1" i="0">
                <a:solidFill>
                  <a:srgbClr val="005CB8"/>
                </a:solidFill>
                <a:latin typeface="Calibri"/>
                <a:cs typeface="Calibri"/>
              </a:defRPr>
            </a:lvl1pPr>
          </a:lstStyle>
          <a:p>
            <a:pPr marL="103505">
              <a:lnSpc>
                <a:spcPts val="2005"/>
              </a:lnSpc>
            </a:pPr>
            <a:fld id="{81D60167-4931-47E6-BA6A-407CBD079E47}" type="slidenum">
              <a:rPr lang="pt-BR" spc="-50" smtClean="0"/>
              <a:pPr marL="103505">
                <a:lnSpc>
                  <a:spcPts val="2005"/>
                </a:lnSpc>
              </a:pPr>
              <a:t>37</a:t>
            </a:fld>
            <a:endParaRPr spc="-25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9923D85-7AF9-BD82-E132-71C9DD4F0516}"/>
              </a:ext>
            </a:extLst>
          </p:cNvPr>
          <p:cNvSpPr/>
          <p:nvPr/>
        </p:nvSpPr>
        <p:spPr>
          <a:xfrm>
            <a:off x="4101415" y="3595694"/>
            <a:ext cx="852714" cy="1475846"/>
          </a:xfrm>
          <a:prstGeom prst="rect">
            <a:avLst/>
          </a:prstGeom>
          <a:noFill/>
          <a:ln w="9525">
            <a:solidFill>
              <a:srgbClr val="32323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1"/>
                </a:solidFill>
                <a:prstDash val="sysDash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09889FA-A003-CAD3-4C26-A8FDB867A43B}"/>
              </a:ext>
            </a:extLst>
          </p:cNvPr>
          <p:cNvSpPr/>
          <p:nvPr/>
        </p:nvSpPr>
        <p:spPr>
          <a:xfrm>
            <a:off x="7011110" y="2856310"/>
            <a:ext cx="991908" cy="2215230"/>
          </a:xfrm>
          <a:prstGeom prst="rect">
            <a:avLst/>
          </a:prstGeom>
          <a:noFill/>
          <a:ln w="9525">
            <a:solidFill>
              <a:srgbClr val="32323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1"/>
                </a:solidFill>
                <a:prstDash val="sysDash"/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D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6719"/>
              </p:ext>
            </p:extLst>
          </p:nvPr>
        </p:nvGraphicFramePr>
        <p:xfrm>
          <a:off x="3421195" y="2048695"/>
          <a:ext cx="5005629" cy="306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50610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object 7">
            <a:extLst>
              <a:ext uri="{FF2B5EF4-FFF2-40B4-BE49-F238E27FC236}">
                <a16:creationId xmlns:a16="http://schemas.microsoft.com/office/drawing/2014/main" id="{7EE36CB5-8EB0-880F-D61F-67F3A038B26D}"/>
              </a:ext>
            </a:extLst>
          </p:cNvPr>
          <p:cNvGrpSpPr/>
          <p:nvPr/>
        </p:nvGrpSpPr>
        <p:grpSpPr>
          <a:xfrm>
            <a:off x="7161656" y="0"/>
            <a:ext cx="5030470" cy="2451100"/>
            <a:chOff x="7161656" y="0"/>
            <a:chExt cx="5030470" cy="2451100"/>
          </a:xfrm>
        </p:grpSpPr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3AFCA0AA-3AF7-1FE1-87F8-5398138B68B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56" y="0"/>
              <a:ext cx="5030343" cy="1327403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CDD0C865-967E-0110-A9CE-1C54AA01EAC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82171" y="1133475"/>
              <a:ext cx="909827" cy="1317498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FD285F90-BB48-DEB1-78C2-00FEA9EA1E03}"/>
                </a:ext>
              </a:extLst>
            </p:cNvPr>
            <p:cNvSpPr/>
            <p:nvPr/>
          </p:nvSpPr>
          <p:spPr>
            <a:xfrm>
              <a:off x="10523219" y="245363"/>
              <a:ext cx="1393190" cy="871855"/>
            </a:xfrm>
            <a:custGeom>
              <a:avLst/>
              <a:gdLst/>
              <a:ahLst/>
              <a:cxnLst/>
              <a:rect l="l" t="t" r="r" b="b"/>
              <a:pathLst>
                <a:path w="1393190" h="871855">
                  <a:moveTo>
                    <a:pt x="1392935" y="0"/>
                  </a:moveTo>
                  <a:lnTo>
                    <a:pt x="209423" y="0"/>
                  </a:lnTo>
                  <a:lnTo>
                    <a:pt x="0" y="871727"/>
                  </a:lnTo>
                  <a:lnTo>
                    <a:pt x="1183512" y="871727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5D11D1F2-B86A-3352-9CBE-7CC72BA8AD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0587" y="461772"/>
              <a:ext cx="838200" cy="454151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7761"/>
            <a:ext cx="9908259" cy="4430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Mudança</a:t>
            </a:r>
            <a:r>
              <a:rPr sz="2800" b="1" spc="-75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sz="2800" b="1" spc="-6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MPE</a:t>
            </a:r>
            <a:r>
              <a:rPr sz="2800" b="1" spc="-8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z="2800" b="1" spc="-7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1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Fechamento:</a:t>
            </a:r>
            <a:r>
              <a:rPr sz="2800" b="1" spc="-65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0" spc="-2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Nordeste</a:t>
            </a:r>
            <a:endParaRPr sz="2800" b="0" spc="-10" dirty="0">
              <a:solidFill>
                <a:srgbClr val="0065B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76883"/>
            <a:ext cx="5143500" cy="45720"/>
          </a:xfrm>
          <a:custGeom>
            <a:avLst/>
            <a:gdLst/>
            <a:ahLst/>
            <a:cxnLst/>
            <a:rect l="l" t="t" r="r" b="b"/>
            <a:pathLst>
              <a:path w="5143500" h="45719">
                <a:moveTo>
                  <a:pt x="5143500" y="0"/>
                </a:moveTo>
                <a:lnTo>
                  <a:pt x="0" y="0"/>
                </a:lnTo>
                <a:lnTo>
                  <a:pt x="0" y="45720"/>
                </a:lnTo>
                <a:lnTo>
                  <a:pt x="5143500" y="45720"/>
                </a:lnTo>
                <a:lnTo>
                  <a:pt x="5143500" y="0"/>
                </a:lnTo>
                <a:close/>
              </a:path>
            </a:pathLst>
          </a:custGeom>
          <a:solidFill>
            <a:srgbClr val="005C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99951" y="6256020"/>
            <a:ext cx="792048" cy="60197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14325" y="1388762"/>
            <a:ext cx="6977328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50" dirty="0">
                <a:solidFill>
                  <a:srgbClr val="0064AF"/>
                </a:solidFill>
                <a:latin typeface="Roboto"/>
                <a:cs typeface="Roboto"/>
              </a:rPr>
              <a:t>Perspectiva de mudança para MPE ou de fechamento do MEI</a:t>
            </a:r>
            <a:endParaRPr sz="18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1800" dirty="0">
              <a:latin typeface="Roboto"/>
              <a:cs typeface="Roboto"/>
            </a:endParaRPr>
          </a:p>
          <a:p>
            <a:pPr marR="5643880" algn="r">
              <a:lnSpc>
                <a:spcPct val="100000"/>
              </a:lnSpc>
              <a:spcBef>
                <a:spcPts val="625"/>
              </a:spcBef>
            </a:pPr>
            <a:endParaRPr lang="pt-BR" sz="1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76577" y="5263498"/>
            <a:ext cx="412115" cy="436880"/>
            <a:chOff x="4387341" y="5048758"/>
            <a:chExt cx="412115" cy="436880"/>
          </a:xfrm>
        </p:grpSpPr>
        <p:sp>
          <p:nvSpPr>
            <p:cNvPr id="10" name="object 10"/>
            <p:cNvSpPr/>
            <p:nvPr/>
          </p:nvSpPr>
          <p:spPr>
            <a:xfrm>
              <a:off x="4393691" y="5055108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4" h="424179">
                  <a:moveTo>
                    <a:pt x="299466" y="0"/>
                  </a:moveTo>
                  <a:lnTo>
                    <a:pt x="99822" y="0"/>
                  </a:lnTo>
                  <a:lnTo>
                    <a:pt x="99822" y="224028"/>
                  </a:lnTo>
                  <a:lnTo>
                    <a:pt x="0" y="224028"/>
                  </a:lnTo>
                  <a:lnTo>
                    <a:pt x="199644" y="423672"/>
                  </a:lnTo>
                  <a:lnTo>
                    <a:pt x="399288" y="224028"/>
                  </a:lnTo>
                  <a:lnTo>
                    <a:pt x="299466" y="224028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3691" y="5055108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4" h="424179">
                  <a:moveTo>
                    <a:pt x="0" y="224028"/>
                  </a:moveTo>
                  <a:lnTo>
                    <a:pt x="99822" y="224028"/>
                  </a:lnTo>
                  <a:lnTo>
                    <a:pt x="99822" y="0"/>
                  </a:lnTo>
                  <a:lnTo>
                    <a:pt x="299466" y="0"/>
                  </a:lnTo>
                  <a:lnTo>
                    <a:pt x="299466" y="224028"/>
                  </a:lnTo>
                  <a:lnTo>
                    <a:pt x="399288" y="224028"/>
                  </a:lnTo>
                  <a:lnTo>
                    <a:pt x="199644" y="423672"/>
                  </a:lnTo>
                  <a:lnTo>
                    <a:pt x="0" y="22402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21984" y="5821303"/>
            <a:ext cx="3301366" cy="585417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505459" marR="371475" indent="-127000">
              <a:lnSpc>
                <a:spcPct val="100000"/>
              </a:lnSpc>
              <a:spcBef>
                <a:spcPts val="245"/>
              </a:spcBef>
            </a:pPr>
            <a:r>
              <a:rPr lang="pt-BR" sz="1800" dirty="0">
                <a:latin typeface="Calibri"/>
                <a:cs typeface="Calibri"/>
              </a:rPr>
              <a:t>5,9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cogita </a:t>
            </a:r>
            <a:r>
              <a:rPr sz="1800" dirty="0">
                <a:latin typeface="Calibri"/>
                <a:cs typeface="Calibri"/>
              </a:rPr>
              <a:t>mudar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MPE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65872" y="5257148"/>
            <a:ext cx="412115" cy="436880"/>
            <a:chOff x="7825485" y="5054853"/>
            <a:chExt cx="412115" cy="436880"/>
          </a:xfrm>
        </p:grpSpPr>
        <p:sp>
          <p:nvSpPr>
            <p:cNvPr id="14" name="object 14"/>
            <p:cNvSpPr/>
            <p:nvPr/>
          </p:nvSpPr>
          <p:spPr>
            <a:xfrm>
              <a:off x="7831835" y="5061203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5" h="424179">
                  <a:moveTo>
                    <a:pt x="299466" y="0"/>
                  </a:moveTo>
                  <a:lnTo>
                    <a:pt x="99822" y="0"/>
                  </a:lnTo>
                  <a:lnTo>
                    <a:pt x="99822" y="224028"/>
                  </a:lnTo>
                  <a:lnTo>
                    <a:pt x="0" y="224028"/>
                  </a:lnTo>
                  <a:lnTo>
                    <a:pt x="199644" y="423672"/>
                  </a:lnTo>
                  <a:lnTo>
                    <a:pt x="399288" y="224028"/>
                  </a:lnTo>
                  <a:lnTo>
                    <a:pt x="299466" y="224028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831835" y="5061203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5" h="424179">
                  <a:moveTo>
                    <a:pt x="0" y="224028"/>
                  </a:moveTo>
                  <a:lnTo>
                    <a:pt x="99822" y="224028"/>
                  </a:lnTo>
                  <a:lnTo>
                    <a:pt x="99822" y="0"/>
                  </a:lnTo>
                  <a:lnTo>
                    <a:pt x="299466" y="0"/>
                  </a:lnTo>
                  <a:lnTo>
                    <a:pt x="299466" y="224028"/>
                  </a:lnTo>
                  <a:lnTo>
                    <a:pt x="399288" y="224028"/>
                  </a:lnTo>
                  <a:lnTo>
                    <a:pt x="199644" y="423672"/>
                  </a:lnTo>
                  <a:lnTo>
                    <a:pt x="0" y="22402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40895" y="5835706"/>
            <a:ext cx="3301365" cy="586698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554990" marR="226695" indent="-320040">
              <a:lnSpc>
                <a:spcPct val="100000"/>
              </a:lnSpc>
              <a:spcBef>
                <a:spcPts val="254"/>
              </a:spcBef>
            </a:pPr>
            <a:r>
              <a:rPr lang="pt-BR" dirty="0">
                <a:latin typeface="Calibri"/>
                <a:cs typeface="Calibri"/>
              </a:rPr>
              <a:t>8,0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cogita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fechamento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negócio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615928" y="6422404"/>
            <a:ext cx="576072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1" i="0">
                <a:solidFill>
                  <a:srgbClr val="005CB8"/>
                </a:solidFill>
                <a:latin typeface="Calibri"/>
                <a:cs typeface="Calibri"/>
              </a:defRPr>
            </a:lvl1pPr>
          </a:lstStyle>
          <a:p>
            <a:pPr marL="103505">
              <a:lnSpc>
                <a:spcPts val="2005"/>
              </a:lnSpc>
            </a:pPr>
            <a:fld id="{81D60167-4931-47E6-BA6A-407CBD079E47}" type="slidenum">
              <a:rPr lang="pt-BR" spc="-50" smtClean="0"/>
              <a:pPr marL="103505">
                <a:lnSpc>
                  <a:spcPts val="2005"/>
                </a:lnSpc>
              </a:pPr>
              <a:t>38</a:t>
            </a:fld>
            <a:endParaRPr spc="-25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9923D85-7AF9-BD82-E132-71C9DD4F0516}"/>
              </a:ext>
            </a:extLst>
          </p:cNvPr>
          <p:cNvSpPr/>
          <p:nvPr/>
        </p:nvSpPr>
        <p:spPr>
          <a:xfrm>
            <a:off x="3882509" y="3598193"/>
            <a:ext cx="883801" cy="1420132"/>
          </a:xfrm>
          <a:prstGeom prst="rect">
            <a:avLst/>
          </a:prstGeom>
          <a:noFill/>
          <a:ln w="9525">
            <a:solidFill>
              <a:srgbClr val="32323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1"/>
                </a:solidFill>
                <a:prstDash val="sysDash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09889FA-A003-CAD3-4C26-A8FDB867A43B}"/>
              </a:ext>
            </a:extLst>
          </p:cNvPr>
          <p:cNvSpPr/>
          <p:nvPr/>
        </p:nvSpPr>
        <p:spPr>
          <a:xfrm>
            <a:off x="6948055" y="2681300"/>
            <a:ext cx="1047750" cy="2337025"/>
          </a:xfrm>
          <a:prstGeom prst="rect">
            <a:avLst/>
          </a:prstGeom>
          <a:noFill/>
          <a:ln w="9525">
            <a:solidFill>
              <a:srgbClr val="32323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1"/>
                </a:solidFill>
                <a:prstDash val="sysDash"/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D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904200"/>
              </p:ext>
            </p:extLst>
          </p:nvPr>
        </p:nvGraphicFramePr>
        <p:xfrm>
          <a:off x="3281084" y="2063834"/>
          <a:ext cx="4950478" cy="305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04830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object 7">
            <a:extLst>
              <a:ext uri="{FF2B5EF4-FFF2-40B4-BE49-F238E27FC236}">
                <a16:creationId xmlns:a16="http://schemas.microsoft.com/office/drawing/2014/main" id="{7EE36CB5-8EB0-880F-D61F-67F3A038B26D}"/>
              </a:ext>
            </a:extLst>
          </p:cNvPr>
          <p:cNvGrpSpPr/>
          <p:nvPr/>
        </p:nvGrpSpPr>
        <p:grpSpPr>
          <a:xfrm>
            <a:off x="7161656" y="0"/>
            <a:ext cx="5030470" cy="2451100"/>
            <a:chOff x="7161656" y="0"/>
            <a:chExt cx="5030470" cy="2451100"/>
          </a:xfrm>
        </p:grpSpPr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3AFCA0AA-3AF7-1FE1-87F8-5398138B68B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56" y="0"/>
              <a:ext cx="5030343" cy="1327403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CDD0C865-967E-0110-A9CE-1C54AA01EAC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82171" y="1133475"/>
              <a:ext cx="909827" cy="1317498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FD285F90-BB48-DEB1-78C2-00FEA9EA1E03}"/>
                </a:ext>
              </a:extLst>
            </p:cNvPr>
            <p:cNvSpPr/>
            <p:nvPr/>
          </p:nvSpPr>
          <p:spPr>
            <a:xfrm>
              <a:off x="10523219" y="245363"/>
              <a:ext cx="1393190" cy="871855"/>
            </a:xfrm>
            <a:custGeom>
              <a:avLst/>
              <a:gdLst/>
              <a:ahLst/>
              <a:cxnLst/>
              <a:rect l="l" t="t" r="r" b="b"/>
              <a:pathLst>
                <a:path w="1393190" h="871855">
                  <a:moveTo>
                    <a:pt x="1392935" y="0"/>
                  </a:moveTo>
                  <a:lnTo>
                    <a:pt x="209423" y="0"/>
                  </a:lnTo>
                  <a:lnTo>
                    <a:pt x="0" y="871727"/>
                  </a:lnTo>
                  <a:lnTo>
                    <a:pt x="1183512" y="871727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5D11D1F2-B86A-3352-9CBE-7CC72BA8AD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0587" y="461772"/>
              <a:ext cx="838200" cy="454151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29200"/>
            <a:ext cx="9908259" cy="4430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Mudança</a:t>
            </a:r>
            <a:r>
              <a:rPr sz="2800" b="1" spc="-75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sz="2800" b="1" spc="-6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MPE</a:t>
            </a:r>
            <a:r>
              <a:rPr sz="2800" b="1" spc="-8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z="2800" b="1" spc="-7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1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Fechamento:</a:t>
            </a:r>
            <a:r>
              <a:rPr sz="2800" b="1" spc="-65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0" spc="-2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</a:t>
            </a:r>
            <a:endParaRPr sz="2800" b="0" spc="-10" dirty="0">
              <a:solidFill>
                <a:srgbClr val="0065B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76883"/>
            <a:ext cx="5143500" cy="45720"/>
          </a:xfrm>
          <a:custGeom>
            <a:avLst/>
            <a:gdLst/>
            <a:ahLst/>
            <a:cxnLst/>
            <a:rect l="l" t="t" r="r" b="b"/>
            <a:pathLst>
              <a:path w="5143500" h="45719">
                <a:moveTo>
                  <a:pt x="5143500" y="0"/>
                </a:moveTo>
                <a:lnTo>
                  <a:pt x="0" y="0"/>
                </a:lnTo>
                <a:lnTo>
                  <a:pt x="0" y="45720"/>
                </a:lnTo>
                <a:lnTo>
                  <a:pt x="5143500" y="45720"/>
                </a:lnTo>
                <a:lnTo>
                  <a:pt x="5143500" y="0"/>
                </a:lnTo>
                <a:close/>
              </a:path>
            </a:pathLst>
          </a:custGeom>
          <a:solidFill>
            <a:srgbClr val="005C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99951" y="6256020"/>
            <a:ext cx="792048" cy="60197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14325" y="1388762"/>
            <a:ext cx="6977328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50" dirty="0">
                <a:solidFill>
                  <a:srgbClr val="0064AF"/>
                </a:solidFill>
                <a:latin typeface="Roboto"/>
                <a:cs typeface="Roboto"/>
              </a:rPr>
              <a:t>Perspectiva de mudança para MPE ou de fechamento do MEI</a:t>
            </a:r>
            <a:endParaRPr sz="18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1800" dirty="0">
              <a:latin typeface="Roboto"/>
              <a:cs typeface="Roboto"/>
            </a:endParaRPr>
          </a:p>
          <a:p>
            <a:pPr marR="5643880" algn="r">
              <a:lnSpc>
                <a:spcPct val="100000"/>
              </a:lnSpc>
              <a:spcBef>
                <a:spcPts val="625"/>
              </a:spcBef>
            </a:pPr>
            <a:endParaRPr lang="pt-BR" sz="1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8848" y="5250798"/>
            <a:ext cx="412115" cy="436880"/>
            <a:chOff x="4387341" y="5048758"/>
            <a:chExt cx="412115" cy="436880"/>
          </a:xfrm>
        </p:grpSpPr>
        <p:sp>
          <p:nvSpPr>
            <p:cNvPr id="10" name="object 10"/>
            <p:cNvSpPr/>
            <p:nvPr/>
          </p:nvSpPr>
          <p:spPr>
            <a:xfrm>
              <a:off x="4393691" y="5055108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4" h="424179">
                  <a:moveTo>
                    <a:pt x="299466" y="0"/>
                  </a:moveTo>
                  <a:lnTo>
                    <a:pt x="99822" y="0"/>
                  </a:lnTo>
                  <a:lnTo>
                    <a:pt x="99822" y="224028"/>
                  </a:lnTo>
                  <a:lnTo>
                    <a:pt x="0" y="224028"/>
                  </a:lnTo>
                  <a:lnTo>
                    <a:pt x="199644" y="423672"/>
                  </a:lnTo>
                  <a:lnTo>
                    <a:pt x="399288" y="224028"/>
                  </a:lnTo>
                  <a:lnTo>
                    <a:pt x="299466" y="224028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3691" y="5055108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4" h="424179">
                  <a:moveTo>
                    <a:pt x="0" y="224028"/>
                  </a:moveTo>
                  <a:lnTo>
                    <a:pt x="99822" y="224028"/>
                  </a:lnTo>
                  <a:lnTo>
                    <a:pt x="99822" y="0"/>
                  </a:lnTo>
                  <a:lnTo>
                    <a:pt x="299466" y="0"/>
                  </a:lnTo>
                  <a:lnTo>
                    <a:pt x="299466" y="224028"/>
                  </a:lnTo>
                  <a:lnTo>
                    <a:pt x="399288" y="224028"/>
                  </a:lnTo>
                  <a:lnTo>
                    <a:pt x="199644" y="423672"/>
                  </a:lnTo>
                  <a:lnTo>
                    <a:pt x="0" y="22402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410543" y="5813314"/>
            <a:ext cx="3301366" cy="585417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505459" marR="371475" indent="-127000">
              <a:lnSpc>
                <a:spcPct val="100000"/>
              </a:lnSpc>
              <a:spcBef>
                <a:spcPts val="245"/>
              </a:spcBef>
            </a:pPr>
            <a:r>
              <a:rPr lang="pt-BR" sz="1800" dirty="0">
                <a:latin typeface="Calibri"/>
                <a:cs typeface="Calibri"/>
              </a:rPr>
              <a:t>5,8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cogita </a:t>
            </a:r>
            <a:r>
              <a:rPr sz="1800" dirty="0">
                <a:latin typeface="Calibri"/>
                <a:cs typeface="Calibri"/>
              </a:rPr>
              <a:t>mudar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MPE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55598" y="5197942"/>
            <a:ext cx="412115" cy="436880"/>
            <a:chOff x="7825485" y="5054853"/>
            <a:chExt cx="412115" cy="436880"/>
          </a:xfrm>
        </p:grpSpPr>
        <p:sp>
          <p:nvSpPr>
            <p:cNvPr id="14" name="object 14"/>
            <p:cNvSpPr/>
            <p:nvPr/>
          </p:nvSpPr>
          <p:spPr>
            <a:xfrm>
              <a:off x="7831835" y="5061203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5" h="424179">
                  <a:moveTo>
                    <a:pt x="299466" y="0"/>
                  </a:moveTo>
                  <a:lnTo>
                    <a:pt x="99822" y="0"/>
                  </a:lnTo>
                  <a:lnTo>
                    <a:pt x="99822" y="224028"/>
                  </a:lnTo>
                  <a:lnTo>
                    <a:pt x="0" y="224028"/>
                  </a:lnTo>
                  <a:lnTo>
                    <a:pt x="199644" y="423672"/>
                  </a:lnTo>
                  <a:lnTo>
                    <a:pt x="399288" y="224028"/>
                  </a:lnTo>
                  <a:lnTo>
                    <a:pt x="299466" y="224028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831835" y="5061203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5" h="424179">
                  <a:moveTo>
                    <a:pt x="0" y="224028"/>
                  </a:moveTo>
                  <a:lnTo>
                    <a:pt x="99822" y="224028"/>
                  </a:lnTo>
                  <a:lnTo>
                    <a:pt x="99822" y="0"/>
                  </a:lnTo>
                  <a:lnTo>
                    <a:pt x="299466" y="0"/>
                  </a:lnTo>
                  <a:lnTo>
                    <a:pt x="299466" y="224028"/>
                  </a:lnTo>
                  <a:lnTo>
                    <a:pt x="399288" y="224028"/>
                  </a:lnTo>
                  <a:lnTo>
                    <a:pt x="199644" y="423672"/>
                  </a:lnTo>
                  <a:lnTo>
                    <a:pt x="0" y="22402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41782" y="5813314"/>
            <a:ext cx="3301365" cy="586698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554990" marR="226695" indent="-320040">
              <a:lnSpc>
                <a:spcPct val="100000"/>
              </a:lnSpc>
              <a:spcBef>
                <a:spcPts val="254"/>
              </a:spcBef>
            </a:pPr>
            <a:r>
              <a:rPr lang="pt-BR" sz="1800" dirty="0">
                <a:latin typeface="Calibri"/>
                <a:cs typeface="Calibri"/>
              </a:rPr>
              <a:t>10,7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cogita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fechamento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negócio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615928" y="6422404"/>
            <a:ext cx="576072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1" i="0">
                <a:solidFill>
                  <a:srgbClr val="005CB8"/>
                </a:solidFill>
                <a:latin typeface="Calibri"/>
                <a:cs typeface="Calibri"/>
              </a:defRPr>
            </a:lvl1pPr>
          </a:lstStyle>
          <a:p>
            <a:pPr marL="103505">
              <a:lnSpc>
                <a:spcPts val="2005"/>
              </a:lnSpc>
            </a:pPr>
            <a:fld id="{81D60167-4931-47E6-BA6A-407CBD079E47}" type="slidenum">
              <a:rPr lang="pt-BR" spc="-50" smtClean="0"/>
              <a:pPr marL="103505">
                <a:lnSpc>
                  <a:spcPts val="2005"/>
                </a:lnSpc>
              </a:pPr>
              <a:t>39</a:t>
            </a:fld>
            <a:endParaRPr spc="-25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9923D85-7AF9-BD82-E132-71C9DD4F0516}"/>
              </a:ext>
            </a:extLst>
          </p:cNvPr>
          <p:cNvSpPr/>
          <p:nvPr/>
        </p:nvSpPr>
        <p:spPr>
          <a:xfrm>
            <a:off x="3767944" y="3701295"/>
            <a:ext cx="1047750" cy="1301667"/>
          </a:xfrm>
          <a:prstGeom prst="rect">
            <a:avLst/>
          </a:prstGeom>
          <a:noFill/>
          <a:ln w="9525">
            <a:solidFill>
              <a:srgbClr val="32323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1"/>
                </a:solidFill>
                <a:prstDash val="sysDash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09889FA-A003-CAD3-4C26-A8FDB867A43B}"/>
              </a:ext>
            </a:extLst>
          </p:cNvPr>
          <p:cNvSpPr/>
          <p:nvPr/>
        </p:nvSpPr>
        <p:spPr>
          <a:xfrm>
            <a:off x="6637781" y="2616895"/>
            <a:ext cx="1047750" cy="2414449"/>
          </a:xfrm>
          <a:prstGeom prst="rect">
            <a:avLst/>
          </a:prstGeom>
          <a:noFill/>
          <a:ln w="9525">
            <a:solidFill>
              <a:srgbClr val="32323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1"/>
                </a:solidFill>
                <a:prstDash val="sysDash"/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D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9632"/>
              </p:ext>
            </p:extLst>
          </p:nvPr>
        </p:nvGraphicFramePr>
        <p:xfrm>
          <a:off x="3201388" y="2018763"/>
          <a:ext cx="4791076" cy="300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9030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6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Cálculo dos Índices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643000" y="976921"/>
            <a:ext cx="4647306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30F907F-AD19-4745-A1F9-5F66D450D6A3}"/>
              </a:ext>
            </a:extLst>
          </p:cNvPr>
          <p:cNvGrpSpPr/>
          <p:nvPr/>
        </p:nvGrpSpPr>
        <p:grpSpPr>
          <a:xfrm>
            <a:off x="473442" y="1327053"/>
            <a:ext cx="6990055" cy="3895579"/>
            <a:chOff x="2197429" y="1553153"/>
            <a:chExt cx="7531844" cy="4617911"/>
          </a:xfrm>
        </p:grpSpPr>
        <p:sp>
          <p:nvSpPr>
            <p:cNvPr id="24" name="Título 1">
              <a:extLst>
                <a:ext uri="{FF2B5EF4-FFF2-40B4-BE49-F238E27FC236}">
                  <a16:creationId xmlns:a16="http://schemas.microsoft.com/office/drawing/2014/main" id="{0199C645-8EA4-484F-8D18-F7C03C8C4676}"/>
                </a:ext>
              </a:extLst>
            </p:cNvPr>
            <p:cNvSpPr txBox="1">
              <a:spLocks/>
            </p:cNvSpPr>
            <p:nvPr/>
          </p:nvSpPr>
          <p:spPr>
            <a:xfrm>
              <a:off x="2276069" y="1553153"/>
              <a:ext cx="3712276" cy="1029226"/>
            </a:xfrm>
            <a:prstGeom prst="roundRect">
              <a:avLst/>
            </a:prstGeom>
            <a:solidFill>
              <a:srgbClr val="F5F5F5"/>
            </a:solidFill>
            <a:ln w="28575" cmpd="sng">
              <a:solidFill>
                <a:srgbClr val="3494BA"/>
              </a:solidFill>
            </a:ln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400" b="1" dirty="0">
                  <a:solidFill>
                    <a:srgbClr val="0070C0"/>
                  </a:solidFill>
                  <a:latin typeface="Roboto"/>
                </a:rPr>
                <a:t>Índice de Situação Atual (ISA)</a:t>
              </a:r>
              <a:br>
                <a:rPr lang="pt-BR" sz="1800" b="1" dirty="0">
                  <a:solidFill>
                    <a:srgbClr val="0070C0"/>
                  </a:solidFill>
                  <a:latin typeface="Roboto"/>
                </a:rPr>
              </a:br>
              <a:r>
                <a:rPr lang="pt-BR" sz="1200" dirty="0">
                  <a:solidFill>
                    <a:srgbClr val="0070C0"/>
                  </a:solidFill>
                  <a:latin typeface="Roboto"/>
                </a:rPr>
                <a:t>(Média dos quesitos de Situação dos Negócios e Demanda Atual</a:t>
              </a:r>
              <a:r>
                <a:rPr lang="pt-BR" sz="1200" dirty="0">
                  <a:solidFill>
                    <a:srgbClr val="0070C0"/>
                  </a:solidFill>
                  <a:latin typeface="Montserrat" panose="02000505000000020004" pitchFamily="2" charset="0"/>
                </a:rPr>
                <a:t>)</a:t>
              </a:r>
              <a:endParaRPr lang="pt-BR" sz="900" dirty="0">
                <a:solidFill>
                  <a:srgbClr val="0070C0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25" name="Título 1">
              <a:extLst>
                <a:ext uri="{FF2B5EF4-FFF2-40B4-BE49-F238E27FC236}">
                  <a16:creationId xmlns:a16="http://schemas.microsoft.com/office/drawing/2014/main" id="{F766DDE4-3802-4071-B773-36629AE72B4C}"/>
                </a:ext>
              </a:extLst>
            </p:cNvPr>
            <p:cNvSpPr txBox="1">
              <a:spLocks/>
            </p:cNvSpPr>
            <p:nvPr/>
          </p:nvSpPr>
          <p:spPr>
            <a:xfrm>
              <a:off x="6134313" y="1554374"/>
              <a:ext cx="3594960" cy="1029226"/>
            </a:xfrm>
            <a:prstGeom prst="roundRect">
              <a:avLst/>
            </a:prstGeom>
            <a:solidFill>
              <a:srgbClr val="F5F5F5"/>
            </a:solidFill>
            <a:ln w="28575" cmpd="sng">
              <a:solidFill>
                <a:srgbClr val="3494BA"/>
              </a:solidFill>
            </a:ln>
          </p:spPr>
          <p:txBody>
            <a:bodyPr anchor="ctr">
              <a:noAutofit/>
            </a:bodyPr>
            <a:lstStyle>
              <a:defPPr>
                <a:defRPr lang="pt-BR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000" b="1">
                  <a:solidFill>
                    <a:schemeClr val="bg2">
                      <a:lumMod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400" dirty="0">
                  <a:solidFill>
                    <a:srgbClr val="0070C0"/>
                  </a:solidFill>
                  <a:latin typeface="Roboto"/>
                </a:rPr>
                <a:t>Índice de Expectativas (IE)</a:t>
              </a:r>
              <a:br>
                <a:rPr lang="pt-BR" sz="1400" dirty="0">
                  <a:solidFill>
                    <a:srgbClr val="0070C0"/>
                  </a:solidFill>
                  <a:latin typeface="Roboto"/>
                </a:rPr>
              </a:br>
              <a:r>
                <a:rPr lang="pt-BR" sz="1200" b="0" dirty="0">
                  <a:solidFill>
                    <a:srgbClr val="0070C0"/>
                  </a:solidFill>
                  <a:latin typeface="Roboto"/>
                </a:rPr>
                <a:t>(Média dos quesitos de Tendência dos Negócios e Demanda Prevista)</a:t>
              </a:r>
            </a:p>
          </p:txBody>
        </p:sp>
        <p:sp>
          <p:nvSpPr>
            <p:cNvPr id="26" name="Título 1">
              <a:extLst>
                <a:ext uri="{FF2B5EF4-FFF2-40B4-BE49-F238E27FC236}">
                  <a16:creationId xmlns:a16="http://schemas.microsoft.com/office/drawing/2014/main" id="{9E0C5CEC-F1F5-4EDA-B202-094005C5C857}"/>
                </a:ext>
              </a:extLst>
            </p:cNvPr>
            <p:cNvSpPr txBox="1">
              <a:spLocks/>
            </p:cNvSpPr>
            <p:nvPr/>
          </p:nvSpPr>
          <p:spPr>
            <a:xfrm>
              <a:off x="4189428" y="3516907"/>
              <a:ext cx="3411893" cy="1029226"/>
            </a:xfrm>
            <a:prstGeom prst="roundRect">
              <a:avLst/>
            </a:prstGeom>
            <a:solidFill>
              <a:srgbClr val="3494BA"/>
            </a:solidFill>
            <a:ln w="28575" cmpd="sng">
              <a:solidFill>
                <a:schemeClr val="accent1"/>
              </a:solidFill>
            </a:ln>
          </p:spPr>
          <p:txBody>
            <a:bodyPr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700" b="1" dirty="0">
                  <a:solidFill>
                    <a:schemeClr val="bg1"/>
                  </a:solidFill>
                  <a:latin typeface="Roboto"/>
                </a:rPr>
                <a:t>Índice de Confiança (IC)</a:t>
              </a:r>
            </a:p>
            <a:p>
              <a:pPr algn="ctr"/>
              <a:r>
                <a:rPr lang="pt-BR" sz="1400" dirty="0">
                  <a:solidFill>
                    <a:schemeClr val="bg1"/>
                  </a:solidFill>
                  <a:latin typeface="Roboto"/>
                </a:rPr>
                <a:t>(Média dos quatro quesitos que compõe ISA e IE)</a:t>
              </a:r>
              <a:endParaRPr lang="pt-BR" sz="1200" dirty="0">
                <a:solidFill>
                  <a:schemeClr val="bg1"/>
                </a:solidFill>
                <a:latin typeface="Roboto"/>
              </a:endParaRPr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5D317A50-9AEF-4951-ACB8-980B0FBA8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207" y="5637671"/>
              <a:ext cx="3276558" cy="152398"/>
            </a:xfrm>
            <a:prstGeom prst="rect">
              <a:avLst/>
            </a:prstGeom>
            <a:solidFill>
              <a:srgbClr val="D4EA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8" name="Line 8">
              <a:extLst>
                <a:ext uri="{FF2B5EF4-FFF2-40B4-BE49-F238E27FC236}">
                  <a16:creationId xmlns:a16="http://schemas.microsoft.com/office/drawing/2014/main" id="{2356A2E7-E8BD-4186-B1C0-37C824D7D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0765" y="5256675"/>
              <a:ext cx="0" cy="914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800" dirty="0"/>
            </a:p>
          </p:txBody>
        </p:sp>
        <p:sp>
          <p:nvSpPr>
            <p:cNvPr id="29" name="Text Box 9">
              <a:extLst>
                <a:ext uri="{FF2B5EF4-FFF2-40B4-BE49-F238E27FC236}">
                  <a16:creationId xmlns:a16="http://schemas.microsoft.com/office/drawing/2014/main" id="{ABA55249-B2CE-4583-B5F8-EB63EB637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429" y="5529203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5FC8B362-128C-440F-AC81-85B538086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3165" y="4916114"/>
              <a:ext cx="535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B92C7A3C-AA94-4144-9BDE-854E11DDB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93549" y="5529204"/>
              <a:ext cx="535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t-BR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200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914AB088-AB79-43D2-89DF-E83ED6F4C3DE}"/>
                </a:ext>
              </a:extLst>
            </p:cNvPr>
            <p:cNvSpPr txBox="1"/>
            <p:nvPr/>
          </p:nvSpPr>
          <p:spPr>
            <a:xfrm>
              <a:off x="7366703" y="5267474"/>
              <a:ext cx="1316882" cy="31467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50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aceleração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E7B94599-710D-419D-A40D-B4AB6CB5A4CF}"/>
                </a:ext>
              </a:extLst>
            </p:cNvPr>
            <p:cNvSpPr txBox="1"/>
            <p:nvPr/>
          </p:nvSpPr>
          <p:spPr>
            <a:xfrm>
              <a:off x="2686831" y="5234867"/>
              <a:ext cx="1620100" cy="3146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050" b="1" dirty="0">
                  <a:solidFill>
                    <a:srgbClr val="0070C0"/>
                  </a:solidFill>
                  <a:latin typeface="Montserrat" panose="02000505000000020004" pitchFamily="2" charset="0"/>
                </a:rPr>
                <a:t>desaceleração</a:t>
              </a:r>
            </a:p>
          </p:txBody>
        </p:sp>
        <p:sp>
          <p:nvSpPr>
            <p:cNvPr id="34" name="Seta: para a Direita 16">
              <a:extLst>
                <a:ext uri="{FF2B5EF4-FFF2-40B4-BE49-F238E27FC236}">
                  <a16:creationId xmlns:a16="http://schemas.microsoft.com/office/drawing/2014/main" id="{BDB22A8B-56F5-4A6C-BDF4-B62B1922966B}"/>
                </a:ext>
              </a:extLst>
            </p:cNvPr>
            <p:cNvSpPr/>
            <p:nvPr/>
          </p:nvSpPr>
          <p:spPr>
            <a:xfrm rot="5400000">
              <a:off x="6434439" y="2958160"/>
              <a:ext cx="542179" cy="212674"/>
            </a:xfrm>
            <a:prstGeom prst="rightArrow">
              <a:avLst/>
            </a:prstGeom>
            <a:solidFill>
              <a:srgbClr val="3494BA"/>
            </a:solidFill>
            <a:ln w="38100"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5" name="Seta: para a Direita 16">
              <a:extLst>
                <a:ext uri="{FF2B5EF4-FFF2-40B4-BE49-F238E27FC236}">
                  <a16:creationId xmlns:a16="http://schemas.microsoft.com/office/drawing/2014/main" id="{61336421-C092-4EEB-9984-0E2A02C6260E}"/>
                </a:ext>
              </a:extLst>
            </p:cNvPr>
            <p:cNvSpPr/>
            <p:nvPr/>
          </p:nvSpPr>
          <p:spPr>
            <a:xfrm>
              <a:off x="6446169" y="5368961"/>
              <a:ext cx="731395" cy="152399"/>
            </a:xfrm>
            <a:prstGeom prst="rightArrow">
              <a:avLst/>
            </a:prstGeom>
            <a:solidFill>
              <a:srgbClr val="3494BA"/>
            </a:solidFill>
            <a:ln w="38100"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6" name="Seta: para a Direita 16">
              <a:extLst>
                <a:ext uri="{FF2B5EF4-FFF2-40B4-BE49-F238E27FC236}">
                  <a16:creationId xmlns:a16="http://schemas.microsoft.com/office/drawing/2014/main" id="{F1FE1035-FF72-4B81-BD84-E2ACFB660012}"/>
                </a:ext>
              </a:extLst>
            </p:cNvPr>
            <p:cNvSpPr/>
            <p:nvPr/>
          </p:nvSpPr>
          <p:spPr>
            <a:xfrm rot="10800000">
              <a:off x="4496072" y="5373796"/>
              <a:ext cx="731395" cy="152399"/>
            </a:xfrm>
            <a:prstGeom prst="rightArrow">
              <a:avLst/>
            </a:prstGeom>
            <a:solidFill>
              <a:srgbClr val="3494BA"/>
            </a:solidFill>
            <a:ln w="38100"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7" name="Seta: para a Direita 16">
              <a:extLst>
                <a:ext uri="{FF2B5EF4-FFF2-40B4-BE49-F238E27FC236}">
                  <a16:creationId xmlns:a16="http://schemas.microsoft.com/office/drawing/2014/main" id="{E8B10328-5402-4202-91CA-5105282100CD}"/>
                </a:ext>
              </a:extLst>
            </p:cNvPr>
            <p:cNvSpPr/>
            <p:nvPr/>
          </p:nvSpPr>
          <p:spPr>
            <a:xfrm rot="5400000">
              <a:off x="4956376" y="2936030"/>
              <a:ext cx="542180" cy="212674"/>
            </a:xfrm>
            <a:prstGeom prst="rightArrow">
              <a:avLst/>
            </a:prstGeom>
            <a:solidFill>
              <a:srgbClr val="3494BA"/>
            </a:solidFill>
            <a:ln w="38100"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8" name="Rectangle 7">
            <a:extLst>
              <a:ext uri="{FF2B5EF4-FFF2-40B4-BE49-F238E27FC236}">
                <a16:creationId xmlns:a16="http://schemas.microsoft.com/office/drawing/2014/main" id="{AFEC518D-EC4B-428D-A0A7-8C01AA7B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539" y="4773221"/>
            <a:ext cx="2754670" cy="122974"/>
          </a:xfrm>
          <a:prstGeom prst="rect">
            <a:avLst/>
          </a:prstGeom>
          <a:solidFill>
            <a:srgbClr val="34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9" name="Seta: para a Direita 16">
            <a:extLst>
              <a:ext uri="{FF2B5EF4-FFF2-40B4-BE49-F238E27FC236}">
                <a16:creationId xmlns:a16="http://schemas.microsoft.com/office/drawing/2014/main" id="{B77BB239-8D1C-42C0-A66D-6F23CB677604}"/>
              </a:ext>
            </a:extLst>
          </p:cNvPr>
          <p:cNvSpPr/>
          <p:nvPr/>
        </p:nvSpPr>
        <p:spPr>
          <a:xfrm rot="1492387">
            <a:off x="6515585" y="4012357"/>
            <a:ext cx="920197" cy="89956"/>
          </a:xfrm>
          <a:prstGeom prst="rightArrow">
            <a:avLst/>
          </a:prstGeom>
          <a:solidFill>
            <a:srgbClr val="3494BA"/>
          </a:solidFill>
          <a:ln w="38100">
            <a:solidFill>
              <a:srgbClr val="349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Seta: para a Direita 16">
            <a:extLst>
              <a:ext uri="{FF2B5EF4-FFF2-40B4-BE49-F238E27FC236}">
                <a16:creationId xmlns:a16="http://schemas.microsoft.com/office/drawing/2014/main" id="{0A83206D-94D1-40F3-A810-0DAD1F9B8BC8}"/>
              </a:ext>
            </a:extLst>
          </p:cNvPr>
          <p:cNvSpPr/>
          <p:nvPr/>
        </p:nvSpPr>
        <p:spPr>
          <a:xfrm rot="19846363">
            <a:off x="6502730" y="2972932"/>
            <a:ext cx="920197" cy="89956"/>
          </a:xfrm>
          <a:prstGeom prst="rightArrow">
            <a:avLst/>
          </a:prstGeom>
          <a:solidFill>
            <a:srgbClr val="3494BA"/>
          </a:solidFill>
          <a:ln w="38100">
            <a:solidFill>
              <a:srgbClr val="349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Seta: para a Direita 16">
            <a:extLst>
              <a:ext uri="{FF2B5EF4-FFF2-40B4-BE49-F238E27FC236}">
                <a16:creationId xmlns:a16="http://schemas.microsoft.com/office/drawing/2014/main" id="{01AB29CB-DE39-41E3-9B5B-7B43367DA00A}"/>
              </a:ext>
            </a:extLst>
          </p:cNvPr>
          <p:cNvSpPr/>
          <p:nvPr/>
        </p:nvSpPr>
        <p:spPr>
          <a:xfrm>
            <a:off x="6543301" y="3497405"/>
            <a:ext cx="920197" cy="89956"/>
          </a:xfrm>
          <a:prstGeom prst="rightArrow">
            <a:avLst/>
          </a:prstGeom>
          <a:solidFill>
            <a:srgbClr val="3494BA"/>
          </a:solidFill>
          <a:ln w="38100">
            <a:solidFill>
              <a:srgbClr val="349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C61A00B0-E35C-4418-9C48-865C35BA4BDF}"/>
              </a:ext>
            </a:extLst>
          </p:cNvPr>
          <p:cNvGrpSpPr/>
          <p:nvPr/>
        </p:nvGrpSpPr>
        <p:grpSpPr>
          <a:xfrm>
            <a:off x="7818525" y="2365952"/>
            <a:ext cx="3463474" cy="2352861"/>
            <a:chOff x="8049483" y="2894027"/>
            <a:chExt cx="3784554" cy="2393481"/>
          </a:xfrm>
        </p:grpSpPr>
        <p:sp>
          <p:nvSpPr>
            <p:cNvPr id="43" name="Retângulo: Cantos Arredondados 72">
              <a:extLst>
                <a:ext uri="{FF2B5EF4-FFF2-40B4-BE49-F238E27FC236}">
                  <a16:creationId xmlns:a16="http://schemas.microsoft.com/office/drawing/2014/main" id="{15367FEB-C0F6-4EDE-BB40-62E7903190AD}"/>
                </a:ext>
              </a:extLst>
            </p:cNvPr>
            <p:cNvSpPr/>
            <p:nvPr/>
          </p:nvSpPr>
          <p:spPr>
            <a:xfrm rot="5400000">
              <a:off x="8674362" y="2274091"/>
              <a:ext cx="610588" cy="1850459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4" name="Retângulo: Cantos Arredondados 73">
              <a:extLst>
                <a:ext uri="{FF2B5EF4-FFF2-40B4-BE49-F238E27FC236}">
                  <a16:creationId xmlns:a16="http://schemas.microsoft.com/office/drawing/2014/main" id="{2A968796-D198-40C3-BACF-0529F3EA2BF7}"/>
                </a:ext>
              </a:extLst>
            </p:cNvPr>
            <p:cNvSpPr/>
            <p:nvPr/>
          </p:nvSpPr>
          <p:spPr>
            <a:xfrm rot="5400000">
              <a:off x="8678698" y="3156175"/>
              <a:ext cx="610588" cy="1850459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5" name="Retângulo: Cantos Arredondados 74">
              <a:extLst>
                <a:ext uri="{FF2B5EF4-FFF2-40B4-BE49-F238E27FC236}">
                  <a16:creationId xmlns:a16="http://schemas.microsoft.com/office/drawing/2014/main" id="{9D51F973-D43E-44AC-8265-EB81C16FF9BC}"/>
                </a:ext>
              </a:extLst>
            </p:cNvPr>
            <p:cNvSpPr/>
            <p:nvPr/>
          </p:nvSpPr>
          <p:spPr>
            <a:xfrm rot="5400000">
              <a:off x="8669419" y="4024958"/>
              <a:ext cx="610588" cy="1850459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6" name="Título 1">
              <a:extLst>
                <a:ext uri="{FF2B5EF4-FFF2-40B4-BE49-F238E27FC236}">
                  <a16:creationId xmlns:a16="http://schemas.microsoft.com/office/drawing/2014/main" id="{B4CE9A31-2E7E-46E0-AF10-C57D9CBF0102}"/>
                </a:ext>
              </a:extLst>
            </p:cNvPr>
            <p:cNvSpPr txBox="1">
              <a:spLocks/>
            </p:cNvSpPr>
            <p:nvPr/>
          </p:nvSpPr>
          <p:spPr>
            <a:xfrm>
              <a:off x="10601488" y="3690818"/>
              <a:ext cx="1232549" cy="814130"/>
            </a:xfrm>
            <a:prstGeom prst="roundRect">
              <a:avLst/>
            </a:prstGeom>
            <a:solidFill>
              <a:srgbClr val="3494BA"/>
            </a:solidFill>
            <a:ln w="28575" cmpd="sng">
              <a:solidFill>
                <a:schemeClr val="accent1"/>
              </a:solidFill>
            </a:ln>
          </p:spPr>
          <p:txBody>
            <a:bodyPr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800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IC-MEI</a:t>
              </a:r>
              <a:endParaRPr lang="pt-BR" sz="1200" dirty="0">
                <a:solidFill>
                  <a:schemeClr val="bg1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47" name="Chave Direita 46">
              <a:extLst>
                <a:ext uri="{FF2B5EF4-FFF2-40B4-BE49-F238E27FC236}">
                  <a16:creationId xmlns:a16="http://schemas.microsoft.com/office/drawing/2014/main" id="{DA8E132F-F0AC-4243-BE00-C23C77E1397B}"/>
                </a:ext>
              </a:extLst>
            </p:cNvPr>
            <p:cNvSpPr/>
            <p:nvPr/>
          </p:nvSpPr>
          <p:spPr>
            <a:xfrm>
              <a:off x="10000983" y="2908259"/>
              <a:ext cx="431307" cy="2379249"/>
            </a:xfrm>
            <a:prstGeom prst="rightBrace">
              <a:avLst>
                <a:gd name="adj1" fmla="val 8333"/>
                <a:gd name="adj2" fmla="val 5008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622590CB-5172-450F-830D-5A5895F01250}"/>
                </a:ext>
              </a:extLst>
            </p:cNvPr>
            <p:cNvSpPr/>
            <p:nvPr/>
          </p:nvSpPr>
          <p:spPr>
            <a:xfrm>
              <a:off x="8260076" y="3046322"/>
              <a:ext cx="1492722" cy="3443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1600" b="1" dirty="0">
                  <a:ln w="0"/>
                  <a:solidFill>
                    <a:srgbClr val="3494BA"/>
                  </a:solidFill>
                  <a:latin typeface="Montserrat" panose="02000505000000020004" pitchFamily="2" charset="0"/>
                </a:rPr>
                <a:t>ICOM - MEI</a:t>
              </a:r>
              <a:endParaRPr lang="pt-BR" sz="1600" b="1" cap="none" spc="0" dirty="0">
                <a:ln w="0"/>
                <a:solidFill>
                  <a:srgbClr val="3494BA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C81F4F44-BB35-437E-BB68-50F1D46F9B4A}"/>
                </a:ext>
              </a:extLst>
            </p:cNvPr>
            <p:cNvSpPr/>
            <p:nvPr/>
          </p:nvSpPr>
          <p:spPr>
            <a:xfrm>
              <a:off x="8367816" y="3928606"/>
              <a:ext cx="1233483" cy="3443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1600" b="1" cap="none" spc="0" dirty="0">
                  <a:ln w="0"/>
                  <a:solidFill>
                    <a:srgbClr val="3494BA"/>
                  </a:solidFill>
                  <a:latin typeface="Montserrat" panose="02000505000000020004" pitchFamily="2" charset="0"/>
                </a:rPr>
                <a:t>ICS - </a:t>
              </a:r>
              <a:r>
                <a:rPr lang="pt-BR" sz="1600" b="1" dirty="0">
                  <a:ln w="0"/>
                  <a:solidFill>
                    <a:srgbClr val="3494BA"/>
                  </a:solidFill>
                  <a:latin typeface="Montserrat" panose="02000505000000020004" pitchFamily="2" charset="0"/>
                </a:rPr>
                <a:t>MEI</a:t>
              </a:r>
              <a:endParaRPr lang="pt-BR" sz="1600" b="1" cap="none" spc="0" dirty="0">
                <a:ln w="0"/>
                <a:solidFill>
                  <a:srgbClr val="3494BA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505C16F9-5F08-483F-BF8F-CD6D8B6538E4}"/>
                </a:ext>
              </a:extLst>
            </p:cNvPr>
            <p:cNvSpPr/>
            <p:nvPr/>
          </p:nvSpPr>
          <p:spPr>
            <a:xfrm>
              <a:off x="8409155" y="4780910"/>
              <a:ext cx="1163419" cy="3443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pt-BR" sz="1600" b="1" dirty="0">
                  <a:ln w="0"/>
                  <a:solidFill>
                    <a:srgbClr val="3494BA"/>
                  </a:solidFill>
                  <a:latin typeface="Montserrat" panose="02000505000000020004" pitchFamily="2" charset="0"/>
                </a:rPr>
                <a:t>ICI - MEI</a:t>
              </a:r>
              <a:endParaRPr lang="pt-BR" sz="1600" b="1" cap="none" spc="0" dirty="0">
                <a:ln w="0"/>
                <a:solidFill>
                  <a:srgbClr val="3494BA"/>
                </a:solidFill>
                <a:latin typeface="Montserrat" panose="02000505000000020004" pitchFamily="2" charset="0"/>
              </a:endParaRPr>
            </a:p>
          </p:txBody>
        </p:sp>
      </p:grpSp>
      <p:sp>
        <p:nvSpPr>
          <p:cNvPr id="51" name="Título 1">
            <a:extLst>
              <a:ext uri="{FF2B5EF4-FFF2-40B4-BE49-F238E27FC236}">
                <a16:creationId xmlns:a16="http://schemas.microsoft.com/office/drawing/2014/main" id="{985291E8-8B83-439F-974B-8ACFE697EBD6}"/>
              </a:ext>
            </a:extLst>
          </p:cNvPr>
          <p:cNvSpPr txBox="1">
            <a:spLocks/>
          </p:cNvSpPr>
          <p:nvPr/>
        </p:nvSpPr>
        <p:spPr>
          <a:xfrm>
            <a:off x="8011250" y="4958426"/>
            <a:ext cx="3270749" cy="1233349"/>
          </a:xfrm>
          <a:prstGeom prst="roundRect">
            <a:avLst/>
          </a:prstGeom>
          <a:solidFill>
            <a:srgbClr val="F5F5F5"/>
          </a:solidFill>
          <a:ln w="28575" cmpd="sng">
            <a:solidFill>
              <a:srgbClr val="3494BA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200" dirty="0">
                <a:solidFill>
                  <a:srgbClr val="0070C0"/>
                </a:solidFill>
                <a:latin typeface="Montserrat" panose="02000505000000020004" pitchFamily="2" charset="0"/>
              </a:rPr>
              <a:t>O IC-MEI é a agregação dos índices de confiança dos três setores pesquisados (Comércio, Serviços e Indústria de Transformação) para MEI.</a:t>
            </a:r>
          </a:p>
          <a:p>
            <a:pPr algn="ctr"/>
            <a:endParaRPr lang="pt-BR" sz="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47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object 7">
            <a:extLst>
              <a:ext uri="{FF2B5EF4-FFF2-40B4-BE49-F238E27FC236}">
                <a16:creationId xmlns:a16="http://schemas.microsoft.com/office/drawing/2014/main" id="{7EE36CB5-8EB0-880F-D61F-67F3A038B26D}"/>
              </a:ext>
            </a:extLst>
          </p:cNvPr>
          <p:cNvGrpSpPr/>
          <p:nvPr/>
        </p:nvGrpSpPr>
        <p:grpSpPr>
          <a:xfrm>
            <a:off x="7161656" y="0"/>
            <a:ext cx="5030470" cy="2451100"/>
            <a:chOff x="7161656" y="0"/>
            <a:chExt cx="5030470" cy="2451100"/>
          </a:xfrm>
        </p:grpSpPr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3AFCA0AA-3AF7-1FE1-87F8-5398138B68B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1656" y="0"/>
              <a:ext cx="5030343" cy="1327403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CDD0C865-967E-0110-A9CE-1C54AA01EAC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82171" y="1133475"/>
              <a:ext cx="909827" cy="1317498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FD285F90-BB48-DEB1-78C2-00FEA9EA1E03}"/>
                </a:ext>
              </a:extLst>
            </p:cNvPr>
            <p:cNvSpPr/>
            <p:nvPr/>
          </p:nvSpPr>
          <p:spPr>
            <a:xfrm>
              <a:off x="10523219" y="245363"/>
              <a:ext cx="1393190" cy="871855"/>
            </a:xfrm>
            <a:custGeom>
              <a:avLst/>
              <a:gdLst/>
              <a:ahLst/>
              <a:cxnLst/>
              <a:rect l="l" t="t" r="r" b="b"/>
              <a:pathLst>
                <a:path w="1393190" h="871855">
                  <a:moveTo>
                    <a:pt x="1392935" y="0"/>
                  </a:moveTo>
                  <a:lnTo>
                    <a:pt x="209423" y="0"/>
                  </a:lnTo>
                  <a:lnTo>
                    <a:pt x="0" y="871727"/>
                  </a:lnTo>
                  <a:lnTo>
                    <a:pt x="1183512" y="871727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5D11D1F2-B86A-3352-9CBE-7CC72BA8ADF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0587" y="461772"/>
              <a:ext cx="838200" cy="454151"/>
            </a:xfrm>
            <a:prstGeom prst="rect">
              <a:avLst/>
            </a:prstGeom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26835"/>
            <a:ext cx="9908259" cy="4430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Mudança</a:t>
            </a:r>
            <a:r>
              <a:rPr sz="2800" b="1" spc="-75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sz="2800" b="1" spc="-6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MPE</a:t>
            </a:r>
            <a:r>
              <a:rPr sz="2800" b="1" spc="-8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z="2800" b="1" spc="-7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spc="-1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Fechamento:</a:t>
            </a:r>
            <a:r>
              <a:rPr sz="2800" b="1" spc="-65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spc="-20" dirty="0">
                <a:solidFill>
                  <a:srgbClr val="0065B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Sudeste</a:t>
            </a:r>
            <a:endParaRPr sz="2800" b="0" spc="-10" dirty="0">
              <a:solidFill>
                <a:srgbClr val="0065B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76883"/>
            <a:ext cx="5143500" cy="45720"/>
          </a:xfrm>
          <a:custGeom>
            <a:avLst/>
            <a:gdLst/>
            <a:ahLst/>
            <a:cxnLst/>
            <a:rect l="l" t="t" r="r" b="b"/>
            <a:pathLst>
              <a:path w="5143500" h="45719">
                <a:moveTo>
                  <a:pt x="5143500" y="0"/>
                </a:moveTo>
                <a:lnTo>
                  <a:pt x="0" y="0"/>
                </a:lnTo>
                <a:lnTo>
                  <a:pt x="0" y="45720"/>
                </a:lnTo>
                <a:lnTo>
                  <a:pt x="5143500" y="45720"/>
                </a:lnTo>
                <a:lnTo>
                  <a:pt x="5143500" y="0"/>
                </a:lnTo>
                <a:close/>
              </a:path>
            </a:pathLst>
          </a:custGeom>
          <a:solidFill>
            <a:srgbClr val="005CB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99951" y="6256020"/>
            <a:ext cx="792048" cy="60197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14325" y="1388762"/>
            <a:ext cx="6977328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50" dirty="0">
                <a:solidFill>
                  <a:srgbClr val="0064AF"/>
                </a:solidFill>
                <a:latin typeface="Roboto"/>
                <a:cs typeface="Roboto"/>
              </a:rPr>
              <a:t>Perspectiva de mudança para MPE ou de fechamento do MEI</a:t>
            </a:r>
            <a:endParaRPr sz="18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1800" dirty="0">
              <a:latin typeface="Roboto"/>
              <a:cs typeface="Roboto"/>
            </a:endParaRPr>
          </a:p>
          <a:p>
            <a:pPr marR="5643880" algn="r">
              <a:lnSpc>
                <a:spcPct val="100000"/>
              </a:lnSpc>
              <a:spcBef>
                <a:spcPts val="625"/>
              </a:spcBef>
            </a:pPr>
            <a:endParaRPr lang="pt-BR" sz="1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44586" y="5250798"/>
            <a:ext cx="412115" cy="436880"/>
            <a:chOff x="4387341" y="5048758"/>
            <a:chExt cx="412115" cy="436880"/>
          </a:xfrm>
        </p:grpSpPr>
        <p:sp>
          <p:nvSpPr>
            <p:cNvPr id="10" name="object 10"/>
            <p:cNvSpPr/>
            <p:nvPr/>
          </p:nvSpPr>
          <p:spPr>
            <a:xfrm>
              <a:off x="4393691" y="5055108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4" h="424179">
                  <a:moveTo>
                    <a:pt x="299466" y="0"/>
                  </a:moveTo>
                  <a:lnTo>
                    <a:pt x="99822" y="0"/>
                  </a:lnTo>
                  <a:lnTo>
                    <a:pt x="99822" y="224028"/>
                  </a:lnTo>
                  <a:lnTo>
                    <a:pt x="0" y="224028"/>
                  </a:lnTo>
                  <a:lnTo>
                    <a:pt x="199644" y="423672"/>
                  </a:lnTo>
                  <a:lnTo>
                    <a:pt x="399288" y="224028"/>
                  </a:lnTo>
                  <a:lnTo>
                    <a:pt x="299466" y="224028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3691" y="5055108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4" h="424179">
                  <a:moveTo>
                    <a:pt x="0" y="224028"/>
                  </a:moveTo>
                  <a:lnTo>
                    <a:pt x="99822" y="224028"/>
                  </a:lnTo>
                  <a:lnTo>
                    <a:pt x="99822" y="0"/>
                  </a:lnTo>
                  <a:lnTo>
                    <a:pt x="299466" y="0"/>
                  </a:lnTo>
                  <a:lnTo>
                    <a:pt x="299466" y="224028"/>
                  </a:lnTo>
                  <a:lnTo>
                    <a:pt x="399288" y="224028"/>
                  </a:lnTo>
                  <a:lnTo>
                    <a:pt x="199644" y="423672"/>
                  </a:lnTo>
                  <a:lnTo>
                    <a:pt x="0" y="22402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00253" y="5836987"/>
            <a:ext cx="3301366" cy="585417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505459" marR="371475" indent="-127000">
              <a:lnSpc>
                <a:spcPct val="100000"/>
              </a:lnSpc>
              <a:spcBef>
                <a:spcPts val="245"/>
              </a:spcBef>
            </a:pPr>
            <a:r>
              <a:rPr lang="pt-BR" sz="1800" dirty="0">
                <a:latin typeface="Calibri"/>
                <a:cs typeface="Calibri"/>
              </a:rPr>
              <a:t>6,9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cogita </a:t>
            </a:r>
            <a:r>
              <a:rPr sz="1800" dirty="0">
                <a:latin typeface="Calibri"/>
                <a:cs typeface="Calibri"/>
              </a:rPr>
              <a:t>mudar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MPE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51559" y="5218467"/>
            <a:ext cx="412115" cy="436880"/>
            <a:chOff x="7825485" y="5054853"/>
            <a:chExt cx="412115" cy="436880"/>
          </a:xfrm>
        </p:grpSpPr>
        <p:sp>
          <p:nvSpPr>
            <p:cNvPr id="14" name="object 14"/>
            <p:cNvSpPr/>
            <p:nvPr/>
          </p:nvSpPr>
          <p:spPr>
            <a:xfrm>
              <a:off x="7831835" y="5061203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5" h="424179">
                  <a:moveTo>
                    <a:pt x="299466" y="0"/>
                  </a:moveTo>
                  <a:lnTo>
                    <a:pt x="99822" y="0"/>
                  </a:lnTo>
                  <a:lnTo>
                    <a:pt x="99822" y="224028"/>
                  </a:lnTo>
                  <a:lnTo>
                    <a:pt x="0" y="224028"/>
                  </a:lnTo>
                  <a:lnTo>
                    <a:pt x="199644" y="423672"/>
                  </a:lnTo>
                  <a:lnTo>
                    <a:pt x="399288" y="224028"/>
                  </a:lnTo>
                  <a:lnTo>
                    <a:pt x="299466" y="224028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831835" y="5061203"/>
              <a:ext cx="399415" cy="424180"/>
            </a:xfrm>
            <a:custGeom>
              <a:avLst/>
              <a:gdLst/>
              <a:ahLst/>
              <a:cxnLst/>
              <a:rect l="l" t="t" r="r" b="b"/>
              <a:pathLst>
                <a:path w="399415" h="424179">
                  <a:moveTo>
                    <a:pt x="0" y="224028"/>
                  </a:moveTo>
                  <a:lnTo>
                    <a:pt x="99822" y="224028"/>
                  </a:lnTo>
                  <a:lnTo>
                    <a:pt x="99822" y="0"/>
                  </a:lnTo>
                  <a:lnTo>
                    <a:pt x="299466" y="0"/>
                  </a:lnTo>
                  <a:lnTo>
                    <a:pt x="299466" y="224028"/>
                  </a:lnTo>
                  <a:lnTo>
                    <a:pt x="399288" y="224028"/>
                  </a:lnTo>
                  <a:lnTo>
                    <a:pt x="199644" y="423672"/>
                  </a:lnTo>
                  <a:lnTo>
                    <a:pt x="0" y="224028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90383" y="5836987"/>
            <a:ext cx="3301365" cy="586698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554990" marR="226695" indent="-320040">
              <a:lnSpc>
                <a:spcPct val="100000"/>
              </a:lnSpc>
              <a:spcBef>
                <a:spcPts val="254"/>
              </a:spcBef>
            </a:pPr>
            <a:r>
              <a:rPr lang="pt-BR" sz="1800" dirty="0">
                <a:latin typeface="Calibri"/>
                <a:cs typeface="Calibri"/>
              </a:rPr>
              <a:t>10,8</a:t>
            </a:r>
            <a:r>
              <a:rPr sz="1800" dirty="0">
                <a:latin typeface="Calibri"/>
                <a:cs typeface="Calibri"/>
              </a:rPr>
              <a:t>%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total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cogita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fechamento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negócio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615928" y="6422404"/>
            <a:ext cx="576072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000" b="1" i="0">
                <a:solidFill>
                  <a:srgbClr val="005CB8"/>
                </a:solidFill>
                <a:latin typeface="Calibri"/>
                <a:cs typeface="Calibri"/>
              </a:defRPr>
            </a:lvl1pPr>
          </a:lstStyle>
          <a:p>
            <a:pPr marL="103505">
              <a:lnSpc>
                <a:spcPts val="2005"/>
              </a:lnSpc>
            </a:pPr>
            <a:fld id="{81D60167-4931-47E6-BA6A-407CBD079E47}" type="slidenum">
              <a:rPr lang="pt-BR" spc="-50" smtClean="0"/>
              <a:pPr marL="103505">
                <a:lnSpc>
                  <a:spcPts val="2005"/>
                </a:lnSpc>
              </a:pPr>
              <a:t>40</a:t>
            </a:fld>
            <a:endParaRPr spc="-25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9923D85-7AF9-BD82-E132-71C9DD4F0516}"/>
              </a:ext>
            </a:extLst>
          </p:cNvPr>
          <p:cNvSpPr/>
          <p:nvPr/>
        </p:nvSpPr>
        <p:spPr>
          <a:xfrm>
            <a:off x="3850810" y="3665699"/>
            <a:ext cx="999665" cy="1309743"/>
          </a:xfrm>
          <a:prstGeom prst="rect">
            <a:avLst/>
          </a:prstGeom>
          <a:noFill/>
          <a:ln w="9525">
            <a:solidFill>
              <a:srgbClr val="32323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1"/>
                </a:solidFill>
                <a:prstDash val="sysDash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09889FA-A003-CAD3-4C26-A8FDB867A43B}"/>
              </a:ext>
            </a:extLst>
          </p:cNvPr>
          <p:cNvSpPr/>
          <p:nvPr/>
        </p:nvSpPr>
        <p:spPr>
          <a:xfrm>
            <a:off x="6733742" y="2724171"/>
            <a:ext cx="1047750" cy="2312656"/>
          </a:xfrm>
          <a:prstGeom prst="rect">
            <a:avLst/>
          </a:prstGeom>
          <a:noFill/>
          <a:ln w="9525">
            <a:solidFill>
              <a:srgbClr val="323232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1"/>
                </a:solidFill>
                <a:prstDash val="sysDash"/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D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977510"/>
              </p:ext>
            </p:extLst>
          </p:nvPr>
        </p:nvGraphicFramePr>
        <p:xfrm>
          <a:off x="3325492" y="2028015"/>
          <a:ext cx="4791076" cy="300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6927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6116385" y="1690227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524121" y="3005585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Julho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558633" y="2571834"/>
            <a:ext cx="4610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FATORES LIMITATIVOS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</a:t>
            </a: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6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31916" y="453701"/>
            <a:ext cx="620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Fatores Limitativos - Brasil: </a:t>
            </a:r>
            <a:r>
              <a:rPr lang="pt-BR" sz="2800" dirty="0">
                <a:solidFill>
                  <a:srgbClr val="005CB8"/>
                </a:solidFill>
                <a:latin typeface="Calibri" panose="020F0502020204030204"/>
              </a:rPr>
              <a:t>MEI-</a:t>
            </a:r>
            <a:r>
              <a:rPr lang="pt-BR" sz="2800" noProof="0" dirty="0">
                <a:solidFill>
                  <a:srgbClr val="005CB8"/>
                </a:solidFill>
                <a:latin typeface="Calibri" panose="020F0502020204030204"/>
              </a:rPr>
              <a:t>Geral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42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4CC538-B2FE-AF8C-D079-11DBE5F81D85}"/>
              </a:ext>
            </a:extLst>
          </p:cNvPr>
          <p:cNvSpPr txBox="1"/>
          <p:nvPr/>
        </p:nvSpPr>
        <p:spPr>
          <a:xfrm>
            <a:off x="1027421" y="1328824"/>
            <a:ext cx="7015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800" b="1" i="0" u="none" strike="noStrike" baseline="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 fatores estão impedindo a melhora da situação dos negócios da sua empresa? </a:t>
            </a:r>
            <a:r>
              <a:rPr lang="pt-BR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</a:t>
            </a:r>
            <a:r>
              <a:rPr lang="pt-BR" sz="1800" b="1" i="0" u="none" strike="noStrike" baseline="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rque o(s) fator(es) mais importante(s)	</a:t>
            </a:r>
          </a:p>
          <a:p>
            <a:pPr algn="ctr"/>
            <a:r>
              <a:rPr lang="pt-BR" sz="1800" i="1" u="none" strike="noStrike" baseline="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(dados em %)</a:t>
            </a:r>
          </a:p>
          <a:p>
            <a:endParaRPr lang="pt-BR" sz="1800" b="1" i="0" u="none" strike="noStrike" baseline="0" dirty="0">
              <a:solidFill>
                <a:srgbClr val="0065B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896E7D9-85AD-2EEE-8A69-FF6F3BE66BC4}"/>
              </a:ext>
            </a:extLst>
          </p:cNvPr>
          <p:cNvSpPr txBox="1"/>
          <p:nvPr/>
        </p:nvSpPr>
        <p:spPr>
          <a:xfrm>
            <a:off x="9200711" y="2490950"/>
            <a:ext cx="32005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1400" dirty="0">
                <a:solidFill>
                  <a:srgbClr val="0065B0"/>
                </a:solidFill>
                <a:latin typeface="Roboto"/>
              </a:rPr>
              <a:t>Ao todo, </a:t>
            </a:r>
            <a:r>
              <a:rPr lang="pt-BR" sz="1400" b="1" dirty="0">
                <a:solidFill>
                  <a:srgbClr val="0065B0"/>
                </a:solidFill>
                <a:latin typeface="Roboto"/>
              </a:rPr>
              <a:t>24,2%</a:t>
            </a:r>
            <a:r>
              <a:rPr lang="pt-BR" sz="1400" dirty="0">
                <a:solidFill>
                  <a:srgbClr val="0065B0"/>
                </a:solidFill>
                <a:latin typeface="Roboto"/>
              </a:rPr>
              <a:t> das empresas apontaram </a:t>
            </a:r>
            <a:r>
              <a:rPr lang="pt-BR" sz="1400" b="1" i="1" dirty="0">
                <a:solidFill>
                  <a:srgbClr val="0065B0"/>
                </a:solidFill>
                <a:latin typeface="Roboto"/>
              </a:rPr>
              <a:t>Custo financeiro</a:t>
            </a:r>
            <a:r>
              <a:rPr lang="pt-BR" sz="1400" dirty="0">
                <a:solidFill>
                  <a:srgbClr val="0065B0"/>
                </a:solidFill>
                <a:latin typeface="Roboto"/>
              </a:rPr>
              <a:t> como fator limitativo em Julho de 2024, uma redução de 8,6 pontos percentuais.</a:t>
            </a:r>
            <a:endParaRPr lang="pt-BR" sz="1400" dirty="0">
              <a:solidFill>
                <a:srgbClr val="1D6295"/>
              </a:solidFill>
              <a:latin typeface="Roboto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CA9579-F478-D4D9-0CBB-5E18944F0FFD}"/>
              </a:ext>
            </a:extLst>
          </p:cNvPr>
          <p:cNvSpPr txBox="1"/>
          <p:nvPr/>
        </p:nvSpPr>
        <p:spPr>
          <a:xfrm>
            <a:off x="9200711" y="3754561"/>
            <a:ext cx="29367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494BA"/>
              </a:buClr>
            </a:pPr>
            <a:r>
              <a:rPr lang="pt-BR" sz="1400" dirty="0">
                <a:solidFill>
                  <a:srgbClr val="0065B0"/>
                </a:solidFill>
                <a:latin typeface="Roboto"/>
              </a:rPr>
              <a:t>Na comparação interanual, </a:t>
            </a:r>
            <a:r>
              <a:rPr lang="pt-BR" sz="1400" b="1" i="1" dirty="0">
                <a:solidFill>
                  <a:srgbClr val="0065B0"/>
                </a:solidFill>
                <a:latin typeface="Roboto"/>
              </a:rPr>
              <a:t>todos </a:t>
            </a:r>
            <a:r>
              <a:rPr lang="pt-BR" sz="1400" dirty="0">
                <a:solidFill>
                  <a:srgbClr val="0065B0"/>
                </a:solidFill>
                <a:latin typeface="Roboto"/>
              </a:rPr>
              <a:t>os fatores exceto </a:t>
            </a:r>
            <a:r>
              <a:rPr lang="pt-BR" sz="1400" b="1" i="1" dirty="0">
                <a:solidFill>
                  <a:srgbClr val="0065B0"/>
                </a:solidFill>
                <a:latin typeface="Roboto"/>
              </a:rPr>
              <a:t>Outros</a:t>
            </a:r>
            <a:r>
              <a:rPr lang="pt-BR" sz="1400" dirty="0">
                <a:solidFill>
                  <a:srgbClr val="0065B0"/>
                </a:solidFill>
                <a:latin typeface="Roboto"/>
              </a:rPr>
              <a:t> diminuíram na proporção de assinalações. </a:t>
            </a:r>
          </a:p>
          <a:p>
            <a:pPr>
              <a:buClr>
                <a:srgbClr val="3494BA"/>
              </a:buClr>
            </a:pPr>
            <a:endParaRPr lang="pt-BR" sz="1400" dirty="0">
              <a:solidFill>
                <a:srgbClr val="1D6295"/>
              </a:solidFill>
              <a:latin typeface="Roboto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54CC04D-3FEB-3CB9-7246-1F7694892C42}"/>
              </a:ext>
            </a:extLst>
          </p:cNvPr>
          <p:cNvSpPr txBox="1"/>
          <p:nvPr/>
        </p:nvSpPr>
        <p:spPr>
          <a:xfrm>
            <a:off x="11875" y="6493616"/>
            <a:ext cx="11785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OBS: a soma dos percentuais do mês supera os 100%, pois era possível assinalar mais de um fator limitativo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878467"/>
              </p:ext>
            </p:extLst>
          </p:nvPr>
        </p:nvGraphicFramePr>
        <p:xfrm>
          <a:off x="394691" y="2460629"/>
          <a:ext cx="9441755" cy="433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08335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45726" y="407982"/>
            <a:ext cx="620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Fatores Limitativos</a:t>
            </a:r>
            <a:r>
              <a:rPr lang="pt-BR" sz="2800" b="1" dirty="0">
                <a:solidFill>
                  <a:srgbClr val="005CB8"/>
                </a:solidFill>
                <a:latin typeface="Calibri" panose="020F0502020204030204"/>
              </a:rPr>
              <a:t> - Regiões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855538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4CC538-B2FE-AF8C-D079-11DBE5F81D85}"/>
              </a:ext>
            </a:extLst>
          </p:cNvPr>
          <p:cNvSpPr txBox="1"/>
          <p:nvPr/>
        </p:nvSpPr>
        <p:spPr>
          <a:xfrm>
            <a:off x="174727" y="778554"/>
            <a:ext cx="10137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i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(dados em %, por opção de resposta)</a:t>
            </a:r>
            <a:r>
              <a:rPr lang="pt-BR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             </a:t>
            </a:r>
            <a:r>
              <a:rPr lang="pt-BR" sz="160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Julho</a:t>
            </a:r>
            <a:r>
              <a:rPr lang="pt-BR" sz="16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60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2023</a:t>
            </a:r>
            <a:r>
              <a:rPr lang="pt-BR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pt-BR" sz="160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Julho de 2024</a:t>
            </a:r>
            <a:endParaRPr lang="pt-BR" dirty="0">
              <a:solidFill>
                <a:srgbClr val="0065B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i="0" u="none" strike="noStrike" baseline="0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9DBF3AD-2172-1EEA-7910-8297A55D01BD}"/>
              </a:ext>
            </a:extLst>
          </p:cNvPr>
          <p:cNvSpPr/>
          <p:nvPr/>
        </p:nvSpPr>
        <p:spPr>
          <a:xfrm>
            <a:off x="5355940" y="1132697"/>
            <a:ext cx="219075" cy="1841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470C4C6D-A3EF-19B9-4D82-EFEBD978015A}"/>
              </a:ext>
            </a:extLst>
          </p:cNvPr>
          <p:cNvSpPr/>
          <p:nvPr/>
        </p:nvSpPr>
        <p:spPr>
          <a:xfrm>
            <a:off x="7308203" y="1132697"/>
            <a:ext cx="219075" cy="18411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00000000-0008-0000-0E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285104"/>
              </p:ext>
            </p:extLst>
          </p:nvPr>
        </p:nvGraphicFramePr>
        <p:xfrm>
          <a:off x="391086" y="1572782"/>
          <a:ext cx="3281586" cy="233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00000000-0008-0000-0E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209519"/>
              </p:ext>
            </p:extLst>
          </p:nvPr>
        </p:nvGraphicFramePr>
        <p:xfrm>
          <a:off x="3808025" y="1590405"/>
          <a:ext cx="3281586" cy="233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00000000-0008-0000-0E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667404"/>
              </p:ext>
            </p:extLst>
          </p:nvPr>
        </p:nvGraphicFramePr>
        <p:xfrm>
          <a:off x="7258988" y="1590405"/>
          <a:ext cx="3281586" cy="233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00000000-0008-0000-0E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191196"/>
              </p:ext>
            </p:extLst>
          </p:nvPr>
        </p:nvGraphicFramePr>
        <p:xfrm>
          <a:off x="420009" y="4049942"/>
          <a:ext cx="3281586" cy="233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00000000-0008-0000-0E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750513"/>
              </p:ext>
            </p:extLst>
          </p:nvPr>
        </p:nvGraphicFramePr>
        <p:xfrm>
          <a:off x="3769292" y="4039421"/>
          <a:ext cx="3281586" cy="233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00000000-0008-0000-0E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777866"/>
              </p:ext>
            </p:extLst>
          </p:nvPr>
        </p:nvGraphicFramePr>
        <p:xfrm>
          <a:off x="7192722" y="4012357"/>
          <a:ext cx="3281586" cy="233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00703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áfico 6">
            <a:extLst>
              <a:ext uri="{FF2B5EF4-FFF2-40B4-BE49-F238E27FC236}">
                <a16:creationId xmlns:a16="http://schemas.microsoft.com/office/drawing/2014/main" id="{883680EE-2341-5CD0-1BBE-8713BD6717E5}"/>
              </a:ext>
            </a:extLst>
          </p:cNvPr>
          <p:cNvSpPr/>
          <p:nvPr/>
        </p:nvSpPr>
        <p:spPr>
          <a:xfrm>
            <a:off x="2551741" y="1009403"/>
            <a:ext cx="7429214" cy="2396867"/>
          </a:xfrm>
          <a:custGeom>
            <a:avLst/>
            <a:gdLst>
              <a:gd name="connsiteX0" fmla="*/ 5124165 w 7429214"/>
              <a:gd name="connsiteY0" fmla="*/ 0 h 2835306"/>
              <a:gd name="connsiteX1" fmla="*/ 3627311 w 7429214"/>
              <a:gd name="connsiteY1" fmla="*/ 0 h 2835306"/>
              <a:gd name="connsiteX2" fmla="*/ 1322261 w 7429214"/>
              <a:gd name="connsiteY2" fmla="*/ 0 h 2835306"/>
              <a:gd name="connsiteX3" fmla="*/ 963168 w 7429214"/>
              <a:gd name="connsiteY3" fmla="*/ 1647158 h 2835306"/>
              <a:gd name="connsiteX4" fmla="*/ 0 w 7429214"/>
              <a:gd name="connsiteY4" fmla="*/ 1647158 h 2835306"/>
              <a:gd name="connsiteX5" fmla="*/ 799910 w 7429214"/>
              <a:gd name="connsiteY5" fmla="*/ 2395919 h 2835306"/>
              <a:gd name="connsiteX6" fmla="*/ 704088 w 7429214"/>
              <a:gd name="connsiteY6" fmla="*/ 2835307 h 2835306"/>
              <a:gd name="connsiteX7" fmla="*/ 3009329 w 7429214"/>
              <a:gd name="connsiteY7" fmla="*/ 2834545 h 2835306"/>
              <a:gd name="connsiteX8" fmla="*/ 3009138 w 7429214"/>
              <a:gd name="connsiteY8" fmla="*/ 2835307 h 2835306"/>
              <a:gd name="connsiteX9" fmla="*/ 6811042 w 7429214"/>
              <a:gd name="connsiteY9" fmla="*/ 2834069 h 2835306"/>
              <a:gd name="connsiteX10" fmla="*/ 7429215 w 7429214"/>
              <a:gd name="connsiteY10" fmla="*/ 0 h 2835306"/>
              <a:gd name="connsiteX11" fmla="*/ 5124165 w 7429214"/>
              <a:gd name="connsiteY11" fmla="*/ 0 h 283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29214" h="2835306">
                <a:moveTo>
                  <a:pt x="5124165" y="0"/>
                </a:moveTo>
                <a:lnTo>
                  <a:pt x="3627311" y="0"/>
                </a:lnTo>
                <a:lnTo>
                  <a:pt x="1322261" y="0"/>
                </a:lnTo>
                <a:lnTo>
                  <a:pt x="963168" y="1647158"/>
                </a:lnTo>
                <a:lnTo>
                  <a:pt x="0" y="1647158"/>
                </a:lnTo>
                <a:lnTo>
                  <a:pt x="799910" y="2395919"/>
                </a:lnTo>
                <a:lnTo>
                  <a:pt x="704088" y="2835307"/>
                </a:lnTo>
                <a:lnTo>
                  <a:pt x="3009329" y="2834545"/>
                </a:lnTo>
                <a:lnTo>
                  <a:pt x="3009138" y="2835307"/>
                </a:lnTo>
                <a:lnTo>
                  <a:pt x="6811042" y="2834069"/>
                </a:lnTo>
                <a:lnTo>
                  <a:pt x="7429215" y="0"/>
                </a:lnTo>
                <a:lnTo>
                  <a:pt x="5124165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5EDB4E-4155-875E-4A7C-A5875C8CE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2" t="17011" r="40902" b="17011"/>
          <a:stretch/>
        </p:blipFill>
        <p:spPr>
          <a:xfrm>
            <a:off x="9980955" y="-8194"/>
            <a:ext cx="3744056" cy="687642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94587" y="1626887"/>
            <a:ext cx="2815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solidFill>
                  <a:srgbClr val="005CB8"/>
                </a:solidFill>
              </a:rPr>
              <a:t>Realização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4" y="5853791"/>
            <a:ext cx="838252" cy="45309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331613" y="1377437"/>
            <a:ext cx="47650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rgbClr val="005EB8"/>
                </a:solidFill>
              </a:rPr>
              <a:t>A pesquisa </a:t>
            </a:r>
            <a:r>
              <a:rPr lang="pt-BR" sz="2000" b="1" dirty="0">
                <a:solidFill>
                  <a:srgbClr val="005EB8"/>
                </a:solidFill>
              </a:rPr>
              <a:t>Sondagem Econômica MEI</a:t>
            </a:r>
          </a:p>
          <a:p>
            <a:r>
              <a:rPr lang="pt-BR" sz="2000" dirty="0">
                <a:solidFill>
                  <a:srgbClr val="005EB8"/>
                </a:solidFill>
              </a:rPr>
              <a:t>é um produto da </a:t>
            </a:r>
            <a:r>
              <a:rPr lang="pt-BR" sz="2000" b="1" dirty="0">
                <a:solidFill>
                  <a:srgbClr val="005EB8"/>
                </a:solidFill>
              </a:rPr>
              <a:t>Unidade de Gestão Estratégica e Inteligência</a:t>
            </a:r>
            <a:r>
              <a:rPr lang="pt-BR" sz="2000" dirty="0">
                <a:solidFill>
                  <a:srgbClr val="005EB8"/>
                </a:solidFill>
              </a:rPr>
              <a:t> do Sebrae Nacional, com apoio da </a:t>
            </a:r>
            <a:r>
              <a:rPr lang="pt-BR" sz="2000" b="1" dirty="0">
                <a:solidFill>
                  <a:srgbClr val="005EB8"/>
                </a:solidFill>
              </a:rPr>
              <a:t>Fundação Getulio Vargas</a:t>
            </a:r>
            <a:r>
              <a:rPr lang="pt-BR" sz="2000" dirty="0">
                <a:solidFill>
                  <a:srgbClr val="005EB8"/>
                </a:solidFill>
              </a:rPr>
              <a:t>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96628" y="3505679"/>
            <a:ext cx="47288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5EB8"/>
                </a:solidFill>
              </a:rPr>
              <a:t>Equipe UGE</a:t>
            </a:r>
          </a:p>
          <a:p>
            <a:r>
              <a:rPr lang="pt-BR" dirty="0">
                <a:solidFill>
                  <a:srgbClr val="005EB8"/>
                </a:solidFill>
              </a:rPr>
              <a:t>Kennyston Lago 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</a:rPr>
              <a:t>kennyston.lago@sebrae.com.br</a:t>
            </a:r>
          </a:p>
          <a:p>
            <a:pPr lvl="0"/>
            <a:r>
              <a:rPr lang="pt-BR" dirty="0">
                <a:solidFill>
                  <a:srgbClr val="005EB8"/>
                </a:solidFill>
              </a:rPr>
              <a:t>Marco Bedê  </a:t>
            </a:r>
            <a:r>
              <a:rPr lang="pt-BR" sz="1600" dirty="0">
                <a:solidFill>
                  <a:srgbClr val="A5A5A5">
                    <a:lumMod val="75000"/>
                  </a:srgbClr>
                </a:solidFill>
              </a:rPr>
              <a:t>marco.bede@sebrae.com.br</a:t>
            </a:r>
          </a:p>
          <a:p>
            <a:pPr lvl="0"/>
            <a:r>
              <a:rPr lang="pt-BR" dirty="0">
                <a:solidFill>
                  <a:srgbClr val="005EB8"/>
                </a:solidFill>
              </a:rPr>
              <a:t>Dênis Nunes  </a:t>
            </a:r>
            <a:r>
              <a:rPr lang="pt-BR" sz="1600" dirty="0">
                <a:solidFill>
                  <a:srgbClr val="A5A5A5">
                    <a:lumMod val="75000"/>
                  </a:srgbClr>
                </a:solidFill>
              </a:rPr>
              <a:t>denis.pedro@sebrae.com.br</a:t>
            </a:r>
          </a:p>
          <a:p>
            <a:endParaRPr lang="pt-BR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BR" sz="1600" dirty="0">
              <a:solidFill>
                <a:srgbClr val="005EB8"/>
              </a:solidFill>
            </a:endParaRPr>
          </a:p>
          <a:p>
            <a:r>
              <a:rPr lang="pt-BR" b="1" dirty="0">
                <a:solidFill>
                  <a:srgbClr val="005EB8"/>
                </a:solidFill>
              </a:rPr>
              <a:t>Equipe Competitividade</a:t>
            </a:r>
          </a:p>
          <a:p>
            <a:r>
              <a:rPr lang="pt-BR" dirty="0">
                <a:solidFill>
                  <a:srgbClr val="005EB8"/>
                </a:solidFill>
              </a:rPr>
              <a:t>Alberto Vallim  </a:t>
            </a:r>
            <a:r>
              <a:rPr lang="pt-BR" sz="1600" dirty="0">
                <a:solidFill>
                  <a:schemeClr val="accent3">
                    <a:lumMod val="75000"/>
                  </a:schemeClr>
                </a:solidFill>
              </a:rPr>
              <a:t>alberto.vallim@sebrae.com.br</a:t>
            </a:r>
          </a:p>
          <a:p>
            <a:endParaRPr lang="pt-BR" sz="1600" dirty="0">
              <a:solidFill>
                <a:srgbClr val="005EB8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631519" y="3659401"/>
            <a:ext cx="4728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5EB8"/>
                </a:solidFill>
              </a:rPr>
              <a:t>Equipe FGV</a:t>
            </a:r>
          </a:p>
          <a:p>
            <a:r>
              <a:rPr lang="pt-BR" dirty="0">
                <a:solidFill>
                  <a:srgbClr val="005EB8"/>
                </a:solidFill>
              </a:rPr>
              <a:t>Luiz Gustavo Medeiros Barbosa</a:t>
            </a:r>
          </a:p>
          <a:p>
            <a:r>
              <a:rPr lang="pt-BR" dirty="0">
                <a:solidFill>
                  <a:srgbClr val="005EB8"/>
                </a:solidFill>
              </a:rPr>
              <a:t>Aloisio Campelo Junior</a:t>
            </a:r>
          </a:p>
          <a:p>
            <a:r>
              <a:rPr lang="pt-BR" dirty="0">
                <a:solidFill>
                  <a:srgbClr val="005EB8"/>
                </a:solidFill>
              </a:rPr>
              <a:t>Viviane Seda Bittencourt</a:t>
            </a:r>
          </a:p>
          <a:p>
            <a:r>
              <a:rPr lang="pt-BR" dirty="0">
                <a:solidFill>
                  <a:srgbClr val="005EB8"/>
                </a:solidFill>
              </a:rPr>
              <a:t>Patricia Meziat Pina</a:t>
            </a:r>
          </a:p>
          <a:p>
            <a:r>
              <a:rPr lang="pt-BR" dirty="0">
                <a:solidFill>
                  <a:srgbClr val="005EB8"/>
                </a:solidFill>
              </a:rPr>
              <a:t>Anna Carolina Gouveia</a:t>
            </a:r>
          </a:p>
          <a:p>
            <a:r>
              <a:rPr lang="pt-BR" dirty="0">
                <a:solidFill>
                  <a:srgbClr val="005EB8"/>
                </a:solidFill>
              </a:rPr>
              <a:t>Ique Lavatori</a:t>
            </a:r>
          </a:p>
          <a:p>
            <a:r>
              <a:rPr lang="pt-BR" dirty="0">
                <a:solidFill>
                  <a:srgbClr val="005EB8"/>
                </a:solidFill>
              </a:rPr>
              <a:t>Raphael Vianna</a:t>
            </a:r>
          </a:p>
          <a:p>
            <a:r>
              <a:rPr lang="pt-BR" dirty="0">
                <a:solidFill>
                  <a:srgbClr val="005EB8"/>
                </a:solidFill>
              </a:rPr>
              <a:t>Carlos André Alzemand F. Vieira</a:t>
            </a:r>
            <a:endParaRPr lang="pt-BR" sz="1600" dirty="0">
              <a:solidFill>
                <a:srgbClr val="005EB8"/>
              </a:solidFill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150717" y="3568396"/>
            <a:ext cx="1038679" cy="2511944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50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5760643" y="2046613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659441" y="3069584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Julho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373673" y="2818055"/>
            <a:ext cx="4610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5CB8"/>
                </a:solidFill>
                <a:latin typeface="Calibri" panose="020F0502020204030204"/>
              </a:rPr>
              <a:t>D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estaques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5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ixaDeTexto 13">
            <a:extLst>
              <a:ext uri="{FF2B5EF4-FFF2-40B4-BE49-F238E27FC236}">
                <a16:creationId xmlns:a16="http://schemas.microsoft.com/office/drawing/2014/main" id="{22BC39CA-0DD7-4139-8282-982DD9E5DA3B}"/>
              </a:ext>
            </a:extLst>
          </p:cNvPr>
          <p:cNvSpPr txBox="1"/>
          <p:nvPr/>
        </p:nvSpPr>
        <p:spPr>
          <a:xfrm>
            <a:off x="11875" y="1125938"/>
            <a:ext cx="11924546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494BA"/>
              </a:buClr>
            </a:pPr>
            <a:r>
              <a:rPr lang="pt-BR" sz="2400" b="1" dirty="0">
                <a:solidFill>
                  <a:srgbClr val="0065B0"/>
                </a:solidFill>
                <a:latin typeface="Roboto"/>
              </a:rPr>
              <a:t>Índice de Confiança dos MEI (IC-MEI) avançou em julho de 2024, </a:t>
            </a:r>
          </a:p>
          <a:p>
            <a:pPr>
              <a:buClr>
                <a:srgbClr val="3494BA"/>
              </a:buClr>
            </a:pPr>
            <a:r>
              <a:rPr lang="pt-BR" sz="2400" b="1" dirty="0">
                <a:solidFill>
                  <a:srgbClr val="0065B0"/>
                </a:solidFill>
                <a:latin typeface="Roboto"/>
              </a:rPr>
              <a:t>quando comparado ao mesmo período do ano anterior. 	</a:t>
            </a:r>
          </a:p>
          <a:p>
            <a:pPr>
              <a:buClr>
                <a:srgbClr val="3494BA"/>
              </a:buClr>
            </a:pPr>
            <a:endParaRPr lang="pt-BR" sz="2400" dirty="0">
              <a:solidFill>
                <a:srgbClr val="0065B0"/>
              </a:solidFill>
              <a:latin typeface="Roboto"/>
            </a:endParaRPr>
          </a:p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0065B0"/>
                </a:solidFill>
                <a:latin typeface="Roboto"/>
              </a:rPr>
              <a:t>Na comparação com julho de 2023:</a:t>
            </a: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IC-MEI agregado: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+1,7 ponto</a:t>
            </a:r>
            <a:endParaRPr lang="pt-BR" b="1" strike="sngStrike" dirty="0">
              <a:solidFill>
                <a:srgbClr val="0065B0"/>
              </a:solidFill>
              <a:latin typeface="Roboto"/>
            </a:endParaRP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IC-MEI do Comércio: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  +1,4 ponto</a:t>
            </a:r>
            <a:endParaRPr lang="pt-BR" b="1" strike="sngStrike" dirty="0">
              <a:solidFill>
                <a:srgbClr val="0065B0"/>
              </a:solidFill>
              <a:latin typeface="Roboto"/>
            </a:endParaRP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IC-MEI de Serviços: 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-1,2 ponto</a:t>
            </a: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IC-MEI da Indústria de Transformação: 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+7,5 pontos</a:t>
            </a:r>
          </a:p>
          <a:p>
            <a:pPr lvl="1" algn="just">
              <a:buClr>
                <a:srgbClr val="3494BA"/>
              </a:buClr>
            </a:pPr>
            <a:endParaRPr lang="pt-BR" sz="2000" b="1" dirty="0">
              <a:solidFill>
                <a:srgbClr val="0065B0"/>
              </a:solidFill>
              <a:latin typeface="Roboto"/>
            </a:endParaRPr>
          </a:p>
          <a:p>
            <a:pPr lvl="1" algn="just">
              <a:buClr>
                <a:srgbClr val="3494BA"/>
              </a:buClr>
            </a:pPr>
            <a:r>
              <a:rPr lang="pt-BR" sz="1700" dirty="0">
                <a:solidFill>
                  <a:srgbClr val="0065B0"/>
                </a:solidFill>
                <a:latin typeface="Roboto"/>
              </a:rPr>
              <a:t>O resultado do mês foi influenciado pelas variações positivas de </a:t>
            </a:r>
            <a:r>
              <a:rPr lang="pt-BR" sz="1700" b="1" dirty="0">
                <a:solidFill>
                  <a:srgbClr val="0065B0"/>
                </a:solidFill>
                <a:latin typeface="Roboto"/>
              </a:rPr>
              <a:t>Comércio</a:t>
            </a:r>
            <a:r>
              <a:rPr lang="pt-BR" sz="1700" dirty="0">
                <a:solidFill>
                  <a:srgbClr val="0065B0"/>
                </a:solidFill>
                <a:latin typeface="Roboto"/>
              </a:rPr>
              <a:t> e </a:t>
            </a:r>
            <a:r>
              <a:rPr lang="pt-BR" sz="1700" b="1" dirty="0">
                <a:solidFill>
                  <a:srgbClr val="0065B0"/>
                </a:solidFill>
                <a:latin typeface="Roboto"/>
              </a:rPr>
              <a:t>Indústria</a:t>
            </a:r>
            <a:r>
              <a:rPr lang="pt-BR" sz="1700" dirty="0">
                <a:solidFill>
                  <a:srgbClr val="0065B0"/>
                </a:solidFill>
                <a:latin typeface="Roboto"/>
              </a:rPr>
              <a:t> (em ritmo mais forte), e atenuada pela queda da confiança de </a:t>
            </a:r>
            <a:r>
              <a:rPr lang="pt-BR" sz="1700" b="1" dirty="0">
                <a:solidFill>
                  <a:srgbClr val="0065B0"/>
                </a:solidFill>
                <a:latin typeface="Roboto"/>
              </a:rPr>
              <a:t>Serviços</a:t>
            </a:r>
            <a:r>
              <a:rPr lang="pt-BR" sz="1700" dirty="0">
                <a:solidFill>
                  <a:srgbClr val="0065B0"/>
                </a:solidFill>
                <a:latin typeface="Roboto"/>
              </a:rPr>
              <a:t>. A confiança de</a:t>
            </a:r>
            <a:r>
              <a:rPr lang="pt-BR" sz="1700" b="1" dirty="0">
                <a:solidFill>
                  <a:srgbClr val="0065B0"/>
                </a:solidFill>
                <a:latin typeface="Roboto"/>
              </a:rPr>
              <a:t> Serviços</a:t>
            </a:r>
            <a:r>
              <a:rPr lang="pt-BR" sz="1700" dirty="0">
                <a:solidFill>
                  <a:srgbClr val="0065B0"/>
                </a:solidFill>
                <a:latin typeface="Roboto"/>
              </a:rPr>
              <a:t> recuou por conta da piora da situação atual e das expectativas.</a:t>
            </a:r>
          </a:p>
          <a:p>
            <a:pPr lvl="1" algn="just">
              <a:buClr>
                <a:srgbClr val="3494BA"/>
              </a:buClr>
            </a:pPr>
            <a:endParaRPr lang="pt-BR" sz="2000" dirty="0">
              <a:solidFill>
                <a:srgbClr val="0065B0"/>
              </a:solidFill>
              <a:latin typeface="Roboto"/>
            </a:endParaRPr>
          </a:p>
          <a:p>
            <a:pPr>
              <a:buClr>
                <a:srgbClr val="3494BA"/>
              </a:buClr>
            </a:pPr>
            <a:r>
              <a:rPr lang="pt-BR" sz="1700" dirty="0">
                <a:solidFill>
                  <a:srgbClr val="0065B0"/>
                </a:solidFill>
                <a:latin typeface="Roboto"/>
              </a:rPr>
              <a:t>Na comparação com o mês anterior:</a:t>
            </a: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rgbClr val="0065B0"/>
                </a:solidFill>
                <a:latin typeface="Roboto"/>
              </a:rPr>
              <a:t>IC-MEI agregado: </a:t>
            </a:r>
            <a:r>
              <a:rPr lang="pt-BR" sz="1700" b="1" dirty="0">
                <a:solidFill>
                  <a:srgbClr val="0065B0"/>
                </a:solidFill>
                <a:latin typeface="Roboto"/>
              </a:rPr>
              <a:t>+4,9 pontos</a:t>
            </a:r>
            <a:endParaRPr lang="pt-BR" sz="1700" b="1" strike="sngStrike" dirty="0">
              <a:solidFill>
                <a:srgbClr val="0065B0"/>
              </a:solidFill>
              <a:latin typeface="Roboto"/>
            </a:endParaRP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rgbClr val="0065B0"/>
                </a:solidFill>
                <a:latin typeface="Roboto"/>
              </a:rPr>
              <a:t>IC-MEI do Comércio: </a:t>
            </a:r>
            <a:r>
              <a:rPr lang="pt-BR" sz="1700" b="1" dirty="0">
                <a:solidFill>
                  <a:srgbClr val="0065B0"/>
                </a:solidFill>
                <a:latin typeface="Roboto"/>
              </a:rPr>
              <a:t>+6,7 pontos</a:t>
            </a:r>
            <a:endParaRPr lang="pt-BR" sz="1700" b="1" strike="sngStrike" dirty="0">
              <a:solidFill>
                <a:srgbClr val="0065B0"/>
              </a:solidFill>
              <a:latin typeface="Roboto"/>
            </a:endParaRP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rgbClr val="0065B0"/>
                </a:solidFill>
                <a:latin typeface="Roboto"/>
              </a:rPr>
              <a:t>IC-MEI de Serviços: </a:t>
            </a:r>
            <a:r>
              <a:rPr lang="pt-BR" sz="1700" b="1" dirty="0">
                <a:solidFill>
                  <a:srgbClr val="0065B0"/>
                </a:solidFill>
                <a:latin typeface="Roboto"/>
              </a:rPr>
              <a:t> +3,4 pontos</a:t>
            </a: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sz="1700" dirty="0">
                <a:solidFill>
                  <a:srgbClr val="0065B0"/>
                </a:solidFill>
                <a:latin typeface="Roboto"/>
              </a:rPr>
              <a:t>IC-MEI da Indústria de Transformação:  </a:t>
            </a:r>
            <a:r>
              <a:rPr lang="pt-BR" sz="1700" b="1" dirty="0">
                <a:solidFill>
                  <a:srgbClr val="0065B0"/>
                </a:solidFill>
                <a:latin typeface="Roboto"/>
              </a:rPr>
              <a:t>+5,0 pontos</a:t>
            </a:r>
          </a:p>
          <a:p>
            <a:pPr>
              <a:buClr>
                <a:srgbClr val="3494BA"/>
              </a:buClr>
            </a:pPr>
            <a:br>
              <a:rPr lang="pt-BR" sz="2000" dirty="0">
                <a:solidFill>
                  <a:srgbClr val="0065B0"/>
                </a:solidFill>
                <a:latin typeface="Roboto"/>
              </a:rPr>
            </a:br>
            <a:endParaRPr lang="pt-BR" sz="2000" dirty="0">
              <a:solidFill>
                <a:srgbClr val="0065B0"/>
              </a:solidFill>
              <a:latin typeface="Roboto"/>
            </a:endParaRPr>
          </a:p>
          <a:p>
            <a:pPr>
              <a:buClr>
                <a:srgbClr val="3494BA"/>
              </a:buClr>
            </a:pPr>
            <a:endParaRPr lang="pt-BR" sz="1200" dirty="0">
              <a:solidFill>
                <a:srgbClr val="0065B0"/>
              </a:solidFill>
              <a:latin typeface="Roboto"/>
            </a:endParaRP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endParaRPr lang="pt-BR" sz="1700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493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65B0"/>
                </a:solidFill>
                <a:latin typeface="Calibri" panose="020F0502020204030204"/>
              </a:rPr>
              <a:t>D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estaques - Brasil: 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Julho</a:t>
            </a:r>
            <a:r>
              <a:rPr lang="pt-BR" sz="2800" b="1" baseline="0" dirty="0">
                <a:solidFill>
                  <a:srgbClr val="0065B0"/>
                </a:solidFill>
                <a:latin typeface="Calibri" panose="020F0502020204030204"/>
              </a:rPr>
              <a:t> </a:t>
            </a:r>
            <a:r>
              <a:rPr kumimoji="0" lang="pt-BR" sz="2800" i="0" u="none" strike="noStrike" kern="1200" cap="none" spc="0" normalizeH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65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4936096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77510" y="6311696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6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194763" y="462394"/>
            <a:ext cx="4936096" cy="6253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332360-E324-6021-9F26-98A4BA292D58}"/>
              </a:ext>
            </a:extLst>
          </p:cNvPr>
          <p:cNvSpPr txBox="1"/>
          <p:nvPr/>
        </p:nvSpPr>
        <p:spPr>
          <a:xfrm>
            <a:off x="11875" y="6493616"/>
            <a:ext cx="11785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OBS: Devido ao baixo número de observações mensais, as séries históricas ainda não receberam ajuste sazonal.</a:t>
            </a:r>
          </a:p>
        </p:txBody>
      </p:sp>
    </p:spTree>
    <p:extLst>
      <p:ext uri="{BB962C8B-B14F-4D97-AF65-F5344CB8AC3E}">
        <p14:creationId xmlns:p14="http://schemas.microsoft.com/office/powerpoint/2010/main" val="405544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aixaDeTexto 13">
            <a:extLst>
              <a:ext uri="{FF2B5EF4-FFF2-40B4-BE49-F238E27FC236}">
                <a16:creationId xmlns:a16="http://schemas.microsoft.com/office/drawing/2014/main" id="{22BC39CA-0DD7-4139-8282-982DD9E5DA3B}"/>
              </a:ext>
            </a:extLst>
          </p:cNvPr>
          <p:cNvSpPr txBox="1"/>
          <p:nvPr/>
        </p:nvSpPr>
        <p:spPr>
          <a:xfrm>
            <a:off x="11875" y="1125938"/>
            <a:ext cx="119245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494BA"/>
              </a:buClr>
            </a:pPr>
            <a:r>
              <a:rPr lang="pt-BR" sz="2000" dirty="0">
                <a:solidFill>
                  <a:srgbClr val="0065B0"/>
                </a:solidFill>
                <a:latin typeface="Roboto"/>
              </a:rPr>
              <a:t>Na comparação com Julho de 2023:</a:t>
            </a: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IC-MEI do Norte + Centro-Oeste: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 +1,7 ponto</a:t>
            </a:r>
            <a:endParaRPr lang="pt-BR" b="1" strike="sngStrike" dirty="0">
              <a:solidFill>
                <a:srgbClr val="0065B0"/>
              </a:solidFill>
              <a:latin typeface="Roboto"/>
            </a:endParaRP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IC-MEI de Nordeste: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-4,1 pontos</a:t>
            </a: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IC-MEI da Sudeste: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+3,9 pontos</a:t>
            </a: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IC-MEI da Sul: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-0,2 ponto</a:t>
            </a:r>
          </a:p>
          <a:p>
            <a:pPr lvl="1" algn="just">
              <a:buClr>
                <a:srgbClr val="3494BA"/>
              </a:buClr>
            </a:pPr>
            <a:endParaRPr lang="pt-BR" dirty="0">
              <a:solidFill>
                <a:srgbClr val="0065B0"/>
              </a:solidFill>
              <a:latin typeface="Roboto"/>
            </a:endParaRPr>
          </a:p>
          <a:p>
            <a:pPr lvl="1" algn="just">
              <a:buClr>
                <a:srgbClr val="3494BA"/>
              </a:buClr>
            </a:pPr>
            <a:r>
              <a:rPr lang="pt-BR" dirty="0">
                <a:solidFill>
                  <a:srgbClr val="0065B0"/>
                </a:solidFill>
                <a:latin typeface="Roboto"/>
              </a:rPr>
              <a:t>Na comparação anual as regiões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Norte + Centro-Oeste </a:t>
            </a:r>
            <a:r>
              <a:rPr lang="pt-BR" dirty="0">
                <a:solidFill>
                  <a:srgbClr val="0065B0"/>
                </a:solidFill>
                <a:latin typeface="Roboto"/>
              </a:rPr>
              <a:t>e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 Sudeste </a:t>
            </a:r>
            <a:r>
              <a:rPr lang="pt-BR" dirty="0">
                <a:solidFill>
                  <a:srgbClr val="0065B0"/>
                </a:solidFill>
                <a:latin typeface="Roboto"/>
              </a:rPr>
              <a:t>observaram aumento em sua confiança, enquanto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Nordeste</a:t>
            </a:r>
            <a:r>
              <a:rPr lang="pt-BR" dirty="0">
                <a:solidFill>
                  <a:srgbClr val="0065B0"/>
                </a:solidFill>
                <a:latin typeface="Roboto"/>
              </a:rPr>
              <a:t> e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Sudeste</a:t>
            </a:r>
            <a:r>
              <a:rPr lang="pt-BR" dirty="0">
                <a:solidFill>
                  <a:srgbClr val="0065B0"/>
                </a:solidFill>
                <a:latin typeface="Roboto"/>
              </a:rPr>
              <a:t> observaram quedas. </a:t>
            </a:r>
          </a:p>
          <a:p>
            <a:pPr lvl="1" algn="just">
              <a:buClr>
                <a:srgbClr val="3494BA"/>
              </a:buClr>
            </a:pPr>
            <a:endParaRPr lang="pt-BR" sz="2000" dirty="0">
              <a:solidFill>
                <a:srgbClr val="0065B0"/>
              </a:solidFill>
              <a:latin typeface="Roboto"/>
            </a:endParaRPr>
          </a:p>
          <a:p>
            <a:pPr>
              <a:buClr>
                <a:srgbClr val="3494BA"/>
              </a:buClr>
            </a:pPr>
            <a:r>
              <a:rPr lang="pt-BR" sz="1700" dirty="0">
                <a:solidFill>
                  <a:srgbClr val="0065B0"/>
                </a:solidFill>
                <a:latin typeface="Roboto"/>
              </a:rPr>
              <a:t>Na comparação com o mês anterior:</a:t>
            </a: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IC-MEI do Norte + Centro-Oeste: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  +5,1 pontos</a:t>
            </a:r>
            <a:endParaRPr lang="pt-BR" b="1" strike="sngStrike" dirty="0">
              <a:solidFill>
                <a:srgbClr val="0065B0"/>
              </a:solidFill>
              <a:latin typeface="Roboto"/>
            </a:endParaRP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IC-MEI de Nordeste: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+6,1 pontos</a:t>
            </a: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IC-MEI da Sudeste: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+5,2 pontos </a:t>
            </a:r>
          </a:p>
          <a:p>
            <a:pPr marL="1257300" lvl="2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rgbClr val="0065B0"/>
                </a:solidFill>
                <a:latin typeface="Roboto"/>
              </a:rPr>
              <a:t>IC-MEI da Sul: </a:t>
            </a:r>
            <a:r>
              <a:rPr lang="pt-BR" b="1" dirty="0">
                <a:solidFill>
                  <a:srgbClr val="0065B0"/>
                </a:solidFill>
                <a:latin typeface="Roboto"/>
              </a:rPr>
              <a:t>+2,4 pontos</a:t>
            </a:r>
            <a:endParaRPr lang="pt-BR" sz="1200" dirty="0">
              <a:solidFill>
                <a:srgbClr val="0065B0"/>
              </a:solidFill>
              <a:latin typeface="Roboto"/>
            </a:endParaRPr>
          </a:p>
          <a:p>
            <a:pPr marL="800100" lvl="1" indent="-342900" algn="just">
              <a:buClr>
                <a:srgbClr val="3494BA"/>
              </a:buClr>
              <a:buFont typeface="Courier New" panose="02070309020205020404" pitchFamily="49" charset="0"/>
              <a:buChar char="o"/>
            </a:pPr>
            <a:endParaRPr lang="pt-BR" sz="1700" dirty="0">
              <a:solidFill>
                <a:srgbClr val="0065B0"/>
              </a:solidFill>
              <a:latin typeface="Roboto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690265" y="453701"/>
            <a:ext cx="620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65B0"/>
                </a:solidFill>
                <a:latin typeface="Calibri" panose="020F0502020204030204"/>
              </a:rPr>
              <a:t>D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estaques - </a:t>
            </a:r>
            <a:r>
              <a:rPr lang="pt-BR" sz="2800" b="1" dirty="0">
                <a:solidFill>
                  <a:srgbClr val="0065B0"/>
                </a:solidFill>
                <a:latin typeface="Calibri" panose="020F0502020204030204"/>
              </a:rPr>
              <a:t>Regiões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Julho</a:t>
            </a:r>
            <a:r>
              <a:rPr lang="pt-BR" sz="2800" b="1" baseline="0" dirty="0">
                <a:solidFill>
                  <a:srgbClr val="0065B0"/>
                </a:solidFill>
                <a:latin typeface="Calibri" panose="020F0502020204030204"/>
              </a:rPr>
              <a:t> </a:t>
            </a:r>
            <a:r>
              <a:rPr kumimoji="0" lang="pt-BR" sz="2800" i="0" u="none" strike="noStrike" kern="1200" cap="none" spc="0" normalizeH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65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3" y="976921"/>
            <a:ext cx="4936096" cy="4571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77510" y="6311696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194763" y="462394"/>
            <a:ext cx="4936096" cy="62539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99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6">
            <a:extLst>
              <a:ext uri="{FF2B5EF4-FFF2-40B4-BE49-F238E27FC236}">
                <a16:creationId xmlns:a16="http://schemas.microsoft.com/office/drawing/2014/main" id="{AD137DB3-405A-399F-6E92-71FB934B10AC}"/>
              </a:ext>
            </a:extLst>
          </p:cNvPr>
          <p:cNvSpPr/>
          <p:nvPr/>
        </p:nvSpPr>
        <p:spPr>
          <a:xfrm>
            <a:off x="-1568888" y="6995845"/>
            <a:ext cx="1504492" cy="6935741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  <a:gd name="connsiteX0" fmla="*/ 0 w 1189101"/>
              <a:gd name="connsiteY0" fmla="*/ 5507932 h 5507932"/>
              <a:gd name="connsiteX1" fmla="*/ 1189101 w 1189101"/>
              <a:gd name="connsiteY1" fmla="*/ 0 h 5507932"/>
              <a:gd name="connsiteX0" fmla="*/ 0 w 1485315"/>
              <a:gd name="connsiteY0" fmla="*/ 6847335 h 6847335"/>
              <a:gd name="connsiteX1" fmla="*/ 1485315 w 1485315"/>
              <a:gd name="connsiteY1" fmla="*/ 0 h 684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315" h="6847335">
                <a:moveTo>
                  <a:pt x="0" y="6847335"/>
                </a:moveTo>
                <a:cubicBezTo>
                  <a:pt x="233235" y="5775504"/>
                  <a:pt x="1252080" y="1071831"/>
                  <a:pt x="1485315" y="0"/>
                </a:cubicBez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Gráfico 5">
            <a:extLst>
              <a:ext uri="{FF2B5EF4-FFF2-40B4-BE49-F238E27FC236}">
                <a16:creationId xmlns:a16="http://schemas.microsoft.com/office/drawing/2014/main" id="{0C879673-32A5-CBFC-A617-BF8FFC52ABAE}"/>
              </a:ext>
            </a:extLst>
          </p:cNvPr>
          <p:cNvSpPr/>
          <p:nvPr/>
        </p:nvSpPr>
        <p:spPr>
          <a:xfrm>
            <a:off x="6265920" y="1785474"/>
            <a:ext cx="699704" cy="3215492"/>
          </a:xfrm>
          <a:custGeom>
            <a:avLst/>
            <a:gdLst>
              <a:gd name="connsiteX0" fmla="*/ 0 w 699704"/>
              <a:gd name="connsiteY0" fmla="*/ 3215492 h 3215492"/>
              <a:gd name="connsiteX1" fmla="*/ 699704 w 699704"/>
              <a:gd name="connsiteY1" fmla="*/ 0 h 321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704" h="3215492">
                <a:moveTo>
                  <a:pt x="0" y="3215492"/>
                </a:moveTo>
                <a:lnTo>
                  <a:pt x="699704" y="0"/>
                </a:lnTo>
              </a:path>
            </a:pathLst>
          </a:custGeom>
          <a:ln w="12700" cap="flat">
            <a:solidFill>
              <a:srgbClr val="005EB8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ráfico 9">
            <a:extLst>
              <a:ext uri="{FF2B5EF4-FFF2-40B4-BE49-F238E27FC236}">
                <a16:creationId xmlns:a16="http://schemas.microsoft.com/office/drawing/2014/main" id="{C13456DE-8A29-04B2-CA13-772E0F3852D2}"/>
              </a:ext>
            </a:extLst>
          </p:cNvPr>
          <p:cNvSpPr/>
          <p:nvPr/>
        </p:nvSpPr>
        <p:spPr>
          <a:xfrm>
            <a:off x="-2708734" y="6138122"/>
            <a:ext cx="7883869" cy="5369101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2FAD6E-698E-41BD-76AE-57C8BECF83D8}"/>
              </a:ext>
            </a:extLst>
          </p:cNvPr>
          <p:cNvSpPr txBox="1"/>
          <p:nvPr/>
        </p:nvSpPr>
        <p:spPr>
          <a:xfrm>
            <a:off x="7718614" y="3100832"/>
            <a:ext cx="375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rgbClr val="005CB8"/>
                </a:solidFill>
                <a:latin typeface="Calibri Light" panose="020F0302020204030204"/>
              </a:rPr>
              <a:t>Julho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426354" y="2441068"/>
            <a:ext cx="5360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dirty="0">
                <a:solidFill>
                  <a:srgbClr val="0065B0"/>
                </a:solidFill>
                <a:latin typeface="Calibri" panose="020F0502020204030204"/>
              </a:rPr>
              <a:t>CARACTERÍSTICAS DO MEI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0065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5CB8"/>
                </a:solidFill>
                <a:latin typeface="Calibri" panose="020F0502020204030204"/>
              </a:rPr>
              <a:t>8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242269" y="623551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2445830-D354-4979-2C00-A5373FE1BDE9}"/>
              </a:ext>
            </a:extLst>
          </p:cNvPr>
          <p:cNvSpPr/>
          <p:nvPr/>
        </p:nvSpPr>
        <p:spPr>
          <a:xfrm>
            <a:off x="7173197" y="-1321029"/>
            <a:ext cx="2889732" cy="1974996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8998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425529"/>
            <a:ext cx="12192000" cy="432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ráfico 9">
            <a:extLst>
              <a:ext uri="{FF2B5EF4-FFF2-40B4-BE49-F238E27FC236}">
                <a16:creationId xmlns:a16="http://schemas.microsoft.com/office/drawing/2014/main" id="{9266E76B-91F3-A97B-7EAB-8AAA32622F2F}"/>
              </a:ext>
            </a:extLst>
          </p:cNvPr>
          <p:cNvSpPr/>
          <p:nvPr/>
        </p:nvSpPr>
        <p:spPr>
          <a:xfrm>
            <a:off x="9880912" y="-4165347"/>
            <a:ext cx="8064918" cy="5492400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áfico 9">
            <a:extLst>
              <a:ext uri="{FF2B5EF4-FFF2-40B4-BE49-F238E27FC236}">
                <a16:creationId xmlns:a16="http://schemas.microsoft.com/office/drawing/2014/main" id="{4D57A72C-5C4D-1AEE-FA3F-3E5590BB7486}"/>
              </a:ext>
            </a:extLst>
          </p:cNvPr>
          <p:cNvSpPr/>
          <p:nvPr/>
        </p:nvSpPr>
        <p:spPr>
          <a:xfrm>
            <a:off x="8597055" y="-1419147"/>
            <a:ext cx="2567713" cy="1748673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281999" y="149959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9822C1C1-ABA3-A64D-C1E7-853FE893EB81}"/>
              </a:ext>
            </a:extLst>
          </p:cNvPr>
          <p:cNvSpPr/>
          <p:nvPr/>
        </p:nvSpPr>
        <p:spPr>
          <a:xfrm>
            <a:off x="11820762" y="114293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22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45836BE3-7C91-5BCB-AACF-21626311A18A}"/>
              </a:ext>
            </a:extLst>
          </p:cNvPr>
          <p:cNvSpPr/>
          <p:nvPr/>
        </p:nvSpPr>
        <p:spPr>
          <a:xfrm>
            <a:off x="10434260" y="157966"/>
            <a:ext cx="2233534" cy="49600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21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áfico 9">
            <a:extLst>
              <a:ext uri="{FF2B5EF4-FFF2-40B4-BE49-F238E27FC236}">
                <a16:creationId xmlns:a16="http://schemas.microsoft.com/office/drawing/2014/main" id="{35410381-6EFD-80F0-5D7D-88BE03BCCC8D}"/>
              </a:ext>
            </a:extLst>
          </p:cNvPr>
          <p:cNvSpPr/>
          <p:nvPr/>
        </p:nvSpPr>
        <p:spPr>
          <a:xfrm>
            <a:off x="10523957" y="245129"/>
            <a:ext cx="1392324" cy="87211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993" y="462394"/>
            <a:ext cx="838252" cy="45309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797872" y="448552"/>
            <a:ext cx="5627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noProof="0" dirty="0">
                <a:solidFill>
                  <a:srgbClr val="005CB8"/>
                </a:solidFill>
                <a:latin typeface="Calibri" panose="020F0502020204030204"/>
              </a:rPr>
              <a:t>Análise Geral - Brasil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194762" y="976921"/>
            <a:ext cx="6290762" cy="61555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710EA11F-DDFC-4CCE-B576-6FE9E686419C}"/>
              </a:ext>
            </a:extLst>
          </p:cNvPr>
          <p:cNvSpPr/>
          <p:nvPr/>
        </p:nvSpPr>
        <p:spPr>
          <a:xfrm>
            <a:off x="11385350" y="6256229"/>
            <a:ext cx="1817574" cy="666074"/>
          </a:xfrm>
          <a:custGeom>
            <a:avLst/>
            <a:gdLst>
              <a:gd name="connsiteX0" fmla="*/ 1750688 w 1817574"/>
              <a:gd name="connsiteY0" fmla="*/ 0 h 666074"/>
              <a:gd name="connsiteX1" fmla="*/ 214171 w 1817574"/>
              <a:gd name="connsiteY1" fmla="*/ 0 h 666074"/>
              <a:gd name="connsiteX2" fmla="*/ 147284 w 1817574"/>
              <a:gd name="connsiteY2" fmla="*/ 0 h 666074"/>
              <a:gd name="connsiteX3" fmla="*/ 0 w 1817574"/>
              <a:gd name="connsiteY3" fmla="*/ 666074 h 666074"/>
              <a:gd name="connsiteX4" fmla="*/ 66887 w 1817574"/>
              <a:gd name="connsiteY4" fmla="*/ 666074 h 666074"/>
              <a:gd name="connsiteX5" fmla="*/ 1606400 w 1817574"/>
              <a:gd name="connsiteY5" fmla="*/ 666074 h 666074"/>
              <a:gd name="connsiteX6" fmla="*/ 1673287 w 1817574"/>
              <a:gd name="connsiteY6" fmla="*/ 666074 h 666074"/>
              <a:gd name="connsiteX7" fmla="*/ 1817574 w 1817574"/>
              <a:gd name="connsiteY7" fmla="*/ 0 h 666074"/>
              <a:gd name="connsiteX8" fmla="*/ 1750688 w 1817574"/>
              <a:gd name="connsiteY8" fmla="*/ 0 h 6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574" h="666074">
                <a:moveTo>
                  <a:pt x="1750688" y="0"/>
                </a:moveTo>
                <a:lnTo>
                  <a:pt x="214171" y="0"/>
                </a:lnTo>
                <a:lnTo>
                  <a:pt x="147284" y="0"/>
                </a:lnTo>
                <a:lnTo>
                  <a:pt x="0" y="666074"/>
                </a:lnTo>
                <a:lnTo>
                  <a:pt x="66887" y="666074"/>
                </a:lnTo>
                <a:lnTo>
                  <a:pt x="1606400" y="666074"/>
                </a:lnTo>
                <a:lnTo>
                  <a:pt x="1673287" y="666074"/>
                </a:lnTo>
                <a:lnTo>
                  <a:pt x="1817574" y="0"/>
                </a:lnTo>
                <a:lnTo>
                  <a:pt x="1750688" y="0"/>
                </a:lnTo>
                <a:close/>
              </a:path>
            </a:pathLst>
          </a:custGeom>
          <a:gradFill>
            <a:gsLst>
              <a:gs pos="100000">
                <a:srgbClr val="83F4BB"/>
              </a:gs>
              <a:gs pos="0">
                <a:srgbClr val="40BBFE"/>
              </a:gs>
            </a:gsLst>
            <a:lin ang="2700000" scaled="0"/>
          </a:gradFill>
          <a:ln w="266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1385350" y="6342211"/>
            <a:ext cx="79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6975FD6-944A-23EE-3149-3D7023ADE8C5}"/>
              </a:ext>
            </a:extLst>
          </p:cNvPr>
          <p:cNvSpPr txBox="1"/>
          <p:nvPr/>
        </p:nvSpPr>
        <p:spPr>
          <a:xfrm>
            <a:off x="28127" y="6517862"/>
            <a:ext cx="1152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OBS: Participam da pesquisa todos os MEI (Microempreendedores Individuais) da amostra que trabalharam nos últimos 12 meses </a:t>
            </a:r>
            <a:r>
              <a:rPr lang="pt-BR" sz="12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como</a:t>
            </a:r>
            <a:r>
              <a:rPr lang="pt-BR" sz="1400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MEI.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515A07-23BF-7734-E89A-4467F9A91E8D}"/>
              </a:ext>
            </a:extLst>
          </p:cNvPr>
          <p:cNvSpPr txBox="1"/>
          <p:nvPr/>
        </p:nvSpPr>
        <p:spPr>
          <a:xfrm>
            <a:off x="1253401" y="1457408"/>
            <a:ext cx="3947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Você possui outra fonte de renda?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4E63CC-355D-444D-FED3-75E7F5280805}"/>
              </a:ext>
            </a:extLst>
          </p:cNvPr>
          <p:cNvSpPr txBox="1"/>
          <p:nvPr/>
        </p:nvSpPr>
        <p:spPr>
          <a:xfrm>
            <a:off x="6458653" y="1466759"/>
            <a:ext cx="4276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65B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MEI é sua principal fonte de renda?</a:t>
            </a:r>
            <a:endParaRPr lang="pt-BR" sz="2000" b="0" i="0" u="none" strike="noStrike" baseline="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aixaDeTexto 13">
            <a:extLst>
              <a:ext uri="{FF2B5EF4-FFF2-40B4-BE49-F238E27FC236}">
                <a16:creationId xmlns:a16="http://schemas.microsoft.com/office/drawing/2014/main" id="{5F4D7BED-4E85-FA37-AEE4-85B550C37FAE}"/>
              </a:ext>
            </a:extLst>
          </p:cNvPr>
          <p:cNvSpPr txBox="1"/>
          <p:nvPr/>
        </p:nvSpPr>
        <p:spPr>
          <a:xfrm>
            <a:off x="694959" y="5766048"/>
            <a:ext cx="1192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0" i="0" u="none" strike="noStrike" baseline="0" dirty="0">
                <a:solidFill>
                  <a:srgbClr val="0064AF"/>
                </a:solidFill>
                <a:latin typeface="Roboto" panose="02000000000000000000" pitchFamily="2" charset="0"/>
              </a:rPr>
              <a:t>A grande maioria dos MEI tem nesta atividade sua única fonte de renda ou sua principal fonte de renda. 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381757"/>
              </p:ext>
            </p:extLst>
          </p:nvPr>
        </p:nvGraphicFramePr>
        <p:xfrm>
          <a:off x="413330" y="1984109"/>
          <a:ext cx="5627408" cy="368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547524"/>
              </p:ext>
            </p:extLst>
          </p:nvPr>
        </p:nvGraphicFramePr>
        <p:xfrm>
          <a:off x="5786165" y="1903688"/>
          <a:ext cx="5853080" cy="3769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44F7D4D2-DB08-49ED-8132-E85BF5C9E927}"/>
              </a:ext>
            </a:extLst>
          </p:cNvPr>
          <p:cNvSpPr txBox="1"/>
          <p:nvPr/>
        </p:nvSpPr>
        <p:spPr>
          <a:xfrm>
            <a:off x="52818" y="1080286"/>
            <a:ext cx="140041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rgbClr val="3494BA"/>
              </a:buClr>
            </a:pPr>
            <a:r>
              <a:rPr lang="pt-BR" sz="1600" b="0" i="1" dirty="0">
                <a:solidFill>
                  <a:srgbClr val="0065B0"/>
                </a:solidFill>
                <a:latin typeface="Roboto"/>
              </a:rPr>
              <a:t>(dados em %)</a:t>
            </a:r>
          </a:p>
        </p:txBody>
      </p:sp>
    </p:spTree>
    <p:extLst>
      <p:ext uri="{BB962C8B-B14F-4D97-AF65-F5344CB8AC3E}">
        <p14:creationId xmlns:p14="http://schemas.microsoft.com/office/powerpoint/2010/main" val="1137856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2AF688D899CB43AF9FE9EFC2F2188C" ma:contentTypeVersion="15" ma:contentTypeDescription="Crie um novo documento." ma:contentTypeScope="" ma:versionID="31bc796710f9b0f3bfb38258bac057af">
  <xsd:schema xmlns:xsd="http://www.w3.org/2001/XMLSchema" xmlns:xs="http://www.w3.org/2001/XMLSchema" xmlns:p="http://schemas.microsoft.com/office/2006/metadata/properties" xmlns:ns3="22c776c8-a84f-4743-86f7-cd5c99748b88" xmlns:ns4="50625662-ddcb-4394-8252-5e5aaf7d410e" targetNamespace="http://schemas.microsoft.com/office/2006/metadata/properties" ma:root="true" ma:fieldsID="1c33dfeef5c4f29556d6c3cd4ea55f30" ns3:_="" ns4:_="">
    <xsd:import namespace="22c776c8-a84f-4743-86f7-cd5c99748b88"/>
    <xsd:import namespace="50625662-ddcb-4394-8252-5e5aaf7d41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776c8-a84f-4743-86f7-cd5c99748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25662-ddcb-4394-8252-5e5aaf7d41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c776c8-a84f-4743-86f7-cd5c99748b88" xsi:nil="true"/>
  </documentManagement>
</p:properties>
</file>

<file path=customXml/itemProps1.xml><?xml version="1.0" encoding="utf-8"?>
<ds:datastoreItem xmlns:ds="http://schemas.openxmlformats.org/officeDocument/2006/customXml" ds:itemID="{0325EAF8-4FE3-41C9-8D8E-2980DD2BA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c776c8-a84f-4743-86f7-cd5c99748b88"/>
    <ds:schemaRef ds:uri="50625662-ddcb-4394-8252-5e5aaf7d41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185FE7-BE58-452F-AFDF-6248A20A97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705B1B-11BE-4755-879E-6011049C8C8D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22c776c8-a84f-4743-86f7-cd5c99748b88"/>
    <ds:schemaRef ds:uri="http://purl.org/dc/elements/1.1/"/>
    <ds:schemaRef ds:uri="http://purl.org/dc/terms/"/>
    <ds:schemaRef ds:uri="http://schemas.openxmlformats.org/package/2006/metadata/core-properties"/>
    <ds:schemaRef ds:uri="50625662-ddcb-4394-8252-5e5aaf7d410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10195</TotalTime>
  <Words>2070</Words>
  <Application>Microsoft Office PowerPoint</Application>
  <PresentationFormat>Widescreen</PresentationFormat>
  <Paragraphs>417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Arial</vt:lpstr>
      <vt:lpstr>Arial MT</vt:lpstr>
      <vt:lpstr>Calibri</vt:lpstr>
      <vt:lpstr>Calibri Light</vt:lpstr>
      <vt:lpstr>Courier New</vt:lpstr>
      <vt:lpstr>Montserrat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MUDANÇA PARA MPE X FECHAMENTO</vt:lpstr>
      <vt:lpstr>Mudança para MPE x Fechamento - Brasil: MEI-Geral</vt:lpstr>
      <vt:lpstr>Mudança para MPE x Fechamento: Norte + Centro-Oeste</vt:lpstr>
      <vt:lpstr>Mudança para MPE x Fechamento: Nordeste</vt:lpstr>
      <vt:lpstr>Mudança para MPE x Fechamento: Sul</vt:lpstr>
      <vt:lpstr>Mudança para MPE x Fechamento: Sudeste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André Alzemand Fontes Vieira</dc:creator>
  <cp:lastModifiedBy>Patricia Meziat Pina</cp:lastModifiedBy>
  <cp:revision>229</cp:revision>
  <dcterms:created xsi:type="dcterms:W3CDTF">2023-03-07T17:30:13Z</dcterms:created>
  <dcterms:modified xsi:type="dcterms:W3CDTF">2024-08-14T22:07:33Z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0x010100E52AF688D899CB43AF9FE9EFC2F2188C</vt:lpwstr>
  </property>
</Properties>
</file>