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4" r:id="rId5"/>
    <p:sldId id="377" r:id="rId6"/>
    <p:sldId id="325" r:id="rId7"/>
    <p:sldId id="328" r:id="rId8"/>
    <p:sldId id="378" r:id="rId9"/>
    <p:sldId id="380" r:id="rId10"/>
    <p:sldId id="379" r:id="rId11"/>
    <p:sldId id="381" r:id="rId12"/>
    <p:sldId id="382" r:id="rId13"/>
    <p:sldId id="36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32"/>
    <a:srgbClr val="0065B0"/>
    <a:srgbClr val="B03E6F"/>
    <a:srgbClr val="A17B84"/>
    <a:srgbClr val="0062AC"/>
    <a:srgbClr val="51854D"/>
    <a:srgbClr val="BF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urélio Bede" userId="ff786a3c-4147-48bd-aa48-194854711f3f" providerId="ADAL" clId="{76A6EDC2-A6A9-463E-A3FE-2C829C88995F}"/>
    <pc:docChg chg="modSld">
      <pc:chgData name="Marco Aurélio Bede" userId="ff786a3c-4147-48bd-aa48-194854711f3f" providerId="ADAL" clId="{76A6EDC2-A6A9-463E-A3FE-2C829C88995F}" dt="2024-10-08T13:24:10.999" v="28" actId="20577"/>
      <pc:docMkLst>
        <pc:docMk/>
      </pc:docMkLst>
      <pc:sldChg chg="modSp mod">
        <pc:chgData name="Marco Aurélio Bede" userId="ff786a3c-4147-48bd-aa48-194854711f3f" providerId="ADAL" clId="{76A6EDC2-A6A9-463E-A3FE-2C829C88995F}" dt="2024-10-08T13:24:10.999" v="28" actId="20577"/>
        <pc:sldMkLst>
          <pc:docMk/>
          <pc:sldMk cId="2063257687" sldId="324"/>
        </pc:sldMkLst>
        <pc:spChg chg="mod">
          <ac:chgData name="Marco Aurélio Bede" userId="ff786a3c-4147-48bd-aa48-194854711f3f" providerId="ADAL" clId="{76A6EDC2-A6A9-463E-A3FE-2C829C88995F}" dt="2024-10-08T13:24:10.999" v="28" actId="20577"/>
          <ac:spMkLst>
            <pc:docMk/>
            <pc:sldMk cId="2063257687" sldId="324"/>
            <ac:spMk id="27" creationId="{E3D7A5F4-B1D8-4FCB-BD07-5B9083B67C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8F566-F819-041A-9BF7-5B5D07501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2DB06E-A958-D4E4-1B34-B1579DE5B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8B53E2-D3E0-E7EC-1E00-09D485E7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182104-FA25-ABF9-E4E2-D5EAA566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039D8A-7AE3-52D7-DC6D-793FCD9C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470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BCB7F-BB82-0499-EFF6-207111C2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0F8611-14C2-C777-3D02-DAB3926B7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062D5D-04F7-6C1B-4B2C-3D4EE908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C74546-A256-FF7F-F2B6-95FFDDF6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54732B-AF45-DBCE-CC53-ED05A755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045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0ABEA4-2E05-D8CE-094F-477E4A133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A60FFA-F5DE-2125-72D1-87557E26A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ED6B5C-4FF5-5733-8AC3-6960706E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195E6B-0BD7-F05E-411F-4E9ECD0F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D76C87-0143-72FE-F40C-357CCD5A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492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40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259C7-E4CA-669C-31A4-CB25D737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A5F806-6AA5-271F-4D74-4F742D2EA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37C732-2093-6A85-B320-0C608EBE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9DB610-C6A3-A347-863B-5937ECFD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15AF52-B0BE-BDB6-7AEA-A02979F0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01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F4240-E4D6-E262-CCE3-70694F2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4759D4-450F-6697-E2A4-046A4E65C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DAA872-EAB0-201C-716C-DA360A6D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B3B01A-EF2E-02FF-CA1E-24789AE4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BE4AA1-8D9B-DE80-DA9B-A73192E5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385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1661B-A88D-8159-D2B2-42DE7411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F39BAC-7CDB-87EF-E88A-9135339B0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F04CE8-1FD7-44F5-CFDC-3BBF02735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6364B4-97B3-DB90-B211-1AF34C31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F1B7D3-7DF6-E61D-1DF2-F4851DBE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732E88-ABF9-F2E1-BB07-685B16F9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92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C0646-32DE-EC0D-5354-74039C51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4DDFEC-60DD-3ACF-8A2E-C996F06EF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25E4FF-2476-EF68-4D98-118EA49AE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F1534C-C11B-3F51-0F43-6126EDBF3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0A50C4-8780-B728-1689-59FB7F716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FB7613-0F17-83A5-FE22-C13B0345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A37264-4434-DB7E-4EEA-54E660C7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115701-B4F4-AAE2-9F6D-5DE359EA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AAFFA-D416-4CDA-8A29-56945B05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7640BB3-8C2E-5BEC-5DC2-ADC08F41E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BA164EA-4513-D48E-D296-B551060F9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21E9805-61F6-D256-F74F-AD9396A0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421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BBC36E3-7894-7B07-B784-EA9B18CF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FE839F-D072-AAED-E1D9-338E790E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949BA6-1A71-9E23-B9B2-E3B3845B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9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FC503-D789-9D99-5C73-8FD3A5E6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11086-E425-81EE-2215-EDD4D50D8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2C7EDE-BF29-211F-F922-77970D0A3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4D8121-5264-1FBE-599E-6CD5C55F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171CE6-D281-F6F8-3B31-75357D25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CEC4BD-B43E-6CF6-DB60-5041D296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209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4FCAE-FB7E-32C0-7035-4D2E56A9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7A631D-4F87-6489-120B-236D0F4E0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998418-2930-31AE-45B3-BAF5E7FFA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1B1E81-7EE5-2B64-48F3-B5CD95ED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CF5D6A-588E-CF17-7AFD-D92441D8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CD6FFA-C557-B722-94B5-43D7AA45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64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A3B3573-BCD2-FF72-ADEA-D015F76B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E6079B-5F8A-B976-75F1-3AB59F69B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8F535F-9FCD-76F8-A409-DBBAD9F4C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370F-5294-43C1-9E19-80C25092A6AF}" type="datetimeFigureOut">
              <a:rPr lang="pt-BR" smtClean="0"/>
              <a:t>08/10/2024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0E606F-B202-B73F-ED5F-F7815236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7D0FDC-5941-1C9B-0D55-53CDD2400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95888A7-666C-E9C5-1CC6-EA6462D11BD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481013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20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Pública</a:t>
            </a:r>
          </a:p>
        </p:txBody>
      </p:sp>
    </p:spTree>
    <p:extLst>
      <p:ext uri="{BB962C8B-B14F-4D97-AF65-F5344CB8AC3E}">
        <p14:creationId xmlns:p14="http://schemas.microsoft.com/office/powerpoint/2010/main" val="23883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r 13">
            <a:extLst>
              <a:ext uri="{FF2B5EF4-FFF2-40B4-BE49-F238E27FC236}">
                <a16:creationId xmlns:a16="http://schemas.microsoft.com/office/drawing/2014/main" id="{040F56AC-F04B-40F6-B9C8-1D5C1254DBCB}"/>
              </a:ext>
            </a:extLst>
          </p:cNvPr>
          <p:cNvGrpSpPr/>
          <p:nvPr/>
        </p:nvGrpSpPr>
        <p:grpSpPr>
          <a:xfrm>
            <a:off x="-3736331" y="-346467"/>
            <a:ext cx="17308818" cy="7910143"/>
            <a:chOff x="-3632636" y="-374747"/>
            <a:chExt cx="17308818" cy="7910143"/>
          </a:xfrm>
        </p:grpSpPr>
        <p:sp>
          <p:nvSpPr>
            <p:cNvPr id="15" name="Gráfico 24">
              <a:extLst>
                <a:ext uri="{FF2B5EF4-FFF2-40B4-BE49-F238E27FC236}">
                  <a16:creationId xmlns:a16="http://schemas.microsoft.com/office/drawing/2014/main" id="{6B0BB15B-866E-416A-B2FE-DD320BA8CFC3}"/>
                </a:ext>
              </a:extLst>
            </p:cNvPr>
            <p:cNvSpPr/>
            <p:nvPr/>
          </p:nvSpPr>
          <p:spPr>
            <a:xfrm>
              <a:off x="-3632636" y="-374747"/>
              <a:ext cx="16399771" cy="5777870"/>
            </a:xfrm>
            <a:custGeom>
              <a:avLst/>
              <a:gdLst>
                <a:gd name="connsiteX0" fmla="*/ 14863215 w 16399771"/>
                <a:gd name="connsiteY0" fmla="*/ 0 h 6991223"/>
                <a:gd name="connsiteX1" fmla="*/ 3078814 w 16399771"/>
                <a:gd name="connsiteY1" fmla="*/ 0 h 6991223"/>
                <a:gd name="connsiteX2" fmla="*/ 1542257 w 16399771"/>
                <a:gd name="connsiteY2" fmla="*/ 0 h 6991223"/>
                <a:gd name="connsiteX3" fmla="*/ 0 w 16399771"/>
                <a:gd name="connsiteY3" fmla="*/ 6991223 h 6991223"/>
                <a:gd name="connsiteX4" fmla="*/ 1536557 w 16399771"/>
                <a:gd name="connsiteY4" fmla="*/ 6991223 h 6991223"/>
                <a:gd name="connsiteX5" fmla="*/ 1711031 w 16399771"/>
                <a:gd name="connsiteY5" fmla="*/ 6991223 h 6991223"/>
                <a:gd name="connsiteX6" fmla="*/ 3247588 w 16399771"/>
                <a:gd name="connsiteY6" fmla="*/ 6991223 h 6991223"/>
                <a:gd name="connsiteX7" fmla="*/ 4448085 w 16399771"/>
                <a:gd name="connsiteY7" fmla="*/ 1549144 h 6991223"/>
                <a:gd name="connsiteX8" fmla="*/ 14521455 w 16399771"/>
                <a:gd name="connsiteY8" fmla="*/ 1549144 h 6991223"/>
                <a:gd name="connsiteX9" fmla="*/ 16058012 w 16399771"/>
                <a:gd name="connsiteY9" fmla="*/ 1549144 h 6991223"/>
                <a:gd name="connsiteX10" fmla="*/ 16399772 w 16399771"/>
                <a:gd name="connsiteY10" fmla="*/ 0 h 6991223"/>
                <a:gd name="connsiteX11" fmla="*/ 14863215 w 16399771"/>
                <a:gd name="connsiteY11" fmla="*/ 0 h 699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99771" h="6991223">
                  <a:moveTo>
                    <a:pt x="14863215" y="0"/>
                  </a:moveTo>
                  <a:lnTo>
                    <a:pt x="3078814" y="0"/>
                  </a:lnTo>
                  <a:lnTo>
                    <a:pt x="1542257" y="0"/>
                  </a:lnTo>
                  <a:lnTo>
                    <a:pt x="0" y="6991223"/>
                  </a:lnTo>
                  <a:lnTo>
                    <a:pt x="1536557" y="6991223"/>
                  </a:lnTo>
                  <a:lnTo>
                    <a:pt x="1711031" y="6991223"/>
                  </a:lnTo>
                  <a:lnTo>
                    <a:pt x="3247588" y="6991223"/>
                  </a:lnTo>
                  <a:lnTo>
                    <a:pt x="4448085" y="1549144"/>
                  </a:lnTo>
                  <a:lnTo>
                    <a:pt x="14521455" y="1549144"/>
                  </a:lnTo>
                  <a:lnTo>
                    <a:pt x="16058012" y="1549144"/>
                  </a:lnTo>
                  <a:lnTo>
                    <a:pt x="16399772" y="0"/>
                  </a:lnTo>
                  <a:lnTo>
                    <a:pt x="14863215" y="0"/>
                  </a:lnTo>
                  <a:close/>
                </a:path>
              </a:pathLst>
            </a:custGeom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ln w="61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Gráfico 9">
              <a:extLst>
                <a:ext uri="{FF2B5EF4-FFF2-40B4-BE49-F238E27FC236}">
                  <a16:creationId xmlns:a16="http://schemas.microsoft.com/office/drawing/2014/main" id="{F0FE9257-3FEE-483B-986B-4DBF990996DC}"/>
                </a:ext>
              </a:extLst>
            </p:cNvPr>
            <p:cNvSpPr/>
            <p:nvPr/>
          </p:nvSpPr>
          <p:spPr>
            <a:xfrm>
              <a:off x="8899419" y="4516210"/>
              <a:ext cx="3867716" cy="2634006"/>
            </a:xfrm>
            <a:custGeom>
              <a:avLst/>
              <a:gdLst>
                <a:gd name="connsiteX0" fmla="*/ 3480275 w 3480275"/>
                <a:gd name="connsiteY0" fmla="*/ 0 h 2370150"/>
                <a:gd name="connsiteX1" fmla="*/ 2956879 w 3480275"/>
                <a:gd name="connsiteY1" fmla="*/ 2370150 h 2370150"/>
                <a:gd name="connsiteX2" fmla="*/ 0 w 3480275"/>
                <a:gd name="connsiteY2" fmla="*/ 2370150 h 2370150"/>
                <a:gd name="connsiteX3" fmla="*/ 523396 w 3480275"/>
                <a:gd name="connsiteY3" fmla="*/ 0 h 2370150"/>
                <a:gd name="connsiteX4" fmla="*/ 3480275 w 3480275"/>
                <a:gd name="connsiteY4" fmla="*/ 0 h 23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275" h="2370150">
                  <a:moveTo>
                    <a:pt x="3480275" y="0"/>
                  </a:moveTo>
                  <a:lnTo>
                    <a:pt x="2956879" y="2370150"/>
                  </a:lnTo>
                  <a:lnTo>
                    <a:pt x="0" y="2370150"/>
                  </a:lnTo>
                  <a:lnTo>
                    <a:pt x="523396" y="0"/>
                  </a:lnTo>
                  <a:lnTo>
                    <a:pt x="3480275" y="0"/>
                  </a:lnTo>
                  <a:close/>
                </a:path>
              </a:pathLst>
            </a:custGeom>
            <a:gradFill>
              <a:gsLst>
                <a:gs pos="100000">
                  <a:srgbClr val="83F4BB"/>
                </a:gs>
                <a:gs pos="0">
                  <a:srgbClr val="40BBFE"/>
                </a:gs>
              </a:gsLst>
              <a:lin ang="2700000" scaled="0"/>
            </a:gradFill>
            <a:ln w="949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26BB1A8A-5337-4A21-A17B-F530461EF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57462" y="227500"/>
              <a:ext cx="7918720" cy="6312421"/>
            </a:xfrm>
            <a:prstGeom prst="rect">
              <a:avLst/>
            </a:prstGeom>
          </p:spPr>
        </p:pic>
        <p:sp>
          <p:nvSpPr>
            <p:cNvPr id="20" name="Gráfico 12">
              <a:extLst>
                <a:ext uri="{FF2B5EF4-FFF2-40B4-BE49-F238E27FC236}">
                  <a16:creationId xmlns:a16="http://schemas.microsoft.com/office/drawing/2014/main" id="{A14DA1AA-C3E9-44E9-8B81-55EA95E0A7F6}"/>
                </a:ext>
              </a:extLst>
            </p:cNvPr>
            <p:cNvSpPr/>
            <p:nvPr/>
          </p:nvSpPr>
          <p:spPr>
            <a:xfrm>
              <a:off x="6960754" y="521283"/>
              <a:ext cx="906723" cy="619702"/>
            </a:xfrm>
            <a:custGeom>
              <a:avLst/>
              <a:gdLst>
                <a:gd name="connsiteX0" fmla="*/ 3477178 w 3477177"/>
                <a:gd name="connsiteY0" fmla="*/ 0 h 2376487"/>
                <a:gd name="connsiteX1" fmla="*/ 2954247 w 3477177"/>
                <a:gd name="connsiteY1" fmla="*/ 2376488 h 2376487"/>
                <a:gd name="connsiteX2" fmla="*/ 0 w 3477177"/>
                <a:gd name="connsiteY2" fmla="*/ 2376488 h 2376487"/>
                <a:gd name="connsiteX3" fmla="*/ 522930 w 3477177"/>
                <a:gd name="connsiteY3" fmla="*/ 0 h 2376487"/>
                <a:gd name="connsiteX4" fmla="*/ 3477178 w 3477177"/>
                <a:gd name="connsiteY4" fmla="*/ 0 h 237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7177" h="2376487">
                  <a:moveTo>
                    <a:pt x="3477178" y="0"/>
                  </a:moveTo>
                  <a:lnTo>
                    <a:pt x="2954247" y="2376488"/>
                  </a:lnTo>
                  <a:lnTo>
                    <a:pt x="0" y="2376488"/>
                  </a:lnTo>
                  <a:lnTo>
                    <a:pt x="522930" y="0"/>
                  </a:lnTo>
                  <a:lnTo>
                    <a:pt x="3477178" y="0"/>
                  </a:lnTo>
                  <a:close/>
                </a:path>
              </a:pathLst>
            </a:custGeom>
            <a:noFill/>
            <a:ln w="18998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Gráfico 10">
              <a:extLst>
                <a:ext uri="{FF2B5EF4-FFF2-40B4-BE49-F238E27FC236}">
                  <a16:creationId xmlns:a16="http://schemas.microsoft.com/office/drawing/2014/main" id="{0B573B77-AF53-4E02-88E4-0D6122D9A502}"/>
                </a:ext>
              </a:extLst>
            </p:cNvPr>
            <p:cNvSpPr/>
            <p:nvPr/>
          </p:nvSpPr>
          <p:spPr>
            <a:xfrm>
              <a:off x="7264275" y="6528758"/>
              <a:ext cx="2233534" cy="496001"/>
            </a:xfrm>
            <a:custGeom>
              <a:avLst/>
              <a:gdLst>
                <a:gd name="connsiteX0" fmla="*/ 6251713 w 6251713"/>
                <a:gd name="connsiteY0" fmla="*/ 0 h 1388318"/>
                <a:gd name="connsiteX1" fmla="*/ 5949733 w 6251713"/>
                <a:gd name="connsiteY1" fmla="*/ 1388318 h 1388318"/>
                <a:gd name="connsiteX2" fmla="*/ 0 w 6251713"/>
                <a:gd name="connsiteY2" fmla="*/ 1388318 h 1388318"/>
                <a:gd name="connsiteX3" fmla="*/ 308264 w 6251713"/>
                <a:gd name="connsiteY3" fmla="*/ 0 h 1388318"/>
                <a:gd name="connsiteX4" fmla="*/ 6251713 w 6251713"/>
                <a:gd name="connsiteY4" fmla="*/ 0 h 138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1713" h="1388318">
                  <a:moveTo>
                    <a:pt x="6251713" y="0"/>
                  </a:moveTo>
                  <a:lnTo>
                    <a:pt x="5949733" y="1388318"/>
                  </a:lnTo>
                  <a:lnTo>
                    <a:pt x="0" y="1388318"/>
                  </a:lnTo>
                  <a:lnTo>
                    <a:pt x="308264" y="0"/>
                  </a:lnTo>
                  <a:lnTo>
                    <a:pt x="6251713" y="0"/>
                  </a:lnTo>
                  <a:close/>
                </a:path>
              </a:pathLst>
            </a:custGeom>
            <a:noFill/>
            <a:ln w="19021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42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Gráfico 17">
              <a:extLst>
                <a:ext uri="{FF2B5EF4-FFF2-40B4-BE49-F238E27FC236}">
                  <a16:creationId xmlns:a16="http://schemas.microsoft.com/office/drawing/2014/main" id="{ECDD4EC9-540F-481F-9CF0-D22298FFAFD9}"/>
                </a:ext>
              </a:extLst>
            </p:cNvPr>
            <p:cNvSpPr/>
            <p:nvPr/>
          </p:nvSpPr>
          <p:spPr>
            <a:xfrm>
              <a:off x="7732230" y="6237264"/>
              <a:ext cx="3531158" cy="1298132"/>
            </a:xfrm>
            <a:custGeom>
              <a:avLst/>
              <a:gdLst>
                <a:gd name="connsiteX0" fmla="*/ 6226592 w 6464483"/>
                <a:gd name="connsiteY0" fmla="*/ 0 h 2376487"/>
                <a:gd name="connsiteX1" fmla="*/ 761731 w 6464483"/>
                <a:gd name="connsiteY1" fmla="*/ 0 h 2376487"/>
                <a:gd name="connsiteX2" fmla="*/ 523839 w 6464483"/>
                <a:gd name="connsiteY2" fmla="*/ 0 h 2376487"/>
                <a:gd name="connsiteX3" fmla="*/ 0 w 6464483"/>
                <a:gd name="connsiteY3" fmla="*/ 2376488 h 2376487"/>
                <a:gd name="connsiteX4" fmla="*/ 237892 w 6464483"/>
                <a:gd name="connsiteY4" fmla="*/ 2376488 h 2376487"/>
                <a:gd name="connsiteX5" fmla="*/ 5713410 w 6464483"/>
                <a:gd name="connsiteY5" fmla="*/ 2376488 h 2376487"/>
                <a:gd name="connsiteX6" fmla="*/ 5951302 w 6464483"/>
                <a:gd name="connsiteY6" fmla="*/ 2376488 h 2376487"/>
                <a:gd name="connsiteX7" fmla="*/ 6464484 w 6464483"/>
                <a:gd name="connsiteY7" fmla="*/ 0 h 2376487"/>
                <a:gd name="connsiteX8" fmla="*/ 6226592 w 6464483"/>
                <a:gd name="connsiteY8" fmla="*/ 0 h 237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64483" h="2376487">
                  <a:moveTo>
                    <a:pt x="6226592" y="0"/>
                  </a:moveTo>
                  <a:lnTo>
                    <a:pt x="761731" y="0"/>
                  </a:lnTo>
                  <a:lnTo>
                    <a:pt x="523839" y="0"/>
                  </a:lnTo>
                  <a:lnTo>
                    <a:pt x="0" y="2376488"/>
                  </a:lnTo>
                  <a:lnTo>
                    <a:pt x="237892" y="2376488"/>
                  </a:lnTo>
                  <a:lnTo>
                    <a:pt x="5713410" y="2376488"/>
                  </a:lnTo>
                  <a:lnTo>
                    <a:pt x="5951302" y="2376488"/>
                  </a:lnTo>
                  <a:lnTo>
                    <a:pt x="6464484" y="0"/>
                  </a:lnTo>
                  <a:lnTo>
                    <a:pt x="6226592" y="0"/>
                  </a:lnTo>
                  <a:close/>
                </a:path>
              </a:pathLst>
            </a:custGeom>
            <a:noFill/>
            <a:ln w="19022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37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Gráfico 12">
              <a:extLst>
                <a:ext uri="{FF2B5EF4-FFF2-40B4-BE49-F238E27FC236}">
                  <a16:creationId xmlns:a16="http://schemas.microsoft.com/office/drawing/2014/main" id="{6178B17E-BD79-4B43-8641-D15BA16F99BB}"/>
                </a:ext>
              </a:extLst>
            </p:cNvPr>
            <p:cNvSpPr/>
            <p:nvPr/>
          </p:nvSpPr>
          <p:spPr>
            <a:xfrm>
              <a:off x="9497809" y="373701"/>
              <a:ext cx="3524450" cy="635264"/>
            </a:xfrm>
            <a:custGeom>
              <a:avLst/>
              <a:gdLst>
                <a:gd name="connsiteX0" fmla="*/ 2983684 w 2983684"/>
                <a:gd name="connsiteY0" fmla="*/ 0 h 666228"/>
                <a:gd name="connsiteX1" fmla="*/ 2839562 w 2983684"/>
                <a:gd name="connsiteY1" fmla="*/ 666229 h 666228"/>
                <a:gd name="connsiteX2" fmla="*/ 0 w 2983684"/>
                <a:gd name="connsiteY2" fmla="*/ 666229 h 666228"/>
                <a:gd name="connsiteX3" fmla="*/ 147121 w 2983684"/>
                <a:gd name="connsiteY3" fmla="*/ 0 h 666228"/>
                <a:gd name="connsiteX4" fmla="*/ 2983684 w 2983684"/>
                <a:gd name="connsiteY4" fmla="*/ 0 h 66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684" h="666228">
                  <a:moveTo>
                    <a:pt x="2983684" y="0"/>
                  </a:moveTo>
                  <a:lnTo>
                    <a:pt x="2839562" y="666229"/>
                  </a:lnTo>
                  <a:lnTo>
                    <a:pt x="0" y="666229"/>
                  </a:lnTo>
                  <a:lnTo>
                    <a:pt x="147121" y="0"/>
                  </a:lnTo>
                  <a:lnTo>
                    <a:pt x="2983684" y="0"/>
                  </a:lnTo>
                  <a:close/>
                </a:path>
              </a:pathLst>
            </a:custGeom>
            <a:gradFill>
              <a:gsLst>
                <a:gs pos="100000">
                  <a:srgbClr val="83F4BB"/>
                </a:gs>
                <a:gs pos="0">
                  <a:srgbClr val="40BBFE"/>
                </a:gs>
              </a:gsLst>
              <a:lin ang="2700000" scaled="0"/>
            </a:gradFill>
            <a:ln w="453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Gráfico 9">
              <a:extLst>
                <a:ext uri="{FF2B5EF4-FFF2-40B4-BE49-F238E27FC236}">
                  <a16:creationId xmlns:a16="http://schemas.microsoft.com/office/drawing/2014/main" id="{277C8F6F-91D1-49D5-9788-F4D7F62E0F0A}"/>
                </a:ext>
              </a:extLst>
            </p:cNvPr>
            <p:cNvSpPr/>
            <p:nvPr/>
          </p:nvSpPr>
          <p:spPr>
            <a:xfrm>
              <a:off x="9743157" y="5149769"/>
              <a:ext cx="2161309" cy="1353788"/>
            </a:xfrm>
            <a:custGeom>
              <a:avLst/>
              <a:gdLst>
                <a:gd name="connsiteX0" fmla="*/ 3480275 w 3480275"/>
                <a:gd name="connsiteY0" fmla="*/ 0 h 2370150"/>
                <a:gd name="connsiteX1" fmla="*/ 2956879 w 3480275"/>
                <a:gd name="connsiteY1" fmla="*/ 2370150 h 2370150"/>
                <a:gd name="connsiteX2" fmla="*/ 0 w 3480275"/>
                <a:gd name="connsiteY2" fmla="*/ 2370150 h 2370150"/>
                <a:gd name="connsiteX3" fmla="*/ 523396 w 3480275"/>
                <a:gd name="connsiteY3" fmla="*/ 0 h 2370150"/>
                <a:gd name="connsiteX4" fmla="*/ 3480275 w 3480275"/>
                <a:gd name="connsiteY4" fmla="*/ 0 h 23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275" h="2370150">
                  <a:moveTo>
                    <a:pt x="3480275" y="0"/>
                  </a:moveTo>
                  <a:lnTo>
                    <a:pt x="2956879" y="2370150"/>
                  </a:lnTo>
                  <a:lnTo>
                    <a:pt x="0" y="2370150"/>
                  </a:lnTo>
                  <a:lnTo>
                    <a:pt x="523396" y="0"/>
                  </a:lnTo>
                  <a:lnTo>
                    <a:pt x="3480275" y="0"/>
                  </a:lnTo>
                  <a:close/>
                </a:path>
              </a:pathLst>
            </a:custGeom>
            <a:solidFill>
              <a:schemeClr val="bg1"/>
            </a:solidFill>
            <a:ln w="949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Imagem 24">
              <a:extLst>
                <a:ext uri="{FF2B5EF4-FFF2-40B4-BE49-F238E27FC236}">
                  <a16:creationId xmlns:a16="http://schemas.microsoft.com/office/drawing/2014/main" id="{558B2709-D820-4788-A76C-751C1CC73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3200" y="5452946"/>
              <a:ext cx="1301222" cy="703346"/>
            </a:xfrm>
            <a:prstGeom prst="rect">
              <a:avLst/>
            </a:prstGeom>
          </p:spPr>
        </p:pic>
      </p:grpSp>
      <p:grpSp>
        <p:nvGrpSpPr>
          <p:cNvPr id="3" name="Agrupar 2"/>
          <p:cNvGrpSpPr/>
          <p:nvPr/>
        </p:nvGrpSpPr>
        <p:grpSpPr>
          <a:xfrm>
            <a:off x="-3736331" y="-346467"/>
            <a:ext cx="16654895" cy="7910143"/>
            <a:chOff x="-3632636" y="-374747"/>
            <a:chExt cx="16654895" cy="7910143"/>
          </a:xfrm>
        </p:grpSpPr>
        <p:sp>
          <p:nvSpPr>
            <p:cNvPr id="34" name="Gráfico 24">
              <a:extLst>
                <a:ext uri="{FF2B5EF4-FFF2-40B4-BE49-F238E27FC236}">
                  <a16:creationId xmlns:a16="http://schemas.microsoft.com/office/drawing/2014/main" id="{E15ACB2F-14EF-AC0A-2A50-5DD423180AC7}"/>
                </a:ext>
              </a:extLst>
            </p:cNvPr>
            <p:cNvSpPr/>
            <p:nvPr/>
          </p:nvSpPr>
          <p:spPr>
            <a:xfrm>
              <a:off x="-3632636" y="-374747"/>
              <a:ext cx="16399771" cy="5777870"/>
            </a:xfrm>
            <a:custGeom>
              <a:avLst/>
              <a:gdLst>
                <a:gd name="connsiteX0" fmla="*/ 14863215 w 16399771"/>
                <a:gd name="connsiteY0" fmla="*/ 0 h 6991223"/>
                <a:gd name="connsiteX1" fmla="*/ 3078814 w 16399771"/>
                <a:gd name="connsiteY1" fmla="*/ 0 h 6991223"/>
                <a:gd name="connsiteX2" fmla="*/ 1542257 w 16399771"/>
                <a:gd name="connsiteY2" fmla="*/ 0 h 6991223"/>
                <a:gd name="connsiteX3" fmla="*/ 0 w 16399771"/>
                <a:gd name="connsiteY3" fmla="*/ 6991223 h 6991223"/>
                <a:gd name="connsiteX4" fmla="*/ 1536557 w 16399771"/>
                <a:gd name="connsiteY4" fmla="*/ 6991223 h 6991223"/>
                <a:gd name="connsiteX5" fmla="*/ 1711031 w 16399771"/>
                <a:gd name="connsiteY5" fmla="*/ 6991223 h 6991223"/>
                <a:gd name="connsiteX6" fmla="*/ 3247588 w 16399771"/>
                <a:gd name="connsiteY6" fmla="*/ 6991223 h 6991223"/>
                <a:gd name="connsiteX7" fmla="*/ 4448085 w 16399771"/>
                <a:gd name="connsiteY7" fmla="*/ 1549144 h 6991223"/>
                <a:gd name="connsiteX8" fmla="*/ 14521455 w 16399771"/>
                <a:gd name="connsiteY8" fmla="*/ 1549144 h 6991223"/>
                <a:gd name="connsiteX9" fmla="*/ 16058012 w 16399771"/>
                <a:gd name="connsiteY9" fmla="*/ 1549144 h 6991223"/>
                <a:gd name="connsiteX10" fmla="*/ 16399772 w 16399771"/>
                <a:gd name="connsiteY10" fmla="*/ 0 h 6991223"/>
                <a:gd name="connsiteX11" fmla="*/ 14863215 w 16399771"/>
                <a:gd name="connsiteY11" fmla="*/ 0 h 699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99771" h="6991223">
                  <a:moveTo>
                    <a:pt x="14863215" y="0"/>
                  </a:moveTo>
                  <a:lnTo>
                    <a:pt x="3078814" y="0"/>
                  </a:lnTo>
                  <a:lnTo>
                    <a:pt x="1542257" y="0"/>
                  </a:lnTo>
                  <a:lnTo>
                    <a:pt x="0" y="6991223"/>
                  </a:lnTo>
                  <a:lnTo>
                    <a:pt x="1536557" y="6991223"/>
                  </a:lnTo>
                  <a:lnTo>
                    <a:pt x="1711031" y="6991223"/>
                  </a:lnTo>
                  <a:lnTo>
                    <a:pt x="3247588" y="6991223"/>
                  </a:lnTo>
                  <a:lnTo>
                    <a:pt x="4448085" y="1549144"/>
                  </a:lnTo>
                  <a:lnTo>
                    <a:pt x="14521455" y="1549144"/>
                  </a:lnTo>
                  <a:lnTo>
                    <a:pt x="16058012" y="1549144"/>
                  </a:lnTo>
                  <a:lnTo>
                    <a:pt x="16399772" y="0"/>
                  </a:lnTo>
                  <a:lnTo>
                    <a:pt x="14863215" y="0"/>
                  </a:lnTo>
                  <a:close/>
                </a:path>
              </a:pathLst>
            </a:custGeom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ln w="61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Gráfico 9">
              <a:extLst>
                <a:ext uri="{FF2B5EF4-FFF2-40B4-BE49-F238E27FC236}">
                  <a16:creationId xmlns:a16="http://schemas.microsoft.com/office/drawing/2014/main" id="{35410381-6EFD-80F0-5D7D-88BE03BCCC8D}"/>
                </a:ext>
              </a:extLst>
            </p:cNvPr>
            <p:cNvSpPr/>
            <p:nvPr/>
          </p:nvSpPr>
          <p:spPr>
            <a:xfrm>
              <a:off x="8899419" y="4516210"/>
              <a:ext cx="3867716" cy="2634006"/>
            </a:xfrm>
            <a:custGeom>
              <a:avLst/>
              <a:gdLst>
                <a:gd name="connsiteX0" fmla="*/ 3480275 w 3480275"/>
                <a:gd name="connsiteY0" fmla="*/ 0 h 2370150"/>
                <a:gd name="connsiteX1" fmla="*/ 2956879 w 3480275"/>
                <a:gd name="connsiteY1" fmla="*/ 2370150 h 2370150"/>
                <a:gd name="connsiteX2" fmla="*/ 0 w 3480275"/>
                <a:gd name="connsiteY2" fmla="*/ 2370150 h 2370150"/>
                <a:gd name="connsiteX3" fmla="*/ 523396 w 3480275"/>
                <a:gd name="connsiteY3" fmla="*/ 0 h 2370150"/>
                <a:gd name="connsiteX4" fmla="*/ 3480275 w 3480275"/>
                <a:gd name="connsiteY4" fmla="*/ 0 h 23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275" h="2370150">
                  <a:moveTo>
                    <a:pt x="3480275" y="0"/>
                  </a:moveTo>
                  <a:lnTo>
                    <a:pt x="2956879" y="2370150"/>
                  </a:lnTo>
                  <a:lnTo>
                    <a:pt x="0" y="2370150"/>
                  </a:lnTo>
                  <a:lnTo>
                    <a:pt x="523396" y="0"/>
                  </a:lnTo>
                  <a:lnTo>
                    <a:pt x="3480275" y="0"/>
                  </a:lnTo>
                  <a:close/>
                </a:path>
              </a:pathLst>
            </a:custGeom>
            <a:gradFill>
              <a:gsLst>
                <a:gs pos="100000">
                  <a:srgbClr val="83F4BB"/>
                </a:gs>
                <a:gs pos="0">
                  <a:srgbClr val="40BBFE"/>
                </a:gs>
              </a:gsLst>
              <a:lin ang="2700000" scaled="0"/>
            </a:gradFill>
            <a:ln w="949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Gráfico 12">
              <a:extLst>
                <a:ext uri="{FF2B5EF4-FFF2-40B4-BE49-F238E27FC236}">
                  <a16:creationId xmlns:a16="http://schemas.microsoft.com/office/drawing/2014/main" id="{7C1F002D-13D7-3DDB-DC87-E0F6D2A57CD6}"/>
                </a:ext>
              </a:extLst>
            </p:cNvPr>
            <p:cNvSpPr/>
            <p:nvPr/>
          </p:nvSpPr>
          <p:spPr>
            <a:xfrm>
              <a:off x="6960754" y="521283"/>
              <a:ext cx="906723" cy="619702"/>
            </a:xfrm>
            <a:custGeom>
              <a:avLst/>
              <a:gdLst>
                <a:gd name="connsiteX0" fmla="*/ 3477178 w 3477177"/>
                <a:gd name="connsiteY0" fmla="*/ 0 h 2376487"/>
                <a:gd name="connsiteX1" fmla="*/ 2954247 w 3477177"/>
                <a:gd name="connsiteY1" fmla="*/ 2376488 h 2376487"/>
                <a:gd name="connsiteX2" fmla="*/ 0 w 3477177"/>
                <a:gd name="connsiteY2" fmla="*/ 2376488 h 2376487"/>
                <a:gd name="connsiteX3" fmla="*/ 522930 w 3477177"/>
                <a:gd name="connsiteY3" fmla="*/ 0 h 2376487"/>
                <a:gd name="connsiteX4" fmla="*/ 3477178 w 3477177"/>
                <a:gd name="connsiteY4" fmla="*/ 0 h 237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7177" h="2376487">
                  <a:moveTo>
                    <a:pt x="3477178" y="0"/>
                  </a:moveTo>
                  <a:lnTo>
                    <a:pt x="2954247" y="2376488"/>
                  </a:lnTo>
                  <a:lnTo>
                    <a:pt x="0" y="2376488"/>
                  </a:lnTo>
                  <a:lnTo>
                    <a:pt x="522930" y="0"/>
                  </a:lnTo>
                  <a:lnTo>
                    <a:pt x="3477178" y="0"/>
                  </a:lnTo>
                  <a:close/>
                </a:path>
              </a:pathLst>
            </a:custGeom>
            <a:noFill/>
            <a:ln w="18998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Gráfico 10">
              <a:extLst>
                <a:ext uri="{FF2B5EF4-FFF2-40B4-BE49-F238E27FC236}">
                  <a16:creationId xmlns:a16="http://schemas.microsoft.com/office/drawing/2014/main" id="{29CFD527-6EF0-8E2A-858B-AF0D4383CD2E}"/>
                </a:ext>
              </a:extLst>
            </p:cNvPr>
            <p:cNvSpPr/>
            <p:nvPr/>
          </p:nvSpPr>
          <p:spPr>
            <a:xfrm>
              <a:off x="7264275" y="6528758"/>
              <a:ext cx="2233534" cy="496001"/>
            </a:xfrm>
            <a:custGeom>
              <a:avLst/>
              <a:gdLst>
                <a:gd name="connsiteX0" fmla="*/ 6251713 w 6251713"/>
                <a:gd name="connsiteY0" fmla="*/ 0 h 1388318"/>
                <a:gd name="connsiteX1" fmla="*/ 5949733 w 6251713"/>
                <a:gd name="connsiteY1" fmla="*/ 1388318 h 1388318"/>
                <a:gd name="connsiteX2" fmla="*/ 0 w 6251713"/>
                <a:gd name="connsiteY2" fmla="*/ 1388318 h 1388318"/>
                <a:gd name="connsiteX3" fmla="*/ 308264 w 6251713"/>
                <a:gd name="connsiteY3" fmla="*/ 0 h 1388318"/>
                <a:gd name="connsiteX4" fmla="*/ 6251713 w 6251713"/>
                <a:gd name="connsiteY4" fmla="*/ 0 h 138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1713" h="1388318">
                  <a:moveTo>
                    <a:pt x="6251713" y="0"/>
                  </a:moveTo>
                  <a:lnTo>
                    <a:pt x="5949733" y="1388318"/>
                  </a:lnTo>
                  <a:lnTo>
                    <a:pt x="0" y="1388318"/>
                  </a:lnTo>
                  <a:lnTo>
                    <a:pt x="308264" y="0"/>
                  </a:lnTo>
                  <a:lnTo>
                    <a:pt x="6251713" y="0"/>
                  </a:lnTo>
                  <a:close/>
                </a:path>
              </a:pathLst>
            </a:custGeom>
            <a:noFill/>
            <a:ln w="19021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42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Gráfico 17">
              <a:extLst>
                <a:ext uri="{FF2B5EF4-FFF2-40B4-BE49-F238E27FC236}">
                  <a16:creationId xmlns:a16="http://schemas.microsoft.com/office/drawing/2014/main" id="{24B49369-DA57-0656-0A3F-7D6CAED3483E}"/>
                </a:ext>
              </a:extLst>
            </p:cNvPr>
            <p:cNvSpPr/>
            <p:nvPr/>
          </p:nvSpPr>
          <p:spPr>
            <a:xfrm>
              <a:off x="7732230" y="6237264"/>
              <a:ext cx="3531158" cy="1298132"/>
            </a:xfrm>
            <a:custGeom>
              <a:avLst/>
              <a:gdLst>
                <a:gd name="connsiteX0" fmla="*/ 6226592 w 6464483"/>
                <a:gd name="connsiteY0" fmla="*/ 0 h 2376487"/>
                <a:gd name="connsiteX1" fmla="*/ 761731 w 6464483"/>
                <a:gd name="connsiteY1" fmla="*/ 0 h 2376487"/>
                <a:gd name="connsiteX2" fmla="*/ 523839 w 6464483"/>
                <a:gd name="connsiteY2" fmla="*/ 0 h 2376487"/>
                <a:gd name="connsiteX3" fmla="*/ 0 w 6464483"/>
                <a:gd name="connsiteY3" fmla="*/ 2376488 h 2376487"/>
                <a:gd name="connsiteX4" fmla="*/ 237892 w 6464483"/>
                <a:gd name="connsiteY4" fmla="*/ 2376488 h 2376487"/>
                <a:gd name="connsiteX5" fmla="*/ 5713410 w 6464483"/>
                <a:gd name="connsiteY5" fmla="*/ 2376488 h 2376487"/>
                <a:gd name="connsiteX6" fmla="*/ 5951302 w 6464483"/>
                <a:gd name="connsiteY6" fmla="*/ 2376488 h 2376487"/>
                <a:gd name="connsiteX7" fmla="*/ 6464484 w 6464483"/>
                <a:gd name="connsiteY7" fmla="*/ 0 h 2376487"/>
                <a:gd name="connsiteX8" fmla="*/ 6226592 w 6464483"/>
                <a:gd name="connsiteY8" fmla="*/ 0 h 237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64483" h="2376487">
                  <a:moveTo>
                    <a:pt x="6226592" y="0"/>
                  </a:moveTo>
                  <a:lnTo>
                    <a:pt x="761731" y="0"/>
                  </a:lnTo>
                  <a:lnTo>
                    <a:pt x="523839" y="0"/>
                  </a:lnTo>
                  <a:lnTo>
                    <a:pt x="0" y="2376488"/>
                  </a:lnTo>
                  <a:lnTo>
                    <a:pt x="237892" y="2376488"/>
                  </a:lnTo>
                  <a:lnTo>
                    <a:pt x="5713410" y="2376488"/>
                  </a:lnTo>
                  <a:lnTo>
                    <a:pt x="5951302" y="2376488"/>
                  </a:lnTo>
                  <a:lnTo>
                    <a:pt x="6464484" y="0"/>
                  </a:lnTo>
                  <a:lnTo>
                    <a:pt x="6226592" y="0"/>
                  </a:lnTo>
                  <a:close/>
                </a:path>
              </a:pathLst>
            </a:custGeom>
            <a:noFill/>
            <a:ln w="19022" cap="flat">
              <a:gradFill>
                <a:gsLst>
                  <a:gs pos="0">
                    <a:srgbClr val="9FF0BF"/>
                  </a:gs>
                  <a:gs pos="28000">
                    <a:srgbClr val="9BECC2"/>
                  </a:gs>
                  <a:gs pos="53000">
                    <a:srgbClr val="90E1CD"/>
                  </a:gs>
                  <a:gs pos="77000">
                    <a:srgbClr val="7ED0DE"/>
                  </a:gs>
                  <a:gs pos="100000">
                    <a:srgbClr val="65B7F7"/>
                  </a:gs>
                  <a:gs pos="100000">
                    <a:srgbClr val="65B7F8"/>
                  </a:gs>
                </a:gsLst>
                <a:lin ang="18900037" scaled="1"/>
              </a:gra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Gráfico 12">
              <a:extLst>
                <a:ext uri="{FF2B5EF4-FFF2-40B4-BE49-F238E27FC236}">
                  <a16:creationId xmlns:a16="http://schemas.microsoft.com/office/drawing/2014/main" id="{7A47D7BE-D1D5-AFF2-0D66-FAF2BC9270A3}"/>
                </a:ext>
              </a:extLst>
            </p:cNvPr>
            <p:cNvSpPr/>
            <p:nvPr/>
          </p:nvSpPr>
          <p:spPr>
            <a:xfrm>
              <a:off x="9497809" y="373701"/>
              <a:ext cx="3524450" cy="635264"/>
            </a:xfrm>
            <a:custGeom>
              <a:avLst/>
              <a:gdLst>
                <a:gd name="connsiteX0" fmla="*/ 2983684 w 2983684"/>
                <a:gd name="connsiteY0" fmla="*/ 0 h 666228"/>
                <a:gd name="connsiteX1" fmla="*/ 2839562 w 2983684"/>
                <a:gd name="connsiteY1" fmla="*/ 666229 h 666228"/>
                <a:gd name="connsiteX2" fmla="*/ 0 w 2983684"/>
                <a:gd name="connsiteY2" fmla="*/ 666229 h 666228"/>
                <a:gd name="connsiteX3" fmla="*/ 147121 w 2983684"/>
                <a:gd name="connsiteY3" fmla="*/ 0 h 666228"/>
                <a:gd name="connsiteX4" fmla="*/ 2983684 w 2983684"/>
                <a:gd name="connsiteY4" fmla="*/ 0 h 66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684" h="666228">
                  <a:moveTo>
                    <a:pt x="2983684" y="0"/>
                  </a:moveTo>
                  <a:lnTo>
                    <a:pt x="2839562" y="666229"/>
                  </a:lnTo>
                  <a:lnTo>
                    <a:pt x="0" y="666229"/>
                  </a:lnTo>
                  <a:lnTo>
                    <a:pt x="147121" y="0"/>
                  </a:lnTo>
                  <a:lnTo>
                    <a:pt x="2983684" y="0"/>
                  </a:lnTo>
                  <a:close/>
                </a:path>
              </a:pathLst>
            </a:custGeom>
            <a:gradFill>
              <a:gsLst>
                <a:gs pos="100000">
                  <a:srgbClr val="83F4BB"/>
                </a:gs>
                <a:gs pos="0">
                  <a:srgbClr val="40BBFE"/>
                </a:gs>
              </a:gsLst>
              <a:lin ang="2700000" scaled="0"/>
            </a:gradFill>
            <a:ln w="453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Gráfico 9">
              <a:extLst>
                <a:ext uri="{FF2B5EF4-FFF2-40B4-BE49-F238E27FC236}">
                  <a16:creationId xmlns:a16="http://schemas.microsoft.com/office/drawing/2014/main" id="{35410381-6EFD-80F0-5D7D-88BE03BCCC8D}"/>
                </a:ext>
              </a:extLst>
            </p:cNvPr>
            <p:cNvSpPr/>
            <p:nvPr/>
          </p:nvSpPr>
          <p:spPr>
            <a:xfrm>
              <a:off x="9743157" y="5149769"/>
              <a:ext cx="2161309" cy="1353788"/>
            </a:xfrm>
            <a:custGeom>
              <a:avLst/>
              <a:gdLst>
                <a:gd name="connsiteX0" fmla="*/ 3480275 w 3480275"/>
                <a:gd name="connsiteY0" fmla="*/ 0 h 2370150"/>
                <a:gd name="connsiteX1" fmla="*/ 2956879 w 3480275"/>
                <a:gd name="connsiteY1" fmla="*/ 2370150 h 2370150"/>
                <a:gd name="connsiteX2" fmla="*/ 0 w 3480275"/>
                <a:gd name="connsiteY2" fmla="*/ 2370150 h 2370150"/>
                <a:gd name="connsiteX3" fmla="*/ 523396 w 3480275"/>
                <a:gd name="connsiteY3" fmla="*/ 0 h 2370150"/>
                <a:gd name="connsiteX4" fmla="*/ 3480275 w 3480275"/>
                <a:gd name="connsiteY4" fmla="*/ 0 h 23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275" h="2370150">
                  <a:moveTo>
                    <a:pt x="3480275" y="0"/>
                  </a:moveTo>
                  <a:lnTo>
                    <a:pt x="2956879" y="2370150"/>
                  </a:lnTo>
                  <a:lnTo>
                    <a:pt x="0" y="2370150"/>
                  </a:lnTo>
                  <a:lnTo>
                    <a:pt x="523396" y="0"/>
                  </a:lnTo>
                  <a:lnTo>
                    <a:pt x="3480275" y="0"/>
                  </a:lnTo>
                  <a:close/>
                </a:path>
              </a:pathLst>
            </a:custGeom>
            <a:solidFill>
              <a:schemeClr val="bg1"/>
            </a:solidFill>
            <a:ln w="949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3200" y="5452946"/>
              <a:ext cx="1301222" cy="703346"/>
            </a:xfrm>
            <a:prstGeom prst="rect">
              <a:avLst/>
            </a:prstGeom>
          </p:spPr>
        </p:pic>
      </p:grp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E3D7A5F4-B1D8-4FCB-BD07-5B9083B67C14}"/>
              </a:ext>
            </a:extLst>
          </p:cNvPr>
          <p:cNvSpPr txBox="1"/>
          <p:nvPr/>
        </p:nvSpPr>
        <p:spPr>
          <a:xfrm>
            <a:off x="391229" y="1632445"/>
            <a:ext cx="61714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000" b="1" dirty="0">
                <a:solidFill>
                  <a:srgbClr val="1A42BE"/>
                </a:solidFill>
              </a:rPr>
              <a:t>SONDAGEM ECONÔMICA MEI  </a:t>
            </a:r>
          </a:p>
          <a:p>
            <a:pPr algn="ctr"/>
            <a:r>
              <a:rPr lang="pt-BR" sz="4000" b="1" dirty="0">
                <a:solidFill>
                  <a:srgbClr val="1A42BE"/>
                </a:solidFill>
              </a:rPr>
              <a:t>QUESITO ESPECIAL</a:t>
            </a:r>
          </a:p>
          <a:p>
            <a:pPr algn="ctr"/>
            <a:r>
              <a:rPr lang="pt-BR" sz="4000" b="1" dirty="0">
                <a:solidFill>
                  <a:srgbClr val="1A42BE"/>
                </a:solidFill>
              </a:rPr>
              <a:t>Comparativo com ano anterior</a:t>
            </a: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r>
              <a:rPr lang="pt-BR" sz="2000" b="1" dirty="0">
                <a:solidFill>
                  <a:srgbClr val="1A42BE"/>
                </a:solidFill>
              </a:rPr>
              <a:t>SEBRAE – FGV</a:t>
            </a: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r>
              <a:rPr lang="pt-BR" sz="2000" b="1" dirty="0">
                <a:solidFill>
                  <a:srgbClr val="1A42BE"/>
                </a:solidFill>
              </a:rPr>
              <a:t>Julho/2024</a:t>
            </a: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endParaRPr lang="pt-BR" sz="2000" b="1" dirty="0">
              <a:solidFill>
                <a:srgbClr val="1A42BE"/>
              </a:solidFill>
            </a:endParaRPr>
          </a:p>
          <a:p>
            <a:pPr algn="ctr"/>
            <a:r>
              <a:rPr lang="pt-BR" sz="2000" b="1" dirty="0">
                <a:solidFill>
                  <a:srgbClr val="1A42BE"/>
                </a:solidFill>
              </a:rPr>
              <a:t>14/08/2024</a:t>
            </a:r>
          </a:p>
        </p:txBody>
      </p:sp>
    </p:spTree>
    <p:extLst>
      <p:ext uri="{BB962C8B-B14F-4D97-AF65-F5344CB8AC3E}">
        <p14:creationId xmlns:p14="http://schemas.microsoft.com/office/powerpoint/2010/main" val="206325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áfico 6">
            <a:extLst>
              <a:ext uri="{FF2B5EF4-FFF2-40B4-BE49-F238E27FC236}">
                <a16:creationId xmlns:a16="http://schemas.microsoft.com/office/drawing/2014/main" id="{883680EE-2341-5CD0-1BBE-8713BD6717E5}"/>
              </a:ext>
            </a:extLst>
          </p:cNvPr>
          <p:cNvSpPr/>
          <p:nvPr/>
        </p:nvSpPr>
        <p:spPr>
          <a:xfrm>
            <a:off x="2551741" y="1009403"/>
            <a:ext cx="7429214" cy="2396867"/>
          </a:xfrm>
          <a:custGeom>
            <a:avLst/>
            <a:gdLst>
              <a:gd name="connsiteX0" fmla="*/ 5124165 w 7429214"/>
              <a:gd name="connsiteY0" fmla="*/ 0 h 2835306"/>
              <a:gd name="connsiteX1" fmla="*/ 3627311 w 7429214"/>
              <a:gd name="connsiteY1" fmla="*/ 0 h 2835306"/>
              <a:gd name="connsiteX2" fmla="*/ 1322261 w 7429214"/>
              <a:gd name="connsiteY2" fmla="*/ 0 h 2835306"/>
              <a:gd name="connsiteX3" fmla="*/ 963168 w 7429214"/>
              <a:gd name="connsiteY3" fmla="*/ 1647158 h 2835306"/>
              <a:gd name="connsiteX4" fmla="*/ 0 w 7429214"/>
              <a:gd name="connsiteY4" fmla="*/ 1647158 h 2835306"/>
              <a:gd name="connsiteX5" fmla="*/ 799910 w 7429214"/>
              <a:gd name="connsiteY5" fmla="*/ 2395919 h 2835306"/>
              <a:gd name="connsiteX6" fmla="*/ 704088 w 7429214"/>
              <a:gd name="connsiteY6" fmla="*/ 2835307 h 2835306"/>
              <a:gd name="connsiteX7" fmla="*/ 3009329 w 7429214"/>
              <a:gd name="connsiteY7" fmla="*/ 2834545 h 2835306"/>
              <a:gd name="connsiteX8" fmla="*/ 3009138 w 7429214"/>
              <a:gd name="connsiteY8" fmla="*/ 2835307 h 2835306"/>
              <a:gd name="connsiteX9" fmla="*/ 6811042 w 7429214"/>
              <a:gd name="connsiteY9" fmla="*/ 2834069 h 2835306"/>
              <a:gd name="connsiteX10" fmla="*/ 7429215 w 7429214"/>
              <a:gd name="connsiteY10" fmla="*/ 0 h 2835306"/>
              <a:gd name="connsiteX11" fmla="*/ 5124165 w 7429214"/>
              <a:gd name="connsiteY11" fmla="*/ 0 h 283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29214" h="2835306">
                <a:moveTo>
                  <a:pt x="5124165" y="0"/>
                </a:moveTo>
                <a:lnTo>
                  <a:pt x="3627311" y="0"/>
                </a:lnTo>
                <a:lnTo>
                  <a:pt x="1322261" y="0"/>
                </a:lnTo>
                <a:lnTo>
                  <a:pt x="963168" y="1647158"/>
                </a:lnTo>
                <a:lnTo>
                  <a:pt x="0" y="1647158"/>
                </a:lnTo>
                <a:lnTo>
                  <a:pt x="799910" y="2395919"/>
                </a:lnTo>
                <a:lnTo>
                  <a:pt x="704088" y="2835307"/>
                </a:lnTo>
                <a:lnTo>
                  <a:pt x="3009329" y="2834545"/>
                </a:lnTo>
                <a:lnTo>
                  <a:pt x="3009138" y="2835307"/>
                </a:lnTo>
                <a:lnTo>
                  <a:pt x="6811042" y="2834069"/>
                </a:lnTo>
                <a:lnTo>
                  <a:pt x="7429215" y="0"/>
                </a:lnTo>
                <a:lnTo>
                  <a:pt x="5124165" y="0"/>
                </a:lnTo>
                <a:close/>
              </a:path>
            </a:pathLst>
          </a:custGeom>
          <a:noFill/>
          <a:ln w="19050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0" scaled="1"/>
            </a:gradFill>
            <a:prstDash val="solid"/>
            <a:miter/>
          </a:ln>
        </p:spPr>
        <p:txBody>
          <a:bodyPr rtlCol="0" anchor="ctr"/>
          <a:lstStyle/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A5EDB4E-4155-875E-4A7C-A5875C8CE2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32" t="17011" r="40902" b="17011"/>
          <a:stretch/>
        </p:blipFill>
        <p:spPr>
          <a:xfrm>
            <a:off x="9980955" y="-8194"/>
            <a:ext cx="3744056" cy="687642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94587" y="1626887"/>
            <a:ext cx="2815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000" b="1" dirty="0">
                <a:solidFill>
                  <a:srgbClr val="005CB8"/>
                </a:solidFill>
              </a:rPr>
              <a:t>Realização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74" y="5853791"/>
            <a:ext cx="838252" cy="45309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331613" y="1377437"/>
            <a:ext cx="47650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solidFill>
                  <a:srgbClr val="005EB8"/>
                </a:solidFill>
              </a:rPr>
              <a:t>A pesquisa </a:t>
            </a:r>
            <a:r>
              <a:rPr lang="pt-BR" sz="2000" b="1" dirty="0">
                <a:solidFill>
                  <a:srgbClr val="005EB8"/>
                </a:solidFill>
              </a:rPr>
              <a:t>Sondagem Econômica MEI</a:t>
            </a:r>
          </a:p>
          <a:p>
            <a:r>
              <a:rPr lang="pt-BR" sz="2000" dirty="0">
                <a:solidFill>
                  <a:srgbClr val="005EB8"/>
                </a:solidFill>
              </a:rPr>
              <a:t>é um produto da </a:t>
            </a:r>
            <a:r>
              <a:rPr lang="pt-BR" sz="2000" b="1" dirty="0">
                <a:solidFill>
                  <a:srgbClr val="005EB8"/>
                </a:solidFill>
              </a:rPr>
              <a:t>Unidade de Gestão Estratégica e Inteligência</a:t>
            </a:r>
            <a:r>
              <a:rPr lang="pt-BR" sz="2000" dirty="0">
                <a:solidFill>
                  <a:srgbClr val="005EB8"/>
                </a:solidFill>
              </a:rPr>
              <a:t> do Sebrae Nacional, com apoio da </a:t>
            </a:r>
            <a:r>
              <a:rPr lang="pt-BR" sz="2000" b="1" dirty="0">
                <a:solidFill>
                  <a:srgbClr val="005EB8"/>
                </a:solidFill>
              </a:rPr>
              <a:t>Fundação Getulio Vargas</a:t>
            </a:r>
            <a:r>
              <a:rPr lang="pt-BR" sz="2000" dirty="0">
                <a:solidFill>
                  <a:srgbClr val="005EB8"/>
                </a:solidFill>
              </a:rPr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96628" y="3505679"/>
            <a:ext cx="47288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rgbClr val="005EB8"/>
                </a:solidFill>
              </a:rPr>
              <a:t>Equipe UGE</a:t>
            </a:r>
          </a:p>
          <a:p>
            <a:r>
              <a:rPr lang="pt-BR" dirty="0">
                <a:solidFill>
                  <a:srgbClr val="005EB8"/>
                </a:solidFill>
              </a:rPr>
              <a:t>Kennyston Lago  </a:t>
            </a:r>
            <a:r>
              <a:rPr lang="pt-BR" sz="1600" dirty="0">
                <a:solidFill>
                  <a:schemeClr val="accent3">
                    <a:lumMod val="75000"/>
                  </a:schemeClr>
                </a:solidFill>
              </a:rPr>
              <a:t>kennyston.lago@sebrae.com.br</a:t>
            </a:r>
          </a:p>
          <a:p>
            <a:pPr lvl="0"/>
            <a:r>
              <a:rPr lang="pt-BR" dirty="0">
                <a:solidFill>
                  <a:srgbClr val="005EB8"/>
                </a:solidFill>
              </a:rPr>
              <a:t>Marco Bedê  </a:t>
            </a:r>
            <a:r>
              <a:rPr lang="pt-BR" sz="1600" dirty="0">
                <a:solidFill>
                  <a:srgbClr val="A5A5A5">
                    <a:lumMod val="75000"/>
                  </a:srgbClr>
                </a:solidFill>
              </a:rPr>
              <a:t>abrco.bede@sebrae.com.br</a:t>
            </a:r>
          </a:p>
          <a:p>
            <a:pPr lvl="0"/>
            <a:r>
              <a:rPr lang="pt-BR" dirty="0">
                <a:solidFill>
                  <a:srgbClr val="005EB8"/>
                </a:solidFill>
              </a:rPr>
              <a:t>Dênis Nunes  </a:t>
            </a:r>
            <a:r>
              <a:rPr lang="pt-BR" sz="1600" dirty="0">
                <a:solidFill>
                  <a:srgbClr val="A5A5A5">
                    <a:lumMod val="75000"/>
                  </a:srgbClr>
                </a:solidFill>
              </a:rPr>
              <a:t>denis.pedro@sebrae.com.br</a:t>
            </a:r>
          </a:p>
          <a:p>
            <a:endParaRPr lang="pt-BR" sz="16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pt-BR" sz="1600" dirty="0">
              <a:solidFill>
                <a:srgbClr val="005EB8"/>
              </a:solidFill>
            </a:endParaRPr>
          </a:p>
          <a:p>
            <a:r>
              <a:rPr lang="pt-BR" b="1" dirty="0">
                <a:solidFill>
                  <a:srgbClr val="005EB8"/>
                </a:solidFill>
              </a:rPr>
              <a:t>Equipe Competitividade</a:t>
            </a:r>
          </a:p>
          <a:p>
            <a:r>
              <a:rPr lang="pt-BR" dirty="0">
                <a:solidFill>
                  <a:srgbClr val="005EB8"/>
                </a:solidFill>
              </a:rPr>
              <a:t>Alberto Vallim  </a:t>
            </a:r>
            <a:r>
              <a:rPr lang="pt-BR" sz="1600" dirty="0">
                <a:solidFill>
                  <a:schemeClr val="accent3">
                    <a:lumMod val="75000"/>
                  </a:schemeClr>
                </a:solidFill>
              </a:rPr>
              <a:t>alberto.vallim@sebrae.com.br</a:t>
            </a:r>
          </a:p>
          <a:p>
            <a:endParaRPr lang="pt-BR" sz="1600" dirty="0">
              <a:solidFill>
                <a:srgbClr val="005EB8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556874" y="3568396"/>
            <a:ext cx="4728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rgbClr val="005EB8"/>
                </a:solidFill>
              </a:rPr>
              <a:t>Equipe FGV</a:t>
            </a:r>
          </a:p>
          <a:p>
            <a:r>
              <a:rPr lang="pt-BR" dirty="0">
                <a:solidFill>
                  <a:srgbClr val="005EB8"/>
                </a:solidFill>
              </a:rPr>
              <a:t>Luiz Gustavo Medeiros Barbosa</a:t>
            </a:r>
          </a:p>
          <a:p>
            <a:r>
              <a:rPr lang="pt-BR" dirty="0">
                <a:solidFill>
                  <a:srgbClr val="005EB8"/>
                </a:solidFill>
              </a:rPr>
              <a:t>Aloisio Campelo Jr.</a:t>
            </a:r>
          </a:p>
          <a:p>
            <a:r>
              <a:rPr lang="pt-BR" dirty="0">
                <a:solidFill>
                  <a:srgbClr val="005EB8"/>
                </a:solidFill>
              </a:rPr>
              <a:t>Viviane Seda Bittencourt</a:t>
            </a:r>
          </a:p>
          <a:p>
            <a:r>
              <a:rPr lang="pt-BR" dirty="0">
                <a:solidFill>
                  <a:srgbClr val="005EB8"/>
                </a:solidFill>
              </a:rPr>
              <a:t>Patricia Meziat Pina</a:t>
            </a:r>
          </a:p>
          <a:p>
            <a:r>
              <a:rPr lang="pt-BR" dirty="0">
                <a:solidFill>
                  <a:srgbClr val="005EB8"/>
                </a:solidFill>
              </a:rPr>
              <a:t>Anna Carolina Gouveia</a:t>
            </a:r>
          </a:p>
          <a:p>
            <a:r>
              <a:rPr lang="pt-BR" dirty="0">
                <a:solidFill>
                  <a:srgbClr val="005EB8"/>
                </a:solidFill>
              </a:rPr>
              <a:t>Ique Lavatori</a:t>
            </a:r>
          </a:p>
          <a:p>
            <a:r>
              <a:rPr lang="pt-BR" dirty="0">
                <a:solidFill>
                  <a:srgbClr val="005EB8"/>
                </a:solidFill>
              </a:rPr>
              <a:t>Raphael Vianna</a:t>
            </a:r>
          </a:p>
          <a:p>
            <a:r>
              <a:rPr lang="pt-BR" dirty="0">
                <a:solidFill>
                  <a:srgbClr val="005EB8"/>
                </a:solidFill>
              </a:rPr>
              <a:t>Carlos André Alzemand F. Vieira</a:t>
            </a:r>
            <a:endParaRPr lang="pt-BR" sz="1600" dirty="0">
              <a:solidFill>
                <a:srgbClr val="005EB8"/>
              </a:solidFill>
            </a:endParaRPr>
          </a:p>
        </p:txBody>
      </p:sp>
      <p:sp>
        <p:nvSpPr>
          <p:cNvPr id="9" name="Gráfico 5">
            <a:extLst>
              <a:ext uri="{FF2B5EF4-FFF2-40B4-BE49-F238E27FC236}">
                <a16:creationId xmlns:a16="http://schemas.microsoft.com/office/drawing/2014/main" id="{0C879673-32A5-CBFC-A617-BF8FFC52ABAE}"/>
              </a:ext>
            </a:extLst>
          </p:cNvPr>
          <p:cNvSpPr/>
          <p:nvPr/>
        </p:nvSpPr>
        <p:spPr>
          <a:xfrm>
            <a:off x="5150717" y="3568396"/>
            <a:ext cx="1038679" cy="2511944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704" h="3215492">
                <a:moveTo>
                  <a:pt x="0" y="3215492"/>
                </a:moveTo>
                <a:lnTo>
                  <a:pt x="699704" y="0"/>
                </a:ln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50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6">
            <a:extLst>
              <a:ext uri="{FF2B5EF4-FFF2-40B4-BE49-F238E27FC236}">
                <a16:creationId xmlns:a16="http://schemas.microsoft.com/office/drawing/2014/main" id="{AD137DB3-405A-399F-6E92-71FB934B10AC}"/>
              </a:ext>
            </a:extLst>
          </p:cNvPr>
          <p:cNvSpPr/>
          <p:nvPr/>
        </p:nvSpPr>
        <p:spPr>
          <a:xfrm>
            <a:off x="-1568888" y="6995845"/>
            <a:ext cx="1504492" cy="6935741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  <a:gd name="connsiteX0" fmla="*/ 0 w 1189101"/>
              <a:gd name="connsiteY0" fmla="*/ 5507932 h 5507932"/>
              <a:gd name="connsiteX1" fmla="*/ 1189101 w 1189101"/>
              <a:gd name="connsiteY1" fmla="*/ 0 h 5507932"/>
              <a:gd name="connsiteX0" fmla="*/ 0 w 1485315"/>
              <a:gd name="connsiteY0" fmla="*/ 6847335 h 6847335"/>
              <a:gd name="connsiteX1" fmla="*/ 1485315 w 1485315"/>
              <a:gd name="connsiteY1" fmla="*/ 0 h 684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315" h="6847335">
                <a:moveTo>
                  <a:pt x="0" y="6847335"/>
                </a:moveTo>
                <a:cubicBezTo>
                  <a:pt x="233235" y="5775504"/>
                  <a:pt x="1252080" y="1071831"/>
                  <a:pt x="1485315" y="0"/>
                </a:cubicBez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ráfico 5">
            <a:extLst>
              <a:ext uri="{FF2B5EF4-FFF2-40B4-BE49-F238E27FC236}">
                <a16:creationId xmlns:a16="http://schemas.microsoft.com/office/drawing/2014/main" id="{0C879673-32A5-CBFC-A617-BF8FFC52ABAE}"/>
              </a:ext>
            </a:extLst>
          </p:cNvPr>
          <p:cNvSpPr/>
          <p:nvPr/>
        </p:nvSpPr>
        <p:spPr>
          <a:xfrm>
            <a:off x="5760643" y="2046613"/>
            <a:ext cx="699704" cy="3215492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704" h="3215492">
                <a:moveTo>
                  <a:pt x="0" y="3215492"/>
                </a:moveTo>
                <a:lnTo>
                  <a:pt x="699704" y="0"/>
                </a:ln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Gráfico 9">
            <a:extLst>
              <a:ext uri="{FF2B5EF4-FFF2-40B4-BE49-F238E27FC236}">
                <a16:creationId xmlns:a16="http://schemas.microsoft.com/office/drawing/2014/main" id="{C13456DE-8A29-04B2-CA13-772E0F3852D2}"/>
              </a:ext>
            </a:extLst>
          </p:cNvPr>
          <p:cNvSpPr/>
          <p:nvPr/>
        </p:nvSpPr>
        <p:spPr>
          <a:xfrm>
            <a:off x="-2708734" y="6138122"/>
            <a:ext cx="7883869" cy="5369101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2FAD6E-698E-41BD-76AE-57C8BECF83D8}"/>
              </a:ext>
            </a:extLst>
          </p:cNvPr>
          <p:cNvSpPr txBox="1"/>
          <p:nvPr/>
        </p:nvSpPr>
        <p:spPr>
          <a:xfrm>
            <a:off x="7659441" y="3069584"/>
            <a:ext cx="3757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005CB8"/>
                </a:solidFill>
                <a:latin typeface="Calibri Light" panose="020F0302020204030204"/>
              </a:rPr>
              <a:t>Julho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2024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223147" y="2165673"/>
            <a:ext cx="518394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Quesitos Especiais da Sondagem do Microempreendedor Individual (MEI)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6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242269" y="6235511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0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005CB8"/>
                </a:solidFill>
                <a:latin typeface="Calibri" panose="020F0502020204030204"/>
              </a:rPr>
              <a:t>3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aixaDeTexto 13">
            <a:extLst>
              <a:ext uri="{FF2B5EF4-FFF2-40B4-BE49-F238E27FC236}">
                <a16:creationId xmlns:a16="http://schemas.microsoft.com/office/drawing/2014/main" id="{C8114601-B37A-7D6C-9265-4D2F8E0ECFD3}"/>
              </a:ext>
            </a:extLst>
          </p:cNvPr>
          <p:cNvSpPr txBox="1"/>
          <p:nvPr/>
        </p:nvSpPr>
        <p:spPr>
          <a:xfrm>
            <a:off x="196498" y="1509277"/>
            <a:ext cx="1179900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rgbClr val="3494BA"/>
              </a:buClr>
              <a:buFont typeface="+mj-lt"/>
              <a:buAutoNum type="arabicPeriod"/>
            </a:pPr>
            <a:r>
              <a:rPr lang="pt-BR" dirty="0">
                <a:solidFill>
                  <a:srgbClr val="0065B0"/>
                </a:solidFill>
                <a:latin typeface="Roboto"/>
              </a:rPr>
              <a:t>Como você avaliaria a situação atual da sua empresa em comparação com o mesmo período do ano passado?</a:t>
            </a:r>
          </a:p>
          <a:p>
            <a:pPr>
              <a:buClr>
                <a:srgbClr val="3494BA"/>
              </a:buClr>
            </a:pPr>
            <a:endParaRPr lang="pt-BR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muito melhor</a:t>
            </a: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um pouco melhor</a:t>
            </a: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igual ao ano passado</a:t>
            </a: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um pouco pior</a:t>
            </a: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muito pior</a:t>
            </a:r>
          </a:p>
          <a:p>
            <a:pPr>
              <a:buClr>
                <a:srgbClr val="3494BA"/>
              </a:buClr>
            </a:pPr>
            <a:endParaRPr lang="pt-BR" b="1" dirty="0">
              <a:solidFill>
                <a:srgbClr val="0065B0"/>
              </a:solidFill>
              <a:latin typeface="Roboto"/>
            </a:endParaRPr>
          </a:p>
          <a:p>
            <a:pPr marL="457200" indent="-457200">
              <a:buClr>
                <a:srgbClr val="3494BA"/>
              </a:buClr>
              <a:buFont typeface="+mj-lt"/>
              <a:buAutoNum type="arabicPeriod" startAt="2"/>
            </a:pPr>
            <a:r>
              <a:rPr lang="pt-BR" dirty="0">
                <a:solidFill>
                  <a:srgbClr val="0065B0"/>
                </a:solidFill>
                <a:latin typeface="Roboto"/>
              </a:rPr>
              <a:t>Como você avaliaria a situação atual da segmento/setor que sua empresa atua em comparação com o mesmo período do ano passado?</a:t>
            </a:r>
          </a:p>
          <a:p>
            <a:pPr>
              <a:buClr>
                <a:srgbClr val="3494BA"/>
              </a:buClr>
            </a:pPr>
            <a:endParaRPr lang="pt-BR" dirty="0">
              <a:solidFill>
                <a:srgbClr val="0065B0"/>
              </a:solidFill>
              <a:latin typeface="Roboto"/>
            </a:endParaRP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muito melhor</a:t>
            </a: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um pouco melhor</a:t>
            </a: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igual ao ano passado</a:t>
            </a: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um pouco pior</a:t>
            </a:r>
          </a:p>
          <a:p>
            <a:pPr lvl="1">
              <a:buClr>
                <a:srgbClr val="3494BA"/>
              </a:buClr>
            </a:pPr>
            <a:r>
              <a:rPr lang="pt-BR" sz="1600" dirty="0">
                <a:solidFill>
                  <a:srgbClr val="0065B0"/>
                </a:solidFill>
                <a:latin typeface="Roboto"/>
              </a:rPr>
              <a:t>	(  ) Está muito pior</a:t>
            </a:r>
          </a:p>
          <a:p>
            <a:pPr>
              <a:buClr>
                <a:srgbClr val="3494BA"/>
              </a:buClr>
            </a:pPr>
            <a:endParaRPr lang="pt-BR" dirty="0">
              <a:solidFill>
                <a:srgbClr val="0065B0"/>
              </a:solidFill>
              <a:latin typeface="Roboto"/>
            </a:endParaRPr>
          </a:p>
          <a:p>
            <a:pPr>
              <a:buClr>
                <a:srgbClr val="3494BA"/>
              </a:buClr>
            </a:pPr>
            <a:endParaRPr lang="pt-BR" dirty="0">
              <a:solidFill>
                <a:srgbClr val="0065B0"/>
              </a:solidFill>
              <a:latin typeface="Roboto"/>
            </a:endParaRPr>
          </a:p>
          <a:p>
            <a:pPr>
              <a:buClr>
                <a:srgbClr val="3494BA"/>
              </a:buClr>
            </a:pPr>
            <a:endParaRPr lang="pt-BR" dirty="0">
              <a:solidFill>
                <a:srgbClr val="0065B0"/>
              </a:solidFill>
              <a:latin typeface="Roboto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A193BE8-4152-4876-47DF-6B4290ED6011}"/>
              </a:ext>
            </a:extLst>
          </p:cNvPr>
          <p:cNvSpPr txBox="1"/>
          <p:nvPr/>
        </p:nvSpPr>
        <p:spPr>
          <a:xfrm>
            <a:off x="275719" y="306783"/>
            <a:ext cx="7777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Quesitos especiais – Julho/24 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E1C3040-F141-9B04-0980-876C539CD3EB}"/>
              </a:ext>
            </a:extLst>
          </p:cNvPr>
          <p:cNvSpPr/>
          <p:nvPr/>
        </p:nvSpPr>
        <p:spPr>
          <a:xfrm>
            <a:off x="-129540" y="1088959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88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6">
            <a:extLst>
              <a:ext uri="{FF2B5EF4-FFF2-40B4-BE49-F238E27FC236}">
                <a16:creationId xmlns:a16="http://schemas.microsoft.com/office/drawing/2014/main" id="{AD137DB3-405A-399F-6E92-71FB934B10AC}"/>
              </a:ext>
            </a:extLst>
          </p:cNvPr>
          <p:cNvSpPr/>
          <p:nvPr/>
        </p:nvSpPr>
        <p:spPr>
          <a:xfrm>
            <a:off x="-1568888" y="6995845"/>
            <a:ext cx="1504492" cy="6935741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  <a:gd name="connsiteX0" fmla="*/ 0 w 1189101"/>
              <a:gd name="connsiteY0" fmla="*/ 5507932 h 5507932"/>
              <a:gd name="connsiteX1" fmla="*/ 1189101 w 1189101"/>
              <a:gd name="connsiteY1" fmla="*/ 0 h 5507932"/>
              <a:gd name="connsiteX0" fmla="*/ 0 w 1485315"/>
              <a:gd name="connsiteY0" fmla="*/ 6847335 h 6847335"/>
              <a:gd name="connsiteX1" fmla="*/ 1485315 w 1485315"/>
              <a:gd name="connsiteY1" fmla="*/ 0 h 684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315" h="6847335">
                <a:moveTo>
                  <a:pt x="0" y="6847335"/>
                </a:moveTo>
                <a:cubicBezTo>
                  <a:pt x="233235" y="5775504"/>
                  <a:pt x="1252080" y="1071831"/>
                  <a:pt x="1485315" y="0"/>
                </a:cubicBez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ráfico 5">
            <a:extLst>
              <a:ext uri="{FF2B5EF4-FFF2-40B4-BE49-F238E27FC236}">
                <a16:creationId xmlns:a16="http://schemas.microsoft.com/office/drawing/2014/main" id="{0C879673-32A5-CBFC-A617-BF8FFC52ABAE}"/>
              </a:ext>
            </a:extLst>
          </p:cNvPr>
          <p:cNvSpPr/>
          <p:nvPr/>
        </p:nvSpPr>
        <p:spPr>
          <a:xfrm>
            <a:off x="5760643" y="2046613"/>
            <a:ext cx="699704" cy="3215492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704" h="3215492">
                <a:moveTo>
                  <a:pt x="0" y="3215492"/>
                </a:moveTo>
                <a:lnTo>
                  <a:pt x="699704" y="0"/>
                </a:ln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Gráfico 9">
            <a:extLst>
              <a:ext uri="{FF2B5EF4-FFF2-40B4-BE49-F238E27FC236}">
                <a16:creationId xmlns:a16="http://schemas.microsoft.com/office/drawing/2014/main" id="{C13456DE-8A29-04B2-CA13-772E0F3852D2}"/>
              </a:ext>
            </a:extLst>
          </p:cNvPr>
          <p:cNvSpPr/>
          <p:nvPr/>
        </p:nvSpPr>
        <p:spPr>
          <a:xfrm>
            <a:off x="-2708734" y="6138122"/>
            <a:ext cx="7883869" cy="5369101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2FAD6E-698E-41BD-76AE-57C8BECF83D8}"/>
              </a:ext>
            </a:extLst>
          </p:cNvPr>
          <p:cNvSpPr txBox="1"/>
          <p:nvPr/>
        </p:nvSpPr>
        <p:spPr>
          <a:xfrm>
            <a:off x="7659441" y="3069584"/>
            <a:ext cx="3757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005CB8"/>
                </a:solidFill>
                <a:latin typeface="Calibri Light" panose="020F0302020204030204"/>
              </a:rPr>
              <a:t>Julho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2024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938991" y="2777196"/>
            <a:ext cx="4610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dirty="0">
                <a:solidFill>
                  <a:srgbClr val="005CB8"/>
                </a:solidFill>
                <a:latin typeface="Calibri" panose="020F0502020204030204"/>
              </a:rPr>
              <a:t>Resultado geral e por setores</a:t>
            </a:r>
            <a:endParaRPr kumimoji="0" lang="pt-BR" sz="54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6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242269" y="6235511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4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1990724" y="1631537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Quesito especial MEI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- 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Geral e por setores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027326" y="1502644"/>
            <a:ext cx="10137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u="none" strike="noStrike" baseline="0" dirty="0">
                <a:solidFill>
                  <a:srgbClr val="0065B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Como você avaliaria a situação atual da sua empresa em comparação com o mesmo período do ano passado?</a:t>
            </a:r>
          </a:p>
          <a:p>
            <a:r>
              <a:rPr lang="pt-BR" sz="1600" i="1" dirty="0">
                <a:solidFill>
                  <a:srgbClr val="0065B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(em %)</a:t>
            </a:r>
            <a:endParaRPr lang="pt-BR" sz="1800" i="1" u="none" strike="noStrike" baseline="0" dirty="0">
              <a:solidFill>
                <a:srgbClr val="0065B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DA3A0195-4B85-7D70-E598-B1F64E2356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812"/>
          <a:stretch/>
        </p:blipFill>
        <p:spPr>
          <a:xfrm>
            <a:off x="2311089" y="2445122"/>
            <a:ext cx="7037398" cy="377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7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Quesito especial</a:t>
            </a:r>
            <a:r>
              <a:rPr lang="pt-BR" sz="2800" b="1" noProof="0" dirty="0">
                <a:solidFill>
                  <a:srgbClr val="005CB8"/>
                </a:solidFill>
                <a:latin typeface="Calibri" panose="020F0502020204030204"/>
              </a:rPr>
              <a:t> </a:t>
            </a: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MEI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- 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Geral e por setores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2" y="16455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234777" y="1471075"/>
            <a:ext cx="94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u="none" strike="noStrike" baseline="0" dirty="0">
                <a:solidFill>
                  <a:srgbClr val="0065B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Como você avaliaria a situação atual da segmento/setor que sua empresa atua em comparação com o mesmo período do ano passado?</a:t>
            </a:r>
          </a:p>
          <a:p>
            <a:r>
              <a:rPr lang="pt-BR" sz="1600" i="1" dirty="0">
                <a:solidFill>
                  <a:srgbClr val="0065B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(em %)</a:t>
            </a:r>
            <a:endParaRPr lang="pt-BR" sz="1600" b="1" i="0" u="none" strike="noStrike" baseline="0" dirty="0">
              <a:solidFill>
                <a:srgbClr val="0065B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AF66295-DB47-B88C-F59F-CCD2258154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0"/>
          <a:stretch/>
        </p:blipFill>
        <p:spPr bwMode="auto">
          <a:xfrm>
            <a:off x="2463443" y="2405624"/>
            <a:ext cx="6133612" cy="37273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870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6">
            <a:extLst>
              <a:ext uri="{FF2B5EF4-FFF2-40B4-BE49-F238E27FC236}">
                <a16:creationId xmlns:a16="http://schemas.microsoft.com/office/drawing/2014/main" id="{AD137DB3-405A-399F-6E92-71FB934B10AC}"/>
              </a:ext>
            </a:extLst>
          </p:cNvPr>
          <p:cNvSpPr/>
          <p:nvPr/>
        </p:nvSpPr>
        <p:spPr>
          <a:xfrm>
            <a:off x="-1568888" y="6995845"/>
            <a:ext cx="1504492" cy="6935741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  <a:gd name="connsiteX0" fmla="*/ 0 w 1189101"/>
              <a:gd name="connsiteY0" fmla="*/ 5507932 h 5507932"/>
              <a:gd name="connsiteX1" fmla="*/ 1189101 w 1189101"/>
              <a:gd name="connsiteY1" fmla="*/ 0 h 5507932"/>
              <a:gd name="connsiteX0" fmla="*/ 0 w 1485315"/>
              <a:gd name="connsiteY0" fmla="*/ 6847335 h 6847335"/>
              <a:gd name="connsiteX1" fmla="*/ 1485315 w 1485315"/>
              <a:gd name="connsiteY1" fmla="*/ 0 h 684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315" h="6847335">
                <a:moveTo>
                  <a:pt x="0" y="6847335"/>
                </a:moveTo>
                <a:cubicBezTo>
                  <a:pt x="233235" y="5775504"/>
                  <a:pt x="1252080" y="1071831"/>
                  <a:pt x="1485315" y="0"/>
                </a:cubicBez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ráfico 5">
            <a:extLst>
              <a:ext uri="{FF2B5EF4-FFF2-40B4-BE49-F238E27FC236}">
                <a16:creationId xmlns:a16="http://schemas.microsoft.com/office/drawing/2014/main" id="{0C879673-32A5-CBFC-A617-BF8FFC52ABAE}"/>
              </a:ext>
            </a:extLst>
          </p:cNvPr>
          <p:cNvSpPr/>
          <p:nvPr/>
        </p:nvSpPr>
        <p:spPr>
          <a:xfrm>
            <a:off x="5760643" y="2046613"/>
            <a:ext cx="699704" cy="3215492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704" h="3215492">
                <a:moveTo>
                  <a:pt x="0" y="3215492"/>
                </a:moveTo>
                <a:lnTo>
                  <a:pt x="699704" y="0"/>
                </a:ln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Gráfico 9">
            <a:extLst>
              <a:ext uri="{FF2B5EF4-FFF2-40B4-BE49-F238E27FC236}">
                <a16:creationId xmlns:a16="http://schemas.microsoft.com/office/drawing/2014/main" id="{C13456DE-8A29-04B2-CA13-772E0F3852D2}"/>
              </a:ext>
            </a:extLst>
          </p:cNvPr>
          <p:cNvSpPr/>
          <p:nvPr/>
        </p:nvSpPr>
        <p:spPr>
          <a:xfrm>
            <a:off x="-2708734" y="6138122"/>
            <a:ext cx="7883869" cy="5369101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2FAD6E-698E-41BD-76AE-57C8BECF83D8}"/>
              </a:ext>
            </a:extLst>
          </p:cNvPr>
          <p:cNvSpPr txBox="1"/>
          <p:nvPr/>
        </p:nvSpPr>
        <p:spPr>
          <a:xfrm>
            <a:off x="7659441" y="3069584"/>
            <a:ext cx="3757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005CB8"/>
                </a:solidFill>
                <a:latin typeface="Calibri Light" panose="020F0302020204030204"/>
              </a:rPr>
              <a:t>Julho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2024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938991" y="2777196"/>
            <a:ext cx="4610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dirty="0">
                <a:solidFill>
                  <a:srgbClr val="005CB8"/>
                </a:solidFill>
                <a:latin typeface="Calibri" panose="020F0502020204030204"/>
              </a:rPr>
              <a:t>Resultado por região</a:t>
            </a:r>
            <a:endParaRPr kumimoji="0" lang="pt-BR" sz="54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16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242269" y="6235511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2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Quesito especial MEI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– 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Por região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005CB8"/>
                </a:solidFill>
                <a:latin typeface="Calibri" panose="020F0502020204030204"/>
              </a:rPr>
              <a:t>10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06901" y="1689274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691966" y="1610140"/>
            <a:ext cx="10137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rgbClr val="3494BA"/>
              </a:buClr>
              <a:buSzPts val="1800"/>
            </a:pPr>
            <a:r>
              <a:rPr lang="pt-BR" sz="1800" b="1" kern="1200" dirty="0">
                <a:solidFill>
                  <a:srgbClr val="0065B0"/>
                </a:solidFill>
                <a:effectLst/>
                <a:latin typeface="Roboto" panose="02000000000000000000" pitchFamily="2" charset="0"/>
                <a:ea typeface="+mn-ea"/>
                <a:cs typeface="+mn-cs"/>
              </a:rPr>
              <a:t>Como você avaliaria a situação atual da sua empresa em comparação com o mesmo período do ano passado?</a:t>
            </a:r>
          </a:p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rgbClr val="3494BA"/>
              </a:buClr>
              <a:buSzPts val="1800"/>
            </a:pPr>
            <a:r>
              <a:rPr lang="pt-BR" sz="1600" i="1" dirty="0">
                <a:solidFill>
                  <a:srgbClr val="0065B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(em %)</a:t>
            </a:r>
            <a:endParaRPr lang="pt-BR" sz="1600" b="1" dirty="0">
              <a:effectLst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1726530-B7C4-1713-C1B3-53C48F2E8C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9"/>
          <a:stretch/>
        </p:blipFill>
        <p:spPr bwMode="auto">
          <a:xfrm>
            <a:off x="1768974" y="2499286"/>
            <a:ext cx="7392590" cy="3621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870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425529"/>
            <a:ext cx="12192000" cy="432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281999" y="149959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173197" y="-1321029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0523957" y="245129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93" y="462394"/>
            <a:ext cx="838252" cy="45309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31915" y="453701"/>
            <a:ext cx="657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Quesito especial</a:t>
            </a:r>
            <a:r>
              <a:rPr lang="pt-BR" sz="2800" b="1" noProof="0" dirty="0">
                <a:solidFill>
                  <a:srgbClr val="005CB8"/>
                </a:solidFill>
                <a:latin typeface="Calibri" panose="020F0502020204030204"/>
              </a:rPr>
              <a:t> </a:t>
            </a:r>
            <a:r>
              <a:rPr lang="pt-BR" sz="2800" b="1" dirty="0">
                <a:solidFill>
                  <a:srgbClr val="005CB8"/>
                </a:solidFill>
                <a:latin typeface="Calibri" panose="020F0502020204030204"/>
              </a:rPr>
              <a:t>MEI</a:t>
            </a:r>
            <a:r>
              <a:rPr lang="pt-BR" sz="2800" dirty="0">
                <a:solidFill>
                  <a:srgbClr val="005CB8"/>
                </a:solidFill>
                <a:latin typeface="Calibri" panose="020F0502020204030204"/>
              </a:rPr>
              <a:t> – </a:t>
            </a:r>
            <a:r>
              <a:rPr lang="pt-BR" sz="2800" noProof="0" dirty="0">
                <a:solidFill>
                  <a:srgbClr val="005CB8"/>
                </a:solidFill>
                <a:latin typeface="Calibri" panose="020F0502020204030204"/>
              </a:rPr>
              <a:t>Por região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5C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94762" y="976921"/>
            <a:ext cx="6855538" cy="45719"/>
          </a:xfrm>
          <a:prstGeom prst="rect">
            <a:avLst/>
          </a:prstGeom>
          <a:solidFill>
            <a:srgbClr val="005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1385350" y="6256229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1385350" y="6342211"/>
            <a:ext cx="79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5C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7CB7C1F-98C4-0756-EF1E-A9E9A5EBAFAA}"/>
              </a:ext>
            </a:extLst>
          </p:cNvPr>
          <p:cNvSpPr/>
          <p:nvPr/>
        </p:nvSpPr>
        <p:spPr>
          <a:xfrm>
            <a:off x="2037951" y="1445648"/>
            <a:ext cx="7890187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4CC538-B2FE-AF8C-D079-11DBE5F81D85}"/>
              </a:ext>
            </a:extLst>
          </p:cNvPr>
          <p:cNvSpPr txBox="1"/>
          <p:nvPr/>
        </p:nvSpPr>
        <p:spPr>
          <a:xfrm>
            <a:off x="1471685" y="1169669"/>
            <a:ext cx="8739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1800" b="1" i="0" u="none" strike="noStrike" baseline="0" dirty="0">
                <a:solidFill>
                  <a:srgbClr val="0065B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Como você avaliaria a situação atual da segmento/setor que sua empresa atua em comparação com o mesmo período do ano passado?</a:t>
            </a:r>
          </a:p>
          <a:p>
            <a:r>
              <a:rPr lang="pt-BR" sz="1600" i="1" dirty="0">
                <a:solidFill>
                  <a:srgbClr val="0065B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(em %)</a:t>
            </a:r>
            <a:endParaRPr lang="pt-BR" sz="1600" b="1" i="0" u="none" strike="noStrike" baseline="0" dirty="0">
              <a:solidFill>
                <a:srgbClr val="0065B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A1FB86DB-28A4-7BBF-898D-89E98F5364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0"/>
          <a:stretch/>
        </p:blipFill>
        <p:spPr bwMode="auto">
          <a:xfrm>
            <a:off x="2037951" y="2440225"/>
            <a:ext cx="7093062" cy="37154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0960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2AF688D899CB43AF9FE9EFC2F2188C" ma:contentTypeVersion="15" ma:contentTypeDescription="Crie um novo documento." ma:contentTypeScope="" ma:versionID="31bc796710f9b0f3bfb38258bac057af">
  <xsd:schema xmlns:xsd="http://www.w3.org/2001/XMLSchema" xmlns:xs="http://www.w3.org/2001/XMLSchema" xmlns:p="http://schemas.microsoft.com/office/2006/metadata/properties" xmlns:ns3="22c776c8-a84f-4743-86f7-cd5c99748b88" xmlns:ns4="50625662-ddcb-4394-8252-5e5aaf7d410e" targetNamespace="http://schemas.microsoft.com/office/2006/metadata/properties" ma:root="true" ma:fieldsID="1c33dfeef5c4f29556d6c3cd4ea55f30" ns3:_="" ns4:_="">
    <xsd:import namespace="22c776c8-a84f-4743-86f7-cd5c99748b88"/>
    <xsd:import namespace="50625662-ddcb-4394-8252-5e5aaf7d41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776c8-a84f-4743-86f7-cd5c99748b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5662-ddcb-4394-8252-5e5aaf7d41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2c776c8-a84f-4743-86f7-cd5c99748b88" xsi:nil="true"/>
  </documentManagement>
</p:properties>
</file>

<file path=customXml/itemProps1.xml><?xml version="1.0" encoding="utf-8"?>
<ds:datastoreItem xmlns:ds="http://schemas.openxmlformats.org/officeDocument/2006/customXml" ds:itemID="{51185FE7-BE58-452F-AFDF-6248A20A97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25EAF8-4FE3-41C9-8D8E-2980DD2BA4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c776c8-a84f-4743-86f7-cd5c99748b88"/>
    <ds:schemaRef ds:uri="50625662-ddcb-4394-8252-5e5aaf7d41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705B1B-11BE-4755-879E-6011049C8C8D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50625662-ddcb-4394-8252-5e5aaf7d410e"/>
    <ds:schemaRef ds:uri="22c776c8-a84f-4743-86f7-cd5c99748b8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7964</TotalTime>
  <Words>395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André Alzemand Fontes Vieira</dc:creator>
  <cp:lastModifiedBy>Marco Aurélio Bede</cp:lastModifiedBy>
  <cp:revision>169</cp:revision>
  <dcterms:created xsi:type="dcterms:W3CDTF">2023-03-07T17:30:13Z</dcterms:created>
  <dcterms:modified xsi:type="dcterms:W3CDTF">2024-10-08T13:24:20Z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0x010100E52AF688D899CB43AF9FE9EFC2F2188C</vt:lpwstr>
  </property>
  <property fmtid="{D5CDD505-2E9C-101B-9397-08002B2CF9AE}" pid="3" name="MSIP_Label_a27648bc-4fcd-4928-85ee-867f08bb1908_Enabled">
    <vt:lpwstr>true</vt:lpwstr>
  </property>
  <property fmtid="{D5CDD505-2E9C-101B-9397-08002B2CF9AE}" pid="4" name="MSIP_Label_a27648bc-4fcd-4928-85ee-867f08bb1908_SetDate">
    <vt:lpwstr>2024-10-08T13:23:43Z</vt:lpwstr>
  </property>
  <property fmtid="{D5CDD505-2E9C-101B-9397-08002B2CF9AE}" pid="5" name="MSIP_Label_a27648bc-4fcd-4928-85ee-867f08bb1908_Method">
    <vt:lpwstr>Privileged</vt:lpwstr>
  </property>
  <property fmtid="{D5CDD505-2E9C-101B-9397-08002B2CF9AE}" pid="6" name="MSIP_Label_a27648bc-4fcd-4928-85ee-867f08bb1908_Name">
    <vt:lpwstr>NA - Pública</vt:lpwstr>
  </property>
  <property fmtid="{D5CDD505-2E9C-101B-9397-08002B2CF9AE}" pid="7" name="MSIP_Label_a27648bc-4fcd-4928-85ee-867f08bb1908_SiteId">
    <vt:lpwstr>97298271-1bd7-4ac5-935b-88addef636cc</vt:lpwstr>
  </property>
  <property fmtid="{D5CDD505-2E9C-101B-9397-08002B2CF9AE}" pid="8" name="MSIP_Label_a27648bc-4fcd-4928-85ee-867f08bb1908_ActionId">
    <vt:lpwstr>5b0754fa-b114-4165-906a-b018ef8f94b6</vt:lpwstr>
  </property>
  <property fmtid="{D5CDD505-2E9C-101B-9397-08002B2CF9AE}" pid="9" name="MSIP_Label_a27648bc-4fcd-4928-85ee-867f08bb1908_ContentBits">
    <vt:lpwstr>1</vt:lpwstr>
  </property>
  <property fmtid="{D5CDD505-2E9C-101B-9397-08002B2CF9AE}" pid="10" name="ClassificationContentMarkingHeaderLocations">
    <vt:lpwstr>Tema do Office:8</vt:lpwstr>
  </property>
  <property fmtid="{D5CDD505-2E9C-101B-9397-08002B2CF9AE}" pid="11" name="ClassificationContentMarkingHeaderText">
    <vt:lpwstr>Pública</vt:lpwstr>
  </property>
</Properties>
</file>