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7" r:id="rId11"/>
    <p:sldId id="296" r:id="rId12"/>
    <p:sldId id="268" r:id="rId13"/>
    <p:sldId id="269" r:id="rId14"/>
    <p:sldId id="270" r:id="rId15"/>
    <p:sldId id="300" r:id="rId16"/>
    <p:sldId id="271" r:id="rId17"/>
    <p:sldId id="302" r:id="rId18"/>
    <p:sldId id="272" r:id="rId19"/>
    <p:sldId id="273" r:id="rId20"/>
    <p:sldId id="274" r:id="rId21"/>
    <p:sldId id="275" r:id="rId22"/>
    <p:sldId id="301" r:id="rId23"/>
    <p:sldId id="276" r:id="rId24"/>
    <p:sldId id="277" r:id="rId25"/>
    <p:sldId id="280" r:id="rId26"/>
    <p:sldId id="292" r:id="rId27"/>
    <p:sldId id="291" r:id="rId28"/>
    <p:sldId id="286" r:id="rId29"/>
    <p:sldId id="297" r:id="rId30"/>
    <p:sldId id="298" r:id="rId31"/>
    <p:sldId id="293" r:id="rId32"/>
    <p:sldId id="299" r:id="rId33"/>
    <p:sldId id="294" r:id="rId34"/>
    <p:sldId id="295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827C10-A6C7-43C3-9CEC-33864585C768}" v="13" dt="2024-08-29T12:38:12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 de Cassia S. Ribeiro" userId="96b08230-ed49-4512-9252-f1c7f5029c90" providerId="ADAL" clId="{B8827C10-A6C7-43C3-9CEC-33864585C768}"/>
    <pc:docChg chg="custSel addSld delSld modSld sldOrd">
      <pc:chgData name="Isabel de Cassia S. Ribeiro" userId="96b08230-ed49-4512-9252-f1c7f5029c90" providerId="ADAL" clId="{B8827C10-A6C7-43C3-9CEC-33864585C768}" dt="2024-08-29T12:58:29.781" v="220" actId="1076"/>
      <pc:docMkLst>
        <pc:docMk/>
      </pc:docMkLst>
      <pc:sldChg chg="modSp mod">
        <pc:chgData name="Isabel de Cassia S. Ribeiro" userId="96b08230-ed49-4512-9252-f1c7f5029c90" providerId="ADAL" clId="{B8827C10-A6C7-43C3-9CEC-33864585C768}" dt="2024-08-29T12:38:12.089" v="180" actId="27636"/>
        <pc:sldMkLst>
          <pc:docMk/>
          <pc:sldMk cId="2084577624" sldId="256"/>
        </pc:sldMkLst>
        <pc:spChg chg="mod">
          <ac:chgData name="Isabel de Cassia S. Ribeiro" userId="96b08230-ed49-4512-9252-f1c7f5029c90" providerId="ADAL" clId="{B8827C10-A6C7-43C3-9CEC-33864585C768}" dt="2024-08-29T12:38:12.089" v="180" actId="27636"/>
          <ac:spMkLst>
            <pc:docMk/>
            <pc:sldMk cId="2084577624" sldId="256"/>
            <ac:spMk id="3" creationId="{BE614EA1-70F9-290A-0D7C-8536E2B04054}"/>
          </ac:spMkLst>
        </pc:spChg>
      </pc:sldChg>
      <pc:sldChg chg="modSp mod">
        <pc:chgData name="Isabel de Cassia S. Ribeiro" userId="96b08230-ed49-4512-9252-f1c7f5029c90" providerId="ADAL" clId="{B8827C10-A6C7-43C3-9CEC-33864585C768}" dt="2024-08-29T12:40:39.468" v="182" actId="20577"/>
        <pc:sldMkLst>
          <pc:docMk/>
          <pc:sldMk cId="678479961" sldId="262"/>
        </pc:sldMkLst>
        <pc:spChg chg="mod">
          <ac:chgData name="Isabel de Cassia S. Ribeiro" userId="96b08230-ed49-4512-9252-f1c7f5029c90" providerId="ADAL" clId="{B8827C10-A6C7-43C3-9CEC-33864585C768}" dt="2024-08-29T12:40:39.468" v="182" actId="20577"/>
          <ac:spMkLst>
            <pc:docMk/>
            <pc:sldMk cId="678479961" sldId="262"/>
            <ac:spMk id="4102" creationId="{21300820-904D-98EE-2AF8-9AB33A636953}"/>
          </ac:spMkLst>
        </pc:spChg>
      </pc:sldChg>
      <pc:sldChg chg="new del">
        <pc:chgData name="Isabel de Cassia S. Ribeiro" userId="96b08230-ed49-4512-9252-f1c7f5029c90" providerId="ADAL" clId="{B8827C10-A6C7-43C3-9CEC-33864585C768}" dt="2024-08-27T00:43:15.545" v="101" actId="2696"/>
        <pc:sldMkLst>
          <pc:docMk/>
          <pc:sldMk cId="2213994690" sldId="263"/>
        </pc:sldMkLst>
      </pc:sldChg>
      <pc:sldChg chg="add del">
        <pc:chgData name="Isabel de Cassia S. Ribeiro" userId="96b08230-ed49-4512-9252-f1c7f5029c90" providerId="ADAL" clId="{B8827C10-A6C7-43C3-9CEC-33864585C768}" dt="2024-08-27T00:43:19.560" v="102" actId="2696"/>
        <pc:sldMkLst>
          <pc:docMk/>
          <pc:sldMk cId="3217801949" sldId="264"/>
        </pc:sldMkLst>
      </pc:sldChg>
      <pc:sldChg chg="modSp add mod">
        <pc:chgData name="Isabel de Cassia S. Ribeiro" userId="96b08230-ed49-4512-9252-f1c7f5029c90" providerId="ADAL" clId="{B8827C10-A6C7-43C3-9CEC-33864585C768}" dt="2024-08-29T12:41:09.566" v="183" actId="20577"/>
        <pc:sldMkLst>
          <pc:docMk/>
          <pc:sldMk cId="349812361" sldId="265"/>
        </pc:sldMkLst>
        <pc:spChg chg="mod">
          <ac:chgData name="Isabel de Cassia S. Ribeiro" userId="96b08230-ed49-4512-9252-f1c7f5029c90" providerId="ADAL" clId="{B8827C10-A6C7-43C3-9CEC-33864585C768}" dt="2024-08-29T12:41:09.566" v="183" actId="20577"/>
          <ac:spMkLst>
            <pc:docMk/>
            <pc:sldMk cId="349812361" sldId="265"/>
            <ac:spMk id="3" creationId="{644D1FCF-5CE5-DA4E-E4D8-D81C2108C447}"/>
          </ac:spMkLst>
        </pc:spChg>
      </pc:sldChg>
      <pc:sldChg chg="new del">
        <pc:chgData name="Isabel de Cassia S. Ribeiro" userId="96b08230-ed49-4512-9252-f1c7f5029c90" providerId="ADAL" clId="{B8827C10-A6C7-43C3-9CEC-33864585C768}" dt="2024-08-27T00:43:11.187" v="100" actId="2696"/>
        <pc:sldMkLst>
          <pc:docMk/>
          <pc:sldMk cId="2248674540" sldId="266"/>
        </pc:sldMkLst>
      </pc:sldChg>
      <pc:sldChg chg="delSp add setBg delDesignElem">
        <pc:chgData name="Isabel de Cassia S. Ribeiro" userId="96b08230-ed49-4512-9252-f1c7f5029c90" providerId="ADAL" clId="{B8827C10-A6C7-43C3-9CEC-33864585C768}" dt="2024-08-27T00:36:56.415" v="70"/>
        <pc:sldMkLst>
          <pc:docMk/>
          <pc:sldMk cId="2719418508" sldId="267"/>
        </pc:sldMkLst>
        <pc:spChg chg="del">
          <ac:chgData name="Isabel de Cassia S. Ribeiro" userId="96b08230-ed49-4512-9252-f1c7f5029c90" providerId="ADAL" clId="{B8827C10-A6C7-43C3-9CEC-33864585C768}" dt="2024-08-27T00:36:56.415" v="70"/>
          <ac:spMkLst>
            <pc:docMk/>
            <pc:sldMk cId="2719418508" sldId="267"/>
            <ac:spMk id="29" creationId="{35DB3719-6FDC-4E5D-891D-FF40B7300F64}"/>
          </ac:spMkLst>
        </pc:spChg>
        <pc:spChg chg="del">
          <ac:chgData name="Isabel de Cassia S. Ribeiro" userId="96b08230-ed49-4512-9252-f1c7f5029c90" providerId="ADAL" clId="{B8827C10-A6C7-43C3-9CEC-33864585C768}" dt="2024-08-27T00:36:56.415" v="70"/>
          <ac:spMkLst>
            <pc:docMk/>
            <pc:sldMk cId="2719418508" sldId="267"/>
            <ac:spMk id="31" creationId="{E0CBAC23-2E3F-4A90-BA59-F8299F6A5439}"/>
          </ac:spMkLst>
        </pc:spChg>
      </pc:sldChg>
      <pc:sldChg chg="add">
        <pc:chgData name="Isabel de Cassia S. Ribeiro" userId="96b08230-ed49-4512-9252-f1c7f5029c90" providerId="ADAL" clId="{B8827C10-A6C7-43C3-9CEC-33864585C768}" dt="2024-08-27T00:37:41.843" v="71"/>
        <pc:sldMkLst>
          <pc:docMk/>
          <pc:sldMk cId="1772401632" sldId="268"/>
        </pc:sldMkLst>
      </pc:sldChg>
      <pc:sldChg chg="add">
        <pc:chgData name="Isabel de Cassia S. Ribeiro" userId="96b08230-ed49-4512-9252-f1c7f5029c90" providerId="ADAL" clId="{B8827C10-A6C7-43C3-9CEC-33864585C768}" dt="2024-08-27T00:38:49.072" v="72"/>
        <pc:sldMkLst>
          <pc:docMk/>
          <pc:sldMk cId="729036001" sldId="269"/>
        </pc:sldMkLst>
      </pc:sldChg>
      <pc:sldChg chg="add">
        <pc:chgData name="Isabel de Cassia S. Ribeiro" userId="96b08230-ed49-4512-9252-f1c7f5029c90" providerId="ADAL" clId="{B8827C10-A6C7-43C3-9CEC-33864585C768}" dt="2024-08-27T00:40:10.243" v="75"/>
        <pc:sldMkLst>
          <pc:docMk/>
          <pc:sldMk cId="2469004538" sldId="270"/>
        </pc:sldMkLst>
      </pc:sldChg>
      <pc:sldChg chg="delSp add setBg delDesignElem">
        <pc:chgData name="Isabel de Cassia S. Ribeiro" userId="96b08230-ed49-4512-9252-f1c7f5029c90" providerId="ADAL" clId="{B8827C10-A6C7-43C3-9CEC-33864585C768}" dt="2024-08-27T00:40:10.243" v="75"/>
        <pc:sldMkLst>
          <pc:docMk/>
          <pc:sldMk cId="2028978588" sldId="271"/>
        </pc:sldMkLst>
        <pc:spChg chg="del">
          <ac:chgData name="Isabel de Cassia S. Ribeiro" userId="96b08230-ed49-4512-9252-f1c7f5029c90" providerId="ADAL" clId="{B8827C10-A6C7-43C3-9CEC-33864585C768}" dt="2024-08-27T00:40:10.243" v="75"/>
          <ac:spMkLst>
            <pc:docMk/>
            <pc:sldMk cId="2028978588" sldId="271"/>
            <ac:spMk id="10" creationId="{32AEEBC8-9D30-42EF-95F2-386C2653FBF0}"/>
          </ac:spMkLst>
        </pc:spChg>
        <pc:spChg chg="del">
          <ac:chgData name="Isabel de Cassia S. Ribeiro" userId="96b08230-ed49-4512-9252-f1c7f5029c90" providerId="ADAL" clId="{B8827C10-A6C7-43C3-9CEC-33864585C768}" dt="2024-08-27T00:40:10.243" v="75"/>
          <ac:spMkLst>
            <pc:docMk/>
            <pc:sldMk cId="2028978588" sldId="271"/>
            <ac:spMk id="12" creationId="{2E92FA66-67D7-4CB4-94D3-E643A9AD4757}"/>
          </ac:spMkLst>
        </pc:spChg>
      </pc:sldChg>
      <pc:sldChg chg="add">
        <pc:chgData name="Isabel de Cassia S. Ribeiro" userId="96b08230-ed49-4512-9252-f1c7f5029c90" providerId="ADAL" clId="{B8827C10-A6C7-43C3-9CEC-33864585C768}" dt="2024-08-27T00:40:10.243" v="75"/>
        <pc:sldMkLst>
          <pc:docMk/>
          <pc:sldMk cId="1122469632" sldId="272"/>
        </pc:sldMkLst>
      </pc:sldChg>
      <pc:sldChg chg="delSp add setBg delDesignElem">
        <pc:chgData name="Isabel de Cassia S. Ribeiro" userId="96b08230-ed49-4512-9252-f1c7f5029c90" providerId="ADAL" clId="{B8827C10-A6C7-43C3-9CEC-33864585C768}" dt="2024-08-27T00:40:10.243" v="75"/>
        <pc:sldMkLst>
          <pc:docMk/>
          <pc:sldMk cId="1538782131" sldId="273"/>
        </pc:sldMkLst>
        <pc:spChg chg="del">
          <ac:chgData name="Isabel de Cassia S. Ribeiro" userId="96b08230-ed49-4512-9252-f1c7f5029c90" providerId="ADAL" clId="{B8827C10-A6C7-43C3-9CEC-33864585C768}" dt="2024-08-27T00:40:10.243" v="75"/>
          <ac:spMkLst>
            <pc:docMk/>
            <pc:sldMk cId="1538782131" sldId="273"/>
            <ac:spMk id="17" creationId="{32AEEBC8-9D30-42EF-95F2-386C2653FBF0}"/>
          </ac:spMkLst>
        </pc:spChg>
        <pc:spChg chg="del">
          <ac:chgData name="Isabel de Cassia S. Ribeiro" userId="96b08230-ed49-4512-9252-f1c7f5029c90" providerId="ADAL" clId="{B8827C10-A6C7-43C3-9CEC-33864585C768}" dt="2024-08-27T00:40:10.243" v="75"/>
          <ac:spMkLst>
            <pc:docMk/>
            <pc:sldMk cId="1538782131" sldId="273"/>
            <ac:spMk id="19" creationId="{2E92FA66-67D7-4CB4-94D3-E643A9AD4757}"/>
          </ac:spMkLst>
        </pc:spChg>
      </pc:sldChg>
      <pc:sldChg chg="add">
        <pc:chgData name="Isabel de Cassia S. Ribeiro" userId="96b08230-ed49-4512-9252-f1c7f5029c90" providerId="ADAL" clId="{B8827C10-A6C7-43C3-9CEC-33864585C768}" dt="2024-08-27T00:40:10.243" v="75"/>
        <pc:sldMkLst>
          <pc:docMk/>
          <pc:sldMk cId="3745145663" sldId="274"/>
        </pc:sldMkLst>
      </pc:sldChg>
      <pc:sldChg chg="add">
        <pc:chgData name="Isabel de Cassia S. Ribeiro" userId="96b08230-ed49-4512-9252-f1c7f5029c90" providerId="ADAL" clId="{B8827C10-A6C7-43C3-9CEC-33864585C768}" dt="2024-08-27T00:40:10.243" v="75"/>
        <pc:sldMkLst>
          <pc:docMk/>
          <pc:sldMk cId="1908425689" sldId="275"/>
        </pc:sldMkLst>
      </pc:sldChg>
      <pc:sldChg chg="add">
        <pc:chgData name="Isabel de Cassia S. Ribeiro" userId="96b08230-ed49-4512-9252-f1c7f5029c90" providerId="ADAL" clId="{B8827C10-A6C7-43C3-9CEC-33864585C768}" dt="2024-08-27T00:40:10.243" v="75"/>
        <pc:sldMkLst>
          <pc:docMk/>
          <pc:sldMk cId="3909217970" sldId="276"/>
        </pc:sldMkLst>
      </pc:sldChg>
      <pc:sldChg chg="add">
        <pc:chgData name="Isabel de Cassia S. Ribeiro" userId="96b08230-ed49-4512-9252-f1c7f5029c90" providerId="ADAL" clId="{B8827C10-A6C7-43C3-9CEC-33864585C768}" dt="2024-08-27T00:40:10.243" v="75"/>
        <pc:sldMkLst>
          <pc:docMk/>
          <pc:sldMk cId="171059981" sldId="277"/>
        </pc:sldMkLst>
      </pc:sldChg>
      <pc:sldChg chg="add">
        <pc:chgData name="Isabel de Cassia S. Ribeiro" userId="96b08230-ed49-4512-9252-f1c7f5029c90" providerId="ADAL" clId="{B8827C10-A6C7-43C3-9CEC-33864585C768}" dt="2024-08-27T00:40:10.243" v="75"/>
        <pc:sldMkLst>
          <pc:docMk/>
          <pc:sldMk cId="339203874" sldId="280"/>
        </pc:sldMkLst>
      </pc:sldChg>
      <pc:sldChg chg="delSp add setBg delDesignElem">
        <pc:chgData name="Isabel de Cassia S. Ribeiro" userId="96b08230-ed49-4512-9252-f1c7f5029c90" providerId="ADAL" clId="{B8827C10-A6C7-43C3-9CEC-33864585C768}" dt="2024-08-27T00:45:30.251" v="110"/>
        <pc:sldMkLst>
          <pc:docMk/>
          <pc:sldMk cId="2937237012" sldId="286"/>
        </pc:sldMkLst>
        <pc:spChg chg="del">
          <ac:chgData name="Isabel de Cassia S. Ribeiro" userId="96b08230-ed49-4512-9252-f1c7f5029c90" providerId="ADAL" clId="{B8827C10-A6C7-43C3-9CEC-33864585C768}" dt="2024-08-27T00:45:30.251" v="110"/>
          <ac:spMkLst>
            <pc:docMk/>
            <pc:sldMk cId="2937237012" sldId="286"/>
            <ac:spMk id="33" creationId="{924D84CD-5280-4B52-B96E-8EDAA2B20C51}"/>
          </ac:spMkLst>
        </pc:spChg>
        <pc:spChg chg="del">
          <ac:chgData name="Isabel de Cassia S. Ribeiro" userId="96b08230-ed49-4512-9252-f1c7f5029c90" providerId="ADAL" clId="{B8827C10-A6C7-43C3-9CEC-33864585C768}" dt="2024-08-27T00:45:30.251" v="110"/>
          <ac:spMkLst>
            <pc:docMk/>
            <pc:sldMk cId="2937237012" sldId="286"/>
            <ac:spMk id="35" creationId="{6BC8DD5A-2177-6753-E2F9-C07A00190B7A}"/>
          </ac:spMkLst>
        </pc:spChg>
      </pc:sldChg>
      <pc:sldChg chg="delSp add setBg delDesignElem">
        <pc:chgData name="Isabel de Cassia S. Ribeiro" userId="96b08230-ed49-4512-9252-f1c7f5029c90" providerId="ADAL" clId="{B8827C10-A6C7-43C3-9CEC-33864585C768}" dt="2024-08-27T00:44:18.538" v="104"/>
        <pc:sldMkLst>
          <pc:docMk/>
          <pc:sldMk cId="578601907" sldId="291"/>
        </pc:sldMkLst>
        <pc:spChg chg="del">
          <ac:chgData name="Isabel de Cassia S. Ribeiro" userId="96b08230-ed49-4512-9252-f1c7f5029c90" providerId="ADAL" clId="{B8827C10-A6C7-43C3-9CEC-33864585C768}" dt="2024-08-27T00:44:18.538" v="104"/>
          <ac:spMkLst>
            <pc:docMk/>
            <pc:sldMk cId="578601907" sldId="291"/>
            <ac:spMk id="10" creationId="{7B831B6F-405A-4B47-B9BB-5CA88F285844}"/>
          </ac:spMkLst>
        </pc:spChg>
        <pc:spChg chg="del">
          <ac:chgData name="Isabel de Cassia S. Ribeiro" userId="96b08230-ed49-4512-9252-f1c7f5029c90" providerId="ADAL" clId="{B8827C10-A6C7-43C3-9CEC-33864585C768}" dt="2024-08-27T00:44:18.538" v="104"/>
          <ac:spMkLst>
            <pc:docMk/>
            <pc:sldMk cId="578601907" sldId="291"/>
            <ac:spMk id="12" creationId="{953EE71A-6488-4203-A7C4-77102FD0DCCA}"/>
          </ac:spMkLst>
        </pc:spChg>
      </pc:sldChg>
      <pc:sldChg chg="delSp add setBg delDesignElem">
        <pc:chgData name="Isabel de Cassia S. Ribeiro" userId="96b08230-ed49-4512-9252-f1c7f5029c90" providerId="ADAL" clId="{B8827C10-A6C7-43C3-9CEC-33864585C768}" dt="2024-08-27T00:40:58.561" v="77"/>
        <pc:sldMkLst>
          <pc:docMk/>
          <pc:sldMk cId="1074419175" sldId="292"/>
        </pc:sldMkLst>
        <pc:spChg chg="del">
          <ac:chgData name="Isabel de Cassia S. Ribeiro" userId="96b08230-ed49-4512-9252-f1c7f5029c90" providerId="ADAL" clId="{B8827C10-A6C7-43C3-9CEC-33864585C768}" dt="2024-08-27T00:40:58.561" v="77"/>
          <ac:spMkLst>
            <pc:docMk/>
            <pc:sldMk cId="1074419175" sldId="292"/>
            <ac:spMk id="24583" creationId="{45D37F4E-DDB4-456B-97E0-9937730A039F}"/>
          </ac:spMkLst>
        </pc:spChg>
        <pc:spChg chg="del">
          <ac:chgData name="Isabel de Cassia S. Ribeiro" userId="96b08230-ed49-4512-9252-f1c7f5029c90" providerId="ADAL" clId="{B8827C10-A6C7-43C3-9CEC-33864585C768}" dt="2024-08-27T00:40:58.561" v="77"/>
          <ac:spMkLst>
            <pc:docMk/>
            <pc:sldMk cId="1074419175" sldId="292"/>
            <ac:spMk id="24585" creationId="{B2DD41CD-8F47-4F56-AD12-4E2FF7696987}"/>
          </ac:spMkLst>
        </pc:spChg>
      </pc:sldChg>
      <pc:sldChg chg="delSp add setBg delDesignElem">
        <pc:chgData name="Isabel de Cassia S. Ribeiro" userId="96b08230-ed49-4512-9252-f1c7f5029c90" providerId="ADAL" clId="{B8827C10-A6C7-43C3-9CEC-33864585C768}" dt="2024-08-27T00:45:30.251" v="110"/>
        <pc:sldMkLst>
          <pc:docMk/>
          <pc:sldMk cId="1996446994" sldId="293"/>
        </pc:sldMkLst>
        <pc:spChg chg="del">
          <ac:chgData name="Isabel de Cassia S. Ribeiro" userId="96b08230-ed49-4512-9252-f1c7f5029c90" providerId="ADAL" clId="{B8827C10-A6C7-43C3-9CEC-33864585C768}" dt="2024-08-27T00:45:30.251" v="110"/>
          <ac:spMkLst>
            <pc:docMk/>
            <pc:sldMk cId="1996446994" sldId="293"/>
            <ac:spMk id="40" creationId="{C59AB4C8-9178-4F7A-8404-6890510B5917}"/>
          </ac:spMkLst>
        </pc:spChg>
        <pc:spChg chg="del">
          <ac:chgData name="Isabel de Cassia S. Ribeiro" userId="96b08230-ed49-4512-9252-f1c7f5029c90" providerId="ADAL" clId="{B8827C10-A6C7-43C3-9CEC-33864585C768}" dt="2024-08-27T00:45:30.251" v="110"/>
          <ac:spMkLst>
            <pc:docMk/>
            <pc:sldMk cId="1996446994" sldId="293"/>
            <ac:spMk id="42" creationId="{4CFDFB37-4BC7-42C6-915D-A6609139BFE7}"/>
          </ac:spMkLst>
        </pc:spChg>
      </pc:sldChg>
      <pc:sldChg chg="addSp delSp modSp add mod setBg">
        <pc:chgData name="Isabel de Cassia S. Ribeiro" userId="96b08230-ed49-4512-9252-f1c7f5029c90" providerId="ADAL" clId="{B8827C10-A6C7-43C3-9CEC-33864585C768}" dt="2024-08-27T00:51:29.487" v="115" actId="26606"/>
        <pc:sldMkLst>
          <pc:docMk/>
          <pc:sldMk cId="298504335" sldId="294"/>
        </pc:sldMkLst>
        <pc:spChg chg="mod">
          <ac:chgData name="Isabel de Cassia S. Ribeiro" userId="96b08230-ed49-4512-9252-f1c7f5029c90" providerId="ADAL" clId="{B8827C10-A6C7-43C3-9CEC-33864585C768}" dt="2024-08-27T00:51:29.487" v="115" actId="26606"/>
          <ac:spMkLst>
            <pc:docMk/>
            <pc:sldMk cId="298504335" sldId="294"/>
            <ac:spMk id="2" creationId="{906908FB-D7C8-F319-5728-3D461DDD3289}"/>
          </ac:spMkLst>
        </pc:spChg>
        <pc:spChg chg="mod">
          <ac:chgData name="Isabel de Cassia S. Ribeiro" userId="96b08230-ed49-4512-9252-f1c7f5029c90" providerId="ADAL" clId="{B8827C10-A6C7-43C3-9CEC-33864585C768}" dt="2024-08-27T00:51:29.487" v="115" actId="26606"/>
          <ac:spMkLst>
            <pc:docMk/>
            <pc:sldMk cId="298504335" sldId="294"/>
            <ac:spMk id="4" creationId="{902F1366-1173-9637-9A4C-A330D7C78F39}"/>
          </ac:spMkLst>
        </pc:spChg>
        <pc:spChg chg="add del mod">
          <ac:chgData name="Isabel de Cassia S. Ribeiro" userId="96b08230-ed49-4512-9252-f1c7f5029c90" providerId="ADAL" clId="{B8827C10-A6C7-43C3-9CEC-33864585C768}" dt="2024-08-27T00:51:13.454" v="112" actId="931"/>
          <ac:spMkLst>
            <pc:docMk/>
            <pc:sldMk cId="298504335" sldId="294"/>
            <ac:spMk id="6" creationId="{23BCCA44-F858-85BA-770A-59658B849AA0}"/>
          </ac:spMkLst>
        </pc:spChg>
        <pc:spChg chg="add">
          <ac:chgData name="Isabel de Cassia S. Ribeiro" userId="96b08230-ed49-4512-9252-f1c7f5029c90" providerId="ADAL" clId="{B8827C10-A6C7-43C3-9CEC-33864585C768}" dt="2024-08-27T00:51:29.487" v="115" actId="26606"/>
          <ac:spMkLst>
            <pc:docMk/>
            <pc:sldMk cId="298504335" sldId="294"/>
            <ac:spMk id="13" creationId="{337940BB-FBC4-492E-BD92-3B7B914D0EAE}"/>
          </ac:spMkLst>
        </pc:spChg>
        <pc:spChg chg="add">
          <ac:chgData name="Isabel de Cassia S. Ribeiro" userId="96b08230-ed49-4512-9252-f1c7f5029c90" providerId="ADAL" clId="{B8827C10-A6C7-43C3-9CEC-33864585C768}" dt="2024-08-27T00:51:29.487" v="115" actId="26606"/>
          <ac:spMkLst>
            <pc:docMk/>
            <pc:sldMk cId="298504335" sldId="294"/>
            <ac:spMk id="15" creationId="{3FCFB1DE-0B7E-48CC-BA90-B2AB0889F9D6}"/>
          </ac:spMkLst>
        </pc:spChg>
        <pc:picChg chg="del">
          <ac:chgData name="Isabel de Cassia S. Ribeiro" userId="96b08230-ed49-4512-9252-f1c7f5029c90" providerId="ADAL" clId="{B8827C10-A6C7-43C3-9CEC-33864585C768}" dt="2024-08-27T00:50:52.557" v="111" actId="21"/>
          <ac:picMkLst>
            <pc:docMk/>
            <pc:sldMk cId="298504335" sldId="294"/>
            <ac:picMk id="5" creationId="{C5E68788-A33B-B826-2117-EBBA2D4205AD}"/>
          </ac:picMkLst>
        </pc:picChg>
        <pc:picChg chg="add mod">
          <ac:chgData name="Isabel de Cassia S. Ribeiro" userId="96b08230-ed49-4512-9252-f1c7f5029c90" providerId="ADAL" clId="{B8827C10-A6C7-43C3-9CEC-33864585C768}" dt="2024-08-27T00:51:29.487" v="115" actId="26606"/>
          <ac:picMkLst>
            <pc:docMk/>
            <pc:sldMk cId="298504335" sldId="294"/>
            <ac:picMk id="8" creationId="{B0961009-CA73-3B84-0596-85F7AE157297}"/>
          </ac:picMkLst>
        </pc:picChg>
      </pc:sldChg>
      <pc:sldChg chg="add">
        <pc:chgData name="Isabel de Cassia S. Ribeiro" userId="96b08230-ed49-4512-9252-f1c7f5029c90" providerId="ADAL" clId="{B8827C10-A6C7-43C3-9CEC-33864585C768}" dt="2024-08-27T00:40:58.561" v="77"/>
        <pc:sldMkLst>
          <pc:docMk/>
          <pc:sldMk cId="402366850" sldId="295"/>
        </pc:sldMkLst>
      </pc:sldChg>
      <pc:sldChg chg="modSp add mod">
        <pc:chgData name="Isabel de Cassia S. Ribeiro" userId="96b08230-ed49-4512-9252-f1c7f5029c90" providerId="ADAL" clId="{B8827C10-A6C7-43C3-9CEC-33864585C768}" dt="2024-08-27T00:41:23.955" v="99" actId="20577"/>
        <pc:sldMkLst>
          <pc:docMk/>
          <pc:sldMk cId="1390731962" sldId="296"/>
        </pc:sldMkLst>
        <pc:spChg chg="mod">
          <ac:chgData name="Isabel de Cassia S. Ribeiro" userId="96b08230-ed49-4512-9252-f1c7f5029c90" providerId="ADAL" clId="{B8827C10-A6C7-43C3-9CEC-33864585C768}" dt="2024-08-27T00:41:23.955" v="99" actId="20577"/>
          <ac:spMkLst>
            <pc:docMk/>
            <pc:sldMk cId="1390731962" sldId="296"/>
            <ac:spMk id="2" creationId="{518F909D-E888-0A29-53A6-EE56971DAC0C}"/>
          </ac:spMkLst>
        </pc:spChg>
      </pc:sldChg>
      <pc:sldChg chg="delSp add setBg delDesignElem">
        <pc:chgData name="Isabel de Cassia S. Ribeiro" userId="96b08230-ed49-4512-9252-f1c7f5029c90" providerId="ADAL" clId="{B8827C10-A6C7-43C3-9CEC-33864585C768}" dt="2024-08-27T00:45:30.251" v="110"/>
        <pc:sldMkLst>
          <pc:docMk/>
          <pc:sldMk cId="4219807902" sldId="297"/>
        </pc:sldMkLst>
        <pc:spChg chg="del">
          <ac:chgData name="Isabel de Cassia S. Ribeiro" userId="96b08230-ed49-4512-9252-f1c7f5029c90" providerId="ADAL" clId="{B8827C10-A6C7-43C3-9CEC-33864585C768}" dt="2024-08-27T00:45:30.251" v="110"/>
          <ac:spMkLst>
            <pc:docMk/>
            <pc:sldMk cId="4219807902" sldId="297"/>
            <ac:spMk id="40" creationId="{56E9B3E6-E277-4D68-BA48-9CB43FFBD6E2}"/>
          </ac:spMkLst>
        </pc:spChg>
        <pc:spChg chg="del">
          <ac:chgData name="Isabel de Cassia S. Ribeiro" userId="96b08230-ed49-4512-9252-f1c7f5029c90" providerId="ADAL" clId="{B8827C10-A6C7-43C3-9CEC-33864585C768}" dt="2024-08-27T00:45:30.251" v="110"/>
          <ac:spMkLst>
            <pc:docMk/>
            <pc:sldMk cId="4219807902" sldId="297"/>
            <ac:spMk id="47" creationId="{D5B0017B-2ECA-49AF-B397-DC140825DF8D}"/>
          </ac:spMkLst>
        </pc:spChg>
        <pc:grpChg chg="del">
          <ac:chgData name="Isabel de Cassia S. Ribeiro" userId="96b08230-ed49-4512-9252-f1c7f5029c90" providerId="ADAL" clId="{B8827C10-A6C7-43C3-9CEC-33864585C768}" dt="2024-08-27T00:45:30.251" v="110"/>
          <ac:grpSpMkLst>
            <pc:docMk/>
            <pc:sldMk cId="4219807902" sldId="297"/>
            <ac:grpSpMk id="42" creationId="{AE1C45F0-260A-458C-96ED-C1F6D2151219}"/>
          </ac:grpSpMkLst>
        </pc:grpChg>
        <pc:cxnChg chg="del">
          <ac:chgData name="Isabel de Cassia S. Ribeiro" userId="96b08230-ed49-4512-9252-f1c7f5029c90" providerId="ADAL" clId="{B8827C10-A6C7-43C3-9CEC-33864585C768}" dt="2024-08-27T00:45:30.251" v="110"/>
          <ac:cxnSpMkLst>
            <pc:docMk/>
            <pc:sldMk cId="4219807902" sldId="297"/>
            <ac:cxnSpMk id="49" creationId="{6CF1BAF6-AD41-4082-B212-8A1F9A2E8779}"/>
          </ac:cxnSpMkLst>
        </pc:cxnChg>
      </pc:sldChg>
      <pc:sldChg chg="delSp add setBg delDesignElem">
        <pc:chgData name="Isabel de Cassia S. Ribeiro" userId="96b08230-ed49-4512-9252-f1c7f5029c90" providerId="ADAL" clId="{B8827C10-A6C7-43C3-9CEC-33864585C768}" dt="2024-08-27T00:45:30.251" v="110"/>
        <pc:sldMkLst>
          <pc:docMk/>
          <pc:sldMk cId="3008871133" sldId="298"/>
        </pc:sldMkLst>
        <pc:spChg chg="del">
          <ac:chgData name="Isabel de Cassia S. Ribeiro" userId="96b08230-ed49-4512-9252-f1c7f5029c90" providerId="ADAL" clId="{B8827C10-A6C7-43C3-9CEC-33864585C768}" dt="2024-08-27T00:45:30.251" v="110"/>
          <ac:spMkLst>
            <pc:docMk/>
            <pc:sldMk cId="3008871133" sldId="298"/>
            <ac:spMk id="51" creationId="{C59AB4C8-9178-4F7A-8404-6890510B5917}"/>
          </ac:spMkLst>
        </pc:spChg>
        <pc:spChg chg="del">
          <ac:chgData name="Isabel de Cassia S. Ribeiro" userId="96b08230-ed49-4512-9252-f1c7f5029c90" providerId="ADAL" clId="{B8827C10-A6C7-43C3-9CEC-33864585C768}" dt="2024-08-27T00:45:30.251" v="110"/>
          <ac:spMkLst>
            <pc:docMk/>
            <pc:sldMk cId="3008871133" sldId="298"/>
            <ac:spMk id="52" creationId="{4CFDFB37-4BC7-42C6-915D-A6609139BFE7}"/>
          </ac:spMkLst>
        </pc:spChg>
      </pc:sldChg>
      <pc:sldChg chg="delSp add setBg delDesignElem">
        <pc:chgData name="Isabel de Cassia S. Ribeiro" userId="96b08230-ed49-4512-9252-f1c7f5029c90" providerId="ADAL" clId="{B8827C10-A6C7-43C3-9CEC-33864585C768}" dt="2024-08-27T00:45:30.251" v="110"/>
        <pc:sldMkLst>
          <pc:docMk/>
          <pc:sldMk cId="1534185857" sldId="299"/>
        </pc:sldMkLst>
        <pc:cxnChg chg="del">
          <ac:chgData name="Isabel de Cassia S. Ribeiro" userId="96b08230-ed49-4512-9252-f1c7f5029c90" providerId="ADAL" clId="{B8827C10-A6C7-43C3-9CEC-33864585C768}" dt="2024-08-27T00:45:30.251" v="110"/>
          <ac:cxnSpMkLst>
            <pc:docMk/>
            <pc:sldMk cId="1534185857" sldId="299"/>
            <ac:cxnSpMk id="59" creationId="{192712F8-36FA-35DF-0CE8-4098D93322A3}"/>
          </ac:cxnSpMkLst>
        </pc:cxnChg>
      </pc:sldChg>
      <pc:sldChg chg="addSp delSp modSp new mod">
        <pc:chgData name="Isabel de Cassia S. Ribeiro" userId="96b08230-ed49-4512-9252-f1c7f5029c90" providerId="ADAL" clId="{B8827C10-A6C7-43C3-9CEC-33864585C768}" dt="2024-08-29T12:46:28.294" v="193" actId="14100"/>
        <pc:sldMkLst>
          <pc:docMk/>
          <pc:sldMk cId="1690904176" sldId="300"/>
        </pc:sldMkLst>
        <pc:spChg chg="mod">
          <ac:chgData name="Isabel de Cassia S. Ribeiro" userId="96b08230-ed49-4512-9252-f1c7f5029c90" providerId="ADAL" clId="{B8827C10-A6C7-43C3-9CEC-33864585C768}" dt="2024-08-29T12:46:14.485" v="188" actId="122"/>
          <ac:spMkLst>
            <pc:docMk/>
            <pc:sldMk cId="1690904176" sldId="300"/>
            <ac:spMk id="2" creationId="{B8D52B4D-FBEF-F5DB-5D5F-1B28FFFADABD}"/>
          </ac:spMkLst>
        </pc:spChg>
        <pc:spChg chg="del">
          <ac:chgData name="Isabel de Cassia S. Ribeiro" userId="96b08230-ed49-4512-9252-f1c7f5029c90" providerId="ADAL" clId="{B8827C10-A6C7-43C3-9CEC-33864585C768}" dt="2024-08-29T12:45:54.907" v="185" actId="22"/>
          <ac:spMkLst>
            <pc:docMk/>
            <pc:sldMk cId="1690904176" sldId="300"/>
            <ac:spMk id="3" creationId="{9FB2D51B-B027-E6AC-8745-B886554F1D28}"/>
          </ac:spMkLst>
        </pc:spChg>
        <pc:picChg chg="add mod ord">
          <ac:chgData name="Isabel de Cassia S. Ribeiro" userId="96b08230-ed49-4512-9252-f1c7f5029c90" providerId="ADAL" clId="{B8827C10-A6C7-43C3-9CEC-33864585C768}" dt="2024-08-29T12:46:28.294" v="193" actId="14100"/>
          <ac:picMkLst>
            <pc:docMk/>
            <pc:sldMk cId="1690904176" sldId="300"/>
            <ac:picMk id="5" creationId="{6E0F6908-BC8C-72DE-BB60-19C83FA3C0D9}"/>
          </ac:picMkLst>
        </pc:picChg>
      </pc:sldChg>
      <pc:sldChg chg="addSp delSp modSp new mod ord">
        <pc:chgData name="Isabel de Cassia S. Ribeiro" userId="96b08230-ed49-4512-9252-f1c7f5029c90" providerId="ADAL" clId="{B8827C10-A6C7-43C3-9CEC-33864585C768}" dt="2024-08-29T12:52:17.310" v="201"/>
        <pc:sldMkLst>
          <pc:docMk/>
          <pc:sldMk cId="4061768043" sldId="301"/>
        </pc:sldMkLst>
        <pc:spChg chg="mod">
          <ac:chgData name="Isabel de Cassia S. Ribeiro" userId="96b08230-ed49-4512-9252-f1c7f5029c90" providerId="ADAL" clId="{B8827C10-A6C7-43C3-9CEC-33864585C768}" dt="2024-08-29T12:50:03.793" v="199" actId="255"/>
          <ac:spMkLst>
            <pc:docMk/>
            <pc:sldMk cId="4061768043" sldId="301"/>
            <ac:spMk id="2" creationId="{64FADC1A-7E9F-E3B6-516B-89AE4FF9B8FB}"/>
          </ac:spMkLst>
        </pc:spChg>
        <pc:spChg chg="del">
          <ac:chgData name="Isabel de Cassia S. Ribeiro" userId="96b08230-ed49-4512-9252-f1c7f5029c90" providerId="ADAL" clId="{B8827C10-A6C7-43C3-9CEC-33864585C768}" dt="2024-08-29T12:49:32.860" v="195" actId="22"/>
          <ac:spMkLst>
            <pc:docMk/>
            <pc:sldMk cId="4061768043" sldId="301"/>
            <ac:spMk id="3" creationId="{E4712258-7E16-A17B-87D3-C0629652E076}"/>
          </ac:spMkLst>
        </pc:spChg>
        <pc:picChg chg="add mod ord">
          <ac:chgData name="Isabel de Cassia S. Ribeiro" userId="96b08230-ed49-4512-9252-f1c7f5029c90" providerId="ADAL" clId="{B8827C10-A6C7-43C3-9CEC-33864585C768}" dt="2024-08-29T12:49:32.860" v="195" actId="22"/>
          <ac:picMkLst>
            <pc:docMk/>
            <pc:sldMk cId="4061768043" sldId="301"/>
            <ac:picMk id="5" creationId="{73EBE6E6-EB85-5290-4B10-1AA4FCFDC034}"/>
          </ac:picMkLst>
        </pc:picChg>
      </pc:sldChg>
      <pc:sldChg chg="addSp delSp modSp new mod setBg">
        <pc:chgData name="Isabel de Cassia S. Ribeiro" userId="96b08230-ed49-4512-9252-f1c7f5029c90" providerId="ADAL" clId="{B8827C10-A6C7-43C3-9CEC-33864585C768}" dt="2024-08-29T12:58:29.781" v="220" actId="1076"/>
        <pc:sldMkLst>
          <pc:docMk/>
          <pc:sldMk cId="2437674340" sldId="302"/>
        </pc:sldMkLst>
        <pc:spChg chg="mod">
          <ac:chgData name="Isabel de Cassia S. Ribeiro" userId="96b08230-ed49-4512-9252-f1c7f5029c90" providerId="ADAL" clId="{B8827C10-A6C7-43C3-9CEC-33864585C768}" dt="2024-08-29T12:57:50.030" v="214" actId="26606"/>
          <ac:spMkLst>
            <pc:docMk/>
            <pc:sldMk cId="2437674340" sldId="302"/>
            <ac:spMk id="2" creationId="{94C568AB-8FF1-48FD-F189-345790644D22}"/>
          </ac:spMkLst>
        </pc:spChg>
        <pc:spChg chg="del">
          <ac:chgData name="Isabel de Cassia S. Ribeiro" userId="96b08230-ed49-4512-9252-f1c7f5029c90" providerId="ADAL" clId="{B8827C10-A6C7-43C3-9CEC-33864585C768}" dt="2024-08-29T12:55:58.951" v="203" actId="22"/>
          <ac:spMkLst>
            <pc:docMk/>
            <pc:sldMk cId="2437674340" sldId="302"/>
            <ac:spMk id="3" creationId="{67544E11-8B45-42F5-C6FA-759DC3DB9F76}"/>
          </ac:spMkLst>
        </pc:spChg>
        <pc:spChg chg="add del">
          <ac:chgData name="Isabel de Cassia S. Ribeiro" userId="96b08230-ed49-4512-9252-f1c7f5029c90" providerId="ADAL" clId="{B8827C10-A6C7-43C3-9CEC-33864585C768}" dt="2024-08-29T12:57:50.030" v="214" actId="26606"/>
          <ac:spMkLst>
            <pc:docMk/>
            <pc:sldMk cId="2437674340" sldId="302"/>
            <ac:spMk id="12" creationId="{99ED5833-B85B-4103-8A3B-CAB0308E6C15}"/>
          </ac:spMkLst>
        </pc:spChg>
        <pc:spChg chg="add">
          <ac:chgData name="Isabel de Cassia S. Ribeiro" userId="96b08230-ed49-4512-9252-f1c7f5029c90" providerId="ADAL" clId="{B8827C10-A6C7-43C3-9CEC-33864585C768}" dt="2024-08-29T12:57:50.030" v="214" actId="26606"/>
          <ac:spMkLst>
            <pc:docMk/>
            <pc:sldMk cId="2437674340" sldId="302"/>
            <ac:spMk id="17" creationId="{70155189-D96C-4527-B0EC-654B946BE615}"/>
          </ac:spMkLst>
        </pc:spChg>
        <pc:picChg chg="add mod ord">
          <ac:chgData name="Isabel de Cassia S. Ribeiro" userId="96b08230-ed49-4512-9252-f1c7f5029c90" providerId="ADAL" clId="{B8827C10-A6C7-43C3-9CEC-33864585C768}" dt="2024-08-29T12:57:55.552" v="215" actId="1076"/>
          <ac:picMkLst>
            <pc:docMk/>
            <pc:sldMk cId="2437674340" sldId="302"/>
            <ac:picMk id="5" creationId="{26873C21-9ECC-6E91-EC14-0D97C2722C23}"/>
          </ac:picMkLst>
        </pc:picChg>
        <pc:picChg chg="add mod">
          <ac:chgData name="Isabel de Cassia S. Ribeiro" userId="96b08230-ed49-4512-9252-f1c7f5029c90" providerId="ADAL" clId="{B8827C10-A6C7-43C3-9CEC-33864585C768}" dt="2024-08-29T12:57:57.091" v="216" actId="1076"/>
          <ac:picMkLst>
            <pc:docMk/>
            <pc:sldMk cId="2437674340" sldId="302"/>
            <ac:picMk id="7" creationId="{877177C1-A533-EA8D-03C7-8C69D22B882F}"/>
          </ac:picMkLst>
        </pc:picChg>
        <pc:picChg chg="add mod">
          <ac:chgData name="Isabel de Cassia S. Ribeiro" userId="96b08230-ed49-4512-9252-f1c7f5029c90" providerId="ADAL" clId="{B8827C10-A6C7-43C3-9CEC-33864585C768}" dt="2024-08-29T12:58:29.781" v="220" actId="1076"/>
          <ac:picMkLst>
            <pc:docMk/>
            <pc:sldMk cId="2437674340" sldId="302"/>
            <ac:picMk id="9" creationId="{F1EAFC91-7EE2-5325-5625-FB3346AF7C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97585-E199-F59D-0464-B62C48E25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308058-8954-7759-3070-2D814FF9C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B389A4-4C8B-744D-177C-3388150B8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1C43-DDDF-4156-BA8F-59E1EC84530E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7F6E83-7C96-1E8C-C831-E8503272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2B8519-15A2-BAD9-7B02-C35E52EB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C620-DB6B-4765-9BCF-E2F49EF16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35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FECC4-DDC0-CE29-BD6B-40206BB3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129D798-9276-B030-4838-7B30E4185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0AB0E8-72C1-21AD-91A6-4E55A6F9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1C43-DDDF-4156-BA8F-59E1EC84530E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4F7035-D55A-9543-74A7-DA74A73D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561387-5C68-3A17-3251-005F9BA0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C620-DB6B-4765-9BCF-E2F49EF16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3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65E1C2-086B-80A0-6AE7-8C9122DE4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1FAF1A7-4C18-C5A9-20FB-BFE81FF59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14E0F6-086E-8EDF-26A8-864507321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1C43-DDDF-4156-BA8F-59E1EC84530E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F3B834-7C22-64E9-BCA5-035F6F24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4A4349-BA1D-FFEE-3156-75E9C9B6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C620-DB6B-4765-9BCF-E2F49EF16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34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DF32E-84BA-3668-4B37-CA3ED753D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DE1A51-EA1D-460C-B759-B562626F8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A1CF69-5D5D-0938-7199-ECAE6CE37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526-5320-4651-93BC-192B95133E9A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37BF1E-639C-B7DD-3F7A-8F991158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756F6D-2657-093E-DA89-B4ACF38F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699D-A524-4900-A81C-A80B5D8962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39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F0717-F20F-D724-50F5-19AA1FEB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7C713-8DF6-53B6-76AB-FED27057D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F7A8AD-857D-69EC-1E88-592AB0D85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526-5320-4651-93BC-192B95133E9A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A37F78-3CEE-1FA4-AF30-A83EE1856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CFE796-5CCA-F185-BA24-FA7D8493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699D-A524-4900-A81C-A80B5D8962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905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A7E65-840B-BB00-6DA0-5BC865BF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D4BF99-F496-0E02-101C-74A598F3B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77C68F-41C6-93DD-832B-6B2D62C8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526-5320-4651-93BC-192B95133E9A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6DF5E9-3F30-D3A5-6A81-8351B4216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A057AB-58DB-276F-E9DA-BCF4305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699D-A524-4900-A81C-A80B5D8962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85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63639-26B1-392B-F642-D16A0E1B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B8CD61-C831-2773-296C-D0CCCE452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9210DC-D430-96DA-9D38-6EDC99B0B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FCF571-25CF-71AB-013A-1CC8DDC7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526-5320-4651-93BC-192B95133E9A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8E093A-0EF0-DB06-AFA4-6EC6E776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E6AA67-20E2-0166-0B8A-721463F5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699D-A524-4900-A81C-A80B5D8962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86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AA2BB-AEEA-82E4-1789-6A71EB8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09AA47-2423-04A8-27A3-58D009CC0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0497F4-EAB8-C38F-43FB-5E1BCBE69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D9CCA9D-2A3D-EDBA-7C60-4DE278378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1D962BB-23C4-B41E-1DB0-106F8856D8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39D741A-F085-42E7-FF86-79591CC3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526-5320-4651-93BC-192B95133E9A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ECFD6E2-3CC3-D24C-3152-23D2D521F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74F5893-9B3D-2FE6-CA24-15ED88D0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699D-A524-4900-A81C-A80B5D8962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469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FB9224-0EA4-6B62-3757-481776C7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3AECE1-106E-5156-9CA7-DD3DFB7F6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526-5320-4651-93BC-192B95133E9A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1626DDB-2201-6A82-CFE6-3A8A3FEA4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3E33824-B81A-F3F7-921C-6C9D0446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699D-A524-4900-A81C-A80B5D8962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863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CDB9449-5FB0-2F93-B9CE-FAC23728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526-5320-4651-93BC-192B95133E9A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64D8147-4693-4FCF-9E4D-6626639D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F33EF1-3885-930C-838C-FE375ACF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699D-A524-4900-A81C-A80B5D8962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01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42051-F1AF-659D-FB23-82DA2824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F5B18C-BA93-6B24-5E07-35C4471E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F89ECB5-0C4E-FCAD-A77A-A6F4E3D19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1383B0-467D-A802-909D-AEE33D98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526-5320-4651-93BC-192B95133E9A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19805D-DEC2-43A6-3627-BF71A4AC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08F140-BCB7-C4D6-4D7B-75BCD5A5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699D-A524-4900-A81C-A80B5D8962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38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7B00B-098B-0297-BD55-819DBCB8C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08EB8D-2281-419C-BB96-804B7753D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2A1E8E-0FCB-54DD-3A64-5506DE35A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1C43-DDDF-4156-BA8F-59E1EC84530E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38E277-3296-5CC5-65D8-EB74F61E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157523-AA16-C073-E83C-B8FE7924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C620-DB6B-4765-9BCF-E2F49EF16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510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BA184-135E-28CC-E22F-629FB0C1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F6F1E5-6AC9-D95D-6B8F-FCC914DD3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347908-4B16-ECDE-0933-051308BF2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441AFF-687E-8E35-A140-1A6A22C2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526-5320-4651-93BC-192B95133E9A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23FB0A-0C7B-D543-5F7E-86B92BC48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5A03D3-4AD2-49A5-C9FF-A8BC05C5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699D-A524-4900-A81C-A80B5D8962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392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6FC1E-1A94-28A0-37AB-FDF58BBE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EF4C3A6-9044-6F45-7404-CFF366284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3CAEFA-4F31-28A2-A81E-0070A8DB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526-5320-4651-93BC-192B95133E9A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BDCE87-F64B-61AF-A427-85E891083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207E84-F1CE-80CF-E03B-480361C3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699D-A524-4900-A81C-A80B5D8962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230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2C602B-40C3-5146-D441-D3B5C5E66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D58D34D-2060-B679-D805-ABA983C33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9C7AFA-1D6A-4588-E805-4230349B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526-5320-4651-93BC-192B95133E9A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DFB43C-9724-A02B-77FA-18F7BE2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95A0A1-1778-ED0D-D5AE-CA88E605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699D-A524-4900-A81C-A80B5D8962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23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7DAB8-6739-2521-DE86-687D5159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9B6AFE-C97D-2AFA-58F6-807F4D884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B7748B-BCC4-4CE7-B99C-97164D7F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1C43-DDDF-4156-BA8F-59E1EC84530E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5B7D7F-F5A9-D8B6-F558-C0F6CB7F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863553-F72D-AE21-7EA1-53550497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C620-DB6B-4765-9BCF-E2F49EF16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67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DDF89-FC14-CE12-B484-825E792A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83A2E7-3C63-4ACA-1ED3-1C73F77AC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7254A9-93FC-E8CC-E63B-E707FE13C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F974C9-D908-D164-9446-6C1F0F2D8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1C43-DDDF-4156-BA8F-59E1EC84530E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3117F8-9C1C-7676-9C63-F651606B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7D6BE3-E041-313A-7549-9BBCC37EE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C620-DB6B-4765-9BCF-E2F49EF16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06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DADA1-2F45-664E-C516-CC397676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1FF985-2058-E19D-6EE7-47C674D46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503E2C-C068-7374-729C-F3D2E6777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45C288-4202-134E-DE75-2AE3DEB8D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96D173-8958-1ADF-F8EC-B5B4E00D2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6A19150-46E2-DA20-B715-0193B2437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1C43-DDDF-4156-BA8F-59E1EC84530E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7CA074-562F-50CF-00F2-BD5D95CC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5E35CE3-C0BF-F89E-7E8E-BB278247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C620-DB6B-4765-9BCF-E2F49EF16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90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36399-A280-3B15-260E-610C1AAC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009C64-FBCA-23C9-2A3D-613278DF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1C43-DDDF-4156-BA8F-59E1EC84530E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32BF8E-2ABD-AF29-4E67-07C6340C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DB40417-EF3A-899F-994B-877D48E1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C620-DB6B-4765-9BCF-E2F49EF16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57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079D0C7-8335-7C6F-2F5F-90E375C4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1C43-DDDF-4156-BA8F-59E1EC84530E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E37D084-E406-3B4D-9FE6-E2C2115B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291F36-1959-93B9-6F7F-8D738689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C620-DB6B-4765-9BCF-E2F49EF16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52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F65D6-98E6-AEC9-3FB5-CB2A5CC11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93988B-49FC-F6EF-C61C-FE16439BE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423595-0AED-69AA-8AA1-21C32E8C3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D51F71-355D-A733-9736-3CCB615C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1C43-DDDF-4156-BA8F-59E1EC84530E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8C5403-1907-296E-4CF5-7437399C9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0E8961-EC22-3763-C6FB-E15EBE62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C620-DB6B-4765-9BCF-E2F49EF16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30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09117-A86B-E234-02D1-5BE6F87B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FA23A84-A6F3-9F14-3277-6DE0FCE97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B56AFA-9811-184D-CCB3-96A17A523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83BCDE-D723-8693-AB12-4B3E805B7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1C43-DDDF-4156-BA8F-59E1EC84530E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53C291-DCD0-5DD0-29ED-B794AB43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6F4B8D-2414-BDE5-25F3-4E24438B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C620-DB6B-4765-9BCF-E2F49EF16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26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9C7FC8D-7CB0-B138-6D16-7878A580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B61C9C-0B92-B4B6-AC05-E3746EE0D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CE3C8C-827D-2416-BDAB-231B18780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CF1C43-DDDF-4156-BA8F-59E1EC84530E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A349C0-2AD7-419D-FCAF-75B5B48AF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9C24DA-D305-6317-786C-16979035F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9CC620-DB6B-4765-9BCF-E2F49EF16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17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B47DDDB-6C59-FDBE-C51C-CCF428D0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CB58C2-0239-AC43-3860-4F6FC3F44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0FF0CC-FD49-13D7-C003-63056FE21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33526-5320-4651-93BC-192B95133E9A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658D74-7F97-E28B-2B9A-CB40A2A8A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C78295-4D17-51A2-02DE-778D31A18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1699D-A524-4900-A81C-A80B5D8962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10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atasebrae.com.br/wp-content/uploads/2021/02/Estudo-Tecnico-analise-retrospectiva-e-projetiva-do-universo-dos-Pequenos-Negoicos-baianos-ciclo-2024-2027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71E0F0-8D09-1099-4E41-42807FA56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pt-BR" sz="5200"/>
              <a:t>Histórico, metodologia e entregas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614EA1-70F9-290A-0D7C-8536E2B04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4067032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r>
              <a:rPr lang="pt-BR" dirty="0">
                <a:hlinkClick r:id="rId2"/>
              </a:rPr>
              <a:t>Estudo-Tecnico-analise-retrospectiva-e-projetiva-do-universo-dos-Pequenos-Negoicos-baianos-ciclo-2024-2027.pdf</a:t>
            </a:r>
            <a:endParaRPr lang="pt-BR" dirty="0"/>
          </a:p>
          <a:p>
            <a:pPr algn="l"/>
            <a:r>
              <a:rPr lang="pt-BR" dirty="0"/>
              <a:t>‘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E0B9C4-20A7-70C3-3813-65452153A3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93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77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F909D-E888-0A29-53A6-EE56971DA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de Ações – Aspectos Transversais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DEDEE5-83EC-3D39-19BF-EAB53597D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17410" name="Picture 2" descr="COMO DESENHAR COM LINHAS DE AÇÃO - YouTube">
            <a:extLst>
              <a:ext uri="{FF2B5EF4-FFF2-40B4-BE49-F238E27FC236}">
                <a16:creationId xmlns:a16="http://schemas.microsoft.com/office/drawing/2014/main" id="{C51421E1-8373-2FC4-C4ED-B4DF7E27A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20" y="2509520"/>
            <a:ext cx="5777230" cy="281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31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B3873-54B0-C282-37D7-C3E37386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0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/>
              <a:t>Potencialidade para Inserção dos Pequenos Negócios nos Territórios de Identidade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4761F6-D514-C46D-96C1-E2565895B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111361"/>
            <a:ext cx="11748051" cy="549114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Critérios para Priorização</a:t>
            </a:r>
          </a:p>
          <a:p>
            <a:pPr marL="0" indent="0" algn="just">
              <a:buNone/>
            </a:pPr>
            <a:r>
              <a:rPr lang="pt-BR" sz="1800" dirty="0"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pt-BR" sz="18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oi aplicado um Índice de Priorização (IP) para os Territórios de Identidade (</a:t>
            </a:r>
            <a:r>
              <a:rPr lang="pt-BR" sz="1800" dirty="0" err="1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TIs</a:t>
            </a:r>
            <a:r>
              <a:rPr lang="pt-BR" sz="18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da Bahia. </a:t>
            </a:r>
          </a:p>
          <a:p>
            <a:pPr marL="0" indent="0" algn="just">
              <a:buNone/>
            </a:pPr>
            <a:r>
              <a:rPr lang="pt-BR" sz="18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índice se desenvolve em dois níveis: primeiro, avalia-se quais são os principais </a:t>
            </a:r>
            <a:r>
              <a:rPr lang="pt-BR" sz="1800" dirty="0" err="1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TIs</a:t>
            </a:r>
            <a:r>
              <a:rPr lang="pt-BR" sz="18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 cada um dos setores econômicos: indústria, comércio e serviços, agricultura e pecuária. </a:t>
            </a:r>
          </a:p>
          <a:p>
            <a:pPr marL="0" indent="0" algn="just">
              <a:buNone/>
            </a:pPr>
            <a:r>
              <a:rPr lang="pt-BR" sz="18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segundo nível, avalia-se a atividades principais do setor naquele território de identidade definido. </a:t>
            </a:r>
            <a:r>
              <a:rPr lang="pt-BR" dirty="0">
                <a:latin typeface="Aptos Light" panose="020B0004020202020204" pitchFamily="34" charset="0"/>
              </a:rPr>
              <a:t> </a:t>
            </a:r>
            <a:endParaRPr lang="pt-BR" sz="1800" b="1" kern="100" dirty="0">
              <a:effectLst/>
              <a:latin typeface="Aptos Light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800" b="1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Quadro 1 </a:t>
            </a: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Priorização Territorial</a:t>
            </a:r>
            <a:endParaRPr lang="pt-BR" dirty="0">
              <a:latin typeface="Aptos Light" panose="020B00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709641B1-2659-8ED7-EF30-784D8BB27455}"/>
              </a:ext>
            </a:extLst>
          </p:cNvPr>
          <p:cNvGraphicFramePr>
            <a:graphicFrameLocks noGrp="1"/>
          </p:cNvGraphicFramePr>
          <p:nvPr/>
        </p:nvGraphicFramePr>
        <p:xfrm>
          <a:off x="743755" y="3690256"/>
          <a:ext cx="10704487" cy="2056384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974029">
                  <a:extLst>
                    <a:ext uri="{9D8B030D-6E8A-4147-A177-3AD203B41FA5}">
                      <a16:colId xmlns:a16="http://schemas.microsoft.com/office/drawing/2014/main" val="819143750"/>
                    </a:ext>
                  </a:extLst>
                </a:gridCol>
                <a:gridCol w="1432442">
                  <a:extLst>
                    <a:ext uri="{9D8B030D-6E8A-4147-A177-3AD203B41FA5}">
                      <a16:colId xmlns:a16="http://schemas.microsoft.com/office/drawing/2014/main" val="2517304050"/>
                    </a:ext>
                  </a:extLst>
                </a:gridCol>
                <a:gridCol w="998244">
                  <a:extLst>
                    <a:ext uri="{9D8B030D-6E8A-4147-A177-3AD203B41FA5}">
                      <a16:colId xmlns:a16="http://schemas.microsoft.com/office/drawing/2014/main" val="2616794057"/>
                    </a:ext>
                  </a:extLst>
                </a:gridCol>
                <a:gridCol w="1919656">
                  <a:extLst>
                    <a:ext uri="{9D8B030D-6E8A-4147-A177-3AD203B41FA5}">
                      <a16:colId xmlns:a16="http://schemas.microsoft.com/office/drawing/2014/main" val="1436483771"/>
                    </a:ext>
                  </a:extLst>
                </a:gridCol>
                <a:gridCol w="869298">
                  <a:extLst>
                    <a:ext uri="{9D8B030D-6E8A-4147-A177-3AD203B41FA5}">
                      <a16:colId xmlns:a16="http://schemas.microsoft.com/office/drawing/2014/main" val="3447943100"/>
                    </a:ext>
                  </a:extLst>
                </a:gridCol>
                <a:gridCol w="1550115">
                  <a:extLst>
                    <a:ext uri="{9D8B030D-6E8A-4147-A177-3AD203B41FA5}">
                      <a16:colId xmlns:a16="http://schemas.microsoft.com/office/drawing/2014/main" val="3868862511"/>
                    </a:ext>
                  </a:extLst>
                </a:gridCol>
                <a:gridCol w="1091405">
                  <a:extLst>
                    <a:ext uri="{9D8B030D-6E8A-4147-A177-3AD203B41FA5}">
                      <a16:colId xmlns:a16="http://schemas.microsoft.com/office/drawing/2014/main" val="621399861"/>
                    </a:ext>
                  </a:extLst>
                </a:gridCol>
                <a:gridCol w="869298">
                  <a:extLst>
                    <a:ext uri="{9D8B030D-6E8A-4147-A177-3AD203B41FA5}">
                      <a16:colId xmlns:a16="http://schemas.microsoft.com/office/drawing/2014/main" val="3879534518"/>
                    </a:ext>
                  </a:extLst>
                </a:gridCol>
              </a:tblGrid>
              <a:tr h="10010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Variáveis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Microempresas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EPP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Empresas de Médio Porte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Empresa de  Grande Porte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Empregos Gerados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VA ao PIB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Resultado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91938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u="none" strike="noStrike">
                          <a:effectLst/>
                        </a:rPr>
                        <a:t>Peso da Variável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9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9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3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9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Soma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82548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u="none" strike="noStrike" dirty="0">
                          <a:effectLst/>
                        </a:rPr>
                        <a:t>Território de Identidade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Número de Empresas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Número de Empresas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Número de Empresas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Número de Empresas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Número de Emprego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Valor Adicionado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Soma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417233"/>
                  </a:ext>
                </a:extLst>
              </a:tr>
            </a:tbl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54725445-C5CD-EBA3-C1DA-740FD9D8C1F5}"/>
              </a:ext>
            </a:extLst>
          </p:cNvPr>
          <p:cNvSpPr txBox="1"/>
          <p:nvPr/>
        </p:nvSpPr>
        <p:spPr>
          <a:xfrm>
            <a:off x="743755" y="5796714"/>
            <a:ext cx="6663491" cy="377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</a:t>
            </a: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Desenvolvido por Valor &amp; Foco a partir de dados MTE (2023)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01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B3873-54B0-C282-37D7-C3E37386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901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/>
              <a:t>Potencialidade para Inserção dos Pequenos Negócios nos Territórios de Identidade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4761F6-D514-C46D-96C1-E2565895B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02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Aptos Light" panose="020B0004020202020204" pitchFamily="34" charset="0"/>
              </a:rPr>
              <a:t>Critérios para Priorização</a:t>
            </a:r>
          </a:p>
          <a:p>
            <a:pPr marL="0" indent="0" algn="just">
              <a:buNone/>
            </a:pP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avaliar as atividades dos segmentos dos setores produtivos utilizou-se o número de empresas por porte e o número de empregos gerados pelo setor naquele TI, considerando-se o ano de 2020, o mais recente da série de dados da RAIS (Relação Anual de Informações Sociais). Nos quadros a seguir são apresentados os critérios de priorização. </a:t>
            </a:r>
          </a:p>
          <a:p>
            <a:pPr marL="0" indent="0">
              <a:buNone/>
            </a:pPr>
            <a:endParaRPr lang="pt-BR" sz="1800" b="1" kern="100" dirty="0">
              <a:effectLst/>
              <a:latin typeface="Aptos Light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b="1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Quadro 2 </a:t>
            </a: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Priorização de Atividades</a:t>
            </a:r>
            <a:endParaRPr lang="pt-BR" sz="1800" kern="100" dirty="0">
              <a:latin typeface="Aptos Light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4CDB88D-B140-4FB8-90B8-D821F14DC02D}"/>
              </a:ext>
            </a:extLst>
          </p:cNvPr>
          <p:cNvGraphicFramePr>
            <a:graphicFrameLocks noGrp="1"/>
          </p:cNvGraphicFramePr>
          <p:nvPr/>
        </p:nvGraphicFramePr>
        <p:xfrm>
          <a:off x="946869" y="3707959"/>
          <a:ext cx="9014789" cy="173870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287827">
                  <a:extLst>
                    <a:ext uri="{9D8B030D-6E8A-4147-A177-3AD203B41FA5}">
                      <a16:colId xmlns:a16="http://schemas.microsoft.com/office/drawing/2014/main" val="764062374"/>
                    </a:ext>
                  </a:extLst>
                </a:gridCol>
                <a:gridCol w="1693913">
                  <a:extLst>
                    <a:ext uri="{9D8B030D-6E8A-4147-A177-3AD203B41FA5}">
                      <a16:colId xmlns:a16="http://schemas.microsoft.com/office/drawing/2014/main" val="3459149280"/>
                    </a:ext>
                  </a:extLst>
                </a:gridCol>
                <a:gridCol w="881741">
                  <a:extLst>
                    <a:ext uri="{9D8B030D-6E8A-4147-A177-3AD203B41FA5}">
                      <a16:colId xmlns:a16="http://schemas.microsoft.com/office/drawing/2014/main" val="2039145097"/>
                    </a:ext>
                  </a:extLst>
                </a:gridCol>
                <a:gridCol w="1287827">
                  <a:extLst>
                    <a:ext uri="{9D8B030D-6E8A-4147-A177-3AD203B41FA5}">
                      <a16:colId xmlns:a16="http://schemas.microsoft.com/office/drawing/2014/main" val="1684645445"/>
                    </a:ext>
                  </a:extLst>
                </a:gridCol>
                <a:gridCol w="1287827">
                  <a:extLst>
                    <a:ext uri="{9D8B030D-6E8A-4147-A177-3AD203B41FA5}">
                      <a16:colId xmlns:a16="http://schemas.microsoft.com/office/drawing/2014/main" val="107832774"/>
                    </a:ext>
                  </a:extLst>
                </a:gridCol>
                <a:gridCol w="1287827">
                  <a:extLst>
                    <a:ext uri="{9D8B030D-6E8A-4147-A177-3AD203B41FA5}">
                      <a16:colId xmlns:a16="http://schemas.microsoft.com/office/drawing/2014/main" val="908040666"/>
                    </a:ext>
                  </a:extLst>
                </a:gridCol>
                <a:gridCol w="1287827">
                  <a:extLst>
                    <a:ext uri="{9D8B030D-6E8A-4147-A177-3AD203B41FA5}">
                      <a16:colId xmlns:a16="http://schemas.microsoft.com/office/drawing/2014/main" val="3005177345"/>
                    </a:ext>
                  </a:extLst>
                </a:gridCol>
              </a:tblGrid>
              <a:tr h="5068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Variáveis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Microempresas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EPP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Empresas de  Médio Porte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Emp. Grande Porte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Empregos Gerados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Resultado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91133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</a:rPr>
                        <a:t>Peso da Variável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9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9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3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Soma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386947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Atividades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Número de Empresas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Número de Empresas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Número de Empresas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Número de Empresas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Número de Emprego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Soma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Light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64949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DA83DBFF-2810-918B-BEE0-F845A0F7F1A1}"/>
              </a:ext>
            </a:extLst>
          </p:cNvPr>
          <p:cNvSpPr txBox="1"/>
          <p:nvPr/>
        </p:nvSpPr>
        <p:spPr>
          <a:xfrm>
            <a:off x="946869" y="5653364"/>
            <a:ext cx="6663491" cy="377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</a:t>
            </a: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Desenvolvido por Valor &amp; Foco a partir de dados MTE (2023).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36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8AC62-F36C-70E6-0C6D-FF5C75C8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b="1" dirty="0"/>
              <a:t>Pequenas Indústrias nos  Territórios de Identidade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D3B18B-5813-BB0D-301E-8E6FDEE1D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cenário atual, os </a:t>
            </a:r>
            <a:r>
              <a:rPr lang="pt-BR" sz="2000" dirty="0" err="1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TIs</a:t>
            </a:r>
            <a:r>
              <a:rPr lang="pt-BR" sz="20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RMS, Portal do Sertão e o Sudoeste Baiano são os principais territórios industriais conforme critérios anteriormente apresentados.</a:t>
            </a:r>
          </a:p>
          <a:p>
            <a:pPr marL="0" indent="0">
              <a:buNone/>
            </a:pPr>
            <a:endParaRPr lang="pt-BR" sz="1800" b="1" kern="100" dirty="0">
              <a:effectLst/>
              <a:latin typeface="Aptos Light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b="1" kern="100" dirty="0">
              <a:latin typeface="Aptos Light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b="1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Quadro 3 – IP Indústria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C64AD5D-A496-76F9-1C08-04F9BD2F6C93}"/>
              </a:ext>
            </a:extLst>
          </p:cNvPr>
          <p:cNvGraphicFramePr>
            <a:graphicFrameLocks noGrp="1"/>
          </p:cNvGraphicFramePr>
          <p:nvPr/>
        </p:nvGraphicFramePr>
        <p:xfrm>
          <a:off x="989178" y="3858833"/>
          <a:ext cx="8989709" cy="1246632"/>
        </p:xfrm>
        <a:graphic>
          <a:graphicData uri="http://schemas.openxmlformats.org/drawingml/2006/table">
            <a:tbl>
              <a:tblPr firstRow="1" firstCol="1">
                <a:tableStyleId>{0E3FDE45-AF77-4B5C-9715-49D594BDF05E}</a:tableStyleId>
              </a:tblPr>
              <a:tblGrid>
                <a:gridCol w="5123011">
                  <a:extLst>
                    <a:ext uri="{9D8B030D-6E8A-4147-A177-3AD203B41FA5}">
                      <a16:colId xmlns:a16="http://schemas.microsoft.com/office/drawing/2014/main" val="2163006346"/>
                    </a:ext>
                  </a:extLst>
                </a:gridCol>
                <a:gridCol w="3866698">
                  <a:extLst>
                    <a:ext uri="{9D8B030D-6E8A-4147-A177-3AD203B41FA5}">
                      <a16:colId xmlns:a16="http://schemas.microsoft.com/office/drawing/2014/main" val="426061432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</a:rPr>
                        <a:t>Priorizada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</a:rPr>
                        <a:t>Menos Relevantes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69578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</a:rPr>
                        <a:t>RMS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</a:rPr>
                        <a:t>Chapada Diamantina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9013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</a:rPr>
                        <a:t>Portal do Sertão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</a:rPr>
                        <a:t>Velho Chico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4893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</a:rPr>
                        <a:t>Sudoeste Baiano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</a:rPr>
                        <a:t>Irecê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0907832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E785613F-9A00-F648-8BDB-9FF73E5927B2}"/>
              </a:ext>
            </a:extLst>
          </p:cNvPr>
          <p:cNvSpPr txBox="1"/>
          <p:nvPr/>
        </p:nvSpPr>
        <p:spPr>
          <a:xfrm>
            <a:off x="2426270" y="5215348"/>
            <a:ext cx="3789307" cy="377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</a:t>
            </a: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Desenvolvido por Valor &amp; Foco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0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52B4D-FBEF-F5DB-5D5F-1B28FFFA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b="1" dirty="0"/>
              <a:t>Pequenas Indústrias nos  Territórios de Identidade</a:t>
            </a:r>
            <a:endParaRPr lang="pt-BR" sz="2000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E0F6908-BC8C-72DE-BB60-19C83FA3C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9036" y="1573371"/>
            <a:ext cx="7313060" cy="3977037"/>
          </a:xfrm>
        </p:spPr>
      </p:pic>
    </p:spTree>
    <p:extLst>
      <p:ext uri="{BB962C8B-B14F-4D97-AF65-F5344CB8AC3E}">
        <p14:creationId xmlns:p14="http://schemas.microsoft.com/office/powerpoint/2010/main" val="1690904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8AC62-F36C-70E6-0C6D-FF5C75C8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pt-BR" sz="3000"/>
              <a:t>Pequenas Indústrias nos  Territórios de Identidade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D3B18B-5813-BB0D-301E-8E6FDEE1D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200" b="1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Quadro 4 – IP Indústria Atividades</a:t>
            </a:r>
            <a:endParaRPr lang="pt-BR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2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0063B0F-50B3-2F2A-BA77-2E6C9DCF9B1F}"/>
              </a:ext>
            </a:extLst>
          </p:cNvPr>
          <p:cNvGraphicFramePr>
            <a:graphicFrameLocks noGrp="1"/>
          </p:cNvGraphicFramePr>
          <p:nvPr/>
        </p:nvGraphicFramePr>
        <p:xfrm>
          <a:off x="630936" y="2563797"/>
          <a:ext cx="10917937" cy="3413632"/>
        </p:xfrm>
        <a:graphic>
          <a:graphicData uri="http://schemas.openxmlformats.org/drawingml/2006/table">
            <a:tbl>
              <a:tblPr firstRow="1" firstCol="1">
                <a:tableStyleId>{0E3FDE45-AF77-4B5C-9715-49D594BDF05E}</a:tableStyleId>
              </a:tblPr>
              <a:tblGrid>
                <a:gridCol w="1856427">
                  <a:extLst>
                    <a:ext uri="{9D8B030D-6E8A-4147-A177-3AD203B41FA5}">
                      <a16:colId xmlns:a16="http://schemas.microsoft.com/office/drawing/2014/main" val="3115933139"/>
                    </a:ext>
                  </a:extLst>
                </a:gridCol>
                <a:gridCol w="4410241">
                  <a:extLst>
                    <a:ext uri="{9D8B030D-6E8A-4147-A177-3AD203B41FA5}">
                      <a16:colId xmlns:a16="http://schemas.microsoft.com/office/drawing/2014/main" val="2919330173"/>
                    </a:ext>
                  </a:extLst>
                </a:gridCol>
                <a:gridCol w="4651269">
                  <a:extLst>
                    <a:ext uri="{9D8B030D-6E8A-4147-A177-3AD203B41FA5}">
                      <a16:colId xmlns:a16="http://schemas.microsoft.com/office/drawing/2014/main" val="1575048456"/>
                    </a:ext>
                  </a:extLst>
                </a:gridCol>
              </a:tblGrid>
              <a:tr h="410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b="1" kern="100" cap="none" spc="0">
                          <a:solidFill>
                            <a:schemeClr val="tx1"/>
                          </a:solidFill>
                          <a:effectLst/>
                        </a:rPr>
                        <a:t>Priorizada</a:t>
                      </a:r>
                      <a:endParaRPr lang="pt-BR" sz="1500" b="1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88" marR="64059" marT="17082" marB="12811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b="1" kern="100" cap="none" spc="0">
                          <a:solidFill>
                            <a:schemeClr val="tx1"/>
                          </a:solidFill>
                          <a:effectLst/>
                        </a:rPr>
                        <a:t>Principais Atividades</a:t>
                      </a:r>
                      <a:endParaRPr lang="pt-BR" sz="1500" b="1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88" marR="64059" marT="17082" marB="12811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Potencial</a:t>
                      </a:r>
                      <a:endParaRPr lang="pt-BR" sz="15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88" marR="64059" marT="17082" marB="12811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047243"/>
                  </a:ext>
                </a:extLst>
              </a:tr>
              <a:tr h="9083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kern="100" cap="none" spc="0">
                          <a:solidFill>
                            <a:schemeClr val="tx1"/>
                          </a:solidFill>
                          <a:effectLst/>
                        </a:rPr>
                        <a:t>RMS</a:t>
                      </a:r>
                      <a:endParaRPr lang="pt-BR" sz="1100" b="1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88" marR="64059" marT="17082" marB="1281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100" kern="100" cap="none" spc="0">
                          <a:solidFill>
                            <a:schemeClr val="tx1"/>
                          </a:solidFill>
                          <a:effectLst/>
                        </a:rPr>
                        <a:t>Construção de edifícios;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100" kern="100" cap="none" spc="0">
                          <a:solidFill>
                            <a:schemeClr val="tx1"/>
                          </a:solidFill>
                          <a:effectLst/>
                        </a:rPr>
                        <a:t>Fabricação de Produtos de Padaria e Confeitaria;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100" kern="100" cap="none" spc="0">
                          <a:solidFill>
                            <a:schemeClr val="tx1"/>
                          </a:solidFill>
                          <a:effectLst/>
                        </a:rPr>
                        <a:t>Instalação e manutenção elétrica.</a:t>
                      </a:r>
                      <a:endParaRPr lang="pt-BR" sz="11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88" marR="64059" marT="17082" marB="1281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cap="none" spc="0">
                          <a:solidFill>
                            <a:schemeClr val="tx1"/>
                          </a:solidFill>
                          <a:effectLst/>
                        </a:rPr>
                        <a:t>Desenvolvimento de construção; capacidade de produção de alimento para consumo local e expertise para expansão da infraestrutura.</a:t>
                      </a:r>
                      <a:endParaRPr lang="pt-BR" sz="11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88" marR="64059" marT="17082" marB="1281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613632"/>
                  </a:ext>
                </a:extLst>
              </a:tr>
              <a:tr h="11860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kern="100" cap="none" spc="0">
                          <a:solidFill>
                            <a:schemeClr val="tx1"/>
                          </a:solidFill>
                          <a:effectLst/>
                        </a:rPr>
                        <a:t>Portal do Sertão</a:t>
                      </a:r>
                      <a:endParaRPr lang="pt-BR" sz="1100" b="1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88" marR="64059" marT="17082" marB="1281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Construção de edifícios;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Fabricação de móveis de madeira;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Confecção de peças de vestuários;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Fabricação de embalagens e materiais plásticos.</a:t>
                      </a:r>
                      <a:endParaRPr lang="pt-BR" sz="11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88" marR="64059" marT="17082" marB="1281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Encadeamento com outras regiões produtoras do estado, como madeireiras e algodoeira. Vantagem logística para acesso tanto do litoral como interior do estado para o fornecimento de móveis, plásticos e roupas.</a:t>
                      </a:r>
                      <a:endParaRPr lang="pt-BR" sz="11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88" marR="64059" marT="17082" marB="1281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746433"/>
                  </a:ext>
                </a:extLst>
              </a:tr>
              <a:tr h="9083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Sudoeste Baiano</a:t>
                      </a:r>
                      <a:endParaRPr lang="pt-BR" sz="11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88" marR="64059" marT="17082" marB="1281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Construção de edifícios;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Incorporação de empreendimentos Imobiliários;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Confecção de peças de vestuários.</a:t>
                      </a:r>
                      <a:endParaRPr lang="pt-BR" sz="11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88" marR="64059" marT="17082" marB="1281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Indústria mais dispersa em um número maior de atividades, especialmente voltadas para construção e infraestrutura, o setor de confecção pode fomentar a circulação de produtos nos estados próximos.</a:t>
                      </a:r>
                      <a:endParaRPr lang="pt-BR" sz="11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88" marR="64059" marT="17082" marB="1281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2798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978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C568AB-8FF1-48FD-F189-345790644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Agronegócios nos Territórios de Identidade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6873C21-9ECC-6E91-EC14-0D97C2722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75" y="2649356"/>
            <a:ext cx="3797536" cy="337031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77177C1-A533-EA8D-03C7-8C69D22B8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395" y="2649356"/>
            <a:ext cx="3797536" cy="327537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1EAFC91-7EE2-5325-5625-FB3346AF7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489" y="2649356"/>
            <a:ext cx="3797536" cy="337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74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8AC62-F36C-70E6-0C6D-FF5C75C8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Agronegócios nos Territórios de Identidade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D3B18B-5813-BB0D-301E-8E6FDEE1D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13" y="1547330"/>
            <a:ext cx="10515600" cy="4346574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 analisar o setor agropecuário formal do estado da Bahia, expresso no número de empreendimento e empregos, nota-se o seguinte cenário: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Bacia do Rio Grande, o Litoral Sul e o Sudoeste Baiano são os principais TI do setor agropecuário.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Territórios de Identidade piores avaliados foram Itaparica, Piemonte da Diamantina e Piemonte Norte do Itapicuru foram os </a:t>
            </a:r>
            <a:r>
              <a:rPr lang="pt-BR" sz="1800" kern="100" dirty="0" err="1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TIs</a:t>
            </a: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qual a agricultura menos se traduz em empreendedorismo, emprego e renda.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7056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Quadro  5  – IP Agricultura e Pecuária</a:t>
            </a:r>
          </a:p>
          <a:p>
            <a:pPr marL="67056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3183C24-C410-DD65-9266-DA2F28CD4DD6}"/>
              </a:ext>
            </a:extLst>
          </p:cNvPr>
          <p:cNvGraphicFramePr>
            <a:graphicFrameLocks noGrp="1"/>
          </p:cNvGraphicFramePr>
          <p:nvPr/>
        </p:nvGraphicFramePr>
        <p:xfrm>
          <a:off x="1454426" y="4267835"/>
          <a:ext cx="8295861" cy="1246632"/>
        </p:xfrm>
        <a:graphic>
          <a:graphicData uri="http://schemas.openxmlformats.org/drawingml/2006/table">
            <a:tbl>
              <a:tblPr firstRow="1" firstCol="1">
                <a:tableStyleId>{0E3FDE45-AF77-4B5C-9715-49D594BDF05E}</a:tableStyleId>
              </a:tblPr>
              <a:tblGrid>
                <a:gridCol w="3653195">
                  <a:extLst>
                    <a:ext uri="{9D8B030D-6E8A-4147-A177-3AD203B41FA5}">
                      <a16:colId xmlns:a16="http://schemas.microsoft.com/office/drawing/2014/main" val="3022572682"/>
                    </a:ext>
                  </a:extLst>
                </a:gridCol>
                <a:gridCol w="4642666">
                  <a:extLst>
                    <a:ext uri="{9D8B030D-6E8A-4147-A177-3AD203B41FA5}">
                      <a16:colId xmlns:a16="http://schemas.microsoft.com/office/drawing/2014/main" val="406387859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</a:rPr>
                        <a:t>Priorizadas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</a:rPr>
                        <a:t>Menos Relevantes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7225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</a:rPr>
                        <a:t>Bacia do Rio Grande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</a:rPr>
                        <a:t>Itaparica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8817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</a:rPr>
                        <a:t>Litoral Sul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</a:rPr>
                        <a:t>Piemonte da Diamantina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6224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</a:rPr>
                        <a:t>Sudoeste Baiano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</a:rPr>
                        <a:t>Piemonte Norte do Itapicuru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63872754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B326B529-B86D-762F-B855-42CAA60B0A27}"/>
              </a:ext>
            </a:extLst>
          </p:cNvPr>
          <p:cNvSpPr txBox="1"/>
          <p:nvPr/>
        </p:nvSpPr>
        <p:spPr>
          <a:xfrm>
            <a:off x="3292272" y="5704974"/>
            <a:ext cx="3920753" cy="377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</a:t>
            </a: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Desenvolvido por Valor &amp; Foco.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69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8AC62-F36C-70E6-0C6D-FF5C75C8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pt-BR" sz="3700"/>
              <a:t>Potencialidades no agronegócio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D3B18B-5813-BB0D-301E-8E6FDEE1D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200" b="1" kern="10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Quadro 6  –</a:t>
            </a:r>
            <a:r>
              <a:rPr lang="pt-BR" sz="2200" b="1" i="1" kern="10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200" b="1" kern="10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 Agricultura e Pecuária Atividades</a:t>
            </a:r>
            <a:endParaRPr lang="pt-BR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2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B4EDB43-5F4E-C0B9-0DBE-E86D2907C176}"/>
              </a:ext>
            </a:extLst>
          </p:cNvPr>
          <p:cNvGraphicFramePr>
            <a:graphicFrameLocks noGrp="1"/>
          </p:cNvGraphicFramePr>
          <p:nvPr/>
        </p:nvGraphicFramePr>
        <p:xfrm>
          <a:off x="630936" y="2525881"/>
          <a:ext cx="10917938" cy="3682679"/>
        </p:xfrm>
        <a:graphic>
          <a:graphicData uri="http://schemas.openxmlformats.org/drawingml/2006/table">
            <a:tbl>
              <a:tblPr firstRow="1" firstCol="1"/>
              <a:tblGrid>
                <a:gridCol w="1858724">
                  <a:extLst>
                    <a:ext uri="{9D8B030D-6E8A-4147-A177-3AD203B41FA5}">
                      <a16:colId xmlns:a16="http://schemas.microsoft.com/office/drawing/2014/main" val="2018222648"/>
                    </a:ext>
                  </a:extLst>
                </a:gridCol>
                <a:gridCol w="2734386">
                  <a:extLst>
                    <a:ext uri="{9D8B030D-6E8A-4147-A177-3AD203B41FA5}">
                      <a16:colId xmlns:a16="http://schemas.microsoft.com/office/drawing/2014/main" val="1124954160"/>
                    </a:ext>
                  </a:extLst>
                </a:gridCol>
                <a:gridCol w="6324828">
                  <a:extLst>
                    <a:ext uri="{9D8B030D-6E8A-4147-A177-3AD203B41FA5}">
                      <a16:colId xmlns:a16="http://schemas.microsoft.com/office/drawing/2014/main" val="1896183394"/>
                    </a:ext>
                  </a:extLst>
                </a:gridCol>
              </a:tblGrid>
              <a:tr h="293582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1" i="0" u="none" strike="noStrike" kern="100" dirty="0">
                          <a:effectLst/>
                          <a:latin typeface="Aptos Light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Priorizada</a:t>
                      </a:r>
                      <a:endParaRPr lang="pt-BR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56" marR="96256" marT="13369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1" i="0" u="none" strike="noStrike" kern="100" dirty="0">
                          <a:effectLst/>
                          <a:latin typeface="Aptos Light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Principais Atividades</a:t>
                      </a:r>
                      <a:endParaRPr lang="pt-BR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56" marR="96256" marT="13369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1" i="0" u="none" strike="noStrike" kern="100" dirty="0">
                          <a:effectLst/>
                          <a:latin typeface="Aptos Light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Potencial</a:t>
                      </a:r>
                      <a:endParaRPr lang="pt-BR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56" marR="96256" marT="13369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993070"/>
                  </a:ext>
                </a:extLst>
              </a:tr>
              <a:tr h="1036536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1" i="0" u="none" strike="noStrike" kern="100">
                          <a:effectLst/>
                          <a:latin typeface="Aptos Light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Bacia do Rio Grande</a:t>
                      </a:r>
                      <a:endParaRPr lang="pt-BR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56" marR="96256" marT="13369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Pts val="1000"/>
                        <a:buFont typeface="Symbol" panose="05050102010706020507" pitchFamily="18" charset="2"/>
                        <a:buChar char="·"/>
                      </a:pPr>
                      <a:r>
                        <a:rPr lang="pt-BR" sz="1400" b="0" i="0" u="none" strike="noStrike" kern="100" dirty="0">
                          <a:effectLst/>
                          <a:latin typeface="Aptos Light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Cultivo de Soja;</a:t>
                      </a:r>
                      <a:endParaRPr lang="pt-BR" sz="1400" b="0" i="0" u="none" strike="noStrike" kern="1200" dirty="0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Pts val="1000"/>
                        <a:buFont typeface="Symbol" panose="05050102010706020507" pitchFamily="18" charset="2"/>
                        <a:buChar char="·"/>
                      </a:pPr>
                      <a:r>
                        <a:rPr lang="pt-BR" sz="1400" b="0" i="0" u="none" strike="noStrike" kern="100" dirty="0">
                          <a:effectLst/>
                          <a:latin typeface="Aptos Light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Cultivo de outros cereais;</a:t>
                      </a:r>
                      <a:endParaRPr lang="pt-BR" sz="2500" b="0" i="0" u="none" strike="noStrike" kern="1200" dirty="0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Pts val="1000"/>
                        <a:buFont typeface="Symbol" panose="05050102010706020507" pitchFamily="18" charset="2"/>
                        <a:buChar char="·"/>
                      </a:pPr>
                      <a:r>
                        <a:rPr lang="pt-BR" sz="1400" b="0" i="0" u="none" strike="noStrike" kern="100" dirty="0">
                          <a:effectLst/>
                          <a:latin typeface="Aptos Light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Atividade de apoio à agricultura.</a:t>
                      </a:r>
                      <a:endParaRPr lang="pt-BR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56" marR="96256" marT="13369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0" i="0" u="none" strike="noStrike" kern="100">
                          <a:effectLst/>
                          <a:latin typeface="Aptos Light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Expansão da competitividade do segmento de grãos ligada à exportação e integração de pequenos negócios para atividade de suporte.</a:t>
                      </a:r>
                      <a:endParaRPr lang="pt-BR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56" marR="96256" marT="13369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358460"/>
                  </a:ext>
                </a:extLst>
              </a:tr>
              <a:tr h="1122810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1" i="0" u="none" strike="noStrike" kern="100">
                          <a:effectLst/>
                          <a:latin typeface="Aptos Light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Litoral Sul</a:t>
                      </a:r>
                      <a:endParaRPr lang="pt-BR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56" marR="96256" marT="13369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Pts val="1000"/>
                        <a:buFont typeface="Symbol" panose="05050102010706020507" pitchFamily="18" charset="2"/>
                        <a:buChar char="·"/>
                      </a:pPr>
                      <a:r>
                        <a:rPr lang="pt-BR" sz="1400" b="0" i="0" u="none" strike="noStrike" kern="100" dirty="0">
                          <a:effectLst/>
                          <a:latin typeface="Aptos Light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Cultivo de Cacau;</a:t>
                      </a:r>
                      <a:endParaRPr lang="pt-BR" sz="1400" b="0" i="0" u="none" strike="noStrike" kern="1200" dirty="0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Pts val="1000"/>
                        <a:buFont typeface="Symbol" panose="05050102010706020507" pitchFamily="18" charset="2"/>
                        <a:buChar char="·"/>
                      </a:pPr>
                      <a:r>
                        <a:rPr lang="pt-BR" sz="1400" b="0" i="0" u="none" strike="noStrike" kern="100" dirty="0">
                          <a:effectLst/>
                          <a:latin typeface="Aptos Light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Criação de Bovino para Corte;</a:t>
                      </a:r>
                      <a:endParaRPr lang="pt-BR" sz="2500" b="0" i="0" u="none" strike="noStrike" kern="1200" dirty="0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Pts val="1000"/>
                        <a:buFont typeface="Symbol" panose="05050102010706020507" pitchFamily="18" charset="2"/>
                        <a:buChar char="·"/>
                      </a:pPr>
                      <a:r>
                        <a:rPr lang="pt-BR" sz="1400" b="0" i="0" u="none" strike="noStrike" kern="100" dirty="0">
                          <a:effectLst/>
                          <a:latin typeface="Aptos Light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Criação de Bovino para Leite.</a:t>
                      </a:r>
                      <a:endParaRPr lang="pt-BR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56" marR="96256" marT="13369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0" i="0" u="none" strike="noStrike" kern="100">
                          <a:effectLst/>
                          <a:latin typeface="Aptos Light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Expansão da competitividade do cacau voltado para exportação, através de escala de pequenos produtores;</a:t>
                      </a:r>
                      <a:endParaRPr lang="pt-BR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0" i="0" u="none" strike="noStrike" kern="100">
                          <a:effectLst/>
                          <a:latin typeface="Aptos Light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Acompanhamento da bovinocultura para melhoria da competitividade comparado a demais estados líderes.</a:t>
                      </a:r>
                      <a:endParaRPr lang="pt-BR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56" marR="96256" marT="13369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943785"/>
                  </a:ext>
                </a:extLst>
              </a:tr>
              <a:tr h="1036536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1" i="0" u="none" strike="noStrike" kern="100">
                          <a:effectLst/>
                          <a:latin typeface="Aptos Light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Sudoeste Baiano</a:t>
                      </a:r>
                      <a:endParaRPr lang="pt-BR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56" marR="96256" marT="13369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Pts val="1000"/>
                        <a:buFont typeface="Symbol" panose="05050102010706020507" pitchFamily="18" charset="2"/>
                        <a:buChar char="·"/>
                      </a:pPr>
                      <a:r>
                        <a:rPr lang="pt-BR" sz="1400" b="0" i="0" u="none" strike="noStrike" kern="100" dirty="0">
                          <a:effectLst/>
                          <a:latin typeface="Aptos Light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Cultivo de Café;</a:t>
                      </a:r>
                      <a:endParaRPr lang="pt-BR" sz="1400" b="0" i="0" u="none" strike="noStrike" kern="1200" dirty="0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Pts val="1000"/>
                        <a:buFont typeface="Symbol" panose="05050102010706020507" pitchFamily="18" charset="2"/>
                        <a:buChar char="·"/>
                      </a:pPr>
                      <a:r>
                        <a:rPr lang="pt-BR" sz="1400" b="0" i="0" u="none" strike="noStrike" kern="100" dirty="0">
                          <a:effectLst/>
                          <a:latin typeface="Aptos Light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Criação de Bovino para Corte;</a:t>
                      </a:r>
                      <a:endParaRPr lang="pt-BR" sz="2500" b="0" i="0" u="none" strike="noStrike" kern="1200" dirty="0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Pts val="1000"/>
                        <a:buFont typeface="Symbol" panose="05050102010706020507" pitchFamily="18" charset="2"/>
                        <a:buChar char="·"/>
                      </a:pPr>
                      <a:r>
                        <a:rPr lang="pt-BR" sz="1400" b="0" i="0" u="none" strike="noStrike" kern="100" dirty="0">
                          <a:effectLst/>
                          <a:latin typeface="Aptos Light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Criação de Bovino para Leite.</a:t>
                      </a:r>
                      <a:endParaRPr lang="pt-BR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56" marR="96256" marT="13369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0" i="0" u="none" strike="noStrike" kern="100" dirty="0">
                          <a:effectLst/>
                          <a:latin typeface="Aptos Light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Ações para o fomento da cadeia do café tanto para exportação quanto para consumo nacional, acompanhado do crescimento da competitividade da bovinocultura.</a:t>
                      </a:r>
                      <a:endParaRPr lang="pt-BR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56" marR="96256" marT="13369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100647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F0CF5957-24AA-953D-1AF2-1AC8249D5F24}"/>
              </a:ext>
            </a:extLst>
          </p:cNvPr>
          <p:cNvSpPr txBox="1"/>
          <p:nvPr/>
        </p:nvSpPr>
        <p:spPr>
          <a:xfrm>
            <a:off x="544948" y="6166150"/>
            <a:ext cx="3789307" cy="377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</a:t>
            </a: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Desenvolvido por Valor &amp; Foco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82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8AC62-F36C-70E6-0C6D-FF5C75C8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971"/>
          </a:xfrm>
        </p:spPr>
        <p:txBody>
          <a:bodyPr>
            <a:normAutofit/>
          </a:bodyPr>
          <a:lstStyle/>
          <a:p>
            <a:r>
              <a:rPr lang="pt-BR" sz="3200" b="1" dirty="0"/>
              <a:t>Comércio e Serviços  nos Territórios de Identidade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D3B18B-5813-BB0D-301E-8E6FDEE1D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824396"/>
            <a:ext cx="10515600" cy="5668479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Conforme apresentado nos demais setores, a priorização do setor de comércio e serviços decorre de um ranqueamento que utiliza como métrica o número de empreendimentos por porte, além dos empregos gerados pelo setor e o tamanho do PIB do setor em cada um dos dois </a:t>
            </a:r>
            <a:r>
              <a:rPr lang="pt-BR" sz="1800" kern="100" dirty="0" err="1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TIs</a:t>
            </a: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selecionados que, conjuntamente, correspondem a 78,4% dos segmentos em análise.</a:t>
            </a:r>
            <a:endParaRPr lang="pt-BR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oportunidades para o segmento do comércio e serviços consiste no desenvolvimento de alguns setores que apresentam boa quantidade de empresas de micro e pequeno porte, assim como que geram emprego e renda.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Existem algumas regiões do estado que são mais promissoras nesse sentido, conforme se apresenta no quadro a seguir. 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Quadro 7 – IP Comércio e Serviços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4B13016-3588-2727-8576-3D3D3FD7E991}"/>
              </a:ext>
            </a:extLst>
          </p:cNvPr>
          <p:cNvGraphicFramePr>
            <a:graphicFrameLocks noGrp="1"/>
          </p:cNvGraphicFramePr>
          <p:nvPr/>
        </p:nvGraphicFramePr>
        <p:xfrm>
          <a:off x="758687" y="4805639"/>
          <a:ext cx="10217428" cy="1227965"/>
        </p:xfrm>
        <a:graphic>
          <a:graphicData uri="http://schemas.openxmlformats.org/drawingml/2006/table">
            <a:tbl>
              <a:tblPr firstRow="1" firstCol="1">
                <a:tableStyleId>{0E3FDE45-AF77-4B5C-9715-49D594BDF05E}</a:tableStyleId>
              </a:tblPr>
              <a:tblGrid>
                <a:gridCol w="2554357">
                  <a:extLst>
                    <a:ext uri="{9D8B030D-6E8A-4147-A177-3AD203B41FA5}">
                      <a16:colId xmlns:a16="http://schemas.microsoft.com/office/drawing/2014/main" val="437684652"/>
                    </a:ext>
                  </a:extLst>
                </a:gridCol>
                <a:gridCol w="2554357">
                  <a:extLst>
                    <a:ext uri="{9D8B030D-6E8A-4147-A177-3AD203B41FA5}">
                      <a16:colId xmlns:a16="http://schemas.microsoft.com/office/drawing/2014/main" val="197681385"/>
                    </a:ext>
                  </a:extLst>
                </a:gridCol>
                <a:gridCol w="2554357">
                  <a:extLst>
                    <a:ext uri="{9D8B030D-6E8A-4147-A177-3AD203B41FA5}">
                      <a16:colId xmlns:a16="http://schemas.microsoft.com/office/drawing/2014/main" val="355364635"/>
                    </a:ext>
                  </a:extLst>
                </a:gridCol>
                <a:gridCol w="2554357">
                  <a:extLst>
                    <a:ext uri="{9D8B030D-6E8A-4147-A177-3AD203B41FA5}">
                      <a16:colId xmlns:a16="http://schemas.microsoft.com/office/drawing/2014/main" val="294075528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dirty="0">
                          <a:effectLst/>
                        </a:rPr>
                        <a:t>Priorizada</a:t>
                      </a:r>
                      <a:endParaRPr lang="pt-B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dirty="0">
                          <a:effectLst/>
                        </a:rPr>
                        <a:t>Menos Relevantes</a:t>
                      </a:r>
                      <a:endParaRPr lang="pt-B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111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</a:rPr>
                        <a:t>Comércio</a:t>
                      </a:r>
                      <a:endParaRPr lang="pt-B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effectLst/>
                        </a:rPr>
                        <a:t>Serviços</a:t>
                      </a:r>
                      <a:endParaRPr lang="pt-BR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effectLst/>
                        </a:rPr>
                        <a:t>Comércio</a:t>
                      </a:r>
                      <a:endParaRPr lang="pt-BR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effectLst/>
                        </a:rPr>
                        <a:t>Serviços</a:t>
                      </a:r>
                      <a:endParaRPr lang="pt-BR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1588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</a:rPr>
                        <a:t>RMS</a:t>
                      </a:r>
                      <a:endParaRPr lang="pt-B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</a:rPr>
                        <a:t>RMS</a:t>
                      </a:r>
                      <a:endParaRPr lang="pt-B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</a:rPr>
                        <a:t>Bacia do Rio Corrente</a:t>
                      </a:r>
                      <a:endParaRPr lang="pt-B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</a:rPr>
                        <a:t>Chapada Diamantina</a:t>
                      </a:r>
                      <a:endParaRPr lang="pt-B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443280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</a:rPr>
                        <a:t>Portal do Sertão</a:t>
                      </a:r>
                      <a:endParaRPr lang="pt-B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</a:rPr>
                        <a:t>Sudoeste Baiano</a:t>
                      </a:r>
                      <a:endParaRPr lang="pt-B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</a:rPr>
                        <a:t>Piemonte da Diamantina</a:t>
                      </a:r>
                      <a:endParaRPr lang="pt-B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</a:rPr>
                        <a:t>Velho Chico</a:t>
                      </a:r>
                      <a:endParaRPr lang="pt-B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3457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dirty="0">
                          <a:effectLst/>
                        </a:rPr>
                        <a:t>Sudoeste Baiano</a:t>
                      </a:r>
                      <a:endParaRPr lang="pt-B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dirty="0">
                          <a:effectLst/>
                        </a:rPr>
                        <a:t>Costa do Descobrimento</a:t>
                      </a:r>
                      <a:endParaRPr lang="pt-B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dirty="0">
                          <a:effectLst/>
                        </a:rPr>
                        <a:t>Bacia do Paramirim</a:t>
                      </a:r>
                      <a:endParaRPr lang="pt-B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dirty="0">
                          <a:effectLst/>
                        </a:rPr>
                        <a:t>Irecê</a:t>
                      </a:r>
                      <a:endParaRPr lang="pt-B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42049428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4BAE8D55-F7E0-7372-776D-ADC689555666}"/>
              </a:ext>
            </a:extLst>
          </p:cNvPr>
          <p:cNvSpPr txBox="1"/>
          <p:nvPr/>
        </p:nvSpPr>
        <p:spPr>
          <a:xfrm>
            <a:off x="2483351" y="6176963"/>
            <a:ext cx="3789307" cy="377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</a:t>
            </a: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Desenvolvido por Valor &amp; Foco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4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01E28F-E7FF-DEC4-3DAB-5AF88F722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</p:spPr>
        <p:txBody>
          <a:bodyPr anchor="b">
            <a:normAutofit/>
          </a:bodyPr>
          <a:lstStyle/>
          <a:p>
            <a:r>
              <a:rPr lang="pt-BR" sz="5400"/>
              <a:t>Tudo começou....</a:t>
            </a:r>
          </a:p>
        </p:txBody>
      </p:sp>
      <p:pic>
        <p:nvPicPr>
          <p:cNvPr id="5" name="Imagem 4" descr="Foto de pessoas&#10;&#10;Descrição gerada automaticamente com confiança baixa">
            <a:extLst>
              <a:ext uri="{FF2B5EF4-FFF2-40B4-BE49-F238E27FC236}">
                <a16:creationId xmlns:a16="http://schemas.microsoft.com/office/drawing/2014/main" id="{ED4B4849-558C-C414-0A96-3F35604A0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18" y="0"/>
            <a:ext cx="3116259" cy="3907536"/>
          </a:xfrm>
          <a:prstGeom prst="rect">
            <a:avLst/>
          </a:pr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03AC3295-89EB-FA6F-C04F-3197B68DD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96" y="4149598"/>
            <a:ext cx="3426616" cy="2098802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AA7B5F-3909-DFF6-77FD-FE551FE74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494" y="2706624"/>
            <a:ext cx="6755626" cy="3483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700" dirty="0"/>
              <a:t>II Semestre 2022 – Desejo do Presidente do CDE construir documento para os candidatos a Governadores com proposição de linhas de ações em favor do empreendedorismo e dos pequenos negócios na Bahia.</a:t>
            </a:r>
          </a:p>
          <a:p>
            <a:pPr marL="0" indent="0" algn="just">
              <a:buNone/>
            </a:pPr>
            <a:endParaRPr lang="pt-BR" sz="1700" dirty="0"/>
          </a:p>
          <a:p>
            <a:pPr marL="0" indent="0" algn="just">
              <a:buNone/>
            </a:pPr>
            <a:r>
              <a:rPr lang="pt-BR" sz="1700" dirty="0"/>
              <a:t>O setor produtivo baiano, aqui representado pela Federação da Agricultura e Pecuária da Bahia – FAEB, pela Federação do Comércio do Estado da Bahia – Fecomércio-BA, pela Federação das Empresas de Transportes dos Estados da Bahia e Sergipe – FETRABASE, e pela Federação das Indústrias do Estado da Bahia – FIEB, oferece aos candidatos ao governo o presente documento com uma série de sugestões de políticas e ações com o espírito de contribuir para o desenvolvimento sustentável do Estado da Bahia.</a:t>
            </a:r>
          </a:p>
        </p:txBody>
      </p:sp>
    </p:spTree>
    <p:extLst>
      <p:ext uri="{BB962C8B-B14F-4D97-AF65-F5344CB8AC3E}">
        <p14:creationId xmlns:p14="http://schemas.microsoft.com/office/powerpoint/2010/main" val="2916420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8AC62-F36C-70E6-0C6D-FF5C75C8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19"/>
            <a:ext cx="3712464" cy="1315941"/>
          </a:xfrm>
        </p:spPr>
        <p:txBody>
          <a:bodyPr anchor="ctr">
            <a:noAutofit/>
          </a:bodyPr>
          <a:lstStyle/>
          <a:p>
            <a:r>
              <a:rPr lang="pt-BR" sz="2800" b="1" dirty="0"/>
              <a:t>Potencialidades para o  setor de comércio e serviços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D3B18B-5813-BB0D-301E-8E6FDEE1D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Quadro 8 </a:t>
            </a: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IP Comércio e Serviços Atividades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2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3B0BD07-1064-1D82-C129-8417DF9BCD78}"/>
              </a:ext>
            </a:extLst>
          </p:cNvPr>
          <p:cNvGraphicFramePr>
            <a:graphicFrameLocks noGrp="1"/>
          </p:cNvGraphicFramePr>
          <p:nvPr/>
        </p:nvGraphicFramePr>
        <p:xfrm>
          <a:off x="560005" y="1965960"/>
          <a:ext cx="10215869" cy="3812668"/>
        </p:xfrm>
        <a:graphic>
          <a:graphicData uri="http://schemas.openxmlformats.org/drawingml/2006/table">
            <a:tbl>
              <a:tblPr firstRow="1" firstCol="1">
                <a:tableStyleId>{0E3FDE45-AF77-4B5C-9715-49D594BDF05E}</a:tableStyleId>
              </a:tblPr>
              <a:tblGrid>
                <a:gridCol w="1870222">
                  <a:extLst>
                    <a:ext uri="{9D8B030D-6E8A-4147-A177-3AD203B41FA5}">
                      <a16:colId xmlns:a16="http://schemas.microsoft.com/office/drawing/2014/main" val="3018270888"/>
                    </a:ext>
                  </a:extLst>
                </a:gridCol>
                <a:gridCol w="2645975">
                  <a:extLst>
                    <a:ext uri="{9D8B030D-6E8A-4147-A177-3AD203B41FA5}">
                      <a16:colId xmlns:a16="http://schemas.microsoft.com/office/drawing/2014/main" val="4174153524"/>
                    </a:ext>
                  </a:extLst>
                </a:gridCol>
                <a:gridCol w="2712126">
                  <a:extLst>
                    <a:ext uri="{9D8B030D-6E8A-4147-A177-3AD203B41FA5}">
                      <a16:colId xmlns:a16="http://schemas.microsoft.com/office/drawing/2014/main" val="1887535726"/>
                    </a:ext>
                  </a:extLst>
                </a:gridCol>
                <a:gridCol w="2987546">
                  <a:extLst>
                    <a:ext uri="{9D8B030D-6E8A-4147-A177-3AD203B41FA5}">
                      <a16:colId xmlns:a16="http://schemas.microsoft.com/office/drawing/2014/main" val="429459984"/>
                    </a:ext>
                  </a:extLst>
                </a:gridCol>
              </a:tblGrid>
              <a:tr h="181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</a:rPr>
                        <a:t>Priorizada</a:t>
                      </a:r>
                      <a:endParaRPr lang="pt-B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9" marR="4660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</a:rPr>
                        <a:t>Atividades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</a:rPr>
                        <a:t>Comércio</a:t>
                      </a:r>
                      <a:endParaRPr lang="pt-B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9" marR="466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</a:rPr>
                        <a:t>Atividades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</a:rPr>
                        <a:t>Serviços</a:t>
                      </a:r>
                      <a:endParaRPr lang="pt-B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9" marR="466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</a:rPr>
                        <a:t>Potencial</a:t>
                      </a:r>
                      <a:endParaRPr lang="pt-B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9" marR="466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029944"/>
                  </a:ext>
                </a:extLst>
              </a:tr>
              <a:tr h="2131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</a:rPr>
                        <a:t>RMS</a:t>
                      </a:r>
                      <a:endParaRPr lang="pt-B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9" marR="4660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 kern="100" dirty="0">
                          <a:effectLst/>
                        </a:rPr>
                        <a:t>Varejo de Produtos Alimentícios;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 kern="100" dirty="0">
                          <a:effectLst/>
                        </a:rPr>
                        <a:t>Varejo de vestuário e acessórios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 kern="100" dirty="0">
                          <a:effectLst/>
                        </a:rPr>
                        <a:t>Varejo Materiais de Construção.</a:t>
                      </a:r>
                      <a:endParaRPr lang="pt-B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9" marR="466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 kern="100" dirty="0">
                          <a:effectLst/>
                        </a:rPr>
                        <a:t>Condomínio Predial;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 kern="100" dirty="0">
                          <a:effectLst/>
                        </a:rPr>
                        <a:t>Restaurantes e similares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 kern="100" dirty="0">
                          <a:effectLst/>
                        </a:rPr>
                        <a:t>Meios de hospedagem, logística e locomoção;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 kern="100" dirty="0">
                          <a:effectLst/>
                        </a:rPr>
                        <a:t>Saúde e Estética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dirty="0">
                          <a:effectLst/>
                        </a:rPr>
                        <a:t> </a:t>
                      </a:r>
                      <a:endParaRPr lang="pt-B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9" marR="466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 kern="100" dirty="0">
                          <a:effectLst/>
                        </a:rPr>
                        <a:t>Conexões entre varejo de alimento e indústria de produção de alimentos, cosméticos e de higiene)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 kern="100" dirty="0">
                          <a:effectLst/>
                        </a:rPr>
                        <a:t>Conexões com a construção civil e condomínios prediais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 kern="100" dirty="0">
                          <a:effectLst/>
                        </a:rPr>
                        <a:t>Conexões entre as atividades principais e acessórios do turismo e economia criativa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 kern="100" dirty="0">
                          <a:effectLst/>
                        </a:rPr>
                        <a:t>Estímulos aos empreendimentos relacionados aos cuidados com a saúde e estética</a:t>
                      </a:r>
                      <a:endParaRPr lang="pt-B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9" marR="466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194330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65528E9-EEF5-FDF1-B5ED-0CEE47EDF0BD}"/>
              </a:ext>
            </a:extLst>
          </p:cNvPr>
          <p:cNvSpPr txBox="1"/>
          <p:nvPr/>
        </p:nvSpPr>
        <p:spPr>
          <a:xfrm>
            <a:off x="2068028" y="5848972"/>
            <a:ext cx="3789307" cy="377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</a:t>
            </a: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Desenvolvido por Valor &amp; Foco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25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FADC1A-7E9F-E3B6-516B-89AE4FF9B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/>
              <a:t>Comércio e Serviços  nos Territórios de Identidade</a:t>
            </a:r>
            <a:endParaRPr lang="pt-BR" sz="2400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3EBE6E6-EB85-5290-4B10-1AA4FCFDC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6843" y="1825625"/>
            <a:ext cx="6918314" cy="4351338"/>
          </a:xfrm>
        </p:spPr>
      </p:pic>
    </p:spTree>
    <p:extLst>
      <p:ext uri="{BB962C8B-B14F-4D97-AF65-F5344CB8AC3E}">
        <p14:creationId xmlns:p14="http://schemas.microsoft.com/office/powerpoint/2010/main" val="4061768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8AC62-F36C-70E6-0C6D-FF5C75C8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19"/>
            <a:ext cx="3712464" cy="1107219"/>
          </a:xfrm>
        </p:spPr>
        <p:txBody>
          <a:bodyPr anchor="ctr">
            <a:noAutofit/>
          </a:bodyPr>
          <a:lstStyle/>
          <a:p>
            <a:r>
              <a:rPr lang="pt-BR" sz="2800" b="1" dirty="0"/>
              <a:t>Potencialidades para o  setor de comércio e serviços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D3B18B-5813-BB0D-301E-8E6FDEE1D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Quadro 8 </a:t>
            </a: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IP Comércio e Serviços Atividades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2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3B0BD07-1064-1D82-C129-8417DF9BCD78}"/>
              </a:ext>
            </a:extLst>
          </p:cNvPr>
          <p:cNvGraphicFramePr>
            <a:graphicFrameLocks noGrp="1"/>
          </p:cNvGraphicFramePr>
          <p:nvPr/>
        </p:nvGraphicFramePr>
        <p:xfrm>
          <a:off x="630936" y="1886446"/>
          <a:ext cx="10215869" cy="4282694"/>
        </p:xfrm>
        <a:graphic>
          <a:graphicData uri="http://schemas.openxmlformats.org/drawingml/2006/table">
            <a:tbl>
              <a:tblPr firstRow="1" firstCol="1">
                <a:tableStyleId>{0E3FDE45-AF77-4B5C-9715-49D594BDF05E}</a:tableStyleId>
              </a:tblPr>
              <a:tblGrid>
                <a:gridCol w="1870222">
                  <a:extLst>
                    <a:ext uri="{9D8B030D-6E8A-4147-A177-3AD203B41FA5}">
                      <a16:colId xmlns:a16="http://schemas.microsoft.com/office/drawing/2014/main" val="3018270888"/>
                    </a:ext>
                  </a:extLst>
                </a:gridCol>
                <a:gridCol w="2645975">
                  <a:extLst>
                    <a:ext uri="{9D8B030D-6E8A-4147-A177-3AD203B41FA5}">
                      <a16:colId xmlns:a16="http://schemas.microsoft.com/office/drawing/2014/main" val="4174153524"/>
                    </a:ext>
                  </a:extLst>
                </a:gridCol>
                <a:gridCol w="2712126">
                  <a:extLst>
                    <a:ext uri="{9D8B030D-6E8A-4147-A177-3AD203B41FA5}">
                      <a16:colId xmlns:a16="http://schemas.microsoft.com/office/drawing/2014/main" val="1887535726"/>
                    </a:ext>
                  </a:extLst>
                </a:gridCol>
                <a:gridCol w="2987546">
                  <a:extLst>
                    <a:ext uri="{9D8B030D-6E8A-4147-A177-3AD203B41FA5}">
                      <a16:colId xmlns:a16="http://schemas.microsoft.com/office/drawing/2014/main" val="429459984"/>
                    </a:ext>
                  </a:extLst>
                </a:gridCol>
              </a:tblGrid>
              <a:tr h="181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effectLst/>
                        </a:rPr>
                        <a:t>Priorizada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9" marR="4660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effectLst/>
                        </a:rPr>
                        <a:t>Atividades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effectLst/>
                        </a:rPr>
                        <a:t>Comércio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9" marR="466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Atividades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Serviços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9" marR="466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Potencial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9" marR="466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029944"/>
                  </a:ext>
                </a:extLst>
              </a:tr>
              <a:tr h="894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Portal do Sertão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9" marR="4660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kern="100" dirty="0">
                          <a:effectLst/>
                        </a:rPr>
                        <a:t>Peças e acessórios para veículos;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kern="100" dirty="0">
                          <a:effectLst/>
                        </a:rPr>
                        <a:t>Postos de Combustíveis;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Varejo de produtos alimentícios</a:t>
                      </a:r>
                      <a:r>
                        <a:rPr lang="pt-BR" sz="1600" kern="100" dirty="0">
                          <a:effectLst/>
                        </a:rPr>
                        <a:t>.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9" marR="466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kern="100" dirty="0">
                          <a:effectLst/>
                        </a:rPr>
                        <a:t>Restaurantes e similares;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kern="100" dirty="0">
                          <a:effectLst/>
                        </a:rPr>
                        <a:t>Transporte Rodoviário de Carga;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kern="100" dirty="0">
                          <a:effectLst/>
                        </a:rPr>
                        <a:t>Ensino Fundamental.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9" marR="466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kern="100" dirty="0">
                          <a:effectLst/>
                        </a:rPr>
                        <a:t>“Hub” de distribuição de mercadorias para capital e interior;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kern="100" dirty="0">
                          <a:effectLst/>
                        </a:rPr>
                        <a:t>Empreendimentos ligados à educação.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effectLst/>
                        </a:rPr>
                        <a:t> 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9" marR="466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708401"/>
                  </a:ext>
                </a:extLst>
              </a:tr>
              <a:tr h="1059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effectLst/>
                        </a:rPr>
                        <a:t>Sudoeste Baiano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9" marR="4660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Varejo de produtos alimentícios</a:t>
                      </a:r>
                      <a:r>
                        <a:rPr lang="pt-BR" sz="1600" kern="100" dirty="0">
                          <a:effectLst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kern="100" dirty="0">
                          <a:effectLst/>
                        </a:rPr>
                        <a:t>Comércio de Vestuário e Acessórios;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kern="100" dirty="0">
                          <a:effectLst/>
                        </a:rPr>
                        <a:t>Postos de Combustíveis.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9" marR="466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kern="100" dirty="0">
                          <a:effectLst/>
                        </a:rPr>
                        <a:t>Restaurantes e similares;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kern="100" dirty="0">
                          <a:effectLst/>
                        </a:rPr>
                        <a:t>Transporte Rodoviário de Carga;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kern="100" dirty="0">
                          <a:effectLst/>
                        </a:rPr>
                        <a:t>Ensino Fundamental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effectLst/>
                        </a:rPr>
                        <a:t> 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9" marR="466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kern="100" dirty="0">
                          <a:effectLst/>
                        </a:rPr>
                        <a:t>Encadeamento com a indústria de confecção e desenvolvimento regional como polo logístico do estado;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kern="100" dirty="0">
                          <a:effectLst/>
                        </a:rPr>
                        <a:t>Empreendimentos ligados à educação.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9" marR="466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64624608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8A94895-BA95-CCD3-E74E-D46BF138ADBE}"/>
              </a:ext>
            </a:extLst>
          </p:cNvPr>
          <p:cNvSpPr txBox="1"/>
          <p:nvPr/>
        </p:nvSpPr>
        <p:spPr>
          <a:xfrm>
            <a:off x="630936" y="6256518"/>
            <a:ext cx="3789307" cy="377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</a:t>
            </a: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Desenvolvido por Valor &amp; Foco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17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8AC62-F36C-70E6-0C6D-FF5C75C8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19"/>
            <a:ext cx="3712464" cy="1057523"/>
          </a:xfrm>
        </p:spPr>
        <p:txBody>
          <a:bodyPr anchor="ctr">
            <a:noAutofit/>
          </a:bodyPr>
          <a:lstStyle/>
          <a:p>
            <a:r>
              <a:rPr lang="pt-BR" sz="2800" b="1" dirty="0"/>
              <a:t>Potencialidades para o  setor de comércio e serviços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D3B18B-5813-BB0D-301E-8E6FDEE1D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Quadro 8 </a:t>
            </a: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IP Comércio e Serviços Atividades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200" dirty="0"/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5632A856-02A7-293C-4B7E-E399E81136F0}"/>
              </a:ext>
            </a:extLst>
          </p:cNvPr>
          <p:cNvGraphicFramePr>
            <a:graphicFrameLocks noGrp="1"/>
          </p:cNvGraphicFramePr>
          <p:nvPr/>
        </p:nvGraphicFramePr>
        <p:xfrm>
          <a:off x="884582" y="1894806"/>
          <a:ext cx="9402417" cy="3947034"/>
        </p:xfrm>
        <a:graphic>
          <a:graphicData uri="http://schemas.openxmlformats.org/drawingml/2006/table">
            <a:tbl>
              <a:tblPr firstRow="1" firstCol="1">
                <a:tableStyleId>{0E3FDE45-AF77-4B5C-9715-49D594BDF05E}</a:tableStyleId>
              </a:tblPr>
              <a:tblGrid>
                <a:gridCol w="1877384">
                  <a:extLst>
                    <a:ext uri="{9D8B030D-6E8A-4147-A177-3AD203B41FA5}">
                      <a16:colId xmlns:a16="http://schemas.microsoft.com/office/drawing/2014/main" val="1442180644"/>
                    </a:ext>
                  </a:extLst>
                </a:gridCol>
                <a:gridCol w="2279206">
                  <a:extLst>
                    <a:ext uri="{9D8B030D-6E8A-4147-A177-3AD203B41FA5}">
                      <a16:colId xmlns:a16="http://schemas.microsoft.com/office/drawing/2014/main" val="3006606730"/>
                    </a:ext>
                  </a:extLst>
                </a:gridCol>
                <a:gridCol w="2496168">
                  <a:extLst>
                    <a:ext uri="{9D8B030D-6E8A-4147-A177-3AD203B41FA5}">
                      <a16:colId xmlns:a16="http://schemas.microsoft.com/office/drawing/2014/main" val="294514146"/>
                    </a:ext>
                  </a:extLst>
                </a:gridCol>
                <a:gridCol w="2749659">
                  <a:extLst>
                    <a:ext uri="{9D8B030D-6E8A-4147-A177-3AD203B41FA5}">
                      <a16:colId xmlns:a16="http://schemas.microsoft.com/office/drawing/2014/main" val="89402301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  <a:latin typeface="Aptos Light" panose="020B0004020202020204" pitchFamily="34" charset="0"/>
                        </a:rPr>
                        <a:t>Priorizada</a:t>
                      </a:r>
                      <a:endParaRPr lang="pt-BR" sz="1600" kern="100">
                        <a:effectLst/>
                        <a:latin typeface="Aptos Light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  <a:latin typeface="Aptos Light" panose="020B0004020202020204" pitchFamily="34" charset="0"/>
                        </a:rPr>
                        <a:t>Atividades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  <a:latin typeface="Aptos Light" panose="020B0004020202020204" pitchFamily="34" charset="0"/>
                        </a:rPr>
                        <a:t>Comércio</a:t>
                      </a:r>
                      <a:endParaRPr lang="pt-BR" sz="1600" kern="100">
                        <a:effectLst/>
                        <a:latin typeface="Aptos Light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  <a:latin typeface="Aptos Light" panose="020B0004020202020204" pitchFamily="34" charset="0"/>
                        </a:rPr>
                        <a:t>Atividades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  <a:latin typeface="Aptos Light" panose="020B0004020202020204" pitchFamily="34" charset="0"/>
                        </a:rPr>
                        <a:t>Serviços</a:t>
                      </a:r>
                      <a:endParaRPr lang="pt-BR" sz="1600" kern="100">
                        <a:effectLst/>
                        <a:latin typeface="Aptos Light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  <a:latin typeface="Aptos Light" panose="020B0004020202020204" pitchFamily="34" charset="0"/>
                        </a:rPr>
                        <a:t>Potencial</a:t>
                      </a:r>
                      <a:endParaRPr lang="pt-BR" sz="1600" kern="100">
                        <a:effectLst/>
                        <a:latin typeface="Aptos Light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1315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effectLst/>
                          <a:latin typeface="Aptos Light" panose="020B0004020202020204" pitchFamily="34" charset="0"/>
                        </a:rPr>
                        <a:t>Costa do Descobrimento (1)</a:t>
                      </a:r>
                      <a:endParaRPr lang="pt-BR" sz="1600" kern="100" dirty="0">
                        <a:effectLst/>
                        <a:latin typeface="Aptos Light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kern="100" dirty="0">
                          <a:effectLst/>
                          <a:latin typeface="Aptos Light" panose="020B0004020202020204" pitchFamily="34" charset="0"/>
                        </a:rPr>
                        <a:t>Varejo de produtos alimentícios;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kern="100" dirty="0">
                          <a:effectLst/>
                          <a:latin typeface="Aptos Light" panose="020B0004020202020204" pitchFamily="34" charset="0"/>
                        </a:rPr>
                        <a:t>Varejo de vestuário e acessórios.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effectLst/>
                          <a:latin typeface="Aptos Light" panose="020B0004020202020204" pitchFamily="34" charset="0"/>
                        </a:rPr>
                        <a:t> </a:t>
                      </a:r>
                      <a:endParaRPr lang="pt-BR" sz="1600" kern="100" dirty="0">
                        <a:effectLst/>
                        <a:latin typeface="Aptos Light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kern="100" dirty="0">
                          <a:effectLst/>
                          <a:latin typeface="Aptos Light" panose="020B0004020202020204" pitchFamily="34" charset="0"/>
                        </a:rPr>
                        <a:t>Meios de hospedagens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kern="100" dirty="0">
                          <a:effectLst/>
                          <a:latin typeface="Aptos Light" panose="020B0004020202020204" pitchFamily="34" charset="0"/>
                        </a:rPr>
                        <a:t>Alimentação fora do lar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kern="100" dirty="0">
                          <a:effectLst/>
                          <a:latin typeface="Aptos Light" panose="020B0004020202020204" pitchFamily="34" charset="0"/>
                        </a:rPr>
                        <a:t>Serviços de assessoria aos pequenos negócios (contabilidade);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kern="100" dirty="0">
                          <a:effectLst/>
                          <a:latin typeface="Aptos Light" panose="020B0004020202020204" pitchFamily="34" charset="0"/>
                        </a:rPr>
                        <a:t>Logística e meios de transportes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effectLst/>
                          <a:latin typeface="Aptos Light" panose="020B00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effectLst/>
                          <a:latin typeface="Aptos Light" panose="020B0004020202020204" pitchFamily="34" charset="0"/>
                        </a:rPr>
                        <a:t> </a:t>
                      </a:r>
                      <a:endParaRPr lang="pt-BR" sz="1600" kern="100" dirty="0">
                        <a:effectLst/>
                        <a:latin typeface="Aptos Light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kern="100" dirty="0">
                          <a:effectLst/>
                          <a:latin typeface="Aptos Light" panose="020B0004020202020204" pitchFamily="34" charset="0"/>
                        </a:rPr>
                        <a:t>Expansão do potencial turístico para expansão dos pequenos negócios locais.</a:t>
                      </a:r>
                      <a:endParaRPr lang="pt-BR" sz="1600" kern="100" dirty="0">
                        <a:effectLst/>
                        <a:latin typeface="Aptos Light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4932009"/>
                  </a:ext>
                </a:extLst>
              </a:tr>
            </a:tbl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1A660B2B-19F7-B7D0-8442-AB55285F19DD}"/>
              </a:ext>
            </a:extLst>
          </p:cNvPr>
          <p:cNvSpPr txBox="1"/>
          <p:nvPr/>
        </p:nvSpPr>
        <p:spPr>
          <a:xfrm>
            <a:off x="884582" y="6268047"/>
            <a:ext cx="11163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 O que se aplica para a TI Costa do Descobrimento, se expande para as demais Zonas Turísticas do Estado da Bahia.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E3EFDC-A590-3491-71D1-80090B2192B6}"/>
              </a:ext>
            </a:extLst>
          </p:cNvPr>
          <p:cNvSpPr txBox="1"/>
          <p:nvPr/>
        </p:nvSpPr>
        <p:spPr>
          <a:xfrm>
            <a:off x="2448746" y="5904130"/>
            <a:ext cx="3789307" cy="377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</a:t>
            </a:r>
            <a:r>
              <a:rPr lang="pt-BR" sz="18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Desenvolvido por Valor &amp; Foco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9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F909D-E888-0A29-53A6-EE56971DA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de Ações – Setores Produtivos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DEDEE5-83EC-3D39-19BF-EAB53597D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17410" name="Picture 2" descr="COMO DESENHAR COM LINHAS DE AÇÃO - YouTube">
            <a:extLst>
              <a:ext uri="{FF2B5EF4-FFF2-40B4-BE49-F238E27FC236}">
                <a16:creationId xmlns:a16="http://schemas.microsoft.com/office/drawing/2014/main" id="{C51421E1-8373-2FC4-C4ED-B4DF7E27A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20" y="2509520"/>
            <a:ext cx="5777230" cy="281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03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217BF-39EB-9E5A-B355-CD0890C8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5400"/>
              <a:t>Para reflexões e encaminhamentos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47909B-C725-96D0-9C20-1E9A29EF7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7319177" cy="459943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12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linhas de ações apresentados estão   em consonância com  diversos programas do Plano Anual 2024-2027 do Governo do estado, entre os quais  citamos: </a:t>
            </a:r>
          </a:p>
          <a:p>
            <a:r>
              <a:rPr lang="pt-BR" sz="12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Casa Civil e Outras Secretarias  - Elas à Frente e Acelera Bahia; </a:t>
            </a:r>
          </a:p>
          <a:p>
            <a:r>
              <a:rPr lang="pt-BR" sz="12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Programas Especiais do Poder Executivo – Secretaria do Emprego, Trabalho e Renda(SETRE) : Bahia Solidária e Artesanal;  </a:t>
            </a:r>
          </a:p>
          <a:p>
            <a:r>
              <a:rPr lang="pt-BR" sz="12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Secretaria da Segurança Pública (SSP): Bahia Mais Segura; </a:t>
            </a:r>
          </a:p>
          <a:p>
            <a:r>
              <a:rPr lang="pt-BR" sz="1200" kern="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Secretaria de Administração do Governo do Estado (SAEB): Gestão do Patrimônio e da Logística de Suprimentos </a:t>
            </a:r>
            <a:r>
              <a:rPr lang="pt-BR" sz="12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pt-BR" sz="12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Secretaria de Ciência Tecnologia e Inovação (SECTI):  Bahia Mais Inovadora e  Estímulo e Difusão de Ciência, Tecnologia e Inovação: </a:t>
            </a:r>
          </a:p>
          <a:p>
            <a:r>
              <a:rPr lang="pt-BR" sz="1200" dirty="0">
                <a:effectLst/>
                <a:latin typeface="Aptos Light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Secretaria de Cultura ( SECULT):   Economia da Cultura e Inovação; </a:t>
            </a:r>
          </a:p>
          <a:p>
            <a:r>
              <a:rPr lang="pt-BR" sz="12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Secretaria de Desenvolvimento Econômico (SDE) : Fortalece </a:t>
            </a:r>
            <a:r>
              <a:rPr lang="pt-BR" sz="1200" dirty="0" err="1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Aê</a:t>
            </a:r>
            <a:r>
              <a:rPr lang="pt-BR" sz="12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Cresce Mais Bahia;  </a:t>
            </a:r>
          </a:p>
          <a:p>
            <a:r>
              <a:rPr lang="pt-BR" sz="12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Secretaria de Desenvolvimento Rural (SDR):    Campo Sustentável: Cultivando a Vida e o Futuro e Minha Terra Legal: Acesso à Terra e Garantia de Direitos no Campo;</a:t>
            </a:r>
          </a:p>
          <a:p>
            <a:r>
              <a:rPr lang="pt-BR" sz="12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Secretaria de Educação (SEC); e </a:t>
            </a:r>
          </a:p>
          <a:p>
            <a:r>
              <a:rPr lang="pt-BR" sz="12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Secretaria de Turismo (SETUR) :  Viva Bahia: Turismo e Desenvolvimento.</a:t>
            </a:r>
            <a:endParaRPr lang="pt-BR" sz="1200" dirty="0"/>
          </a:p>
        </p:txBody>
      </p:sp>
      <p:pic>
        <p:nvPicPr>
          <p:cNvPr id="24578" name="Picture 2" descr="Portal Gov Bahia">
            <a:extLst>
              <a:ext uri="{FF2B5EF4-FFF2-40B4-BE49-F238E27FC236}">
                <a16:creationId xmlns:a16="http://schemas.microsoft.com/office/drawing/2014/main" id="{BDC346FC-A9F4-7544-7A26-5556D75F4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r="1959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19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217BF-39EB-9E5A-B355-CD0890C8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pt-BR" sz="4600"/>
              <a:t>Para reflexões e encaminhamentos</a:t>
            </a:r>
          </a:p>
        </p:txBody>
      </p:sp>
      <p:pic>
        <p:nvPicPr>
          <p:cNvPr id="5" name="Gráfico 4" descr="Aperto de mão estrutura de tópicos">
            <a:extLst>
              <a:ext uri="{FF2B5EF4-FFF2-40B4-BE49-F238E27FC236}">
                <a16:creationId xmlns:a16="http://schemas.microsoft.com/office/drawing/2014/main" id="{83FC832C-B524-6ED2-FA0C-9212B610A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47909B-C725-96D0-9C20-1E9A29EF7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48" y="2664886"/>
            <a:ext cx="5458968" cy="3550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17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 Sebrae Bahia apresenta condições de contribuir para a promoção do empreendedorismo e apoio aos pequenos negócios, em parceria com o Governo do estado através dos seguintes programas nacionais: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7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Impulsionar Negócios,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7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Cliente360;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700" kern="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Sebrae Plural;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7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Educação que Transforma</a:t>
            </a:r>
            <a:r>
              <a:rPr lang="pt-BR" sz="1700" b="1" kern="100" dirty="0"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pt-BR" sz="1700" b="1" kern="100" dirty="0">
              <a:effectLst/>
              <a:latin typeface="Aptos Light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1700" b="1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7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Impulso Tecnológico;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700" kern="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Governança Empreendedora; 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700" kern="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Conexão Financeira. </a:t>
            </a:r>
            <a:endParaRPr lang="pt-BR" sz="1700" dirty="0"/>
          </a:p>
        </p:txBody>
      </p:sp>
      <p:pic>
        <p:nvPicPr>
          <p:cNvPr id="25602" name="Picture 2" descr="CADERNO REGIONAL">
            <a:extLst>
              <a:ext uri="{FF2B5EF4-FFF2-40B4-BE49-F238E27FC236}">
                <a16:creationId xmlns:a16="http://schemas.microsoft.com/office/drawing/2014/main" id="{666AC552-7104-9A6C-76D6-C6108086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443" y="4994021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601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média">
            <a:extLst>
              <a:ext uri="{FF2B5EF4-FFF2-40B4-BE49-F238E27FC236}">
                <a16:creationId xmlns:a16="http://schemas.microsoft.com/office/drawing/2014/main" id="{B956EC07-3033-88AF-C367-3A7A015C8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06" y="0"/>
            <a:ext cx="1383594" cy="873760"/>
          </a:xfrm>
          <a:prstGeom prst="rect">
            <a:avLst/>
          </a:prstGeom>
        </p:spPr>
      </p:pic>
      <p:pic>
        <p:nvPicPr>
          <p:cNvPr id="6" name="Imagem 5" descr="Uma imagem contendo Ícone&#10;&#10;Descrição gerada automaticamente">
            <a:extLst>
              <a:ext uri="{FF2B5EF4-FFF2-40B4-BE49-F238E27FC236}">
                <a16:creationId xmlns:a16="http://schemas.microsoft.com/office/drawing/2014/main" id="{792F2428-238F-D151-702B-9D3308D6E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6320"/>
            <a:ext cx="1536642" cy="741680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04EC92E5-9FCC-460E-FAD4-9DD711ABA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08419" cy="96595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88F7EC1-05ED-FB46-B41E-FF30CFD9C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299" y="295139"/>
            <a:ext cx="8947397" cy="1157242"/>
          </a:xfrm>
        </p:spPr>
        <p:txBody>
          <a:bodyPr>
            <a:normAutofit/>
          </a:bodyPr>
          <a:lstStyle/>
          <a:p>
            <a:pPr algn="ctr"/>
            <a:r>
              <a:rPr lang="pt-BR" sz="3100" b="1" kern="100" dirty="0">
                <a:solidFill>
                  <a:srgbClr val="0041D9"/>
                </a:solidFill>
                <a:effectLst/>
                <a:latin typeface="Alegreya Sans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Conexões entre Programas Governo do Estado da Bahia e Programas Nacionais Sebrae – PPA 2024-2027</a:t>
            </a:r>
            <a:endParaRPr lang="pt-BR" sz="3100" dirty="0">
              <a:solidFill>
                <a:srgbClr val="0041D9"/>
              </a:solidFill>
              <a:latin typeface="Alegreya Sans" panose="00000500000000000000" pitchFamily="2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ED2DB6-8589-A8F8-6FEE-91D3FF0B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19153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E1315B-AFD6-46CF-91D9-05939BF49F5A}" type="slidenum">
              <a:rPr lang="pt-BR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27</a:t>
            </a:fld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E3B9C17A-1346-3ED0-09B1-64EF7B252E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7565" y="1747520"/>
          <a:ext cx="11526488" cy="4144778"/>
        </p:xfrm>
        <a:graphic>
          <a:graphicData uri="http://schemas.openxmlformats.org/drawingml/2006/table">
            <a:tbl>
              <a:tblPr firstRow="1" firstCol="1" bandRow="1"/>
              <a:tblGrid>
                <a:gridCol w="2511761">
                  <a:extLst>
                    <a:ext uri="{9D8B030D-6E8A-4147-A177-3AD203B41FA5}">
                      <a16:colId xmlns:a16="http://schemas.microsoft.com/office/drawing/2014/main" val="3855728835"/>
                    </a:ext>
                  </a:extLst>
                </a:gridCol>
                <a:gridCol w="4073303">
                  <a:extLst>
                    <a:ext uri="{9D8B030D-6E8A-4147-A177-3AD203B41FA5}">
                      <a16:colId xmlns:a16="http://schemas.microsoft.com/office/drawing/2014/main" val="1975114936"/>
                    </a:ext>
                  </a:extLst>
                </a:gridCol>
                <a:gridCol w="868121">
                  <a:extLst>
                    <a:ext uri="{9D8B030D-6E8A-4147-A177-3AD203B41FA5}">
                      <a16:colId xmlns:a16="http://schemas.microsoft.com/office/drawing/2014/main" val="2111879950"/>
                    </a:ext>
                  </a:extLst>
                </a:gridCol>
                <a:gridCol w="4073303">
                  <a:extLst>
                    <a:ext uri="{9D8B030D-6E8A-4147-A177-3AD203B41FA5}">
                      <a16:colId xmlns:a16="http://schemas.microsoft.com/office/drawing/2014/main" val="3665240405"/>
                    </a:ext>
                  </a:extLst>
                </a:gridCol>
              </a:tblGrid>
              <a:tr h="239730"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Governo do Estado da Bahia</a:t>
                      </a:r>
                      <a:endParaRPr lang="pt-BR" sz="2400" b="0" i="0" u="none" strike="noStrike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69528" marR="69528" marT="34764" marB="34764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SEBRAE-BA</a:t>
                      </a:r>
                      <a:endParaRPr lang="pt-BR" sz="2400" b="0" i="0" u="none" strike="noStrike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69528" marR="69528" marT="34764" marB="34764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258928"/>
                  </a:ext>
                </a:extLst>
              </a:tr>
              <a:tr h="239730">
                <a:tc gridSpan="4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PLANO PLURIANUAL | PPA 2024-2027</a:t>
                      </a:r>
                      <a:endParaRPr lang="pt-BR" sz="2400" b="0" i="0" u="none" strike="noStrike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69528" marR="69528" marT="34764" marB="34764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961771"/>
                  </a:ext>
                </a:extLst>
              </a:tr>
              <a:tr h="73352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SEPROMI:PROGRAMA BAHIA ANTIRRACISTA:  </a:t>
                      </a:r>
                      <a:endParaRPr lang="pt-BR" sz="2400" b="0" i="0" u="none" strike="noStrike" dirty="0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52146" marR="52146" marT="7242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Ofertar espaços para a comercialização dos produtos e serviços do empreendedorismo negro.</a:t>
                      </a:r>
                      <a:endParaRPr lang="pt-BR" sz="2400" b="0" i="0" u="none" strike="noStrike" dirty="0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52146" marR="52146" marT="7242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Plural</a:t>
                      </a:r>
                      <a:endParaRPr lang="pt-BR" sz="2400" b="0" i="0" u="none" strike="noStrike" dirty="0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52146" marR="52146" marT="7242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Promover o empreendedorismo como mecanismo de transformação social ao ampliar os negócios liderados por pessoas de grupos </a:t>
                      </a:r>
                      <a:r>
                        <a:rPr lang="pt-B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sub-representados</a:t>
                      </a: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na sociedade, promovendo igualdade de oportunidade, diversidade e inclusão, por meio de relacionamento acolhedor, inclusivo e plural.</a:t>
                      </a:r>
                      <a:endParaRPr lang="pt-BR" sz="2400" b="0" i="0" u="none" strike="noStrike" dirty="0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52146" marR="52146" marT="7242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890357"/>
                  </a:ext>
                </a:extLst>
              </a:tr>
              <a:tr h="73352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SJDH: PROGRAMA - ELAS À FRENTE</a:t>
                      </a:r>
                      <a:endParaRPr lang="pt-BR" sz="2400" b="0" i="0" u="none" strike="noStrike" dirty="0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52146" marR="52146" marT="7242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Realizar cessão de uso de ativos produtivos para Empreendimentos Individuais, Familiares e organizados em rede, que realizam atividades econômicas por conta própria como alternativa de geração de renda, considerando os recortes de gênero, raça, etnia, geração e territorialidades.</a:t>
                      </a:r>
                      <a:endParaRPr lang="pt-BR" sz="2400" b="0" i="0" u="none" strike="noStrike" dirty="0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52146" marR="52146" marT="7242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Plural</a:t>
                      </a:r>
                      <a:endParaRPr lang="pt-BR" sz="2400" b="0" i="0" u="none" strike="noStrike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52146" marR="52146" marT="7242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Idem</a:t>
                      </a:r>
                      <a:endParaRPr lang="pt-BR" sz="2400" b="0" i="0" u="none" strike="noStrike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52146" marR="52146" marT="7242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07119"/>
                  </a:ext>
                </a:extLst>
              </a:tr>
              <a:tr h="45548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SETRE: PROGRAMA BAHIA SOLIDÁRIA E ARTESANAL</a:t>
                      </a:r>
                      <a:endParaRPr lang="pt-BR" sz="2400" b="0" i="0" u="none" strike="noStrike" dirty="0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52146" marR="52146" marT="7242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Fomentar o desenvolvimento sustentável de empreendimentos solidários e/ou populares fortalecendo as respectivas cadeias produtivas e vocações territoriais.</a:t>
                      </a:r>
                      <a:endParaRPr lang="pt-BR" sz="2400" b="0" i="0" u="none" strike="noStrike" dirty="0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52146" marR="52146" marT="7242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Plural</a:t>
                      </a:r>
                      <a:endParaRPr lang="pt-BR" sz="2400" b="0" i="0" u="none" strike="noStrike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52146" marR="52146" marT="7242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Idem</a:t>
                      </a:r>
                      <a:endParaRPr lang="pt-BR" sz="2400" b="0" i="0" u="none" strike="noStrike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52146" marR="52146" marT="7242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949952"/>
                  </a:ext>
                </a:extLst>
              </a:tr>
              <a:tr h="45548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SETRE: PROGRAMA BAHIA SOLIDÁRIA E ARTESANAL</a:t>
                      </a:r>
                      <a:endParaRPr lang="pt-BR" sz="2400" b="0" i="0" u="none" strike="noStrike" dirty="0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52146" marR="52146" marT="7242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Fortalecer as finanças solidárias e a oferta de crédito para microempreendedores populares, cooperativas e associações.</a:t>
                      </a:r>
                      <a:endParaRPr lang="pt-BR" sz="2400" b="0" i="0" u="none" strike="noStrike" dirty="0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52146" marR="52146" marT="7242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Conexão Financeira</a:t>
                      </a:r>
                      <a:endParaRPr lang="pt-BR" sz="2400" b="0" i="0" u="none" strike="noStrike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52146" marR="52146" marT="7242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Criar, desenvolver e articular, com instituições nacionais e internacionais, a ampliação do acesso a recursos e serviços financeiros, de forma a contribuir para o empreendedorismo no Brasil.</a:t>
                      </a:r>
                      <a:endParaRPr lang="pt-BR" sz="2400" b="0" i="0" u="none" strike="noStrike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52146" marR="52146" marT="7242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738126"/>
                  </a:ext>
                </a:extLst>
              </a:tr>
              <a:tr h="76774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SDR: PROGRAMA CULTIVE CONHECIMENTO: ASSISTÊNCIA TÉCNICA E EXTENSÃO RURAL PARA O SUCESSO NO CAMPO</a:t>
                      </a:r>
                      <a:endParaRPr lang="pt-BR" sz="2400" b="0" i="0" u="none" strike="noStrike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52146" marR="52146" marT="7242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Prestar serviços de assistência técnica e extensão rural - ATER; </a:t>
                      </a:r>
                      <a:endParaRPr lang="pt-BR" sz="1050" b="0" i="0" u="none" strike="noStrike" dirty="0">
                        <a:effectLst/>
                        <a:latin typeface="Alegreya Sans" panose="00000500000000000000" pitchFamily="2" charset="0"/>
                      </a:endParaRPr>
                    </a:p>
                    <a:p>
                      <a:pPr marL="347472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Realizar capacitação permanente para atores rurais; </a:t>
                      </a:r>
                      <a:endParaRPr lang="pt-BR" sz="2400" b="0" i="0" u="none" strike="noStrike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347472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Promover a comercialização de produtos da agricultura familiar nas compras institucionais;  </a:t>
                      </a:r>
                      <a:endParaRPr lang="pt-BR" sz="2400" b="0" i="0" u="none" strike="noStrike" dirty="0">
                        <a:solidFill>
                          <a:schemeClr val="tx1"/>
                        </a:solidFill>
                        <a:effectLst/>
                        <a:latin typeface="Alegreya Sans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347472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Fomentar a diversificação produtiva sustentável. </a:t>
                      </a:r>
                      <a:endParaRPr lang="pt-BR" sz="2400" b="0" i="0" u="none" strike="noStrike" dirty="0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52146" marR="52146" marT="7242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Impulsionar negócios</a:t>
                      </a:r>
                      <a:endParaRPr lang="pt-BR" sz="2400" b="0" i="0" u="none" strike="noStrike" dirty="0">
                        <a:effectLst/>
                        <a:latin typeface="Alegreya Sans" panose="00000500000000000000" pitchFamily="2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2400" b="0" i="0" u="none" strike="noStrike" dirty="0">
                        <a:effectLst/>
                        <a:latin typeface="Alegreya Sans" panose="00000500000000000000" pitchFamily="2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2400" b="0" i="0" u="none" strike="noStrike" dirty="0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52146" marR="52146" marT="7242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legreya Sans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Elevar o nível de competitividade dos Pequenos Negócios, por meio de jornadas estruturadas que promovam ganhos de produtividade, ampliação de mercados, melhoria de gestão e aumento da competitividade estrutural e sistêmica, considerando as especificidades dos setores, cadeias e vocações territoriais</a:t>
                      </a:r>
                      <a:endParaRPr lang="pt-BR" sz="2400" b="0" i="0" u="none" strike="noStrike" dirty="0">
                        <a:effectLst/>
                        <a:latin typeface="Alegreya Sans" panose="00000500000000000000" pitchFamily="2" charset="0"/>
                      </a:endParaRPr>
                    </a:p>
                  </a:txBody>
                  <a:tcPr marL="52146" marR="52146" marT="7242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890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237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1C41921A-08E7-B467-A403-4FFD84F79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760" y="96521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2800" b="1" kern="100" dirty="0">
                <a:solidFill>
                  <a:srgbClr val="0041D9"/>
                </a:solidFill>
                <a:effectLst/>
                <a:latin typeface="Alegreya Sans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Conexões entre Programas Governo do Estado da Bahia e Programas Nacionais Sebrae – PPA 2024-2027</a:t>
            </a:r>
            <a:endParaRPr lang="pt-BR" sz="2800" b="1" kern="100" dirty="0">
              <a:latin typeface="Alegreya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ED2DB6-8589-A8F8-6FEE-91D3FF0B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E1315B-AFD6-46CF-91D9-05939BF49F5A}" type="slidenum">
              <a:rPr lang="pt-BR"/>
              <a:pPr>
                <a:spcAft>
                  <a:spcPts val="600"/>
                </a:spcAft>
              </a:pPr>
              <a:t>28</a:t>
            </a:fld>
            <a:endParaRPr lang="pt-BR"/>
          </a:p>
        </p:txBody>
      </p:sp>
      <p:pic>
        <p:nvPicPr>
          <p:cNvPr id="3" name="Imagem 2" descr="Forma&#10;&#10;Descrição gerada automaticamente com confiança média">
            <a:extLst>
              <a:ext uri="{FF2B5EF4-FFF2-40B4-BE49-F238E27FC236}">
                <a16:creationId xmlns:a16="http://schemas.microsoft.com/office/drawing/2014/main" id="{B956EC07-3033-88AF-C367-3A7A015C8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06" y="0"/>
            <a:ext cx="1383594" cy="873760"/>
          </a:xfrm>
          <a:prstGeom prst="rect">
            <a:avLst/>
          </a:prstGeom>
        </p:spPr>
      </p:pic>
      <p:pic>
        <p:nvPicPr>
          <p:cNvPr id="6" name="Imagem 5" descr="Uma imagem contendo Ícone&#10;&#10;Descrição gerada automaticamente">
            <a:extLst>
              <a:ext uri="{FF2B5EF4-FFF2-40B4-BE49-F238E27FC236}">
                <a16:creationId xmlns:a16="http://schemas.microsoft.com/office/drawing/2014/main" id="{792F2428-238F-D151-702B-9D3308D6E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6320"/>
            <a:ext cx="1536642" cy="741680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04EC92E5-9FCC-460E-FAD4-9DD711ABA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08419" cy="965959"/>
          </a:xfrm>
          <a:prstGeom prst="rect">
            <a:avLst/>
          </a:prstGeom>
        </p:spPr>
      </p:pic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9B081603-F497-EB1A-0D51-AAEAB542ED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3692" y="2585722"/>
          <a:ext cx="11304238" cy="3764099"/>
        </p:xfrm>
        <a:graphic>
          <a:graphicData uri="http://schemas.openxmlformats.org/drawingml/2006/table">
            <a:tbl>
              <a:tblPr firstRow="1" firstCol="1" bandRow="1"/>
              <a:tblGrid>
                <a:gridCol w="2425025">
                  <a:extLst>
                    <a:ext uri="{9D8B030D-6E8A-4147-A177-3AD203B41FA5}">
                      <a16:colId xmlns:a16="http://schemas.microsoft.com/office/drawing/2014/main" val="4144421079"/>
                    </a:ext>
                  </a:extLst>
                </a:gridCol>
                <a:gridCol w="3779506">
                  <a:extLst>
                    <a:ext uri="{9D8B030D-6E8A-4147-A177-3AD203B41FA5}">
                      <a16:colId xmlns:a16="http://schemas.microsoft.com/office/drawing/2014/main" val="2279850043"/>
                    </a:ext>
                  </a:extLst>
                </a:gridCol>
                <a:gridCol w="1320201">
                  <a:extLst>
                    <a:ext uri="{9D8B030D-6E8A-4147-A177-3AD203B41FA5}">
                      <a16:colId xmlns:a16="http://schemas.microsoft.com/office/drawing/2014/main" val="1858055177"/>
                    </a:ext>
                  </a:extLst>
                </a:gridCol>
                <a:gridCol w="3779506">
                  <a:extLst>
                    <a:ext uri="{9D8B030D-6E8A-4147-A177-3AD203B41FA5}">
                      <a16:colId xmlns:a16="http://schemas.microsoft.com/office/drawing/2014/main" val="1541647539"/>
                    </a:ext>
                  </a:extLst>
                </a:gridCol>
              </a:tblGrid>
              <a:tr h="367619"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Governo do Estado da Bahia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526" marR="98526" marT="49263" marB="49263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7D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SEBRAE-BA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526" marR="98526" marT="49263" marB="49263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7D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524878"/>
                  </a:ext>
                </a:extLst>
              </a:tr>
              <a:tr h="367619">
                <a:tc gridSpan="4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PLANO PLURIANUAL | PPA 2024-2027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526" marR="98526" marT="49263" marB="49263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7D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882357"/>
                  </a:ext>
                </a:extLst>
              </a:tr>
              <a:tr h="1494880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SECTI / FAPESB: PROGRAMA - Bahia Mais Inovadora: Estímulo e Difusão de Ciência, Tecnologia e Inovação</a:t>
                      </a:r>
                      <a:endParaRPr lang="pt-B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5" marR="73895" marT="1026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Wingdings" panose="05000000000000000000" pitchFamily="2" charset="2"/>
                        <a:buChar char="§"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Intensificar a articulação dos atores do ecossistema de Ciência, Tecnologia e Inovação no estado;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Wingdings" panose="05000000000000000000" pitchFamily="2" charset="2"/>
                        <a:buChar char="§"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Promover ações de difusão e popularização do conhecimento na área de Ciência Tecnologia e Inovação (CT&amp;I) – SECTI.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5" marR="73895" marT="1026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Impulso Tecnológico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5" marR="73895" marT="1026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Promover a criação e o desenvolvimento de negócios inovadores, democratizar a inovação, aumentar a competitividade e alavancar capacidades tecnológicas dos Pequenos Negócios, por meio da modernização, transformação digital, novas fontes de energia, apoio ao desenvolvimento de novas tecnologias, aumento do nível de maturidade tecnológica e fortalecimento dos ecossistemas de inovação.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5" marR="73895" marT="1026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062511"/>
                  </a:ext>
                </a:extLst>
              </a:tr>
              <a:tr h="65935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SDE: PROGRAMA FORTALECE AÊ</a:t>
                      </a:r>
                      <a:endParaRPr lang="pt-B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5" marR="73895" marT="1026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Aprimorar o ambiente de gestão com a adoção de inovação e tecnologia direcionada para o fortalecimento do empreendedorismo das micro, pequenas e empresas.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5" marR="73895" marT="1026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Impulso Tecnológico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5" marR="73895" marT="1026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Idem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5" marR="73895" marT="1026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75230"/>
                  </a:ext>
                </a:extLst>
              </a:tr>
              <a:tr h="87462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 - Fortalece </a:t>
                      </a:r>
                      <a:r>
                        <a:rPr lang="pt-B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Aê</a:t>
                      </a:r>
                      <a:endParaRPr lang="pt-BR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5" marR="73895" marT="1026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Apoiar técnica e/ou financeiramente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MPE’s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considerando as diversidades de gênero, as sexualidades, raça, etnia e dos povos e comunidades tradicionais.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5" marR="73895" marT="1026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Conexão Financeira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5" marR="73895" marT="1026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Criar, desenvolver e articular, com instituições nacionais e internacionais, a ampliação do acesso a recursos e serviços financeiros, de forma a contribuir para o empreendedorismo no Brasil.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95" marR="73895" marT="1026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69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807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1C41921A-08E7-B467-A403-4FFD84F79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419" y="255629"/>
            <a:ext cx="9414685" cy="17955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3600" b="1" kern="100" dirty="0">
                <a:solidFill>
                  <a:srgbClr val="0041D9"/>
                </a:solidFill>
                <a:effectLst/>
                <a:latin typeface="Alegreya Sans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Conexões entre Programas Governo do Estado da Bahia e Programas Nacionais Sebrae – PPA 2024-2027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ED2DB6-8589-A8F8-6FEE-91D3FF0B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DE1315B-AFD6-46CF-91D9-05939BF49F5A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pic>
        <p:nvPicPr>
          <p:cNvPr id="3" name="Imagem 2" descr="Forma&#10;&#10;Descrição gerada automaticamente com confiança média">
            <a:extLst>
              <a:ext uri="{FF2B5EF4-FFF2-40B4-BE49-F238E27FC236}">
                <a16:creationId xmlns:a16="http://schemas.microsoft.com/office/drawing/2014/main" id="{B956EC07-3033-88AF-C367-3A7A015C8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06" y="0"/>
            <a:ext cx="1383594" cy="873760"/>
          </a:xfrm>
          <a:prstGeom prst="rect">
            <a:avLst/>
          </a:prstGeom>
        </p:spPr>
      </p:pic>
      <p:pic>
        <p:nvPicPr>
          <p:cNvPr id="6" name="Imagem 5" descr="Uma imagem contendo Ícone&#10;&#10;Descrição gerada automaticamente">
            <a:extLst>
              <a:ext uri="{FF2B5EF4-FFF2-40B4-BE49-F238E27FC236}">
                <a16:creationId xmlns:a16="http://schemas.microsoft.com/office/drawing/2014/main" id="{792F2428-238F-D151-702B-9D3308D6E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6320"/>
            <a:ext cx="1536642" cy="741680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04EC92E5-9FCC-460E-FAD4-9DD711ABA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08419" cy="965959"/>
          </a:xfrm>
          <a:prstGeom prst="rect">
            <a:avLst/>
          </a:prstGeom>
        </p:spPr>
      </p:pic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004C17C7-52CF-B948-53C4-E526F3865178}"/>
              </a:ext>
            </a:extLst>
          </p:cNvPr>
          <p:cNvGraphicFramePr>
            <a:graphicFrameLocks noGrp="1"/>
          </p:cNvGraphicFramePr>
          <p:nvPr/>
        </p:nvGraphicFramePr>
        <p:xfrm>
          <a:off x="450695" y="2503166"/>
          <a:ext cx="11286011" cy="3925529"/>
        </p:xfrm>
        <a:graphic>
          <a:graphicData uri="http://schemas.openxmlformats.org/drawingml/2006/table">
            <a:tbl>
              <a:tblPr firstRow="1" firstCol="1" bandRow="1"/>
              <a:tblGrid>
                <a:gridCol w="1494201">
                  <a:extLst>
                    <a:ext uri="{9D8B030D-6E8A-4147-A177-3AD203B41FA5}">
                      <a16:colId xmlns:a16="http://schemas.microsoft.com/office/drawing/2014/main" val="2415641398"/>
                    </a:ext>
                  </a:extLst>
                </a:gridCol>
                <a:gridCol w="3602294">
                  <a:extLst>
                    <a:ext uri="{9D8B030D-6E8A-4147-A177-3AD203B41FA5}">
                      <a16:colId xmlns:a16="http://schemas.microsoft.com/office/drawing/2014/main" val="371994645"/>
                    </a:ext>
                  </a:extLst>
                </a:gridCol>
                <a:gridCol w="1598133">
                  <a:extLst>
                    <a:ext uri="{9D8B030D-6E8A-4147-A177-3AD203B41FA5}">
                      <a16:colId xmlns:a16="http://schemas.microsoft.com/office/drawing/2014/main" val="6793789"/>
                    </a:ext>
                  </a:extLst>
                </a:gridCol>
                <a:gridCol w="4591383">
                  <a:extLst>
                    <a:ext uri="{9D8B030D-6E8A-4147-A177-3AD203B41FA5}">
                      <a16:colId xmlns:a16="http://schemas.microsoft.com/office/drawing/2014/main" val="3872668651"/>
                    </a:ext>
                  </a:extLst>
                </a:gridCol>
              </a:tblGrid>
              <a:tr h="316495"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Governo do Estado da Bahia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75" marR="99775" marT="49887" marB="49887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7D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SEBRAE-BA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75" marR="99775" marT="49887" marB="49887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7D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465620"/>
                  </a:ext>
                </a:extLst>
              </a:tr>
              <a:tr h="316495">
                <a:tc gridSpan="4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PLANO PLURIANUAL | PPA 2024-2027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75" marR="99775" marT="49887" marB="49887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7D4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94561"/>
                  </a:ext>
                </a:extLst>
              </a:tr>
              <a:tr h="132924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 - Fortalece Aê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1" marR="74831" marT="1039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Wingdings" panose="05000000000000000000" pitchFamily="2" charset="2"/>
                        <a:buChar char="§"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Implantar um programa de capacitação empresarial e empreendedora; 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Wingdings" panose="05000000000000000000" pitchFamily="2" charset="2"/>
                        <a:buChar char="§"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Apoiar as micro e pequenas empresas.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1" marR="74831" marT="1039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Cliente 360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1" marR="74831" marT="1039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Estabelecer uma relação personalizada com os clientes, fornecendo soluções em uma jornada voltada para a resolução de desafios, promovendo um vínculo e gerando valor para ambas as partes. Busca oferecer um atendimento transformador em gestão de negócios, de forma individualizada e customizada, atendendo às necessidades específicas dos empreendedores, aprimorando e sincronizando o atendimento especializado e as soluções oferecidas pelo Sebrae em diferentes territórios, integrando, qualificando e expandindo com o atendimento digital, com foco em um relacionamento orientado para a geração de valor aos clientes.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1" marR="74831" marT="1039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26225"/>
                  </a:ext>
                </a:extLst>
              </a:tr>
              <a:tr h="97950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 - Fortalece Aê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1" marR="74831" marT="1039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Wingdings" panose="05000000000000000000" pitchFamily="2" charset="2"/>
                        <a:buChar char="§"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Promover a integração dos municípios à Rede Nacional para Simplificação do Registro e da Legalização de Empresas e Negócios - SDE / JUCEB; 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Wingdings" panose="05000000000000000000" pitchFamily="2" charset="2"/>
                        <a:buChar char="§"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Reestruturar o serviço de atendimento ao empreendedor – SDE.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1" marR="74831" marT="1039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Transformar Juntos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1" marR="74831" marT="1039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Identificar e organizar os ativos e as demandas locais, articulando e mobilizando lideranças em prol de uma governança ativa e coesa nos Territórios e nos Municípios, implementando estratégias de desenvolvimento focadas nas suas vocações e potencialidades, estimulando assim, a melhoria contínua do Ambiente de Negócios e a ampliação da participação dos Pequenos Negócios nas economias portadoras de futuro.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1" marR="74831" marT="1039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459935"/>
                  </a:ext>
                </a:extLst>
              </a:tr>
              <a:tr h="6953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Idem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1" marR="74831" marT="1039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Idem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1" marR="74831" marT="1039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Governança Empreendedora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1" marR="74831" marT="1039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Induzir o Estado para que seja agente empreendedor, estabelecendo uma governança com ação coordenada e colaborativa de longo prazo entre instituições públicas, privadas e sociais. Nesse papel, o Estado atuará como agente catalisador de medidas de melhoria do ambiente de negócios para a dinamização e desenvolvimento da economia local.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1" marR="74831" marT="10393" marB="0">
                    <a:lnL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E2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542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87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C83C26-3632-5B67-9198-C0A756D32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6552184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Construção do Termo de Referência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29DA052-6C61-FE96-61BD-7C40AC337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36" y="2660904"/>
            <a:ext cx="4818888" cy="35478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2200" b="0" i="0" u="none" strike="noStrike" cap="none" normalizeH="0" baseline="0" dirty="0">
                <a:ln>
                  <a:noFill/>
                </a:ln>
                <a:effectLst/>
              </a:rPr>
              <a:t>Data da 07/06/2022</a:t>
            </a:r>
            <a:r>
              <a:rPr lang="en-US" altLang="pt-BR" sz="2200" dirty="0"/>
              <a:t> 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2200" b="1" i="0" u="none" strike="noStrike" cap="none" normalizeH="0" baseline="0" dirty="0">
                <a:ln>
                  <a:noFill/>
                </a:ln>
                <a:effectLst/>
              </a:rPr>
              <a:t>OBJETIVO</a:t>
            </a:r>
          </a:p>
          <a:p>
            <a:pPr marR="0" lvl="0" algn="just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2200" b="0" i="0" u="none" strike="noStrike" cap="none" normalizeH="0" baseline="0" dirty="0" err="1">
                <a:ln>
                  <a:noFill/>
                </a:ln>
                <a:effectLst/>
              </a:rPr>
              <a:t>Discutir</a:t>
            </a:r>
            <a:r>
              <a:rPr kumimoji="0" lang="en-US" altLang="pt-BR" sz="2200" b="0" i="0" u="none" strike="noStrike" cap="none" normalizeH="0" baseline="0" dirty="0">
                <a:ln>
                  <a:noFill/>
                </a:ln>
                <a:effectLst/>
              </a:rPr>
              <a:t> e </a:t>
            </a:r>
            <a:r>
              <a:rPr kumimoji="0" lang="en-US" altLang="pt-BR" sz="2200" b="0" i="0" u="none" strike="noStrike" cap="none" normalizeH="0" baseline="0" dirty="0" err="1">
                <a:ln>
                  <a:noFill/>
                </a:ln>
                <a:effectLst/>
              </a:rPr>
              <a:t>apresentar</a:t>
            </a:r>
            <a:r>
              <a:rPr kumimoji="0" lang="en-US" altLang="pt-BR" sz="2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2200" b="0" i="0" u="none" strike="noStrike" cap="none" normalizeH="0" baseline="0" dirty="0" err="1">
                <a:ln>
                  <a:noFill/>
                </a:ln>
                <a:effectLst/>
              </a:rPr>
              <a:t>proposições</a:t>
            </a:r>
            <a:r>
              <a:rPr kumimoji="0" lang="en-US" altLang="pt-BR" sz="22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2200" b="0" i="0" u="none" strike="noStrike" cap="none" normalizeH="0" baseline="0" dirty="0" err="1">
                <a:ln>
                  <a:noFill/>
                </a:ln>
                <a:effectLst/>
              </a:rPr>
              <a:t>melhorias</a:t>
            </a:r>
            <a:r>
              <a:rPr kumimoji="0" lang="en-US" altLang="pt-BR" sz="2200" b="0" i="0" u="none" strike="noStrike" cap="none" normalizeH="0" baseline="0" dirty="0">
                <a:ln>
                  <a:noFill/>
                </a:ln>
                <a:effectLst/>
              </a:rPr>
              <a:t> para a </a:t>
            </a:r>
            <a:r>
              <a:rPr kumimoji="0" lang="en-US" altLang="pt-BR" sz="2200" b="0" i="0" u="none" strike="noStrike" cap="none" normalizeH="0" baseline="0" dirty="0" err="1">
                <a:ln>
                  <a:noFill/>
                </a:ln>
                <a:effectLst/>
              </a:rPr>
              <a:t>redação</a:t>
            </a:r>
            <a:r>
              <a:rPr kumimoji="0" lang="en-US" altLang="pt-BR" sz="2200" b="0" i="0" u="none" strike="noStrike" cap="none" normalizeH="0" baseline="0" dirty="0">
                <a:ln>
                  <a:noFill/>
                </a:ln>
                <a:effectLst/>
              </a:rPr>
              <a:t> do </a:t>
            </a:r>
            <a:r>
              <a:rPr kumimoji="0" lang="en-US" altLang="pt-BR" sz="2200" b="0" i="0" u="none" strike="noStrike" cap="none" normalizeH="0" baseline="0" dirty="0" err="1">
                <a:ln>
                  <a:noFill/>
                </a:ln>
                <a:effectLst/>
              </a:rPr>
              <a:t>termo</a:t>
            </a:r>
            <a:r>
              <a:rPr kumimoji="0" lang="en-US" altLang="pt-BR" sz="22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2200" b="0" i="0" u="none" strike="noStrike" cap="none" normalizeH="0" baseline="0" dirty="0" err="1">
                <a:ln>
                  <a:noFill/>
                </a:ln>
                <a:effectLst/>
              </a:rPr>
              <a:t>referência</a:t>
            </a:r>
            <a:r>
              <a:rPr kumimoji="0" lang="en-US" altLang="pt-BR" sz="2200" b="0" i="0" u="none" strike="noStrike" cap="none" normalizeH="0" baseline="0" dirty="0">
                <a:ln>
                  <a:noFill/>
                </a:ln>
                <a:effectLst/>
              </a:rPr>
              <a:t> para </a:t>
            </a:r>
            <a:r>
              <a:rPr kumimoji="0" lang="en-US" altLang="pt-BR" sz="2200" b="0" i="0" u="none" strike="noStrike" cap="none" normalizeH="0" baseline="0" dirty="0" err="1">
                <a:ln>
                  <a:noFill/>
                </a:ln>
                <a:effectLst/>
              </a:rPr>
              <a:t>cotação</a:t>
            </a:r>
            <a:r>
              <a:rPr kumimoji="0" lang="en-US" altLang="pt-BR" sz="22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2200" b="0" i="0" u="none" strike="noStrike" cap="none" normalizeH="0" baseline="0" dirty="0" err="1">
                <a:ln>
                  <a:noFill/>
                </a:ln>
                <a:effectLst/>
              </a:rPr>
              <a:t>serviços</a:t>
            </a:r>
            <a:r>
              <a:rPr kumimoji="0" lang="en-US" altLang="pt-BR" sz="2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2200" b="0" i="0" u="none" strike="noStrike" cap="none" normalizeH="0" baseline="0" dirty="0" err="1">
                <a:ln>
                  <a:noFill/>
                </a:ln>
                <a:effectLst/>
              </a:rPr>
              <a:t>técnicos</a:t>
            </a:r>
            <a:r>
              <a:rPr kumimoji="0" lang="en-US" altLang="pt-BR" sz="2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2200" b="0" i="0" u="none" strike="noStrike" cap="none" normalizeH="0" baseline="0" dirty="0" err="1">
                <a:ln>
                  <a:noFill/>
                </a:ln>
                <a:effectLst/>
              </a:rPr>
              <a:t>especializados</a:t>
            </a:r>
            <a:r>
              <a:rPr kumimoji="0" lang="en-US" altLang="pt-BR" sz="2200" b="0" i="0" u="none" strike="noStrike" cap="none" normalizeH="0" baseline="0" dirty="0">
                <a:ln>
                  <a:noFill/>
                </a:ln>
                <a:effectLst/>
              </a:rPr>
              <a:t> para </a:t>
            </a:r>
            <a:r>
              <a:rPr kumimoji="0" lang="en-US" altLang="pt-BR" sz="2200" b="0" i="0" u="none" strike="noStrike" cap="none" normalizeH="0" baseline="0" dirty="0" err="1">
                <a:ln>
                  <a:noFill/>
                </a:ln>
                <a:effectLst/>
              </a:rPr>
              <a:t>realização</a:t>
            </a:r>
            <a:r>
              <a:rPr kumimoji="0" lang="en-US" altLang="pt-BR" sz="22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2200" b="0" i="0" u="none" strike="noStrike" cap="none" normalizeH="0" baseline="0" dirty="0" err="1">
                <a:ln>
                  <a:noFill/>
                </a:ln>
                <a:effectLst/>
              </a:rPr>
              <a:t>análise</a:t>
            </a:r>
            <a:r>
              <a:rPr kumimoji="0" lang="en-US" altLang="pt-BR" sz="22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2200" b="0" i="0" u="none" strike="noStrike" cap="none" normalizeH="0" baseline="0" dirty="0" err="1">
                <a:ln>
                  <a:noFill/>
                </a:ln>
                <a:effectLst/>
              </a:rPr>
              <a:t>cenários</a:t>
            </a:r>
            <a:r>
              <a:rPr kumimoji="0" lang="en-US" altLang="pt-BR" sz="2200" b="0" i="0" u="none" strike="noStrike" cap="none" normalizeH="0" baseline="0" dirty="0">
                <a:ln>
                  <a:noFill/>
                </a:ln>
                <a:effectLst/>
              </a:rPr>
              <a:t> e </a:t>
            </a:r>
            <a:r>
              <a:rPr kumimoji="0" lang="en-US" altLang="pt-BR" sz="2200" b="0" i="0" u="none" strike="noStrike" cap="none" normalizeH="0" baseline="0" dirty="0" err="1">
                <a:ln>
                  <a:noFill/>
                </a:ln>
                <a:effectLst/>
              </a:rPr>
              <a:t>tendências</a:t>
            </a:r>
            <a:r>
              <a:rPr kumimoji="0" lang="en-US" altLang="pt-BR" sz="2200" b="0" i="0" u="none" strike="noStrike" cap="none" normalizeH="0" baseline="0" dirty="0">
                <a:ln>
                  <a:noFill/>
                </a:ln>
                <a:effectLst/>
              </a:rPr>
              <a:t> da </a:t>
            </a:r>
            <a:r>
              <a:rPr kumimoji="0" lang="en-US" altLang="pt-BR" sz="2200" b="0" i="0" u="none" strike="noStrike" cap="none" normalizeH="0" baseline="0" dirty="0" err="1">
                <a:ln>
                  <a:noFill/>
                </a:ln>
                <a:effectLst/>
              </a:rPr>
              <a:t>economia</a:t>
            </a:r>
            <a:r>
              <a:rPr kumimoji="0" lang="en-US" altLang="pt-BR" sz="2200" b="0" i="0" u="none" strike="noStrike" cap="none" normalizeH="0" baseline="0" dirty="0">
                <a:ln>
                  <a:noFill/>
                </a:ln>
                <a:effectLst/>
              </a:rPr>
              <a:t> e </a:t>
            </a:r>
            <a:r>
              <a:rPr kumimoji="0" lang="en-US" altLang="pt-BR" sz="2200" b="0" i="0" u="none" strike="noStrike" cap="none" normalizeH="0" baseline="0" dirty="0" err="1">
                <a:ln>
                  <a:noFill/>
                </a:ln>
                <a:effectLst/>
              </a:rPr>
              <a:t>ambiente</a:t>
            </a:r>
            <a:r>
              <a:rPr kumimoji="0" lang="en-US" altLang="pt-BR" sz="22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2200" b="0" i="0" u="none" strike="noStrike" cap="none" normalizeH="0" baseline="0" dirty="0" err="1">
                <a:ln>
                  <a:noFill/>
                </a:ln>
                <a:effectLst/>
              </a:rPr>
              <a:t>negócios</a:t>
            </a:r>
            <a:r>
              <a:rPr kumimoji="0" lang="en-US" altLang="pt-BR" sz="2200" b="0" i="0" u="none" strike="noStrike" cap="none" normalizeH="0" baseline="0" dirty="0">
                <a:ln>
                  <a:noFill/>
                </a:ln>
                <a:effectLst/>
              </a:rPr>
              <a:t> do </a:t>
            </a:r>
            <a:r>
              <a:rPr kumimoji="0" lang="en-US" altLang="pt-BR" sz="2200" b="0" i="0" u="none" strike="noStrike" cap="none" normalizeH="0" baseline="0" dirty="0" err="1">
                <a:ln>
                  <a:noFill/>
                </a:ln>
                <a:effectLst/>
              </a:rPr>
              <a:t>estado</a:t>
            </a:r>
            <a:r>
              <a:rPr kumimoji="0" lang="en-US" altLang="pt-BR" sz="2200" b="0" i="0" u="none" strike="noStrike" cap="none" normalizeH="0" baseline="0" dirty="0">
                <a:ln>
                  <a:noFill/>
                </a:ln>
                <a:effectLst/>
              </a:rPr>
              <a:t> da Bahia. 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1347D798-756F-07B2-C6D6-EB1C045A96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183388"/>
              </p:ext>
            </p:extLst>
          </p:nvPr>
        </p:nvGraphicFramePr>
        <p:xfrm>
          <a:off x="6099048" y="906622"/>
          <a:ext cx="5458968" cy="5649813"/>
        </p:xfrm>
        <a:graphic>
          <a:graphicData uri="http://schemas.openxmlformats.org/drawingml/2006/table">
            <a:tbl>
              <a:tblPr firstRow="1" firstCol="1" bandRow="1"/>
              <a:tblGrid>
                <a:gridCol w="3052380">
                  <a:extLst>
                    <a:ext uri="{9D8B030D-6E8A-4147-A177-3AD203B41FA5}">
                      <a16:colId xmlns:a16="http://schemas.microsoft.com/office/drawing/2014/main" val="1393861020"/>
                    </a:ext>
                  </a:extLst>
                </a:gridCol>
                <a:gridCol w="2406588">
                  <a:extLst>
                    <a:ext uri="{9D8B030D-6E8A-4147-A177-3AD203B41FA5}">
                      <a16:colId xmlns:a16="http://schemas.microsoft.com/office/drawing/2014/main" val="692728546"/>
                    </a:ext>
                  </a:extLst>
                </a:gridCol>
              </a:tblGrid>
              <a:tr h="397293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pt-BR" sz="3600" b="0" i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Participantes da </a:t>
                      </a:r>
                      <a:r>
                        <a:rPr kumimoji="0" lang="en-US" altLang="pt-BR" sz="3600" b="0" i="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Reunião</a:t>
                      </a:r>
                      <a:endParaRPr kumimoji="0" lang="en-US" altLang="pt-BR" sz="3600" b="1" i="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137978"/>
                  </a:ext>
                </a:extLst>
              </a:tr>
              <a:tr h="397293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Nome Completo</a:t>
                      </a:r>
                      <a:endParaRPr lang="pt-BR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Unidade/Entidade</a:t>
                      </a:r>
                      <a:endParaRPr lang="pt-BR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667901"/>
                  </a:ext>
                </a:extLst>
              </a:tr>
              <a:tr h="397293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Carlos Bahia</a:t>
                      </a:r>
                      <a:endParaRPr lang="pt-BR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CDE</a:t>
                      </a:r>
                      <a:endParaRPr lang="pt-BR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521774"/>
                  </a:ext>
                </a:extLst>
              </a:tr>
              <a:tr h="397293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André Gustavo</a:t>
                      </a:r>
                      <a:endParaRPr lang="pt-BR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CDE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914"/>
                  </a:ext>
                </a:extLst>
              </a:tr>
              <a:tr h="397293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Isabel de Cassia S. Ribeiro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UGE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473361"/>
                  </a:ext>
                </a:extLst>
              </a:tr>
              <a:tr h="397293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Vitor Ribeiro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UPEMI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554229"/>
                  </a:ext>
                </a:extLst>
              </a:tr>
              <a:tr h="397293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Antonie Tawil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CDE- FCDL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118740"/>
                  </a:ext>
                </a:extLst>
              </a:tr>
              <a:tr h="397293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Horácio Hastenreiter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CDE – UFBA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219066"/>
                  </a:ext>
                </a:extLst>
              </a:tr>
              <a:tr h="397293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Luiz Sande 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CDE - FAEB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42726"/>
                  </a:ext>
                </a:extLst>
              </a:tr>
              <a:tr h="734564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Jose Eduardo Pereira de Lima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CDE- FAEB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180849"/>
                  </a:ext>
                </a:extLst>
              </a:tr>
              <a:tr h="397293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Edilson Nogueira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CDE - FIEB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05785"/>
                  </a:ext>
                </a:extLst>
              </a:tr>
              <a:tr h="734564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Eduardo Lima 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CDE- Banco do Brasil</a:t>
                      </a:r>
                      <a:endParaRPr lang="pt-BR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528" marR="129528" marT="179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05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967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853C14CC-E245-8FAB-8422-17CD0DB69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743" y="232669"/>
            <a:ext cx="8925339" cy="17501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2800" b="1" kern="100" dirty="0">
                <a:solidFill>
                  <a:srgbClr val="0041D9"/>
                </a:solidFill>
                <a:effectLst/>
                <a:latin typeface="Alegreya Sans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Conexões entre Programas Governo do Estado da Bahia e Programas Nacionais Sebrae – PPA 2024-2027</a:t>
            </a:r>
            <a:br>
              <a:rPr lang="pt-BR" sz="2800" b="1" kern="100" dirty="0">
                <a:solidFill>
                  <a:srgbClr val="0041D9"/>
                </a:solidFill>
                <a:effectLst/>
                <a:latin typeface="Alegreya Sans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2800" b="1" kern="100" dirty="0">
                <a:solidFill>
                  <a:srgbClr val="0041D9"/>
                </a:solidFill>
                <a:effectLst/>
                <a:latin typeface="Alegreya Sans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2800" b="1" kern="100" dirty="0">
                <a:solidFill>
                  <a:srgbClr val="0041D9"/>
                </a:solidFill>
                <a:effectLst/>
                <a:latin typeface="Alegreya Sans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ED2DB6-8589-A8F8-6FEE-91D3FF0B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DE1315B-AFD6-46CF-91D9-05939BF49F5A}" type="slidenum">
              <a:rPr lang="en-US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pic>
        <p:nvPicPr>
          <p:cNvPr id="3" name="Imagem 2" descr="Forma&#10;&#10;Descrição gerada automaticamente com confiança média">
            <a:extLst>
              <a:ext uri="{FF2B5EF4-FFF2-40B4-BE49-F238E27FC236}">
                <a16:creationId xmlns:a16="http://schemas.microsoft.com/office/drawing/2014/main" id="{B956EC07-3033-88AF-C367-3A7A015C8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06" y="0"/>
            <a:ext cx="1383594" cy="873760"/>
          </a:xfrm>
          <a:prstGeom prst="rect">
            <a:avLst/>
          </a:prstGeom>
        </p:spPr>
      </p:pic>
      <p:pic>
        <p:nvPicPr>
          <p:cNvPr id="6" name="Imagem 5" descr="Uma imagem contendo Ícone&#10;&#10;Descrição gerada automaticamente">
            <a:extLst>
              <a:ext uri="{FF2B5EF4-FFF2-40B4-BE49-F238E27FC236}">
                <a16:creationId xmlns:a16="http://schemas.microsoft.com/office/drawing/2014/main" id="{792F2428-238F-D151-702B-9D3308D6E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6320"/>
            <a:ext cx="1536642" cy="741680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04EC92E5-9FCC-460E-FAD4-9DD711ABA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08419" cy="965959"/>
          </a:xfrm>
          <a:prstGeom prst="rect">
            <a:avLst/>
          </a:prstGeom>
        </p:spPr>
      </p:pic>
      <p:graphicFrame>
        <p:nvGraphicFramePr>
          <p:cNvPr id="22" name="Espaço Reservado para Conteúdo 21">
            <a:extLst>
              <a:ext uri="{FF2B5EF4-FFF2-40B4-BE49-F238E27FC236}">
                <a16:creationId xmlns:a16="http://schemas.microsoft.com/office/drawing/2014/main" id="{46295E37-E6C3-BFFE-AA59-48DEB269D2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2888" y="2362200"/>
          <a:ext cx="11811047" cy="4046565"/>
        </p:xfrm>
        <a:graphic>
          <a:graphicData uri="http://schemas.openxmlformats.org/drawingml/2006/table">
            <a:tbl>
              <a:tblPr/>
              <a:tblGrid>
                <a:gridCol w="2584654">
                  <a:extLst>
                    <a:ext uri="{9D8B030D-6E8A-4147-A177-3AD203B41FA5}">
                      <a16:colId xmlns:a16="http://schemas.microsoft.com/office/drawing/2014/main" val="2196080742"/>
                    </a:ext>
                  </a:extLst>
                </a:gridCol>
                <a:gridCol w="3974132">
                  <a:extLst>
                    <a:ext uri="{9D8B030D-6E8A-4147-A177-3AD203B41FA5}">
                      <a16:colId xmlns:a16="http://schemas.microsoft.com/office/drawing/2014/main" val="610811538"/>
                    </a:ext>
                  </a:extLst>
                </a:gridCol>
                <a:gridCol w="1230271">
                  <a:extLst>
                    <a:ext uri="{9D8B030D-6E8A-4147-A177-3AD203B41FA5}">
                      <a16:colId xmlns:a16="http://schemas.microsoft.com/office/drawing/2014/main" val="3770780147"/>
                    </a:ext>
                  </a:extLst>
                </a:gridCol>
                <a:gridCol w="4021990">
                  <a:extLst>
                    <a:ext uri="{9D8B030D-6E8A-4147-A177-3AD203B41FA5}">
                      <a16:colId xmlns:a16="http://schemas.microsoft.com/office/drawing/2014/main" val="128246077"/>
                    </a:ext>
                  </a:extLst>
                </a:gridCol>
              </a:tblGrid>
              <a:tr h="320482">
                <a:tc grid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Governo do Estado da Bahia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48" marR="89848" marT="44924" marB="44924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SEBRAE-BA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48" marR="89848" marT="44924" marB="44924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7208"/>
                  </a:ext>
                </a:extLst>
              </a:tr>
              <a:tr h="320482">
                <a:tc grid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PLANO PLURIANUAL | PPA 2024-2027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48" marR="89848" marT="44924" marB="44924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553929"/>
                  </a:ext>
                </a:extLst>
              </a:tr>
              <a:tr h="1055181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Casa Civil - CASA CIVIL, Secretaria da Educação - SEC, Secretaria da Segurança Pública - SSP - PROGRAMA - Escola Presente: Permanências e Aprendizagem 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9" marR="6239" marT="6239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Elevar a qualidade da Educação Básica por meio do processo formativo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omnilateral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, da escola como espaço de fruição, da melhoria da aprendizagem e da regularização do fluxo escolar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9" marR="6239" marT="6239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Educação que Transforma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9" marR="6239" marT="6239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Tornar a Educação Empreendedora acessível a todos como pilar na formação cidadã, por meio do desenvolvimento de competências que favoreçam a construção de projetos de vida, formando protagonistas da transformação da sua realidade e do seu ambiente.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9" marR="6239" marT="6239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1017"/>
                  </a:ext>
                </a:extLst>
              </a:tr>
              <a:tr h="1253091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SECULT: PROGRAMA - Cultura em Toda a Bahia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9" marR="6239" marT="6239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Fomentar as cadeias produtivas e os segmentos culturais de forma descentralizada territorialmente e abrangente setorialmente, visando a ampliação do acesso democrático aos bens e serviços culturais e artísticos.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9" marR="6239" marT="6239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Plural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9" marR="6239" marT="6239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 Promover o empreendedorismo como mecanismo de transformação social ao ampliar os negócios liderados por pessoas de grupos sub-representados na sociedade, promovendo igualdade de oportunidade, diversidade e inclusão, por meio de relacionamento acolhedor, inclusivo e plural.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9" marR="6239" marT="6239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640737"/>
                  </a:ext>
                </a:extLst>
              </a:tr>
              <a:tr h="1097329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Idem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9" marR="6239" marT="6239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Idem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9" marR="6239" marT="6239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Impulso Tecnológico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9" marR="6239" marT="6239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Promover a criação e o desenvolvimento de negócios inovadores, democratizar a inovação, aumentar a competitividade e alavancar capacidades tecnológicas dos Pequenos Negócios, por meio da modernização, transformação digital, novas fontes de energia, apoio ao desenvolvimento de novas tecnologias, aumento do nível de maturidade tecnológica e fortalecimento dos ecossistemas de inovação.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9" marR="6239" marT="6239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508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446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ED2DB6-8589-A8F8-6FEE-91D3FF0B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DE1315B-AFD6-46CF-91D9-05939BF49F5A}" type="slidenum">
              <a:rPr lang="en-US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pic>
        <p:nvPicPr>
          <p:cNvPr id="3" name="Imagem 2" descr="Forma&#10;&#10;Descrição gerada automaticamente com confiança média">
            <a:extLst>
              <a:ext uri="{FF2B5EF4-FFF2-40B4-BE49-F238E27FC236}">
                <a16:creationId xmlns:a16="http://schemas.microsoft.com/office/drawing/2014/main" id="{B956EC07-3033-88AF-C367-3A7A015C8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06" y="0"/>
            <a:ext cx="1383594" cy="873760"/>
          </a:xfrm>
          <a:prstGeom prst="rect">
            <a:avLst/>
          </a:prstGeom>
        </p:spPr>
      </p:pic>
      <p:pic>
        <p:nvPicPr>
          <p:cNvPr id="6" name="Imagem 5" descr="Uma imagem contendo Ícone&#10;&#10;Descrição gerada automaticamente">
            <a:extLst>
              <a:ext uri="{FF2B5EF4-FFF2-40B4-BE49-F238E27FC236}">
                <a16:creationId xmlns:a16="http://schemas.microsoft.com/office/drawing/2014/main" id="{792F2428-238F-D151-702B-9D3308D6E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6320"/>
            <a:ext cx="1536642" cy="741680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04EC92E5-9FCC-460E-FAD4-9DD711ABA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08419" cy="965959"/>
          </a:xfrm>
          <a:prstGeom prst="rect">
            <a:avLst/>
          </a:prstGeom>
        </p:spPr>
      </p:pic>
      <p:graphicFrame>
        <p:nvGraphicFramePr>
          <p:cNvPr id="15" name="Espaço Reservado para Conteúdo 14">
            <a:extLst>
              <a:ext uri="{FF2B5EF4-FFF2-40B4-BE49-F238E27FC236}">
                <a16:creationId xmlns:a16="http://schemas.microsoft.com/office/drawing/2014/main" id="{201A7D33-9565-1784-C2ED-B33619E7BB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97835" y="1852261"/>
          <a:ext cx="9200322" cy="3906469"/>
        </p:xfrm>
        <a:graphic>
          <a:graphicData uri="http://schemas.openxmlformats.org/drawingml/2006/table">
            <a:tbl>
              <a:tblPr/>
              <a:tblGrid>
                <a:gridCol w="1854637">
                  <a:extLst>
                    <a:ext uri="{9D8B030D-6E8A-4147-A177-3AD203B41FA5}">
                      <a16:colId xmlns:a16="http://schemas.microsoft.com/office/drawing/2014/main" val="1143698384"/>
                    </a:ext>
                  </a:extLst>
                </a:gridCol>
                <a:gridCol w="2517695">
                  <a:extLst>
                    <a:ext uri="{9D8B030D-6E8A-4147-A177-3AD203B41FA5}">
                      <a16:colId xmlns:a16="http://schemas.microsoft.com/office/drawing/2014/main" val="2011911044"/>
                    </a:ext>
                  </a:extLst>
                </a:gridCol>
                <a:gridCol w="949099">
                  <a:extLst>
                    <a:ext uri="{9D8B030D-6E8A-4147-A177-3AD203B41FA5}">
                      <a16:colId xmlns:a16="http://schemas.microsoft.com/office/drawing/2014/main" val="2382158978"/>
                    </a:ext>
                  </a:extLst>
                </a:gridCol>
                <a:gridCol w="3878891">
                  <a:extLst>
                    <a:ext uri="{9D8B030D-6E8A-4147-A177-3AD203B41FA5}">
                      <a16:colId xmlns:a16="http://schemas.microsoft.com/office/drawing/2014/main" val="405693611"/>
                    </a:ext>
                  </a:extLst>
                </a:gridCol>
              </a:tblGrid>
              <a:tr h="294182">
                <a:tc grid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Governo do Estado da Bahia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42" marR="75642" marT="37821" marB="37821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SEBRAE-BA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42" marR="75642" marT="37821" marB="37821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33657"/>
                  </a:ext>
                </a:extLst>
              </a:tr>
              <a:tr h="294182">
                <a:tc grid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PLANO PLURIANUAL | PPA 2024-2027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42" marR="75642" marT="37821" marB="37821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466645"/>
                  </a:ext>
                </a:extLst>
              </a:tr>
              <a:tr h="81246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SECULT: PROGRAMA - Economia da Cultura e Inovação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3" marR="5253" marT="5253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Promover os segmentos cultural e criativo como vetores estratégicos para o desenvolvimento do estado da Bahia.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3" marR="5253" marT="5253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Impulso Tecnológico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3" marR="5253" marT="5253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Promover a criação e o desenvolvimento de negócios inovadores, democratizar a inovação, aumentar a competitividade e alavancar capacidades tecnológicas dos Pequenos Negócios, por meio da modernização, transformação digital, novas fontes de energia, apoio ao desenvolvimento de novas tecnologias, aumento do nível de maturidade tecnológica e fortalecimento dos ecossistemas de inovação.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3" marR="5253" marT="5253" marB="0" anchor="b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942470"/>
                  </a:ext>
                </a:extLst>
              </a:tr>
              <a:tr h="300844">
                <a:tc rowSpan="4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SDE: PROGRAMA - Cresce Mais Bahia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42" marR="75642" marT="37821" marB="37821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§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Atualizar a política de comércio e serviços do Estado da Bahia;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Impulsionar negócios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42" marR="75642" marT="37821" marB="37821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Elevar o nível de competitividade dos Pequenos Negócios, por meio de jornadas estruturadas que promovam ganhos de produtividade, ampliação de mercados, melhoria de gestão e aumento da competitividade estrutural e sistêmica, considerando as especificidades dos setores, cadeias e vocações territoriais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42" marR="75642" marT="37821" marB="37821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308933"/>
                  </a:ext>
                </a:extLst>
              </a:tr>
              <a:tr h="3008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§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Elaborar estudos para o desenvolvimento socioeconômico do Estado;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547170"/>
                  </a:ext>
                </a:extLst>
              </a:tr>
              <a:tr h="3008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§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Atualizar a política industrial do Estado da Bahia;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675840"/>
                  </a:ext>
                </a:extLst>
              </a:tr>
              <a:tr h="3008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§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Disponibilizar a estrutura da Ceasa e dos mercados para comercialização da produção.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941548"/>
                  </a:ext>
                </a:extLst>
              </a:tr>
            </a:tbl>
          </a:graphicData>
        </a:graphic>
      </p:graphicFrame>
      <p:sp>
        <p:nvSpPr>
          <p:cNvPr id="17" name="Título 16">
            <a:extLst>
              <a:ext uri="{FF2B5EF4-FFF2-40B4-BE49-F238E27FC236}">
                <a16:creationId xmlns:a16="http://schemas.microsoft.com/office/drawing/2014/main" id="{954F87CF-0B15-D9E8-A0E9-DEFA605C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928" y="303178"/>
            <a:ext cx="7871791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kern="100" dirty="0">
                <a:solidFill>
                  <a:srgbClr val="0041D9"/>
                </a:solidFill>
                <a:effectLst/>
                <a:latin typeface="Alegreya Sans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Conexões entre Programas Governo do Estado da Bahia e Programas Nacionais Sebrae – PPA 2024-2027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34185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6908FB-D7C8-F319-5728-3D461DDD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88" y="320041"/>
            <a:ext cx="6707084" cy="38926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Muito Agradecida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02F1366-1173-9637-9A4C-A330D7C78F39}"/>
              </a:ext>
            </a:extLst>
          </p:cNvPr>
          <p:cNvSpPr txBox="1"/>
          <p:nvPr/>
        </p:nvSpPr>
        <p:spPr>
          <a:xfrm>
            <a:off x="4853699" y="4631161"/>
            <a:ext cx="6707366" cy="1569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Isabel Ribeiro – Gerente Adjunto – Unidade de Gestão Estratégica Sebrae-BA</a:t>
            </a:r>
          </a:p>
        </p:txBody>
      </p:sp>
      <p:pic>
        <p:nvPicPr>
          <p:cNvPr id="8" name="Espaço Reservado para Conteúdo 7" descr="Uma imagem contendo Texto&#10;&#10;Descrição gerada automaticamente">
            <a:extLst>
              <a:ext uri="{FF2B5EF4-FFF2-40B4-BE49-F238E27FC236}">
                <a16:creationId xmlns:a16="http://schemas.microsoft.com/office/drawing/2014/main" id="{B0961009-CA73-3B84-0596-85F7AE157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22" y="320040"/>
            <a:ext cx="2625404" cy="5899785"/>
          </a:xfrm>
          <a:prstGeom prst="rect">
            <a:avLst/>
          </a:prstGeom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4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EC65236-4D59-0A8B-BA8A-90F2E9A74971}"/>
              </a:ext>
            </a:extLst>
          </p:cNvPr>
          <p:cNvSpPr/>
          <p:nvPr/>
        </p:nvSpPr>
        <p:spPr>
          <a:xfrm>
            <a:off x="451953" y="590411"/>
            <a:ext cx="6700977" cy="5839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200" cap="small" dirty="0">
                <a:latin typeface="+mj-lt"/>
              </a:rPr>
              <a:t>© 2023. Serviço Brasileiro de Apoio às Micro e Pequenas Empresas – SEBRAE 									</a:t>
            </a:r>
          </a:p>
          <a:p>
            <a:pPr>
              <a:lnSpc>
                <a:spcPct val="120000"/>
              </a:lnSpc>
            </a:pPr>
            <a:r>
              <a:rPr lang="pt-BR" sz="1200" b="1" cap="small" dirty="0">
                <a:latin typeface="+mj-lt"/>
              </a:rPr>
              <a:t>TODOS OS DIREITOS RESERVADOS</a:t>
            </a:r>
          </a:p>
          <a:p>
            <a:pPr>
              <a:lnSpc>
                <a:spcPct val="120000"/>
              </a:lnSpc>
            </a:pPr>
            <a:r>
              <a:rPr lang="pt-BR" sz="1200" cap="small" dirty="0">
                <a:latin typeface="+mj-lt"/>
              </a:rPr>
              <a:t>A reprodução não autorizada desta publicação, no todo ou em parte, </a:t>
            </a:r>
          </a:p>
          <a:p>
            <a:pPr>
              <a:lnSpc>
                <a:spcPct val="120000"/>
              </a:lnSpc>
            </a:pPr>
            <a:r>
              <a:rPr lang="pt-BR" sz="1200" cap="small" dirty="0">
                <a:latin typeface="+mj-lt"/>
              </a:rPr>
              <a:t>constitui violação dos direitos autorais (Lei nº 9.610). </a:t>
            </a:r>
          </a:p>
          <a:p>
            <a:pPr>
              <a:lnSpc>
                <a:spcPct val="120000"/>
              </a:lnSpc>
            </a:pPr>
            <a:r>
              <a:rPr lang="pt-BR" sz="1200" cap="small" dirty="0">
                <a:latin typeface="+mj-lt"/>
              </a:rPr>
              <a:t>						</a:t>
            </a:r>
          </a:p>
          <a:p>
            <a:pPr>
              <a:lnSpc>
                <a:spcPct val="120000"/>
              </a:lnSpc>
            </a:pPr>
            <a:r>
              <a:rPr lang="pt-BR" sz="1200" b="1" cap="small" dirty="0">
                <a:latin typeface="+mj-lt"/>
              </a:rPr>
              <a:t>INFORMAÇÕES E CONTATOS </a:t>
            </a:r>
            <a:r>
              <a:rPr lang="pt-BR" sz="1200" cap="small" dirty="0">
                <a:latin typeface="+mj-lt"/>
              </a:rPr>
              <a:t>					</a:t>
            </a:r>
          </a:p>
          <a:p>
            <a:pPr>
              <a:lnSpc>
                <a:spcPct val="120000"/>
              </a:lnSpc>
            </a:pPr>
            <a:r>
              <a:rPr lang="pt-BR" sz="1200" cap="small" dirty="0">
                <a:latin typeface="+mj-lt"/>
              </a:rPr>
              <a:t>Serviço Brasileiro de Apoio às Micro e Pequenas Empresas – SEBRAE </a:t>
            </a:r>
          </a:p>
          <a:p>
            <a:pPr>
              <a:lnSpc>
                <a:spcPct val="120000"/>
              </a:lnSpc>
            </a:pPr>
            <a:r>
              <a:rPr lang="pt-BR" sz="1200" cap="small" dirty="0">
                <a:latin typeface="+mj-lt"/>
              </a:rPr>
              <a:t>Unidade de Gestão Estratégica - Estudos e Pesquisas		</a:t>
            </a:r>
          </a:p>
          <a:p>
            <a:pPr>
              <a:lnSpc>
                <a:spcPct val="120000"/>
              </a:lnSpc>
            </a:pPr>
            <a:r>
              <a:rPr lang="pt-BR" sz="1200" cap="small" dirty="0">
                <a:latin typeface="+mj-lt"/>
              </a:rPr>
              <a:t>Rua Arthur de Azevedo Machado, nº 1225, Edifício Civil </a:t>
            </a:r>
            <a:r>
              <a:rPr lang="pt-BR" sz="1200" cap="small" dirty="0" err="1">
                <a:latin typeface="+mj-lt"/>
              </a:rPr>
              <a:t>Towers</a:t>
            </a:r>
            <a:r>
              <a:rPr lang="pt-BR" sz="1200" cap="small" dirty="0">
                <a:latin typeface="+mj-lt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pt-BR" sz="1200" cap="small" dirty="0">
                <a:latin typeface="+mj-lt"/>
              </a:rPr>
              <a:t>Torre </a:t>
            </a:r>
            <a:r>
              <a:rPr lang="pt-BR" sz="1200" cap="small" dirty="0" err="1">
                <a:latin typeface="+mj-lt"/>
              </a:rPr>
              <a:t>Cirrus</a:t>
            </a:r>
            <a:r>
              <a:rPr lang="pt-BR" sz="1200" cap="small" dirty="0">
                <a:latin typeface="+mj-lt"/>
              </a:rPr>
              <a:t>, 22º andar, Costa Azul, Salvador - BA, 41770-790	</a:t>
            </a:r>
          </a:p>
          <a:p>
            <a:pPr>
              <a:lnSpc>
                <a:spcPct val="120000"/>
              </a:lnSpc>
            </a:pPr>
            <a:r>
              <a:rPr lang="pt-BR" sz="1200" cap="small" dirty="0">
                <a:latin typeface="+mj-lt"/>
              </a:rPr>
              <a:t>Telefone (71) 3320-4471</a:t>
            </a:r>
          </a:p>
          <a:p>
            <a:pPr>
              <a:lnSpc>
                <a:spcPct val="120000"/>
              </a:lnSpc>
            </a:pPr>
            <a:r>
              <a:rPr lang="pt-BR" sz="1200" cap="small" dirty="0">
                <a:latin typeface="+mj-lt"/>
              </a:rPr>
              <a:t>E-mail: uge.sebrae@ba.sebrae.com.br</a:t>
            </a:r>
            <a:r>
              <a:rPr lang="pt-BR" sz="1200" cap="small" dirty="0">
                <a:solidFill>
                  <a:srgbClr val="FF0000"/>
                </a:solidFill>
                <a:latin typeface="+mj-lt"/>
              </a:rPr>
              <a:t>	</a:t>
            </a:r>
            <a:r>
              <a:rPr lang="pt-BR" sz="1200" cap="small" dirty="0">
                <a:latin typeface="+mj-lt"/>
              </a:rPr>
              <a:t>				</a:t>
            </a:r>
          </a:p>
          <a:p>
            <a:pPr>
              <a:lnSpc>
                <a:spcPct val="120000"/>
              </a:lnSpc>
            </a:pPr>
            <a:endParaRPr lang="pt-BR" sz="1200" cap="small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pt-BR" sz="1200" cap="small" dirty="0">
                <a:latin typeface="+mj-lt"/>
              </a:rPr>
              <a:t>						</a:t>
            </a:r>
          </a:p>
          <a:p>
            <a:pPr>
              <a:lnSpc>
                <a:spcPct val="120000"/>
              </a:lnSpc>
            </a:pPr>
            <a:r>
              <a:rPr lang="pt-BR" sz="1200" b="1" cap="small" dirty="0">
                <a:latin typeface="+mj-lt"/>
              </a:rPr>
              <a:t>PRESIDENTE DO CONSELHO DELIBERATIVO ESTADUAL</a:t>
            </a:r>
            <a:r>
              <a:rPr lang="pt-BR" sz="1200" cap="small" dirty="0">
                <a:latin typeface="+mj-lt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pt-BR" sz="1200" cap="small" dirty="0">
                <a:latin typeface="+mj-lt"/>
              </a:rPr>
              <a:t>Humberto Miranda Oliveira					</a:t>
            </a:r>
          </a:p>
          <a:p>
            <a:pPr>
              <a:lnSpc>
                <a:spcPct val="120000"/>
              </a:lnSpc>
            </a:pPr>
            <a:endParaRPr lang="pt-BR" sz="1200" cap="small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pt-BR" sz="1200" b="1" cap="small" dirty="0">
                <a:latin typeface="+mj-lt"/>
              </a:rPr>
              <a:t>DIRETORIA DA SUPERINTENDÊNCIA</a:t>
            </a:r>
            <a:r>
              <a:rPr lang="pt-BR" sz="1200" cap="small" dirty="0">
                <a:latin typeface="+mj-lt"/>
              </a:rPr>
              <a:t>		</a:t>
            </a:r>
          </a:p>
          <a:p>
            <a:pPr>
              <a:lnSpc>
                <a:spcPct val="120000"/>
              </a:lnSpc>
            </a:pPr>
            <a:r>
              <a:rPr lang="pt-BR" sz="1200" cap="small" dirty="0">
                <a:latin typeface="+mj-lt"/>
              </a:rPr>
              <a:t>Jorge Khoury													</a:t>
            </a:r>
          </a:p>
          <a:p>
            <a:pPr>
              <a:lnSpc>
                <a:spcPct val="120000"/>
              </a:lnSpc>
            </a:pPr>
            <a:r>
              <a:rPr lang="pt-BR" sz="1200" b="1" cap="small" dirty="0">
                <a:latin typeface="+mj-lt"/>
              </a:rPr>
              <a:t>DIRETORIA TÉCNICA </a:t>
            </a:r>
            <a:r>
              <a:rPr lang="pt-BR" sz="1200" cap="small" dirty="0">
                <a:latin typeface="+mj-lt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pt-BR" sz="1200" cap="small" dirty="0">
                <a:latin typeface="+mj-lt"/>
              </a:rPr>
              <a:t>Franklin Santos</a:t>
            </a:r>
          </a:p>
          <a:p>
            <a:pPr>
              <a:lnSpc>
                <a:spcPct val="120000"/>
              </a:lnSpc>
            </a:pPr>
            <a:r>
              <a:rPr lang="pt-BR" sz="1200" cap="small" dirty="0">
                <a:latin typeface="+mj-lt"/>
              </a:rPr>
              <a:t>							</a:t>
            </a:r>
          </a:p>
          <a:p>
            <a:pPr>
              <a:lnSpc>
                <a:spcPct val="120000"/>
              </a:lnSpc>
            </a:pPr>
            <a:r>
              <a:rPr lang="pt-BR" sz="1200" b="1" cap="small" dirty="0">
                <a:latin typeface="+mj-lt"/>
              </a:rPr>
              <a:t>DIRETORIA ADMINISTRATIVA E FINANCEIRA</a:t>
            </a:r>
          </a:p>
          <a:p>
            <a:pPr>
              <a:lnSpc>
                <a:spcPct val="120000"/>
              </a:lnSpc>
            </a:pPr>
            <a:r>
              <a:rPr lang="pt-BR" sz="1200" cap="small" dirty="0">
                <a:latin typeface="+mj-lt"/>
              </a:rPr>
              <a:t>Vitor Lopes</a:t>
            </a:r>
            <a:endParaRPr lang="pt-BR" sz="1200" b="1" cap="small" dirty="0">
              <a:latin typeface="+mj-l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F61BADD-3494-BD94-1188-F1030373B69A}"/>
              </a:ext>
            </a:extLst>
          </p:cNvPr>
          <p:cNvSpPr/>
          <p:nvPr/>
        </p:nvSpPr>
        <p:spPr>
          <a:xfrm>
            <a:off x="6797330" y="590411"/>
            <a:ext cx="4287794" cy="2292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pt-BR" sz="1600" b="1" cap="small" dirty="0"/>
              <a:t>REALIZAÇÃO</a:t>
            </a:r>
          </a:p>
          <a:p>
            <a:pPr algn="r">
              <a:lnSpc>
                <a:spcPct val="120000"/>
              </a:lnSpc>
            </a:pPr>
            <a:endParaRPr lang="pt-BR" sz="1200" b="1" cap="small" dirty="0"/>
          </a:p>
          <a:p>
            <a:pPr algn="r">
              <a:lnSpc>
                <a:spcPct val="120000"/>
              </a:lnSpc>
            </a:pPr>
            <a:r>
              <a:rPr lang="pt-BR" sz="1400" b="1" cap="small" dirty="0"/>
              <a:t>UNIDADE DE GESTÃO ESTRATÉGICA </a:t>
            </a:r>
          </a:p>
          <a:p>
            <a:pPr algn="r">
              <a:lnSpc>
                <a:spcPct val="120000"/>
              </a:lnSpc>
            </a:pPr>
            <a:r>
              <a:rPr lang="pt-BR" sz="1300" dirty="0"/>
              <a:t>Frutos Gonzalez Dias Neto | Gerente</a:t>
            </a:r>
          </a:p>
          <a:p>
            <a:pPr algn="r">
              <a:lnSpc>
                <a:spcPct val="120000"/>
              </a:lnSpc>
            </a:pPr>
            <a:r>
              <a:rPr lang="pt-BR" sz="1300" dirty="0"/>
              <a:t>Isabel de Cássia Santos Ribeiro | Gerente Adjunta</a:t>
            </a:r>
          </a:p>
          <a:p>
            <a:pPr algn="r">
              <a:lnSpc>
                <a:spcPct val="120000"/>
              </a:lnSpc>
            </a:pPr>
            <a:r>
              <a:rPr lang="pt-BR" sz="1300" dirty="0"/>
              <a:t>Anderson dos Santos Teixeira|  Analista</a:t>
            </a:r>
          </a:p>
          <a:p>
            <a:pPr algn="r">
              <a:lnSpc>
                <a:spcPct val="120000"/>
              </a:lnSpc>
            </a:pPr>
            <a:r>
              <a:rPr lang="pt-BR" sz="1300" dirty="0"/>
              <a:t>Fernando Edmar de Oliveira Silva | Analista </a:t>
            </a:r>
          </a:p>
          <a:p>
            <a:pPr algn="r">
              <a:lnSpc>
                <a:spcPct val="120000"/>
              </a:lnSpc>
            </a:pPr>
            <a:r>
              <a:rPr lang="pt-BR" sz="1300" dirty="0"/>
              <a:t>Ludmila Ribeiro Cruz Santos | Analista</a:t>
            </a:r>
          </a:p>
          <a:p>
            <a:pPr algn="r">
              <a:lnSpc>
                <a:spcPct val="120000"/>
              </a:lnSpc>
            </a:pPr>
            <a:r>
              <a:rPr lang="pt-BR" sz="1300" dirty="0"/>
              <a:t>Amanda dos Santos Medeiros | aux. Administrativo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1A94480-CA7C-BFAA-2779-AFCA6FF114E7}"/>
              </a:ext>
            </a:extLst>
          </p:cNvPr>
          <p:cNvSpPr txBox="1"/>
          <p:nvPr/>
        </p:nvSpPr>
        <p:spPr>
          <a:xfrm>
            <a:off x="7604808" y="3152623"/>
            <a:ext cx="3480316" cy="5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cap="small" dirty="0"/>
              <a:t>EXECUÇÃO</a:t>
            </a:r>
          </a:p>
          <a:p>
            <a:pPr algn="r">
              <a:lnSpc>
                <a:spcPct val="120000"/>
              </a:lnSpc>
            </a:pPr>
            <a:r>
              <a:rPr lang="pt-BR" sz="1300" dirty="0">
                <a:effectLst/>
              </a:rPr>
              <a:t>Valor &amp; Foco Inteligência de Negócios</a:t>
            </a:r>
            <a:endParaRPr lang="pt-BR" sz="1300" b="1" cap="small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7FC6191-A5B7-7056-EFE5-66CA3D05C4A8}"/>
              </a:ext>
            </a:extLst>
          </p:cNvPr>
          <p:cNvSpPr txBox="1"/>
          <p:nvPr/>
        </p:nvSpPr>
        <p:spPr>
          <a:xfrm>
            <a:off x="7604808" y="4089851"/>
            <a:ext cx="34803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cap="small" dirty="0"/>
              <a:t>EQUIPE TÉCNICA</a:t>
            </a:r>
          </a:p>
          <a:p>
            <a:pPr algn="r"/>
            <a:r>
              <a:rPr lang="pt-BR" sz="1400" dirty="0">
                <a:effectLst/>
              </a:rPr>
              <a:t>Flávio L. S. Lima</a:t>
            </a:r>
            <a:br>
              <a:rPr lang="pt-BR" sz="1400" dirty="0">
                <a:effectLst/>
              </a:rPr>
            </a:br>
            <a:r>
              <a:rPr lang="pt-BR" sz="1400" dirty="0">
                <a:effectLst/>
              </a:rPr>
              <a:t>Guilherme G. C. </a:t>
            </a:r>
            <a:r>
              <a:rPr lang="pt-BR" sz="1400" dirty="0" err="1">
                <a:effectLst/>
              </a:rPr>
              <a:t>Neubert</a:t>
            </a:r>
            <a:br>
              <a:rPr lang="pt-BR" sz="1400" dirty="0">
                <a:effectLst/>
              </a:rPr>
            </a:br>
            <a:r>
              <a:rPr lang="pt-BR" sz="1400" dirty="0">
                <a:effectLst/>
              </a:rPr>
              <a:t>Lukas Reiter </a:t>
            </a:r>
            <a:r>
              <a:rPr lang="pt-BR" sz="1400" dirty="0" err="1">
                <a:effectLst/>
              </a:rPr>
              <a:t>Pezzini</a:t>
            </a:r>
            <a:br>
              <a:rPr lang="pt-BR" sz="1400" dirty="0">
                <a:effectLst/>
              </a:rPr>
            </a:br>
            <a:r>
              <a:rPr lang="pt-BR" sz="1400" dirty="0">
                <a:effectLst/>
              </a:rPr>
              <a:t>Gabriel </a:t>
            </a:r>
            <a:r>
              <a:rPr lang="pt-BR" sz="1400" dirty="0" err="1">
                <a:effectLst/>
              </a:rPr>
              <a:t>Prichoa</a:t>
            </a:r>
            <a:r>
              <a:rPr lang="pt-BR" sz="1400" dirty="0">
                <a:effectLst/>
              </a:rPr>
              <a:t> </a:t>
            </a:r>
            <a:r>
              <a:rPr lang="pt-BR" sz="1400" dirty="0" err="1">
                <a:effectLst/>
              </a:rPr>
              <a:t>Scapini</a:t>
            </a:r>
            <a:br>
              <a:rPr lang="pt-BR" sz="1400" dirty="0">
                <a:effectLst/>
              </a:rPr>
            </a:br>
            <a:r>
              <a:rPr lang="pt-BR" sz="1400" dirty="0">
                <a:effectLst/>
              </a:rPr>
              <a:t>Amanda Santos Lima</a:t>
            </a:r>
            <a:br>
              <a:rPr lang="pt-BR" sz="1400" dirty="0">
                <a:effectLst/>
              </a:rPr>
            </a:br>
            <a:r>
              <a:rPr lang="pt-BR" sz="1400" dirty="0">
                <a:effectLst/>
              </a:rPr>
              <a:t>Vitor </a:t>
            </a:r>
            <a:r>
              <a:rPr lang="pt-BR" sz="1400" dirty="0" err="1">
                <a:effectLst/>
              </a:rPr>
              <a:t>Guillardi</a:t>
            </a:r>
            <a:r>
              <a:rPr lang="pt-BR" sz="1400" dirty="0">
                <a:effectLst/>
              </a:rPr>
              <a:t> Bastos</a:t>
            </a:r>
            <a:endParaRPr lang="pt-BR" sz="1300" b="1" cap="small" dirty="0"/>
          </a:p>
        </p:txBody>
      </p:sp>
    </p:spTree>
    <p:extLst>
      <p:ext uri="{BB962C8B-B14F-4D97-AF65-F5344CB8AC3E}">
        <p14:creationId xmlns:p14="http://schemas.microsoft.com/office/powerpoint/2010/main" val="40236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4411D5-3AB4-204D-2A37-6B155B26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pt-BR" sz="4800"/>
              <a:t>Novembro de 2022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10A40-8AE7-BB04-CEE5-73A7306A8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t-BR" sz="1700" b="1" i="0" u="none" strike="noStrike" baseline="0" dirty="0">
                <a:latin typeface="Arial" panose="020B0604020202020204" pitchFamily="34" charset="0"/>
              </a:rPr>
              <a:t>Licitação: </a:t>
            </a:r>
            <a:r>
              <a:rPr lang="pt-BR" sz="1700" b="0" i="0" u="none" strike="noStrike" baseline="0" dirty="0">
                <a:latin typeface="Arial" panose="020B0604020202020204" pitchFamily="34" charset="0"/>
              </a:rPr>
              <a:t>(Ano: 2022/ SEBRAE BA / Nº Processo: 8817+2022) às 08:45:45 horas do dia 03/11/2022 no endereço TV HORACIO CESAR 64 64, bairro LARGO DOS AFLITOS, da cidade de SALVADOR - BA, reuniram-se o Pregoeiro da disputa </a:t>
            </a:r>
            <a:r>
              <a:rPr lang="pt-BR" sz="1700" b="0" i="0" u="none" strike="noStrike" baseline="0" dirty="0" err="1">
                <a:latin typeface="Arial" panose="020B0604020202020204" pitchFamily="34" charset="0"/>
              </a:rPr>
              <a:t>Sr</a:t>
            </a:r>
            <a:r>
              <a:rPr lang="pt-BR" sz="1700" b="0" i="0" u="none" strike="noStrike" baseline="0" dirty="0">
                <a:latin typeface="Arial" panose="020B0604020202020204" pitchFamily="34" charset="0"/>
              </a:rPr>
              <a:t>(a). MARCIO JORGE HARDMANN ICO DA SILVA, e a respectiva Equipe de Apoio, designado pelo ato de nomeação, para realização da Sessão Pública de Licitação do Pregão Nº Processo: 8817+2022 - 2022/012+2022 que tem por objeto Contratação de empresa para execução de serviços técnicos especializados para elaboração de um estudo sobre o cenário atual e perspectivas da economia baiana e do seu ambiente de negócios e também a elaboração de um Plano Estratégico e de Ação para o desenvolvimento do empreendedorismo e dos Micro e Pequenos Negócios no Estado da Bahia para os próximos 05 anos (2023-2028).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163834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2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2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2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65139A-160F-FC55-8E94-146269B1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pt-BR" sz="4800"/>
              <a:t>Primeira Reunião de Trabalho Equipe Contratada</a:t>
            </a:r>
            <a:endParaRPr lang="pt-BR" sz="48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A81215A7-3C8B-010E-4C7D-34BAC0FA77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344716"/>
              </p:ext>
            </p:extLst>
          </p:nvPr>
        </p:nvGraphicFramePr>
        <p:xfrm>
          <a:off x="982383" y="3017519"/>
          <a:ext cx="10222879" cy="3209904"/>
        </p:xfrm>
        <a:graphic>
          <a:graphicData uri="http://schemas.openxmlformats.org/drawingml/2006/table">
            <a:tbl>
              <a:tblPr firstRow="1" firstCol="1" bandRow="1"/>
              <a:tblGrid>
                <a:gridCol w="3592610">
                  <a:extLst>
                    <a:ext uri="{9D8B030D-6E8A-4147-A177-3AD203B41FA5}">
                      <a16:colId xmlns:a16="http://schemas.microsoft.com/office/drawing/2014/main" val="2947728455"/>
                    </a:ext>
                  </a:extLst>
                </a:gridCol>
                <a:gridCol w="6630269">
                  <a:extLst>
                    <a:ext uri="{9D8B030D-6E8A-4147-A177-3AD203B41FA5}">
                      <a16:colId xmlns:a16="http://schemas.microsoft.com/office/drawing/2014/main" val="3630428960"/>
                    </a:ext>
                  </a:extLst>
                </a:gridCol>
              </a:tblGrid>
              <a:tr h="2814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Título da reunião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29" marR="55829" marT="11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Primeira Reunião de Alinhamento Sebrae Bahia - Valor e Foco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29" marR="55829" marT="11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803193"/>
                  </a:ext>
                </a:extLst>
              </a:tr>
              <a:tr h="2814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Participantes Atendidos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29" marR="55829" marT="11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29" marR="55829" marT="11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88849"/>
                  </a:ext>
                </a:extLst>
              </a:tr>
              <a:tr h="2814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Hora de início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29" marR="55829" marT="11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12/12/2022 15:58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29" marR="55829" marT="11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414643"/>
                  </a:ext>
                </a:extLst>
              </a:tr>
              <a:tr h="2814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Hora de término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29" marR="55829" marT="11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12/12/2022 17:05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29" marR="55829" marT="11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078742"/>
                  </a:ext>
                </a:extLst>
              </a:tr>
              <a:tr h="2814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Duração da reunião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29" marR="55829" marT="11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1h 7m 11s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29" marR="55829" marT="11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271431"/>
                  </a:ext>
                </a:extLst>
              </a:tr>
              <a:tr h="2814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Tempo médio de participação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29" marR="55829" marT="11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59m 50s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29" marR="55829" marT="11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981477"/>
                  </a:ext>
                </a:extLst>
              </a:tr>
              <a:tr h="152092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Pauta Proposta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29" marR="55829" marT="11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Breve apresentação dos Gestores do Contrato Sebrae (André Gustavo e Isabel Ribeiro) e dos componentes da Valor e Foco</a:t>
                      </a: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Leitura das Cláusulas Contratuais e esclarecimentos de dúvidas</a:t>
                      </a: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Próximas etapas</a:t>
                      </a: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O que ocorrer</a:t>
                      </a: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29" marR="55829" marT="11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80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19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C12F0-12BB-ABE0-80CF-14E5C782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Plano de Trabalho Empresa Contratada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F574E37-D646-B352-684F-2D55909DA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219" y="1825625"/>
            <a:ext cx="7873561" cy="4351338"/>
          </a:xfrm>
        </p:spPr>
      </p:pic>
    </p:spTree>
    <p:extLst>
      <p:ext uri="{BB962C8B-B14F-4D97-AF65-F5344CB8AC3E}">
        <p14:creationId xmlns:p14="http://schemas.microsoft.com/office/powerpoint/2010/main" val="293783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7" name="Rectangle 412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F3637C-7E75-B305-0F46-1EE88A84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t-BR" sz="3400"/>
              <a:t>No papel dá tudo certo – Problemas enfrentados</a:t>
            </a:r>
          </a:p>
        </p:txBody>
      </p:sp>
      <p:grpSp>
        <p:nvGrpSpPr>
          <p:cNvPr id="4129" name="Group 412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130" name="Rectangle 412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1" name="Rectangle 413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33" name="Rectangle 413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21300820-904D-98EE-2AF8-9AB33A636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fontScale="92500" lnSpcReduction="20000"/>
          </a:bodyPr>
          <a:lstStyle/>
          <a:p>
            <a:pPr algn="just"/>
            <a:endParaRPr lang="en-US" sz="1700" dirty="0"/>
          </a:p>
          <a:p>
            <a:pPr algn="just"/>
            <a:r>
              <a:rPr lang="en-US" sz="1700" dirty="0" err="1"/>
              <a:t>Empresa</a:t>
            </a:r>
            <a:r>
              <a:rPr lang="en-US" sz="1700" dirty="0"/>
              <a:t> do Sul do País; </a:t>
            </a:r>
          </a:p>
          <a:p>
            <a:pPr algn="just"/>
            <a:r>
              <a:rPr lang="en-US" sz="1700" dirty="0" err="1"/>
              <a:t>Consultores</a:t>
            </a:r>
            <a:r>
              <a:rPr lang="en-US" sz="1700" dirty="0"/>
              <a:t> com </a:t>
            </a:r>
            <a:r>
              <a:rPr lang="en-US" sz="1700" dirty="0" err="1"/>
              <a:t>pouca</a:t>
            </a:r>
            <a:r>
              <a:rPr lang="en-US" sz="1700" dirty="0"/>
              <a:t> </a:t>
            </a:r>
            <a:r>
              <a:rPr lang="en-US" sz="1700" dirty="0" err="1"/>
              <a:t>experiência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tipologia</a:t>
            </a:r>
            <a:r>
              <a:rPr lang="en-US" sz="1700" dirty="0"/>
              <a:t> da Consultoria; </a:t>
            </a:r>
          </a:p>
          <a:p>
            <a:pPr algn="just"/>
            <a:r>
              <a:rPr lang="en-US" sz="1700" dirty="0" err="1"/>
              <a:t>Formação</a:t>
            </a:r>
            <a:r>
              <a:rPr lang="en-US" sz="1700" dirty="0"/>
              <a:t> de </a:t>
            </a:r>
            <a:r>
              <a:rPr lang="en-US" sz="1700" dirty="0" err="1"/>
              <a:t>Grupos</a:t>
            </a:r>
            <a:r>
              <a:rPr lang="en-US" sz="1700" dirty="0"/>
              <a:t> </a:t>
            </a:r>
            <a:r>
              <a:rPr lang="en-US" sz="1700" dirty="0" err="1"/>
              <a:t>Focais</a:t>
            </a:r>
            <a:r>
              <a:rPr lang="en-US" sz="1700" dirty="0"/>
              <a:t>; </a:t>
            </a:r>
          </a:p>
          <a:p>
            <a:pPr algn="just"/>
            <a:r>
              <a:rPr lang="en-US" sz="1700" dirty="0" err="1"/>
              <a:t>Devolutivas</a:t>
            </a:r>
            <a:r>
              <a:rPr lang="en-US" sz="1700" dirty="0"/>
              <a:t>/</a:t>
            </a:r>
            <a:r>
              <a:rPr lang="en-US" sz="1700" dirty="0" err="1"/>
              <a:t>homologação</a:t>
            </a:r>
            <a:r>
              <a:rPr lang="en-US" sz="1700" dirty="0"/>
              <a:t>  das </a:t>
            </a:r>
            <a:r>
              <a:rPr lang="en-US" sz="1700" dirty="0" err="1"/>
              <a:t>primeiras</a:t>
            </a:r>
            <a:r>
              <a:rPr lang="en-US" sz="1700" dirty="0"/>
              <a:t> </a:t>
            </a:r>
            <a:r>
              <a:rPr lang="en-US" sz="1700" dirty="0" err="1"/>
              <a:t>entregas</a:t>
            </a:r>
            <a:r>
              <a:rPr lang="en-US" sz="1700" dirty="0"/>
              <a:t> para </a:t>
            </a:r>
            <a:r>
              <a:rPr lang="en-US" sz="1700" dirty="0" err="1"/>
              <a:t>os</a:t>
            </a:r>
            <a:r>
              <a:rPr lang="en-US" sz="1700" dirty="0"/>
              <a:t> </a:t>
            </a:r>
            <a:r>
              <a:rPr lang="en-US" sz="1700" dirty="0" err="1"/>
              <a:t>participantes</a:t>
            </a:r>
            <a:r>
              <a:rPr lang="en-US" sz="1700" dirty="0"/>
              <a:t> dos </a:t>
            </a:r>
            <a:r>
              <a:rPr lang="en-US" sz="1700" dirty="0" err="1"/>
              <a:t>grupos</a:t>
            </a:r>
            <a:r>
              <a:rPr lang="en-US" sz="1700" dirty="0"/>
              <a:t> </a:t>
            </a:r>
            <a:r>
              <a:rPr lang="en-US" sz="1700" dirty="0" err="1"/>
              <a:t>focais</a:t>
            </a:r>
            <a:r>
              <a:rPr lang="en-US" sz="1700" dirty="0"/>
              <a:t> e equipes do Sebrae – </a:t>
            </a:r>
            <a:r>
              <a:rPr lang="en-US" sz="1700" dirty="0" err="1"/>
              <a:t>Elevada</a:t>
            </a:r>
            <a:r>
              <a:rPr lang="en-US" sz="1700" dirty="0"/>
              <a:t> </a:t>
            </a:r>
            <a:r>
              <a:rPr lang="en-US" sz="1700" dirty="0" err="1"/>
              <a:t>Insatisfação</a:t>
            </a:r>
            <a:r>
              <a:rPr lang="en-US" sz="1700" dirty="0"/>
              <a:t>; </a:t>
            </a:r>
          </a:p>
          <a:p>
            <a:pPr algn="just"/>
            <a:r>
              <a:rPr lang="en-US" sz="1700" dirty="0" err="1"/>
              <a:t>Grupos</a:t>
            </a:r>
            <a:r>
              <a:rPr lang="en-US" sz="1700" dirty="0"/>
              <a:t> </a:t>
            </a:r>
            <a:r>
              <a:rPr lang="en-US" sz="1700" dirty="0" err="1"/>
              <a:t>focais</a:t>
            </a:r>
            <a:r>
              <a:rPr lang="en-US" sz="1700" dirty="0"/>
              <a:t> </a:t>
            </a:r>
            <a:r>
              <a:rPr lang="en-US" sz="1700" dirty="0" err="1"/>
              <a:t>especificos</a:t>
            </a:r>
            <a:r>
              <a:rPr lang="en-US" sz="1700" dirty="0"/>
              <a:t> sem </a:t>
            </a:r>
            <a:r>
              <a:rPr lang="en-US" sz="1700" dirty="0" err="1"/>
              <a:t>representatividade</a:t>
            </a:r>
            <a:r>
              <a:rPr lang="en-US" sz="1700" dirty="0"/>
              <a:t> de </a:t>
            </a:r>
            <a:r>
              <a:rPr lang="en-US" sz="1700" dirty="0" err="1"/>
              <a:t>entidades</a:t>
            </a:r>
            <a:r>
              <a:rPr lang="en-US" sz="1700" dirty="0"/>
              <a:t> de classes  </a:t>
            </a:r>
            <a:r>
              <a:rPr lang="en-US" sz="1700" dirty="0" err="1"/>
              <a:t>empresariais</a:t>
            </a:r>
            <a:r>
              <a:rPr lang="en-US" sz="1700" dirty="0"/>
              <a:t> </a:t>
            </a:r>
            <a:r>
              <a:rPr lang="en-US" sz="1700" dirty="0" err="1"/>
              <a:t>importantes</a:t>
            </a:r>
            <a:r>
              <a:rPr lang="en-US" sz="1700" dirty="0"/>
              <a:t>;</a:t>
            </a:r>
          </a:p>
          <a:p>
            <a:pPr algn="just"/>
            <a:r>
              <a:rPr lang="en-US" sz="1700" dirty="0" err="1"/>
              <a:t>Refazer</a:t>
            </a:r>
            <a:r>
              <a:rPr lang="en-US" sz="1700" dirty="0"/>
              <a:t> </a:t>
            </a:r>
            <a:r>
              <a:rPr lang="en-US" sz="1700" dirty="0" err="1"/>
              <a:t>grupos</a:t>
            </a:r>
            <a:r>
              <a:rPr lang="en-US" sz="1700" dirty="0"/>
              <a:t> </a:t>
            </a:r>
            <a:r>
              <a:rPr lang="en-US" sz="1700" dirty="0" err="1"/>
              <a:t>focais</a:t>
            </a:r>
            <a:r>
              <a:rPr lang="en-US" sz="1700" dirty="0"/>
              <a:t> para </a:t>
            </a:r>
            <a:r>
              <a:rPr lang="en-US" sz="1700" dirty="0" err="1"/>
              <a:t>contemplar</a:t>
            </a:r>
            <a:r>
              <a:rPr lang="en-US" sz="1700" dirty="0"/>
              <a:t> </a:t>
            </a:r>
            <a:r>
              <a:rPr lang="en-US" sz="1700" dirty="0" err="1"/>
              <a:t>entidade</a:t>
            </a:r>
            <a:r>
              <a:rPr lang="en-US" sz="1700" dirty="0"/>
              <a:t> </a:t>
            </a:r>
            <a:r>
              <a:rPr lang="en-US" sz="1700" dirty="0" err="1"/>
              <a:t>insastifeita</a:t>
            </a:r>
            <a:r>
              <a:rPr lang="en-US" sz="1700" dirty="0"/>
              <a:t>;</a:t>
            </a:r>
          </a:p>
          <a:p>
            <a:pPr algn="just"/>
            <a:r>
              <a:rPr lang="en-US" sz="1700" dirty="0" err="1"/>
              <a:t>Depois</a:t>
            </a:r>
            <a:r>
              <a:rPr lang="en-US" sz="1700" dirty="0"/>
              <a:t> de </a:t>
            </a:r>
            <a:r>
              <a:rPr lang="en-US" sz="1700" dirty="0" err="1"/>
              <a:t>tudo</a:t>
            </a:r>
            <a:r>
              <a:rPr lang="en-US" sz="1700" dirty="0"/>
              <a:t> pronto – </a:t>
            </a:r>
            <a:r>
              <a:rPr lang="en-US" sz="1700" dirty="0" err="1"/>
              <a:t>editoração</a:t>
            </a:r>
            <a:r>
              <a:rPr lang="en-US" sz="1700" dirty="0"/>
              <a:t> &amp; </a:t>
            </a:r>
            <a:r>
              <a:rPr lang="en-US" sz="1700" dirty="0" err="1"/>
              <a:t>publicação</a:t>
            </a:r>
            <a:r>
              <a:rPr lang="en-US" sz="1700" dirty="0"/>
              <a:t>  do material.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</p:txBody>
      </p:sp>
      <p:sp>
        <p:nvSpPr>
          <p:cNvPr id="4135" name="Rectangle 413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7" name="Rectangle 413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ogo na cabeça e ansiedade depende de calor - DIMPNA • Neurologia avançada.  Diagnóstico e Investigação.">
            <a:extLst>
              <a:ext uri="{FF2B5EF4-FFF2-40B4-BE49-F238E27FC236}">
                <a16:creationId xmlns:a16="http://schemas.microsoft.com/office/drawing/2014/main" id="{F9F4FE4A-8219-7516-E32B-D8F3B7B7A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4" r="15459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47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4D5727-2C88-6C54-8AD4-DAE8808C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/>
              <a:t>Processo Metodológico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4D1FCF-5CE5-DA4E-E4D8-D81C2108C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BR" sz="17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Elaboração de um estudo sobre o cenário atual da economia baiana e do seu ambiente de negócios;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BR" sz="17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Prospecção de proposição linhas de ações em favor do empreendedorismo e dos pequenos negócios, por meio de entrevistas e grupos focais,  para levantar expectativas, demandas e contribuições dessas instituições para o ciclo 2024-2027;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BR" sz="1700" b="1" dirty="0">
                <a:highlight>
                  <a:srgbClr val="FFFF00"/>
                </a:highlight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42</a:t>
            </a:r>
            <a:r>
              <a:rPr lang="pt-BR" sz="1700" dirty="0"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Instituições e </a:t>
            </a:r>
            <a:r>
              <a:rPr lang="pt-BR" sz="1700" b="1" dirty="0">
                <a:highlight>
                  <a:srgbClr val="FFFF00"/>
                </a:highlight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57</a:t>
            </a:r>
            <a:r>
              <a:rPr lang="pt-BR" sz="1700" dirty="0">
                <a:highlight>
                  <a:srgbClr val="FFFF00"/>
                </a:highlight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representantes participaram das entrevistas e grupos focais;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BR" sz="17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Elaboração do estudo técnico completo, contemplando: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7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4.1. Aná</a:t>
            </a:r>
            <a:r>
              <a:rPr lang="pt-BR" sz="1700" dirty="0"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lise retrospectiva da economia baiana nos últimos anos da década atual;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700" dirty="0"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4.2 Análise da inserção dos pequenos negócios nos setores produtivos;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700" dirty="0"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Priorização dos segmentos produtivos nos Territórios de Identidade e Setores de Atividade;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700" dirty="0"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4.4 Construção de Linhas de Ações em favor do empreendedorismo e dos pequenos negócios.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700" dirty="0">
              <a:effectLst/>
              <a:latin typeface="Aptos Light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700" dirty="0">
              <a:effectLst/>
              <a:latin typeface="Aptos Light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34981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7F958-F9AB-B7FF-C68C-17F1356C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200" dirty="0"/>
              <a:t>Foram Selecionadas </a:t>
            </a:r>
            <a:r>
              <a:rPr lang="pt-BR" sz="4200" b="1" dirty="0"/>
              <a:t>11  </a:t>
            </a:r>
            <a:r>
              <a:rPr lang="pt-BR" sz="4200" dirty="0"/>
              <a:t>Temáticas para Construção das Linhas de Ações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347905C-C77E-19AE-2823-5500BB4123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400086"/>
          <a:ext cx="10515601" cy="360488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561043">
                  <a:extLst>
                    <a:ext uri="{9D8B030D-6E8A-4147-A177-3AD203B41FA5}">
                      <a16:colId xmlns:a16="http://schemas.microsoft.com/office/drawing/2014/main" val="870301794"/>
                    </a:ext>
                  </a:extLst>
                </a:gridCol>
                <a:gridCol w="4954558">
                  <a:extLst>
                    <a:ext uri="{9D8B030D-6E8A-4147-A177-3AD203B41FA5}">
                      <a16:colId xmlns:a16="http://schemas.microsoft.com/office/drawing/2014/main" val="1939941697"/>
                    </a:ext>
                  </a:extLst>
                </a:gridCol>
              </a:tblGrid>
              <a:tr h="599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9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Temáticas Transversais</a:t>
                      </a:r>
                      <a:endParaRPr lang="pt-BR" sz="19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58" marR="266785" marT="125660" marB="1256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9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Temáticas  Setoriais</a:t>
                      </a:r>
                      <a:endParaRPr lang="pt-BR" sz="19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58" marR="266785" marT="125660" marB="125660" anchor="ctr"/>
                </a:tc>
                <a:extLst>
                  <a:ext uri="{0D108BD9-81ED-4DB2-BD59-A6C34878D82A}">
                    <a16:rowId xmlns:a16="http://schemas.microsoft.com/office/drawing/2014/main" val="631940716"/>
                  </a:ext>
                </a:extLst>
              </a:tr>
              <a:tr h="300537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500"/>
                        </a:spcAft>
                        <a:buFont typeface="+mj-lt"/>
                        <a:buAutoNum type="arabicPeriod"/>
                        <a:tabLst>
                          <a:tab pos="5393690" algn="r"/>
                        </a:tabLst>
                      </a:pPr>
                      <a:r>
                        <a:rPr lang="pt-BR" sz="19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Conjuntura e Planejamento Econômico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500"/>
                        </a:spcAft>
                        <a:buFont typeface="+mj-lt"/>
                        <a:buAutoNum type="arabicPeriod"/>
                        <a:tabLst>
                          <a:tab pos="5393690" algn="r"/>
                        </a:tabLst>
                      </a:pPr>
                      <a:r>
                        <a:rPr lang="pt-BR" sz="19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Educação Empreendedora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500"/>
                        </a:spcAft>
                        <a:buFont typeface="+mj-lt"/>
                        <a:buAutoNum type="arabicPeriod"/>
                        <a:tabLst>
                          <a:tab pos="5393690" algn="r"/>
                        </a:tabLst>
                      </a:pPr>
                      <a:r>
                        <a:rPr lang="pt-BR" sz="19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Ciência, Tecnologia e Inovação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500"/>
                        </a:spcAft>
                        <a:buFont typeface="+mj-lt"/>
                        <a:buAutoNum type="arabicPeriod"/>
                        <a:tabLst>
                          <a:tab pos="5393690" algn="r"/>
                        </a:tabLst>
                      </a:pPr>
                      <a:r>
                        <a:rPr lang="pt-BR" sz="19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Ambiente de Negócios e Tributação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500"/>
                        </a:spcAft>
                        <a:buFont typeface="+mj-lt"/>
                        <a:buAutoNum type="arabicPeriod"/>
                        <a:tabLst>
                          <a:tab pos="5393690" algn="r"/>
                        </a:tabLst>
                      </a:pPr>
                      <a:r>
                        <a:rPr lang="pt-BR" sz="19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Acesso a Crédito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500"/>
                        </a:spcAft>
                        <a:buFont typeface="+mj-lt"/>
                        <a:buAutoNum type="arabicPeriod"/>
                        <a:tabLst>
                          <a:tab pos="5393690" algn="r"/>
                        </a:tabLst>
                      </a:pPr>
                      <a:r>
                        <a:rPr lang="pt-BR" sz="19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Internacionalização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9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9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58" marR="231214" marT="125660" marB="12566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500"/>
                        </a:spcAft>
                        <a:buFont typeface="+mj-lt"/>
                        <a:buAutoNum type="arabicPeriod"/>
                        <a:tabLst>
                          <a:tab pos="5393690" algn="r"/>
                        </a:tabLst>
                      </a:pPr>
                      <a:r>
                        <a:rPr lang="pt-BR" sz="19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Indústria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500"/>
                        </a:spcAft>
                        <a:buFont typeface="+mj-lt"/>
                        <a:buAutoNum type="arabicPeriod"/>
                        <a:tabLst>
                          <a:tab pos="5393690" algn="r"/>
                        </a:tabLst>
                      </a:pPr>
                      <a:r>
                        <a:rPr lang="pt-BR" sz="19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Agropecuária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500"/>
                        </a:spcAft>
                        <a:buFont typeface="+mj-lt"/>
                        <a:buAutoNum type="arabicPeriod"/>
                        <a:tabLst>
                          <a:tab pos="5393690" algn="r"/>
                        </a:tabLst>
                      </a:pPr>
                      <a:r>
                        <a:rPr lang="pt-BR" sz="19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Comércio e Serviços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500"/>
                        </a:spcAft>
                        <a:buFont typeface="+mj-lt"/>
                        <a:buAutoNum type="arabicPeriod"/>
                        <a:tabLst>
                          <a:tab pos="5393690" algn="r"/>
                        </a:tabLst>
                      </a:pPr>
                      <a:r>
                        <a:rPr lang="pt-BR" sz="19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Turismo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500"/>
                        </a:spcAft>
                        <a:buFont typeface="+mj-lt"/>
                        <a:buAutoNum type="arabicPeriod"/>
                        <a:tabLst>
                          <a:tab pos="5393690" algn="r"/>
                        </a:tabLst>
                      </a:pPr>
                      <a:r>
                        <a:rPr lang="pt-BR" sz="19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Economia Criativa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9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9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58" marR="231214" marT="125660" marB="125660"/>
                </a:tc>
                <a:extLst>
                  <a:ext uri="{0D108BD9-81ED-4DB2-BD59-A6C34878D82A}">
                    <a16:rowId xmlns:a16="http://schemas.microsoft.com/office/drawing/2014/main" val="2408601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418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3969</Words>
  <Application>Microsoft Office PowerPoint</Application>
  <PresentationFormat>Widescreen</PresentationFormat>
  <Paragraphs>485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33</vt:i4>
      </vt:variant>
    </vt:vector>
  </HeadingPairs>
  <TitlesOfParts>
    <vt:vector size="45" baseType="lpstr">
      <vt:lpstr>Alegreya Sans</vt:lpstr>
      <vt:lpstr>Aptos</vt:lpstr>
      <vt:lpstr>Aptos Display</vt:lpstr>
      <vt:lpstr>Aptos Light</vt:lpstr>
      <vt:lpstr>Arial</vt:lpstr>
      <vt:lpstr>Calibri</vt:lpstr>
      <vt:lpstr>Calibri Light</vt:lpstr>
      <vt:lpstr>Symbol</vt:lpstr>
      <vt:lpstr>Times New Roman</vt:lpstr>
      <vt:lpstr>Wingdings</vt:lpstr>
      <vt:lpstr>Tema do Office</vt:lpstr>
      <vt:lpstr>1_Tema do Office</vt:lpstr>
      <vt:lpstr>Histórico, metodologia e entregas</vt:lpstr>
      <vt:lpstr>Tudo começou....</vt:lpstr>
      <vt:lpstr>Construção do Termo de Referência</vt:lpstr>
      <vt:lpstr>Novembro de 2022</vt:lpstr>
      <vt:lpstr>Primeira Reunião de Trabalho Equipe Contratada</vt:lpstr>
      <vt:lpstr>Plano de Trabalho Empresa Contratada</vt:lpstr>
      <vt:lpstr>No papel dá tudo certo – Problemas enfrentados</vt:lpstr>
      <vt:lpstr>Processo Metodológico</vt:lpstr>
      <vt:lpstr>Foram Selecionadas 11  Temáticas para Construção das Linhas de Ações</vt:lpstr>
      <vt:lpstr>Linhas de Ações – Aspectos Transversais</vt:lpstr>
      <vt:lpstr>Potencialidade para Inserção dos Pequenos Negócios nos Territórios de Identidade </vt:lpstr>
      <vt:lpstr>Potencialidade para Inserção dos Pequenos Negócios nos Territórios de Identidade </vt:lpstr>
      <vt:lpstr>Pequenas Indústrias nos  Territórios de Identidade</vt:lpstr>
      <vt:lpstr>Pequenas Indústrias nos  Territórios de Identidade</vt:lpstr>
      <vt:lpstr>Pequenas Indústrias nos  Territórios de Identidade</vt:lpstr>
      <vt:lpstr>Agronegócios nos Territórios de Identidade</vt:lpstr>
      <vt:lpstr>Agronegócios nos Territórios de Identidade</vt:lpstr>
      <vt:lpstr>Potencialidades no agronegócio</vt:lpstr>
      <vt:lpstr>Comércio e Serviços  nos Territórios de Identidade</vt:lpstr>
      <vt:lpstr>Potencialidades para o  setor de comércio e serviços</vt:lpstr>
      <vt:lpstr>Comércio e Serviços  nos Territórios de Identidade</vt:lpstr>
      <vt:lpstr>Potencialidades para o  setor de comércio e serviços</vt:lpstr>
      <vt:lpstr>Potencialidades para o  setor de comércio e serviços</vt:lpstr>
      <vt:lpstr>Linhas de Ações – Setores Produtivos </vt:lpstr>
      <vt:lpstr>Para reflexões e encaminhamentos</vt:lpstr>
      <vt:lpstr>Para reflexões e encaminhamentos</vt:lpstr>
      <vt:lpstr>Conexões entre Programas Governo do Estado da Bahia e Programas Nacionais Sebrae – PPA 2024-2027</vt:lpstr>
      <vt:lpstr>Conexões entre Programas Governo do Estado da Bahia e Programas Nacionais Sebrae – PPA 2024-2027</vt:lpstr>
      <vt:lpstr>Conexões entre Programas Governo do Estado da Bahia e Programas Nacionais Sebrae – PPA 2024-2027  </vt:lpstr>
      <vt:lpstr>Conexões entre Programas Governo do Estado da Bahia e Programas Nacionais Sebrae – PPA 2024-2027   </vt:lpstr>
      <vt:lpstr>Conexões entre Programas Governo do Estado da Bahia e Programas Nacionais Sebrae – PPA 2024-2027</vt:lpstr>
      <vt:lpstr>Muito Agradecida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 de Cassia S. Ribeiro</dc:creator>
  <cp:lastModifiedBy>Isabel de Cassia S. Ribeiro</cp:lastModifiedBy>
  <cp:revision>1</cp:revision>
  <dcterms:created xsi:type="dcterms:W3CDTF">2024-08-25T15:03:01Z</dcterms:created>
  <dcterms:modified xsi:type="dcterms:W3CDTF">2024-08-29T12:58:34Z</dcterms:modified>
</cp:coreProperties>
</file>