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5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33"/>
  </p:notesMasterIdLst>
  <p:sldIdLst>
    <p:sldId id="256" r:id="rId3"/>
    <p:sldId id="260" r:id="rId4"/>
    <p:sldId id="261" r:id="rId5"/>
    <p:sldId id="310" r:id="rId6"/>
    <p:sldId id="312" r:id="rId7"/>
    <p:sldId id="313" r:id="rId8"/>
    <p:sldId id="314" r:id="rId9"/>
    <p:sldId id="320" r:id="rId10"/>
    <p:sldId id="315" r:id="rId11"/>
    <p:sldId id="316" r:id="rId12"/>
    <p:sldId id="318" r:id="rId13"/>
    <p:sldId id="321" r:id="rId14"/>
    <p:sldId id="317" r:id="rId15"/>
    <p:sldId id="319" r:id="rId16"/>
    <p:sldId id="305" r:id="rId17"/>
    <p:sldId id="263" r:id="rId18"/>
    <p:sldId id="266" r:id="rId19"/>
    <p:sldId id="322" r:id="rId20"/>
    <p:sldId id="323" r:id="rId21"/>
    <p:sldId id="272" r:id="rId22"/>
    <p:sldId id="273" r:id="rId23"/>
    <p:sldId id="274" r:id="rId24"/>
    <p:sldId id="282" r:id="rId25"/>
    <p:sldId id="278" r:id="rId26"/>
    <p:sldId id="277" r:id="rId27"/>
    <p:sldId id="276" r:id="rId28"/>
    <p:sldId id="285" r:id="rId29"/>
    <p:sldId id="286" r:id="rId30"/>
    <p:sldId id="324" r:id="rId31"/>
    <p:sldId id="259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AEB"/>
    <a:srgbClr val="FFCD8C"/>
    <a:srgbClr val="FFB381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26FFC-4930-43BA-9358-23A7FEE7BB1E}" v="62" dt="2024-06-12T18:30:12.925"/>
    <p1510:client id="{7A0FD0E8-C057-424E-800E-E5E67A757F29}" v="44" dt="2024-06-13T13:44:26.660"/>
    <p1510:client id="{7A182C90-EB11-41D6-9D64-FE1F1AE1368C}" v="6" dt="2024-06-13T12:43:52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yston Costa Lago" userId="b6b9946c-3bda-4ac0-965f-f87e7e731fc6" providerId="ADAL" clId="{7A0FD0E8-C057-424E-800E-E5E67A757F29}"/>
    <pc:docChg chg="custSel modSld">
      <pc:chgData name="Kennyston Costa Lago" userId="b6b9946c-3bda-4ac0-965f-f87e7e731fc6" providerId="ADAL" clId="{7A0FD0E8-C057-424E-800E-E5E67A757F29}" dt="2024-06-13T13:44:26.660" v="50"/>
      <pc:docMkLst>
        <pc:docMk/>
      </pc:docMkLst>
      <pc:sldChg chg="addSp modSp mod">
        <pc:chgData name="Kennyston Costa Lago" userId="b6b9946c-3bda-4ac0-965f-f87e7e731fc6" providerId="ADAL" clId="{7A0FD0E8-C057-424E-800E-E5E67A757F29}" dt="2024-06-13T13:43:39.593" v="49" actId="1076"/>
        <pc:sldMkLst>
          <pc:docMk/>
          <pc:sldMk cId="3268937683" sldId="312"/>
        </pc:sldMkLst>
        <pc:spChg chg="add mod">
          <ac:chgData name="Kennyston Costa Lago" userId="b6b9946c-3bda-4ac0-965f-f87e7e731fc6" providerId="ADAL" clId="{7A0FD0E8-C057-424E-800E-E5E67A757F29}" dt="2024-06-13T13:43:34.132" v="47" actId="1076"/>
          <ac:spMkLst>
            <pc:docMk/>
            <pc:sldMk cId="3268937683" sldId="312"/>
            <ac:spMk id="5" creationId="{3141B7AE-E50C-60BD-FDD5-075B672990F1}"/>
          </ac:spMkLst>
        </pc:spChg>
        <pc:spChg chg="add mod">
          <ac:chgData name="Kennyston Costa Lago" userId="b6b9946c-3bda-4ac0-965f-f87e7e731fc6" providerId="ADAL" clId="{7A0FD0E8-C057-424E-800E-E5E67A757F29}" dt="2024-06-13T13:43:39.593" v="49" actId="1076"/>
          <ac:spMkLst>
            <pc:docMk/>
            <pc:sldMk cId="3268937683" sldId="312"/>
            <ac:spMk id="8" creationId="{7A65CD7D-F830-AB48-AC8D-FFD4F527CE5F}"/>
          </ac:spMkLst>
        </pc:spChg>
      </pc:sldChg>
      <pc:sldChg chg="addSp delSp modSp mod">
        <pc:chgData name="Kennyston Costa Lago" userId="b6b9946c-3bda-4ac0-965f-f87e7e731fc6" providerId="ADAL" clId="{7A0FD0E8-C057-424E-800E-E5E67A757F29}" dt="2024-06-13T13:44:26.660" v="50"/>
        <pc:sldMkLst>
          <pc:docMk/>
          <pc:sldMk cId="4090358020" sldId="313"/>
        </pc:sldMkLst>
        <pc:graphicFrameChg chg="del">
          <ac:chgData name="Kennyston Costa Lago" userId="b6b9946c-3bda-4ac0-965f-f87e7e731fc6" providerId="ADAL" clId="{7A0FD0E8-C057-424E-800E-E5E67A757F29}" dt="2024-06-13T13:41:04.283" v="0" actId="478"/>
          <ac:graphicFrameMkLst>
            <pc:docMk/>
            <pc:sldMk cId="4090358020" sldId="313"/>
            <ac:graphicFrameMk id="3" creationId="{66619AE6-0772-CEAF-CC71-28755B1E81BA}"/>
          </ac:graphicFrameMkLst>
        </pc:graphicFrameChg>
        <pc:graphicFrameChg chg="add mod">
          <ac:chgData name="Kennyston Costa Lago" userId="b6b9946c-3bda-4ac0-965f-f87e7e731fc6" providerId="ADAL" clId="{7A0FD0E8-C057-424E-800E-E5E67A757F29}" dt="2024-06-13T13:44:26.660" v="50"/>
          <ac:graphicFrameMkLst>
            <pc:docMk/>
            <pc:sldMk cId="4090358020" sldId="313"/>
            <ac:graphicFrameMk id="5" creationId="{66619AE6-0772-CEAF-CC71-28755B1E81BA}"/>
          </ac:graphicFrameMkLst>
        </pc:graphicFrameChg>
      </pc:sldChg>
      <pc:sldChg chg="addSp delSp modSp mod">
        <pc:chgData name="Kennyston Costa Lago" userId="b6b9946c-3bda-4ac0-965f-f87e7e731fc6" providerId="ADAL" clId="{7A0FD0E8-C057-424E-800E-E5E67A757F29}" dt="2024-06-13T13:43:02.195" v="45" actId="207"/>
        <pc:sldMkLst>
          <pc:docMk/>
          <pc:sldMk cId="2782411545" sldId="314"/>
        </pc:sldMkLst>
        <pc:graphicFrameChg chg="add mod">
          <ac:chgData name="Kennyston Costa Lago" userId="b6b9946c-3bda-4ac0-965f-f87e7e731fc6" providerId="ADAL" clId="{7A0FD0E8-C057-424E-800E-E5E67A757F29}" dt="2024-06-13T13:43:02.195" v="45" actId="207"/>
          <ac:graphicFrameMkLst>
            <pc:docMk/>
            <pc:sldMk cId="2782411545" sldId="314"/>
            <ac:graphicFrameMk id="3" creationId="{1F7A10C1-700A-EC93-4834-A1B1074927B7}"/>
          </ac:graphicFrameMkLst>
        </pc:graphicFrameChg>
        <pc:graphicFrameChg chg="del">
          <ac:chgData name="Kennyston Costa Lago" userId="b6b9946c-3bda-4ac0-965f-f87e7e731fc6" providerId="ADAL" clId="{7A0FD0E8-C057-424E-800E-E5E67A757F29}" dt="2024-06-13T13:42:13.385" v="29" actId="478"/>
          <ac:graphicFrameMkLst>
            <pc:docMk/>
            <pc:sldMk cId="2782411545" sldId="314"/>
            <ac:graphicFrameMk id="5" creationId="{1F7A10C1-700A-EC93-4834-A1B1074927B7}"/>
          </ac:graphicFrameMkLst>
        </pc:graphicFrameChg>
      </pc:sldChg>
    </pc:docChg>
  </pc:docChgLst>
  <pc:docChgLst>
    <pc:chgData name="Kennyston Costa Lago" userId="b6b9946c-3bda-4ac0-965f-f87e7e731fc6" providerId="ADAL" clId="{1C126FFC-4930-43BA-9358-23A7FEE7BB1E}"/>
    <pc:docChg chg="custSel addSld delSld modSld sldOrd">
      <pc:chgData name="Kennyston Costa Lago" userId="b6b9946c-3bda-4ac0-965f-f87e7e731fc6" providerId="ADAL" clId="{1C126FFC-4930-43BA-9358-23A7FEE7BB1E}" dt="2024-06-12T18:33:05.659" v="239" actId="20577"/>
      <pc:docMkLst>
        <pc:docMk/>
      </pc:docMkLst>
      <pc:sldChg chg="modSp mod">
        <pc:chgData name="Kennyston Costa Lago" userId="b6b9946c-3bda-4ac0-965f-f87e7e731fc6" providerId="ADAL" clId="{1C126FFC-4930-43BA-9358-23A7FEE7BB1E}" dt="2024-06-12T18:32:51.221" v="238" actId="20577"/>
        <pc:sldMkLst>
          <pc:docMk/>
          <pc:sldMk cId="2130708348" sldId="260"/>
        </pc:sldMkLst>
        <pc:spChg chg="mod">
          <ac:chgData name="Kennyston Costa Lago" userId="b6b9946c-3bda-4ac0-965f-f87e7e731fc6" providerId="ADAL" clId="{1C126FFC-4930-43BA-9358-23A7FEE7BB1E}" dt="2024-06-12T18:32:51.221" v="238" actId="20577"/>
          <ac:spMkLst>
            <pc:docMk/>
            <pc:sldMk cId="2130708348" sldId="260"/>
            <ac:spMk id="3" creationId="{04AA5A84-4565-215F-5B23-595C44A17C58}"/>
          </ac:spMkLst>
        </pc:spChg>
      </pc:sldChg>
      <pc:sldChg chg="addSp delSp modSp mod">
        <pc:chgData name="Kennyston Costa Lago" userId="b6b9946c-3bda-4ac0-965f-f87e7e731fc6" providerId="ADAL" clId="{1C126FFC-4930-43BA-9358-23A7FEE7BB1E}" dt="2024-06-12T17:58:18.282" v="114" actId="20577"/>
        <pc:sldMkLst>
          <pc:docMk/>
          <pc:sldMk cId="4017142211" sldId="261"/>
        </pc:sldMkLst>
        <pc:spChg chg="del">
          <ac:chgData name="Kennyston Costa Lago" userId="b6b9946c-3bda-4ac0-965f-f87e7e731fc6" providerId="ADAL" clId="{1C126FFC-4930-43BA-9358-23A7FEE7BB1E}" dt="2024-06-12T14:34:17.971" v="109" actId="478"/>
          <ac:spMkLst>
            <pc:docMk/>
            <pc:sldMk cId="4017142211" sldId="261"/>
            <ac:spMk id="3" creationId="{A0A0240A-0993-1B5B-A019-0F219546B705}"/>
          </ac:spMkLst>
        </pc:spChg>
        <pc:spChg chg="add mod">
          <ac:chgData name="Kennyston Costa Lago" userId="b6b9946c-3bda-4ac0-965f-f87e7e731fc6" providerId="ADAL" clId="{1C126FFC-4930-43BA-9358-23A7FEE7BB1E}" dt="2024-06-12T17:58:18.282" v="114" actId="20577"/>
          <ac:spMkLst>
            <pc:docMk/>
            <pc:sldMk cId="4017142211" sldId="261"/>
            <ac:spMk id="4" creationId="{4C262424-E2D2-D996-CB59-51328A571096}"/>
          </ac:spMkLst>
        </pc:spChg>
        <pc:spChg chg="mod">
          <ac:chgData name="Kennyston Costa Lago" userId="b6b9946c-3bda-4ac0-965f-f87e7e731fc6" providerId="ADAL" clId="{1C126FFC-4930-43BA-9358-23A7FEE7BB1E}" dt="2024-06-12T14:34:13.299" v="108" actId="207"/>
          <ac:spMkLst>
            <pc:docMk/>
            <pc:sldMk cId="4017142211" sldId="261"/>
            <ac:spMk id="5" creationId="{178CF5C8-5679-C050-C928-7F95E38CAD27}"/>
          </ac:spMkLst>
        </pc:spChg>
        <pc:spChg chg="mod">
          <ac:chgData name="Kennyston Costa Lago" userId="b6b9946c-3bda-4ac0-965f-f87e7e731fc6" providerId="ADAL" clId="{1C126FFC-4930-43BA-9358-23A7FEE7BB1E}" dt="2024-06-12T14:26:04.582" v="27" actId="20577"/>
          <ac:spMkLst>
            <pc:docMk/>
            <pc:sldMk cId="4017142211" sldId="261"/>
            <ac:spMk id="65" creationId="{00000000-0000-0000-0000-000000000000}"/>
          </ac:spMkLst>
        </pc:spChg>
      </pc:sldChg>
      <pc:sldChg chg="modSp mod">
        <pc:chgData name="Kennyston Costa Lago" userId="b6b9946c-3bda-4ac0-965f-f87e7e731fc6" providerId="ADAL" clId="{1C126FFC-4930-43BA-9358-23A7FEE7BB1E}" dt="2024-06-12T18:28:20.679" v="230" actId="14100"/>
        <pc:sldMkLst>
          <pc:docMk/>
          <pc:sldMk cId="3305538495" sldId="263"/>
        </pc:sldMkLst>
        <pc:spChg chg="mod">
          <ac:chgData name="Kennyston Costa Lago" userId="b6b9946c-3bda-4ac0-965f-f87e7e731fc6" providerId="ADAL" clId="{1C126FFC-4930-43BA-9358-23A7FEE7BB1E}" dt="2024-06-12T17:59:37.567" v="126" actId="20577"/>
          <ac:spMkLst>
            <pc:docMk/>
            <pc:sldMk cId="3305538495" sldId="263"/>
            <ac:spMk id="7" creationId="{B4012AC6-2280-0288-F53B-D0FFB428E333}"/>
          </ac:spMkLst>
        </pc:spChg>
        <pc:spChg chg="mod">
          <ac:chgData name="Kennyston Costa Lago" userId="b6b9946c-3bda-4ac0-965f-f87e7e731fc6" providerId="ADAL" clId="{1C126FFC-4930-43BA-9358-23A7FEE7BB1E}" dt="2024-06-12T18:28:20.679" v="230" actId="14100"/>
          <ac:spMkLst>
            <pc:docMk/>
            <pc:sldMk cId="3305538495" sldId="263"/>
            <ac:spMk id="9" creationId="{00000000-0000-0000-0000-000000000000}"/>
          </ac:spMkLst>
        </pc:spChg>
      </pc:sldChg>
      <pc:sldChg chg="modSp mod">
        <pc:chgData name="Kennyston Costa Lago" userId="b6b9946c-3bda-4ac0-965f-f87e7e731fc6" providerId="ADAL" clId="{1C126FFC-4930-43BA-9358-23A7FEE7BB1E}" dt="2024-06-12T17:59:44.026" v="127" actId="20577"/>
        <pc:sldMkLst>
          <pc:docMk/>
          <pc:sldMk cId="4215518526" sldId="266"/>
        </pc:sldMkLst>
        <pc:spChg chg="mod">
          <ac:chgData name="Kennyston Costa Lago" userId="b6b9946c-3bda-4ac0-965f-f87e7e731fc6" providerId="ADAL" clId="{1C126FFC-4930-43BA-9358-23A7FEE7BB1E}" dt="2024-06-12T17:59:44.026" v="127" actId="20577"/>
          <ac:spMkLst>
            <pc:docMk/>
            <pc:sldMk cId="4215518526" sldId="266"/>
            <ac:spMk id="6" creationId="{6313F059-87BF-67F7-7660-F250752CF48E}"/>
          </ac:spMkLst>
        </pc:spChg>
        <pc:spChg chg="mod">
          <ac:chgData name="Kennyston Costa Lago" userId="b6b9946c-3bda-4ac0-965f-f87e7e731fc6" providerId="ADAL" clId="{1C126FFC-4930-43BA-9358-23A7FEE7BB1E}" dt="2024-06-12T14:25:20.989" v="22" actId="20577"/>
          <ac:spMkLst>
            <pc:docMk/>
            <pc:sldMk cId="4215518526" sldId="266"/>
            <ac:spMk id="65" creationId="{00000000-0000-0000-0000-000000000000}"/>
          </ac:spMkLst>
        </pc:spChg>
      </pc:sldChg>
      <pc:sldChg chg="modSp mod">
        <pc:chgData name="Kennyston Costa Lago" userId="b6b9946c-3bda-4ac0-965f-f87e7e731fc6" providerId="ADAL" clId="{1C126FFC-4930-43BA-9358-23A7FEE7BB1E}" dt="2024-06-12T17:59:57.265" v="130" actId="20577"/>
        <pc:sldMkLst>
          <pc:docMk/>
          <pc:sldMk cId="1822766677" sldId="272"/>
        </pc:sldMkLst>
        <pc:spChg chg="mod">
          <ac:chgData name="Kennyston Costa Lago" userId="b6b9946c-3bda-4ac0-965f-f87e7e731fc6" providerId="ADAL" clId="{1C126FFC-4930-43BA-9358-23A7FEE7BB1E}" dt="2024-06-12T17:59:57.265" v="130" actId="20577"/>
          <ac:spMkLst>
            <pc:docMk/>
            <pc:sldMk cId="1822766677" sldId="272"/>
            <ac:spMk id="7" creationId="{835F2B89-5B87-604B-114C-A93BB0C876B2}"/>
          </ac:spMkLst>
        </pc:spChg>
      </pc:sldChg>
      <pc:sldChg chg="modSp mod">
        <pc:chgData name="Kennyston Costa Lago" userId="b6b9946c-3bda-4ac0-965f-f87e7e731fc6" providerId="ADAL" clId="{1C126FFC-4930-43BA-9358-23A7FEE7BB1E}" dt="2024-06-12T18:00:05.821" v="132" actId="20577"/>
        <pc:sldMkLst>
          <pc:docMk/>
          <pc:sldMk cId="2085625548" sldId="273"/>
        </pc:sldMkLst>
        <pc:spChg chg="mod">
          <ac:chgData name="Kennyston Costa Lago" userId="b6b9946c-3bda-4ac0-965f-f87e7e731fc6" providerId="ADAL" clId="{1C126FFC-4930-43BA-9358-23A7FEE7BB1E}" dt="2024-06-12T18:00:05.821" v="132" actId="20577"/>
          <ac:spMkLst>
            <pc:docMk/>
            <pc:sldMk cId="2085625548" sldId="273"/>
            <ac:spMk id="9" creationId="{2C92D617-6275-35DA-A14E-521B0B235226}"/>
          </ac:spMkLst>
        </pc:spChg>
      </pc:sldChg>
      <pc:sldChg chg="modSp mod">
        <pc:chgData name="Kennyston Costa Lago" userId="b6b9946c-3bda-4ac0-965f-f87e7e731fc6" providerId="ADAL" clId="{1C126FFC-4930-43BA-9358-23A7FEE7BB1E}" dt="2024-06-12T18:00:26.705" v="135" actId="20577"/>
        <pc:sldMkLst>
          <pc:docMk/>
          <pc:sldMk cId="2291705888" sldId="276"/>
        </pc:sldMkLst>
        <pc:spChg chg="mod">
          <ac:chgData name="Kennyston Costa Lago" userId="b6b9946c-3bda-4ac0-965f-f87e7e731fc6" providerId="ADAL" clId="{1C126FFC-4930-43BA-9358-23A7FEE7BB1E}" dt="2024-06-12T18:00:26.705" v="135" actId="20577"/>
          <ac:spMkLst>
            <pc:docMk/>
            <pc:sldMk cId="2291705888" sldId="276"/>
            <ac:spMk id="9" creationId="{0C69F327-8E96-1A6D-436A-206A4DD7ACB7}"/>
          </ac:spMkLst>
        </pc:spChg>
      </pc:sldChg>
      <pc:sldChg chg="modSp mod">
        <pc:chgData name="Kennyston Costa Lago" userId="b6b9946c-3bda-4ac0-965f-f87e7e731fc6" providerId="ADAL" clId="{1C126FFC-4930-43BA-9358-23A7FEE7BB1E}" dt="2024-06-12T18:00:18.465" v="134" actId="20577"/>
        <pc:sldMkLst>
          <pc:docMk/>
          <pc:sldMk cId="1506124264" sldId="278"/>
        </pc:sldMkLst>
        <pc:spChg chg="mod">
          <ac:chgData name="Kennyston Costa Lago" userId="b6b9946c-3bda-4ac0-965f-f87e7e731fc6" providerId="ADAL" clId="{1C126FFC-4930-43BA-9358-23A7FEE7BB1E}" dt="2024-06-12T18:00:18.465" v="134" actId="20577"/>
          <ac:spMkLst>
            <pc:docMk/>
            <pc:sldMk cId="1506124264" sldId="278"/>
            <ac:spMk id="9" creationId="{D9810006-BBEC-9B02-D83E-40EE52EF9D00}"/>
          </ac:spMkLst>
        </pc:spChg>
      </pc:sldChg>
      <pc:sldChg chg="modSp mod">
        <pc:chgData name="Kennyston Costa Lago" userId="b6b9946c-3bda-4ac0-965f-f87e7e731fc6" providerId="ADAL" clId="{1C126FFC-4930-43BA-9358-23A7FEE7BB1E}" dt="2024-06-12T18:00:11.954" v="133" actId="20577"/>
        <pc:sldMkLst>
          <pc:docMk/>
          <pc:sldMk cId="130619462" sldId="282"/>
        </pc:sldMkLst>
        <pc:spChg chg="mod">
          <ac:chgData name="Kennyston Costa Lago" userId="b6b9946c-3bda-4ac0-965f-f87e7e731fc6" providerId="ADAL" clId="{1C126FFC-4930-43BA-9358-23A7FEE7BB1E}" dt="2024-06-12T18:00:11.954" v="133" actId="20577"/>
          <ac:spMkLst>
            <pc:docMk/>
            <pc:sldMk cId="130619462" sldId="282"/>
            <ac:spMk id="16" creationId="{0AA59A30-DDB5-E00F-47B5-6B8D0BBB33A1}"/>
          </ac:spMkLst>
        </pc:spChg>
      </pc:sldChg>
      <pc:sldChg chg="modSp mod">
        <pc:chgData name="Kennyston Costa Lago" userId="b6b9946c-3bda-4ac0-965f-f87e7e731fc6" providerId="ADAL" clId="{1C126FFC-4930-43BA-9358-23A7FEE7BB1E}" dt="2024-06-12T18:00:32.089" v="136" actId="20577"/>
        <pc:sldMkLst>
          <pc:docMk/>
          <pc:sldMk cId="2574414171" sldId="286"/>
        </pc:sldMkLst>
        <pc:spChg chg="mod">
          <ac:chgData name="Kennyston Costa Lago" userId="b6b9946c-3bda-4ac0-965f-f87e7e731fc6" providerId="ADAL" clId="{1C126FFC-4930-43BA-9358-23A7FEE7BB1E}" dt="2024-06-12T18:00:32.089" v="136" actId="20577"/>
          <ac:spMkLst>
            <pc:docMk/>
            <pc:sldMk cId="2574414171" sldId="286"/>
            <ac:spMk id="8" creationId="{EBEF14D0-E189-348E-B2CA-E2FAF9360746}"/>
          </ac:spMkLst>
        </pc:spChg>
      </pc:sldChg>
      <pc:sldChg chg="del">
        <pc:chgData name="Kennyston Costa Lago" userId="b6b9946c-3bda-4ac0-965f-f87e7e731fc6" providerId="ADAL" clId="{1C126FFC-4930-43BA-9358-23A7FEE7BB1E}" dt="2024-06-12T14:23:30.930" v="7" actId="2696"/>
        <pc:sldMkLst>
          <pc:docMk/>
          <pc:sldMk cId="549485298" sldId="291"/>
        </pc:sldMkLst>
      </pc:sldChg>
      <pc:sldChg chg="del">
        <pc:chgData name="Kennyston Costa Lago" userId="b6b9946c-3bda-4ac0-965f-f87e7e731fc6" providerId="ADAL" clId="{1C126FFC-4930-43BA-9358-23A7FEE7BB1E}" dt="2024-06-12T14:24:20.828" v="11" actId="2696"/>
        <pc:sldMkLst>
          <pc:docMk/>
          <pc:sldMk cId="4252459519" sldId="304"/>
        </pc:sldMkLst>
      </pc:sldChg>
      <pc:sldChg chg="del">
        <pc:chgData name="Kennyston Costa Lago" userId="b6b9946c-3bda-4ac0-965f-f87e7e731fc6" providerId="ADAL" clId="{1C126FFC-4930-43BA-9358-23A7FEE7BB1E}" dt="2024-06-12T14:23:46.176" v="9" actId="2696"/>
        <pc:sldMkLst>
          <pc:docMk/>
          <pc:sldMk cId="1516265269" sldId="309"/>
        </pc:sldMkLst>
      </pc:sldChg>
      <pc:sldChg chg="modSp del mod">
        <pc:chgData name="Kennyston Costa Lago" userId="b6b9946c-3bda-4ac0-965f-f87e7e731fc6" providerId="ADAL" clId="{1C126FFC-4930-43BA-9358-23A7FEE7BB1E}" dt="2024-06-12T18:22:44.153" v="188" actId="2696"/>
        <pc:sldMkLst>
          <pc:docMk/>
          <pc:sldMk cId="831067985" sldId="311"/>
        </pc:sldMkLst>
        <pc:spChg chg="mod">
          <ac:chgData name="Kennyston Costa Lago" userId="b6b9946c-3bda-4ac0-965f-f87e7e731fc6" providerId="ADAL" clId="{1C126FFC-4930-43BA-9358-23A7FEE7BB1E}" dt="2024-06-12T17:58:48.824" v="117" actId="20577"/>
          <ac:spMkLst>
            <pc:docMk/>
            <pc:sldMk cId="831067985" sldId="311"/>
            <ac:spMk id="7" creationId="{B4012AC6-2280-0288-F53B-D0FFB428E333}"/>
          </ac:spMkLst>
        </pc:spChg>
      </pc:sldChg>
      <pc:sldChg chg="addSp delSp modSp mod">
        <pc:chgData name="Kennyston Costa Lago" userId="b6b9946c-3bda-4ac0-965f-f87e7e731fc6" providerId="ADAL" clId="{1C126FFC-4930-43BA-9358-23A7FEE7BB1E}" dt="2024-06-12T18:32:35.982" v="236" actId="14100"/>
        <pc:sldMkLst>
          <pc:docMk/>
          <pc:sldMk cId="3268937683" sldId="312"/>
        </pc:sldMkLst>
        <pc:spChg chg="mod">
          <ac:chgData name="Kennyston Costa Lago" userId="b6b9946c-3bda-4ac0-965f-f87e7e731fc6" providerId="ADAL" clId="{1C126FFC-4930-43BA-9358-23A7FEE7BB1E}" dt="2024-06-12T17:58:44.451" v="116" actId="20577"/>
          <ac:spMkLst>
            <pc:docMk/>
            <pc:sldMk cId="3268937683" sldId="312"/>
            <ac:spMk id="7" creationId="{B4012AC6-2280-0288-F53B-D0FFB428E333}"/>
          </ac:spMkLst>
        </pc:spChg>
        <pc:spChg chg="add mod">
          <ac:chgData name="Kennyston Costa Lago" userId="b6b9946c-3bda-4ac0-965f-f87e7e731fc6" providerId="ADAL" clId="{1C126FFC-4930-43BA-9358-23A7FEE7BB1E}" dt="2024-06-12T18:21:48.777" v="187" actId="1076"/>
          <ac:spMkLst>
            <pc:docMk/>
            <pc:sldMk cId="3268937683" sldId="312"/>
            <ac:spMk id="9" creationId="{9CA160B6-A4FB-4105-A742-D43452268509}"/>
          </ac:spMkLst>
        </pc:spChg>
        <pc:graphicFrameChg chg="add mod">
          <ac:chgData name="Kennyston Costa Lago" userId="b6b9946c-3bda-4ac0-965f-f87e7e731fc6" providerId="ADAL" clId="{1C126FFC-4930-43BA-9358-23A7FEE7BB1E}" dt="2024-06-12T18:30:09.918" v="231" actId="403"/>
          <ac:graphicFrameMkLst>
            <pc:docMk/>
            <pc:sldMk cId="3268937683" sldId="312"/>
            <ac:graphicFrameMk id="3" creationId="{5CA68FEA-84E1-B6FD-DC3D-3D9D911394B4}"/>
          </ac:graphicFrameMkLst>
        </pc:graphicFrameChg>
        <pc:graphicFrameChg chg="del">
          <ac:chgData name="Kennyston Costa Lago" userId="b6b9946c-3bda-4ac0-965f-f87e7e731fc6" providerId="ADAL" clId="{1C126FFC-4930-43BA-9358-23A7FEE7BB1E}" dt="2024-06-12T18:18:09.416" v="138" actId="478"/>
          <ac:graphicFrameMkLst>
            <pc:docMk/>
            <pc:sldMk cId="3268937683" sldId="312"/>
            <ac:graphicFrameMk id="5" creationId="{7E9E2AFD-43AB-C259-90B7-CBEC42A5988A}"/>
          </ac:graphicFrameMkLst>
        </pc:graphicFrameChg>
        <pc:graphicFrameChg chg="add mod">
          <ac:chgData name="Kennyston Costa Lago" userId="b6b9946c-3bda-4ac0-965f-f87e7e731fc6" providerId="ADAL" clId="{1C126FFC-4930-43BA-9358-23A7FEE7BB1E}" dt="2024-06-12T18:32:35.982" v="236" actId="14100"/>
          <ac:graphicFrameMkLst>
            <pc:docMk/>
            <pc:sldMk cId="3268937683" sldId="312"/>
            <ac:graphicFrameMk id="6" creationId="{B9D7E29A-01AC-4964-B961-89672A0CD3B8}"/>
          </ac:graphicFrameMkLst>
        </pc:graphicFrameChg>
        <pc:graphicFrameChg chg="del">
          <ac:chgData name="Kennyston Costa Lago" userId="b6b9946c-3bda-4ac0-965f-f87e7e731fc6" providerId="ADAL" clId="{1C126FFC-4930-43BA-9358-23A7FEE7BB1E}" dt="2024-06-12T18:20:00.134" v="167" actId="478"/>
          <ac:graphicFrameMkLst>
            <pc:docMk/>
            <pc:sldMk cId="3268937683" sldId="312"/>
            <ac:graphicFrameMk id="8" creationId="{5EB42B39-55D4-428C-8867-A62C8658C372}"/>
          </ac:graphicFrameMkLst>
        </pc:graphicFrameChg>
      </pc:sldChg>
      <pc:sldChg chg="modSp mod ord">
        <pc:chgData name="Kennyston Costa Lago" userId="b6b9946c-3bda-4ac0-965f-f87e7e731fc6" providerId="ADAL" clId="{1C126FFC-4930-43BA-9358-23A7FEE7BB1E}" dt="2024-06-12T18:27:14.607" v="224" actId="27918"/>
        <pc:sldMkLst>
          <pc:docMk/>
          <pc:sldMk cId="4090358020" sldId="313"/>
        </pc:sldMkLst>
        <pc:spChg chg="mod">
          <ac:chgData name="Kennyston Costa Lago" userId="b6b9946c-3bda-4ac0-965f-f87e7e731fc6" providerId="ADAL" clId="{1C126FFC-4930-43BA-9358-23A7FEE7BB1E}" dt="2024-06-12T17:58:53.879" v="118" actId="20577"/>
          <ac:spMkLst>
            <pc:docMk/>
            <pc:sldMk cId="4090358020" sldId="313"/>
            <ac:spMk id="7" creationId="{B4012AC6-2280-0288-F53B-D0FFB428E333}"/>
          </ac:spMkLst>
        </pc:spChg>
        <pc:graphicFrameChg chg="mod">
          <ac:chgData name="Kennyston Costa Lago" userId="b6b9946c-3bda-4ac0-965f-f87e7e731fc6" providerId="ADAL" clId="{1C126FFC-4930-43BA-9358-23A7FEE7BB1E}" dt="2024-06-12T18:27:10.977" v="223" actId="1957"/>
          <ac:graphicFrameMkLst>
            <pc:docMk/>
            <pc:sldMk cId="4090358020" sldId="313"/>
            <ac:graphicFrameMk id="3" creationId="{66619AE6-0772-CEAF-CC71-28755B1E81BA}"/>
          </ac:graphicFrameMkLst>
        </pc:graphicFrameChg>
      </pc:sldChg>
      <pc:sldChg chg="modSp mod">
        <pc:chgData name="Kennyston Costa Lago" userId="b6b9946c-3bda-4ac0-965f-f87e7e731fc6" providerId="ADAL" clId="{1C126FFC-4930-43BA-9358-23A7FEE7BB1E}" dt="2024-06-12T18:23:15.900" v="190"/>
        <pc:sldMkLst>
          <pc:docMk/>
          <pc:sldMk cId="2782411545" sldId="314"/>
        </pc:sldMkLst>
        <pc:spChg chg="mod">
          <ac:chgData name="Kennyston Costa Lago" userId="b6b9946c-3bda-4ac0-965f-f87e7e731fc6" providerId="ADAL" clId="{1C126FFC-4930-43BA-9358-23A7FEE7BB1E}" dt="2024-06-12T17:58:58.104" v="119" actId="20577"/>
          <ac:spMkLst>
            <pc:docMk/>
            <pc:sldMk cId="2782411545" sldId="314"/>
            <ac:spMk id="7" creationId="{B4012AC6-2280-0288-F53B-D0FFB428E333}"/>
          </ac:spMkLst>
        </pc:spChg>
        <pc:graphicFrameChg chg="mod">
          <ac:chgData name="Kennyston Costa Lago" userId="b6b9946c-3bda-4ac0-965f-f87e7e731fc6" providerId="ADAL" clId="{1C126FFC-4930-43BA-9358-23A7FEE7BB1E}" dt="2024-06-12T18:23:15.900" v="190"/>
          <ac:graphicFrameMkLst>
            <pc:docMk/>
            <pc:sldMk cId="2782411545" sldId="314"/>
            <ac:graphicFrameMk id="5" creationId="{1F7A10C1-700A-EC93-4834-A1B1074927B7}"/>
          </ac:graphicFrameMkLst>
        </pc:graphicFrameChg>
      </pc:sldChg>
      <pc:sldChg chg="addSp modSp mod">
        <pc:chgData name="Kennyston Costa Lago" userId="b6b9946c-3bda-4ac0-965f-f87e7e731fc6" providerId="ADAL" clId="{1C126FFC-4930-43BA-9358-23A7FEE7BB1E}" dt="2024-06-12T18:25:01.446" v="219" actId="1076"/>
        <pc:sldMkLst>
          <pc:docMk/>
          <pc:sldMk cId="1979385582" sldId="316"/>
        </pc:sldMkLst>
        <pc:spChg chg="add mod">
          <ac:chgData name="Kennyston Costa Lago" userId="b6b9946c-3bda-4ac0-965f-f87e7e731fc6" providerId="ADAL" clId="{1C126FFC-4930-43BA-9358-23A7FEE7BB1E}" dt="2024-06-12T18:24:38.450" v="212" actId="1076"/>
          <ac:spMkLst>
            <pc:docMk/>
            <pc:sldMk cId="1979385582" sldId="316"/>
            <ac:spMk id="3" creationId="{EDEE0E73-5E61-6081-0092-4EBDFAD7137F}"/>
          </ac:spMkLst>
        </pc:spChg>
        <pc:spChg chg="add mod">
          <ac:chgData name="Kennyston Costa Lago" userId="b6b9946c-3bda-4ac0-965f-f87e7e731fc6" providerId="ADAL" clId="{1C126FFC-4930-43BA-9358-23A7FEE7BB1E}" dt="2024-06-12T18:25:01.446" v="219" actId="1076"/>
          <ac:spMkLst>
            <pc:docMk/>
            <pc:sldMk cId="1979385582" sldId="316"/>
            <ac:spMk id="6" creationId="{BFBD4449-04FE-8319-AF10-188D3F7957C7}"/>
          </ac:spMkLst>
        </pc:spChg>
        <pc:spChg chg="mod">
          <ac:chgData name="Kennyston Costa Lago" userId="b6b9946c-3bda-4ac0-965f-f87e7e731fc6" providerId="ADAL" clId="{1C126FFC-4930-43BA-9358-23A7FEE7BB1E}" dt="2024-06-12T17:59:14.648" v="122" actId="20577"/>
          <ac:spMkLst>
            <pc:docMk/>
            <pc:sldMk cId="1979385582" sldId="316"/>
            <ac:spMk id="7" creationId="{B4012AC6-2280-0288-F53B-D0FFB428E333}"/>
          </ac:spMkLst>
        </pc:spChg>
      </pc:sldChg>
      <pc:sldChg chg="addSp modSp mod">
        <pc:chgData name="Kennyston Costa Lago" userId="b6b9946c-3bda-4ac0-965f-f87e7e731fc6" providerId="ADAL" clId="{1C126FFC-4930-43BA-9358-23A7FEE7BB1E}" dt="2024-06-12T18:26:28.729" v="222"/>
        <pc:sldMkLst>
          <pc:docMk/>
          <pc:sldMk cId="589499054" sldId="317"/>
        </pc:sldMkLst>
        <pc:spChg chg="add mod">
          <ac:chgData name="Kennyston Costa Lago" userId="b6b9946c-3bda-4ac0-965f-f87e7e731fc6" providerId="ADAL" clId="{1C126FFC-4930-43BA-9358-23A7FEE7BB1E}" dt="2024-06-12T18:25:33.750" v="221" actId="1076"/>
          <ac:spMkLst>
            <pc:docMk/>
            <pc:sldMk cId="589499054" sldId="317"/>
            <ac:spMk id="5" creationId="{C468B8F0-3A10-14CA-0E09-013B064618FA}"/>
          </ac:spMkLst>
        </pc:spChg>
        <pc:spChg chg="add mod">
          <ac:chgData name="Kennyston Costa Lago" userId="b6b9946c-3bda-4ac0-965f-f87e7e731fc6" providerId="ADAL" clId="{1C126FFC-4930-43BA-9358-23A7FEE7BB1E}" dt="2024-06-12T18:26:28.729" v="222"/>
          <ac:spMkLst>
            <pc:docMk/>
            <pc:sldMk cId="589499054" sldId="317"/>
            <ac:spMk id="6" creationId="{68C10C6C-4D15-2556-7072-17D271BB0589}"/>
          </ac:spMkLst>
        </pc:spChg>
        <pc:spChg chg="mod">
          <ac:chgData name="Kennyston Costa Lago" userId="b6b9946c-3bda-4ac0-965f-f87e7e731fc6" providerId="ADAL" clId="{1C126FFC-4930-43BA-9358-23A7FEE7BB1E}" dt="2024-06-12T17:59:29.577" v="125" actId="20577"/>
          <ac:spMkLst>
            <pc:docMk/>
            <pc:sldMk cId="589499054" sldId="317"/>
            <ac:spMk id="7" creationId="{B4012AC6-2280-0288-F53B-D0FFB428E333}"/>
          </ac:spMkLst>
        </pc:spChg>
      </pc:sldChg>
      <pc:sldChg chg="modSp mod ord">
        <pc:chgData name="Kennyston Costa Lago" userId="b6b9946c-3bda-4ac0-965f-f87e7e731fc6" providerId="ADAL" clId="{1C126FFC-4930-43BA-9358-23A7FEE7BB1E}" dt="2024-06-12T17:59:18.488" v="123" actId="20577"/>
        <pc:sldMkLst>
          <pc:docMk/>
          <pc:sldMk cId="825408917" sldId="318"/>
        </pc:sldMkLst>
        <pc:spChg chg="mod">
          <ac:chgData name="Kennyston Costa Lago" userId="b6b9946c-3bda-4ac0-965f-f87e7e731fc6" providerId="ADAL" clId="{1C126FFC-4930-43BA-9358-23A7FEE7BB1E}" dt="2024-06-12T17:59:18.488" v="123" actId="20577"/>
          <ac:spMkLst>
            <pc:docMk/>
            <pc:sldMk cId="825408917" sldId="318"/>
            <ac:spMk id="7" creationId="{B4012AC6-2280-0288-F53B-D0FFB428E333}"/>
          </ac:spMkLst>
        </pc:spChg>
      </pc:sldChg>
      <pc:sldChg chg="modSp mod">
        <pc:chgData name="Kennyston Costa Lago" userId="b6b9946c-3bda-4ac0-965f-f87e7e731fc6" providerId="ADAL" clId="{1C126FFC-4930-43BA-9358-23A7FEE7BB1E}" dt="2024-06-12T18:33:05.659" v="239" actId="20577"/>
        <pc:sldMkLst>
          <pc:docMk/>
          <pc:sldMk cId="1180961055" sldId="319"/>
        </pc:sldMkLst>
        <pc:spChg chg="mod">
          <ac:chgData name="Kennyston Costa Lago" userId="b6b9946c-3bda-4ac0-965f-f87e7e731fc6" providerId="ADAL" clId="{1C126FFC-4930-43BA-9358-23A7FEE7BB1E}" dt="2024-06-12T18:33:05.659" v="239" actId="20577"/>
          <ac:spMkLst>
            <pc:docMk/>
            <pc:sldMk cId="1180961055" sldId="319"/>
            <ac:spMk id="7" creationId="{B4012AC6-2280-0288-F53B-D0FFB428E333}"/>
          </ac:spMkLst>
        </pc:spChg>
      </pc:sldChg>
      <pc:sldChg chg="modSp add mod">
        <pc:chgData name="Kennyston Costa Lago" userId="b6b9946c-3bda-4ac0-965f-f87e7e731fc6" providerId="ADAL" clId="{1C126FFC-4930-43BA-9358-23A7FEE7BB1E}" dt="2024-06-12T17:59:04.284" v="121" actId="20577"/>
        <pc:sldMkLst>
          <pc:docMk/>
          <pc:sldMk cId="3734355876" sldId="320"/>
        </pc:sldMkLst>
        <pc:spChg chg="mod">
          <ac:chgData name="Kennyston Costa Lago" userId="b6b9946c-3bda-4ac0-965f-f87e7e731fc6" providerId="ADAL" clId="{1C126FFC-4930-43BA-9358-23A7FEE7BB1E}" dt="2024-06-12T17:59:04.284" v="121" actId="20577"/>
          <ac:spMkLst>
            <pc:docMk/>
            <pc:sldMk cId="3734355876" sldId="320"/>
            <ac:spMk id="7" creationId="{B4012AC6-2280-0288-F53B-D0FFB428E333}"/>
          </ac:spMkLst>
        </pc:spChg>
      </pc:sldChg>
      <pc:sldChg chg="modSp add mod ord">
        <pc:chgData name="Kennyston Costa Lago" userId="b6b9946c-3bda-4ac0-965f-f87e7e731fc6" providerId="ADAL" clId="{1C126FFC-4930-43BA-9358-23A7FEE7BB1E}" dt="2024-06-12T17:59:24.664" v="124" actId="20577"/>
        <pc:sldMkLst>
          <pc:docMk/>
          <pc:sldMk cId="3635610359" sldId="321"/>
        </pc:sldMkLst>
        <pc:spChg chg="mod">
          <ac:chgData name="Kennyston Costa Lago" userId="b6b9946c-3bda-4ac0-965f-f87e7e731fc6" providerId="ADAL" clId="{1C126FFC-4930-43BA-9358-23A7FEE7BB1E}" dt="2024-06-12T17:59:24.664" v="124" actId="20577"/>
          <ac:spMkLst>
            <pc:docMk/>
            <pc:sldMk cId="3635610359" sldId="321"/>
            <ac:spMk id="7" creationId="{B4012AC6-2280-0288-F53B-D0FFB428E333}"/>
          </ac:spMkLst>
        </pc:spChg>
      </pc:sldChg>
      <pc:sldChg chg="modSp add mod">
        <pc:chgData name="Kennyston Costa Lago" userId="b6b9946c-3bda-4ac0-965f-f87e7e731fc6" providerId="ADAL" clId="{1C126FFC-4930-43BA-9358-23A7FEE7BB1E}" dt="2024-06-12T18:31:11.013" v="234" actId="14100"/>
        <pc:sldMkLst>
          <pc:docMk/>
          <pc:sldMk cId="366597428" sldId="322"/>
        </pc:sldMkLst>
        <pc:spChg chg="mod">
          <ac:chgData name="Kennyston Costa Lago" userId="b6b9946c-3bda-4ac0-965f-f87e7e731fc6" providerId="ADAL" clId="{1C126FFC-4930-43BA-9358-23A7FEE7BB1E}" dt="2024-06-12T17:59:48.288" v="128" actId="20577"/>
          <ac:spMkLst>
            <pc:docMk/>
            <pc:sldMk cId="366597428" sldId="322"/>
            <ac:spMk id="7" creationId="{04B84C2D-362A-6A7C-F2A1-59E68BBD89F5}"/>
          </ac:spMkLst>
        </pc:spChg>
        <pc:graphicFrameChg chg="mod">
          <ac:chgData name="Kennyston Costa Lago" userId="b6b9946c-3bda-4ac0-965f-f87e7e731fc6" providerId="ADAL" clId="{1C126FFC-4930-43BA-9358-23A7FEE7BB1E}" dt="2024-06-12T18:31:11.013" v="234" actId="14100"/>
          <ac:graphicFrameMkLst>
            <pc:docMk/>
            <pc:sldMk cId="366597428" sldId="322"/>
            <ac:graphicFrameMk id="6" creationId="{FE3E2E33-AB13-4E68-9586-F81236DFA19E}"/>
          </ac:graphicFrameMkLst>
        </pc:graphicFrameChg>
      </pc:sldChg>
      <pc:sldChg chg="modSp add mod">
        <pc:chgData name="Kennyston Costa Lago" userId="b6b9946c-3bda-4ac0-965f-f87e7e731fc6" providerId="ADAL" clId="{1C126FFC-4930-43BA-9358-23A7FEE7BB1E}" dt="2024-06-12T17:59:52.265" v="129" actId="20577"/>
        <pc:sldMkLst>
          <pc:docMk/>
          <pc:sldMk cId="1011513457" sldId="323"/>
        </pc:sldMkLst>
        <pc:spChg chg="mod">
          <ac:chgData name="Kennyston Costa Lago" userId="b6b9946c-3bda-4ac0-965f-f87e7e731fc6" providerId="ADAL" clId="{1C126FFC-4930-43BA-9358-23A7FEE7BB1E}" dt="2024-06-12T17:59:52.265" v="129" actId="20577"/>
          <ac:spMkLst>
            <pc:docMk/>
            <pc:sldMk cId="1011513457" sldId="323"/>
            <ac:spMk id="17" creationId="{84FAAFB2-8531-7ACC-55E8-9CEA2F47EFFF}"/>
          </ac:spMkLst>
        </pc:spChg>
      </pc:sldChg>
      <pc:sldChg chg="modSp add mod">
        <pc:chgData name="Kennyston Costa Lago" userId="b6b9946c-3bda-4ac0-965f-f87e7e731fc6" providerId="ADAL" clId="{1C126FFC-4930-43BA-9358-23A7FEE7BB1E}" dt="2024-06-12T18:00:36.394" v="137" actId="20577"/>
        <pc:sldMkLst>
          <pc:docMk/>
          <pc:sldMk cId="1354826406" sldId="324"/>
        </pc:sldMkLst>
        <pc:spChg chg="mod">
          <ac:chgData name="Kennyston Costa Lago" userId="b6b9946c-3bda-4ac0-965f-f87e7e731fc6" providerId="ADAL" clId="{1C126FFC-4930-43BA-9358-23A7FEE7BB1E}" dt="2024-06-12T18:00:36.394" v="137" actId="20577"/>
          <ac:spMkLst>
            <pc:docMk/>
            <pc:sldMk cId="1354826406" sldId="324"/>
            <ac:spMk id="8" creationId="{5A86BB74-2154-251D-301A-BDE50F2CF3EC}"/>
          </ac:spMkLst>
        </pc:spChg>
      </pc:sldChg>
    </pc:docChg>
  </pc:docChgLst>
  <pc:docChgLst>
    <pc:chgData name="Alberto Ribeiro Vallim" userId="33aa48ca-3315-4e79-a76b-72967c170fb9" providerId="ADAL" clId="{7A182C90-EB11-41D6-9D64-FE1F1AE1368C}"/>
    <pc:docChg chg="undo custSel modSld">
      <pc:chgData name="Alberto Ribeiro Vallim" userId="33aa48ca-3315-4e79-a76b-72967c170fb9" providerId="ADAL" clId="{7A182C90-EB11-41D6-9D64-FE1F1AE1368C}" dt="2024-06-13T12:48:26.306" v="138"/>
      <pc:docMkLst>
        <pc:docMk/>
      </pc:docMkLst>
      <pc:sldChg chg="addSp delSp modSp mod">
        <pc:chgData name="Alberto Ribeiro Vallim" userId="33aa48ca-3315-4e79-a76b-72967c170fb9" providerId="ADAL" clId="{7A182C90-EB11-41D6-9D64-FE1F1AE1368C}" dt="2024-06-13T12:48:26.306" v="138"/>
        <pc:sldMkLst>
          <pc:docMk/>
          <pc:sldMk cId="3734355876" sldId="320"/>
        </pc:sldMkLst>
        <pc:spChg chg="mod">
          <ac:chgData name="Alberto Ribeiro Vallim" userId="33aa48ca-3315-4e79-a76b-72967c170fb9" providerId="ADAL" clId="{7A182C90-EB11-41D6-9D64-FE1F1AE1368C}" dt="2024-06-13T12:45:55.986" v="101" actId="6549"/>
          <ac:spMkLst>
            <pc:docMk/>
            <pc:sldMk cId="3734355876" sldId="320"/>
            <ac:spMk id="65" creationId="{00000000-0000-0000-0000-000000000000}"/>
          </ac:spMkLst>
        </pc:spChg>
        <pc:graphicFrameChg chg="add mod">
          <ac:chgData name="Alberto Ribeiro Vallim" userId="33aa48ca-3315-4e79-a76b-72967c170fb9" providerId="ADAL" clId="{7A182C90-EB11-41D6-9D64-FE1F1AE1368C}" dt="2024-06-13T12:43:51.409" v="5"/>
          <ac:graphicFrameMkLst>
            <pc:docMk/>
            <pc:sldMk cId="3734355876" sldId="320"/>
            <ac:graphicFrameMk id="3" creationId="{3D3C0ABC-B317-4705-B409-FA81B6C5D273}"/>
          </ac:graphicFrameMkLst>
        </pc:graphicFrameChg>
        <pc:graphicFrameChg chg="add mod">
          <ac:chgData name="Alberto Ribeiro Vallim" userId="33aa48ca-3315-4e79-a76b-72967c170fb9" providerId="ADAL" clId="{7A182C90-EB11-41D6-9D64-FE1F1AE1368C}" dt="2024-06-13T12:43:52.358" v="10"/>
          <ac:graphicFrameMkLst>
            <pc:docMk/>
            <pc:sldMk cId="3734355876" sldId="320"/>
            <ac:graphicFrameMk id="5" creationId="{3D3C0ABC-B317-4705-B409-FA81B6C5D273}"/>
          </ac:graphicFrameMkLst>
        </pc:graphicFrameChg>
        <pc:graphicFrameChg chg="add del">
          <ac:chgData name="Alberto Ribeiro Vallim" userId="33aa48ca-3315-4e79-a76b-72967c170fb9" providerId="ADAL" clId="{7A182C90-EB11-41D6-9D64-FE1F1AE1368C}" dt="2024-06-13T12:43:56.916" v="12" actId="478"/>
          <ac:graphicFrameMkLst>
            <pc:docMk/>
            <pc:sldMk cId="3734355876" sldId="320"/>
            <ac:graphicFrameMk id="6" creationId="{BED9C1FF-E7B8-44D9-912F-107618D61793}"/>
          </ac:graphicFrameMkLst>
        </pc:graphicFrameChg>
        <pc:graphicFrameChg chg="add mod">
          <ac:chgData name="Alberto Ribeiro Vallim" userId="33aa48ca-3315-4e79-a76b-72967c170fb9" providerId="ADAL" clId="{7A182C90-EB11-41D6-9D64-FE1F1AE1368C}" dt="2024-06-13T12:48:26.306" v="138"/>
          <ac:graphicFrameMkLst>
            <pc:docMk/>
            <pc:sldMk cId="3734355876" sldId="320"/>
            <ac:graphicFrameMk id="8" creationId="{3D3C0ABC-B317-4705-B409-FA81B6C5D27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porte%207a%20pulso%20v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\7a\analises%20historicas%207a%20pulso%20dos%20peqneg%20v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\7a\analises%20historicas%207a%20pulso%20dos%20peqneg%20v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\7a\analises%20historicas%207a%20pulso%20dos%20peqneg%20v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\7a\processamento%20por%20porte%207a%20pulso%20v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porte%207a%20pulso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analises%20historicas%207a%20pulso%20dos%20peqneg%20v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\7a\analises%20historicas%207a%20pulso%20dos%20peqneg%20v1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analises%20historicas%207a%20pulso%20dos%20peqneg%20v1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analises%20historicas%207a%20pulso%20dos%20peqneg%20v1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analises%20historicas%207a%20pulso%20dos%20peqneg%20v1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analises%20historicas%207a%20pulso%20dos%20peqneg%20v1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analises%20historicas%207a%20pulso%20dos%20peqneg%20v1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familiar%207a%20pulso%20v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familiar%207a%20pulso%20v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porte%207a%20pulso%20v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alberto_vallim_sebrae_com_br/Documents/N&#250;cleo%20de%20Intelig&#234;ncia/Pesquisa%20Pulso/Pesquisa%20Pulso%20-%207&#170;%20ed/Pulso-7aEdicao%20mpe%20only%20v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porte%207a%20pulso%20v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Atualmente no seu negócio, você tem algum sócio que seja seu parente (pai, mãe, irmão, avô, filho(a), sobrinhos, netos, cunhados)? </a:t>
            </a:r>
          </a:p>
        </c:rich>
      </c:tx>
      <c:layout>
        <c:manualLayout>
          <c:xMode val="edge"/>
          <c:yMode val="edge"/>
          <c:x val="0.10332860303869772"/>
          <c:y val="1.6395577140913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4A-4D6A-A358-ED0A71AE094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4A-4D6A-A358-ED0A71AE09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4A-4D6A-A358-ED0A71AE09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Sheet1!$B$29:$B$31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tenho sócios</c:v>
                </c:pt>
              </c:strCache>
            </c:strRef>
          </c:cat>
          <c:val>
            <c:numRef>
              <c:f>Sheet1!$D$29:$D$31</c:f>
              <c:numCache>
                <c:formatCode>###0%</c:formatCode>
                <c:ptCount val="3"/>
                <c:pt idx="0">
                  <c:v>0.35225492632466548</c:v>
                </c:pt>
                <c:pt idx="1">
                  <c:v>0.41601447137131325</c:v>
                </c:pt>
                <c:pt idx="2">
                  <c:v>0.23173060230402129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4A-4D6A-A358-ED0A71AE094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580340432129532"/>
          <c:y val="0.47292705150563341"/>
          <c:w val="0.22341653153228455"/>
          <c:h val="0.170026378944445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Você tem receio desses eventos climáticos/ambientais possam prejudicar seu negócio nos próximos 12 meses?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Sheet1!$C$721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Sheet1!$B$722:$B$749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Sheet1!$C$722:$C$749</c:f>
              <c:numCache>
                <c:formatCode>###0%</c:formatCode>
                <c:ptCount val="28"/>
                <c:pt idx="0">
                  <c:v>0.50888586956521742</c:v>
                </c:pt>
                <c:pt idx="1">
                  <c:v>0.48367844876513233</c:v>
                </c:pt>
                <c:pt idx="2">
                  <c:v>0.41450490185831645</c:v>
                </c:pt>
                <c:pt idx="3">
                  <c:v>0.34780453038331627</c:v>
                </c:pt>
                <c:pt idx="4">
                  <c:v>0.46264156693146757</c:v>
                </c:pt>
                <c:pt idx="5">
                  <c:v>0.51655145149356585</c:v>
                </c:pt>
                <c:pt idx="6">
                  <c:v>0.50242793462109958</c:v>
                </c:pt>
                <c:pt idx="7">
                  <c:v>0.33358206205320956</c:v>
                </c:pt>
                <c:pt idx="8">
                  <c:v>0.55513891647715219</c:v>
                </c:pt>
                <c:pt idx="9">
                  <c:v>0.55588749801213166</c:v>
                </c:pt>
                <c:pt idx="10">
                  <c:v>0.49048401993177032</c:v>
                </c:pt>
                <c:pt idx="11">
                  <c:v>0.43810976392214085</c:v>
                </c:pt>
                <c:pt idx="12">
                  <c:v>0.50074318617648039</c:v>
                </c:pt>
                <c:pt idx="13">
                  <c:v>0.49920989768307122</c:v>
                </c:pt>
                <c:pt idx="14">
                  <c:v>0.54011887958968652</c:v>
                </c:pt>
                <c:pt idx="15">
                  <c:v>0.36892679746265167</c:v>
                </c:pt>
                <c:pt idx="16">
                  <c:v>0.53511981084355775</c:v>
                </c:pt>
                <c:pt idx="17">
                  <c:v>0.46261605604047368</c:v>
                </c:pt>
                <c:pt idx="18">
                  <c:v>0.37086283299296224</c:v>
                </c:pt>
                <c:pt idx="19">
                  <c:v>0.49570819225187984</c:v>
                </c:pt>
                <c:pt idx="20">
                  <c:v>0.48913718681808777</c:v>
                </c:pt>
                <c:pt idx="21">
                  <c:v>0.29997102289191541</c:v>
                </c:pt>
                <c:pt idx="22">
                  <c:v>4.715197371414763E-2</c:v>
                </c:pt>
                <c:pt idx="23">
                  <c:v>0.35983679871093222</c:v>
                </c:pt>
                <c:pt idx="24">
                  <c:v>0.45553231591420595</c:v>
                </c:pt>
                <c:pt idx="25">
                  <c:v>0.48827047482639702</c:v>
                </c:pt>
                <c:pt idx="26">
                  <c:v>0.60749708631639032</c:v>
                </c:pt>
                <c:pt idx="27">
                  <c:v>0.43752240204849385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F-43DA-AE01-4124370A7A0F}"/>
            </c:ext>
          </c:extLst>
        </c:ser>
        <c:ser>
          <c:idx val="1"/>
          <c:order val="1"/>
          <c:tx>
            <c:strRef>
              <c:f>Sheet1!$D$721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Sheet1!$B$722:$B$749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Sheet1!$D$722:$D$749</c:f>
              <c:numCache>
                <c:formatCode>###0%</c:formatCode>
                <c:ptCount val="28"/>
                <c:pt idx="0">
                  <c:v>0.49111413043478264</c:v>
                </c:pt>
                <c:pt idx="1">
                  <c:v>0.51632155123486767</c:v>
                </c:pt>
                <c:pt idx="2">
                  <c:v>0.58549509814168355</c:v>
                </c:pt>
                <c:pt idx="3">
                  <c:v>0.65219546961668373</c:v>
                </c:pt>
                <c:pt idx="4">
                  <c:v>0.53735843306853237</c:v>
                </c:pt>
                <c:pt idx="5">
                  <c:v>0.48344854850643415</c:v>
                </c:pt>
                <c:pt idx="6">
                  <c:v>0.49757206537890042</c:v>
                </c:pt>
                <c:pt idx="7">
                  <c:v>0.6664179379467905</c:v>
                </c:pt>
                <c:pt idx="8">
                  <c:v>0.44486108352284781</c:v>
                </c:pt>
                <c:pt idx="9">
                  <c:v>0.44411250198786834</c:v>
                </c:pt>
                <c:pt idx="10">
                  <c:v>0.50951598006822962</c:v>
                </c:pt>
                <c:pt idx="11">
                  <c:v>0.56189023607785915</c:v>
                </c:pt>
                <c:pt idx="12">
                  <c:v>0.49925681382351961</c:v>
                </c:pt>
                <c:pt idx="13">
                  <c:v>0.50079010231692878</c:v>
                </c:pt>
                <c:pt idx="14">
                  <c:v>0.45988112041031348</c:v>
                </c:pt>
                <c:pt idx="15">
                  <c:v>0.63107320253734833</c:v>
                </c:pt>
                <c:pt idx="16">
                  <c:v>0.46488018915644225</c:v>
                </c:pt>
                <c:pt idx="17">
                  <c:v>0.53738394395952638</c:v>
                </c:pt>
                <c:pt idx="18">
                  <c:v>0.6291371670070377</c:v>
                </c:pt>
                <c:pt idx="19">
                  <c:v>0.5042918077481201</c:v>
                </c:pt>
                <c:pt idx="20">
                  <c:v>0.51086281318191229</c:v>
                </c:pt>
                <c:pt idx="21">
                  <c:v>0.70002897710808465</c:v>
                </c:pt>
                <c:pt idx="22">
                  <c:v>0.95284802628585241</c:v>
                </c:pt>
                <c:pt idx="23">
                  <c:v>0.6401632012890679</c:v>
                </c:pt>
                <c:pt idx="24">
                  <c:v>0.54446768408579405</c:v>
                </c:pt>
                <c:pt idx="25">
                  <c:v>0.51172952517360293</c:v>
                </c:pt>
                <c:pt idx="26">
                  <c:v>0.39250291368360962</c:v>
                </c:pt>
                <c:pt idx="27">
                  <c:v>0.56247759795150609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BF-43DA-AE01-4124370A7A0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5739224"/>
        <c:axId val="475736344"/>
      </c:barChart>
      <c:catAx>
        <c:axId val="47573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5736344"/>
        <c:crosses val="autoZero"/>
        <c:auto val="1"/>
        <c:lblAlgn val="ctr"/>
        <c:lblOffset val="100"/>
        <c:noMultiLvlLbl val="0"/>
      </c:catAx>
      <c:valAx>
        <c:axId val="475736344"/>
        <c:scaling>
          <c:orientation val="minMax"/>
          <c:max val="1"/>
        </c:scaling>
        <c:delete val="0"/>
        <c:axPos val="l"/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5739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Agora vamos comparar este mês em relação mesmo mês do ano passado.  Como ficou o seu faturamento?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Planilha2!$A$2</c:f>
              <c:strCache>
                <c:ptCount val="1"/>
                <c:pt idx="0">
                  <c:v>Aumentou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1.9542691146558051E-2"/>
                  <c:y val="-3.9340573548262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A0-4CEF-B555-6FD1BA38DBC9}"/>
                </c:ext>
              </c:extLst>
            </c:dLbl>
            <c:spPr>
              <a:solidFill>
                <a:schemeClr val="accent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Planilha2!$C$1:$J$1</c:f>
              <c:strCache>
                <c:ptCount val="8"/>
                <c:pt idx="0">
                  <c:v>14a ed  - abr22/abr21</c:v>
                </c:pt>
                <c:pt idx="1">
                  <c:v>1a Pulso - ago22/ago21</c:v>
                </c:pt>
                <c:pt idx="2">
                  <c:v>2a Pulso - jan23/jan22</c:v>
                </c:pt>
                <c:pt idx="3">
                  <c:v>3a Pulso - abr23/abr22</c:v>
                </c:pt>
                <c:pt idx="4">
                  <c:v>4a Pulso - jul23/jul22</c:v>
                </c:pt>
                <c:pt idx="5">
                  <c:v>5a Pulso - nov23/nov22</c:v>
                </c:pt>
                <c:pt idx="6">
                  <c:v>6a Pulso - fev24/fev23</c:v>
                </c:pt>
                <c:pt idx="7">
                  <c:v>7a Pulso - maio24/maio23</c:v>
                </c:pt>
              </c:strCache>
            </c:strRef>
          </c:cat>
          <c:val>
            <c:numRef>
              <c:f>Planilha2!$C$2:$J$2</c:f>
              <c:numCache>
                <c:formatCode>###0%</c:formatCode>
                <c:ptCount val="8"/>
                <c:pt idx="0">
                  <c:v>0.31213457330246247</c:v>
                </c:pt>
                <c:pt idx="1">
                  <c:v>0.37950827759117262</c:v>
                </c:pt>
                <c:pt idx="2">
                  <c:v>0.23792903879892557</c:v>
                </c:pt>
                <c:pt idx="3">
                  <c:v>0.25</c:v>
                </c:pt>
                <c:pt idx="4" formatCode="0%">
                  <c:v>0.31</c:v>
                </c:pt>
                <c:pt idx="5">
                  <c:v>0.28405469750289325</c:v>
                </c:pt>
                <c:pt idx="6">
                  <c:v>0.23451181290476847</c:v>
                </c:pt>
                <c:pt idx="7" formatCode="0%">
                  <c:v>0.27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3A0-4CEF-B555-6FD1BA38DBC9}"/>
            </c:ext>
          </c:extLst>
        </c:ser>
        <c:ser>
          <c:idx val="1"/>
          <c:order val="1"/>
          <c:tx>
            <c:strRef>
              <c:f>Planilha2!$A$3</c:f>
              <c:strCache>
                <c:ptCount val="1"/>
                <c:pt idx="0">
                  <c:v>Diminuiu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Planilha2!$C$1:$J$1</c:f>
              <c:strCache>
                <c:ptCount val="8"/>
                <c:pt idx="0">
                  <c:v>14a ed  - abr22/abr21</c:v>
                </c:pt>
                <c:pt idx="1">
                  <c:v>1a Pulso - ago22/ago21</c:v>
                </c:pt>
                <c:pt idx="2">
                  <c:v>2a Pulso - jan23/jan22</c:v>
                </c:pt>
                <c:pt idx="3">
                  <c:v>3a Pulso - abr23/abr22</c:v>
                </c:pt>
                <c:pt idx="4">
                  <c:v>4a Pulso - jul23/jul22</c:v>
                </c:pt>
                <c:pt idx="5">
                  <c:v>5a Pulso - nov23/nov22</c:v>
                </c:pt>
                <c:pt idx="6">
                  <c:v>6a Pulso - fev24/fev23</c:v>
                </c:pt>
                <c:pt idx="7">
                  <c:v>7a Pulso - maio24/maio23</c:v>
                </c:pt>
              </c:strCache>
            </c:strRef>
          </c:cat>
          <c:val>
            <c:numRef>
              <c:f>Planilha2!$C$3:$J$3</c:f>
              <c:numCache>
                <c:formatCode>###0%</c:formatCode>
                <c:ptCount val="8"/>
                <c:pt idx="0">
                  <c:v>0.3961660864547803</c:v>
                </c:pt>
                <c:pt idx="1">
                  <c:v>0.27751150124198026</c:v>
                </c:pt>
                <c:pt idx="2">
                  <c:v>0.40589826547734292</c:v>
                </c:pt>
                <c:pt idx="3">
                  <c:v>0.42</c:v>
                </c:pt>
                <c:pt idx="4" formatCode="0%">
                  <c:v>0.37</c:v>
                </c:pt>
                <c:pt idx="5">
                  <c:v>0.38966586795213037</c:v>
                </c:pt>
                <c:pt idx="6">
                  <c:v>0.42862642820958691</c:v>
                </c:pt>
                <c:pt idx="7" formatCode="0%">
                  <c:v>0.38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3A0-4CEF-B555-6FD1BA38DBC9}"/>
            </c:ext>
          </c:extLst>
        </c:ser>
        <c:ser>
          <c:idx val="2"/>
          <c:order val="2"/>
          <c:tx>
            <c:strRef>
              <c:f>Planilha2!$A$4</c:f>
              <c:strCache>
                <c:ptCount val="1"/>
                <c:pt idx="0">
                  <c:v>Permaceceu Igual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1.9542691146558051E-2"/>
                  <c:y val="-1.184973986528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A0-4CEF-B555-6FD1BA38DBC9}"/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Planilha2!$C$1:$J$1</c:f>
              <c:strCache>
                <c:ptCount val="8"/>
                <c:pt idx="0">
                  <c:v>14a ed  - abr22/abr21</c:v>
                </c:pt>
                <c:pt idx="1">
                  <c:v>1a Pulso - ago22/ago21</c:v>
                </c:pt>
                <c:pt idx="2">
                  <c:v>2a Pulso - jan23/jan22</c:v>
                </c:pt>
                <c:pt idx="3">
                  <c:v>3a Pulso - abr23/abr22</c:v>
                </c:pt>
                <c:pt idx="4">
                  <c:v>4a Pulso - jul23/jul22</c:v>
                </c:pt>
                <c:pt idx="5">
                  <c:v>5a Pulso - nov23/nov22</c:v>
                </c:pt>
                <c:pt idx="6">
                  <c:v>6a Pulso - fev24/fev23</c:v>
                </c:pt>
                <c:pt idx="7">
                  <c:v>7a Pulso - maio24/maio23</c:v>
                </c:pt>
              </c:strCache>
            </c:strRef>
          </c:cat>
          <c:val>
            <c:numRef>
              <c:f>Planilha2!$C$4:$J$4</c:f>
              <c:numCache>
                <c:formatCode>###0%</c:formatCode>
                <c:ptCount val="8"/>
                <c:pt idx="0">
                  <c:v>0.24630027774476301</c:v>
                </c:pt>
                <c:pt idx="1">
                  <c:v>0.24600467742457821</c:v>
                </c:pt>
                <c:pt idx="2">
                  <c:v>0.26349604096668505</c:v>
                </c:pt>
                <c:pt idx="3">
                  <c:v>0.26</c:v>
                </c:pt>
                <c:pt idx="4" formatCode="0%">
                  <c:v>0.26</c:v>
                </c:pt>
                <c:pt idx="5">
                  <c:v>0.24812356778758468</c:v>
                </c:pt>
                <c:pt idx="6">
                  <c:v>0.26910630693846149</c:v>
                </c:pt>
                <c:pt idx="7" formatCode="0%">
                  <c:v>0.26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3A0-4CEF-B555-6FD1BA38DBC9}"/>
            </c:ext>
          </c:extLst>
        </c:ser>
        <c:ser>
          <c:idx val="3"/>
          <c:order val="3"/>
          <c:tx>
            <c:strRef>
              <c:f>Planilha2!$A$5</c:f>
              <c:strCache>
                <c:ptCount val="1"/>
                <c:pt idx="0">
                  <c:v>Não sei ainda/Não quero responder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Planilha2!$C$1:$J$1</c:f>
              <c:strCache>
                <c:ptCount val="8"/>
                <c:pt idx="0">
                  <c:v>14a ed  - abr22/abr21</c:v>
                </c:pt>
                <c:pt idx="1">
                  <c:v>1a Pulso - ago22/ago21</c:v>
                </c:pt>
                <c:pt idx="2">
                  <c:v>2a Pulso - jan23/jan22</c:v>
                </c:pt>
                <c:pt idx="3">
                  <c:v>3a Pulso - abr23/abr22</c:v>
                </c:pt>
                <c:pt idx="4">
                  <c:v>4a Pulso - jul23/jul22</c:v>
                </c:pt>
                <c:pt idx="5">
                  <c:v>5a Pulso - nov23/nov22</c:v>
                </c:pt>
                <c:pt idx="6">
                  <c:v>6a Pulso - fev24/fev23</c:v>
                </c:pt>
                <c:pt idx="7">
                  <c:v>7a Pulso - maio24/maio23</c:v>
                </c:pt>
              </c:strCache>
            </c:strRef>
          </c:cat>
          <c:val>
            <c:numRef>
              <c:f>Planilha2!$C$5:$J$5</c:f>
              <c:numCache>
                <c:formatCode>###0%</c:formatCode>
                <c:ptCount val="8"/>
                <c:pt idx="0">
                  <c:v>4.5399062497994212E-2</c:v>
                </c:pt>
                <c:pt idx="1">
                  <c:v>9.6975543742268897E-2</c:v>
                </c:pt>
                <c:pt idx="2">
                  <c:v>9.2676654757046478E-2</c:v>
                </c:pt>
                <c:pt idx="3">
                  <c:v>0.06</c:v>
                </c:pt>
                <c:pt idx="4" formatCode="0%">
                  <c:v>0.06</c:v>
                </c:pt>
                <c:pt idx="5">
                  <c:v>7.8155866757391612E-2</c:v>
                </c:pt>
                <c:pt idx="6">
                  <c:v>6.7755451947183146E-2</c:v>
                </c:pt>
                <c:pt idx="7" formatCode="0%">
                  <c:v>0.09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3A0-4CEF-B555-6FD1BA38DBC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00300128"/>
        <c:axId val="-200307744"/>
      </c:lineChart>
      <c:catAx>
        <c:axId val="-20030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0307744"/>
        <c:crosses val="autoZero"/>
        <c:auto val="1"/>
        <c:lblAlgn val="ctr"/>
        <c:lblOffset val="100"/>
        <c:noMultiLvlLbl val="0"/>
      </c:catAx>
      <c:valAx>
        <c:axId val="-200307744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-20030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28621173831889E-2"/>
          <c:y val="2.8190846044725035E-2"/>
          <c:w val="0.92817137882616807"/>
          <c:h val="0.8087873362072177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Planilha2!$C$18:$J$19</c:f>
              <c:multiLvlStrCache>
                <c:ptCount val="8"/>
                <c:lvl>
                  <c:pt idx="0">
                    <c:v>14a edição</c:v>
                  </c:pt>
                  <c:pt idx="1">
                    <c:v>1a Pulso</c:v>
                  </c:pt>
                  <c:pt idx="2">
                    <c:v>2a Pulso</c:v>
                  </c:pt>
                  <c:pt idx="3">
                    <c:v>3a Pulso</c:v>
                  </c:pt>
                  <c:pt idx="4">
                    <c:v>4a Pulso</c:v>
                  </c:pt>
                  <c:pt idx="5">
                    <c:v>5a Pulso</c:v>
                  </c:pt>
                  <c:pt idx="6">
                    <c:v>6a Pulso</c:v>
                  </c:pt>
                  <c:pt idx="7">
                    <c:v>7a Pulso</c:v>
                  </c:pt>
                </c:lvl>
                <c:lvl>
                  <c:pt idx="0">
                    <c:v>Abril22/Abril21</c:v>
                  </c:pt>
                  <c:pt idx="1">
                    <c:v>Agosto22/Agosto21</c:v>
                  </c:pt>
                  <c:pt idx="2">
                    <c:v>janeiro23/janeiro22</c:v>
                  </c:pt>
                  <c:pt idx="3">
                    <c:v>abril23/abril22</c:v>
                  </c:pt>
                  <c:pt idx="4">
                    <c:v>julho23/julho22</c:v>
                  </c:pt>
                  <c:pt idx="5">
                    <c:v>nov23/nov22</c:v>
                  </c:pt>
                  <c:pt idx="6">
                    <c:v>fev24/fev23</c:v>
                  </c:pt>
                  <c:pt idx="7">
                    <c:v>maio24/maio23</c:v>
                  </c:pt>
                </c:lvl>
              </c:multiLvlStrCache>
            </c:multiLvlStrRef>
          </c:cat>
          <c:val>
            <c:numRef>
              <c:f>Planilha2!$C$20:$J$20</c:f>
              <c:numCache>
                <c:formatCode>0%</c:formatCode>
                <c:ptCount val="8"/>
                <c:pt idx="0">
                  <c:v>-7.0000000000000007E-2</c:v>
                </c:pt>
                <c:pt idx="1">
                  <c:v>0.03</c:v>
                </c:pt>
                <c:pt idx="2">
                  <c:v>-0.1</c:v>
                </c:pt>
                <c:pt idx="3">
                  <c:v>-0.1</c:v>
                </c:pt>
                <c:pt idx="4">
                  <c:v>-0.04</c:v>
                </c:pt>
                <c:pt idx="5">
                  <c:v>-0.05</c:v>
                </c:pt>
                <c:pt idx="6">
                  <c:v>-0.1</c:v>
                </c:pt>
                <c:pt idx="7">
                  <c:v>-0.08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1D5-49CE-B860-2634BA8F7A1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00302848"/>
        <c:axId val="-200299584"/>
      </c:lineChart>
      <c:catAx>
        <c:axId val="-20030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0299584"/>
        <c:crosses val="autoZero"/>
        <c:auto val="1"/>
        <c:lblAlgn val="ctr"/>
        <c:lblOffset val="100"/>
        <c:noMultiLvlLbl val="0"/>
      </c:catAx>
      <c:valAx>
        <c:axId val="-200299584"/>
        <c:scaling>
          <c:orientation val="minMax"/>
          <c:max val="0.15000000000000002"/>
        </c:scaling>
        <c:delete val="1"/>
        <c:axPos val="l"/>
        <c:numFmt formatCode="0%" sourceLinked="1"/>
        <c:majorTickMark val="out"/>
        <c:minorTickMark val="none"/>
        <c:tickLblPos val="nextTo"/>
        <c:crossAx val="-20030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t-BR" b="1"/>
              <a:t>Como ficou o seu faturamento em maio/2024 em relação a maio/2023?</a:t>
            </a:r>
          </a:p>
          <a:p>
            <a:pPr>
              <a:defRPr/>
            </a:pPr>
            <a:r>
              <a:rPr lang="pt-BR" sz="1200" i="1"/>
              <a:t>Variação média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fatur_mes!$B$217</c:f>
              <c:strCache>
                <c:ptCount val="1"/>
                <c:pt idx="0">
                  <c:v>mai24/mai23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B-4C69-BF4A-85131A09453A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B-4C69-BF4A-85131A09453A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7B-4C69-BF4A-85131A09453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7B-4C69-BF4A-85131A09453A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7B-4C69-BF4A-85131A09453A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7B-4C69-BF4A-85131A09453A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D7B-4C69-BF4A-85131A09453A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D7B-4C69-BF4A-85131A09453A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D7B-4C69-BF4A-85131A09453A}"/>
              </c:ext>
            </c:extLst>
          </c:dPt>
          <c:dPt>
            <c:idx val="2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D7B-4C69-BF4A-85131A09453A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D7B-4C69-BF4A-85131A0945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fatur_mes!$A$218:$A$239</c:f>
              <c:strCache>
                <c:ptCount val="22"/>
                <c:pt idx="0">
                  <c:v>Beleza</c:v>
                </c:pt>
                <c:pt idx="1">
                  <c:v>Moda</c:v>
                </c:pt>
                <c:pt idx="2">
                  <c:v>Economia criativa</c:v>
                </c:pt>
                <c:pt idx="3">
                  <c:v>Indústria de base tecno</c:v>
                </c:pt>
                <c:pt idx="4">
                  <c:v>Indústria - Outros</c:v>
                </c:pt>
                <c:pt idx="5">
                  <c:v>Casa e Construção</c:v>
                </c:pt>
                <c:pt idx="6">
                  <c:v>Agronegócio</c:v>
                </c:pt>
                <c:pt idx="7">
                  <c:v>Energia</c:v>
                </c:pt>
                <c:pt idx="8">
                  <c:v>Oficinas e peças auto</c:v>
                </c:pt>
                <c:pt idx="9">
                  <c:v>Logística e transporte</c:v>
                </c:pt>
                <c:pt idx="10">
                  <c:v>Artesanato</c:v>
                </c:pt>
                <c:pt idx="11">
                  <c:v>Média Geral</c:v>
                </c:pt>
                <c:pt idx="12">
                  <c:v>Pet shops e serv. vet.</c:v>
                </c:pt>
                <c:pt idx="13">
                  <c:v>Turismo</c:v>
                </c:pt>
                <c:pt idx="14">
                  <c:v>Serviços de alimentação</c:v>
                </c:pt>
                <c:pt idx="15">
                  <c:v>Comércio varejista</c:v>
                </c:pt>
                <c:pt idx="16">
                  <c:v>Indústria alimentícia</c:v>
                </c:pt>
                <c:pt idx="17">
                  <c:v>Serviços empresariais</c:v>
                </c:pt>
                <c:pt idx="18">
                  <c:v>Educação</c:v>
                </c:pt>
                <c:pt idx="19">
                  <c:v>Serviços pessoais</c:v>
                </c:pt>
                <c:pt idx="20">
                  <c:v>Saúde</c:v>
                </c:pt>
                <c:pt idx="21">
                  <c:v>Academias e ativ. físicas</c:v>
                </c:pt>
              </c:strCache>
            </c:strRef>
          </c:cat>
          <c:val>
            <c:numRef>
              <c:f>fatur_mes!$B$218:$B$239</c:f>
              <c:numCache>
                <c:formatCode>0.0%</c:formatCode>
                <c:ptCount val="22"/>
                <c:pt idx="0">
                  <c:v>-0.15964194435392434</c:v>
                </c:pt>
                <c:pt idx="1">
                  <c:v>-0.1299881448617069</c:v>
                </c:pt>
                <c:pt idx="2">
                  <c:v>-0.10737129629810348</c:v>
                </c:pt>
                <c:pt idx="3">
                  <c:v>-0.10078816503800217</c:v>
                </c:pt>
                <c:pt idx="4">
                  <c:v>-9.9059274152499238E-2</c:v>
                </c:pt>
                <c:pt idx="5">
                  <c:v>-9.8639717554197801E-2</c:v>
                </c:pt>
                <c:pt idx="6">
                  <c:v>-8.9707907307372936E-2</c:v>
                </c:pt>
                <c:pt idx="7">
                  <c:v>-8.9217347901445837E-2</c:v>
                </c:pt>
                <c:pt idx="8">
                  <c:v>-8.6582305176063107E-2</c:v>
                </c:pt>
                <c:pt idx="9">
                  <c:v>-8.4796177024438271E-2</c:v>
                </c:pt>
                <c:pt idx="10">
                  <c:v>-8.025827624306596E-2</c:v>
                </c:pt>
                <c:pt idx="11">
                  <c:v>-7.9479366283493474E-2</c:v>
                </c:pt>
                <c:pt idx="12">
                  <c:v>-7.6397140921279902E-2</c:v>
                </c:pt>
                <c:pt idx="13">
                  <c:v>-7.4643669362851522E-2</c:v>
                </c:pt>
                <c:pt idx="14">
                  <c:v>-6.9982513083074821E-2</c:v>
                </c:pt>
                <c:pt idx="15">
                  <c:v>-6.5029782614627885E-2</c:v>
                </c:pt>
                <c:pt idx="16">
                  <c:v>-5.075964343451677E-2</c:v>
                </c:pt>
                <c:pt idx="17">
                  <c:v>-4.6048319644914883E-2</c:v>
                </c:pt>
                <c:pt idx="18">
                  <c:v>-4.1907591642868086E-2</c:v>
                </c:pt>
                <c:pt idx="19">
                  <c:v>-3.3978636560224901E-2</c:v>
                </c:pt>
                <c:pt idx="20">
                  <c:v>-2.7855253559205973E-2</c:v>
                </c:pt>
                <c:pt idx="21">
                  <c:v>8.2032494794688868E-2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D7B-4C69-BF4A-85131A0945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09446847"/>
        <c:axId val="158002975"/>
      </c:barChart>
      <c:catAx>
        <c:axId val="10944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158002975"/>
        <c:crosses val="autoZero"/>
        <c:auto val="1"/>
        <c:lblAlgn val="ctr"/>
        <c:lblOffset val="400"/>
        <c:noMultiLvlLbl val="0"/>
      </c:catAx>
      <c:valAx>
        <c:axId val="15800297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09446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t-BR" sz="1000" b="1"/>
              <a:t>Legenda: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9195011337868479E-2"/>
          <c:y val="0.56167685185185179"/>
          <c:w val="0.84160997732426301"/>
          <c:h val="0.41872438271604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fatur_evol!$C$1</c:f>
              <c:strCache>
                <c:ptCount val="1"/>
                <c:pt idx="0">
                  <c:v>abr/22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fatur_evol!$A$22</c:f>
              <c:strCache>
                <c:ptCount val="1"/>
                <c:pt idx="0">
                  <c:v>Média geral</c:v>
                </c:pt>
              </c:strCache>
            </c:strRef>
          </c:cat>
          <c:val>
            <c:numRef>
              <c:f>fatur_evol!$C$22</c:f>
              <c:numCache>
                <c:formatCode>0%</c:formatCode>
                <c:ptCount val="1"/>
                <c:pt idx="0">
                  <c:v>-6.5004106791553204E-2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5-4EB8-9E4C-91828F0A31E6}"/>
            </c:ext>
          </c:extLst>
        </c:ser>
        <c:ser>
          <c:idx val="1"/>
          <c:order val="1"/>
          <c:tx>
            <c:strRef>
              <c:f>fatur_evol!$D$1</c:f>
              <c:strCache>
                <c:ptCount val="1"/>
                <c:pt idx="0">
                  <c:v>ago/22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fatur_evol!$A$22</c:f>
              <c:strCache>
                <c:ptCount val="1"/>
                <c:pt idx="0">
                  <c:v>Média geral</c:v>
                </c:pt>
              </c:strCache>
            </c:strRef>
          </c:cat>
          <c:val>
            <c:numRef>
              <c:f>fatur_evol!$D$22</c:f>
              <c:numCache>
                <c:formatCode>0%</c:formatCode>
                <c:ptCount val="1"/>
                <c:pt idx="0">
                  <c:v>2.6440041708867795E-2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B5-4EB8-9E4C-91828F0A31E6}"/>
            </c:ext>
          </c:extLst>
        </c:ser>
        <c:ser>
          <c:idx val="2"/>
          <c:order val="2"/>
          <c:tx>
            <c:strRef>
              <c:f>fatur_evol!$E$1</c:f>
              <c:strCache>
                <c:ptCount val="1"/>
                <c:pt idx="0">
                  <c:v>jan/23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fatur_evol!$A$22</c:f>
              <c:strCache>
                <c:ptCount val="1"/>
                <c:pt idx="0">
                  <c:v>Média geral</c:v>
                </c:pt>
              </c:strCache>
            </c:strRef>
          </c:cat>
          <c:val>
            <c:numRef>
              <c:f>fatur_evol!$E$22</c:f>
              <c:numCache>
                <c:formatCode>0%</c:formatCode>
                <c:ptCount val="1"/>
                <c:pt idx="0">
                  <c:v>-0.100181352532231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B5-4EB8-9E4C-91828F0A31E6}"/>
            </c:ext>
          </c:extLst>
        </c:ser>
        <c:ser>
          <c:idx val="3"/>
          <c:order val="3"/>
          <c:tx>
            <c:strRef>
              <c:f>fatur_evol!$F$1</c:f>
              <c:strCache>
                <c:ptCount val="1"/>
                <c:pt idx="0">
                  <c:v>abr/23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fatur_evol!$A$22</c:f>
              <c:strCache>
                <c:ptCount val="1"/>
                <c:pt idx="0">
                  <c:v>Média geral</c:v>
                </c:pt>
              </c:strCache>
            </c:strRef>
          </c:cat>
          <c:val>
            <c:numRef>
              <c:f>fatur_evol!$F$22</c:f>
              <c:numCache>
                <c:formatCode>0%</c:formatCode>
                <c:ptCount val="1"/>
                <c:pt idx="0">
                  <c:v>-9.5944713882070862E-2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B5-4EB8-9E4C-91828F0A31E6}"/>
            </c:ext>
          </c:extLst>
        </c:ser>
        <c:ser>
          <c:idx val="4"/>
          <c:order val="4"/>
          <c:tx>
            <c:strRef>
              <c:f>fatur_evol!$G$1</c:f>
              <c:strCache>
                <c:ptCount val="1"/>
                <c:pt idx="0">
                  <c:v>jul/23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fatur_evol!$A$22</c:f>
              <c:strCache>
                <c:ptCount val="1"/>
                <c:pt idx="0">
                  <c:v>Média geral</c:v>
                </c:pt>
              </c:strCache>
            </c:strRef>
          </c:cat>
          <c:val>
            <c:numRef>
              <c:f>fatur_evol!$G$22</c:f>
              <c:numCache>
                <c:formatCode>0%</c:formatCode>
                <c:ptCount val="1"/>
                <c:pt idx="0">
                  <c:v>-4.2458011837592589E-2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B5-4EB8-9E4C-91828F0A31E6}"/>
            </c:ext>
          </c:extLst>
        </c:ser>
        <c:ser>
          <c:idx val="5"/>
          <c:order val="5"/>
          <c:tx>
            <c:strRef>
              <c:f>fatur_evol!$H$1</c:f>
              <c:strCache>
                <c:ptCount val="1"/>
                <c:pt idx="0">
                  <c:v>nov/23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fatur_evol!$A$22</c:f>
              <c:strCache>
                <c:ptCount val="1"/>
                <c:pt idx="0">
                  <c:v>Média geral</c:v>
                </c:pt>
              </c:strCache>
            </c:strRef>
          </c:cat>
          <c:val>
            <c:numRef>
              <c:f>fatur_evol!$H$22</c:f>
              <c:numCache>
                <c:formatCode>0%</c:formatCode>
                <c:ptCount val="1"/>
                <c:pt idx="0">
                  <c:v>-4.9849717364805722E-2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B5-4EB8-9E4C-91828F0A31E6}"/>
            </c:ext>
          </c:extLst>
        </c:ser>
        <c:ser>
          <c:idx val="6"/>
          <c:order val="6"/>
          <c:tx>
            <c:strRef>
              <c:f>fatur_evol!$I$1</c:f>
              <c:strCache>
                <c:ptCount val="1"/>
                <c:pt idx="0">
                  <c:v>fev/24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fatur_evol!$A$22</c:f>
              <c:strCache>
                <c:ptCount val="1"/>
                <c:pt idx="0">
                  <c:v>Média geral</c:v>
                </c:pt>
              </c:strCache>
            </c:strRef>
          </c:cat>
          <c:val>
            <c:numRef>
              <c:f>fatur_evol!$I$22</c:f>
              <c:numCache>
                <c:formatCode>0%</c:formatCode>
                <c:ptCount val="1"/>
                <c:pt idx="0">
                  <c:v>-9.6261124866282632E-2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B5-4EB8-9E4C-91828F0A31E6}"/>
            </c:ext>
          </c:extLst>
        </c:ser>
        <c:ser>
          <c:idx val="7"/>
          <c:order val="7"/>
          <c:tx>
            <c:strRef>
              <c:f>fatur_evol!$J$1</c:f>
              <c:strCache>
                <c:ptCount val="1"/>
                <c:pt idx="0">
                  <c:v>mai/24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fatur_evol!$A$22</c:f>
              <c:strCache>
                <c:ptCount val="1"/>
                <c:pt idx="0">
                  <c:v>Média geral</c:v>
                </c:pt>
              </c:strCache>
            </c:strRef>
          </c:cat>
          <c:val>
            <c:numRef>
              <c:f>fatur_evol!$J$22</c:f>
              <c:numCache>
                <c:formatCode>0%</c:formatCode>
                <c:ptCount val="1"/>
                <c:pt idx="0">
                  <c:v>-7.9479366283493474E-2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B5-4EB8-9E4C-91828F0A31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0785808"/>
        <c:axId val="650783840"/>
      </c:barChart>
      <c:catAx>
        <c:axId val="65078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50783840"/>
        <c:crosses val="autoZero"/>
        <c:auto val="1"/>
        <c:lblAlgn val="ctr"/>
        <c:lblOffset val="100"/>
        <c:noMultiLvlLbl val="0"/>
      </c:catAx>
      <c:valAx>
        <c:axId val="650783840"/>
        <c:scaling>
          <c:orientation val="minMax"/>
          <c:max val="0.30000000000000004"/>
          <c:min val="-0.2"/>
        </c:scaling>
        <c:delete val="1"/>
        <c:axPos val="l"/>
        <c:numFmt formatCode="0%" sourceLinked="1"/>
        <c:majorTickMark val="none"/>
        <c:minorTickMark val="none"/>
        <c:tickLblPos val="nextTo"/>
        <c:crossAx val="6507858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fatur_evol!$C$1</c:f>
              <c:strCache>
                <c:ptCount val="1"/>
                <c:pt idx="0">
                  <c:v>abr/22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fatur_evol!$A$2:$A$8</c:f>
              <c:strCache>
                <c:ptCount val="7"/>
                <c:pt idx="0">
                  <c:v>Academias e ativ. físicas</c:v>
                </c:pt>
                <c:pt idx="1">
                  <c:v>Agronegócio</c:v>
                </c:pt>
                <c:pt idx="2">
                  <c:v>Artesanato</c:v>
                </c:pt>
                <c:pt idx="3">
                  <c:v>Beleza</c:v>
                </c:pt>
                <c:pt idx="4">
                  <c:v>Casa e Construção</c:v>
                </c:pt>
                <c:pt idx="5">
                  <c:v>Comércio varejista</c:v>
                </c:pt>
                <c:pt idx="6">
                  <c:v>Economia Criativa</c:v>
                </c:pt>
              </c:strCache>
            </c:strRef>
          </c:cat>
          <c:val>
            <c:numRef>
              <c:f>fatur_evol!$C$2:$C$8</c:f>
              <c:numCache>
                <c:formatCode>0%</c:formatCode>
                <c:ptCount val="7"/>
                <c:pt idx="0">
                  <c:v>9.5252203374652053E-2</c:v>
                </c:pt>
                <c:pt idx="1">
                  <c:v>-5.6539033488481508E-2</c:v>
                </c:pt>
                <c:pt idx="2">
                  <c:v>-0.10481630566925715</c:v>
                </c:pt>
                <c:pt idx="3">
                  <c:v>-0.11065995030948858</c:v>
                </c:pt>
                <c:pt idx="4">
                  <c:v>-0.13256919881764373</c:v>
                </c:pt>
                <c:pt idx="5">
                  <c:v>-0.11473845577847513</c:v>
                </c:pt>
                <c:pt idx="6">
                  <c:v>3.6486876960976453E-2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6-4BA5-B13F-76242BE9B457}"/>
            </c:ext>
          </c:extLst>
        </c:ser>
        <c:ser>
          <c:idx val="1"/>
          <c:order val="1"/>
          <c:tx>
            <c:strRef>
              <c:f>fatur_evol!$D$1</c:f>
              <c:strCache>
                <c:ptCount val="1"/>
                <c:pt idx="0">
                  <c:v>ago/22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fatur_evol!$A$2:$A$8</c:f>
              <c:strCache>
                <c:ptCount val="7"/>
                <c:pt idx="0">
                  <c:v>Academias e ativ. físicas</c:v>
                </c:pt>
                <c:pt idx="1">
                  <c:v>Agronegócio</c:v>
                </c:pt>
                <c:pt idx="2">
                  <c:v>Artesanato</c:v>
                </c:pt>
                <c:pt idx="3">
                  <c:v>Beleza</c:v>
                </c:pt>
                <c:pt idx="4">
                  <c:v>Casa e Construção</c:v>
                </c:pt>
                <c:pt idx="5">
                  <c:v>Comércio varejista</c:v>
                </c:pt>
                <c:pt idx="6">
                  <c:v>Economia Criativa</c:v>
                </c:pt>
              </c:strCache>
            </c:strRef>
          </c:cat>
          <c:val>
            <c:numRef>
              <c:f>fatur_evol!$D$2:$D$8</c:f>
              <c:numCache>
                <c:formatCode>0%</c:formatCode>
                <c:ptCount val="7"/>
                <c:pt idx="0">
                  <c:v>0.12162204582491608</c:v>
                </c:pt>
                <c:pt idx="1">
                  <c:v>0.11632909915446067</c:v>
                </c:pt>
                <c:pt idx="2">
                  <c:v>-4.3244806124032344E-2</c:v>
                </c:pt>
                <c:pt idx="3">
                  <c:v>-7.1563234196450878E-3</c:v>
                </c:pt>
                <c:pt idx="4">
                  <c:v>2.4855831830588441E-3</c:v>
                </c:pt>
                <c:pt idx="5">
                  <c:v>-1.0587069038200461E-2</c:v>
                </c:pt>
                <c:pt idx="6">
                  <c:v>5.7826274354396558E-2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6-4BA5-B13F-76242BE9B457}"/>
            </c:ext>
          </c:extLst>
        </c:ser>
        <c:ser>
          <c:idx val="2"/>
          <c:order val="2"/>
          <c:tx>
            <c:strRef>
              <c:f>fatur_evol!$E$1</c:f>
              <c:strCache>
                <c:ptCount val="1"/>
                <c:pt idx="0">
                  <c:v>jan/23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fatur_evol!$A$2:$A$8</c:f>
              <c:strCache>
                <c:ptCount val="7"/>
                <c:pt idx="0">
                  <c:v>Academias e ativ. físicas</c:v>
                </c:pt>
                <c:pt idx="1">
                  <c:v>Agronegócio</c:v>
                </c:pt>
                <c:pt idx="2">
                  <c:v>Artesanato</c:v>
                </c:pt>
                <c:pt idx="3">
                  <c:v>Beleza</c:v>
                </c:pt>
                <c:pt idx="4">
                  <c:v>Casa e Construção</c:v>
                </c:pt>
                <c:pt idx="5">
                  <c:v>Comércio varejista</c:v>
                </c:pt>
                <c:pt idx="6">
                  <c:v>Economia Criativa</c:v>
                </c:pt>
              </c:strCache>
            </c:strRef>
          </c:cat>
          <c:val>
            <c:numRef>
              <c:f>fatur_evol!$E$2:$E$8</c:f>
              <c:numCache>
                <c:formatCode>0%</c:formatCode>
                <c:ptCount val="7"/>
                <c:pt idx="0">
                  <c:v>8.1491187939786075E-2</c:v>
                </c:pt>
                <c:pt idx="1">
                  <c:v>5.0226114806602613E-2</c:v>
                </c:pt>
                <c:pt idx="2">
                  <c:v>-0.17837104669288847</c:v>
                </c:pt>
                <c:pt idx="3">
                  <c:v>-0.13776055447604157</c:v>
                </c:pt>
                <c:pt idx="4">
                  <c:v>-0.11675666875275675</c:v>
                </c:pt>
                <c:pt idx="5">
                  <c:v>-0.12677441262912401</c:v>
                </c:pt>
                <c:pt idx="6">
                  <c:v>-0.11894078956995069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56-4BA5-B13F-76242BE9B457}"/>
            </c:ext>
          </c:extLst>
        </c:ser>
        <c:ser>
          <c:idx val="3"/>
          <c:order val="3"/>
          <c:tx>
            <c:strRef>
              <c:f>fatur_evol!$F$1</c:f>
              <c:strCache>
                <c:ptCount val="1"/>
                <c:pt idx="0">
                  <c:v>abr/23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fatur_evol!$A$2:$A$8</c:f>
              <c:strCache>
                <c:ptCount val="7"/>
                <c:pt idx="0">
                  <c:v>Academias e ativ. físicas</c:v>
                </c:pt>
                <c:pt idx="1">
                  <c:v>Agronegócio</c:v>
                </c:pt>
                <c:pt idx="2">
                  <c:v>Artesanato</c:v>
                </c:pt>
                <c:pt idx="3">
                  <c:v>Beleza</c:v>
                </c:pt>
                <c:pt idx="4">
                  <c:v>Casa e Construção</c:v>
                </c:pt>
                <c:pt idx="5">
                  <c:v>Comércio varejista</c:v>
                </c:pt>
                <c:pt idx="6">
                  <c:v>Economia Criativa</c:v>
                </c:pt>
              </c:strCache>
            </c:strRef>
          </c:cat>
          <c:val>
            <c:numRef>
              <c:f>fatur_evol!$F$2:$F$8</c:f>
              <c:numCache>
                <c:formatCode>0%</c:formatCode>
                <c:ptCount val="7"/>
                <c:pt idx="0">
                  <c:v>-1.3988478883100303E-2</c:v>
                </c:pt>
                <c:pt idx="1">
                  <c:v>-9.7717602259816572E-2</c:v>
                </c:pt>
                <c:pt idx="2">
                  <c:v>-0.12720755201714937</c:v>
                </c:pt>
                <c:pt idx="3">
                  <c:v>-0.13770024506931439</c:v>
                </c:pt>
                <c:pt idx="4">
                  <c:v>-0.13818137414088053</c:v>
                </c:pt>
                <c:pt idx="5">
                  <c:v>-0.14304407253930926</c:v>
                </c:pt>
                <c:pt idx="6">
                  <c:v>-3.9986952380463799E-2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56-4BA5-B13F-76242BE9B457}"/>
            </c:ext>
          </c:extLst>
        </c:ser>
        <c:ser>
          <c:idx val="4"/>
          <c:order val="4"/>
          <c:tx>
            <c:strRef>
              <c:f>fatur_evol!$G$1</c:f>
              <c:strCache>
                <c:ptCount val="1"/>
                <c:pt idx="0">
                  <c:v>jul/23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fatur_evol!$A$2:$A$8</c:f>
              <c:strCache>
                <c:ptCount val="7"/>
                <c:pt idx="0">
                  <c:v>Academias e ativ. físicas</c:v>
                </c:pt>
                <c:pt idx="1">
                  <c:v>Agronegócio</c:v>
                </c:pt>
                <c:pt idx="2">
                  <c:v>Artesanato</c:v>
                </c:pt>
                <c:pt idx="3">
                  <c:v>Beleza</c:v>
                </c:pt>
                <c:pt idx="4">
                  <c:v>Casa e Construção</c:v>
                </c:pt>
                <c:pt idx="5">
                  <c:v>Comércio varejista</c:v>
                </c:pt>
                <c:pt idx="6">
                  <c:v>Economia Criativa</c:v>
                </c:pt>
              </c:strCache>
            </c:strRef>
          </c:cat>
          <c:val>
            <c:numRef>
              <c:f>fatur_evol!$G$2:$G$8</c:f>
              <c:numCache>
                <c:formatCode>0%</c:formatCode>
                <c:ptCount val="7"/>
                <c:pt idx="0">
                  <c:v>8.4329608242283249E-2</c:v>
                </c:pt>
                <c:pt idx="1">
                  <c:v>-4.6286475792713085E-3</c:v>
                </c:pt>
                <c:pt idx="2">
                  <c:v>-6.9906302279933566E-2</c:v>
                </c:pt>
                <c:pt idx="3">
                  <c:v>-2.2385962968385813E-3</c:v>
                </c:pt>
                <c:pt idx="4">
                  <c:v>-9.7106920752371609E-2</c:v>
                </c:pt>
                <c:pt idx="5">
                  <c:v>-8.1898012266061818E-2</c:v>
                </c:pt>
                <c:pt idx="6">
                  <c:v>-6.4172421763198748E-2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56-4BA5-B13F-76242BE9B457}"/>
            </c:ext>
          </c:extLst>
        </c:ser>
        <c:ser>
          <c:idx val="5"/>
          <c:order val="5"/>
          <c:tx>
            <c:strRef>
              <c:f>fatur_evol!$H$1</c:f>
              <c:strCache>
                <c:ptCount val="1"/>
                <c:pt idx="0">
                  <c:v>nov/23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fatur_evol!$A$2:$A$8</c:f>
              <c:strCache>
                <c:ptCount val="7"/>
                <c:pt idx="0">
                  <c:v>Academias e ativ. físicas</c:v>
                </c:pt>
                <c:pt idx="1">
                  <c:v>Agronegócio</c:v>
                </c:pt>
                <c:pt idx="2">
                  <c:v>Artesanato</c:v>
                </c:pt>
                <c:pt idx="3">
                  <c:v>Beleza</c:v>
                </c:pt>
                <c:pt idx="4">
                  <c:v>Casa e Construção</c:v>
                </c:pt>
                <c:pt idx="5">
                  <c:v>Comércio varejista</c:v>
                </c:pt>
                <c:pt idx="6">
                  <c:v>Economia Criativa</c:v>
                </c:pt>
              </c:strCache>
            </c:strRef>
          </c:cat>
          <c:val>
            <c:numRef>
              <c:f>fatur_evol!$H$2:$H$8</c:f>
              <c:numCache>
                <c:formatCode>0%</c:formatCode>
                <c:ptCount val="7"/>
                <c:pt idx="0">
                  <c:v>7.816429253294653E-2</c:v>
                </c:pt>
                <c:pt idx="1">
                  <c:v>-6.9433596652514848E-2</c:v>
                </c:pt>
                <c:pt idx="2">
                  <c:v>-5.1257761055979865E-2</c:v>
                </c:pt>
                <c:pt idx="3">
                  <c:v>-5.7497938416879245E-2</c:v>
                </c:pt>
                <c:pt idx="4">
                  <c:v>-9.2304553242540152E-2</c:v>
                </c:pt>
                <c:pt idx="5">
                  <c:v>-7.1535326152286777E-2</c:v>
                </c:pt>
                <c:pt idx="6">
                  <c:v>6.028976319986913E-3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56-4BA5-B13F-76242BE9B457}"/>
            </c:ext>
          </c:extLst>
        </c:ser>
        <c:ser>
          <c:idx val="6"/>
          <c:order val="6"/>
          <c:tx>
            <c:strRef>
              <c:f>fatur_evol!$I$1</c:f>
              <c:strCache>
                <c:ptCount val="1"/>
                <c:pt idx="0">
                  <c:v>fev/24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fatur_evol!$A$2:$A$8</c:f>
              <c:strCache>
                <c:ptCount val="7"/>
                <c:pt idx="0">
                  <c:v>Academias e ativ. físicas</c:v>
                </c:pt>
                <c:pt idx="1">
                  <c:v>Agronegócio</c:v>
                </c:pt>
                <c:pt idx="2">
                  <c:v>Artesanato</c:v>
                </c:pt>
                <c:pt idx="3">
                  <c:v>Beleza</c:v>
                </c:pt>
                <c:pt idx="4">
                  <c:v>Casa e Construção</c:v>
                </c:pt>
                <c:pt idx="5">
                  <c:v>Comércio varejista</c:v>
                </c:pt>
                <c:pt idx="6">
                  <c:v>Economia Criativa</c:v>
                </c:pt>
              </c:strCache>
            </c:strRef>
          </c:cat>
          <c:val>
            <c:numRef>
              <c:f>fatur_evol!$I$2:$I$8</c:f>
              <c:numCache>
                <c:formatCode>0%</c:formatCode>
                <c:ptCount val="7"/>
                <c:pt idx="0">
                  <c:v>2.0731905621412427E-2</c:v>
                </c:pt>
                <c:pt idx="1">
                  <c:v>-8.4222784243352819E-2</c:v>
                </c:pt>
                <c:pt idx="2">
                  <c:v>-6.8784708793407312E-2</c:v>
                </c:pt>
                <c:pt idx="3">
                  <c:v>-0.15082456068293978</c:v>
                </c:pt>
                <c:pt idx="4">
                  <c:v>-0.1232720901274246</c:v>
                </c:pt>
                <c:pt idx="5">
                  <c:v>-9.5559329178540153E-2</c:v>
                </c:pt>
                <c:pt idx="6">
                  <c:v>-0.11138447571493418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56-4BA5-B13F-76242BE9B457}"/>
            </c:ext>
          </c:extLst>
        </c:ser>
        <c:ser>
          <c:idx val="7"/>
          <c:order val="7"/>
          <c:tx>
            <c:strRef>
              <c:f>fatur_evol!$J$1</c:f>
              <c:strCache>
                <c:ptCount val="1"/>
                <c:pt idx="0">
                  <c:v>mai/24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fatur_evol!$A$2:$A$8</c:f>
              <c:strCache>
                <c:ptCount val="7"/>
                <c:pt idx="0">
                  <c:v>Academias e ativ. físicas</c:v>
                </c:pt>
                <c:pt idx="1">
                  <c:v>Agronegócio</c:v>
                </c:pt>
                <c:pt idx="2">
                  <c:v>Artesanato</c:v>
                </c:pt>
                <c:pt idx="3">
                  <c:v>Beleza</c:v>
                </c:pt>
                <c:pt idx="4">
                  <c:v>Casa e Construção</c:v>
                </c:pt>
                <c:pt idx="5">
                  <c:v>Comércio varejista</c:v>
                </c:pt>
                <c:pt idx="6">
                  <c:v>Economia Criativa</c:v>
                </c:pt>
              </c:strCache>
            </c:strRef>
          </c:cat>
          <c:val>
            <c:numRef>
              <c:f>fatur_evol!$J$2:$J$8</c:f>
              <c:numCache>
                <c:formatCode>0%</c:formatCode>
                <c:ptCount val="7"/>
                <c:pt idx="0">
                  <c:v>8.2032494794688868E-2</c:v>
                </c:pt>
                <c:pt idx="1">
                  <c:v>-8.9707907307372936E-2</c:v>
                </c:pt>
                <c:pt idx="2">
                  <c:v>-8.025827624306596E-2</c:v>
                </c:pt>
                <c:pt idx="3">
                  <c:v>-0.15964194435392434</c:v>
                </c:pt>
                <c:pt idx="4">
                  <c:v>-9.8639717554197801E-2</c:v>
                </c:pt>
                <c:pt idx="5">
                  <c:v>-6.5029782614627885E-2</c:v>
                </c:pt>
                <c:pt idx="6">
                  <c:v>-0.10737129629810348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56-4BA5-B13F-76242BE9B4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0785808"/>
        <c:axId val="650783840"/>
      </c:barChart>
      <c:catAx>
        <c:axId val="65078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50783840"/>
        <c:crosses val="autoZero"/>
        <c:auto val="1"/>
        <c:lblAlgn val="ctr"/>
        <c:lblOffset val="100"/>
        <c:noMultiLvlLbl val="0"/>
      </c:catAx>
      <c:valAx>
        <c:axId val="650783840"/>
        <c:scaling>
          <c:orientation val="minMax"/>
          <c:max val="0.30000000000000004"/>
          <c:min val="-0.30000000000000004"/>
        </c:scaling>
        <c:delete val="1"/>
        <c:axPos val="l"/>
        <c:numFmt formatCode="0%" sourceLinked="1"/>
        <c:majorTickMark val="out"/>
        <c:minorTickMark val="none"/>
        <c:tickLblPos val="nextTo"/>
        <c:crossAx val="650785808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fatur_evol!$C$1</c:f>
              <c:strCache>
                <c:ptCount val="1"/>
                <c:pt idx="0">
                  <c:v>abr/22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fatur_evol!$A$9:$A$15</c:f>
              <c:strCache>
                <c:ptCount val="7"/>
                <c:pt idx="0">
                  <c:v>Educação</c:v>
                </c:pt>
                <c:pt idx="1">
                  <c:v>Energia</c:v>
                </c:pt>
                <c:pt idx="2">
                  <c:v>Indústria alimentícia</c:v>
                </c:pt>
                <c:pt idx="3">
                  <c:v>Indústria de base tecno</c:v>
                </c:pt>
                <c:pt idx="4">
                  <c:v>Logística e transporte</c:v>
                </c:pt>
                <c:pt idx="5">
                  <c:v>Moda</c:v>
                </c:pt>
                <c:pt idx="6">
                  <c:v>Oficinas e peças auto</c:v>
                </c:pt>
              </c:strCache>
            </c:strRef>
          </c:cat>
          <c:val>
            <c:numRef>
              <c:f>fatur_evol!$C$9:$C$15</c:f>
              <c:numCache>
                <c:formatCode>0%</c:formatCode>
                <c:ptCount val="7"/>
                <c:pt idx="0">
                  <c:v>6.7234192692351728E-3</c:v>
                </c:pt>
                <c:pt idx="1">
                  <c:v>-1.2665527730322096E-3</c:v>
                </c:pt>
                <c:pt idx="2">
                  <c:v>4.2863646321975361E-2</c:v>
                </c:pt>
                <c:pt idx="3">
                  <c:v>-3.7257398189158464E-2</c:v>
                </c:pt>
                <c:pt idx="4">
                  <c:v>-6.8376501745314053E-2</c:v>
                </c:pt>
                <c:pt idx="5">
                  <c:v>-7.7683562970795442E-2</c:v>
                </c:pt>
                <c:pt idx="6">
                  <c:v>-6.1606551845905529E-2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C-4B54-B14D-4300E6BC4B31}"/>
            </c:ext>
          </c:extLst>
        </c:ser>
        <c:ser>
          <c:idx val="1"/>
          <c:order val="1"/>
          <c:tx>
            <c:strRef>
              <c:f>fatur_evol!$D$1</c:f>
              <c:strCache>
                <c:ptCount val="1"/>
                <c:pt idx="0">
                  <c:v>ago/22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fatur_evol!$A$9:$A$15</c:f>
              <c:strCache>
                <c:ptCount val="7"/>
                <c:pt idx="0">
                  <c:v>Educação</c:v>
                </c:pt>
                <c:pt idx="1">
                  <c:v>Energia</c:v>
                </c:pt>
                <c:pt idx="2">
                  <c:v>Indústria alimentícia</c:v>
                </c:pt>
                <c:pt idx="3">
                  <c:v>Indústria de base tecno</c:v>
                </c:pt>
                <c:pt idx="4">
                  <c:v>Logística e transporte</c:v>
                </c:pt>
                <c:pt idx="5">
                  <c:v>Moda</c:v>
                </c:pt>
                <c:pt idx="6">
                  <c:v>Oficinas e peças auto</c:v>
                </c:pt>
              </c:strCache>
            </c:strRef>
          </c:cat>
          <c:val>
            <c:numRef>
              <c:f>fatur_evol!$D$9:$D$15</c:f>
              <c:numCache>
                <c:formatCode>0%</c:formatCode>
                <c:ptCount val="7"/>
                <c:pt idx="0">
                  <c:v>7.734604112566848E-2</c:v>
                </c:pt>
                <c:pt idx="1">
                  <c:v>0.16688856275065336</c:v>
                </c:pt>
                <c:pt idx="2">
                  <c:v>6.7398773680348828E-2</c:v>
                </c:pt>
                <c:pt idx="3">
                  <c:v>0.13890437759843483</c:v>
                </c:pt>
                <c:pt idx="4">
                  <c:v>-3.7319424099660846E-2</c:v>
                </c:pt>
                <c:pt idx="5">
                  <c:v>2.7656087882924837E-2</c:v>
                </c:pt>
                <c:pt idx="6">
                  <c:v>8.9248892218714987E-3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7C-4B54-B14D-4300E6BC4B31}"/>
            </c:ext>
          </c:extLst>
        </c:ser>
        <c:ser>
          <c:idx val="2"/>
          <c:order val="2"/>
          <c:tx>
            <c:strRef>
              <c:f>fatur_evol!$E$1</c:f>
              <c:strCache>
                <c:ptCount val="1"/>
                <c:pt idx="0">
                  <c:v>jan/23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fatur_evol!$A$9:$A$15</c:f>
              <c:strCache>
                <c:ptCount val="7"/>
                <c:pt idx="0">
                  <c:v>Educação</c:v>
                </c:pt>
                <c:pt idx="1">
                  <c:v>Energia</c:v>
                </c:pt>
                <c:pt idx="2">
                  <c:v>Indústria alimentícia</c:v>
                </c:pt>
                <c:pt idx="3">
                  <c:v>Indústria de base tecno</c:v>
                </c:pt>
                <c:pt idx="4">
                  <c:v>Logística e transporte</c:v>
                </c:pt>
                <c:pt idx="5">
                  <c:v>Moda</c:v>
                </c:pt>
                <c:pt idx="6">
                  <c:v>Oficinas e peças auto</c:v>
                </c:pt>
              </c:strCache>
            </c:strRef>
          </c:cat>
          <c:val>
            <c:numRef>
              <c:f>fatur_evol!$E$9:$E$15</c:f>
              <c:numCache>
                <c:formatCode>0%</c:formatCode>
                <c:ptCount val="7"/>
                <c:pt idx="0">
                  <c:v>-7.8391240299593157E-2</c:v>
                </c:pt>
                <c:pt idx="1">
                  <c:v>-3.2479854175903836E-2</c:v>
                </c:pt>
                <c:pt idx="2">
                  <c:v>-6.3268245026065234E-2</c:v>
                </c:pt>
                <c:pt idx="3">
                  <c:v>-0.12634420789132508</c:v>
                </c:pt>
                <c:pt idx="4">
                  <c:v>-0.16015983892539395</c:v>
                </c:pt>
                <c:pt idx="5">
                  <c:v>-0.13013181409758745</c:v>
                </c:pt>
                <c:pt idx="6">
                  <c:v>-7.4903616091541753E-2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7C-4B54-B14D-4300E6BC4B31}"/>
            </c:ext>
          </c:extLst>
        </c:ser>
        <c:ser>
          <c:idx val="3"/>
          <c:order val="3"/>
          <c:tx>
            <c:strRef>
              <c:f>fatur_evol!$F$1</c:f>
              <c:strCache>
                <c:ptCount val="1"/>
                <c:pt idx="0">
                  <c:v>abr/23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fatur_evol!$A$9:$A$15</c:f>
              <c:strCache>
                <c:ptCount val="7"/>
                <c:pt idx="0">
                  <c:v>Educação</c:v>
                </c:pt>
                <c:pt idx="1">
                  <c:v>Energia</c:v>
                </c:pt>
                <c:pt idx="2">
                  <c:v>Indústria alimentícia</c:v>
                </c:pt>
                <c:pt idx="3">
                  <c:v>Indústria de base tecno</c:v>
                </c:pt>
                <c:pt idx="4">
                  <c:v>Logística e transporte</c:v>
                </c:pt>
                <c:pt idx="5">
                  <c:v>Moda</c:v>
                </c:pt>
                <c:pt idx="6">
                  <c:v>Oficinas e peças auto</c:v>
                </c:pt>
              </c:strCache>
            </c:strRef>
          </c:cat>
          <c:val>
            <c:numRef>
              <c:f>fatur_evol!$F$9:$F$15</c:f>
              <c:numCache>
                <c:formatCode>0%</c:formatCode>
                <c:ptCount val="7"/>
                <c:pt idx="0">
                  <c:v>-3.1155768789193922E-2</c:v>
                </c:pt>
                <c:pt idx="1">
                  <c:v>-0.27650026454648152</c:v>
                </c:pt>
                <c:pt idx="2">
                  <c:v>2.2445147598822383E-2</c:v>
                </c:pt>
                <c:pt idx="3">
                  <c:v>-6.2744626801167935E-2</c:v>
                </c:pt>
                <c:pt idx="4">
                  <c:v>-0.1035020083152673</c:v>
                </c:pt>
                <c:pt idx="5">
                  <c:v>-0.16066180312314787</c:v>
                </c:pt>
                <c:pt idx="6">
                  <c:v>-9.1915815260298142E-2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7C-4B54-B14D-4300E6BC4B31}"/>
            </c:ext>
          </c:extLst>
        </c:ser>
        <c:ser>
          <c:idx val="4"/>
          <c:order val="4"/>
          <c:tx>
            <c:strRef>
              <c:f>fatur_evol!$G$1</c:f>
              <c:strCache>
                <c:ptCount val="1"/>
                <c:pt idx="0">
                  <c:v>jul/23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fatur_evol!$A$9:$A$15</c:f>
              <c:strCache>
                <c:ptCount val="7"/>
                <c:pt idx="0">
                  <c:v>Educação</c:v>
                </c:pt>
                <c:pt idx="1">
                  <c:v>Energia</c:v>
                </c:pt>
                <c:pt idx="2">
                  <c:v>Indústria alimentícia</c:v>
                </c:pt>
                <c:pt idx="3">
                  <c:v>Indústria de base tecno</c:v>
                </c:pt>
                <c:pt idx="4">
                  <c:v>Logística e transporte</c:v>
                </c:pt>
                <c:pt idx="5">
                  <c:v>Moda</c:v>
                </c:pt>
                <c:pt idx="6">
                  <c:v>Oficinas e peças auto</c:v>
                </c:pt>
              </c:strCache>
            </c:strRef>
          </c:cat>
          <c:val>
            <c:numRef>
              <c:f>fatur_evol!$G$9:$G$15</c:f>
              <c:numCache>
                <c:formatCode>0%</c:formatCode>
                <c:ptCount val="7"/>
                <c:pt idx="0">
                  <c:v>3.8071317684995533E-2</c:v>
                </c:pt>
                <c:pt idx="1">
                  <c:v>-0.18488802923343314</c:v>
                </c:pt>
                <c:pt idx="2">
                  <c:v>7.4395912691707103E-2</c:v>
                </c:pt>
                <c:pt idx="3">
                  <c:v>-2.4641030840819277E-2</c:v>
                </c:pt>
                <c:pt idx="4">
                  <c:v>-0.14607630567242846</c:v>
                </c:pt>
                <c:pt idx="5">
                  <c:v>-8.1394240706308588E-2</c:v>
                </c:pt>
                <c:pt idx="6">
                  <c:v>-3.3163355027990969E-2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7C-4B54-B14D-4300E6BC4B31}"/>
            </c:ext>
          </c:extLst>
        </c:ser>
        <c:ser>
          <c:idx val="5"/>
          <c:order val="5"/>
          <c:tx>
            <c:strRef>
              <c:f>fatur_evol!$H$1</c:f>
              <c:strCache>
                <c:ptCount val="1"/>
                <c:pt idx="0">
                  <c:v>nov/23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fatur_evol!$A$9:$A$15</c:f>
              <c:strCache>
                <c:ptCount val="7"/>
                <c:pt idx="0">
                  <c:v>Educação</c:v>
                </c:pt>
                <c:pt idx="1">
                  <c:v>Energia</c:v>
                </c:pt>
                <c:pt idx="2">
                  <c:v>Indústria alimentícia</c:v>
                </c:pt>
                <c:pt idx="3">
                  <c:v>Indústria de base tecno</c:v>
                </c:pt>
                <c:pt idx="4">
                  <c:v>Logística e transporte</c:v>
                </c:pt>
                <c:pt idx="5">
                  <c:v>Moda</c:v>
                </c:pt>
                <c:pt idx="6">
                  <c:v>Oficinas e peças auto</c:v>
                </c:pt>
              </c:strCache>
            </c:strRef>
          </c:cat>
          <c:val>
            <c:numRef>
              <c:f>fatur_evol!$H$9:$H$15</c:f>
              <c:numCache>
                <c:formatCode>0%</c:formatCode>
                <c:ptCount val="7"/>
                <c:pt idx="0">
                  <c:v>-3.1309699265617309E-2</c:v>
                </c:pt>
                <c:pt idx="1">
                  <c:v>-0.13136048832954306</c:v>
                </c:pt>
                <c:pt idx="2">
                  <c:v>3.4926192876918345E-2</c:v>
                </c:pt>
                <c:pt idx="3">
                  <c:v>-2.1118210674124158E-2</c:v>
                </c:pt>
                <c:pt idx="4">
                  <c:v>-0.10215244756649276</c:v>
                </c:pt>
                <c:pt idx="5">
                  <c:v>-9.9558095040988392E-2</c:v>
                </c:pt>
                <c:pt idx="6">
                  <c:v>-0.11956092471029585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7C-4B54-B14D-4300E6BC4B31}"/>
            </c:ext>
          </c:extLst>
        </c:ser>
        <c:ser>
          <c:idx val="6"/>
          <c:order val="6"/>
          <c:tx>
            <c:strRef>
              <c:f>fatur_evol!$I$1</c:f>
              <c:strCache>
                <c:ptCount val="1"/>
                <c:pt idx="0">
                  <c:v>fev/24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fatur_evol!$A$9:$A$15</c:f>
              <c:strCache>
                <c:ptCount val="7"/>
                <c:pt idx="0">
                  <c:v>Educação</c:v>
                </c:pt>
                <c:pt idx="1">
                  <c:v>Energia</c:v>
                </c:pt>
                <c:pt idx="2">
                  <c:v>Indústria alimentícia</c:v>
                </c:pt>
                <c:pt idx="3">
                  <c:v>Indústria de base tecno</c:v>
                </c:pt>
                <c:pt idx="4">
                  <c:v>Logística e transporte</c:v>
                </c:pt>
                <c:pt idx="5">
                  <c:v>Moda</c:v>
                </c:pt>
                <c:pt idx="6">
                  <c:v>Oficinas e peças auto</c:v>
                </c:pt>
              </c:strCache>
            </c:strRef>
          </c:cat>
          <c:val>
            <c:numRef>
              <c:f>fatur_evol!$I$9:$I$15</c:f>
              <c:numCache>
                <c:formatCode>0%</c:formatCode>
                <c:ptCount val="7"/>
                <c:pt idx="0">
                  <c:v>-5.5570613798282473E-2</c:v>
                </c:pt>
                <c:pt idx="1">
                  <c:v>-0.15463117538202062</c:v>
                </c:pt>
                <c:pt idx="2">
                  <c:v>2.5276627006308394E-2</c:v>
                </c:pt>
                <c:pt idx="3">
                  <c:v>-8.4038899078308929E-2</c:v>
                </c:pt>
                <c:pt idx="4">
                  <c:v>-0.14379866636614544</c:v>
                </c:pt>
                <c:pt idx="5">
                  <c:v>-0.13518513047708866</c:v>
                </c:pt>
                <c:pt idx="6">
                  <c:v>-0.10462258554367007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7C-4B54-B14D-4300E6BC4B31}"/>
            </c:ext>
          </c:extLst>
        </c:ser>
        <c:ser>
          <c:idx val="7"/>
          <c:order val="7"/>
          <c:tx>
            <c:strRef>
              <c:f>fatur_evol!$J$1</c:f>
              <c:strCache>
                <c:ptCount val="1"/>
                <c:pt idx="0">
                  <c:v>mai/24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fatur_evol!$A$9:$A$15</c:f>
              <c:strCache>
                <c:ptCount val="7"/>
                <c:pt idx="0">
                  <c:v>Educação</c:v>
                </c:pt>
                <c:pt idx="1">
                  <c:v>Energia</c:v>
                </c:pt>
                <c:pt idx="2">
                  <c:v>Indústria alimentícia</c:v>
                </c:pt>
                <c:pt idx="3">
                  <c:v>Indústria de base tecno</c:v>
                </c:pt>
                <c:pt idx="4">
                  <c:v>Logística e transporte</c:v>
                </c:pt>
                <c:pt idx="5">
                  <c:v>Moda</c:v>
                </c:pt>
                <c:pt idx="6">
                  <c:v>Oficinas e peças auto</c:v>
                </c:pt>
              </c:strCache>
            </c:strRef>
          </c:cat>
          <c:val>
            <c:numRef>
              <c:f>fatur_evol!$J$9:$J$15</c:f>
              <c:numCache>
                <c:formatCode>0%</c:formatCode>
                <c:ptCount val="7"/>
                <c:pt idx="0">
                  <c:v>-4.1907591642868086E-2</c:v>
                </c:pt>
                <c:pt idx="1">
                  <c:v>-8.9217347901445837E-2</c:v>
                </c:pt>
                <c:pt idx="2">
                  <c:v>-5.075964343451677E-2</c:v>
                </c:pt>
                <c:pt idx="3">
                  <c:v>-0.10078816503800217</c:v>
                </c:pt>
                <c:pt idx="4">
                  <c:v>-8.4796177024438271E-2</c:v>
                </c:pt>
                <c:pt idx="5">
                  <c:v>-0.1299881448617069</c:v>
                </c:pt>
                <c:pt idx="6">
                  <c:v>-8.6582305176063107E-2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7C-4B54-B14D-4300E6BC4B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0785808"/>
        <c:axId val="650783840"/>
      </c:barChart>
      <c:catAx>
        <c:axId val="65078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50783840"/>
        <c:crosses val="autoZero"/>
        <c:auto val="1"/>
        <c:lblAlgn val="ctr"/>
        <c:lblOffset val="100"/>
        <c:noMultiLvlLbl val="0"/>
      </c:catAx>
      <c:valAx>
        <c:axId val="650783840"/>
        <c:scaling>
          <c:orientation val="minMax"/>
          <c:max val="0.30000000000000004"/>
          <c:min val="-0.2"/>
        </c:scaling>
        <c:delete val="1"/>
        <c:axPos val="l"/>
        <c:numFmt formatCode="0%" sourceLinked="1"/>
        <c:majorTickMark val="none"/>
        <c:minorTickMark val="none"/>
        <c:tickLblPos val="nextTo"/>
        <c:crossAx val="6507858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fatur_evol!$C$1</c:f>
              <c:strCache>
                <c:ptCount val="1"/>
                <c:pt idx="0">
                  <c:v>abr/22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fatur_evol!$A$15:$A$21</c:f>
              <c:strCache>
                <c:ptCount val="7"/>
                <c:pt idx="0">
                  <c:v>Oficinas e peças auto</c:v>
                </c:pt>
                <c:pt idx="1">
                  <c:v>Pet shops e serv. vet.</c:v>
                </c:pt>
                <c:pt idx="2">
                  <c:v>Saúde</c:v>
                </c:pt>
                <c:pt idx="3">
                  <c:v>Serviços de alimentação</c:v>
                </c:pt>
                <c:pt idx="4">
                  <c:v>Serviços empresariais</c:v>
                </c:pt>
                <c:pt idx="5">
                  <c:v>Serviços pessoais</c:v>
                </c:pt>
                <c:pt idx="6">
                  <c:v>Turismo</c:v>
                </c:pt>
              </c:strCache>
            </c:strRef>
          </c:cat>
          <c:val>
            <c:numRef>
              <c:f>fatur_evol!$C$15:$C$21</c:f>
              <c:numCache>
                <c:formatCode>0%</c:formatCode>
                <c:ptCount val="7"/>
                <c:pt idx="0">
                  <c:v>-6.1606551845905529E-2</c:v>
                </c:pt>
                <c:pt idx="1">
                  <c:v>-0.10550206103925111</c:v>
                </c:pt>
                <c:pt idx="2">
                  <c:v>6.3132164815317381E-3</c:v>
                </c:pt>
                <c:pt idx="3">
                  <c:v>-6.4780371564568798E-2</c:v>
                </c:pt>
                <c:pt idx="4">
                  <c:v>5.6396870301047711E-3</c:v>
                </c:pt>
                <c:pt idx="5">
                  <c:v>-0.11034106203544583</c:v>
                </c:pt>
                <c:pt idx="6">
                  <c:v>6.8092739194489924E-2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3-41EF-9C8E-D44D87DE8DBD}"/>
            </c:ext>
          </c:extLst>
        </c:ser>
        <c:ser>
          <c:idx val="1"/>
          <c:order val="1"/>
          <c:tx>
            <c:strRef>
              <c:f>fatur_evol!$D$1</c:f>
              <c:strCache>
                <c:ptCount val="1"/>
                <c:pt idx="0">
                  <c:v>ago/22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fatur_evol!$A$15:$A$21</c:f>
              <c:strCache>
                <c:ptCount val="7"/>
                <c:pt idx="0">
                  <c:v>Oficinas e peças auto</c:v>
                </c:pt>
                <c:pt idx="1">
                  <c:v>Pet shops e serv. vet.</c:v>
                </c:pt>
                <c:pt idx="2">
                  <c:v>Saúde</c:v>
                </c:pt>
                <c:pt idx="3">
                  <c:v>Serviços de alimentação</c:v>
                </c:pt>
                <c:pt idx="4">
                  <c:v>Serviços empresariais</c:v>
                </c:pt>
                <c:pt idx="5">
                  <c:v>Serviços pessoais</c:v>
                </c:pt>
                <c:pt idx="6">
                  <c:v>Turismo</c:v>
                </c:pt>
              </c:strCache>
            </c:strRef>
          </c:cat>
          <c:val>
            <c:numRef>
              <c:f>fatur_evol!$D$15:$D$21</c:f>
              <c:numCache>
                <c:formatCode>0%</c:formatCode>
                <c:ptCount val="7"/>
                <c:pt idx="0">
                  <c:v>8.9248892218714987E-3</c:v>
                </c:pt>
                <c:pt idx="1">
                  <c:v>-1.9133336300742699E-2</c:v>
                </c:pt>
                <c:pt idx="2">
                  <c:v>6.9069045898675074E-2</c:v>
                </c:pt>
                <c:pt idx="3">
                  <c:v>1.0969407069578021E-2</c:v>
                </c:pt>
                <c:pt idx="4">
                  <c:v>0.1091602766842764</c:v>
                </c:pt>
                <c:pt idx="5">
                  <c:v>-9.0815390938695506E-3</c:v>
                </c:pt>
                <c:pt idx="6">
                  <c:v>3.9178688793454292E-2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E3-41EF-9C8E-D44D87DE8DBD}"/>
            </c:ext>
          </c:extLst>
        </c:ser>
        <c:ser>
          <c:idx val="2"/>
          <c:order val="2"/>
          <c:tx>
            <c:strRef>
              <c:f>fatur_evol!$E$1</c:f>
              <c:strCache>
                <c:ptCount val="1"/>
                <c:pt idx="0">
                  <c:v>jan/23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fatur_evol!$A$15:$A$21</c:f>
              <c:strCache>
                <c:ptCount val="7"/>
                <c:pt idx="0">
                  <c:v>Oficinas e peças auto</c:v>
                </c:pt>
                <c:pt idx="1">
                  <c:v>Pet shops e serv. vet.</c:v>
                </c:pt>
                <c:pt idx="2">
                  <c:v>Saúde</c:v>
                </c:pt>
                <c:pt idx="3">
                  <c:v>Serviços de alimentação</c:v>
                </c:pt>
                <c:pt idx="4">
                  <c:v>Serviços empresariais</c:v>
                </c:pt>
                <c:pt idx="5">
                  <c:v>Serviços pessoais</c:v>
                </c:pt>
                <c:pt idx="6">
                  <c:v>Turismo</c:v>
                </c:pt>
              </c:strCache>
            </c:strRef>
          </c:cat>
          <c:val>
            <c:numRef>
              <c:f>fatur_evol!$E$15:$E$21</c:f>
              <c:numCache>
                <c:formatCode>0%</c:formatCode>
                <c:ptCount val="7"/>
                <c:pt idx="0">
                  <c:v>-7.4903616091541753E-2</c:v>
                </c:pt>
                <c:pt idx="1">
                  <c:v>-5.2743381875521751E-2</c:v>
                </c:pt>
                <c:pt idx="2">
                  <c:v>-7.9877072435788732E-2</c:v>
                </c:pt>
                <c:pt idx="3">
                  <c:v>-0.10335481414466882</c:v>
                </c:pt>
                <c:pt idx="4">
                  <c:v>-3.8271629191990425E-2</c:v>
                </c:pt>
                <c:pt idx="5">
                  <c:v>-0.15543280652159197</c:v>
                </c:pt>
                <c:pt idx="6">
                  <c:v>-2.8805524992805996E-2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E3-41EF-9C8E-D44D87DE8DBD}"/>
            </c:ext>
          </c:extLst>
        </c:ser>
        <c:ser>
          <c:idx val="3"/>
          <c:order val="3"/>
          <c:tx>
            <c:strRef>
              <c:f>fatur_evol!$F$1</c:f>
              <c:strCache>
                <c:ptCount val="1"/>
                <c:pt idx="0">
                  <c:v>abr/23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fatur_evol!$A$15:$A$21</c:f>
              <c:strCache>
                <c:ptCount val="7"/>
                <c:pt idx="0">
                  <c:v>Oficinas e peças auto</c:v>
                </c:pt>
                <c:pt idx="1">
                  <c:v>Pet shops e serv. vet.</c:v>
                </c:pt>
                <c:pt idx="2">
                  <c:v>Saúde</c:v>
                </c:pt>
                <c:pt idx="3">
                  <c:v>Serviços de alimentação</c:v>
                </c:pt>
                <c:pt idx="4">
                  <c:v>Serviços empresariais</c:v>
                </c:pt>
                <c:pt idx="5">
                  <c:v>Serviços pessoais</c:v>
                </c:pt>
                <c:pt idx="6">
                  <c:v>Turismo</c:v>
                </c:pt>
              </c:strCache>
            </c:strRef>
          </c:cat>
          <c:val>
            <c:numRef>
              <c:f>fatur_evol!$F$15:$F$21</c:f>
              <c:numCache>
                <c:formatCode>0%</c:formatCode>
                <c:ptCount val="7"/>
                <c:pt idx="0">
                  <c:v>-9.1915815260298142E-2</c:v>
                </c:pt>
                <c:pt idx="1">
                  <c:v>-4.1612035400650171E-2</c:v>
                </c:pt>
                <c:pt idx="2">
                  <c:v>-1.8566041292159326E-2</c:v>
                </c:pt>
                <c:pt idx="3">
                  <c:v>-0.11917257103184338</c:v>
                </c:pt>
                <c:pt idx="4">
                  <c:v>3.4536561661885228E-3</c:v>
                </c:pt>
                <c:pt idx="5">
                  <c:v>-0.11980243325780711</c:v>
                </c:pt>
                <c:pt idx="6">
                  <c:v>-5.1867256637168138E-2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E3-41EF-9C8E-D44D87DE8DBD}"/>
            </c:ext>
          </c:extLst>
        </c:ser>
        <c:ser>
          <c:idx val="4"/>
          <c:order val="4"/>
          <c:tx>
            <c:strRef>
              <c:f>fatur_evol!$G$1</c:f>
              <c:strCache>
                <c:ptCount val="1"/>
                <c:pt idx="0">
                  <c:v>jul/23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fatur_evol!$A$15:$A$21</c:f>
              <c:strCache>
                <c:ptCount val="7"/>
                <c:pt idx="0">
                  <c:v>Oficinas e peças auto</c:v>
                </c:pt>
                <c:pt idx="1">
                  <c:v>Pet shops e serv. vet.</c:v>
                </c:pt>
                <c:pt idx="2">
                  <c:v>Saúde</c:v>
                </c:pt>
                <c:pt idx="3">
                  <c:v>Serviços de alimentação</c:v>
                </c:pt>
                <c:pt idx="4">
                  <c:v>Serviços empresariais</c:v>
                </c:pt>
                <c:pt idx="5">
                  <c:v>Serviços pessoais</c:v>
                </c:pt>
                <c:pt idx="6">
                  <c:v>Turismo</c:v>
                </c:pt>
              </c:strCache>
            </c:strRef>
          </c:cat>
          <c:val>
            <c:numRef>
              <c:f>fatur_evol!$G$15:$G$21</c:f>
              <c:numCache>
                <c:formatCode>0%</c:formatCode>
                <c:ptCount val="7"/>
                <c:pt idx="0">
                  <c:v>-3.3163355027990969E-2</c:v>
                </c:pt>
                <c:pt idx="1">
                  <c:v>-2.0989576541304129E-2</c:v>
                </c:pt>
                <c:pt idx="2">
                  <c:v>1.4866665650669797E-2</c:v>
                </c:pt>
                <c:pt idx="3">
                  <c:v>-4.4305540352816274E-2</c:v>
                </c:pt>
                <c:pt idx="4">
                  <c:v>2.4090068332327033E-2</c:v>
                </c:pt>
                <c:pt idx="5">
                  <c:v>6.2470998231889681E-2</c:v>
                </c:pt>
                <c:pt idx="6">
                  <c:v>-8.5728954219494551E-3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E3-41EF-9C8E-D44D87DE8DBD}"/>
            </c:ext>
          </c:extLst>
        </c:ser>
        <c:ser>
          <c:idx val="5"/>
          <c:order val="5"/>
          <c:tx>
            <c:strRef>
              <c:f>fatur_evol!$H$1</c:f>
              <c:strCache>
                <c:ptCount val="1"/>
                <c:pt idx="0">
                  <c:v>nov/23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fatur_evol!$A$15:$A$21</c:f>
              <c:strCache>
                <c:ptCount val="7"/>
                <c:pt idx="0">
                  <c:v>Oficinas e peças auto</c:v>
                </c:pt>
                <c:pt idx="1">
                  <c:v>Pet shops e serv. vet.</c:v>
                </c:pt>
                <c:pt idx="2">
                  <c:v>Saúde</c:v>
                </c:pt>
                <c:pt idx="3">
                  <c:v>Serviços de alimentação</c:v>
                </c:pt>
                <c:pt idx="4">
                  <c:v>Serviços empresariais</c:v>
                </c:pt>
                <c:pt idx="5">
                  <c:v>Serviços pessoais</c:v>
                </c:pt>
                <c:pt idx="6">
                  <c:v>Turismo</c:v>
                </c:pt>
              </c:strCache>
            </c:strRef>
          </c:cat>
          <c:val>
            <c:numRef>
              <c:f>fatur_evol!$H$15:$H$21</c:f>
              <c:numCache>
                <c:formatCode>0%</c:formatCode>
                <c:ptCount val="7"/>
                <c:pt idx="0">
                  <c:v>-0.11956092471029585</c:v>
                </c:pt>
                <c:pt idx="1">
                  <c:v>-6.6939403769861391E-2</c:v>
                </c:pt>
                <c:pt idx="2">
                  <c:v>-2.5455556390191165E-2</c:v>
                </c:pt>
                <c:pt idx="3">
                  <c:v>-5.5807101246138434E-2</c:v>
                </c:pt>
                <c:pt idx="4">
                  <c:v>1.7216813411754538E-2</c:v>
                </c:pt>
                <c:pt idx="5">
                  <c:v>3.5526926670271281E-3</c:v>
                </c:pt>
                <c:pt idx="6">
                  <c:v>-6.3257516027372382E-2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E3-41EF-9C8E-D44D87DE8DBD}"/>
            </c:ext>
          </c:extLst>
        </c:ser>
        <c:ser>
          <c:idx val="6"/>
          <c:order val="6"/>
          <c:tx>
            <c:strRef>
              <c:f>fatur_evol!$I$1</c:f>
              <c:strCache>
                <c:ptCount val="1"/>
                <c:pt idx="0">
                  <c:v>fev/24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fatur_evol!$A$15:$A$21</c:f>
              <c:strCache>
                <c:ptCount val="7"/>
                <c:pt idx="0">
                  <c:v>Oficinas e peças auto</c:v>
                </c:pt>
                <c:pt idx="1">
                  <c:v>Pet shops e serv. vet.</c:v>
                </c:pt>
                <c:pt idx="2">
                  <c:v>Saúde</c:v>
                </c:pt>
                <c:pt idx="3">
                  <c:v>Serviços de alimentação</c:v>
                </c:pt>
                <c:pt idx="4">
                  <c:v>Serviços empresariais</c:v>
                </c:pt>
                <c:pt idx="5">
                  <c:v>Serviços pessoais</c:v>
                </c:pt>
                <c:pt idx="6">
                  <c:v>Turismo</c:v>
                </c:pt>
              </c:strCache>
            </c:strRef>
          </c:cat>
          <c:val>
            <c:numRef>
              <c:f>fatur_evol!$I$15:$I$21</c:f>
              <c:numCache>
                <c:formatCode>0%</c:formatCode>
                <c:ptCount val="7"/>
                <c:pt idx="0">
                  <c:v>-0.10462258554367007</c:v>
                </c:pt>
                <c:pt idx="1">
                  <c:v>-6.7214610274380041E-2</c:v>
                </c:pt>
                <c:pt idx="2">
                  <c:v>-8.3822413902848336E-2</c:v>
                </c:pt>
                <c:pt idx="3">
                  <c:v>-0.11165075550540832</c:v>
                </c:pt>
                <c:pt idx="4">
                  <c:v>-6.6638410404884954E-2</c:v>
                </c:pt>
                <c:pt idx="5">
                  <c:v>-9.1224461966502801E-2</c:v>
                </c:pt>
                <c:pt idx="6">
                  <c:v>-4.2940755287774177E-2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E3-41EF-9C8E-D44D87DE8DBD}"/>
            </c:ext>
          </c:extLst>
        </c:ser>
        <c:ser>
          <c:idx val="7"/>
          <c:order val="7"/>
          <c:tx>
            <c:strRef>
              <c:f>fatur_evol!$J$1</c:f>
              <c:strCache>
                <c:ptCount val="1"/>
                <c:pt idx="0">
                  <c:v>mai/24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fatur_evol!$A$15:$A$21</c:f>
              <c:strCache>
                <c:ptCount val="7"/>
                <c:pt idx="0">
                  <c:v>Oficinas e peças auto</c:v>
                </c:pt>
                <c:pt idx="1">
                  <c:v>Pet shops e serv. vet.</c:v>
                </c:pt>
                <c:pt idx="2">
                  <c:v>Saúde</c:v>
                </c:pt>
                <c:pt idx="3">
                  <c:v>Serviços de alimentação</c:v>
                </c:pt>
                <c:pt idx="4">
                  <c:v>Serviços empresariais</c:v>
                </c:pt>
                <c:pt idx="5">
                  <c:v>Serviços pessoais</c:v>
                </c:pt>
                <c:pt idx="6">
                  <c:v>Turismo</c:v>
                </c:pt>
              </c:strCache>
            </c:strRef>
          </c:cat>
          <c:val>
            <c:numRef>
              <c:f>fatur_evol!$J$15:$J$21</c:f>
              <c:numCache>
                <c:formatCode>0%</c:formatCode>
                <c:ptCount val="7"/>
                <c:pt idx="0">
                  <c:v>-8.6582305176063107E-2</c:v>
                </c:pt>
                <c:pt idx="1">
                  <c:v>-7.6397140921279902E-2</c:v>
                </c:pt>
                <c:pt idx="2">
                  <c:v>-2.7855253559205973E-2</c:v>
                </c:pt>
                <c:pt idx="3">
                  <c:v>-6.9982513083074821E-2</c:v>
                </c:pt>
                <c:pt idx="4">
                  <c:v>-4.6048319644914883E-2</c:v>
                </c:pt>
                <c:pt idx="5">
                  <c:v>-3.3978636560224901E-2</c:v>
                </c:pt>
                <c:pt idx="6">
                  <c:v>-7.4643669362851522E-2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E3-41EF-9C8E-D44D87DE8D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0785808"/>
        <c:axId val="650783840"/>
      </c:barChart>
      <c:catAx>
        <c:axId val="65078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50783840"/>
        <c:crosses val="autoZero"/>
        <c:auto val="1"/>
        <c:lblAlgn val="ctr"/>
        <c:lblOffset val="100"/>
        <c:noMultiLvlLbl val="0"/>
      </c:catAx>
      <c:valAx>
        <c:axId val="650783840"/>
        <c:scaling>
          <c:orientation val="minMax"/>
          <c:max val="0.30000000000000004"/>
          <c:min val="-0.2"/>
        </c:scaling>
        <c:delete val="1"/>
        <c:axPos val="l"/>
        <c:numFmt formatCode="0%" sourceLinked="1"/>
        <c:majorTickMark val="none"/>
        <c:minorTickMark val="none"/>
        <c:tickLblPos val="nextTo"/>
        <c:crossAx val="6507858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Como estão as dívidas/empréstimos da sua empresa no momento?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1514810695693939E-3"/>
          <c:y val="8.8171580622753251E-2"/>
          <c:w val="0.98799960451094604"/>
          <c:h val="0.73614586706894258"/>
        </c:manualLayout>
      </c:layout>
      <c:lineChart>
        <c:grouping val="standard"/>
        <c:varyColors val="0"/>
        <c:ser>
          <c:idx val="0"/>
          <c:order val="0"/>
          <c:tx>
            <c:strRef>
              <c:f>Plan1!$A$27</c:f>
              <c:strCache>
                <c:ptCount val="1"/>
                <c:pt idx="0">
                  <c:v>Temos dívidas/empréstimos em aberto e estamos em dia.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Plan1!$B$26:$T$26</c:f>
              <c:strCache>
                <c:ptCount val="19"/>
                <c:pt idx="0">
                  <c:v>3a edição</c:v>
                </c:pt>
                <c:pt idx="1">
                  <c:v>4a edição</c:v>
                </c:pt>
                <c:pt idx="2">
                  <c:v>5a edição</c:v>
                </c:pt>
                <c:pt idx="3">
                  <c:v>6a edição</c:v>
                </c:pt>
                <c:pt idx="4">
                  <c:v>7a edição</c:v>
                </c:pt>
                <c:pt idx="5">
                  <c:v>8a edição</c:v>
                </c:pt>
                <c:pt idx="6">
                  <c:v>9a edição</c:v>
                </c:pt>
                <c:pt idx="7">
                  <c:v>10a edição</c:v>
                </c:pt>
                <c:pt idx="8">
                  <c:v>11a edição</c:v>
                </c:pt>
                <c:pt idx="9">
                  <c:v>12a edição</c:v>
                </c:pt>
                <c:pt idx="10">
                  <c:v>13a edição</c:v>
                </c:pt>
                <c:pt idx="11">
                  <c:v>14a edição</c:v>
                </c:pt>
                <c:pt idx="12">
                  <c:v>1a Pulso</c:v>
                </c:pt>
                <c:pt idx="13">
                  <c:v>2a Pulso</c:v>
                </c:pt>
                <c:pt idx="14">
                  <c:v>3a Pulso</c:v>
                </c:pt>
                <c:pt idx="15">
                  <c:v>4a Pulso</c:v>
                </c:pt>
                <c:pt idx="16">
                  <c:v>5a Pulso</c:v>
                </c:pt>
                <c:pt idx="17">
                  <c:v>6a Pulso</c:v>
                </c:pt>
                <c:pt idx="18">
                  <c:v>7a Pulso</c:v>
                </c:pt>
              </c:strCache>
            </c:strRef>
          </c:cat>
          <c:val>
            <c:numRef>
              <c:f>Plan1!$B$27:$T$27</c:f>
              <c:numCache>
                <c:formatCode>###0%</c:formatCode>
                <c:ptCount val="19"/>
                <c:pt idx="0">
                  <c:v>0.28056882660179872</c:v>
                </c:pt>
                <c:pt idx="1">
                  <c:v>0.26888297136521006</c:v>
                </c:pt>
                <c:pt idx="2">
                  <c:v>0.27919505313257909</c:v>
                </c:pt>
                <c:pt idx="3">
                  <c:v>0.32825500762744608</c:v>
                </c:pt>
                <c:pt idx="4">
                  <c:v>0.33915701484401822</c:v>
                </c:pt>
                <c:pt idx="5">
                  <c:v>0.36139485361326246</c:v>
                </c:pt>
                <c:pt idx="6">
                  <c:v>0.36609375232941693</c:v>
                </c:pt>
                <c:pt idx="7">
                  <c:v>0.3513686910075976</c:v>
                </c:pt>
                <c:pt idx="8">
                  <c:v>0.32600601826495956</c:v>
                </c:pt>
                <c:pt idx="9">
                  <c:v>0.34528299468217577</c:v>
                </c:pt>
                <c:pt idx="10">
                  <c:v>0.37914212984681173</c:v>
                </c:pt>
                <c:pt idx="11">
                  <c:v>0.3500192112880926</c:v>
                </c:pt>
                <c:pt idx="12">
                  <c:v>0.36619121708472524</c:v>
                </c:pt>
                <c:pt idx="13">
                  <c:v>0.33728933866007216</c:v>
                </c:pt>
                <c:pt idx="14">
                  <c:v>0.37</c:v>
                </c:pt>
                <c:pt idx="15" formatCode="0%">
                  <c:v>0.35</c:v>
                </c:pt>
                <c:pt idx="16">
                  <c:v>0.34970349453419802</c:v>
                </c:pt>
                <c:pt idx="17">
                  <c:v>0.33679284085210798</c:v>
                </c:pt>
                <c:pt idx="18" formatCode="0%">
                  <c:v>0.33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A70-405A-8193-10F57E6FE5D4}"/>
            </c:ext>
          </c:extLst>
        </c:ser>
        <c:ser>
          <c:idx val="1"/>
          <c:order val="1"/>
          <c:tx>
            <c:strRef>
              <c:f>Plan1!$A$28</c:f>
              <c:strCache>
                <c:ptCount val="1"/>
                <c:pt idx="0">
                  <c:v>Temos dívidas/empréstimos em aberto e estamos em atraso.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Plan1!$B$26:$T$26</c:f>
              <c:strCache>
                <c:ptCount val="19"/>
                <c:pt idx="0">
                  <c:v>3a edição</c:v>
                </c:pt>
                <c:pt idx="1">
                  <c:v>4a edição</c:v>
                </c:pt>
                <c:pt idx="2">
                  <c:v>5a edição</c:v>
                </c:pt>
                <c:pt idx="3">
                  <c:v>6a edição</c:v>
                </c:pt>
                <c:pt idx="4">
                  <c:v>7a edição</c:v>
                </c:pt>
                <c:pt idx="5">
                  <c:v>8a edição</c:v>
                </c:pt>
                <c:pt idx="6">
                  <c:v>9a edição</c:v>
                </c:pt>
                <c:pt idx="7">
                  <c:v>10a edição</c:v>
                </c:pt>
                <c:pt idx="8">
                  <c:v>11a edição</c:v>
                </c:pt>
                <c:pt idx="9">
                  <c:v>12a edição</c:v>
                </c:pt>
                <c:pt idx="10">
                  <c:v>13a edição</c:v>
                </c:pt>
                <c:pt idx="11">
                  <c:v>14a edição</c:v>
                </c:pt>
                <c:pt idx="12">
                  <c:v>1a Pulso</c:v>
                </c:pt>
                <c:pt idx="13">
                  <c:v>2a Pulso</c:v>
                </c:pt>
                <c:pt idx="14">
                  <c:v>3a Pulso</c:v>
                </c:pt>
                <c:pt idx="15">
                  <c:v>4a Pulso</c:v>
                </c:pt>
                <c:pt idx="16">
                  <c:v>5a Pulso</c:v>
                </c:pt>
                <c:pt idx="17">
                  <c:v>6a Pulso</c:v>
                </c:pt>
                <c:pt idx="18">
                  <c:v>7a Pulso</c:v>
                </c:pt>
              </c:strCache>
            </c:strRef>
          </c:cat>
          <c:val>
            <c:numRef>
              <c:f>Plan1!$B$28:$T$28</c:f>
              <c:numCache>
                <c:formatCode>###0%</c:formatCode>
                <c:ptCount val="19"/>
                <c:pt idx="0">
                  <c:v>0.32596657131888807</c:v>
                </c:pt>
                <c:pt idx="1">
                  <c:v>0.40783363917209192</c:v>
                </c:pt>
                <c:pt idx="2">
                  <c:v>0.39593187272254776</c:v>
                </c:pt>
                <c:pt idx="3">
                  <c:v>0.36199048728682698</c:v>
                </c:pt>
                <c:pt idx="4">
                  <c:v>0.33035209829828671</c:v>
                </c:pt>
                <c:pt idx="5">
                  <c:v>0.30838949673563387</c:v>
                </c:pt>
                <c:pt idx="6">
                  <c:v>0.31294848039057738</c:v>
                </c:pt>
                <c:pt idx="7">
                  <c:v>0.3359373797364375</c:v>
                </c:pt>
                <c:pt idx="8">
                  <c:v>0.36199097405531205</c:v>
                </c:pt>
                <c:pt idx="9">
                  <c:v>0.30889508650620412</c:v>
                </c:pt>
                <c:pt idx="10">
                  <c:v>0.28283217555288459</c:v>
                </c:pt>
                <c:pt idx="11">
                  <c:v>0.30341761732663419</c:v>
                </c:pt>
                <c:pt idx="12">
                  <c:v>0.24136894447868837</c:v>
                </c:pt>
                <c:pt idx="13">
                  <c:v>0.27255312123973746</c:v>
                </c:pt>
                <c:pt idx="14">
                  <c:v>0.26</c:v>
                </c:pt>
                <c:pt idx="15" formatCode="0%">
                  <c:v>0.25</c:v>
                </c:pt>
                <c:pt idx="16">
                  <c:v>0.22917531741339553</c:v>
                </c:pt>
                <c:pt idx="17">
                  <c:v>0.24898131813635996</c:v>
                </c:pt>
                <c:pt idx="18" formatCode="0%">
                  <c:v>0.24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A70-405A-8193-10F57E6FE5D4}"/>
            </c:ext>
          </c:extLst>
        </c:ser>
        <c:ser>
          <c:idx val="2"/>
          <c:order val="2"/>
          <c:tx>
            <c:strRef>
              <c:f>Plan1!$A$29</c:f>
              <c:strCache>
                <c:ptCount val="1"/>
                <c:pt idx="0">
                  <c:v>Não temos dívidas/empréstimos em aberto.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Plan1!$B$26:$T$26</c:f>
              <c:strCache>
                <c:ptCount val="19"/>
                <c:pt idx="0">
                  <c:v>3a edição</c:v>
                </c:pt>
                <c:pt idx="1">
                  <c:v>4a edição</c:v>
                </c:pt>
                <c:pt idx="2">
                  <c:v>5a edição</c:v>
                </c:pt>
                <c:pt idx="3">
                  <c:v>6a edição</c:v>
                </c:pt>
                <c:pt idx="4">
                  <c:v>7a edição</c:v>
                </c:pt>
                <c:pt idx="5">
                  <c:v>8a edição</c:v>
                </c:pt>
                <c:pt idx="6">
                  <c:v>9a edição</c:v>
                </c:pt>
                <c:pt idx="7">
                  <c:v>10a edição</c:v>
                </c:pt>
                <c:pt idx="8">
                  <c:v>11a edição</c:v>
                </c:pt>
                <c:pt idx="9">
                  <c:v>12a edição</c:v>
                </c:pt>
                <c:pt idx="10">
                  <c:v>13a edição</c:v>
                </c:pt>
                <c:pt idx="11">
                  <c:v>14a edição</c:v>
                </c:pt>
                <c:pt idx="12">
                  <c:v>1a Pulso</c:v>
                </c:pt>
                <c:pt idx="13">
                  <c:v>2a Pulso</c:v>
                </c:pt>
                <c:pt idx="14">
                  <c:v>3a Pulso</c:v>
                </c:pt>
                <c:pt idx="15">
                  <c:v>4a Pulso</c:v>
                </c:pt>
                <c:pt idx="16">
                  <c:v>5a Pulso</c:v>
                </c:pt>
                <c:pt idx="17">
                  <c:v>6a Pulso</c:v>
                </c:pt>
                <c:pt idx="18">
                  <c:v>7a Pulso</c:v>
                </c:pt>
              </c:strCache>
            </c:strRef>
          </c:cat>
          <c:val>
            <c:numRef>
              <c:f>Plan1!$B$29:$T$29</c:f>
              <c:numCache>
                <c:formatCode>###0%</c:formatCode>
                <c:ptCount val="19"/>
                <c:pt idx="0">
                  <c:v>0.39346460207931322</c:v>
                </c:pt>
                <c:pt idx="1">
                  <c:v>0.32328338946269802</c:v>
                </c:pt>
                <c:pt idx="2">
                  <c:v>0.32487307414487321</c:v>
                </c:pt>
                <c:pt idx="3">
                  <c:v>0.30975450508572694</c:v>
                </c:pt>
                <c:pt idx="4">
                  <c:v>0.33049088685769507</c:v>
                </c:pt>
                <c:pt idx="5">
                  <c:v>0.33021564965110367</c:v>
                </c:pt>
                <c:pt idx="6">
                  <c:v>0.32095776728000563</c:v>
                </c:pt>
                <c:pt idx="7">
                  <c:v>0.31269392925596501</c:v>
                </c:pt>
                <c:pt idx="8">
                  <c:v>0.31200300767972833</c:v>
                </c:pt>
                <c:pt idx="9">
                  <c:v>0.34582191881162011</c:v>
                </c:pt>
                <c:pt idx="10">
                  <c:v>0.33802569460030368</c:v>
                </c:pt>
                <c:pt idx="11">
                  <c:v>0.34656317138527337</c:v>
                </c:pt>
                <c:pt idx="12">
                  <c:v>0.39243983843658642</c:v>
                </c:pt>
                <c:pt idx="13">
                  <c:v>0.39015754010019038</c:v>
                </c:pt>
                <c:pt idx="14">
                  <c:v>0.38</c:v>
                </c:pt>
                <c:pt idx="15" formatCode="0%">
                  <c:v>0.4</c:v>
                </c:pt>
                <c:pt idx="16">
                  <c:v>0.4211211880524065</c:v>
                </c:pt>
                <c:pt idx="17">
                  <c:v>0.41422584101153215</c:v>
                </c:pt>
                <c:pt idx="18" formatCode="0%">
                  <c:v>0.43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A70-405A-8193-10F57E6FE5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84922768"/>
        <c:axId val="-184923312"/>
      </c:lineChart>
      <c:catAx>
        <c:axId val="-18492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4923312"/>
        <c:crosses val="autoZero"/>
        <c:auto val="1"/>
        <c:lblAlgn val="ctr"/>
        <c:lblOffset val="100"/>
        <c:noMultiLvlLbl val="0"/>
      </c:catAx>
      <c:valAx>
        <c:axId val="-184923312"/>
        <c:scaling>
          <c:orientation val="minMax"/>
          <c:max val="0.45"/>
          <c:min val="0.22000000000000003"/>
        </c:scaling>
        <c:delete val="1"/>
        <c:axPos val="l"/>
        <c:numFmt formatCode="###0%" sourceLinked="1"/>
        <c:majorTickMark val="none"/>
        <c:minorTickMark val="none"/>
        <c:tickLblPos val="nextTo"/>
        <c:crossAx val="-18492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Como estão as dívidas/empréstimos da sua empresa no momento? </a:t>
            </a:r>
          </a:p>
        </c:rich>
      </c:tx>
      <c:layout>
        <c:manualLayout>
          <c:xMode val="edge"/>
          <c:yMode val="edge"/>
          <c:x val="0.24598425196850393"/>
          <c:y val="2.9104125738989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DA-4F7A-A1F1-DF42873920F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DA-4F7A-A1F1-DF42873920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DA-4F7A-A1F1-DF42873920FE}"/>
              </c:ext>
            </c:extLst>
          </c:dPt>
          <c:dLbls>
            <c:dLbl>
              <c:idx val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1DA-4F7A-A1F1-DF42873920FE}"/>
                </c:ext>
              </c:extLst>
            </c:dLbl>
            <c:dLbl>
              <c:idx val="1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1DA-4F7A-A1F1-DF42873920FE}"/>
                </c:ext>
              </c:extLst>
            </c:dLbl>
            <c:dLbl>
              <c:idx val="2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1DA-4F7A-A1F1-DF42873920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Sheet1!$B$267:$B$269</c:f>
              <c:strCache>
                <c:ptCount val="3"/>
                <c:pt idx="0">
                  <c:v>Temos dívidas/empréstimos e estamos em dia</c:v>
                </c:pt>
                <c:pt idx="1">
                  <c:v>Temos dívidas/empréstimos e estamos em atraso</c:v>
                </c:pt>
                <c:pt idx="2">
                  <c:v>Não temos dívidas/empréstimos</c:v>
                </c:pt>
              </c:strCache>
            </c:strRef>
          </c:cat>
          <c:val>
            <c:numRef>
              <c:f>Sheet1!$E$267:$E$269</c:f>
              <c:numCache>
                <c:formatCode>###0%</c:formatCode>
                <c:ptCount val="3"/>
                <c:pt idx="0">
                  <c:v>0.32652822051979286</c:v>
                </c:pt>
                <c:pt idx="1">
                  <c:v>0.24401168006334351</c:v>
                </c:pt>
                <c:pt idx="2">
                  <c:v>0.42946009941686358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DA-4F7A-A1F1-DF42873920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Atualmente no seu negócio, existe algum empregado/colaborador (com ou sem carteira) que seja seu parente ou parente ou parente do seu sócio?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07-4DA9-ADEE-EB6187C1FE9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07-4DA9-ADEE-EB6187C1FE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07-4DA9-ADEE-EB6187C1F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Sheet1!$B$61:$B$63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tenho empregado</c:v>
                </c:pt>
              </c:strCache>
            </c:strRef>
          </c:cat>
          <c:val>
            <c:numRef>
              <c:f>Sheet1!$D$61:$D$63</c:f>
              <c:numCache>
                <c:formatCode>###0%</c:formatCode>
                <c:ptCount val="3"/>
                <c:pt idx="0">
                  <c:v>0.31340475421575098</c:v>
                </c:pt>
                <c:pt idx="1">
                  <c:v>0.55075769103934957</c:v>
                </c:pt>
                <c:pt idx="2">
                  <c:v>0.1358375547448995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07-4DA9-ADEE-EB6187C1FE9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580340432129532"/>
          <c:y val="0.47292705150563341"/>
          <c:w val="0.22341653153228455"/>
          <c:h val="0.206970123696754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Quanto o pagamento dessas dívidas representa dos custos mensais da sua empresa?</a:t>
            </a:r>
          </a:p>
        </c:rich>
      </c:tx>
      <c:layout>
        <c:manualLayout>
          <c:xMode val="edge"/>
          <c:yMode val="edge"/>
          <c:x val="0.13482633420822399"/>
          <c:y val="2.180685786187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7727922454996204E-2"/>
          <c:y val="0.14211106116409139"/>
          <c:w val="0.96454415509000757"/>
          <c:h val="0.67863102465627223"/>
        </c:manualLayout>
      </c:layout>
      <c:lineChart>
        <c:grouping val="standard"/>
        <c:varyColors val="0"/>
        <c:ser>
          <c:idx val="0"/>
          <c:order val="0"/>
          <c:tx>
            <c:strRef>
              <c:f>Planilha1!$J$18</c:f>
              <c:strCache>
                <c:ptCount val="1"/>
                <c:pt idx="0">
                  <c:v>30% ou mais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Planilha1!$K$17:$S$17</c:f>
              <c:strCache>
                <c:ptCount val="9"/>
                <c:pt idx="0">
                  <c:v>13a ed</c:v>
                </c:pt>
                <c:pt idx="1">
                  <c:v>14a edição</c:v>
                </c:pt>
                <c:pt idx="2">
                  <c:v>1a Pulso</c:v>
                </c:pt>
                <c:pt idx="3">
                  <c:v>2a Pulso</c:v>
                </c:pt>
                <c:pt idx="4">
                  <c:v>3a Pulso</c:v>
                </c:pt>
                <c:pt idx="5">
                  <c:v>4a Pulso</c:v>
                </c:pt>
                <c:pt idx="6">
                  <c:v>5a Pulso</c:v>
                </c:pt>
                <c:pt idx="7">
                  <c:v>6a Pulso</c:v>
                </c:pt>
                <c:pt idx="8">
                  <c:v>7a Pulso</c:v>
                </c:pt>
              </c:strCache>
            </c:strRef>
          </c:cat>
          <c:val>
            <c:numRef>
              <c:f>Planilha1!$K$18:$S$18</c:f>
              <c:numCache>
                <c:formatCode>###0%</c:formatCode>
                <c:ptCount val="9"/>
                <c:pt idx="0">
                  <c:v>0.53951697143885491</c:v>
                </c:pt>
                <c:pt idx="1">
                  <c:v>0.58636449090295417</c:v>
                </c:pt>
                <c:pt idx="2">
                  <c:v>0.52</c:v>
                </c:pt>
                <c:pt idx="3">
                  <c:v>0.56000000000000005</c:v>
                </c:pt>
                <c:pt idx="4" formatCode="0%">
                  <c:v>0.52</c:v>
                </c:pt>
                <c:pt idx="5">
                  <c:v>0.56000000000000005</c:v>
                </c:pt>
                <c:pt idx="6">
                  <c:v>0.53560664274825065</c:v>
                </c:pt>
                <c:pt idx="7">
                  <c:v>0.548186788495582</c:v>
                </c:pt>
                <c:pt idx="8">
                  <c:v>0.5335499678767156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717-44F8-9A7B-2E183E4E6FEB}"/>
            </c:ext>
          </c:extLst>
        </c:ser>
        <c:ser>
          <c:idx val="1"/>
          <c:order val="1"/>
          <c:tx>
            <c:strRef>
              <c:f>Planilha1!$J$19</c:f>
              <c:strCache>
                <c:ptCount val="1"/>
                <c:pt idx="0">
                  <c:v>Menos de 30%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Planilha1!$K$17:$S$17</c:f>
              <c:strCache>
                <c:ptCount val="9"/>
                <c:pt idx="0">
                  <c:v>13a ed</c:v>
                </c:pt>
                <c:pt idx="1">
                  <c:v>14a edição</c:v>
                </c:pt>
                <c:pt idx="2">
                  <c:v>1a Pulso</c:v>
                </c:pt>
                <c:pt idx="3">
                  <c:v>2a Pulso</c:v>
                </c:pt>
                <c:pt idx="4">
                  <c:v>3a Pulso</c:v>
                </c:pt>
                <c:pt idx="5">
                  <c:v>4a Pulso</c:v>
                </c:pt>
                <c:pt idx="6">
                  <c:v>5a Pulso</c:v>
                </c:pt>
                <c:pt idx="7">
                  <c:v>6a Pulso</c:v>
                </c:pt>
                <c:pt idx="8">
                  <c:v>7a Pulso</c:v>
                </c:pt>
              </c:strCache>
            </c:strRef>
          </c:cat>
          <c:val>
            <c:numRef>
              <c:f>Planilha1!$K$19:$S$19</c:f>
              <c:numCache>
                <c:formatCode>###0%</c:formatCode>
                <c:ptCount val="9"/>
                <c:pt idx="0">
                  <c:v>0.38549523117875006</c:v>
                </c:pt>
                <c:pt idx="1">
                  <c:v>0.36298716746417392</c:v>
                </c:pt>
                <c:pt idx="2">
                  <c:v>0.41</c:v>
                </c:pt>
                <c:pt idx="3">
                  <c:v>0.37</c:v>
                </c:pt>
                <c:pt idx="4" formatCode="0%">
                  <c:v>0.41</c:v>
                </c:pt>
                <c:pt idx="5">
                  <c:v>0.39</c:v>
                </c:pt>
                <c:pt idx="6">
                  <c:v>0.41119025033077716</c:v>
                </c:pt>
                <c:pt idx="7">
                  <c:v>0.40075699282738553</c:v>
                </c:pt>
                <c:pt idx="8">
                  <c:v>0.41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717-44F8-9A7B-2E183E4E6FEB}"/>
            </c:ext>
          </c:extLst>
        </c:ser>
        <c:ser>
          <c:idx val="2"/>
          <c:order val="2"/>
          <c:tx>
            <c:strRef>
              <c:f>Planilha1!$J$20</c:f>
              <c:strCache>
                <c:ptCount val="1"/>
                <c:pt idx="0">
                  <c:v>Não sei/não quero responder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Planilha1!$K$17:$S$17</c:f>
              <c:strCache>
                <c:ptCount val="9"/>
                <c:pt idx="0">
                  <c:v>13a ed</c:v>
                </c:pt>
                <c:pt idx="1">
                  <c:v>14a edição</c:v>
                </c:pt>
                <c:pt idx="2">
                  <c:v>1a Pulso</c:v>
                </c:pt>
                <c:pt idx="3">
                  <c:v>2a Pulso</c:v>
                </c:pt>
                <c:pt idx="4">
                  <c:v>3a Pulso</c:v>
                </c:pt>
                <c:pt idx="5">
                  <c:v>4a Pulso</c:v>
                </c:pt>
                <c:pt idx="6">
                  <c:v>5a Pulso</c:v>
                </c:pt>
                <c:pt idx="7">
                  <c:v>6a Pulso</c:v>
                </c:pt>
                <c:pt idx="8">
                  <c:v>7a Pulso</c:v>
                </c:pt>
              </c:strCache>
            </c:strRef>
          </c:cat>
          <c:val>
            <c:numRef>
              <c:f>Planilha1!$K$20:$S$20</c:f>
              <c:numCache>
                <c:formatCode>###0%</c:formatCode>
                <c:ptCount val="9"/>
                <c:pt idx="0">
                  <c:v>7.498779738239493E-2</c:v>
                </c:pt>
                <c:pt idx="1">
                  <c:v>5.0648341632871879E-2</c:v>
                </c:pt>
                <c:pt idx="2">
                  <c:v>0.08</c:v>
                </c:pt>
                <c:pt idx="3">
                  <c:v>7.0000000000000007E-2</c:v>
                </c:pt>
                <c:pt idx="4" formatCode="0%">
                  <c:v>7.0000000000000007E-2</c:v>
                </c:pt>
                <c:pt idx="5">
                  <c:v>0.05</c:v>
                </c:pt>
                <c:pt idx="6">
                  <c:v>5.3203106920972069E-2</c:v>
                </c:pt>
                <c:pt idx="7">
                  <c:v>5.1056218677032465E-2</c:v>
                </c:pt>
                <c:pt idx="8">
                  <c:v>0.06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717-44F8-9A7B-2E183E4E6FE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84921680"/>
        <c:axId val="-184918416"/>
      </c:lineChart>
      <c:catAx>
        <c:axId val="-18492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4918416"/>
        <c:crosses val="autoZero"/>
        <c:auto val="1"/>
        <c:lblAlgn val="ctr"/>
        <c:lblOffset val="100"/>
        <c:noMultiLvlLbl val="0"/>
      </c:catAx>
      <c:valAx>
        <c:axId val="-184918416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-18492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Hoje o que mais traz dificuldades para o seu negócio?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Planilha2!$Y$40</c:f>
              <c:strCache>
                <c:ptCount val="1"/>
                <c:pt idx="0">
                  <c:v>1a Pulso dos Pequenos Negócios - ago/22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Planilha2!$W$41:$W$45</c:f>
              <c:strCache>
                <c:ptCount val="5"/>
                <c:pt idx="0">
                  <c:v>Aumento dos custos (Insumos/mercadoria, Combustíveis, Aluguel, Energia)</c:v>
                </c:pt>
                <c:pt idx="1">
                  <c:v>Falta de clientes</c:v>
                </c:pt>
                <c:pt idx="2">
                  <c:v>Dívidas (empréstimo,impostos, fornecedores)</c:v>
                </c:pt>
                <c:pt idx="3">
                  <c:v>Funcionários afastados por problema de saúde</c:v>
                </c:pt>
                <c:pt idx="4">
                  <c:v>Outros</c:v>
                </c:pt>
              </c:strCache>
            </c:strRef>
          </c:cat>
          <c:val>
            <c:numRef>
              <c:f>Planilha2!$Y$41:$Y$45</c:f>
              <c:numCache>
                <c:formatCode>###0%</c:formatCode>
                <c:ptCount val="5"/>
                <c:pt idx="0">
                  <c:v>0.42121577964266987</c:v>
                </c:pt>
                <c:pt idx="1">
                  <c:v>0.24188473721522061</c:v>
                </c:pt>
                <c:pt idx="2">
                  <c:v>0.17021445422533127</c:v>
                </c:pt>
                <c:pt idx="3">
                  <c:v>4.6576815729763342E-3</c:v>
                </c:pt>
                <c:pt idx="4">
                  <c:v>0.13316215914669763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F-4029-9A45-639662B2B167}"/>
            </c:ext>
          </c:extLst>
        </c:ser>
        <c:ser>
          <c:idx val="1"/>
          <c:order val="1"/>
          <c:tx>
            <c:strRef>
              <c:f>Planilha2!$Z$40</c:f>
              <c:strCache>
                <c:ptCount val="1"/>
                <c:pt idx="0">
                  <c:v>2a Pulso dos Pequenos Negócios - jan/23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Planilha2!$W$41:$W$45</c:f>
              <c:strCache>
                <c:ptCount val="5"/>
                <c:pt idx="0">
                  <c:v>Aumento dos custos (Insumos/mercadoria, Combustíveis, Aluguel, Energia)</c:v>
                </c:pt>
                <c:pt idx="1">
                  <c:v>Falta de clientes</c:v>
                </c:pt>
                <c:pt idx="2">
                  <c:v>Dívidas (empréstimo,impostos, fornecedores)</c:v>
                </c:pt>
                <c:pt idx="3">
                  <c:v>Funcionários afastados por problema de saúde</c:v>
                </c:pt>
                <c:pt idx="4">
                  <c:v>Outros</c:v>
                </c:pt>
              </c:strCache>
            </c:strRef>
          </c:cat>
          <c:val>
            <c:numRef>
              <c:f>Planilha2!$Z$41:$Z$45</c:f>
              <c:numCache>
                <c:formatCode>###0%</c:formatCode>
                <c:ptCount val="5"/>
                <c:pt idx="0">
                  <c:v>0.35663912842667622</c:v>
                </c:pt>
                <c:pt idx="1">
                  <c:v>0.28181472198762608</c:v>
                </c:pt>
                <c:pt idx="2">
                  <c:v>0.18512017192531954</c:v>
                </c:pt>
                <c:pt idx="3">
                  <c:v>5.1079710581737091E-3</c:v>
                </c:pt>
                <c:pt idx="4">
                  <c:v>0.14842667833334769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6F-4029-9A45-639662B2B167}"/>
            </c:ext>
          </c:extLst>
        </c:ser>
        <c:ser>
          <c:idx val="2"/>
          <c:order val="2"/>
          <c:tx>
            <c:strRef>
              <c:f>Planilha2!$AA$40</c:f>
              <c:strCache>
                <c:ptCount val="1"/>
                <c:pt idx="0">
                  <c:v>3a Pulso dos Pequenos Negócios - abr/23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Planilha2!$W$41:$W$45</c:f>
              <c:strCache>
                <c:ptCount val="5"/>
                <c:pt idx="0">
                  <c:v>Aumento dos custos (Insumos/mercadoria, Combustíveis, Aluguel, Energia)</c:v>
                </c:pt>
                <c:pt idx="1">
                  <c:v>Falta de clientes</c:v>
                </c:pt>
                <c:pt idx="2">
                  <c:v>Dívidas (empréstimo,impostos, fornecedores)</c:v>
                </c:pt>
                <c:pt idx="3">
                  <c:v>Funcionários afastados por problema de saúde</c:v>
                </c:pt>
                <c:pt idx="4">
                  <c:v>Outros</c:v>
                </c:pt>
              </c:strCache>
            </c:strRef>
          </c:cat>
          <c:val>
            <c:numRef>
              <c:f>Planilha2!$AA$41:$AA$45</c:f>
              <c:numCache>
                <c:formatCode>###0%</c:formatCode>
                <c:ptCount val="5"/>
                <c:pt idx="0">
                  <c:v>0.38</c:v>
                </c:pt>
                <c:pt idx="1">
                  <c:v>0.31</c:v>
                </c:pt>
                <c:pt idx="2">
                  <c:v>0.18</c:v>
                </c:pt>
                <c:pt idx="3">
                  <c:v>0.01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6F-4029-9A45-639662B2B167}"/>
            </c:ext>
          </c:extLst>
        </c:ser>
        <c:ser>
          <c:idx val="3"/>
          <c:order val="3"/>
          <c:tx>
            <c:strRef>
              <c:f>Planilha2!$AB$40</c:f>
              <c:strCache>
                <c:ptCount val="1"/>
                <c:pt idx="0">
                  <c:v>4a Pulso dos Pequenos Negócios - jul/23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Planilha2!$W$41:$W$45</c:f>
              <c:strCache>
                <c:ptCount val="5"/>
                <c:pt idx="0">
                  <c:v>Aumento dos custos (Insumos/mercadoria, Combustíveis, Aluguel, Energia)</c:v>
                </c:pt>
                <c:pt idx="1">
                  <c:v>Falta de clientes</c:v>
                </c:pt>
                <c:pt idx="2">
                  <c:v>Dívidas (empréstimo,impostos, fornecedores)</c:v>
                </c:pt>
                <c:pt idx="3">
                  <c:v>Funcionários afastados por problema de saúde</c:v>
                </c:pt>
                <c:pt idx="4">
                  <c:v>Outros</c:v>
                </c:pt>
              </c:strCache>
            </c:strRef>
          </c:cat>
          <c:val>
            <c:numRef>
              <c:f>Planilha2!$AB$41:$AB$45</c:f>
              <c:numCache>
                <c:formatCode>0%</c:formatCode>
                <c:ptCount val="5"/>
                <c:pt idx="0">
                  <c:v>0.32</c:v>
                </c:pt>
                <c:pt idx="1">
                  <c:v>0.33</c:v>
                </c:pt>
                <c:pt idx="2" formatCode="###0%">
                  <c:v>0.19</c:v>
                </c:pt>
                <c:pt idx="3">
                  <c:v>0.01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6F-4029-9A45-639662B2B167}"/>
            </c:ext>
          </c:extLst>
        </c:ser>
        <c:ser>
          <c:idx val="4"/>
          <c:order val="4"/>
          <c:tx>
            <c:strRef>
              <c:f>Planilha2!$AC$40</c:f>
              <c:strCache>
                <c:ptCount val="1"/>
                <c:pt idx="0">
                  <c:v>5a Pulso dos Pequenos Negócios -nov/23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Planilha2!$W$41:$W$45</c:f>
              <c:strCache>
                <c:ptCount val="5"/>
                <c:pt idx="0">
                  <c:v>Aumento dos custos (Insumos/mercadoria, Combustíveis, Aluguel, Energia)</c:v>
                </c:pt>
                <c:pt idx="1">
                  <c:v>Falta de clientes</c:v>
                </c:pt>
                <c:pt idx="2">
                  <c:v>Dívidas (empréstimo,impostos, fornecedores)</c:v>
                </c:pt>
                <c:pt idx="3">
                  <c:v>Funcionários afastados por problema de saúde</c:v>
                </c:pt>
                <c:pt idx="4">
                  <c:v>Outros</c:v>
                </c:pt>
              </c:strCache>
            </c:strRef>
          </c:cat>
          <c:val>
            <c:numRef>
              <c:f>Planilha2!$AC$41:$AC$45</c:f>
              <c:numCache>
                <c:formatCode>###0%</c:formatCode>
                <c:ptCount val="5"/>
                <c:pt idx="0">
                  <c:v>0.32236192177588441</c:v>
                </c:pt>
                <c:pt idx="1">
                  <c:v>0.34464333968989097</c:v>
                </c:pt>
                <c:pt idx="2">
                  <c:v>0.17291793682446621</c:v>
                </c:pt>
                <c:pt idx="3">
                  <c:v>6.7705286129697362E-3</c:v>
                </c:pt>
                <c:pt idx="4">
                  <c:v>0.15330627309678871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6F-4029-9A45-639662B2B167}"/>
            </c:ext>
          </c:extLst>
        </c:ser>
        <c:ser>
          <c:idx val="5"/>
          <c:order val="5"/>
          <c:tx>
            <c:strRef>
              <c:f>Planilha2!$AD$40</c:f>
              <c:strCache>
                <c:ptCount val="1"/>
                <c:pt idx="0">
                  <c:v>6a Pulso dos Pequenos Negócios -fev/24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Planilha2!$W$41:$W$45</c:f>
              <c:strCache>
                <c:ptCount val="5"/>
                <c:pt idx="0">
                  <c:v>Aumento dos custos (Insumos/mercadoria, Combustíveis, Aluguel, Energia)</c:v>
                </c:pt>
                <c:pt idx="1">
                  <c:v>Falta de clientes</c:v>
                </c:pt>
                <c:pt idx="2">
                  <c:v>Dívidas (empréstimo,impostos, fornecedores)</c:v>
                </c:pt>
                <c:pt idx="3">
                  <c:v>Funcionários afastados por problema de saúde</c:v>
                </c:pt>
                <c:pt idx="4">
                  <c:v>Outros</c:v>
                </c:pt>
              </c:strCache>
            </c:strRef>
          </c:cat>
          <c:val>
            <c:numRef>
              <c:f>Planilha2!$AD$41:$AD$45</c:f>
              <c:numCache>
                <c:formatCode>###0%</c:formatCode>
                <c:ptCount val="5"/>
                <c:pt idx="0">
                  <c:v>0.33612042852043594</c:v>
                </c:pt>
                <c:pt idx="1">
                  <c:v>0.33274036817921065</c:v>
                </c:pt>
                <c:pt idx="2">
                  <c:v>0.17830013157498681</c:v>
                </c:pt>
                <c:pt idx="3">
                  <c:v>7.9109595415761107E-3</c:v>
                </c:pt>
                <c:pt idx="4">
                  <c:v>0.14492811218379045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6F-4029-9A45-639662B2B167}"/>
            </c:ext>
          </c:extLst>
        </c:ser>
        <c:ser>
          <c:idx val="6"/>
          <c:order val="6"/>
          <c:tx>
            <c:strRef>
              <c:f>Planilha2!$AE$40</c:f>
              <c:strCache>
                <c:ptCount val="1"/>
                <c:pt idx="0">
                  <c:v>7a Pulso dos Pequenos Negócios -maio/24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Planilha2!$W$41:$W$45</c:f>
              <c:strCache>
                <c:ptCount val="5"/>
                <c:pt idx="0">
                  <c:v>Aumento dos custos (Insumos/mercadoria, Combustíveis, Aluguel, Energia)</c:v>
                </c:pt>
                <c:pt idx="1">
                  <c:v>Falta de clientes</c:v>
                </c:pt>
                <c:pt idx="2">
                  <c:v>Dívidas (empréstimo,impostos, fornecedores)</c:v>
                </c:pt>
                <c:pt idx="3">
                  <c:v>Funcionários afastados por problema de saúde</c:v>
                </c:pt>
                <c:pt idx="4">
                  <c:v>Outros</c:v>
                </c:pt>
              </c:strCache>
            </c:strRef>
          </c:cat>
          <c:val>
            <c:numRef>
              <c:f>Planilha2!$AE$41:$AE$45</c:f>
              <c:numCache>
                <c:formatCode>0%</c:formatCode>
                <c:ptCount val="5"/>
                <c:pt idx="0">
                  <c:v>0.28000000000000003</c:v>
                </c:pt>
                <c:pt idx="1">
                  <c:v>0.34</c:v>
                </c:pt>
                <c:pt idx="2" formatCode="###0%">
                  <c:v>0.16999999999999998</c:v>
                </c:pt>
                <c:pt idx="3">
                  <c:v>0.01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6F-4029-9A45-639662B2B1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307200"/>
        <c:axId val="-200299040"/>
      </c:barChart>
      <c:catAx>
        <c:axId val="-20030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0299040"/>
        <c:crosses val="autoZero"/>
        <c:auto val="1"/>
        <c:lblAlgn val="ctr"/>
        <c:lblOffset val="100"/>
        <c:noMultiLvlLbl val="0"/>
      </c:catAx>
      <c:valAx>
        <c:axId val="-20029904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-20030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Nos últimos 30 dias, sua empresa teve aumento dos custos (valor dos Insumos/mercadoria, Combustíveis, Aluguel, Energia)</a:t>
            </a:r>
          </a:p>
        </c:rich>
      </c:tx>
      <c:layout>
        <c:manualLayout>
          <c:xMode val="edge"/>
          <c:yMode val="edge"/>
          <c:x val="0.11678817360122026"/>
          <c:y val="2.2837602706273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Planilha3!$C$18</c:f>
              <c:strCache>
                <c:ptCount val="1"/>
                <c:pt idx="0">
                  <c:v>1a Pulso dos Pequenos Negócios - ago/22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Planilha3!$B$19:$B$21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sei dizer/Não quero responder</c:v>
                </c:pt>
              </c:strCache>
            </c:strRef>
          </c:cat>
          <c:val>
            <c:numRef>
              <c:f>Planilha3!$C$19:$C$21</c:f>
              <c:numCache>
                <c:formatCode>###0%</c:formatCode>
                <c:ptCount val="3"/>
                <c:pt idx="0">
                  <c:v>0.75511997453098512</c:v>
                </c:pt>
                <c:pt idx="1">
                  <c:v>0.20008088714629221</c:v>
                </c:pt>
                <c:pt idx="2">
                  <c:v>4.4799138322722504E-2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F-42D1-B3A7-0452328DA92C}"/>
            </c:ext>
          </c:extLst>
        </c:ser>
        <c:ser>
          <c:idx val="1"/>
          <c:order val="1"/>
          <c:tx>
            <c:strRef>
              <c:f>Planilha3!$D$18</c:f>
              <c:strCache>
                <c:ptCount val="1"/>
                <c:pt idx="0">
                  <c:v>2a Pulso dos Pequenos Negócios - jan/23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Planilha3!$B$19:$B$21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sei dizer/Não quero responder</c:v>
                </c:pt>
              </c:strCache>
            </c:strRef>
          </c:cat>
          <c:val>
            <c:numRef>
              <c:f>Planilha3!$D$19:$D$21</c:f>
              <c:numCache>
                <c:formatCode>###0%</c:formatCode>
                <c:ptCount val="3"/>
                <c:pt idx="0">
                  <c:v>0.76164018174650294</c:v>
                </c:pt>
                <c:pt idx="1">
                  <c:v>0.19655478302766757</c:v>
                </c:pt>
                <c:pt idx="2">
                  <c:v>4.1805035225829464E-2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F-42D1-B3A7-0452328DA92C}"/>
            </c:ext>
          </c:extLst>
        </c:ser>
        <c:ser>
          <c:idx val="2"/>
          <c:order val="2"/>
          <c:tx>
            <c:strRef>
              <c:f>Planilha3!$E$18</c:f>
              <c:strCache>
                <c:ptCount val="1"/>
                <c:pt idx="0">
                  <c:v>3a Pulso dos Pequenos Negócios - abr/23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Planilha3!$B$19:$B$21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sei dizer/Não quero responder</c:v>
                </c:pt>
              </c:strCache>
            </c:strRef>
          </c:cat>
          <c:val>
            <c:numRef>
              <c:f>Planilha3!$E$19:$E$21</c:f>
              <c:numCache>
                <c:formatCode>0%</c:formatCode>
                <c:ptCount val="3"/>
                <c:pt idx="0">
                  <c:v>0.78</c:v>
                </c:pt>
                <c:pt idx="1">
                  <c:v>0.18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7F-42D1-B3A7-0452328DA92C}"/>
            </c:ext>
          </c:extLst>
        </c:ser>
        <c:ser>
          <c:idx val="3"/>
          <c:order val="3"/>
          <c:tx>
            <c:strRef>
              <c:f>Planilha3!$F$18</c:f>
              <c:strCache>
                <c:ptCount val="1"/>
                <c:pt idx="0">
                  <c:v>4a Pulso dos Pequenos Negócios - jul/23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Planilha3!$B$19:$B$21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sei dizer/Não quero responder</c:v>
                </c:pt>
              </c:strCache>
            </c:strRef>
          </c:cat>
          <c:val>
            <c:numRef>
              <c:f>Planilha3!$F$19:$F$21</c:f>
              <c:numCache>
                <c:formatCode>0%</c:formatCode>
                <c:ptCount val="3"/>
                <c:pt idx="0">
                  <c:v>0.68</c:v>
                </c:pt>
                <c:pt idx="1">
                  <c:v>0.28999999999999998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7F-42D1-B3A7-0452328DA92C}"/>
            </c:ext>
          </c:extLst>
        </c:ser>
        <c:ser>
          <c:idx val="4"/>
          <c:order val="4"/>
          <c:tx>
            <c:strRef>
              <c:f>Planilha3!$G$18</c:f>
              <c:strCache>
                <c:ptCount val="1"/>
                <c:pt idx="0">
                  <c:v>5a Pulso dos Pequenos Negócios - nov/23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Planilha3!$B$19:$B$21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sei dizer/Não quero responder</c:v>
                </c:pt>
              </c:strCache>
            </c:strRef>
          </c:cat>
          <c:val>
            <c:numRef>
              <c:f>Planilha3!$G$19:$G$21</c:f>
              <c:numCache>
                <c:formatCode>###0%</c:formatCode>
                <c:ptCount val="3"/>
                <c:pt idx="0">
                  <c:v>0.70997771017276534</c:v>
                </c:pt>
                <c:pt idx="1">
                  <c:v>0.25171045068318038</c:v>
                </c:pt>
                <c:pt idx="2">
                  <c:v>3.8311839144054227E-2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7F-42D1-B3A7-0452328DA92C}"/>
            </c:ext>
          </c:extLst>
        </c:ser>
        <c:ser>
          <c:idx val="5"/>
          <c:order val="5"/>
          <c:tx>
            <c:strRef>
              <c:f>Planilha3!$H$18</c:f>
              <c:strCache>
                <c:ptCount val="1"/>
                <c:pt idx="0">
                  <c:v>6a Pulso dos Pequenos Negócios - fev/24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Planilha3!$B$19:$B$21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sei dizer/Não quero responder</c:v>
                </c:pt>
              </c:strCache>
            </c:strRef>
          </c:cat>
          <c:val>
            <c:numRef>
              <c:f>Planilha3!$H$19:$H$21</c:f>
              <c:numCache>
                <c:formatCode>###0%</c:formatCode>
                <c:ptCount val="3"/>
                <c:pt idx="0">
                  <c:v>0.73495903658742501</c:v>
                </c:pt>
                <c:pt idx="1">
                  <c:v>0.22689078086439524</c:v>
                </c:pt>
                <c:pt idx="2">
                  <c:v>3.815018254817968E-2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7F-42D1-B3A7-0452328DA92C}"/>
            </c:ext>
          </c:extLst>
        </c:ser>
        <c:ser>
          <c:idx val="6"/>
          <c:order val="6"/>
          <c:tx>
            <c:strRef>
              <c:f>Planilha3!$I$18</c:f>
              <c:strCache>
                <c:ptCount val="1"/>
                <c:pt idx="0">
                  <c:v>7a Pulso dos Pequenos Negócios - maio/24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Planilha3!$B$19:$B$21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sei dizer/Não quero responder</c:v>
                </c:pt>
              </c:strCache>
            </c:strRef>
          </c:cat>
          <c:val>
            <c:numRef>
              <c:f>Planilha3!$I$19:$I$21</c:f>
              <c:numCache>
                <c:formatCode>0%</c:formatCode>
                <c:ptCount val="3"/>
                <c:pt idx="0">
                  <c:v>0.69</c:v>
                </c:pt>
                <c:pt idx="1">
                  <c:v>0.27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7F-42D1-B3A7-0452328DA9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0301216"/>
        <c:axId val="-200301760"/>
      </c:barChart>
      <c:catAx>
        <c:axId val="-20030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0301760"/>
        <c:crosses val="autoZero"/>
        <c:auto val="1"/>
        <c:lblAlgn val="ctr"/>
        <c:lblOffset val="100"/>
        <c:noMultiLvlLbl val="0"/>
      </c:catAx>
      <c:valAx>
        <c:axId val="-2003017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-20030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O aumento de custos que a sua empresa sofreu, nos últimos 30 dias, foram repassados em que medida para os seus clientes?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Planilha3!$C$11</c:f>
              <c:strCache>
                <c:ptCount val="1"/>
                <c:pt idx="0">
                  <c:v>1a Pulso dos Pequenos Negócios - ago/22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Planilha3!$B$12:$B$15</c:f>
              <c:strCache>
                <c:ptCount val="4"/>
                <c:pt idx="0">
                  <c:v>Foram repassados totalmente</c:v>
                </c:pt>
                <c:pt idx="1">
                  <c:v>Foram repassados só parcialmente</c:v>
                </c:pt>
                <c:pt idx="2">
                  <c:v>Não foram repassados aos clientes</c:v>
                </c:pt>
                <c:pt idx="3">
                  <c:v>Não sei dizer/Não quero responder</c:v>
                </c:pt>
              </c:strCache>
            </c:strRef>
          </c:cat>
          <c:val>
            <c:numRef>
              <c:f>Planilha3!$C$12:$C$15</c:f>
              <c:numCache>
                <c:formatCode>###0%</c:formatCode>
                <c:ptCount val="4"/>
                <c:pt idx="0">
                  <c:v>9.3517334115830464E-2</c:v>
                </c:pt>
                <c:pt idx="1">
                  <c:v>0.4733675818274537</c:v>
                </c:pt>
                <c:pt idx="2">
                  <c:v>0.43311508405671584</c:v>
                </c:pt>
                <c:pt idx="3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7-40CE-9828-06C97943AEF9}"/>
            </c:ext>
          </c:extLst>
        </c:ser>
        <c:ser>
          <c:idx val="1"/>
          <c:order val="1"/>
          <c:tx>
            <c:strRef>
              <c:f>Planilha3!$D$11</c:f>
              <c:strCache>
                <c:ptCount val="1"/>
                <c:pt idx="0">
                  <c:v>2a Pulso dos Pequenos Negócios - jan/23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Planilha3!$B$12:$B$15</c:f>
              <c:strCache>
                <c:ptCount val="4"/>
                <c:pt idx="0">
                  <c:v>Foram repassados totalmente</c:v>
                </c:pt>
                <c:pt idx="1">
                  <c:v>Foram repassados só parcialmente</c:v>
                </c:pt>
                <c:pt idx="2">
                  <c:v>Não foram repassados aos clientes</c:v>
                </c:pt>
                <c:pt idx="3">
                  <c:v>Não sei dizer/Não quero responder</c:v>
                </c:pt>
              </c:strCache>
            </c:strRef>
          </c:cat>
          <c:val>
            <c:numRef>
              <c:f>Planilha3!$D$12:$D$15</c:f>
              <c:numCache>
                <c:formatCode>###0%</c:formatCode>
                <c:ptCount val="4"/>
                <c:pt idx="0">
                  <c:v>8.5773169613603872E-2</c:v>
                </c:pt>
                <c:pt idx="1">
                  <c:v>0.4192138886206544</c:v>
                </c:pt>
                <c:pt idx="2">
                  <c:v>0.46693462080347231</c:v>
                </c:pt>
                <c:pt idx="3">
                  <c:v>2.8078320962269376E-2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7-40CE-9828-06C97943AEF9}"/>
            </c:ext>
          </c:extLst>
        </c:ser>
        <c:ser>
          <c:idx val="2"/>
          <c:order val="2"/>
          <c:tx>
            <c:strRef>
              <c:f>Planilha3!$E$11</c:f>
              <c:strCache>
                <c:ptCount val="1"/>
                <c:pt idx="0">
                  <c:v>3a Pulso dos Pequenos Negócios - abr/23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Planilha3!$B$12:$B$15</c:f>
              <c:strCache>
                <c:ptCount val="4"/>
                <c:pt idx="0">
                  <c:v>Foram repassados totalmente</c:v>
                </c:pt>
                <c:pt idx="1">
                  <c:v>Foram repassados só parcialmente</c:v>
                </c:pt>
                <c:pt idx="2">
                  <c:v>Não foram repassados aos clientes</c:v>
                </c:pt>
                <c:pt idx="3">
                  <c:v>Não sei dizer/Não quero responder</c:v>
                </c:pt>
              </c:strCache>
            </c:strRef>
          </c:cat>
          <c:val>
            <c:numRef>
              <c:f>Planilha3!$E$12:$E$15</c:f>
              <c:numCache>
                <c:formatCode>0%</c:formatCode>
                <c:ptCount val="4"/>
                <c:pt idx="0">
                  <c:v>0.08</c:v>
                </c:pt>
                <c:pt idx="1">
                  <c:v>0.41</c:v>
                </c:pt>
                <c:pt idx="2">
                  <c:v>0.49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07-40CE-9828-06C97943AEF9}"/>
            </c:ext>
          </c:extLst>
        </c:ser>
        <c:ser>
          <c:idx val="3"/>
          <c:order val="3"/>
          <c:tx>
            <c:strRef>
              <c:f>Planilha3!$F$11</c:f>
              <c:strCache>
                <c:ptCount val="1"/>
                <c:pt idx="0">
                  <c:v>4a Pulso dos Pequenos Negócios - jul/23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Planilha3!$B$12:$B$15</c:f>
              <c:strCache>
                <c:ptCount val="4"/>
                <c:pt idx="0">
                  <c:v>Foram repassados totalmente</c:v>
                </c:pt>
                <c:pt idx="1">
                  <c:v>Foram repassados só parcialmente</c:v>
                </c:pt>
                <c:pt idx="2">
                  <c:v>Não foram repassados aos clientes</c:v>
                </c:pt>
                <c:pt idx="3">
                  <c:v>Não sei dizer/Não quero responder</c:v>
                </c:pt>
              </c:strCache>
            </c:strRef>
          </c:cat>
          <c:val>
            <c:numRef>
              <c:f>Planilha3!$F$12:$F$15</c:f>
              <c:numCache>
                <c:formatCode>0%</c:formatCode>
                <c:ptCount val="4"/>
                <c:pt idx="0">
                  <c:v>0.08</c:v>
                </c:pt>
                <c:pt idx="1">
                  <c:v>0.39</c:v>
                </c:pt>
                <c:pt idx="2">
                  <c:v>0.51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07-40CE-9828-06C97943AEF9}"/>
            </c:ext>
          </c:extLst>
        </c:ser>
        <c:ser>
          <c:idx val="4"/>
          <c:order val="4"/>
          <c:tx>
            <c:strRef>
              <c:f>Planilha3!$G$11</c:f>
              <c:strCache>
                <c:ptCount val="1"/>
                <c:pt idx="0">
                  <c:v>5a Pulso dos Pequenos Negócios - nov/23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Planilha3!$B$12:$B$15</c:f>
              <c:strCache>
                <c:ptCount val="4"/>
                <c:pt idx="0">
                  <c:v>Foram repassados totalmente</c:v>
                </c:pt>
                <c:pt idx="1">
                  <c:v>Foram repassados só parcialmente</c:v>
                </c:pt>
                <c:pt idx="2">
                  <c:v>Não foram repassados aos clientes</c:v>
                </c:pt>
                <c:pt idx="3">
                  <c:v>Não sei dizer/Não quero responder</c:v>
                </c:pt>
              </c:strCache>
            </c:strRef>
          </c:cat>
          <c:val>
            <c:numRef>
              <c:f>Planilha3!$G$12:$G$15</c:f>
              <c:numCache>
                <c:formatCode>###0%</c:formatCode>
                <c:ptCount val="4"/>
                <c:pt idx="0">
                  <c:v>7.7659444293444416E-2</c:v>
                </c:pt>
                <c:pt idx="1">
                  <c:v>0.37763298620172614</c:v>
                </c:pt>
                <c:pt idx="2">
                  <c:v>0.52488638000244725</c:v>
                </c:pt>
                <c:pt idx="3">
                  <c:v>1.9821189502382132E-2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07-40CE-9828-06C97943AEF9}"/>
            </c:ext>
          </c:extLst>
        </c:ser>
        <c:ser>
          <c:idx val="5"/>
          <c:order val="5"/>
          <c:tx>
            <c:strRef>
              <c:f>Planilha3!$H$11</c:f>
              <c:strCache>
                <c:ptCount val="1"/>
                <c:pt idx="0">
                  <c:v>6a Pulso dos Pequenos Negócios - fev/24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Planilha3!$B$12:$B$15</c:f>
              <c:strCache>
                <c:ptCount val="4"/>
                <c:pt idx="0">
                  <c:v>Foram repassados totalmente</c:v>
                </c:pt>
                <c:pt idx="1">
                  <c:v>Foram repassados só parcialmente</c:v>
                </c:pt>
                <c:pt idx="2">
                  <c:v>Não foram repassados aos clientes</c:v>
                </c:pt>
                <c:pt idx="3">
                  <c:v>Não sei dizer/Não quero responder</c:v>
                </c:pt>
              </c:strCache>
            </c:strRef>
          </c:cat>
          <c:val>
            <c:numRef>
              <c:f>Planilha3!$H$12:$H$15</c:f>
              <c:numCache>
                <c:formatCode>###0%</c:formatCode>
                <c:ptCount val="4"/>
                <c:pt idx="0">
                  <c:v>8.9075183633956334E-2</c:v>
                </c:pt>
                <c:pt idx="1">
                  <c:v>0.38982060291852522</c:v>
                </c:pt>
                <c:pt idx="2">
                  <c:v>0.50104062613936218</c:v>
                </c:pt>
                <c:pt idx="3">
                  <c:v>2.0063587308156362E-2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07-40CE-9828-06C97943AEF9}"/>
            </c:ext>
          </c:extLst>
        </c:ser>
        <c:ser>
          <c:idx val="6"/>
          <c:order val="6"/>
          <c:tx>
            <c:strRef>
              <c:f>Planilha3!$I$11</c:f>
              <c:strCache>
                <c:ptCount val="1"/>
                <c:pt idx="0">
                  <c:v>7a Pulso dos Pequenos Negócios - maio/24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Planilha3!$B$12:$B$15</c:f>
              <c:strCache>
                <c:ptCount val="4"/>
                <c:pt idx="0">
                  <c:v>Foram repassados totalmente</c:v>
                </c:pt>
                <c:pt idx="1">
                  <c:v>Foram repassados só parcialmente</c:v>
                </c:pt>
                <c:pt idx="2">
                  <c:v>Não foram repassados aos clientes</c:v>
                </c:pt>
                <c:pt idx="3">
                  <c:v>Não sei dizer/Não quero responder</c:v>
                </c:pt>
              </c:strCache>
            </c:strRef>
          </c:cat>
          <c:val>
            <c:numRef>
              <c:f>Planilha3!$I$12:$I$15</c:f>
              <c:numCache>
                <c:formatCode>0%</c:formatCode>
                <c:ptCount val="4"/>
                <c:pt idx="0">
                  <c:v>0.08</c:v>
                </c:pt>
                <c:pt idx="1">
                  <c:v>0.34</c:v>
                </c:pt>
                <c:pt idx="2">
                  <c:v>0.53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07-40CE-9828-06C97943AE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0306112"/>
        <c:axId val="-200298496"/>
      </c:barChart>
      <c:catAx>
        <c:axId val="-2003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0298496"/>
        <c:crosses val="autoZero"/>
        <c:auto val="1"/>
        <c:lblAlgn val="ctr"/>
        <c:lblOffset val="100"/>
        <c:noMultiLvlLbl val="0"/>
      </c:catAx>
      <c:valAx>
        <c:axId val="-200298496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-2003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Nos últimos 3 meses você buscou empréstimo bancário para a sua empresa?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Planilha3!$B$35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Planilha3!$C$34:$I$34</c:f>
              <c:strCache>
                <c:ptCount val="7"/>
                <c:pt idx="0">
                  <c:v>1a Pulso dos Pequenos Negócios - ago/22</c:v>
                </c:pt>
                <c:pt idx="1">
                  <c:v>2a Pulso dos Pequenos Negócios - jan/23</c:v>
                </c:pt>
                <c:pt idx="2">
                  <c:v>3a Pulso dos Pequenos Negócios - abr/23</c:v>
                </c:pt>
                <c:pt idx="3">
                  <c:v>4a Pulso dos Pequenos Negócios - jul/23</c:v>
                </c:pt>
                <c:pt idx="4">
                  <c:v>5a Pulso dos Pequenos Negócios - nov/23</c:v>
                </c:pt>
                <c:pt idx="5">
                  <c:v>6a Pulso dos Pequenos Negócios - fev/24</c:v>
                </c:pt>
                <c:pt idx="6">
                  <c:v>7a Pulso dos Pequenos Negócios - maio/24</c:v>
                </c:pt>
              </c:strCache>
            </c:strRef>
          </c:cat>
          <c:val>
            <c:numRef>
              <c:f>Planilha3!$C$35:$I$35</c:f>
              <c:numCache>
                <c:formatCode>###0%</c:formatCode>
                <c:ptCount val="7"/>
                <c:pt idx="0">
                  <c:v>0.32478367960340981</c:v>
                </c:pt>
                <c:pt idx="1">
                  <c:v>0.29572122163256381</c:v>
                </c:pt>
                <c:pt idx="2" formatCode="0%">
                  <c:v>0.27</c:v>
                </c:pt>
                <c:pt idx="3" formatCode="0%">
                  <c:v>0.32</c:v>
                </c:pt>
                <c:pt idx="4">
                  <c:v>0.27597580166719909</c:v>
                </c:pt>
                <c:pt idx="5">
                  <c:v>0.27122210082369869</c:v>
                </c:pt>
                <c:pt idx="6" formatCode="0%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B-42D6-A4D9-BCDC2857C9C8}"/>
            </c:ext>
          </c:extLst>
        </c:ser>
        <c:ser>
          <c:idx val="1"/>
          <c:order val="1"/>
          <c:tx>
            <c:strRef>
              <c:f>Planilha3!$B$36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Planilha3!$C$34:$I$34</c:f>
              <c:strCache>
                <c:ptCount val="7"/>
                <c:pt idx="0">
                  <c:v>1a Pulso dos Pequenos Negócios - ago/22</c:v>
                </c:pt>
                <c:pt idx="1">
                  <c:v>2a Pulso dos Pequenos Negócios - jan/23</c:v>
                </c:pt>
                <c:pt idx="2">
                  <c:v>3a Pulso dos Pequenos Negócios - abr/23</c:v>
                </c:pt>
                <c:pt idx="3">
                  <c:v>4a Pulso dos Pequenos Negócios - jul/23</c:v>
                </c:pt>
                <c:pt idx="4">
                  <c:v>5a Pulso dos Pequenos Negócios - nov/23</c:v>
                </c:pt>
                <c:pt idx="5">
                  <c:v>6a Pulso dos Pequenos Negócios - fev/24</c:v>
                </c:pt>
                <c:pt idx="6">
                  <c:v>7a Pulso dos Pequenos Negócios - maio/24</c:v>
                </c:pt>
              </c:strCache>
            </c:strRef>
          </c:cat>
          <c:val>
            <c:numRef>
              <c:f>Planilha3!$C$36:$I$36</c:f>
              <c:numCache>
                <c:formatCode>###0%</c:formatCode>
                <c:ptCount val="7"/>
                <c:pt idx="0">
                  <c:v>0.6752163203965903</c:v>
                </c:pt>
                <c:pt idx="1">
                  <c:v>0.70427877836743624</c:v>
                </c:pt>
                <c:pt idx="2" formatCode="0%">
                  <c:v>0.73</c:v>
                </c:pt>
                <c:pt idx="3" formatCode="0%">
                  <c:v>0.68</c:v>
                </c:pt>
                <c:pt idx="4">
                  <c:v>0.72402419833280096</c:v>
                </c:pt>
                <c:pt idx="5">
                  <c:v>0.7287778991763012</c:v>
                </c:pt>
                <c:pt idx="6" formatCode="0%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7B-42D6-A4D9-BCDC2857C9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-200300672"/>
        <c:axId val="-200306656"/>
      </c:barChart>
      <c:catAx>
        <c:axId val="-20030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0306656"/>
        <c:crosses val="autoZero"/>
        <c:auto val="1"/>
        <c:lblAlgn val="ctr"/>
        <c:lblOffset val="100"/>
        <c:noMultiLvlLbl val="0"/>
      </c:catAx>
      <c:valAx>
        <c:axId val="-200306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030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E o que aconteceu com o seu pedido de empréstimo?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5909003973903989E-2"/>
          <c:y val="8.7198397312815493E-2"/>
          <c:w val="0.95250015938117605"/>
          <c:h val="0.738957420524944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Planilha3!$B$43</c:f>
              <c:strCache>
                <c:ptCount val="1"/>
                <c:pt idx="0">
                  <c:v>Consegui o empréstimo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Planilha3!$C$34:$I$34</c:f>
              <c:strCache>
                <c:ptCount val="7"/>
                <c:pt idx="0">
                  <c:v>1a Pulso dos Pequenos Negócios - ago/22</c:v>
                </c:pt>
                <c:pt idx="1">
                  <c:v>2a Pulso dos Pequenos Negócios - jan/23</c:v>
                </c:pt>
                <c:pt idx="2">
                  <c:v>3a Pulso dos Pequenos Negócios - abr/23</c:v>
                </c:pt>
                <c:pt idx="3">
                  <c:v>4a Pulso dos Pequenos Negócios - jul/23</c:v>
                </c:pt>
                <c:pt idx="4">
                  <c:v>5a Pulso dos Pequenos Negócios - nov/23</c:v>
                </c:pt>
                <c:pt idx="5">
                  <c:v>6a Pulso dos Pequenos Negócios - fev/24</c:v>
                </c:pt>
                <c:pt idx="6">
                  <c:v>7a Pulso dos Pequenos Negócios - maio/24</c:v>
                </c:pt>
              </c:strCache>
            </c:strRef>
          </c:cat>
          <c:val>
            <c:numRef>
              <c:f>Planilha3!$C$43:$I$43</c:f>
              <c:numCache>
                <c:formatCode>###0%</c:formatCode>
                <c:ptCount val="7"/>
                <c:pt idx="0">
                  <c:v>0.39280277329185564</c:v>
                </c:pt>
                <c:pt idx="1">
                  <c:v>0.40116296270968682</c:v>
                </c:pt>
                <c:pt idx="2" formatCode="0%">
                  <c:v>0.4</c:v>
                </c:pt>
                <c:pt idx="3" formatCode="0%">
                  <c:v>0.3</c:v>
                </c:pt>
                <c:pt idx="4">
                  <c:v>0.42887684209552535</c:v>
                </c:pt>
                <c:pt idx="5">
                  <c:v>0.41220080907171908</c:v>
                </c:pt>
                <c:pt idx="6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F-4491-ADAF-22BF7B059953}"/>
            </c:ext>
          </c:extLst>
        </c:ser>
        <c:ser>
          <c:idx val="1"/>
          <c:order val="1"/>
          <c:tx>
            <c:strRef>
              <c:f>Planilha3!$B$44</c:f>
              <c:strCache>
                <c:ptCount val="1"/>
                <c:pt idx="0">
                  <c:v>Estou aguardando uma resposta.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Planilha3!$C$34:$I$34</c:f>
              <c:strCache>
                <c:ptCount val="7"/>
                <c:pt idx="0">
                  <c:v>1a Pulso dos Pequenos Negócios - ago/22</c:v>
                </c:pt>
                <c:pt idx="1">
                  <c:v>2a Pulso dos Pequenos Negócios - jan/23</c:v>
                </c:pt>
                <c:pt idx="2">
                  <c:v>3a Pulso dos Pequenos Negócios - abr/23</c:v>
                </c:pt>
                <c:pt idx="3">
                  <c:v>4a Pulso dos Pequenos Negócios - jul/23</c:v>
                </c:pt>
                <c:pt idx="4">
                  <c:v>5a Pulso dos Pequenos Negócios - nov/23</c:v>
                </c:pt>
                <c:pt idx="5">
                  <c:v>6a Pulso dos Pequenos Negócios - fev/24</c:v>
                </c:pt>
                <c:pt idx="6">
                  <c:v>7a Pulso dos Pequenos Negócios - maio/24</c:v>
                </c:pt>
              </c:strCache>
            </c:strRef>
          </c:cat>
          <c:val>
            <c:numRef>
              <c:f>Planilha3!$C$44:$I$44</c:f>
              <c:numCache>
                <c:formatCode>###0%</c:formatCode>
                <c:ptCount val="7"/>
                <c:pt idx="0">
                  <c:v>0.1228575037463512</c:v>
                </c:pt>
                <c:pt idx="1">
                  <c:v>9.6128317780570252E-2</c:v>
                </c:pt>
                <c:pt idx="2" formatCode="0%">
                  <c:v>0.13</c:v>
                </c:pt>
                <c:pt idx="3" formatCode="0%">
                  <c:v>0.12</c:v>
                </c:pt>
                <c:pt idx="4">
                  <c:v>0.13085543539598693</c:v>
                </c:pt>
                <c:pt idx="5">
                  <c:v>0.11556099508083639</c:v>
                </c:pt>
                <c:pt idx="6" formatCode="0%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F-4491-ADAF-22BF7B059953}"/>
            </c:ext>
          </c:extLst>
        </c:ser>
        <c:ser>
          <c:idx val="2"/>
          <c:order val="2"/>
          <c:tx>
            <c:strRef>
              <c:f>Planilha3!$B$45</c:f>
              <c:strCache>
                <c:ptCount val="1"/>
                <c:pt idx="0">
                  <c:v>Não consegui o empréstimo.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Planilha3!$C$34:$I$34</c:f>
              <c:strCache>
                <c:ptCount val="7"/>
                <c:pt idx="0">
                  <c:v>1a Pulso dos Pequenos Negócios - ago/22</c:v>
                </c:pt>
                <c:pt idx="1">
                  <c:v>2a Pulso dos Pequenos Negócios - jan/23</c:v>
                </c:pt>
                <c:pt idx="2">
                  <c:v>3a Pulso dos Pequenos Negócios - abr/23</c:v>
                </c:pt>
                <c:pt idx="3">
                  <c:v>4a Pulso dos Pequenos Negócios - jul/23</c:v>
                </c:pt>
                <c:pt idx="4">
                  <c:v>5a Pulso dos Pequenos Negócios - nov/23</c:v>
                </c:pt>
                <c:pt idx="5">
                  <c:v>6a Pulso dos Pequenos Negócios - fev/24</c:v>
                </c:pt>
                <c:pt idx="6">
                  <c:v>7a Pulso dos Pequenos Negócios - maio/24</c:v>
                </c:pt>
              </c:strCache>
            </c:strRef>
          </c:cat>
          <c:val>
            <c:numRef>
              <c:f>Planilha3!$C$45:$I$45</c:f>
              <c:numCache>
                <c:formatCode>###0%</c:formatCode>
                <c:ptCount val="7"/>
                <c:pt idx="0">
                  <c:v>0.48433972296179317</c:v>
                </c:pt>
                <c:pt idx="1">
                  <c:v>0.50270871950974294</c:v>
                </c:pt>
                <c:pt idx="2" formatCode="0%">
                  <c:v>0.47</c:v>
                </c:pt>
                <c:pt idx="3" formatCode="0%">
                  <c:v>0.57999999999999996</c:v>
                </c:pt>
                <c:pt idx="4">
                  <c:v>0.44026772250848772</c:v>
                </c:pt>
                <c:pt idx="5">
                  <c:v>0.47223819584744464</c:v>
                </c:pt>
                <c:pt idx="6" formatCode="0%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F-4491-ADAF-22BF7B0599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-200302304"/>
        <c:axId val="-200308832"/>
      </c:barChart>
      <c:catAx>
        <c:axId val="-20030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0308832"/>
        <c:crosses val="autoZero"/>
        <c:auto val="1"/>
        <c:lblAlgn val="ctr"/>
        <c:lblOffset val="100"/>
        <c:noMultiLvlLbl val="0"/>
      </c:catAx>
      <c:valAx>
        <c:axId val="-2003088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030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Qual das seguintes frases representam melhor a situação que você vive agora?</a:t>
            </a:r>
          </a:p>
        </c:rich>
      </c:tx>
      <c:layout>
        <c:manualLayout>
          <c:xMode val="edge"/>
          <c:yMode val="edge"/>
          <c:x val="7.3279099703526224E-2"/>
          <c:y val="3.7048926036666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152092196404807E-2"/>
          <c:y val="8.0468199170217733E-2"/>
          <c:w val="0.64009788852646199"/>
          <c:h val="0.85316221063660647"/>
        </c:manualLayout>
      </c:layout>
      <c:lineChart>
        <c:grouping val="standard"/>
        <c:varyColors val="0"/>
        <c:ser>
          <c:idx val="0"/>
          <c:order val="0"/>
          <c:tx>
            <c:strRef>
              <c:f>Plan10!$B$4</c:f>
              <c:strCache>
                <c:ptCount val="1"/>
                <c:pt idx="0">
                  <c:v>Ainda tenho muitas dificuldades para manter meu negócio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Plan10!$D$3:$P$3</c:f>
              <c:strCache>
                <c:ptCount val="13"/>
                <c:pt idx="0">
                  <c:v>9a edição</c:v>
                </c:pt>
                <c:pt idx="1">
                  <c:v>10a edição</c:v>
                </c:pt>
                <c:pt idx="2">
                  <c:v>11a edição</c:v>
                </c:pt>
                <c:pt idx="3">
                  <c:v>12a edição</c:v>
                </c:pt>
                <c:pt idx="4">
                  <c:v>13a edição</c:v>
                </c:pt>
                <c:pt idx="5">
                  <c:v>14a edição</c:v>
                </c:pt>
                <c:pt idx="6">
                  <c:v>1a Pulso</c:v>
                </c:pt>
                <c:pt idx="7">
                  <c:v>2a Pulso</c:v>
                </c:pt>
                <c:pt idx="8">
                  <c:v>3a Pulso</c:v>
                </c:pt>
                <c:pt idx="9">
                  <c:v>4a Pulso</c:v>
                </c:pt>
                <c:pt idx="10">
                  <c:v>5a Pulso</c:v>
                </c:pt>
                <c:pt idx="11">
                  <c:v>6a Pulso</c:v>
                </c:pt>
                <c:pt idx="12">
                  <c:v>7a Pulso</c:v>
                </c:pt>
              </c:strCache>
            </c:strRef>
          </c:cat>
          <c:val>
            <c:numRef>
              <c:f>Plan10!$D$4:$P$4</c:f>
              <c:numCache>
                <c:formatCode>###0%</c:formatCode>
                <c:ptCount val="13"/>
                <c:pt idx="0">
                  <c:v>0.47139169407463655</c:v>
                </c:pt>
                <c:pt idx="1">
                  <c:v>0.56790540585584992</c:v>
                </c:pt>
                <c:pt idx="2">
                  <c:v>0.56168969761947307</c:v>
                </c:pt>
                <c:pt idx="3">
                  <c:v>0.43519787372116137</c:v>
                </c:pt>
                <c:pt idx="4">
                  <c:v>0.3941479549308764</c:v>
                </c:pt>
                <c:pt idx="5">
                  <c:v>0.41159233026948699</c:v>
                </c:pt>
                <c:pt idx="6">
                  <c:v>0.41132410364873329</c:v>
                </c:pt>
                <c:pt idx="7">
                  <c:v>0.43652251552517812</c:v>
                </c:pt>
                <c:pt idx="8" formatCode="0%">
                  <c:v>0.45</c:v>
                </c:pt>
                <c:pt idx="9" formatCode="0%">
                  <c:v>0.47</c:v>
                </c:pt>
                <c:pt idx="10">
                  <c:v>0.42107509061812093</c:v>
                </c:pt>
                <c:pt idx="11">
                  <c:v>0.38443781575573932</c:v>
                </c:pt>
                <c:pt idx="12">
                  <c:v>0.44457224432448944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2E3-4D40-8DC8-DE57FFBF639B}"/>
            </c:ext>
          </c:extLst>
        </c:ser>
        <c:ser>
          <c:idx val="1"/>
          <c:order val="1"/>
          <c:tx>
            <c:strRef>
              <c:f>Plan10!$B$5</c:f>
              <c:strCache>
                <c:ptCount val="1"/>
                <c:pt idx="0">
                  <c:v>O pior já passou</c:v>
                </c:pt>
              </c:strCache>
            </c:strRef>
          </c:tx>
          <c:spPr>
            <a:ln w="28575" cap="rnd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1.152092196404807E-2"/>
                  <c:y val="-2.2296536206765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E3-4D40-8DC8-DE57FFBF639B}"/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Plan10!$D$3:$P$3</c:f>
              <c:strCache>
                <c:ptCount val="13"/>
                <c:pt idx="0">
                  <c:v>9a edição</c:v>
                </c:pt>
                <c:pt idx="1">
                  <c:v>10a edição</c:v>
                </c:pt>
                <c:pt idx="2">
                  <c:v>11a edição</c:v>
                </c:pt>
                <c:pt idx="3">
                  <c:v>12a edição</c:v>
                </c:pt>
                <c:pt idx="4">
                  <c:v>13a edição</c:v>
                </c:pt>
                <c:pt idx="5">
                  <c:v>14a edição</c:v>
                </c:pt>
                <c:pt idx="6">
                  <c:v>1a Pulso</c:v>
                </c:pt>
                <c:pt idx="7">
                  <c:v>2a Pulso</c:v>
                </c:pt>
                <c:pt idx="8">
                  <c:v>3a Pulso</c:v>
                </c:pt>
                <c:pt idx="9">
                  <c:v>4a Pulso</c:v>
                </c:pt>
                <c:pt idx="10">
                  <c:v>5a Pulso</c:v>
                </c:pt>
                <c:pt idx="11">
                  <c:v>6a Pulso</c:v>
                </c:pt>
                <c:pt idx="12">
                  <c:v>7a Pulso</c:v>
                </c:pt>
              </c:strCache>
            </c:strRef>
          </c:cat>
          <c:val>
            <c:numRef>
              <c:f>Plan10!$D$5:$P$5</c:f>
              <c:numCache>
                <c:formatCode>###0%</c:formatCode>
                <c:ptCount val="13"/>
                <c:pt idx="0">
                  <c:v>0.1349257808686519</c:v>
                </c:pt>
                <c:pt idx="1">
                  <c:v>8.7751689098895552E-2</c:v>
                </c:pt>
                <c:pt idx="2">
                  <c:v>9.9293321168961293E-2</c:v>
                </c:pt>
                <c:pt idx="3">
                  <c:v>0.17914294728509106</c:v>
                </c:pt>
                <c:pt idx="4">
                  <c:v>0.16604913850168679</c:v>
                </c:pt>
                <c:pt idx="5">
                  <c:v>0.18827731848486678</c:v>
                </c:pt>
                <c:pt idx="6">
                  <c:v>0.10877018722286497</c:v>
                </c:pt>
                <c:pt idx="7">
                  <c:v>9.0580201745927499E-2</c:v>
                </c:pt>
                <c:pt idx="8" formatCode="0%">
                  <c:v>0.09</c:v>
                </c:pt>
                <c:pt idx="9" formatCode="0%">
                  <c:v>0.1</c:v>
                </c:pt>
                <c:pt idx="10">
                  <c:v>8.0304602000700415E-2</c:v>
                </c:pt>
                <c:pt idx="11">
                  <c:v>8.7301560034555414E-2</c:v>
                </c:pt>
                <c:pt idx="12">
                  <c:v>7.2229476429718137E-2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2E3-4D40-8DC8-DE57FFBF639B}"/>
            </c:ext>
          </c:extLst>
        </c:ser>
        <c:ser>
          <c:idx val="2"/>
          <c:order val="2"/>
          <c:tx>
            <c:strRef>
              <c:f>Plan10!$B$6</c:f>
              <c:strCache>
                <c:ptCount val="1"/>
                <c:pt idx="0">
                  <c:v>Os desafios provocaram mudanças que foram valiosas para o meu negócio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Plan10!$D$3:$P$3</c:f>
              <c:strCache>
                <c:ptCount val="13"/>
                <c:pt idx="0">
                  <c:v>9a edição</c:v>
                </c:pt>
                <c:pt idx="1">
                  <c:v>10a edição</c:v>
                </c:pt>
                <c:pt idx="2">
                  <c:v>11a edição</c:v>
                </c:pt>
                <c:pt idx="3">
                  <c:v>12a edição</c:v>
                </c:pt>
                <c:pt idx="4">
                  <c:v>13a edição</c:v>
                </c:pt>
                <c:pt idx="5">
                  <c:v>14a edição</c:v>
                </c:pt>
                <c:pt idx="6">
                  <c:v>1a Pulso</c:v>
                </c:pt>
                <c:pt idx="7">
                  <c:v>2a Pulso</c:v>
                </c:pt>
                <c:pt idx="8">
                  <c:v>3a Pulso</c:v>
                </c:pt>
                <c:pt idx="9">
                  <c:v>4a Pulso</c:v>
                </c:pt>
                <c:pt idx="10">
                  <c:v>5a Pulso</c:v>
                </c:pt>
                <c:pt idx="11">
                  <c:v>6a Pulso</c:v>
                </c:pt>
                <c:pt idx="12">
                  <c:v>7a Pulso</c:v>
                </c:pt>
              </c:strCache>
            </c:strRef>
          </c:cat>
          <c:val>
            <c:numRef>
              <c:f>Plan10!$D$6:$P$6</c:f>
              <c:numCache>
                <c:formatCode>###0%</c:formatCode>
                <c:ptCount val="13"/>
                <c:pt idx="0">
                  <c:v>0.26770086366965584</c:v>
                </c:pt>
                <c:pt idx="1">
                  <c:v>0.24414489554016805</c:v>
                </c:pt>
                <c:pt idx="2">
                  <c:v>0.23704866039368597</c:v>
                </c:pt>
                <c:pt idx="3">
                  <c:v>0.24154890261826678</c:v>
                </c:pt>
                <c:pt idx="4">
                  <c:v>0.27145649562211965</c:v>
                </c:pt>
                <c:pt idx="5">
                  <c:v>0.23620201244882616</c:v>
                </c:pt>
                <c:pt idx="6">
                  <c:v>0.25685515337087339</c:v>
                </c:pt>
                <c:pt idx="7">
                  <c:v>0.27476803335001704</c:v>
                </c:pt>
                <c:pt idx="8" formatCode="0%">
                  <c:v>0.26</c:v>
                </c:pt>
                <c:pt idx="9" formatCode="0%">
                  <c:v>0.23</c:v>
                </c:pt>
                <c:pt idx="10">
                  <c:v>0.28181525440502264</c:v>
                </c:pt>
                <c:pt idx="11">
                  <c:v>0.29594593257201129</c:v>
                </c:pt>
                <c:pt idx="12">
                  <c:v>0.25658411436093564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F2E3-4D40-8DC8-DE57FFBF639B}"/>
            </c:ext>
          </c:extLst>
        </c:ser>
        <c:ser>
          <c:idx val="3"/>
          <c:order val="3"/>
          <c:tx>
            <c:strRef>
              <c:f>Plan10!$B$7</c:f>
              <c:strCache>
                <c:ptCount val="1"/>
                <c:pt idx="0">
                  <c:v>Animado com as novas oportunidades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7.6311240680325054E-3"/>
                  <c:y val="2.805167599726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E3-4D40-8DC8-DE57FFBF639B}"/>
                </c:ext>
              </c:extLst>
            </c:dLbl>
            <c:spPr>
              <a:solidFill>
                <a:schemeClr val="accent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Plan10!$D$3:$P$3</c:f>
              <c:strCache>
                <c:ptCount val="13"/>
                <c:pt idx="0">
                  <c:v>9a edição</c:v>
                </c:pt>
                <c:pt idx="1">
                  <c:v>10a edição</c:v>
                </c:pt>
                <c:pt idx="2">
                  <c:v>11a edição</c:v>
                </c:pt>
                <c:pt idx="3">
                  <c:v>12a edição</c:v>
                </c:pt>
                <c:pt idx="4">
                  <c:v>13a edição</c:v>
                </c:pt>
                <c:pt idx="5">
                  <c:v>14a edição</c:v>
                </c:pt>
                <c:pt idx="6">
                  <c:v>1a Pulso</c:v>
                </c:pt>
                <c:pt idx="7">
                  <c:v>2a Pulso</c:v>
                </c:pt>
                <c:pt idx="8">
                  <c:v>3a Pulso</c:v>
                </c:pt>
                <c:pt idx="9">
                  <c:v>4a Pulso</c:v>
                </c:pt>
                <c:pt idx="10">
                  <c:v>5a Pulso</c:v>
                </c:pt>
                <c:pt idx="11">
                  <c:v>6a Pulso</c:v>
                </c:pt>
                <c:pt idx="12">
                  <c:v>7a Pulso</c:v>
                </c:pt>
              </c:strCache>
            </c:strRef>
          </c:cat>
          <c:val>
            <c:numRef>
              <c:f>Plan10!$D$7:$P$7</c:f>
              <c:numCache>
                <c:formatCode>###0%</c:formatCode>
                <c:ptCount val="13"/>
                <c:pt idx="0">
                  <c:v>0.12598166138705569</c:v>
                </c:pt>
                <c:pt idx="1">
                  <c:v>0.10019800950508653</c:v>
                </c:pt>
                <c:pt idx="2">
                  <c:v>0.1019683208178797</c:v>
                </c:pt>
                <c:pt idx="3">
                  <c:v>0.14411027637548074</c:v>
                </c:pt>
                <c:pt idx="4">
                  <c:v>0.16834641094531716</c:v>
                </c:pt>
                <c:pt idx="5">
                  <c:v>0.16392833879682006</c:v>
                </c:pt>
                <c:pt idx="6">
                  <c:v>0.22305055575752836</c:v>
                </c:pt>
                <c:pt idx="7">
                  <c:v>0.19812924937887735</c:v>
                </c:pt>
                <c:pt idx="8" formatCode="0%">
                  <c:v>0.2</c:v>
                </c:pt>
                <c:pt idx="9" formatCode="0%">
                  <c:v>0.2</c:v>
                </c:pt>
                <c:pt idx="10">
                  <c:v>0.21680505297615599</c:v>
                </c:pt>
                <c:pt idx="11">
                  <c:v>0.232314691637694</c:v>
                </c:pt>
                <c:pt idx="12">
                  <c:v>0.22661416488485675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F2E3-4D40-8DC8-DE57FFBF63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85186592"/>
        <c:axId val="-185189856"/>
      </c:lineChart>
      <c:catAx>
        <c:axId val="-18518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5189856"/>
        <c:crosses val="autoZero"/>
        <c:auto val="1"/>
        <c:lblAlgn val="ctr"/>
        <c:lblOffset val="100"/>
        <c:noMultiLvlLbl val="0"/>
      </c:catAx>
      <c:valAx>
        <c:axId val="-185189856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-18518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96101862275351"/>
          <c:y val="0.22635084938165145"/>
          <c:w val="0.26795185312949749"/>
          <c:h val="0.59258262702363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Histórico</a:t>
            </a:r>
            <a:r>
              <a:rPr lang="pt-BR" b="1" baseline="0"/>
              <a:t> Empresa Familiar (MPE)</a:t>
            </a:r>
            <a:endParaRPr lang="pt-BR" b="1"/>
          </a:p>
        </c:rich>
      </c:tx>
      <c:layout>
        <c:manualLayout>
          <c:xMode val="edge"/>
          <c:yMode val="edge"/>
          <c:x val="0.213016511971670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Sheet1!$G$29</c:f>
              <c:strCache>
                <c:ptCount val="1"/>
                <c:pt idx="0">
                  <c:v>Sem familiares na empresa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Sheet1!$H$28:$I$28</c:f>
              <c:numCache>
                <c:formatCode>General</c:formatCode>
                <c:ptCount val="2"/>
                <c:pt idx="0">
                  <c:v>2017</c:v>
                </c:pt>
                <c:pt idx="1">
                  <c:v>2024</c:v>
                </c:pt>
              </c:numCache>
            </c:numRef>
          </c:cat>
          <c:val>
            <c:numRef>
              <c:f>Sheet1!$H$29:$I$29</c:f>
              <c:numCache>
                <c:formatCode>###0%</c:formatCode>
                <c:ptCount val="2"/>
                <c:pt idx="0" formatCode="0%">
                  <c:v>0.48</c:v>
                </c:pt>
                <c:pt idx="1">
                  <c:v>0.46370552589342945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E-4BA2-9C20-50044026ABEB}"/>
            </c:ext>
          </c:extLst>
        </c:ser>
        <c:ser>
          <c:idx val="1"/>
          <c:order val="1"/>
          <c:tx>
            <c:strRef>
              <c:f>Sheet1!$G$30</c:f>
              <c:strCache>
                <c:ptCount val="1"/>
                <c:pt idx="0">
                  <c:v>Empresa Familiar (com Sócio ou Colaborador)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Sheet1!$H$28:$I$28</c:f>
              <c:numCache>
                <c:formatCode>General</c:formatCode>
                <c:ptCount val="2"/>
                <c:pt idx="0">
                  <c:v>2017</c:v>
                </c:pt>
                <c:pt idx="1">
                  <c:v>2024</c:v>
                </c:pt>
              </c:numCache>
            </c:numRef>
          </c:cat>
          <c:val>
            <c:numRef>
              <c:f>Sheet1!$H$30:$I$30</c:f>
              <c:numCache>
                <c:formatCode>###0%</c:formatCode>
                <c:ptCount val="2"/>
                <c:pt idx="0" formatCode="0%">
                  <c:v>0.52</c:v>
                </c:pt>
                <c:pt idx="1">
                  <c:v>0.53629447410657061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E-4BA2-9C20-50044026ABE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613613040"/>
        <c:axId val="613614120"/>
      </c:barChart>
      <c:catAx>
        <c:axId val="61361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3614120"/>
        <c:crosses val="autoZero"/>
        <c:auto val="1"/>
        <c:lblAlgn val="ctr"/>
        <c:lblOffset val="100"/>
        <c:noMultiLvlLbl val="0"/>
      </c:catAx>
      <c:valAx>
        <c:axId val="6136141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361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Empresa Familiar (MPE) x 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Sheet1!$H$83</c:f>
              <c:strCache>
                <c:ptCount val="1"/>
                <c:pt idx="0">
                  <c:v>Sem familiares na empresa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Sheet1!$I$82:$K$82</c:f>
              <c:strCache>
                <c:ptCount val="3"/>
                <c:pt idx="0">
                  <c:v>Masculino</c:v>
                </c:pt>
                <c:pt idx="1">
                  <c:v>Feminino</c:v>
                </c:pt>
                <c:pt idx="2">
                  <c:v>Geral</c:v>
                </c:pt>
              </c:strCache>
            </c:strRef>
          </c:cat>
          <c:val>
            <c:numRef>
              <c:f>Sheet1!$I$83:$K$83</c:f>
              <c:numCache>
                <c:formatCode>###0%</c:formatCode>
                <c:ptCount val="3"/>
                <c:pt idx="0">
                  <c:v>0.49789112689375625</c:v>
                </c:pt>
                <c:pt idx="1">
                  <c:v>0.40759057874754245</c:v>
                </c:pt>
                <c:pt idx="2" formatCode="0%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2B-4A49-ACD7-6CE9989DFEE5}"/>
            </c:ext>
          </c:extLst>
        </c:ser>
        <c:ser>
          <c:idx val="1"/>
          <c:order val="1"/>
          <c:tx>
            <c:strRef>
              <c:f>Sheet1!$H$84</c:f>
              <c:strCache>
                <c:ptCount val="1"/>
                <c:pt idx="0">
                  <c:v>Empresa Familiar (Sócio ou Colaborador)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Sheet1!$I$82:$K$82</c:f>
              <c:strCache>
                <c:ptCount val="3"/>
                <c:pt idx="0">
                  <c:v>Masculino</c:v>
                </c:pt>
                <c:pt idx="1">
                  <c:v>Feminino</c:v>
                </c:pt>
                <c:pt idx="2">
                  <c:v>Geral</c:v>
                </c:pt>
              </c:strCache>
            </c:strRef>
          </c:cat>
          <c:val>
            <c:numRef>
              <c:f>Sheet1!$I$84:$K$84</c:f>
              <c:numCache>
                <c:formatCode>###0%</c:formatCode>
                <c:ptCount val="3"/>
                <c:pt idx="0">
                  <c:v>0.50210887310624375</c:v>
                </c:pt>
                <c:pt idx="1">
                  <c:v>0.59240942125245755</c:v>
                </c:pt>
                <c:pt idx="2" formatCode="0%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2B-4A49-ACD7-6CE9989DFE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751542376"/>
        <c:axId val="751535896"/>
      </c:barChart>
      <c:catAx>
        <c:axId val="75154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1535896"/>
        <c:crosses val="autoZero"/>
        <c:auto val="1"/>
        <c:lblAlgn val="ctr"/>
        <c:lblOffset val="100"/>
        <c:noMultiLvlLbl val="0"/>
      </c:catAx>
      <c:valAx>
        <c:axId val="751535896"/>
        <c:scaling>
          <c:orientation val="minMax"/>
          <c:max val="1"/>
        </c:scaling>
        <c:delete val="1"/>
        <c:axPos val="l"/>
        <c:numFmt formatCode="###0%" sourceLinked="1"/>
        <c:majorTickMark val="none"/>
        <c:minorTickMark val="none"/>
        <c:tickLblPos val="nextTo"/>
        <c:crossAx val="751542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Empresas</a:t>
            </a:r>
            <a:r>
              <a:rPr lang="en-US" b="1" dirty="0"/>
              <a:t> </a:t>
            </a:r>
            <a:r>
              <a:rPr lang="en-US" b="1" dirty="0" err="1"/>
              <a:t>familiares</a:t>
            </a:r>
            <a:r>
              <a:rPr lang="en-US" b="1" dirty="0"/>
              <a:t> (</a:t>
            </a:r>
            <a:r>
              <a:rPr lang="en-US" b="1" dirty="0" err="1"/>
              <a:t>Sócio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Colaborador</a:t>
            </a:r>
            <a:r>
              <a:rPr lang="en-US" b="1" dirty="0"/>
              <a:t>)</a:t>
            </a:r>
          </a:p>
          <a:p>
            <a:pPr>
              <a:defRPr/>
            </a:pPr>
            <a:r>
              <a:rPr lang="en-US" sz="1200" b="0" i="1" dirty="0" err="1"/>
              <a:t>Apenas</a:t>
            </a:r>
            <a:r>
              <a:rPr lang="en-US" sz="1200" b="0" i="1" dirty="0"/>
              <a:t> ME e EPP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7285436730688911"/>
          <c:y val="0.11666202811990128"/>
          <c:w val="0.58903477122988179"/>
          <c:h val="0.857623488422776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familiares!$C$80</c:f>
              <c:strCache>
                <c:ptCount val="1"/>
                <c:pt idx="0">
                  <c:v>Empresa Familiar (Sócio ou Colaborador)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5D-4626-A31D-613F258F4D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familiares!$B$81:$B$102</c:f>
              <c:strCache>
                <c:ptCount val="22"/>
                <c:pt idx="0">
                  <c:v>Academias e ativ. físicas</c:v>
                </c:pt>
                <c:pt idx="1">
                  <c:v>Serviços de alimentação</c:v>
                </c:pt>
                <c:pt idx="2">
                  <c:v>Indústria alimentícia</c:v>
                </c:pt>
                <c:pt idx="3">
                  <c:v>Oficinas e peças auto</c:v>
                </c:pt>
                <c:pt idx="4">
                  <c:v>Beleza</c:v>
                </c:pt>
                <c:pt idx="5">
                  <c:v>Comércio varejista</c:v>
                </c:pt>
                <c:pt idx="6">
                  <c:v>Casa e Construção</c:v>
                </c:pt>
                <c:pt idx="7">
                  <c:v>Indústria - Outros</c:v>
                </c:pt>
                <c:pt idx="8">
                  <c:v>Pet shops e vet.</c:v>
                </c:pt>
                <c:pt idx="9">
                  <c:v>Moda</c:v>
                </c:pt>
                <c:pt idx="10">
                  <c:v>Turismo</c:v>
                </c:pt>
                <c:pt idx="11">
                  <c:v>Agronegócio</c:v>
                </c:pt>
                <c:pt idx="12">
                  <c:v>Média Geral</c:v>
                </c:pt>
                <c:pt idx="13">
                  <c:v>Saúde</c:v>
                </c:pt>
                <c:pt idx="14">
                  <c:v>Energia</c:v>
                </c:pt>
                <c:pt idx="15">
                  <c:v>Serviços pessoais</c:v>
                </c:pt>
                <c:pt idx="16">
                  <c:v>Artesanato</c:v>
                </c:pt>
                <c:pt idx="17">
                  <c:v>Logística e transporte</c:v>
                </c:pt>
                <c:pt idx="18">
                  <c:v>Economia criativa</c:v>
                </c:pt>
                <c:pt idx="19">
                  <c:v>Indústria de base tecno</c:v>
                </c:pt>
                <c:pt idx="20">
                  <c:v>Serviços empresariais</c:v>
                </c:pt>
                <c:pt idx="21">
                  <c:v>Educação</c:v>
                </c:pt>
              </c:strCache>
            </c:strRef>
          </c:cat>
          <c:val>
            <c:numRef>
              <c:f>familiares!$C$81:$C$102</c:f>
              <c:numCache>
                <c:formatCode>0%</c:formatCode>
                <c:ptCount val="22"/>
                <c:pt idx="0">
                  <c:v>0.68744542351353499</c:v>
                </c:pt>
                <c:pt idx="1">
                  <c:v>0.68658437586215793</c:v>
                </c:pt>
                <c:pt idx="2">
                  <c:v>0.66646403048158798</c:v>
                </c:pt>
                <c:pt idx="3">
                  <c:v>0.66452316272160106</c:v>
                </c:pt>
                <c:pt idx="4">
                  <c:v>0.62269912290249951</c:v>
                </c:pt>
                <c:pt idx="5">
                  <c:v>0.60789835018853167</c:v>
                </c:pt>
                <c:pt idx="6">
                  <c:v>0.57001046962437363</c:v>
                </c:pt>
                <c:pt idx="7">
                  <c:v>0.56718800325874841</c:v>
                </c:pt>
                <c:pt idx="8">
                  <c:v>0.55110730239274486</c:v>
                </c:pt>
                <c:pt idx="9">
                  <c:v>0.5476201753082266</c:v>
                </c:pt>
                <c:pt idx="10">
                  <c:v>0.54457001310580022</c:v>
                </c:pt>
                <c:pt idx="11">
                  <c:v>0.53888834704205812</c:v>
                </c:pt>
                <c:pt idx="12">
                  <c:v>0.53629447410657061</c:v>
                </c:pt>
                <c:pt idx="13">
                  <c:v>0.53500902587981236</c:v>
                </c:pt>
                <c:pt idx="14">
                  <c:v>0.52588768162475485</c:v>
                </c:pt>
                <c:pt idx="15">
                  <c:v>0.47529688659713271</c:v>
                </c:pt>
                <c:pt idx="16">
                  <c:v>0.47493325001420211</c:v>
                </c:pt>
                <c:pt idx="17">
                  <c:v>0.4478146556857428</c:v>
                </c:pt>
                <c:pt idx="18">
                  <c:v>0.43915104137162708</c:v>
                </c:pt>
                <c:pt idx="19">
                  <c:v>0.43598964033471782</c:v>
                </c:pt>
                <c:pt idx="20">
                  <c:v>0.41600294625854162</c:v>
                </c:pt>
                <c:pt idx="21">
                  <c:v>0.37227650683129487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D-4626-A31D-613F258F4D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42833696"/>
        <c:axId val="642832256"/>
      </c:barChart>
      <c:catAx>
        <c:axId val="642833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2832256"/>
        <c:crosses val="autoZero"/>
        <c:auto val="1"/>
        <c:lblAlgn val="ctr"/>
        <c:lblOffset val="100"/>
        <c:noMultiLvlLbl val="0"/>
      </c:catAx>
      <c:valAx>
        <c:axId val="6428322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283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Nos últimos 12 meses seu negócio foi afetado por algum evento climático/ambiental (Ex.: seca, chuva/enchente, calor extremo, queimadas...)?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Sheet1!$B$396</c:f>
              <c:strCache>
                <c:ptCount val="1"/>
                <c:pt idx="0">
                  <c:v>Sim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Sheet1!$C$395:$E$395</c:f>
              <c:strCache>
                <c:ptCount val="3"/>
                <c:pt idx="0">
                  <c:v>MEI</c:v>
                </c:pt>
                <c:pt idx="1">
                  <c:v>MPE</c:v>
                </c:pt>
                <c:pt idx="2">
                  <c:v>Peq Neg</c:v>
                </c:pt>
              </c:strCache>
            </c:strRef>
          </c:cat>
          <c:val>
            <c:numRef>
              <c:f>Sheet1!$C$396:$E$396</c:f>
              <c:numCache>
                <c:formatCode>###0%</c:formatCode>
                <c:ptCount val="3"/>
                <c:pt idx="0">
                  <c:v>0.17502331101310489</c:v>
                </c:pt>
                <c:pt idx="1">
                  <c:v>0.16094725702606855</c:v>
                </c:pt>
                <c:pt idx="2">
                  <c:v>0.16930373165335016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2-4DDB-A54A-4D0764877C35}"/>
            </c:ext>
          </c:extLst>
        </c:ser>
        <c:ser>
          <c:idx val="1"/>
          <c:order val="1"/>
          <c:tx>
            <c:strRef>
              <c:f>Sheet1!$B$397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Sheet1!$C$395:$E$395</c:f>
              <c:strCache>
                <c:ptCount val="3"/>
                <c:pt idx="0">
                  <c:v>MEI</c:v>
                </c:pt>
                <c:pt idx="1">
                  <c:v>MPE</c:v>
                </c:pt>
                <c:pt idx="2">
                  <c:v>Peq Neg</c:v>
                </c:pt>
              </c:strCache>
            </c:strRef>
          </c:cat>
          <c:val>
            <c:numRef>
              <c:f>Sheet1!$C$397:$E$397</c:f>
              <c:numCache>
                <c:formatCode>###0%</c:formatCode>
                <c:ptCount val="3"/>
                <c:pt idx="0">
                  <c:v>0.82497668898689513</c:v>
                </c:pt>
                <c:pt idx="1">
                  <c:v>0.8390527429739314</c:v>
                </c:pt>
                <c:pt idx="2">
                  <c:v>0.83069626834664978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52-4DDB-A54A-4D0764877C3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759730328"/>
        <c:axId val="759732128"/>
      </c:barChart>
      <c:catAx>
        <c:axId val="75973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9732128"/>
        <c:crosses val="autoZero"/>
        <c:auto val="1"/>
        <c:lblAlgn val="ctr"/>
        <c:lblOffset val="100"/>
        <c:noMultiLvlLbl val="0"/>
      </c:catAx>
      <c:valAx>
        <c:axId val="759732128"/>
        <c:scaling>
          <c:orientation val="minMax"/>
          <c:max val="1"/>
        </c:scaling>
        <c:delete val="1"/>
        <c:axPos val="l"/>
        <c:numFmt formatCode="###0%" sourceLinked="1"/>
        <c:majorTickMark val="none"/>
        <c:minorTickMark val="none"/>
        <c:tickLblPos val="nextTo"/>
        <c:crossAx val="75973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Nos últimos 12 meses seu negócio foi afetado por algum evento climático/ambiental (Ex.: seca, chuva/enchente, calor extremo, queimadas...)?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0414055727390222E-2"/>
          <c:y val="0.14105058365758755"/>
          <c:w val="0.95524677609627417"/>
          <c:h val="0.740246628947646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Sheet1!$C$664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Sheet1!$B$665:$B$692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Sheet1!$C$665:$C$692</c:f>
              <c:numCache>
                <c:formatCode>###0%</c:formatCode>
                <c:ptCount val="28"/>
                <c:pt idx="0">
                  <c:v>0.31718130201446681</c:v>
                </c:pt>
                <c:pt idx="1">
                  <c:v>0.13923664122137405</c:v>
                </c:pt>
                <c:pt idx="2">
                  <c:v>0.33109492255272888</c:v>
                </c:pt>
                <c:pt idx="3">
                  <c:v>0.22924607232499766</c:v>
                </c:pt>
                <c:pt idx="4">
                  <c:v>0.16231094839929702</c:v>
                </c:pt>
                <c:pt idx="5">
                  <c:v>0.16036791481089238</c:v>
                </c:pt>
                <c:pt idx="6">
                  <c:v>5.0835066864784541E-2</c:v>
                </c:pt>
                <c:pt idx="7">
                  <c:v>0.22802767222414139</c:v>
                </c:pt>
                <c:pt idx="8">
                  <c:v>0.11545181467713625</c:v>
                </c:pt>
                <c:pt idx="9">
                  <c:v>0.12887066360724267</c:v>
                </c:pt>
                <c:pt idx="10">
                  <c:v>9.3341269089522769E-2</c:v>
                </c:pt>
                <c:pt idx="11">
                  <c:v>0.17059079850393988</c:v>
                </c:pt>
                <c:pt idx="12">
                  <c:v>0.12789558632450868</c:v>
                </c:pt>
                <c:pt idx="13">
                  <c:v>0.11892021110314265</c:v>
                </c:pt>
                <c:pt idx="14">
                  <c:v>0.14147466353895394</c:v>
                </c:pt>
                <c:pt idx="15">
                  <c:v>0.11880516593347588</c:v>
                </c:pt>
                <c:pt idx="16">
                  <c:v>0.10047171475961368</c:v>
                </c:pt>
                <c:pt idx="17">
                  <c:v>0.12677906265636293</c:v>
                </c:pt>
                <c:pt idx="18">
                  <c:v>0.12803195957983043</c:v>
                </c:pt>
                <c:pt idx="19">
                  <c:v>0.12307712449105165</c:v>
                </c:pt>
                <c:pt idx="20">
                  <c:v>9.6108819266361903E-2</c:v>
                </c:pt>
                <c:pt idx="21">
                  <c:v>0.16157635467980294</c:v>
                </c:pt>
                <c:pt idx="22">
                  <c:v>0.79300525922111331</c:v>
                </c:pt>
                <c:pt idx="23">
                  <c:v>0.21116953192293855</c:v>
                </c:pt>
                <c:pt idx="24">
                  <c:v>8.8935368171588078E-2</c:v>
                </c:pt>
                <c:pt idx="25">
                  <c:v>9.7812073063647642E-2</c:v>
                </c:pt>
                <c:pt idx="26">
                  <c:v>0.14298852761854927</c:v>
                </c:pt>
                <c:pt idx="27">
                  <c:v>0.16930373165335016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E-41A4-9A79-15D75D6F637F}"/>
            </c:ext>
          </c:extLst>
        </c:ser>
        <c:ser>
          <c:idx val="1"/>
          <c:order val="1"/>
          <c:tx>
            <c:strRef>
              <c:f>Sheet1!$D$664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Sheet1!$B$665:$B$692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Sheet1!$D$665:$D$692</c:f>
              <c:numCache>
                <c:formatCode>###0%</c:formatCode>
                <c:ptCount val="28"/>
                <c:pt idx="0">
                  <c:v>0.68281869798553319</c:v>
                </c:pt>
                <c:pt idx="1">
                  <c:v>0.86076335877862609</c:v>
                </c:pt>
                <c:pt idx="2">
                  <c:v>0.66890507744727101</c:v>
                </c:pt>
                <c:pt idx="3">
                  <c:v>0.77075392767500228</c:v>
                </c:pt>
                <c:pt idx="4">
                  <c:v>0.83768905160070295</c:v>
                </c:pt>
                <c:pt idx="5">
                  <c:v>0.83963208518910759</c:v>
                </c:pt>
                <c:pt idx="6">
                  <c:v>0.94916493313521544</c:v>
                </c:pt>
                <c:pt idx="7">
                  <c:v>0.77197232777585867</c:v>
                </c:pt>
                <c:pt idx="8">
                  <c:v>0.88454818532286372</c:v>
                </c:pt>
                <c:pt idx="9">
                  <c:v>0.87112933639275736</c:v>
                </c:pt>
                <c:pt idx="10">
                  <c:v>0.90665873091047733</c:v>
                </c:pt>
                <c:pt idx="11">
                  <c:v>0.82940920149606012</c:v>
                </c:pt>
                <c:pt idx="12">
                  <c:v>0.87210441367549119</c:v>
                </c:pt>
                <c:pt idx="13">
                  <c:v>0.88107978889685734</c:v>
                </c:pt>
                <c:pt idx="14">
                  <c:v>0.85852533646104601</c:v>
                </c:pt>
                <c:pt idx="15">
                  <c:v>0.8811948340665241</c:v>
                </c:pt>
                <c:pt idx="16">
                  <c:v>0.89952828524038642</c:v>
                </c:pt>
                <c:pt idx="17">
                  <c:v>0.87322093734363704</c:v>
                </c:pt>
                <c:pt idx="18">
                  <c:v>0.87196804042016962</c:v>
                </c:pt>
                <c:pt idx="19">
                  <c:v>0.87692287550894832</c:v>
                </c:pt>
                <c:pt idx="20">
                  <c:v>0.90389118073363806</c:v>
                </c:pt>
                <c:pt idx="21">
                  <c:v>0.8384236453201972</c:v>
                </c:pt>
                <c:pt idx="22">
                  <c:v>0.20699474077888669</c:v>
                </c:pt>
                <c:pt idx="23">
                  <c:v>0.78883046807706148</c:v>
                </c:pt>
                <c:pt idx="24">
                  <c:v>0.91106463182841191</c:v>
                </c:pt>
                <c:pt idx="25">
                  <c:v>0.90218792693635241</c:v>
                </c:pt>
                <c:pt idx="26">
                  <c:v>0.8570114723814507</c:v>
                </c:pt>
                <c:pt idx="27">
                  <c:v>0.83069626834664978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E-41A4-9A79-15D75D6F63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5739224"/>
        <c:axId val="475736344"/>
      </c:barChart>
      <c:catAx>
        <c:axId val="47573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5736344"/>
        <c:crosses val="autoZero"/>
        <c:auto val="1"/>
        <c:lblAlgn val="ctr"/>
        <c:lblOffset val="100"/>
        <c:noMultiLvlLbl val="0"/>
      </c:catAx>
      <c:valAx>
        <c:axId val="475736344"/>
        <c:scaling>
          <c:orientation val="minMax"/>
          <c:max val="1"/>
        </c:scaling>
        <c:delete val="0"/>
        <c:axPos val="l"/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5739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Nos </a:t>
            </a:r>
            <a:r>
              <a:rPr lang="en-US" b="1" dirty="0" err="1"/>
              <a:t>últimos</a:t>
            </a:r>
            <a:r>
              <a:rPr lang="en-US" b="1" dirty="0"/>
              <a:t> 12 meses </a:t>
            </a:r>
            <a:r>
              <a:rPr lang="en-US" b="1" dirty="0" err="1"/>
              <a:t>seu</a:t>
            </a:r>
            <a:r>
              <a:rPr lang="en-US" b="1" dirty="0"/>
              <a:t> </a:t>
            </a:r>
            <a:r>
              <a:rPr lang="en-US" b="1" dirty="0" err="1"/>
              <a:t>negócio</a:t>
            </a:r>
            <a:r>
              <a:rPr lang="en-US" b="1" dirty="0"/>
              <a:t> </a:t>
            </a:r>
            <a:r>
              <a:rPr lang="en-US" b="1" dirty="0" err="1"/>
              <a:t>foi</a:t>
            </a:r>
            <a:r>
              <a:rPr lang="en-US" b="1" dirty="0"/>
              <a:t> </a:t>
            </a:r>
            <a:r>
              <a:rPr lang="en-US" b="1" dirty="0" err="1"/>
              <a:t>afetado</a:t>
            </a:r>
            <a:r>
              <a:rPr lang="en-US" b="1" dirty="0"/>
              <a:t> </a:t>
            </a:r>
            <a:r>
              <a:rPr lang="en-US" b="1" dirty="0" err="1"/>
              <a:t>por</a:t>
            </a:r>
            <a:r>
              <a:rPr lang="en-US" b="1" dirty="0"/>
              <a:t> </a:t>
            </a:r>
            <a:r>
              <a:rPr lang="en-US" b="1" dirty="0" err="1"/>
              <a:t>algum</a:t>
            </a:r>
            <a:r>
              <a:rPr lang="en-US" b="1" dirty="0"/>
              <a:t> </a:t>
            </a:r>
            <a:r>
              <a:rPr lang="en-US" b="1" dirty="0" err="1"/>
              <a:t>evento</a:t>
            </a:r>
            <a:r>
              <a:rPr lang="en-US" b="1" dirty="0"/>
              <a:t> </a:t>
            </a:r>
            <a:r>
              <a:rPr lang="en-US" b="1" dirty="0" err="1"/>
              <a:t>climático</a:t>
            </a:r>
            <a:r>
              <a:rPr lang="en-US" b="1" dirty="0"/>
              <a:t>/</a:t>
            </a:r>
            <a:r>
              <a:rPr lang="en-US" b="1" dirty="0" err="1"/>
              <a:t>ambiental</a:t>
            </a:r>
            <a:r>
              <a:rPr lang="en-US" b="1" dirty="0"/>
              <a:t>?</a:t>
            </a:r>
          </a:p>
          <a:p>
            <a:pPr>
              <a:defRPr/>
            </a:pPr>
            <a:r>
              <a:rPr lang="en-US" sz="1200" i="1" dirty="0"/>
              <a:t>(Ex.: </a:t>
            </a:r>
            <a:r>
              <a:rPr lang="en-US" sz="1200" i="1" dirty="0" err="1"/>
              <a:t>seca</a:t>
            </a:r>
            <a:r>
              <a:rPr lang="en-US" sz="1200" i="1" dirty="0"/>
              <a:t>, </a:t>
            </a:r>
            <a:r>
              <a:rPr lang="en-US" sz="1200" i="1" dirty="0" err="1"/>
              <a:t>chuva</a:t>
            </a:r>
            <a:r>
              <a:rPr lang="en-US" sz="1200" i="1" dirty="0"/>
              <a:t>/</a:t>
            </a:r>
            <a:r>
              <a:rPr lang="en-US" sz="1200" i="1" dirty="0" err="1"/>
              <a:t>enchente</a:t>
            </a:r>
            <a:r>
              <a:rPr lang="en-US" sz="1200" i="1" dirty="0"/>
              <a:t>, </a:t>
            </a:r>
            <a:r>
              <a:rPr lang="en-US" sz="1200" i="1" dirty="0" err="1"/>
              <a:t>calor</a:t>
            </a:r>
            <a:r>
              <a:rPr lang="en-US" sz="1200" i="1" dirty="0"/>
              <a:t> </a:t>
            </a:r>
            <a:r>
              <a:rPr lang="en-US" sz="1200" i="1" dirty="0" err="1"/>
              <a:t>extremo</a:t>
            </a:r>
            <a:r>
              <a:rPr lang="en-US" sz="1200" i="1" dirty="0"/>
              <a:t>, </a:t>
            </a:r>
            <a:r>
              <a:rPr lang="en-US" sz="1200" i="1" dirty="0" err="1"/>
              <a:t>queimadas</a:t>
            </a:r>
            <a:r>
              <a:rPr lang="en-US" sz="1200" i="1" dirty="0"/>
              <a:t>...)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8632429171206925"/>
          <c:y val="0.11669970550445573"/>
          <c:w val="0.56522873972552135"/>
          <c:h val="0.857577506241044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clima!$D$4</c:f>
              <c:strCache>
                <c:ptCount val="1"/>
                <c:pt idx="0">
                  <c:v>Sim (Qual?)</c:v>
                </c:pt>
              </c:strCache>
            </c:strRef>
          </c:tx>
          <c:spPr>
            <a:solidFill>
              <a:srgbClr val="0097A7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7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F4-4A89-9A1A-495B050576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clima!$B$5:$B$26</c:f>
              <c:strCache>
                <c:ptCount val="22"/>
                <c:pt idx="0">
                  <c:v>Agronegócio</c:v>
                </c:pt>
                <c:pt idx="1">
                  <c:v>Indústria alimentícia</c:v>
                </c:pt>
                <c:pt idx="2">
                  <c:v>Turismo</c:v>
                </c:pt>
                <c:pt idx="3">
                  <c:v>Logística e transporte</c:v>
                </c:pt>
                <c:pt idx="4">
                  <c:v>Energia</c:v>
                </c:pt>
                <c:pt idx="5">
                  <c:v>Economia criativa</c:v>
                </c:pt>
                <c:pt idx="6">
                  <c:v>Indústria de base tecno</c:v>
                </c:pt>
                <c:pt idx="7">
                  <c:v>Academias e ativ. físicas</c:v>
                </c:pt>
                <c:pt idx="8">
                  <c:v>Serviços de alimentação</c:v>
                </c:pt>
                <c:pt idx="9">
                  <c:v>Casa e Construção</c:v>
                </c:pt>
                <c:pt idx="10">
                  <c:v>Média Geral</c:v>
                </c:pt>
                <c:pt idx="11">
                  <c:v>Moda</c:v>
                </c:pt>
                <c:pt idx="12">
                  <c:v>Beleza</c:v>
                </c:pt>
                <c:pt idx="13">
                  <c:v>Comércio varejista</c:v>
                </c:pt>
                <c:pt idx="14">
                  <c:v>Oficinas e peças auto</c:v>
                </c:pt>
                <c:pt idx="15">
                  <c:v>Serviços empresariais</c:v>
                </c:pt>
                <c:pt idx="16">
                  <c:v>Artesanato</c:v>
                </c:pt>
                <c:pt idx="17">
                  <c:v>Saúde</c:v>
                </c:pt>
                <c:pt idx="18">
                  <c:v>Indústria - Outros</c:v>
                </c:pt>
                <c:pt idx="19">
                  <c:v>Serviços pessoais</c:v>
                </c:pt>
                <c:pt idx="20">
                  <c:v>Pet shops e vet.</c:v>
                </c:pt>
                <c:pt idx="21">
                  <c:v>Educação</c:v>
                </c:pt>
              </c:strCache>
            </c:strRef>
          </c:cat>
          <c:val>
            <c:numRef>
              <c:f>clima!$D$5:$D$26</c:f>
              <c:numCache>
                <c:formatCode>0%</c:formatCode>
                <c:ptCount val="22"/>
                <c:pt idx="0">
                  <c:v>0.43553082708495588</c:v>
                </c:pt>
                <c:pt idx="1">
                  <c:v>0.30663643683519093</c:v>
                </c:pt>
                <c:pt idx="2">
                  <c:v>0.28702237521514629</c:v>
                </c:pt>
                <c:pt idx="3">
                  <c:v>0.25640066408411732</c:v>
                </c:pt>
                <c:pt idx="4">
                  <c:v>0.2277943959465234</c:v>
                </c:pt>
                <c:pt idx="5">
                  <c:v>0.21931749738746359</c:v>
                </c:pt>
                <c:pt idx="6">
                  <c:v>0.20539600090773846</c:v>
                </c:pt>
                <c:pt idx="7">
                  <c:v>0.19071103841585144</c:v>
                </c:pt>
                <c:pt idx="8">
                  <c:v>0.175045013538423</c:v>
                </c:pt>
                <c:pt idx="9">
                  <c:v>0.17364195776591518</c:v>
                </c:pt>
                <c:pt idx="10">
                  <c:v>0.16930373165335016</c:v>
                </c:pt>
                <c:pt idx="11">
                  <c:v>0.16313779752151381</c:v>
                </c:pt>
                <c:pt idx="12">
                  <c:v>0.15787936938313094</c:v>
                </c:pt>
                <c:pt idx="13">
                  <c:v>0.15772429867611129</c:v>
                </c:pt>
                <c:pt idx="14">
                  <c:v>0.14545504990601438</c:v>
                </c:pt>
                <c:pt idx="15">
                  <c:v>0.13537755377812535</c:v>
                </c:pt>
                <c:pt idx="16">
                  <c:v>0.13521925400290272</c:v>
                </c:pt>
                <c:pt idx="17">
                  <c:v>0.12939092134704566</c:v>
                </c:pt>
                <c:pt idx="18">
                  <c:v>0.12933024885958988</c:v>
                </c:pt>
                <c:pt idx="19">
                  <c:v>0.1235936858301375</c:v>
                </c:pt>
                <c:pt idx="20">
                  <c:v>0.11596821664444146</c:v>
                </c:pt>
                <c:pt idx="21">
                  <c:v>0.1113201107595181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4-4A89-9A1A-495B05057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42833696"/>
        <c:axId val="642832256"/>
      </c:barChart>
      <c:catAx>
        <c:axId val="642833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2832256"/>
        <c:crosses val="autoZero"/>
        <c:auto val="1"/>
        <c:lblAlgn val="ctr"/>
        <c:lblOffset val="100"/>
        <c:noMultiLvlLbl val="0"/>
      </c:catAx>
      <c:valAx>
        <c:axId val="6428322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283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Você tem receio desses eventos climáticos/ambientais possam prejudicar seu negócio nos próximos 12 meses?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Sheet1!$B$427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Sheet1!$C$426:$E$426</c:f>
              <c:strCache>
                <c:ptCount val="3"/>
                <c:pt idx="0">
                  <c:v>MEI</c:v>
                </c:pt>
                <c:pt idx="1">
                  <c:v>MPE</c:v>
                </c:pt>
                <c:pt idx="2">
                  <c:v>Peq Neg</c:v>
                </c:pt>
              </c:strCache>
            </c:strRef>
          </c:cat>
          <c:val>
            <c:numRef>
              <c:f>Sheet1!$C$427:$E$427</c:f>
              <c:numCache>
                <c:formatCode>###0%</c:formatCode>
                <c:ptCount val="3"/>
                <c:pt idx="0">
                  <c:v>0.43310771134252468</c:v>
                </c:pt>
                <c:pt idx="1">
                  <c:v>0.44394764419525889</c:v>
                </c:pt>
                <c:pt idx="2">
                  <c:v>0.43752240204849385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4-4412-A2E1-E0DFF1AF9F12}"/>
            </c:ext>
          </c:extLst>
        </c:ser>
        <c:ser>
          <c:idx val="1"/>
          <c:order val="1"/>
          <c:tx>
            <c:strRef>
              <c:f>Sheet1!$B$428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Sheet1!$C$426:$E$426</c:f>
              <c:strCache>
                <c:ptCount val="3"/>
                <c:pt idx="0">
                  <c:v>MEI</c:v>
                </c:pt>
                <c:pt idx="1">
                  <c:v>MPE</c:v>
                </c:pt>
                <c:pt idx="2">
                  <c:v>Peq Neg</c:v>
                </c:pt>
              </c:strCache>
            </c:strRef>
          </c:cat>
          <c:val>
            <c:numRef>
              <c:f>Sheet1!$C$428:$E$428</c:f>
              <c:numCache>
                <c:formatCode>###0%</c:formatCode>
                <c:ptCount val="3"/>
                <c:pt idx="0">
                  <c:v>0.56689228865747532</c:v>
                </c:pt>
                <c:pt idx="1">
                  <c:v>0.55605235580474099</c:v>
                </c:pt>
                <c:pt idx="2">
                  <c:v>0.56247759795150609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4-4412-A2E1-E0DFF1AF9F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759730328"/>
        <c:axId val="759732128"/>
      </c:barChart>
      <c:catAx>
        <c:axId val="75973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9732128"/>
        <c:crosses val="autoZero"/>
        <c:auto val="1"/>
        <c:lblAlgn val="ctr"/>
        <c:lblOffset val="100"/>
        <c:noMultiLvlLbl val="0"/>
      </c:catAx>
      <c:valAx>
        <c:axId val="759732128"/>
        <c:scaling>
          <c:orientation val="minMax"/>
          <c:max val="1"/>
        </c:scaling>
        <c:delete val="0"/>
        <c:axPos val="l"/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973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0.32845</cdr:x>
      <cdr:y>0.88395</cdr:y>
    </cdr:from>
    <cdr:to>
      <cdr:x>0.4197</cdr:x>
      <cdr:y>0.92843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84133780-C83D-E29B-BE71-3460BE5593B9}"/>
            </a:ext>
          </a:extLst>
        </cdr:cNvPr>
        <cdr:cNvSpPr txBox="1"/>
      </cdr:nvSpPr>
      <cdr:spPr>
        <a:xfrm xmlns:a="http://schemas.openxmlformats.org/drawingml/2006/main">
          <a:off x="1769696" y="4792929"/>
          <a:ext cx="491613" cy="241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/>
            <a:t>MPE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11665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291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925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691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432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465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dc6e5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dc6e5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702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720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450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315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91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608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48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501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dc6e5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dc6e5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074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356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690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dc6e5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dc6e5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201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291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dc6e5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dc6e5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930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6029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28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315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8dc6e53d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8dc6e53d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742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dc6e5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dc6e5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98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490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002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531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dc6e5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dc6e5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80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98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89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23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0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94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08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37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5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18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37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5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928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51100" y="1833211"/>
            <a:ext cx="6839017" cy="20615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pt-BR" sz="3700" b="1" dirty="0">
                <a:solidFill>
                  <a:schemeClr val="lt1"/>
                </a:solidFill>
              </a:rPr>
              <a:t>Pesquisa </a:t>
            </a:r>
            <a:br>
              <a:rPr lang="pt-BR" sz="3700" b="1" dirty="0"/>
            </a:br>
            <a:r>
              <a:rPr lang="pt-BR" sz="3700" b="1" dirty="0">
                <a:solidFill>
                  <a:schemeClr val="lt1"/>
                </a:solidFill>
              </a:rPr>
              <a:t>Pulso dos Pequenos Negócios – 7ª edição</a:t>
            </a:r>
            <a:br>
              <a:rPr lang="pt-BR" sz="3700" b="1" dirty="0"/>
            </a:br>
            <a:br>
              <a:rPr lang="pt-BR" sz="3700" b="1" dirty="0"/>
            </a:br>
            <a:r>
              <a:rPr lang="pt-BR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Principais Resultados</a:t>
            </a:r>
            <a:endParaRPr sz="3733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950134-0291-4ECA-8165-9D34E01AC588}"/>
              </a:ext>
            </a:extLst>
          </p:cNvPr>
          <p:cNvSpPr/>
          <p:nvPr/>
        </p:nvSpPr>
        <p:spPr>
          <a:xfrm>
            <a:off x="417832" y="6563786"/>
            <a:ext cx="4023539" cy="3181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400" dirty="0">
                <a:solidFill>
                  <a:srgbClr val="FFCD8C"/>
                </a:solidFill>
                <a:latin typeface="Calibri"/>
                <a:cs typeface="Calibri"/>
              </a:rPr>
              <a:t>Pesquisa Online – de 27/05/2024 a 03/06/2024 </a:t>
            </a:r>
            <a:endParaRPr lang="pt-BR" sz="1400" dirty="0">
              <a:solidFill>
                <a:srgbClr val="FFCD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9BCD88-810F-2343-B768-A3F1A54E479A}"/>
              </a:ext>
            </a:extLst>
          </p:cNvPr>
          <p:cNvSpPr txBox="1"/>
          <p:nvPr/>
        </p:nvSpPr>
        <p:spPr>
          <a:xfrm>
            <a:off x="4852893" y="6563786"/>
            <a:ext cx="489275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CD8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UGE – Unidade de Estratégica e Transformação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2 em cada 10 empresas relatam ter sido afetadas nos últimos 12 meses por algum evento climático ou ambiental.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10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680ADD-0AF5-CB23-3B32-DA8796645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4" y="794327"/>
            <a:ext cx="725115" cy="725115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B772CE4-DD9A-1258-4E86-91C5104F33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071235"/>
              </p:ext>
            </p:extLst>
          </p:nvPr>
        </p:nvGraphicFramePr>
        <p:xfrm>
          <a:off x="1750400" y="815556"/>
          <a:ext cx="8298167" cy="528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DEE0E73-5E61-6081-0092-4EBDFAD7137F}"/>
              </a:ext>
            </a:extLst>
          </p:cNvPr>
          <p:cNvSpPr txBox="1"/>
          <p:nvPr/>
        </p:nvSpPr>
        <p:spPr>
          <a:xfrm>
            <a:off x="7511846" y="6039140"/>
            <a:ext cx="1186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(MEI+ME+EPP)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BD4449-04FE-8319-AF10-188D3F7957C7}"/>
              </a:ext>
            </a:extLst>
          </p:cNvPr>
          <p:cNvSpPr txBox="1"/>
          <p:nvPr/>
        </p:nvSpPr>
        <p:spPr>
          <a:xfrm>
            <a:off x="5104084" y="5997157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(ME+EPP)</a:t>
            </a:r>
          </a:p>
        </p:txBody>
      </p:sp>
    </p:spTree>
    <p:extLst>
      <p:ext uri="{BB962C8B-B14F-4D97-AF65-F5344CB8AC3E}">
        <p14:creationId xmlns:p14="http://schemas.microsoft.com/office/powerpoint/2010/main" val="1979385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Alguns estados apresentam proporção significativamente maior de negócios afetados por algum evento climático/ambiental.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11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680ADD-0AF5-CB23-3B32-DA8796645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2" y="748145"/>
            <a:ext cx="725115" cy="725115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D5D4EE7-2969-8E1E-BFE3-489BD6B330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056826"/>
              </p:ext>
            </p:extLst>
          </p:nvPr>
        </p:nvGraphicFramePr>
        <p:xfrm>
          <a:off x="234751" y="920865"/>
          <a:ext cx="11707313" cy="470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C1D18DF-BF64-0046-3787-4AD4D1DCD341}"/>
              </a:ext>
            </a:extLst>
          </p:cNvPr>
          <p:cNvCxnSpPr/>
          <p:nvPr/>
        </p:nvCxnSpPr>
        <p:spPr>
          <a:xfrm>
            <a:off x="674254" y="4470401"/>
            <a:ext cx="1118523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40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Agronegócio, Indústria Alimentícia, Turismo e Logística são os segmentos com mais empresas afetadas por eventos climáticos/ambientais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Fonte: Pesquisa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Sebrae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 – Pulso dos Pequenos Negócios – 7ª edição. Coleta: 25 de maio a 03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680ADD-0AF5-CB23-3B32-DA8796645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4" y="794327"/>
            <a:ext cx="725115" cy="725115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E5F47FB-7903-4D9F-F1CE-9301D0532A82}"/>
              </a:ext>
            </a:extLst>
          </p:cNvPr>
          <p:cNvGraphicFramePr>
            <a:graphicFrameLocks/>
          </p:cNvGraphicFramePr>
          <p:nvPr/>
        </p:nvGraphicFramePr>
        <p:xfrm>
          <a:off x="1483290" y="794327"/>
          <a:ext cx="9581873" cy="543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35610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A maioria das empresas tem receio que eventos climático/ambientais possam prejudicar seu negócio.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13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680ADD-0AF5-CB23-3B32-DA8796645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4" y="794327"/>
            <a:ext cx="725115" cy="725115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3797A82-718D-48FF-BB05-942F18313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101190"/>
              </p:ext>
            </p:extLst>
          </p:nvPr>
        </p:nvGraphicFramePr>
        <p:xfrm>
          <a:off x="1837944" y="825301"/>
          <a:ext cx="7772400" cy="5266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C468B8F0-3A10-14CA-0E09-013B064618FA}"/>
              </a:ext>
            </a:extLst>
          </p:cNvPr>
          <p:cNvSpPr txBox="1"/>
          <p:nvPr/>
        </p:nvSpPr>
        <p:spPr>
          <a:xfrm>
            <a:off x="7256207" y="6032699"/>
            <a:ext cx="1186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(MEI+ME+EPP)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C10C6C-4D15-2556-7072-17D271BB0589}"/>
              </a:ext>
            </a:extLst>
          </p:cNvPr>
          <p:cNvSpPr txBox="1"/>
          <p:nvPr/>
        </p:nvSpPr>
        <p:spPr>
          <a:xfrm>
            <a:off x="5104084" y="5997157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(ME+EPP)</a:t>
            </a:r>
          </a:p>
        </p:txBody>
      </p:sp>
    </p:spTree>
    <p:extLst>
      <p:ext uri="{BB962C8B-B14F-4D97-AF65-F5344CB8AC3E}">
        <p14:creationId xmlns:p14="http://schemas.microsoft.com/office/powerpoint/2010/main" val="58949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Alguns estados apresentam proporção significativamente maior de negócios receosos com o prejuízo que eventos climáticos/ambientais podem causar.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14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</a:t>
            </a:r>
            <a:r>
              <a:rPr lang="pt-PT" sz="1200">
                <a:solidFill>
                  <a:schemeClr val="bg1"/>
                </a:solidFill>
                <a:latin typeface="Calibri"/>
                <a:cs typeface="Calibri"/>
              </a:rPr>
              <a:t>a 03 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680ADD-0AF5-CB23-3B32-DA8796645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4" y="715269"/>
            <a:ext cx="725115" cy="725115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3AC02FA-EE8E-4981-91C9-41FEAF47F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860856"/>
              </p:ext>
            </p:extLst>
          </p:nvPr>
        </p:nvGraphicFramePr>
        <p:xfrm>
          <a:off x="265581" y="901283"/>
          <a:ext cx="11769401" cy="466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E9DBE3B-D19B-9923-8760-DE33D35BDAE9}"/>
              </a:ext>
            </a:extLst>
          </p:cNvPr>
          <p:cNvCxnSpPr/>
          <p:nvPr/>
        </p:nvCxnSpPr>
        <p:spPr>
          <a:xfrm>
            <a:off x="772013" y="3484417"/>
            <a:ext cx="1118523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96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147786" y="3357749"/>
            <a:ext cx="6034313" cy="1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b="1" dirty="0">
                <a:solidFill>
                  <a:srgbClr val="FFABAB"/>
                </a:solidFill>
              </a:rPr>
              <a:t>Pesquisa Pulso dos Pequenos Negócios – 7ª edição</a:t>
            </a:r>
            <a:endParaRPr dirty="0">
              <a:solidFill>
                <a:srgbClr val="FFABAB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147786" y="1481470"/>
            <a:ext cx="5119912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3200" b="1">
                <a:solidFill>
                  <a:srgbClr val="0041D9"/>
                </a:solidFill>
              </a:rPr>
              <a:t>Questões sobre a situação financeira dos Pequenos Negócios</a:t>
            </a:r>
            <a:endParaRPr sz="3200" b="1">
              <a:solidFill>
                <a:srgbClr val="004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75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65580" y="5525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Cresce a proporção de empresas que relatam um aumento no faturamento.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9" name="Texto explicativo retangular 8"/>
          <p:cNvSpPr/>
          <p:nvPr/>
        </p:nvSpPr>
        <p:spPr>
          <a:xfrm>
            <a:off x="9500711" y="2507947"/>
            <a:ext cx="1706787" cy="509760"/>
          </a:xfrm>
          <a:prstGeom prst="wedgeRectCallout">
            <a:avLst>
              <a:gd name="adj1" fmla="val 19370"/>
              <a:gd name="adj2" fmla="val 56418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Entre as MPE são 31%.</a:t>
            </a: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Entre os MEI são 23%.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16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3" name="Texto explicativo retangular 8">
            <a:extLst>
              <a:ext uri="{FF2B5EF4-FFF2-40B4-BE49-F238E27FC236}">
                <a16:creationId xmlns:a16="http://schemas.microsoft.com/office/drawing/2014/main" id="{E36929A0-5A23-E0F4-F993-237DD66F439A}"/>
              </a:ext>
            </a:extLst>
          </p:cNvPr>
          <p:cNvSpPr/>
          <p:nvPr/>
        </p:nvSpPr>
        <p:spPr>
          <a:xfrm>
            <a:off x="10354105" y="1310860"/>
            <a:ext cx="1837895" cy="509760"/>
          </a:xfrm>
          <a:prstGeom prst="wedgeRectCallout">
            <a:avLst>
              <a:gd name="adj1" fmla="val -26044"/>
              <a:gd name="adj2" fmla="val 112279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Entre as MPE são 41%.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Entre os MEI são 36%.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845399"/>
              </p:ext>
            </p:extLst>
          </p:nvPr>
        </p:nvGraphicFramePr>
        <p:xfrm>
          <a:off x="265580" y="757084"/>
          <a:ext cx="11375813" cy="554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330553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65581" y="14893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A tendencia de queda no faturamento médio das empresa desacelerou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35096" y="777879"/>
            <a:ext cx="4677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/>
              <a:t>Variação média no </a:t>
            </a:r>
            <a:r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faturamento</a:t>
            </a:r>
            <a:r>
              <a:rPr lang="pt-BR" sz="1600" b="1"/>
              <a:t> das empresas</a:t>
            </a:r>
          </a:p>
        </p:txBody>
      </p:sp>
      <p:sp>
        <p:nvSpPr>
          <p:cNvPr id="10" name="Texto explicativo retangular 9"/>
          <p:cNvSpPr/>
          <p:nvPr/>
        </p:nvSpPr>
        <p:spPr>
          <a:xfrm>
            <a:off x="10367341" y="2925566"/>
            <a:ext cx="1824659" cy="650069"/>
          </a:xfrm>
          <a:prstGeom prst="wedgeRectCallout">
            <a:avLst>
              <a:gd name="adj1" fmla="val -30787"/>
              <a:gd name="adj2" fmla="val 110133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Entre as MPE  -6%.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Entre os MEI -10%.</a:t>
            </a: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A74AE899-4BAA-5FC4-2A9B-69CCFC03D5B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17</a:t>
            </a:fld>
            <a:endParaRPr lang="pt-BR" sz="1600">
              <a:solidFill>
                <a:schemeClr val="bg1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3000000}"/>
              </a:ext>
              <a:ext uri="{147F2762-F138-4A5C-976F-8EAC2B608ADB}">
                <a16:predDERef xmlns:a16="http://schemas.microsoft.com/office/drawing/2014/main" pre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274335"/>
              </p:ext>
            </p:extLst>
          </p:nvPr>
        </p:nvGraphicFramePr>
        <p:xfrm>
          <a:off x="-171317" y="1336988"/>
          <a:ext cx="11621619" cy="418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313F059-87BF-67F7-7660-F250752CF48E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4215518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5">
            <a:extLst>
              <a:ext uri="{FF2B5EF4-FFF2-40B4-BE49-F238E27FC236}">
                <a16:creationId xmlns:a16="http://schemas.microsoft.com/office/drawing/2014/main" id="{2B8E339F-7AE7-DD0B-7AC8-3CA878141F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582" y="148906"/>
            <a:ext cx="8949360" cy="6610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Todos os segmentos com variação negativa no faturamento, com exceção de Academias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7BA8306-A4EE-BF9A-9FD3-D6AB8CA4186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E3E2E33-AB13-4E68-9586-F81236DFA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857339"/>
              </p:ext>
            </p:extLst>
          </p:nvPr>
        </p:nvGraphicFramePr>
        <p:xfrm>
          <a:off x="1776000" y="809978"/>
          <a:ext cx="8640000" cy="5490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04B84C2D-362A-6A7C-F2A1-59E68BBD89F5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Fonte: Pesquisa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Sebrae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366597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DF9529A-0713-0534-1AAF-BEBE9C9A55FA}"/>
              </a:ext>
            </a:extLst>
          </p:cNvPr>
          <p:cNvSpPr/>
          <p:nvPr/>
        </p:nvSpPr>
        <p:spPr>
          <a:xfrm>
            <a:off x="0" y="772358"/>
            <a:ext cx="12191999" cy="5550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120708B3-990F-4E7B-A1FB-A0C5F6591C32}"/>
              </a:ext>
            </a:extLst>
          </p:cNvPr>
          <p:cNvGraphicFramePr>
            <a:graphicFrameLocks/>
          </p:cNvGraphicFramePr>
          <p:nvPr/>
        </p:nvGraphicFramePr>
        <p:xfrm>
          <a:off x="125837" y="2542461"/>
          <a:ext cx="1764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163691"/>
            <a:ext cx="8861437" cy="50707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Praticamente todos os segmentos voltaram a apresentar variação negativa</a:t>
            </a:r>
            <a:br>
              <a:rPr lang="pt-BR" sz="1600" b="1" dirty="0">
                <a:solidFill>
                  <a:schemeClr val="bg1"/>
                </a:solidFill>
              </a:rPr>
            </a:br>
            <a:endParaRPr sz="1600" b="1" dirty="0">
              <a:solidFill>
                <a:schemeClr val="lt1"/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58DF15D-2644-0487-1E7E-3D5DF9C555BA}"/>
              </a:ext>
            </a:extLst>
          </p:cNvPr>
          <p:cNvCxnSpPr>
            <a:cxnSpLocks/>
          </p:cNvCxnSpPr>
          <p:nvPr/>
        </p:nvCxnSpPr>
        <p:spPr>
          <a:xfrm>
            <a:off x="3526696" y="779215"/>
            <a:ext cx="0" cy="550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AC6B3E31-BBA0-4196-AC67-6F12AFEA364F}"/>
              </a:ext>
            </a:extLst>
          </p:cNvPr>
          <p:cNvCxnSpPr>
            <a:cxnSpLocks/>
          </p:cNvCxnSpPr>
          <p:nvPr/>
        </p:nvCxnSpPr>
        <p:spPr>
          <a:xfrm>
            <a:off x="4903899" y="779215"/>
            <a:ext cx="0" cy="550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44047C58-0E1E-683C-9257-02FD84709F9E}"/>
              </a:ext>
            </a:extLst>
          </p:cNvPr>
          <p:cNvCxnSpPr>
            <a:cxnSpLocks/>
          </p:cNvCxnSpPr>
          <p:nvPr/>
        </p:nvCxnSpPr>
        <p:spPr>
          <a:xfrm>
            <a:off x="6281460" y="779215"/>
            <a:ext cx="0" cy="550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CAD25C25-E6EB-38B4-E8FD-CB8954A50AD6}"/>
              </a:ext>
            </a:extLst>
          </p:cNvPr>
          <p:cNvCxnSpPr>
            <a:cxnSpLocks/>
          </p:cNvCxnSpPr>
          <p:nvPr/>
        </p:nvCxnSpPr>
        <p:spPr>
          <a:xfrm>
            <a:off x="7731477" y="779215"/>
            <a:ext cx="0" cy="550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52D94962-2DF4-3918-EFCD-2A5FCEBF245B}"/>
              </a:ext>
            </a:extLst>
          </p:cNvPr>
          <p:cNvCxnSpPr>
            <a:cxnSpLocks/>
          </p:cNvCxnSpPr>
          <p:nvPr/>
        </p:nvCxnSpPr>
        <p:spPr>
          <a:xfrm>
            <a:off x="9125720" y="779215"/>
            <a:ext cx="0" cy="550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EE382572-BC69-4FC7-B042-63F3E3ECC9AB}"/>
              </a:ext>
            </a:extLst>
          </p:cNvPr>
          <p:cNvCxnSpPr>
            <a:cxnSpLocks/>
          </p:cNvCxnSpPr>
          <p:nvPr/>
        </p:nvCxnSpPr>
        <p:spPr>
          <a:xfrm>
            <a:off x="10540583" y="779215"/>
            <a:ext cx="0" cy="550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B14763-2536-AE8F-CB53-A896221CCB6F}"/>
              </a:ext>
            </a:extLst>
          </p:cNvPr>
          <p:cNvSpPr txBox="1"/>
          <p:nvPr/>
        </p:nvSpPr>
        <p:spPr>
          <a:xfrm>
            <a:off x="197837" y="1047843"/>
            <a:ext cx="1620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Como ficou o seu faturamento em relação ao mesmo mês do ano passado?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Variação média</a:t>
            </a: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BC1F4D1C-93FC-CAD6-A521-AE7F5AE7365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447CEB4C-7B2F-EDEE-8247-130788EDD96A}"/>
              </a:ext>
            </a:extLst>
          </p:cNvPr>
          <p:cNvSpPr/>
          <p:nvPr/>
        </p:nvSpPr>
        <p:spPr>
          <a:xfrm>
            <a:off x="107837" y="3706679"/>
            <a:ext cx="1800000" cy="251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8FF0E8B-0994-4181-9D81-5BEA2E67B5AE}"/>
              </a:ext>
            </a:extLst>
          </p:cNvPr>
          <p:cNvGraphicFramePr>
            <a:graphicFrameLocks/>
          </p:cNvGraphicFramePr>
          <p:nvPr/>
        </p:nvGraphicFramePr>
        <p:xfrm>
          <a:off x="2030345" y="852091"/>
          <a:ext cx="10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4C6A244-4E16-4DA6-A7A5-9051CA6BAF36}"/>
              </a:ext>
            </a:extLst>
          </p:cNvPr>
          <p:cNvGraphicFramePr>
            <a:graphicFrameLocks/>
          </p:cNvGraphicFramePr>
          <p:nvPr/>
        </p:nvGraphicFramePr>
        <p:xfrm>
          <a:off x="2030345" y="2750823"/>
          <a:ext cx="10080000" cy="160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AF19534-01DE-47C1-836A-AD7811907FA4}"/>
              </a:ext>
            </a:extLst>
          </p:cNvPr>
          <p:cNvGraphicFramePr>
            <a:graphicFrameLocks/>
          </p:cNvGraphicFramePr>
          <p:nvPr/>
        </p:nvGraphicFramePr>
        <p:xfrm>
          <a:off x="2030345" y="4459054"/>
          <a:ext cx="10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D97C0EC9-2E27-0203-6DB0-05E4C9AAD9B7}"/>
              </a:ext>
            </a:extLst>
          </p:cNvPr>
          <p:cNvSpPr txBox="1"/>
          <p:nvPr/>
        </p:nvSpPr>
        <p:spPr>
          <a:xfrm>
            <a:off x="3952667" y="4217735"/>
            <a:ext cx="45101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//</a:t>
            </a: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-28%</a:t>
            </a:r>
            <a:endParaRPr kumimoji="0" lang="pt-BR" sz="11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4FAAFB2-8531-7ACC-55E8-9CEA2F47EFFF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Fonte: Pesquisa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Sebrae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101151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65581" y="86621"/>
            <a:ext cx="855400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2400" b="1">
                <a:solidFill>
                  <a:schemeClr val="lt1"/>
                </a:solidFill>
              </a:rPr>
              <a:t>MÉTODO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97500" y="889469"/>
            <a:ext cx="11087100" cy="5132917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dirty="0"/>
              <a:t>Tipo de pesquisa: Quantitativa por meio de formulário online (</a:t>
            </a:r>
            <a:r>
              <a:rPr lang="pt-BR" sz="2000" i="1" dirty="0"/>
              <a:t>web </a:t>
            </a:r>
            <a:r>
              <a:rPr lang="pt-BR" sz="2000" i="1" dirty="0" err="1"/>
              <a:t>survey</a:t>
            </a:r>
            <a:r>
              <a:rPr lang="pt-BR" sz="2000" dirty="0"/>
              <a:t>).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Período de Realização: 27/05/2024 a 03/06/2024.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Universo: 19,5 milhões de pequenos negócios* 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Amostra: </a:t>
            </a:r>
            <a:r>
              <a:rPr lang="pt-BR" sz="2000" b="1" dirty="0"/>
              <a:t>5.817</a:t>
            </a:r>
            <a:r>
              <a:rPr lang="pt-BR" sz="2000" dirty="0"/>
              <a:t> respondentes de todos 26 Estados e DF, composta por 59% MEI, 34% ME, 6% EPP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(*Porte declarado na pesquisa).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O erro amostral é de +/- 1% para os resultados nacionais.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O intervalo de confiança é de 95%.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Resultados ponderados por UF e por porte levando em conta o universo de Pequenos Negócios.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416532" y="5802955"/>
            <a:ext cx="595834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i="1" dirty="0"/>
              <a:t>* Universo segundo RFB referente a dezembro de 2023.</a:t>
            </a:r>
            <a:endParaRPr lang="pt-BR" i="1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ACABC9-602F-2220-A006-13BEEF0FCF8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AA5A84-4565-215F-5B23-595C44A17C58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213070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204399"/>
              </p:ext>
            </p:extLst>
          </p:nvPr>
        </p:nvGraphicFramePr>
        <p:xfrm>
          <a:off x="265581" y="806245"/>
          <a:ext cx="11641283" cy="519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45918" y="129034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A proporção de empresas inadimplentes manteve-se.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5918" y="5348950"/>
            <a:ext cx="118827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chemeClr val="tx1"/>
                </a:solidFill>
                <a:latin typeface="Calibri" panose="020F0502020204030204" pitchFamily="34" charset="0"/>
              </a:rPr>
              <a:t>Abril/Maio 20</a:t>
            </a:r>
            <a:r>
              <a:rPr lang="pt-BR" sz="900" dirty="0">
                <a:solidFill>
                  <a:schemeClr val="tx1"/>
                </a:solidFill>
              </a:rPr>
              <a:t>  </a:t>
            </a:r>
            <a:r>
              <a:rPr lang="pt-BR" sz="900" dirty="0">
                <a:latin typeface="Calibri" panose="020F0502020204030204" pitchFamily="34" charset="0"/>
              </a:rPr>
              <a:t>Maio</a:t>
            </a:r>
            <a:r>
              <a:rPr lang="pt-BR" sz="900" dirty="0"/>
              <a:t> 20    </a:t>
            </a:r>
            <a:r>
              <a:rPr lang="pt-BR" sz="900" dirty="0">
                <a:latin typeface="Calibri" panose="020F0502020204030204" pitchFamily="34" charset="0"/>
              </a:rPr>
              <a:t>Junho</a:t>
            </a:r>
            <a:r>
              <a:rPr lang="pt-BR" sz="900" dirty="0"/>
              <a:t>  20     </a:t>
            </a:r>
            <a:r>
              <a:rPr lang="pt-BR" sz="900" dirty="0">
                <a:latin typeface="Calibri" panose="020F0502020204030204" pitchFamily="34" charset="0"/>
              </a:rPr>
              <a:t>Julho</a:t>
            </a:r>
            <a:r>
              <a:rPr lang="pt-BR" sz="900" dirty="0"/>
              <a:t>  20    </a:t>
            </a:r>
            <a:r>
              <a:rPr lang="pt-BR" sz="900" dirty="0">
                <a:latin typeface="Calibri" panose="020F0502020204030204" pitchFamily="34" charset="0"/>
              </a:rPr>
              <a:t>Agosto 20</a:t>
            </a:r>
            <a:r>
              <a:rPr lang="pt-BR" sz="900" dirty="0"/>
              <a:t>   </a:t>
            </a:r>
            <a:r>
              <a:rPr lang="pt-BR" sz="900" dirty="0">
                <a:latin typeface="Calibri" panose="020F0502020204030204" pitchFamily="34" charset="0"/>
              </a:rPr>
              <a:t>Setembro</a:t>
            </a:r>
            <a:r>
              <a:rPr lang="pt-BR" sz="900" dirty="0"/>
              <a:t> 20  </a:t>
            </a:r>
            <a:r>
              <a:rPr lang="pt-BR" sz="900" dirty="0" err="1">
                <a:latin typeface="Calibri" panose="020F0502020204030204" pitchFamily="34" charset="0"/>
              </a:rPr>
              <a:t>Nov</a:t>
            </a:r>
            <a:r>
              <a:rPr lang="pt-BR" sz="900" dirty="0"/>
              <a:t> 20       </a:t>
            </a:r>
            <a:r>
              <a:rPr lang="pt-BR" sz="900" dirty="0">
                <a:latin typeface="Calibri" panose="020F0502020204030204" pitchFamily="34" charset="0"/>
              </a:rPr>
              <a:t>Fevereiro  21   Maio 21</a:t>
            </a:r>
            <a:r>
              <a:rPr lang="pt-BR" sz="900" dirty="0"/>
              <a:t>    </a:t>
            </a:r>
            <a:r>
              <a:rPr lang="pt-BR" sz="900" dirty="0">
                <a:latin typeface="Calibri" panose="020F0502020204030204" pitchFamily="34" charset="0"/>
              </a:rPr>
              <a:t>Agosto  21     </a:t>
            </a:r>
            <a:r>
              <a:rPr lang="pt-BR" sz="900" dirty="0" err="1">
                <a:latin typeface="Calibri" panose="020F0502020204030204" pitchFamily="34" charset="0"/>
              </a:rPr>
              <a:t>Nov</a:t>
            </a:r>
            <a:r>
              <a:rPr lang="pt-BR" sz="900" dirty="0"/>
              <a:t> 21           </a:t>
            </a:r>
            <a:r>
              <a:rPr lang="pt-BR" sz="900" dirty="0">
                <a:latin typeface="Calibri" panose="020F0502020204030204" pitchFamily="34" charset="0"/>
              </a:rPr>
              <a:t>Abril 22         Agosto 22</a:t>
            </a:r>
            <a:r>
              <a:rPr lang="pt-BR" sz="900" dirty="0"/>
              <a:t>    Janeiro 23    Abril 23      Julho 23     </a:t>
            </a:r>
            <a:r>
              <a:rPr lang="pt-BR" sz="900" dirty="0" err="1"/>
              <a:t>Nov</a:t>
            </a:r>
            <a:r>
              <a:rPr lang="pt-BR" sz="900" dirty="0"/>
              <a:t> 23       </a:t>
            </a:r>
            <a:r>
              <a:rPr lang="pt-BR" sz="900" dirty="0" err="1"/>
              <a:t>Fev</a:t>
            </a:r>
            <a:r>
              <a:rPr lang="pt-BR" sz="900" dirty="0"/>
              <a:t> 24        Maio 24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DA95C96-E564-6043-D0F9-A71DF20DEA9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20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17" name="Texto explicativo retangular 16"/>
          <p:cNvSpPr/>
          <p:nvPr/>
        </p:nvSpPr>
        <p:spPr>
          <a:xfrm>
            <a:off x="11239581" y="3736616"/>
            <a:ext cx="889038" cy="570015"/>
          </a:xfrm>
          <a:prstGeom prst="wedgeRectCallout">
            <a:avLst>
              <a:gd name="adj1" fmla="val 6350"/>
              <a:gd name="adj2" fmla="val 76623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>
                <a:solidFill>
                  <a:schemeClr val="tx1"/>
                </a:solidFill>
              </a:rPr>
              <a:t>MEI:25%</a:t>
            </a:r>
          </a:p>
          <a:p>
            <a:r>
              <a:rPr lang="pt-BR" sz="1200" dirty="0">
                <a:solidFill>
                  <a:schemeClr val="tx1"/>
                </a:solidFill>
              </a:rPr>
              <a:t>MPE:24%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5F2B89-5B87-604B-114C-A93BB0C876B2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1822766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46E0DE2-79B2-F687-04C7-6DEAFF67F4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60403"/>
              </p:ext>
            </p:extLst>
          </p:nvPr>
        </p:nvGraphicFramePr>
        <p:xfrm>
          <a:off x="-737671" y="701762"/>
          <a:ext cx="5257800" cy="349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A proporção de empresas com 30% ou mais dos seus custos mensais comprometidos com pagamentos de dívidas manteve-se.</a:t>
            </a:r>
            <a:br>
              <a:rPr lang="pt-BR" sz="1600" b="1" dirty="0">
                <a:solidFill>
                  <a:schemeClr val="bg1"/>
                </a:solidFill>
              </a:rPr>
            </a:b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11" name="Texto explicativo retangular 10"/>
          <p:cNvSpPr/>
          <p:nvPr/>
        </p:nvSpPr>
        <p:spPr>
          <a:xfrm>
            <a:off x="11029982" y="1303708"/>
            <a:ext cx="1118300" cy="570015"/>
          </a:xfrm>
          <a:prstGeom prst="wedgeRectCallout">
            <a:avLst>
              <a:gd name="adj1" fmla="val -23198"/>
              <a:gd name="adj2" fmla="val 848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tx1"/>
                </a:solidFill>
              </a:rPr>
              <a:t>MEI: 59%</a:t>
            </a:r>
          </a:p>
          <a:p>
            <a:r>
              <a:rPr lang="pt-BR" sz="1400" dirty="0">
                <a:solidFill>
                  <a:schemeClr val="tx1"/>
                </a:solidFill>
              </a:rPr>
              <a:t>MPE: 47%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47968" y="5220000"/>
            <a:ext cx="78802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Novembro 21         Abril 22            Agosto 22          Janeiro 23         Abril 23            Julho 23       Novembro 23     Fevereiro 24      Maio 24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5365" y="4303977"/>
            <a:ext cx="2911729" cy="738664"/>
          </a:xfrm>
          <a:prstGeom prst="rect">
            <a:avLst/>
          </a:prstGeom>
          <a:noFill/>
          <a:ln>
            <a:solidFill>
              <a:schemeClr val="accent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accent1"/>
                </a:solidFill>
              </a:rPr>
              <a:t>Para o MEI as dívidas continuam representando uma maior proporção dos custos mensais.</a:t>
            </a: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9731F861-6355-BB1D-2FD8-3E0D0FA3623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21</a:t>
            </a:fld>
            <a:endParaRPr lang="pt-BR" sz="1600">
              <a:solidFill>
                <a:schemeClr val="bg1"/>
              </a:solidFill>
            </a:endParaRP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06877C76-911C-FE10-5D7B-94CEF344F89E}"/>
              </a:ext>
            </a:extLst>
          </p:cNvPr>
          <p:cNvCxnSpPr>
            <a:cxnSpLocks/>
          </p:cNvCxnSpPr>
          <p:nvPr/>
        </p:nvCxnSpPr>
        <p:spPr>
          <a:xfrm>
            <a:off x="2918851" y="1910696"/>
            <a:ext cx="655783" cy="314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AAD6A723-EA4D-C8F2-06F5-94DB6B65B5F9}"/>
              </a:ext>
            </a:extLst>
          </p:cNvPr>
          <p:cNvCxnSpPr/>
          <p:nvPr/>
        </p:nvCxnSpPr>
        <p:spPr>
          <a:xfrm flipV="1">
            <a:off x="2559959" y="2720219"/>
            <a:ext cx="1013824" cy="314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2C92D617-6275-35DA-A14E-521B0B235226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096417"/>
              </p:ext>
            </p:extLst>
          </p:nvPr>
        </p:nvGraphicFramePr>
        <p:xfrm>
          <a:off x="3947968" y="801278"/>
          <a:ext cx="7880224" cy="517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85625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147786" y="3357749"/>
            <a:ext cx="6034313" cy="1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b="1" dirty="0">
                <a:solidFill>
                  <a:srgbClr val="FFABAB"/>
                </a:solidFill>
              </a:rPr>
              <a:t>Pesquisa Pulso dos Pequenos Negócios – 7ª edição</a:t>
            </a:r>
            <a:endParaRPr dirty="0">
              <a:solidFill>
                <a:srgbClr val="FFABAB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147786" y="1505221"/>
            <a:ext cx="5119912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3200" b="1">
                <a:solidFill>
                  <a:srgbClr val="0041D9"/>
                </a:solidFill>
              </a:rPr>
              <a:t>Questões sobre os Desafios dos Pequenos Negócios</a:t>
            </a:r>
            <a:endParaRPr sz="3200" b="1">
              <a:solidFill>
                <a:srgbClr val="004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1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80E0861-EB33-4013-B5A8-E8F14F62371D}"/>
              </a:ext>
              <a:ext uri="{147F2762-F138-4A5C-976F-8EAC2B608ADB}">
                <a16:predDERef xmlns:a16="http://schemas.microsoft.com/office/drawing/2014/main" pre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079325"/>
              </p:ext>
            </p:extLst>
          </p:nvPr>
        </p:nvGraphicFramePr>
        <p:xfrm>
          <a:off x="300296" y="698858"/>
          <a:ext cx="7791652" cy="571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o explicativo retangular 7"/>
          <p:cNvSpPr/>
          <p:nvPr/>
        </p:nvSpPr>
        <p:spPr>
          <a:xfrm>
            <a:off x="4484968" y="3557202"/>
            <a:ext cx="908310" cy="570015"/>
          </a:xfrm>
          <a:prstGeom prst="wedgeRectCallout">
            <a:avLst>
              <a:gd name="adj1" fmla="val -20349"/>
              <a:gd name="adj2" fmla="val -123021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>
                <a:solidFill>
                  <a:schemeClr val="tx1"/>
                </a:solidFill>
              </a:rPr>
              <a:t>MEI: 36%</a:t>
            </a:r>
          </a:p>
          <a:p>
            <a:r>
              <a:rPr lang="pt-BR" sz="1200" dirty="0">
                <a:solidFill>
                  <a:schemeClr val="tx1"/>
                </a:solidFill>
              </a:rPr>
              <a:t>MPE: 31%</a:t>
            </a:r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>
                <a:solidFill>
                  <a:schemeClr val="bg1"/>
                </a:solidFill>
              </a:rPr>
              <a:t>Aumentos de custos deixou de ser a principal dificuldades para os pequenos negócios, passando a ser a falta de clientes.</a:t>
            </a:r>
            <a:br>
              <a:rPr lang="pt-BR" sz="1600" b="1">
                <a:solidFill>
                  <a:schemeClr val="bg1"/>
                </a:solidFill>
              </a:rPr>
            </a:br>
            <a:endParaRPr sz="1600" b="1">
              <a:solidFill>
                <a:schemeClr val="lt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580275" y="5286947"/>
            <a:ext cx="4072564" cy="830997"/>
          </a:xfrm>
          <a:prstGeom prst="rect">
            <a:avLst/>
          </a:prstGeom>
          <a:noFill/>
          <a:ln>
            <a:solidFill>
              <a:schemeClr val="accent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chemeClr val="accent1"/>
                </a:solidFill>
              </a:rPr>
              <a:t>O Aumento de custos que era a principal dificuldade perdeu espaço para a falta de clientes.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559BE5E-EF7C-E5B1-3CA0-24154CE622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23</a:t>
            </a:fld>
            <a:endParaRPr lang="pt-BR" sz="1600">
              <a:solidFill>
                <a:schemeClr val="bg1"/>
              </a:solidFill>
            </a:endParaRP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887BEED1-2517-0A48-BCE1-06A639BFC716}"/>
              </a:ext>
            </a:extLst>
          </p:cNvPr>
          <p:cNvCxnSpPr>
            <a:cxnSpLocks/>
          </p:cNvCxnSpPr>
          <p:nvPr/>
        </p:nvCxnSpPr>
        <p:spPr>
          <a:xfrm flipH="1">
            <a:off x="4758813" y="1284326"/>
            <a:ext cx="747252" cy="94094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387B519-3903-F3F3-4443-F2E6EDAC3A4F}"/>
              </a:ext>
            </a:extLst>
          </p:cNvPr>
          <p:cNvCxnSpPr>
            <a:cxnSpLocks/>
          </p:cNvCxnSpPr>
          <p:nvPr/>
        </p:nvCxnSpPr>
        <p:spPr>
          <a:xfrm>
            <a:off x="4665469" y="2261792"/>
            <a:ext cx="547309" cy="940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A59A30-DDB5-E00F-47B5-6B8D0BBB33A1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130619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46C7A3B-9CC1-DA27-37C9-685A097A11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793804"/>
              </p:ext>
            </p:extLst>
          </p:nvPr>
        </p:nvGraphicFramePr>
        <p:xfrm>
          <a:off x="34297" y="616796"/>
          <a:ext cx="6034635" cy="556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CF7CBC0-8647-83E6-07DC-678384C8601D}"/>
              </a:ext>
              <a:ext uri="{147F2762-F138-4A5C-976F-8EAC2B608ADB}">
                <a16:predDERef xmlns:a16="http://schemas.microsoft.com/office/drawing/2014/main" pred="{546C7A3B-9CC1-DA27-37C9-685A097A11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319891"/>
              </p:ext>
            </p:extLst>
          </p:nvPr>
        </p:nvGraphicFramePr>
        <p:xfrm>
          <a:off x="5806441" y="739746"/>
          <a:ext cx="6171794" cy="556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7 em cada 10 pequenos negócios relataram aumentos dos custos nos últimos 30 dias. Apenas 8% conseguiram repassar integralmente esses aumentos para os clientes.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2235796" y="2630628"/>
            <a:ext cx="5129783" cy="7294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o explicativo retangular 10"/>
          <p:cNvSpPr/>
          <p:nvPr/>
        </p:nvSpPr>
        <p:spPr>
          <a:xfrm>
            <a:off x="2797825" y="1905953"/>
            <a:ext cx="934257" cy="570015"/>
          </a:xfrm>
          <a:prstGeom prst="wedgeRectCallout">
            <a:avLst>
              <a:gd name="adj1" fmla="val -133418"/>
              <a:gd name="adj2" fmla="val 24187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>
                <a:solidFill>
                  <a:schemeClr val="tx1"/>
                </a:solidFill>
              </a:rPr>
              <a:t>MEI: 67%</a:t>
            </a:r>
          </a:p>
          <a:p>
            <a:r>
              <a:rPr lang="pt-BR" sz="1200" dirty="0">
                <a:solidFill>
                  <a:schemeClr val="tx1"/>
                </a:solidFill>
              </a:rPr>
              <a:t>MPE: 71%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9F84562-BE99-8BB7-80D4-B2C7264F83D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24</a:t>
            </a:fld>
            <a:endParaRPr lang="pt-BR" sz="1600">
              <a:solidFill>
                <a:schemeClr val="bg1"/>
              </a:solidFill>
            </a:endParaRP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5807D381-55A0-7A3D-AFE5-CE95AD98927E}"/>
              </a:ext>
            </a:extLst>
          </p:cNvPr>
          <p:cNvCxnSpPr/>
          <p:nvPr/>
        </p:nvCxnSpPr>
        <p:spPr>
          <a:xfrm flipV="1">
            <a:off x="8897112" y="1554855"/>
            <a:ext cx="1006764" cy="733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E5AE51EC-64BD-AFE6-9846-EDA90282F3A1}"/>
              </a:ext>
            </a:extLst>
          </p:cNvPr>
          <p:cNvCxnSpPr>
            <a:cxnSpLocks/>
          </p:cNvCxnSpPr>
          <p:nvPr/>
        </p:nvCxnSpPr>
        <p:spPr>
          <a:xfrm>
            <a:off x="7804995" y="2124987"/>
            <a:ext cx="1027465" cy="701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810006-BBEC-9B02-D83E-40EE52EF9D00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1506124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147786" y="3357749"/>
            <a:ext cx="6034313" cy="1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b="1" dirty="0">
                <a:solidFill>
                  <a:srgbClr val="FFABAB"/>
                </a:solidFill>
              </a:rPr>
              <a:t>Pesquisa Pulso dos Pequenos Negócios – 7ª edição</a:t>
            </a:r>
            <a:endParaRPr dirty="0">
              <a:solidFill>
                <a:srgbClr val="FFABAB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147786" y="1695226"/>
            <a:ext cx="5119912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3200" b="1">
                <a:solidFill>
                  <a:srgbClr val="0041D9"/>
                </a:solidFill>
              </a:rPr>
              <a:t>Questões sobre Crédito e Investimento</a:t>
            </a:r>
            <a:endParaRPr sz="3200" b="1">
              <a:solidFill>
                <a:srgbClr val="004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86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1/3 dos empreendedores buscou empréstimo bancário para sua empresa nos últimos 3 meses, 4 em cada 10 conseguiram.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5479253" y="4435181"/>
            <a:ext cx="864686" cy="155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Texto explicativo retangular 12"/>
          <p:cNvSpPr/>
          <p:nvPr/>
        </p:nvSpPr>
        <p:spPr>
          <a:xfrm>
            <a:off x="5508401" y="4676524"/>
            <a:ext cx="864686" cy="519484"/>
          </a:xfrm>
          <a:prstGeom prst="wedgeRectCallout">
            <a:avLst>
              <a:gd name="adj1" fmla="val -74450"/>
              <a:gd name="adj2" fmla="val -833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MEI:26%</a:t>
            </a:r>
          </a:p>
          <a:p>
            <a:r>
              <a:rPr lang="pt-BR" sz="1200" dirty="0"/>
              <a:t>MPE:28%</a:t>
            </a:r>
          </a:p>
        </p:txBody>
      </p:sp>
      <p:sp>
        <p:nvSpPr>
          <p:cNvPr id="14" name="Texto explicativo retangular 13"/>
          <p:cNvSpPr/>
          <p:nvPr/>
        </p:nvSpPr>
        <p:spPr>
          <a:xfrm>
            <a:off x="11610463" y="4060520"/>
            <a:ext cx="537819" cy="794258"/>
          </a:xfrm>
          <a:prstGeom prst="wedgeRectCallout">
            <a:avLst>
              <a:gd name="adj1" fmla="val -74450"/>
              <a:gd name="adj2" fmla="val -833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100" dirty="0"/>
              <a:t>MEI: 35%</a:t>
            </a:r>
          </a:p>
          <a:p>
            <a:r>
              <a:rPr lang="pt-BR" sz="1100" dirty="0"/>
              <a:t>MPE: 47%</a:t>
            </a: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0C29A8D5-AF2E-8AE0-FB3B-EA1EC58ED1E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26</a:t>
            </a:fld>
            <a:endParaRPr lang="pt-BR" sz="1600">
              <a:solidFill>
                <a:schemeClr val="bg1"/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D3C5156-903E-334E-747B-E8ED9273666C}"/>
              </a:ext>
              <a:ext uri="{147F2762-F138-4A5C-976F-8EAC2B608ADB}">
                <a16:predDERef xmlns:a16="http://schemas.microsoft.com/office/drawing/2014/main" pred="{8CF7CBC0-8647-83E6-07DC-678384C86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690927"/>
              </p:ext>
            </p:extLst>
          </p:nvPr>
        </p:nvGraphicFramePr>
        <p:xfrm>
          <a:off x="202910" y="795528"/>
          <a:ext cx="5513317" cy="542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1D82802-F253-497B-8451-7BAB38A5C949}"/>
              </a:ext>
              <a:ext uri="{147F2762-F138-4A5C-976F-8EAC2B608ADB}">
                <a16:predDERef xmlns:a16="http://schemas.microsoft.com/office/drawing/2014/main" pred="{4D3C5156-903E-334E-747B-E8ED927366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48016"/>
              </p:ext>
            </p:extLst>
          </p:nvPr>
        </p:nvGraphicFramePr>
        <p:xfrm>
          <a:off x="5980176" y="795528"/>
          <a:ext cx="5882125" cy="540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0C69F327-8E96-1A6D-436A-206A4DD7ACB7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2291705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147786" y="3357749"/>
            <a:ext cx="6034313" cy="1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b="1" dirty="0">
                <a:solidFill>
                  <a:srgbClr val="FFABAB"/>
                </a:solidFill>
              </a:rPr>
              <a:t>Pesquisa Pulso dos Pequenos Negócios – 7ª edição</a:t>
            </a:r>
            <a:endParaRPr dirty="0">
              <a:solidFill>
                <a:srgbClr val="FFABAB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147786" y="1754603"/>
            <a:ext cx="5119912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3200" b="1">
                <a:solidFill>
                  <a:srgbClr val="0041D9"/>
                </a:solidFill>
              </a:rPr>
              <a:t>Questões sobre o humor do empreendedor</a:t>
            </a:r>
            <a:endParaRPr sz="3200" b="1">
              <a:solidFill>
                <a:srgbClr val="004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48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964204"/>
              </p:ext>
            </p:extLst>
          </p:nvPr>
        </p:nvGraphicFramePr>
        <p:xfrm>
          <a:off x="322168" y="748299"/>
          <a:ext cx="9774924" cy="555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A proporção de empresários aflitos sofreu aumento, enquanto que a proporção de conformados caiu.</a:t>
            </a:r>
            <a:br>
              <a:rPr lang="pt-BR" sz="1600" b="1" dirty="0">
                <a:solidFill>
                  <a:schemeClr val="bg1"/>
                </a:solidFill>
              </a:rPr>
            </a:b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2868" y="5570892"/>
            <a:ext cx="68880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Nov20      </a:t>
            </a:r>
            <a:r>
              <a:rPr lang="pt-B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Fev</a:t>
            </a: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     Maio 21      </a:t>
            </a:r>
            <a:r>
              <a:rPr lang="pt-B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</a:t>
            </a: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       </a:t>
            </a:r>
            <a:r>
              <a:rPr lang="pt-B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</a:t>
            </a: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       Abril 22     </a:t>
            </a:r>
            <a:r>
              <a:rPr lang="pt-B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</a:t>
            </a: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22    Janeiro 23    Abril 23    Julho 23     </a:t>
            </a:r>
            <a:r>
              <a:rPr lang="pt-B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</a:t>
            </a: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       </a:t>
            </a:r>
            <a:r>
              <a:rPr lang="pt-B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Fev</a:t>
            </a: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       Maio 24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10039496" y="4726270"/>
            <a:ext cx="1686483" cy="818147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/>
              <a:t>Animado</a:t>
            </a:r>
            <a:br>
              <a:rPr lang="pt-BR" sz="1200"/>
            </a:br>
            <a:r>
              <a:rPr lang="pt-BR" sz="1200"/>
              <a:t>“Entusiasmado com o futuro”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0039497" y="3722969"/>
            <a:ext cx="1666212" cy="818147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bg1"/>
                </a:solidFill>
              </a:rPr>
              <a:t>Conformado</a:t>
            </a:r>
            <a:br>
              <a:rPr lang="pt-BR" sz="1200">
                <a:solidFill>
                  <a:schemeClr val="bg1"/>
                </a:solidFill>
              </a:rPr>
            </a:br>
            <a:r>
              <a:rPr lang="pt-BR" sz="1200">
                <a:solidFill>
                  <a:schemeClr val="bg1"/>
                </a:solidFill>
              </a:rPr>
              <a:t>“Percebendo o lado positivo da crise”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0097092" y="2608301"/>
            <a:ext cx="1550426" cy="81814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bg1"/>
                </a:solidFill>
              </a:rPr>
              <a:t>Aliviado</a:t>
            </a:r>
            <a:br>
              <a:rPr lang="pt-BR" sz="1200">
                <a:solidFill>
                  <a:schemeClr val="bg1"/>
                </a:solidFill>
              </a:rPr>
            </a:br>
            <a:r>
              <a:rPr lang="pt-BR" sz="1200">
                <a:solidFill>
                  <a:schemeClr val="bg1"/>
                </a:solidFill>
              </a:rPr>
              <a:t>“Esperançoso com o futuro”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0097092" y="1503999"/>
            <a:ext cx="1550425" cy="818147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/>
              <a:t>Aflito</a:t>
            </a:r>
            <a:br>
              <a:rPr lang="pt-BR" sz="1200"/>
            </a:br>
            <a:r>
              <a:rPr lang="pt-BR" sz="1200"/>
              <a:t>“Preocupado com o futuro”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246998" y="931199"/>
            <a:ext cx="2622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/>
              <a:t>Estado de espírito do empresário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9577885" y="1891881"/>
            <a:ext cx="330887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1815930" y="395231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56%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1814649" y="1742640"/>
            <a:ext cx="485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</a:rPr>
              <a:t>44%</a:t>
            </a:r>
          </a:p>
        </p:txBody>
      </p:sp>
      <p:sp>
        <p:nvSpPr>
          <p:cNvPr id="18" name="Chave esquerda 17"/>
          <p:cNvSpPr/>
          <p:nvPr/>
        </p:nvSpPr>
        <p:spPr>
          <a:xfrm flipH="1">
            <a:off x="11626469" y="2566403"/>
            <a:ext cx="252663" cy="30796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9577885" y="3017191"/>
            <a:ext cx="330887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9643096" y="4072663"/>
            <a:ext cx="33088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>
            <a:off x="9577885" y="5100101"/>
            <a:ext cx="330887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B696566-F88C-47C1-BD9F-7FD7B3B4C578}"/>
              </a:ext>
            </a:extLst>
          </p:cNvPr>
          <p:cNvSpPr txBox="1"/>
          <p:nvPr/>
        </p:nvSpPr>
        <p:spPr>
          <a:xfrm>
            <a:off x="10067758" y="5524725"/>
            <a:ext cx="1989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/>
                </a:solidFill>
              </a:rPr>
              <a:t>MPE:57% MEI:54%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EBFB36E-B406-41F4-A4CB-E3046B1F2288}"/>
              </a:ext>
            </a:extLst>
          </p:cNvPr>
          <p:cNvSpPr txBox="1"/>
          <p:nvPr/>
        </p:nvSpPr>
        <p:spPr>
          <a:xfrm>
            <a:off x="10139272" y="2331302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4"/>
                </a:solidFill>
              </a:rPr>
              <a:t>MPE:43% MEI:46%</a:t>
            </a:r>
          </a:p>
        </p:txBody>
      </p:sp>
      <p:cxnSp>
        <p:nvCxnSpPr>
          <p:cNvPr id="25" name="Conector de seta reta 24"/>
          <p:cNvCxnSpPr/>
          <p:nvPr/>
        </p:nvCxnSpPr>
        <p:spPr>
          <a:xfrm>
            <a:off x="11425724" y="1873445"/>
            <a:ext cx="4750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D35214BE-76A9-6574-26C6-DA86B74BB1D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28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EF14D0-E189-348E-B2CA-E2FAF9360746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2574414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pa com números&#10;&#10;Descrição gerada automaticamente com confiança média">
            <a:extLst>
              <a:ext uri="{FF2B5EF4-FFF2-40B4-BE49-F238E27FC236}">
                <a16:creationId xmlns:a16="http://schemas.microsoft.com/office/drawing/2014/main" id="{3DD04FC0-15A2-A345-E40C-7B63155A5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94" y="1081888"/>
            <a:ext cx="11448000" cy="5151600"/>
          </a:xfrm>
          <a:prstGeom prst="rect">
            <a:avLst/>
          </a:prstGeom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26630"/>
            <a:ext cx="8861437" cy="6799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Interrupção na redução do grupo de “Aflitos”: quase todos os segmentos tiveram aumento na proporção de empresários com dificuldades.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FC4842BE-7169-3D66-40D5-CD58C459C91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1E63A9B-7699-D08B-E8B8-3B6AC1C4BEB2}"/>
              </a:ext>
            </a:extLst>
          </p:cNvPr>
          <p:cNvSpPr/>
          <p:nvPr/>
        </p:nvSpPr>
        <p:spPr>
          <a:xfrm>
            <a:off x="977596" y="1186937"/>
            <a:ext cx="1091953" cy="2041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85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Média Geral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34979B-9CAA-AC01-2C87-5EEF1035EE93}"/>
              </a:ext>
            </a:extLst>
          </p:cNvPr>
          <p:cNvSpPr txBox="1"/>
          <p:nvPr/>
        </p:nvSpPr>
        <p:spPr>
          <a:xfrm>
            <a:off x="2983914" y="774696"/>
            <a:ext cx="61122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Proporção de empresários “</a:t>
            </a: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Aflitos”, preocupados com o futuro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86BB74-2154-251D-301A-BDE50F2CF3EC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Fonte: Pesquisa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Sebrae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135482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65581" y="86621"/>
            <a:ext cx="855400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2400" b="1" dirty="0">
                <a:solidFill>
                  <a:schemeClr val="lt1"/>
                </a:solidFill>
              </a:rPr>
              <a:t>Resumo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38A2645-C8E5-8A32-9456-3E52B914902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3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78CF5C8-5679-C050-C928-7F95E38CAD27}"/>
              </a:ext>
            </a:extLst>
          </p:cNvPr>
          <p:cNvSpPr txBox="1"/>
          <p:nvPr/>
        </p:nvSpPr>
        <p:spPr>
          <a:xfrm>
            <a:off x="511277" y="1022470"/>
            <a:ext cx="11169445" cy="418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Redução 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proporção de empresas que afirmam que estão sofrendo uma redução no seu faturamento.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</a:t>
            </a:r>
            <a:r>
              <a:rPr lang="pt-BR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variação média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faturamento das empresas.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Maioria </a:t>
            </a:r>
            <a:r>
              <a:rPr lang="pt-B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segmentos 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variação negativa no faturamento, porém, com quedas inferiores que na edição anterior (</a:t>
            </a:r>
            <a:r>
              <a:rPr lang="pt-BR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fev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/24).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redução 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quantidade de clientes e o </a:t>
            </a:r>
            <a:r>
              <a:rPr lang="pt-B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custos são os fatores que mais trazem dificuldade para o negócio no momento.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Maioria 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pequenos negócios percebe aumentos de custos nos últimos 30 dias.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Manutenção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proporção de busca por empréstimo e </a:t>
            </a:r>
            <a:r>
              <a:rPr lang="pt-B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manutenção 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proporção de obtenção de crédito.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Manutenção 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nível de inadimplência.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Redução 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proporção de empresas com 30% ou + dos seus custos comprometidos com pagamento de dívidas.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</a:t>
            </a:r>
            <a:r>
              <a:rPr lang="pt-BR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proporção de empresários preocupados com futuro da sua empresa.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262424-E2D2-D996-CB59-51328A571096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4017142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1" y="252173"/>
            <a:ext cx="8603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2667" b="1">
                <a:solidFill>
                  <a:schemeClr val="bg1"/>
                </a:solidFill>
              </a:rPr>
              <a:t>Equipe Técnica</a:t>
            </a:r>
            <a:endParaRPr sz="2667" b="1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601" y="1669149"/>
            <a:ext cx="4743254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</a:rPr>
              <a:t>A 6ª </a:t>
            </a:r>
            <a:r>
              <a:rPr lang="pt-BR" sz="2000" b="1" dirty="0">
                <a:solidFill>
                  <a:schemeClr val="bg1"/>
                </a:solidFill>
              </a:rPr>
              <a:t>Pulso dos Pequenos Negócios </a:t>
            </a:r>
            <a:r>
              <a:rPr lang="pt-BR" sz="2000" dirty="0">
                <a:solidFill>
                  <a:schemeClr val="bg1"/>
                </a:solidFill>
              </a:rPr>
              <a:t>é um produto da </a:t>
            </a:r>
            <a:r>
              <a:rPr lang="pt-BR" sz="2000" b="1" dirty="0">
                <a:solidFill>
                  <a:schemeClr val="bg1"/>
                </a:solidFill>
              </a:rPr>
              <a:t>Unidade Estratégica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b="1">
                <a:solidFill>
                  <a:schemeClr val="bg1"/>
                </a:solidFill>
              </a:rPr>
              <a:t>e Transformação </a:t>
            </a:r>
            <a:r>
              <a:rPr lang="pt-BR" sz="2000" dirty="0">
                <a:solidFill>
                  <a:schemeClr val="bg1"/>
                </a:solidFill>
              </a:rPr>
              <a:t>do Sebrae Nacional, com apoio da </a:t>
            </a:r>
            <a:r>
              <a:rPr lang="pt-BR" sz="2000" b="1" dirty="0">
                <a:solidFill>
                  <a:schemeClr val="bg1"/>
                </a:solidFill>
              </a:rPr>
              <a:t>Unidade de Competitividade e Unidade de Capitalização e Serviços Financeiros</a:t>
            </a:r>
            <a:r>
              <a:rPr lang="pt-BR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10599" y="1669149"/>
            <a:ext cx="30471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>
                <a:solidFill>
                  <a:schemeClr val="bg1"/>
                </a:solidFill>
              </a:rPr>
              <a:t>Equipe UGE</a:t>
            </a:r>
          </a:p>
          <a:p>
            <a:r>
              <a:rPr lang="pt-BR" sz="1600">
                <a:solidFill>
                  <a:schemeClr val="bg1"/>
                </a:solidFill>
              </a:rPr>
              <a:t>Kennyston Lago </a:t>
            </a:r>
            <a:r>
              <a:rPr lang="pt-BR" sz="1400">
                <a:solidFill>
                  <a:srgbClr val="FFC000"/>
                </a:solidFill>
              </a:rPr>
              <a:t>kennyston.lago@sebrae.com.br</a:t>
            </a:r>
          </a:p>
          <a:p>
            <a:r>
              <a:rPr lang="pt-BR" sz="1600">
                <a:solidFill>
                  <a:schemeClr val="bg1"/>
                </a:solidFill>
              </a:rPr>
              <a:t>Dênis Nunes</a:t>
            </a:r>
          </a:p>
          <a:p>
            <a:r>
              <a:rPr lang="pt-BR" sz="1400">
                <a:solidFill>
                  <a:srgbClr val="FFC000"/>
                </a:solidFill>
              </a:rPr>
              <a:t>denis.pedro@sebrae.com.br</a:t>
            </a:r>
          </a:p>
          <a:p>
            <a:r>
              <a:rPr lang="pt-BR" sz="1600">
                <a:solidFill>
                  <a:schemeClr val="bg1"/>
                </a:solidFill>
              </a:rPr>
              <a:t>Marco Bedê</a:t>
            </a:r>
          </a:p>
          <a:p>
            <a:r>
              <a:rPr lang="pt-BR" sz="1400">
                <a:solidFill>
                  <a:srgbClr val="FFC000"/>
                </a:solidFill>
              </a:rPr>
              <a:t>marco.bede@sebrae.com.br</a:t>
            </a:r>
          </a:p>
          <a:p>
            <a:endParaRPr lang="pt-BR" sz="1600" b="1">
              <a:solidFill>
                <a:schemeClr val="bg1"/>
              </a:solidFill>
            </a:endParaRPr>
          </a:p>
          <a:p>
            <a:r>
              <a:rPr lang="pt-BR" sz="1600" b="1">
                <a:solidFill>
                  <a:schemeClr val="bg1"/>
                </a:solidFill>
              </a:rPr>
              <a:t>Equipe Competitividade</a:t>
            </a:r>
          </a:p>
          <a:p>
            <a:r>
              <a:rPr lang="pt-BR" sz="1600">
                <a:solidFill>
                  <a:schemeClr val="bg1"/>
                </a:solidFill>
              </a:rPr>
              <a:t>Alberto Vallim</a:t>
            </a:r>
          </a:p>
          <a:p>
            <a:r>
              <a:rPr lang="pt-BR" sz="1400">
                <a:solidFill>
                  <a:srgbClr val="FFC000"/>
                </a:solidFill>
              </a:rPr>
              <a:t>alberto.vallim@sebrae.com.br</a:t>
            </a:r>
          </a:p>
          <a:p>
            <a:endParaRPr lang="pt-BR" sz="1400">
              <a:solidFill>
                <a:srgbClr val="FFC000"/>
              </a:solidFill>
            </a:endParaRPr>
          </a:p>
          <a:p>
            <a:r>
              <a:rPr lang="pt-BR" sz="1600" b="1">
                <a:solidFill>
                  <a:schemeClr val="bg1"/>
                </a:solidFill>
              </a:rPr>
              <a:t>Equipe UCSF</a:t>
            </a:r>
          </a:p>
          <a:p>
            <a:r>
              <a:rPr lang="pt-BR" sz="1600">
                <a:solidFill>
                  <a:schemeClr val="bg1"/>
                </a:solidFill>
              </a:rPr>
              <a:t>Giovanni </a:t>
            </a:r>
            <a:r>
              <a:rPr lang="pt-BR" sz="1600" err="1">
                <a:solidFill>
                  <a:schemeClr val="bg1"/>
                </a:solidFill>
              </a:rPr>
              <a:t>Beviláqua</a:t>
            </a:r>
            <a:endParaRPr lang="pt-BR" sz="1600">
              <a:solidFill>
                <a:schemeClr val="bg1"/>
              </a:solidFill>
            </a:endParaRPr>
          </a:p>
          <a:p>
            <a:r>
              <a:rPr lang="pt-BR" sz="1400">
                <a:solidFill>
                  <a:srgbClr val="FFC000"/>
                </a:solidFill>
              </a:rPr>
              <a:t>giovanni.bevilaqua@sebrae.com.br</a:t>
            </a:r>
            <a:endParaRPr lang="pt-BR" sz="1600">
              <a:solidFill>
                <a:schemeClr val="bg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5499907" y="2019204"/>
            <a:ext cx="384819" cy="25668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147786" y="3357749"/>
            <a:ext cx="6034313" cy="1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b="1" dirty="0">
                <a:solidFill>
                  <a:srgbClr val="FFABAB"/>
                </a:solidFill>
              </a:rPr>
              <a:t>Pesquisa Pulso dos Pequenos Negócios – 7ª edição</a:t>
            </a:r>
            <a:endParaRPr dirty="0">
              <a:solidFill>
                <a:srgbClr val="FFABAB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147786" y="1481470"/>
            <a:ext cx="5119912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3200" b="1" dirty="0">
                <a:solidFill>
                  <a:srgbClr val="0041D9"/>
                </a:solidFill>
              </a:rPr>
              <a:t>Questões sobre a participação de parente nos Pequenos Negócios</a:t>
            </a:r>
            <a:endParaRPr sz="3200" b="1" dirty="0">
              <a:solidFill>
                <a:srgbClr val="004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4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0"/>
            <a:ext cx="9546558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Entre as MPE há uma maior proporção de parentes envolvidos no funcionamento do negócio.</a:t>
            </a:r>
            <a:br>
              <a:rPr lang="pt-BR" sz="1600" b="1" dirty="0">
                <a:solidFill>
                  <a:schemeClr val="bg1"/>
                </a:solidFill>
              </a:rPr>
            </a:br>
            <a:r>
              <a:rPr lang="pt-BR" sz="1600" b="1" dirty="0">
                <a:solidFill>
                  <a:schemeClr val="bg1"/>
                </a:solidFill>
              </a:rPr>
              <a:t>Os parentes estão mais presentes como sócios do que como empregado/colaborador.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5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8DDF34-F039-2979-AF0A-AF5847893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1" y="708770"/>
            <a:ext cx="725115" cy="725115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CA68FEA-84E1-B6FD-DC3D-3D9D911394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647842"/>
              </p:ext>
            </p:extLst>
          </p:nvPr>
        </p:nvGraphicFramePr>
        <p:xfrm>
          <a:off x="403233" y="786581"/>
          <a:ext cx="5387966" cy="542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9D7E29A-01AC-4964-B961-89672A0CD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425455"/>
              </p:ext>
            </p:extLst>
          </p:nvPr>
        </p:nvGraphicFramePr>
        <p:xfrm>
          <a:off x="6263149" y="810866"/>
          <a:ext cx="5624052" cy="542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CaixaDeTexto 1">
            <a:extLst>
              <a:ext uri="{FF2B5EF4-FFF2-40B4-BE49-F238E27FC236}">
                <a16:creationId xmlns:a16="http://schemas.microsoft.com/office/drawing/2014/main" id="{9CA160B6-A4FB-4105-A742-D43452268509}"/>
              </a:ext>
            </a:extLst>
          </p:cNvPr>
          <p:cNvSpPr txBox="1"/>
          <p:nvPr/>
        </p:nvSpPr>
        <p:spPr>
          <a:xfrm>
            <a:off x="8160773" y="5618988"/>
            <a:ext cx="491613" cy="2411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/>
              <a:t>MPE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141B7AE-E50C-60BD-FDD5-075B672990F1}"/>
              </a:ext>
            </a:extLst>
          </p:cNvPr>
          <p:cNvSpPr txBox="1"/>
          <p:nvPr/>
        </p:nvSpPr>
        <p:spPr>
          <a:xfrm>
            <a:off x="2004268" y="5860175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(ME+EPP)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A65CD7D-F830-AB48-AC8D-FFD4F527CE5F}"/>
              </a:ext>
            </a:extLst>
          </p:cNvPr>
          <p:cNvSpPr txBox="1"/>
          <p:nvPr/>
        </p:nvSpPr>
        <p:spPr>
          <a:xfrm>
            <a:off x="7979218" y="5907431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(ME+EPP)</a:t>
            </a:r>
          </a:p>
        </p:txBody>
      </p:sp>
    </p:spTree>
    <p:extLst>
      <p:ext uri="{BB962C8B-B14F-4D97-AF65-F5344CB8AC3E}">
        <p14:creationId xmlns:p14="http://schemas.microsoft.com/office/powerpoint/2010/main" val="326893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Não houve mudança significativa na proporção de empresas familiares quando comparado o resultado alcançado em 2017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6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680ADD-0AF5-CB23-3B32-DA8796645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4" y="794327"/>
            <a:ext cx="725115" cy="725115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6619AE6-0772-CEAF-CC71-28755B1E81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230673"/>
              </p:ext>
            </p:extLst>
          </p:nvPr>
        </p:nvGraphicFramePr>
        <p:xfrm>
          <a:off x="2724912" y="794327"/>
          <a:ext cx="6922008" cy="544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9035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65581" y="76413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Entre as empresas lideradas por mulheres a proporção de familiares envolvidos é maior.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7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680ADD-0AF5-CB23-3B32-DA8796645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4" y="794327"/>
            <a:ext cx="725115" cy="725115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F7A10C1-700A-EC93-4834-A1B1074927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482462"/>
              </p:ext>
            </p:extLst>
          </p:nvPr>
        </p:nvGraphicFramePr>
        <p:xfrm>
          <a:off x="1938528" y="794328"/>
          <a:ext cx="7872983" cy="550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8241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36944"/>
            <a:ext cx="9823649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Maior ocorrência de Empresas Familiares nos segmentos de Academias, Serviços de Alimentação, Indústria Alimentícia (panificação, confeitarias) e Oficinas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Fonte: Pesquisa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Sebrae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 – Pulso dos Pequenos Negócios – 7ª edição. Coleta: 25 de maio a 03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680ADD-0AF5-CB23-3B32-DA8796645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4" y="794327"/>
            <a:ext cx="725115" cy="725115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D3C0ABC-B317-4705-B409-FA81B6C5D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787484"/>
              </p:ext>
            </p:extLst>
          </p:nvPr>
        </p:nvGraphicFramePr>
        <p:xfrm>
          <a:off x="2463773" y="794328"/>
          <a:ext cx="7264454" cy="543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3435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147786" y="3357749"/>
            <a:ext cx="6034313" cy="1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b="1" dirty="0">
                <a:solidFill>
                  <a:srgbClr val="FFABAB"/>
                </a:solidFill>
              </a:rPr>
              <a:t>Pesquisa Pulso dos Pequenos Negócios – 7ª edição</a:t>
            </a:r>
            <a:endParaRPr dirty="0">
              <a:solidFill>
                <a:srgbClr val="FFABAB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147786" y="1481470"/>
            <a:ext cx="5119912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3200" b="1" dirty="0">
                <a:solidFill>
                  <a:srgbClr val="0041D9"/>
                </a:solidFill>
              </a:rPr>
              <a:t>Questões sobre Impacto de Eventos Climáticos nos Pequenos Negócios</a:t>
            </a:r>
            <a:endParaRPr sz="3200" b="1" dirty="0">
              <a:solidFill>
                <a:srgbClr val="004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2475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2098</Words>
  <Application>Microsoft Office PowerPoint</Application>
  <PresentationFormat>Widescreen</PresentationFormat>
  <Paragraphs>186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Segoe UI</vt:lpstr>
      <vt:lpstr>Wingdings</vt:lpstr>
      <vt:lpstr>Simple Light</vt:lpstr>
      <vt:lpstr>1_Simple Light</vt:lpstr>
      <vt:lpstr>Pesquisa  Pulso dos Pequenos Negócios – 7ª edição  Principais Resultados</vt:lpstr>
      <vt:lpstr>MÉTODO</vt:lpstr>
      <vt:lpstr>Resumo</vt:lpstr>
      <vt:lpstr>Apresentação do PowerPoint</vt:lpstr>
      <vt:lpstr>Entre as MPE há uma maior proporção de parentes envolvidos no funcionamento do negócio. Os parentes estão mais presentes como sócios do que como empregado/colaborador.</vt:lpstr>
      <vt:lpstr>Não houve mudança significativa na proporção de empresas familiares quando comparado o resultado alcançado em 2017</vt:lpstr>
      <vt:lpstr>Entre as empresas lideradas por mulheres a proporção de familiares envolvidos é maior.</vt:lpstr>
      <vt:lpstr>Maior ocorrência de Empresas Familiares nos segmentos de Academias, Serviços de Alimentação, Indústria Alimentícia (panificação, confeitarias) e Oficinas</vt:lpstr>
      <vt:lpstr>Apresentação do PowerPoint</vt:lpstr>
      <vt:lpstr>2 em cada 10 empresas relatam ter sido afetadas nos últimos 12 meses por algum evento climático ou ambiental.</vt:lpstr>
      <vt:lpstr>Alguns estados apresentam proporção significativamente maior de negócios afetados por algum evento climático/ambiental.</vt:lpstr>
      <vt:lpstr>Agronegócio, Indústria Alimentícia, Turismo e Logística são os segmentos com mais empresas afetadas por eventos climáticos/ambientais</vt:lpstr>
      <vt:lpstr>A maioria das empresas tem receio que eventos climático/ambientais possam prejudicar seu negócio.</vt:lpstr>
      <vt:lpstr>Alguns estados apresentam proporção significativamente maior de negócios receosos com o prejuízo que eventos climáticos/ambientais podem causar.</vt:lpstr>
      <vt:lpstr>Apresentação do PowerPoint</vt:lpstr>
      <vt:lpstr>Cresce a proporção de empresas que relatam um aumento no faturamento.</vt:lpstr>
      <vt:lpstr>A tendencia de queda no faturamento médio das empresa desacelerou</vt:lpstr>
      <vt:lpstr>Todos os segmentos com variação negativa no faturamento, com exceção de Academias</vt:lpstr>
      <vt:lpstr>Praticamente todos os segmentos voltaram a apresentar variação negativa </vt:lpstr>
      <vt:lpstr>A proporção de empresas inadimplentes manteve-se.</vt:lpstr>
      <vt:lpstr>A proporção de empresas com 30% ou mais dos seus custos mensais comprometidos com pagamentos de dívidas manteve-se. </vt:lpstr>
      <vt:lpstr>Apresentação do PowerPoint</vt:lpstr>
      <vt:lpstr>Aumentos de custos deixou de ser a principal dificuldades para os pequenos negócios, passando a ser a falta de clientes. </vt:lpstr>
      <vt:lpstr>7 em cada 10 pequenos negócios relataram aumentos dos custos nos últimos 30 dias. Apenas 8% conseguiram repassar integralmente esses aumentos para os clientes.</vt:lpstr>
      <vt:lpstr>Apresentação do PowerPoint</vt:lpstr>
      <vt:lpstr>1/3 dos empreendedores buscou empréstimo bancário para sua empresa nos últimos 3 meses, 4 em cada 10 conseguiram.</vt:lpstr>
      <vt:lpstr>Apresentação do PowerPoint</vt:lpstr>
      <vt:lpstr>A proporção de empresários aflitos sofreu aumento, enquanto que a proporção de conformados caiu. </vt:lpstr>
      <vt:lpstr>Interrupção na redução do grupo de “Aflitos”: quase todos os segmentos tiveram aumento na proporção de empresários com dificuldades.</vt:lpstr>
      <vt:lpstr>Equipe Técnica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  Pulso dos Pequenos Negócios – 1ª edição  Principais Resultados</dc:title>
  <dc:creator>Kennyston Lago</dc:creator>
  <cp:lastModifiedBy>Kennyston Lago</cp:lastModifiedBy>
  <cp:revision>42</cp:revision>
  <dcterms:modified xsi:type="dcterms:W3CDTF">2024-06-13T13:44:35Z</dcterms:modified>
</cp:coreProperties>
</file>