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0" r:id="rId3"/>
    <p:sldId id="261" r:id="rId4"/>
    <p:sldId id="306" r:id="rId5"/>
    <p:sldId id="266" r:id="rId6"/>
    <p:sldId id="309" r:id="rId7"/>
    <p:sldId id="310" r:id="rId8"/>
    <p:sldId id="308" r:id="rId9"/>
    <p:sldId id="263" r:id="rId10"/>
    <p:sldId id="272" r:id="rId11"/>
    <p:sldId id="273" r:id="rId12"/>
    <p:sldId id="282" r:id="rId13"/>
    <p:sldId id="279" r:id="rId14"/>
    <p:sldId id="281" r:id="rId15"/>
    <p:sldId id="276" r:id="rId16"/>
    <p:sldId id="311" r:id="rId17"/>
    <p:sldId id="286" r:id="rId18"/>
    <p:sldId id="312" r:id="rId19"/>
    <p:sldId id="313" r:id="rId20"/>
    <p:sldId id="259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81"/>
    <a:srgbClr val="1F7AEB"/>
    <a:srgbClr val="FFCD8C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95AED-6E10-4BBF-A853-28DDD99D3163}" v="1" dt="2024-03-27T17:02:35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yston Costa Lago" userId="b6b9946c-3bda-4ac0-965f-f87e7e731fc6" providerId="ADAL" clId="{64E95AED-6E10-4BBF-A853-28DDD99D3163}"/>
    <pc:docChg chg="custSel modSld">
      <pc:chgData name="Kennyston Costa Lago" userId="b6b9946c-3bda-4ac0-965f-f87e7e731fc6" providerId="ADAL" clId="{64E95AED-6E10-4BBF-A853-28DDD99D3163}" dt="2024-03-27T17:02:35.091" v="1"/>
      <pc:docMkLst>
        <pc:docMk/>
      </pc:docMkLst>
      <pc:sldChg chg="addSp delSp modSp mod">
        <pc:chgData name="Kennyston Costa Lago" userId="b6b9946c-3bda-4ac0-965f-f87e7e731fc6" providerId="ADAL" clId="{64E95AED-6E10-4BBF-A853-28DDD99D3163}" dt="2024-03-27T17:02:35.091" v="1"/>
        <pc:sldMkLst>
          <pc:docMk/>
          <pc:sldMk cId="2130708348" sldId="260"/>
        </pc:sldMkLst>
        <pc:spChg chg="add mod">
          <ac:chgData name="Kennyston Costa Lago" userId="b6b9946c-3bda-4ac0-965f-f87e7e731fc6" providerId="ADAL" clId="{64E95AED-6E10-4BBF-A853-28DDD99D3163}" dt="2024-03-27T17:02:35.091" v="1"/>
          <ac:spMkLst>
            <pc:docMk/>
            <pc:sldMk cId="2130708348" sldId="260"/>
            <ac:spMk id="3" creationId="{9018BD92-F09B-A687-8119-098290B97667}"/>
          </ac:spMkLst>
        </pc:spChg>
        <pc:spChg chg="del">
          <ac:chgData name="Kennyston Costa Lago" userId="b6b9946c-3bda-4ac0-965f-f87e7e731fc6" providerId="ADAL" clId="{64E95AED-6E10-4BBF-A853-28DDD99D3163}" dt="2024-03-27T17:02:34.551" v="0" actId="478"/>
          <ac:spMkLst>
            <pc:docMk/>
            <pc:sldMk cId="2130708348" sldId="260"/>
            <ac:spMk id="8" creationId="{91F611CC-9BCC-7473-E86E-F9E5413B641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amostra%206a%20puls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sebraepr-my.sharepoint.com/personal/kennyston_lago_sebrae_com_br/Documents/NPGC%20(N&#250;cleo%20de%20Pesquisa%20e%20Gest&#227;o%20do%20Conhecimento)/Pulso%20do%20Pequenos%20Negocios/6a%20ed/processamento/processameto%20por%20UF%206a%20pul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Por Grande Região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'[amostra 6a pulsos.xlsx]Sheet1'!$B$71:$B$75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</c:v>
                </c:pt>
                <c:pt idx="4">
                  <c:v>Centro-oeste</c:v>
                </c:pt>
              </c:strCache>
            </c:strRef>
          </c:cat>
          <c:val>
            <c:numRef>
              <c:f>'[amostra 6a pulsos.xlsx]Sheet1'!$D$71:$D$75</c:f>
              <c:numCache>
                <c:formatCode>0.0%</c:formatCode>
                <c:ptCount val="5"/>
                <c:pt idx="0">
                  <c:v>6.7676916286597028E-2</c:v>
                </c:pt>
                <c:pt idx="1">
                  <c:v>0.19376195380314845</c:v>
                </c:pt>
                <c:pt idx="2">
                  <c:v>0.48418419891128439</c:v>
                </c:pt>
                <c:pt idx="3">
                  <c:v>0.16242459908783285</c:v>
                </c:pt>
                <c:pt idx="4">
                  <c:v>9.1952331911137261E-2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2-4F6A-82A6-255AE5F2E7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4357584"/>
        <c:axId val="964358664"/>
      </c:barChart>
      <c:catAx>
        <c:axId val="96435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4358664"/>
        <c:crosses val="autoZero"/>
        <c:auto val="1"/>
        <c:lblAlgn val="ctr"/>
        <c:lblOffset val="100"/>
        <c:noMultiLvlLbl val="0"/>
      </c:catAx>
      <c:valAx>
        <c:axId val="9643586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6435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12189250579724E-2"/>
          <c:y val="2.7450087311712935E-2"/>
          <c:w val="0.94674896635176631"/>
          <c:h val="0.808025250150464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pulso.xlsx]Sheet1'!$C$394</c:f>
              <c:strCache>
                <c:ptCount val="1"/>
                <c:pt idx="0">
                  <c:v>Temos dívidas/empréstimos e estamos em 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pulso.xlsx]Sheet1'!$B$395:$B$422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pulso.xlsx]Sheet1'!$C$395:$C$422</c:f>
              <c:numCache>
                <c:formatCode>###0%</c:formatCode>
                <c:ptCount val="28"/>
                <c:pt idx="0">
                  <c:v>0.35483870967741937</c:v>
                </c:pt>
                <c:pt idx="1">
                  <c:v>0.26250000000000001</c:v>
                </c:pt>
                <c:pt idx="2">
                  <c:v>0.34166666666666662</c:v>
                </c:pt>
                <c:pt idx="3">
                  <c:v>0.29032258064516131</c:v>
                </c:pt>
                <c:pt idx="4">
                  <c:v>0.35907335907335908</c:v>
                </c:pt>
                <c:pt idx="5">
                  <c:v>0.39473684210526316</c:v>
                </c:pt>
                <c:pt idx="6">
                  <c:v>0.2312925170068027</c:v>
                </c:pt>
                <c:pt idx="7">
                  <c:v>0.33823529411764708</c:v>
                </c:pt>
                <c:pt idx="8">
                  <c:v>0.40684410646387831</c:v>
                </c:pt>
                <c:pt idx="9">
                  <c:v>0.29230769230769232</c:v>
                </c:pt>
                <c:pt idx="10">
                  <c:v>0.38745980707395505</c:v>
                </c:pt>
                <c:pt idx="11">
                  <c:v>0.42857142857142855</c:v>
                </c:pt>
                <c:pt idx="12">
                  <c:v>0.37606837606837606</c:v>
                </c:pt>
                <c:pt idx="13">
                  <c:v>0.34666666666666673</c:v>
                </c:pt>
                <c:pt idx="14">
                  <c:v>0.35483870967741937</c:v>
                </c:pt>
                <c:pt idx="15">
                  <c:v>0.36134453781512604</c:v>
                </c:pt>
                <c:pt idx="16">
                  <c:v>0.39393939393939392</c:v>
                </c:pt>
                <c:pt idx="17">
                  <c:v>0.40346534653465349</c:v>
                </c:pt>
                <c:pt idx="18">
                  <c:v>0.258252427184466</c:v>
                </c:pt>
                <c:pt idx="19">
                  <c:v>0.38202247191011229</c:v>
                </c:pt>
                <c:pt idx="20">
                  <c:v>0.32</c:v>
                </c:pt>
                <c:pt idx="21">
                  <c:v>0.34615384615384615</c:v>
                </c:pt>
                <c:pt idx="22">
                  <c:v>0.36572890025575444</c:v>
                </c:pt>
                <c:pt idx="23">
                  <c:v>0.45954692556634297</c:v>
                </c:pt>
                <c:pt idx="24">
                  <c:v>0.44155844155844159</c:v>
                </c:pt>
                <c:pt idx="25">
                  <c:v>0.32804757185332017</c:v>
                </c:pt>
                <c:pt idx="26">
                  <c:v>0.42307692307692307</c:v>
                </c:pt>
                <c:pt idx="27">
                  <c:v>0.35309695453876716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83-464B-81A2-2BA9E440DD86}"/>
            </c:ext>
          </c:extLst>
        </c:ser>
        <c:ser>
          <c:idx val="1"/>
          <c:order val="1"/>
          <c:tx>
            <c:strRef>
              <c:f>'[processameto por UF 6a pulso.xlsx]Sheet1'!$D$394</c:f>
              <c:strCache>
                <c:ptCount val="1"/>
                <c:pt idx="0">
                  <c:v>Temos dívidas/empréstimos e estamos em atraso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pulso.xlsx]Sheet1'!$B$395:$B$422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pulso.xlsx]Sheet1'!$D$395:$D$422</c:f>
              <c:numCache>
                <c:formatCode>###0%</c:formatCode>
                <c:ptCount val="28"/>
                <c:pt idx="0">
                  <c:v>0.35483870967741937</c:v>
                </c:pt>
                <c:pt idx="1">
                  <c:v>0.32500000000000001</c:v>
                </c:pt>
                <c:pt idx="2">
                  <c:v>0.28333333333333333</c:v>
                </c:pt>
                <c:pt idx="3">
                  <c:v>0.29032258064516131</c:v>
                </c:pt>
                <c:pt idx="4">
                  <c:v>0.30888030888030887</c:v>
                </c:pt>
                <c:pt idx="5">
                  <c:v>0.26315789473684209</c:v>
                </c:pt>
                <c:pt idx="6">
                  <c:v>0.36054421768707484</c:v>
                </c:pt>
                <c:pt idx="7">
                  <c:v>0.20588235294117646</c:v>
                </c:pt>
                <c:pt idx="8">
                  <c:v>0.22053231939163498</c:v>
                </c:pt>
                <c:pt idx="9">
                  <c:v>0.38461538461538469</c:v>
                </c:pt>
                <c:pt idx="10">
                  <c:v>0.21221864951768488</c:v>
                </c:pt>
                <c:pt idx="11">
                  <c:v>0.19387755102040816</c:v>
                </c:pt>
                <c:pt idx="12">
                  <c:v>0.23076923076923075</c:v>
                </c:pt>
                <c:pt idx="13">
                  <c:v>0.3</c:v>
                </c:pt>
                <c:pt idx="14">
                  <c:v>0.22580645161290319</c:v>
                </c:pt>
                <c:pt idx="15">
                  <c:v>0.23949579831932774</c:v>
                </c:pt>
                <c:pt idx="16">
                  <c:v>0.29292929292929293</c:v>
                </c:pt>
                <c:pt idx="17">
                  <c:v>0.16584158415841585</c:v>
                </c:pt>
                <c:pt idx="18">
                  <c:v>0.29708737864077672</c:v>
                </c:pt>
                <c:pt idx="19">
                  <c:v>0.20224719101123592</c:v>
                </c:pt>
                <c:pt idx="20">
                  <c:v>0.26</c:v>
                </c:pt>
                <c:pt idx="21">
                  <c:v>0.26923076923076922</c:v>
                </c:pt>
                <c:pt idx="22">
                  <c:v>0.23017902813299235</c:v>
                </c:pt>
                <c:pt idx="23">
                  <c:v>0.18770226537216828</c:v>
                </c:pt>
                <c:pt idx="24">
                  <c:v>0.19480519480519484</c:v>
                </c:pt>
                <c:pt idx="25">
                  <c:v>0.25322101090188304</c:v>
                </c:pt>
                <c:pt idx="26">
                  <c:v>0.23076923076923075</c:v>
                </c:pt>
                <c:pt idx="27">
                  <c:v>0.24657937325290569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83-464B-81A2-2BA9E440DD86}"/>
            </c:ext>
          </c:extLst>
        </c:ser>
        <c:ser>
          <c:idx val="2"/>
          <c:order val="2"/>
          <c:tx>
            <c:strRef>
              <c:f>'[processameto por UF 6a pulso.xlsx]Sheet1'!$E$394</c:f>
              <c:strCache>
                <c:ptCount val="1"/>
                <c:pt idx="0">
                  <c:v>Não temos dívidas/empréstimos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pulso.xlsx]Sheet1'!$B$395:$B$422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pulso.xlsx]Sheet1'!$E$395:$E$422</c:f>
              <c:numCache>
                <c:formatCode>###0%</c:formatCode>
                <c:ptCount val="28"/>
                <c:pt idx="0">
                  <c:v>0.29032258064516131</c:v>
                </c:pt>
                <c:pt idx="1">
                  <c:v>0.41249999999999998</c:v>
                </c:pt>
                <c:pt idx="2">
                  <c:v>0.375</c:v>
                </c:pt>
                <c:pt idx="3">
                  <c:v>0.41935483870967744</c:v>
                </c:pt>
                <c:pt idx="4">
                  <c:v>0.33204633204633205</c:v>
                </c:pt>
                <c:pt idx="5">
                  <c:v>0.34210526315789475</c:v>
                </c:pt>
                <c:pt idx="6">
                  <c:v>0.40816326530612246</c:v>
                </c:pt>
                <c:pt idx="7">
                  <c:v>0.45588235294117646</c:v>
                </c:pt>
                <c:pt idx="8">
                  <c:v>0.37262357414448671</c:v>
                </c:pt>
                <c:pt idx="9">
                  <c:v>0.32307692307692304</c:v>
                </c:pt>
                <c:pt idx="10">
                  <c:v>0.40032154340836018</c:v>
                </c:pt>
                <c:pt idx="11">
                  <c:v>0.37755102040816324</c:v>
                </c:pt>
                <c:pt idx="12">
                  <c:v>0.39316239316239321</c:v>
                </c:pt>
                <c:pt idx="13">
                  <c:v>0.35333333333333333</c:v>
                </c:pt>
                <c:pt idx="14">
                  <c:v>0.41935483870967744</c:v>
                </c:pt>
                <c:pt idx="15">
                  <c:v>0.39915966386554624</c:v>
                </c:pt>
                <c:pt idx="16">
                  <c:v>0.31313131313131315</c:v>
                </c:pt>
                <c:pt idx="17">
                  <c:v>0.43069306930693069</c:v>
                </c:pt>
                <c:pt idx="18">
                  <c:v>0.44466019417475727</c:v>
                </c:pt>
                <c:pt idx="19">
                  <c:v>0.4157303370786517</c:v>
                </c:pt>
                <c:pt idx="20">
                  <c:v>0.42</c:v>
                </c:pt>
                <c:pt idx="21">
                  <c:v>0.38461538461538469</c:v>
                </c:pt>
                <c:pt idx="22">
                  <c:v>0.40409207161125321</c:v>
                </c:pt>
                <c:pt idx="23">
                  <c:v>0.35275080906148865</c:v>
                </c:pt>
                <c:pt idx="24">
                  <c:v>0.36363636363636365</c:v>
                </c:pt>
                <c:pt idx="25">
                  <c:v>0.4187314172447969</c:v>
                </c:pt>
                <c:pt idx="26">
                  <c:v>0.34615384615384615</c:v>
                </c:pt>
                <c:pt idx="27">
                  <c:v>0.40032367220832721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83-464B-81A2-2BA9E440DD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03180536"/>
        <c:axId val="903182696"/>
      </c:barChart>
      <c:catAx>
        <c:axId val="90318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3182696"/>
        <c:crosses val="autoZero"/>
        <c:auto val="1"/>
        <c:lblAlgn val="ctr"/>
        <c:lblOffset val="100"/>
        <c:noMultiLvlLbl val="0"/>
      </c:catAx>
      <c:valAx>
        <c:axId val="903182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318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10167030061602E-2"/>
          <c:y val="2.75E-2"/>
          <c:w val="0.94739921637844415"/>
          <c:h val="0.8051761811023621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pulso.xlsx]Sheet1'!$C$452</c:f>
              <c:strCache>
                <c:ptCount val="1"/>
                <c:pt idx="0">
                  <c:v>Menos de 30%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pulso.xlsx]Sheet1'!$B$453:$B$480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pulso.xlsx]Sheet1'!$C$453:$C$480</c:f>
              <c:numCache>
                <c:formatCode>###0%</c:formatCode>
                <c:ptCount val="28"/>
                <c:pt idx="0">
                  <c:v>0.27272727272727271</c:v>
                </c:pt>
                <c:pt idx="1">
                  <c:v>0.40425531914893609</c:v>
                </c:pt>
                <c:pt idx="2">
                  <c:v>0.38666666666666666</c:v>
                </c:pt>
                <c:pt idx="3">
                  <c:v>0.44444444444444442</c:v>
                </c:pt>
                <c:pt idx="4">
                  <c:v>0.48275862068965514</c:v>
                </c:pt>
                <c:pt idx="5">
                  <c:v>0.37333333333333335</c:v>
                </c:pt>
                <c:pt idx="6">
                  <c:v>0.37931034482758619</c:v>
                </c:pt>
                <c:pt idx="7">
                  <c:v>0.3783783783783784</c:v>
                </c:pt>
                <c:pt idx="8">
                  <c:v>0.40361445783132532</c:v>
                </c:pt>
                <c:pt idx="9">
                  <c:v>0.31818181818181818</c:v>
                </c:pt>
                <c:pt idx="10">
                  <c:v>0.446524064171123</c:v>
                </c:pt>
                <c:pt idx="11">
                  <c:v>0.42622950819672129</c:v>
                </c:pt>
                <c:pt idx="12">
                  <c:v>0.38888888888888895</c:v>
                </c:pt>
                <c:pt idx="13">
                  <c:v>0.32989690721649478</c:v>
                </c:pt>
                <c:pt idx="14">
                  <c:v>0.42592592592592593</c:v>
                </c:pt>
                <c:pt idx="15">
                  <c:v>0.41379310344827586</c:v>
                </c:pt>
                <c:pt idx="16">
                  <c:v>0.45588235294117646</c:v>
                </c:pt>
                <c:pt idx="17">
                  <c:v>0.49130434782608695</c:v>
                </c:pt>
                <c:pt idx="18">
                  <c:v>0.33916083916083922</c:v>
                </c:pt>
                <c:pt idx="19">
                  <c:v>0.43269230769230771</c:v>
                </c:pt>
                <c:pt idx="20">
                  <c:v>0.48275862068965514</c:v>
                </c:pt>
                <c:pt idx="21">
                  <c:v>0.5</c:v>
                </c:pt>
                <c:pt idx="22">
                  <c:v>0.47863247863247865</c:v>
                </c:pt>
                <c:pt idx="23">
                  <c:v>0.56000000000000005</c:v>
                </c:pt>
                <c:pt idx="24">
                  <c:v>0.36734693877551022</c:v>
                </c:pt>
                <c:pt idx="25">
                  <c:v>0.40579710144927539</c:v>
                </c:pt>
                <c:pt idx="26">
                  <c:v>0.47058823529411759</c:v>
                </c:pt>
                <c:pt idx="27">
                  <c:v>0.42174871418074944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8-432C-940C-2FC23903B961}"/>
            </c:ext>
          </c:extLst>
        </c:ser>
        <c:ser>
          <c:idx val="1"/>
          <c:order val="1"/>
          <c:tx>
            <c:strRef>
              <c:f>'[processameto por UF 6a pulso.xlsx]Sheet1'!$D$452</c:f>
              <c:strCache>
                <c:ptCount val="1"/>
                <c:pt idx="0">
                  <c:v>De 30% a 50%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pulso.xlsx]Sheet1'!$B$453:$B$480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pulso.xlsx]Sheet1'!$D$453:$D$480</c:f>
              <c:numCache>
                <c:formatCode>###0%</c:formatCode>
                <c:ptCount val="28"/>
                <c:pt idx="0">
                  <c:v>0.45454545454545453</c:v>
                </c:pt>
                <c:pt idx="1">
                  <c:v>0.38297872340425537</c:v>
                </c:pt>
                <c:pt idx="2">
                  <c:v>0.4</c:v>
                </c:pt>
                <c:pt idx="3">
                  <c:v>0.27777777777777779</c:v>
                </c:pt>
                <c:pt idx="4">
                  <c:v>0.33908045977011492</c:v>
                </c:pt>
                <c:pt idx="5">
                  <c:v>0.42666666666666669</c:v>
                </c:pt>
                <c:pt idx="6">
                  <c:v>0.35632183908045983</c:v>
                </c:pt>
                <c:pt idx="7">
                  <c:v>0.35135135135135137</c:v>
                </c:pt>
                <c:pt idx="8">
                  <c:v>0.42168674698795189</c:v>
                </c:pt>
                <c:pt idx="9">
                  <c:v>0.52272727272727271</c:v>
                </c:pt>
                <c:pt idx="10">
                  <c:v>0.35561497326203212</c:v>
                </c:pt>
                <c:pt idx="11">
                  <c:v>0.39344262295081966</c:v>
                </c:pt>
                <c:pt idx="12">
                  <c:v>0.43055555555555558</c:v>
                </c:pt>
                <c:pt idx="13">
                  <c:v>0.42268041237113402</c:v>
                </c:pt>
                <c:pt idx="14">
                  <c:v>0.35185185185185186</c:v>
                </c:pt>
                <c:pt idx="15">
                  <c:v>0.37931034482758619</c:v>
                </c:pt>
                <c:pt idx="16">
                  <c:v>0.30882352941176472</c:v>
                </c:pt>
                <c:pt idx="17">
                  <c:v>0.32173913043478258</c:v>
                </c:pt>
                <c:pt idx="18">
                  <c:v>0.41608391608391604</c:v>
                </c:pt>
                <c:pt idx="19">
                  <c:v>0.34615384615384615</c:v>
                </c:pt>
                <c:pt idx="20">
                  <c:v>0.31034482758620691</c:v>
                </c:pt>
                <c:pt idx="21">
                  <c:v>0.25</c:v>
                </c:pt>
                <c:pt idx="22">
                  <c:v>0.30769230769230771</c:v>
                </c:pt>
                <c:pt idx="23">
                  <c:v>0.32</c:v>
                </c:pt>
                <c:pt idx="24">
                  <c:v>0.44897959183673469</c:v>
                </c:pt>
                <c:pt idx="25">
                  <c:v>0.34015345268542208</c:v>
                </c:pt>
                <c:pt idx="26">
                  <c:v>0.32352941176470584</c:v>
                </c:pt>
                <c:pt idx="27">
                  <c:v>0.3600293901542983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8-432C-940C-2FC23903B961}"/>
            </c:ext>
          </c:extLst>
        </c:ser>
        <c:ser>
          <c:idx val="2"/>
          <c:order val="2"/>
          <c:tx>
            <c:strRef>
              <c:f>'[processameto por UF 6a pulso.xlsx]Sheet1'!$E$452</c:f>
              <c:strCache>
                <c:ptCount val="1"/>
                <c:pt idx="0">
                  <c:v>Mais de 50%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pulso.xlsx]Sheet1'!$B$453:$B$480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pulso.xlsx]Sheet1'!$E$453:$E$480</c:f>
              <c:numCache>
                <c:formatCode>###0%</c:formatCode>
                <c:ptCount val="28"/>
                <c:pt idx="0">
                  <c:v>0.13636363636363635</c:v>
                </c:pt>
                <c:pt idx="1">
                  <c:v>0.1702127659574468</c:v>
                </c:pt>
                <c:pt idx="2">
                  <c:v>0.13333333333333333</c:v>
                </c:pt>
                <c:pt idx="3">
                  <c:v>0.27777777777777779</c:v>
                </c:pt>
                <c:pt idx="4">
                  <c:v>0.13793103448275862</c:v>
                </c:pt>
                <c:pt idx="5">
                  <c:v>0.17333333333333337</c:v>
                </c:pt>
                <c:pt idx="6">
                  <c:v>0.20689655172413793</c:v>
                </c:pt>
                <c:pt idx="7">
                  <c:v>0.2162162162162162</c:v>
                </c:pt>
                <c:pt idx="8">
                  <c:v>0.11445783132530121</c:v>
                </c:pt>
                <c:pt idx="9">
                  <c:v>9.0909090909090912E-2</c:v>
                </c:pt>
                <c:pt idx="10">
                  <c:v>0.14438502673796791</c:v>
                </c:pt>
                <c:pt idx="11">
                  <c:v>0.14754098360655737</c:v>
                </c:pt>
                <c:pt idx="12">
                  <c:v>0.125</c:v>
                </c:pt>
                <c:pt idx="13">
                  <c:v>0.18556701030927836</c:v>
                </c:pt>
                <c:pt idx="14">
                  <c:v>0.16666666666666663</c:v>
                </c:pt>
                <c:pt idx="15">
                  <c:v>0.16551724137931034</c:v>
                </c:pt>
                <c:pt idx="16">
                  <c:v>0.20588235294117646</c:v>
                </c:pt>
                <c:pt idx="17">
                  <c:v>0.14347826086956522</c:v>
                </c:pt>
                <c:pt idx="18">
                  <c:v>0.20279720279720281</c:v>
                </c:pt>
                <c:pt idx="19">
                  <c:v>0.13461538461538461</c:v>
                </c:pt>
                <c:pt idx="20">
                  <c:v>0.13793103448275862</c:v>
                </c:pt>
                <c:pt idx="21">
                  <c:v>0.125</c:v>
                </c:pt>
                <c:pt idx="22">
                  <c:v>0.16239316239316237</c:v>
                </c:pt>
                <c:pt idx="23">
                  <c:v>9.5000000000000001E-2</c:v>
                </c:pt>
                <c:pt idx="24">
                  <c:v>0.10204081632653061</c:v>
                </c:pt>
                <c:pt idx="25">
                  <c:v>0.20375106564364878</c:v>
                </c:pt>
                <c:pt idx="26">
                  <c:v>0.1176470588235294</c:v>
                </c:pt>
                <c:pt idx="27">
                  <c:v>0.16801371540533921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8-432C-940C-2FC23903B961}"/>
            </c:ext>
          </c:extLst>
        </c:ser>
        <c:ser>
          <c:idx val="3"/>
          <c:order val="3"/>
          <c:tx>
            <c:strRef>
              <c:f>'[processameto por UF 6a pulso.xlsx]Sheet1'!$F$452</c:f>
              <c:strCache>
                <c:ptCount val="1"/>
                <c:pt idx="0">
                  <c:v>Não sei/não quero responder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pulso.xlsx]Sheet1'!$B$453:$B$480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pulso.xlsx]Sheet1'!$F$453:$F$480</c:f>
              <c:numCache>
                <c:formatCode>###0%</c:formatCode>
                <c:ptCount val="28"/>
                <c:pt idx="0">
                  <c:v>0.13636363636363635</c:v>
                </c:pt>
                <c:pt idx="1">
                  <c:v>4.2553191489361701E-2</c:v>
                </c:pt>
                <c:pt idx="2">
                  <c:v>0.08</c:v>
                </c:pt>
                <c:pt idx="3">
                  <c:v>0</c:v>
                </c:pt>
                <c:pt idx="4">
                  <c:v>4.0229885057471264E-2</c:v>
                </c:pt>
                <c:pt idx="5">
                  <c:v>2.6666666666666668E-2</c:v>
                </c:pt>
                <c:pt idx="6">
                  <c:v>5.7471264367816091E-2</c:v>
                </c:pt>
                <c:pt idx="7">
                  <c:v>5.405405405405405E-2</c:v>
                </c:pt>
                <c:pt idx="8">
                  <c:v>6.0240963855421686E-2</c:v>
                </c:pt>
                <c:pt idx="9">
                  <c:v>6.8181818181818177E-2</c:v>
                </c:pt>
                <c:pt idx="10">
                  <c:v>5.3475935828877004E-2</c:v>
                </c:pt>
                <c:pt idx="11">
                  <c:v>3.2786885245901641E-2</c:v>
                </c:pt>
                <c:pt idx="12">
                  <c:v>5.5555555555555552E-2</c:v>
                </c:pt>
                <c:pt idx="13">
                  <c:v>6.1855670103092786E-2</c:v>
                </c:pt>
                <c:pt idx="14">
                  <c:v>5.5555555555555552E-2</c:v>
                </c:pt>
                <c:pt idx="15">
                  <c:v>4.1379310344827586E-2</c:v>
                </c:pt>
                <c:pt idx="16">
                  <c:v>2.9411764705882349E-2</c:v>
                </c:pt>
                <c:pt idx="17">
                  <c:v>4.3478260869565216E-2</c:v>
                </c:pt>
                <c:pt idx="18">
                  <c:v>4.195804195804196E-2</c:v>
                </c:pt>
                <c:pt idx="19">
                  <c:v>8.6538461538461536E-2</c:v>
                </c:pt>
                <c:pt idx="20">
                  <c:v>6.8965517241379309E-2</c:v>
                </c:pt>
                <c:pt idx="21">
                  <c:v>0.125</c:v>
                </c:pt>
                <c:pt idx="22">
                  <c:v>5.128205128205128E-2</c:v>
                </c:pt>
                <c:pt idx="23">
                  <c:v>2.5000000000000001E-2</c:v>
                </c:pt>
                <c:pt idx="24">
                  <c:v>8.1632653061224497E-2</c:v>
                </c:pt>
                <c:pt idx="25">
                  <c:v>5.0298380221653873E-2</c:v>
                </c:pt>
                <c:pt idx="26">
                  <c:v>8.8235294117647065E-2</c:v>
                </c:pt>
                <c:pt idx="27">
                  <c:v>5.0208180259613024E-2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78-432C-940C-2FC23903B9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91189368"/>
        <c:axId val="891189728"/>
      </c:barChart>
      <c:catAx>
        <c:axId val="89118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1189728"/>
        <c:crosses val="autoZero"/>
        <c:auto val="1"/>
        <c:lblAlgn val="ctr"/>
        <c:lblOffset val="100"/>
        <c:noMultiLvlLbl val="0"/>
      </c:catAx>
      <c:valAx>
        <c:axId val="8911897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118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13437765007758E-2"/>
          <c:y val="2.8537740088804053E-2"/>
          <c:w val="0.94687687534364595"/>
          <c:h val="0.8082016688756007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pulso.xlsx]Sheet1'!$C$510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pulso.xlsx]Sheet1'!$B$511:$B$538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pulso.xlsx]Sheet1'!$C$511:$C$538</c:f>
              <c:numCache>
                <c:formatCode>###0%</c:formatCode>
                <c:ptCount val="28"/>
                <c:pt idx="0">
                  <c:v>0.35483870967741937</c:v>
                </c:pt>
                <c:pt idx="1">
                  <c:v>0.3</c:v>
                </c:pt>
                <c:pt idx="2">
                  <c:v>0.375</c:v>
                </c:pt>
                <c:pt idx="3">
                  <c:v>0.32258064516129031</c:v>
                </c:pt>
                <c:pt idx="4">
                  <c:v>0.36293436293436293</c:v>
                </c:pt>
                <c:pt idx="5">
                  <c:v>0.32017543859649122</c:v>
                </c:pt>
                <c:pt idx="6">
                  <c:v>0.33333333333333326</c:v>
                </c:pt>
                <c:pt idx="7">
                  <c:v>0.23529411764705879</c:v>
                </c:pt>
                <c:pt idx="8">
                  <c:v>0.30418250950570341</c:v>
                </c:pt>
                <c:pt idx="9">
                  <c:v>0.29230769230769232</c:v>
                </c:pt>
                <c:pt idx="10">
                  <c:v>0.25401929260450162</c:v>
                </c:pt>
                <c:pt idx="11">
                  <c:v>0.27551020408163263</c:v>
                </c:pt>
                <c:pt idx="12">
                  <c:v>0.30769230769230771</c:v>
                </c:pt>
                <c:pt idx="13">
                  <c:v>0.38666666666666666</c:v>
                </c:pt>
                <c:pt idx="14">
                  <c:v>0.30107526881720431</c:v>
                </c:pt>
                <c:pt idx="15">
                  <c:v>0.31512605042016806</c:v>
                </c:pt>
                <c:pt idx="16">
                  <c:v>0.33333333333333326</c:v>
                </c:pt>
                <c:pt idx="17">
                  <c:v>0.23762376237623761</c:v>
                </c:pt>
                <c:pt idx="18">
                  <c:v>0.26601941747572816</c:v>
                </c:pt>
                <c:pt idx="19">
                  <c:v>0.2696629213483146</c:v>
                </c:pt>
                <c:pt idx="20">
                  <c:v>0.34</c:v>
                </c:pt>
                <c:pt idx="21">
                  <c:v>0.26923076923076922</c:v>
                </c:pt>
                <c:pt idx="22">
                  <c:v>0.2506393861892583</c:v>
                </c:pt>
                <c:pt idx="23">
                  <c:v>0.29773462783171523</c:v>
                </c:pt>
                <c:pt idx="24">
                  <c:v>0.36363636363636365</c:v>
                </c:pt>
                <c:pt idx="25">
                  <c:v>0.24677898909811696</c:v>
                </c:pt>
                <c:pt idx="26">
                  <c:v>0.30769230769230771</c:v>
                </c:pt>
                <c:pt idx="27">
                  <c:v>0.27791672796822126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2-4BE3-9F08-05B3631FED4A}"/>
            </c:ext>
          </c:extLst>
        </c:ser>
        <c:ser>
          <c:idx val="1"/>
          <c:order val="1"/>
          <c:tx>
            <c:strRef>
              <c:f>'[processameto por UF 6a pulso.xlsx]Sheet1'!$D$510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pulso.xlsx]Sheet1'!$B$511:$B$538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pulso.xlsx]Sheet1'!$D$511:$D$538</c:f>
              <c:numCache>
                <c:formatCode>###0%</c:formatCode>
                <c:ptCount val="28"/>
                <c:pt idx="0">
                  <c:v>0.64516129032258063</c:v>
                </c:pt>
                <c:pt idx="1">
                  <c:v>0.7</c:v>
                </c:pt>
                <c:pt idx="2">
                  <c:v>0.625</c:v>
                </c:pt>
                <c:pt idx="3">
                  <c:v>0.67741935483870963</c:v>
                </c:pt>
                <c:pt idx="4">
                  <c:v>0.63706563706563701</c:v>
                </c:pt>
                <c:pt idx="5">
                  <c:v>0.67982456140350878</c:v>
                </c:pt>
                <c:pt idx="6">
                  <c:v>0.66666666666666652</c:v>
                </c:pt>
                <c:pt idx="7">
                  <c:v>0.76470588235294112</c:v>
                </c:pt>
                <c:pt idx="8">
                  <c:v>0.69581749049429642</c:v>
                </c:pt>
                <c:pt idx="9">
                  <c:v>0.70769230769230773</c:v>
                </c:pt>
                <c:pt idx="10">
                  <c:v>0.74598070739549838</c:v>
                </c:pt>
                <c:pt idx="11">
                  <c:v>0.72448979591836737</c:v>
                </c:pt>
                <c:pt idx="12">
                  <c:v>0.69230769230769229</c:v>
                </c:pt>
                <c:pt idx="13">
                  <c:v>0.61333333333333329</c:v>
                </c:pt>
                <c:pt idx="14">
                  <c:v>0.69892473118279563</c:v>
                </c:pt>
                <c:pt idx="15">
                  <c:v>0.68487394957983194</c:v>
                </c:pt>
                <c:pt idx="16">
                  <c:v>0.66666666666666652</c:v>
                </c:pt>
                <c:pt idx="17">
                  <c:v>0.7623762376237625</c:v>
                </c:pt>
                <c:pt idx="18">
                  <c:v>0.7339805825242719</c:v>
                </c:pt>
                <c:pt idx="19">
                  <c:v>0.7303370786516854</c:v>
                </c:pt>
                <c:pt idx="20">
                  <c:v>0.66</c:v>
                </c:pt>
                <c:pt idx="21">
                  <c:v>0.73076923076923062</c:v>
                </c:pt>
                <c:pt idx="22">
                  <c:v>0.7493606138107417</c:v>
                </c:pt>
                <c:pt idx="23">
                  <c:v>0.70226537216828477</c:v>
                </c:pt>
                <c:pt idx="24">
                  <c:v>0.63636363636363635</c:v>
                </c:pt>
                <c:pt idx="25">
                  <c:v>0.75322101090188309</c:v>
                </c:pt>
                <c:pt idx="26">
                  <c:v>0.69230769230769229</c:v>
                </c:pt>
                <c:pt idx="27">
                  <c:v>0.72208327203177869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2-4BE3-9F08-05B3631FED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05542920"/>
        <c:axId val="905543280"/>
      </c:barChart>
      <c:catAx>
        <c:axId val="90554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5543280"/>
        <c:crosses val="autoZero"/>
        <c:auto val="1"/>
        <c:lblAlgn val="ctr"/>
        <c:lblOffset val="100"/>
        <c:noMultiLvlLbl val="0"/>
      </c:catAx>
      <c:valAx>
        <c:axId val="9055432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554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4007386244861E-2"/>
          <c:y val="2.8113380842330823E-2"/>
          <c:w val="0.95039178454463102"/>
          <c:h val="0.808719937599161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pulso.xlsx]Sheet1'!$C$568</c:f>
              <c:strCache>
                <c:ptCount val="1"/>
                <c:pt idx="0">
                  <c:v>Consegui o empréstimo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pulso.xlsx]Sheet1'!$B$569:$B$596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pulso.xlsx]Sheet1'!$C$569:$C$596</c:f>
              <c:numCache>
                <c:formatCode>###0%</c:formatCode>
                <c:ptCount val="28"/>
                <c:pt idx="0">
                  <c:v>0.45454545454545453</c:v>
                </c:pt>
                <c:pt idx="1">
                  <c:v>0.375</c:v>
                </c:pt>
                <c:pt idx="2">
                  <c:v>0.2</c:v>
                </c:pt>
                <c:pt idx="3">
                  <c:v>0.3</c:v>
                </c:pt>
                <c:pt idx="4">
                  <c:v>0.32978723404255317</c:v>
                </c:pt>
                <c:pt idx="5">
                  <c:v>0.42465753424657537</c:v>
                </c:pt>
                <c:pt idx="6">
                  <c:v>0.34693877551020408</c:v>
                </c:pt>
                <c:pt idx="7">
                  <c:v>0.53125</c:v>
                </c:pt>
                <c:pt idx="8">
                  <c:v>0.38750000000000001</c:v>
                </c:pt>
                <c:pt idx="9">
                  <c:v>0.31578947368421051</c:v>
                </c:pt>
                <c:pt idx="10">
                  <c:v>0.53797468354430378</c:v>
                </c:pt>
                <c:pt idx="11">
                  <c:v>0.5714285714285714</c:v>
                </c:pt>
                <c:pt idx="12">
                  <c:v>0.48648648648648651</c:v>
                </c:pt>
                <c:pt idx="13">
                  <c:v>0.37931034482758619</c:v>
                </c:pt>
                <c:pt idx="14">
                  <c:v>0.42857142857142855</c:v>
                </c:pt>
                <c:pt idx="15">
                  <c:v>0.4</c:v>
                </c:pt>
                <c:pt idx="16">
                  <c:v>0.45454545454545453</c:v>
                </c:pt>
                <c:pt idx="17">
                  <c:v>0.48958333333333326</c:v>
                </c:pt>
                <c:pt idx="18">
                  <c:v>0.27536231884057971</c:v>
                </c:pt>
                <c:pt idx="19">
                  <c:v>0.45833333333333326</c:v>
                </c:pt>
                <c:pt idx="20">
                  <c:v>0.17647058823529413</c:v>
                </c:pt>
                <c:pt idx="21">
                  <c:v>0.42857142857142855</c:v>
                </c:pt>
                <c:pt idx="22">
                  <c:v>0.60204081632653061</c:v>
                </c:pt>
                <c:pt idx="23">
                  <c:v>0.63043478260869568</c:v>
                </c:pt>
                <c:pt idx="24">
                  <c:v>0.4642857142857143</c:v>
                </c:pt>
                <c:pt idx="25">
                  <c:v>0.39078156312625256</c:v>
                </c:pt>
                <c:pt idx="26">
                  <c:v>0.5625</c:v>
                </c:pt>
                <c:pt idx="27">
                  <c:v>0.42472266244057055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5-413A-8203-3A4AC43CC89E}"/>
            </c:ext>
          </c:extLst>
        </c:ser>
        <c:ser>
          <c:idx val="1"/>
          <c:order val="1"/>
          <c:tx>
            <c:strRef>
              <c:f>'[processameto por UF 6a pulso.xlsx]Sheet1'!$D$568</c:f>
              <c:strCache>
                <c:ptCount val="1"/>
                <c:pt idx="0">
                  <c:v>Estou aguardando uma resposta.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pulso.xlsx]Sheet1'!$B$569:$B$596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pulso.xlsx]Sheet1'!$D$569:$D$596</c:f>
              <c:numCache>
                <c:formatCode>###0%</c:formatCode>
                <c:ptCount val="28"/>
                <c:pt idx="0">
                  <c:v>0.18181818181818182</c:v>
                </c:pt>
                <c:pt idx="1">
                  <c:v>8.3333333333333315E-2</c:v>
                </c:pt>
                <c:pt idx="2">
                  <c:v>0.2</c:v>
                </c:pt>
                <c:pt idx="3">
                  <c:v>0</c:v>
                </c:pt>
                <c:pt idx="4">
                  <c:v>0.1276595744680851</c:v>
                </c:pt>
                <c:pt idx="5">
                  <c:v>9.5890410958904104E-2</c:v>
                </c:pt>
                <c:pt idx="6">
                  <c:v>8.1632653061224497E-2</c:v>
                </c:pt>
                <c:pt idx="7">
                  <c:v>6.25E-2</c:v>
                </c:pt>
                <c:pt idx="8">
                  <c:v>0.125</c:v>
                </c:pt>
                <c:pt idx="9">
                  <c:v>5.2631578947368418E-2</c:v>
                </c:pt>
                <c:pt idx="10">
                  <c:v>0.11392405063291139</c:v>
                </c:pt>
                <c:pt idx="11">
                  <c:v>0.14285714285714285</c:v>
                </c:pt>
                <c:pt idx="12">
                  <c:v>5.405405405405405E-2</c:v>
                </c:pt>
                <c:pt idx="13">
                  <c:v>0.17241379310344829</c:v>
                </c:pt>
                <c:pt idx="14">
                  <c:v>0.17857142857142858</c:v>
                </c:pt>
                <c:pt idx="15">
                  <c:v>0.17333333333333337</c:v>
                </c:pt>
                <c:pt idx="16">
                  <c:v>0.12121212121212122</c:v>
                </c:pt>
                <c:pt idx="17">
                  <c:v>0.125</c:v>
                </c:pt>
                <c:pt idx="18">
                  <c:v>0.12318840579710147</c:v>
                </c:pt>
                <c:pt idx="19">
                  <c:v>0.125</c:v>
                </c:pt>
                <c:pt idx="20">
                  <c:v>0.23529411764705879</c:v>
                </c:pt>
                <c:pt idx="21">
                  <c:v>0.14285714285714285</c:v>
                </c:pt>
                <c:pt idx="22">
                  <c:v>6.1224489795918366E-2</c:v>
                </c:pt>
                <c:pt idx="23">
                  <c:v>0.15217391304347827</c:v>
                </c:pt>
                <c:pt idx="24">
                  <c:v>0.25</c:v>
                </c:pt>
                <c:pt idx="25">
                  <c:v>0.11222444889779559</c:v>
                </c:pt>
                <c:pt idx="26">
                  <c:v>0.25</c:v>
                </c:pt>
                <c:pt idx="27">
                  <c:v>0.1225567881669308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5-413A-8203-3A4AC43CC89E}"/>
            </c:ext>
          </c:extLst>
        </c:ser>
        <c:ser>
          <c:idx val="2"/>
          <c:order val="2"/>
          <c:tx>
            <c:strRef>
              <c:f>'[processameto por UF 6a pulso.xlsx]Sheet1'!$E$568</c:f>
              <c:strCache>
                <c:ptCount val="1"/>
                <c:pt idx="0">
                  <c:v>Não consegui o empréstimo.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pulso.xlsx]Sheet1'!$B$569:$B$596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pulso.xlsx]Sheet1'!$E$569:$E$596</c:f>
              <c:numCache>
                <c:formatCode>###0%</c:formatCode>
                <c:ptCount val="28"/>
                <c:pt idx="0">
                  <c:v>0.36363636363636365</c:v>
                </c:pt>
                <c:pt idx="1">
                  <c:v>0.54166666666666663</c:v>
                </c:pt>
                <c:pt idx="2">
                  <c:v>0.6</c:v>
                </c:pt>
                <c:pt idx="3">
                  <c:v>0.7</c:v>
                </c:pt>
                <c:pt idx="4">
                  <c:v>0.54255319148936165</c:v>
                </c:pt>
                <c:pt idx="5">
                  <c:v>0.47945205479452047</c:v>
                </c:pt>
                <c:pt idx="6">
                  <c:v>0.5714285714285714</c:v>
                </c:pt>
                <c:pt idx="7">
                  <c:v>0.40625</c:v>
                </c:pt>
                <c:pt idx="8">
                  <c:v>0.48749999999999999</c:v>
                </c:pt>
                <c:pt idx="9">
                  <c:v>0.63157894736842102</c:v>
                </c:pt>
                <c:pt idx="10">
                  <c:v>0.34810126582278483</c:v>
                </c:pt>
                <c:pt idx="11">
                  <c:v>0.2857142857142857</c:v>
                </c:pt>
                <c:pt idx="12">
                  <c:v>0.45945945945945948</c:v>
                </c:pt>
                <c:pt idx="13">
                  <c:v>0.44827586206896552</c:v>
                </c:pt>
                <c:pt idx="14">
                  <c:v>0.39285714285714285</c:v>
                </c:pt>
                <c:pt idx="15">
                  <c:v>0.42666666666666669</c:v>
                </c:pt>
                <c:pt idx="16">
                  <c:v>0.4242424242424242</c:v>
                </c:pt>
                <c:pt idx="17">
                  <c:v>0.38541666666666674</c:v>
                </c:pt>
                <c:pt idx="18">
                  <c:v>0.60144927536231885</c:v>
                </c:pt>
                <c:pt idx="19">
                  <c:v>0.41666666666666674</c:v>
                </c:pt>
                <c:pt idx="20">
                  <c:v>0.58823529411764708</c:v>
                </c:pt>
                <c:pt idx="21">
                  <c:v>0.42857142857142855</c:v>
                </c:pt>
                <c:pt idx="22">
                  <c:v>0.33673469387755101</c:v>
                </c:pt>
                <c:pt idx="23">
                  <c:v>0.21739130434782608</c:v>
                </c:pt>
                <c:pt idx="24">
                  <c:v>0.2857142857142857</c:v>
                </c:pt>
                <c:pt idx="25">
                  <c:v>0.49699398797595185</c:v>
                </c:pt>
                <c:pt idx="26">
                  <c:v>0.1875</c:v>
                </c:pt>
                <c:pt idx="27">
                  <c:v>0.45272054939249867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55-413A-8203-3A4AC43CC8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88145528"/>
        <c:axId val="888145888"/>
      </c:barChart>
      <c:catAx>
        <c:axId val="88814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145888"/>
        <c:crosses val="autoZero"/>
        <c:auto val="1"/>
        <c:lblAlgn val="ctr"/>
        <c:lblOffset val="100"/>
        <c:noMultiLvlLbl val="0"/>
      </c:catAx>
      <c:valAx>
        <c:axId val="8881458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814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pulso.xlsx]Sheet1'!$C$626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pulso.xlsx]Sheet1'!$B$627:$B$654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pulso.xlsx]Sheet1'!$C$627:$C$654</c:f>
              <c:numCache>
                <c:formatCode>###0%</c:formatCode>
                <c:ptCount val="28"/>
                <c:pt idx="0">
                  <c:v>0.5161290322580645</c:v>
                </c:pt>
                <c:pt idx="1">
                  <c:v>0.45</c:v>
                </c:pt>
                <c:pt idx="2">
                  <c:v>0.45833333333333326</c:v>
                </c:pt>
                <c:pt idx="3">
                  <c:v>0.4838709677419355</c:v>
                </c:pt>
                <c:pt idx="4">
                  <c:v>0.55598455598455598</c:v>
                </c:pt>
                <c:pt idx="5">
                  <c:v>0.56140350877192979</c:v>
                </c:pt>
                <c:pt idx="6">
                  <c:v>0.35374149659863946</c:v>
                </c:pt>
                <c:pt idx="7">
                  <c:v>0.43382352941176472</c:v>
                </c:pt>
                <c:pt idx="8">
                  <c:v>0.47528517110266155</c:v>
                </c:pt>
                <c:pt idx="9">
                  <c:v>0.56923076923076921</c:v>
                </c:pt>
                <c:pt idx="10">
                  <c:v>0.46302250803858519</c:v>
                </c:pt>
                <c:pt idx="11">
                  <c:v>0.60204081632653061</c:v>
                </c:pt>
                <c:pt idx="12">
                  <c:v>0.45299145299145299</c:v>
                </c:pt>
                <c:pt idx="13">
                  <c:v>0.45333333333333331</c:v>
                </c:pt>
                <c:pt idx="14">
                  <c:v>0.59139784946236562</c:v>
                </c:pt>
                <c:pt idx="15">
                  <c:v>0.47899159663865548</c:v>
                </c:pt>
                <c:pt idx="16">
                  <c:v>0.55555555555555558</c:v>
                </c:pt>
                <c:pt idx="17">
                  <c:v>0.45297029702970298</c:v>
                </c:pt>
                <c:pt idx="18">
                  <c:v>0.43495145631067961</c:v>
                </c:pt>
                <c:pt idx="19">
                  <c:v>0.5056179775280899</c:v>
                </c:pt>
                <c:pt idx="20">
                  <c:v>0.57999999999999996</c:v>
                </c:pt>
                <c:pt idx="21">
                  <c:v>0.23076923076923075</c:v>
                </c:pt>
                <c:pt idx="22">
                  <c:v>0.41176470588235292</c:v>
                </c:pt>
                <c:pt idx="23">
                  <c:v>0.48867313915857608</c:v>
                </c:pt>
                <c:pt idx="24">
                  <c:v>0.4935064935064935</c:v>
                </c:pt>
                <c:pt idx="25">
                  <c:v>0.44152626362735381</c:v>
                </c:pt>
                <c:pt idx="26">
                  <c:v>0.57692307692307687</c:v>
                </c:pt>
                <c:pt idx="27">
                  <c:v>0.46520523760482568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7-4477-B143-1ACDA241B1C4}"/>
            </c:ext>
          </c:extLst>
        </c:ser>
        <c:ser>
          <c:idx val="1"/>
          <c:order val="1"/>
          <c:tx>
            <c:strRef>
              <c:f>'[processameto por UF 6a pulso.xlsx]Sheet1'!$D$626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pulso.xlsx]Sheet1'!$B$627:$B$654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pulso.xlsx]Sheet1'!$D$627:$D$654</c:f>
              <c:numCache>
                <c:formatCode>###0%</c:formatCode>
                <c:ptCount val="28"/>
                <c:pt idx="0">
                  <c:v>0.4838709677419355</c:v>
                </c:pt>
                <c:pt idx="1">
                  <c:v>0.55000000000000004</c:v>
                </c:pt>
                <c:pt idx="2">
                  <c:v>0.54166666666666663</c:v>
                </c:pt>
                <c:pt idx="3">
                  <c:v>0.5161290322580645</c:v>
                </c:pt>
                <c:pt idx="4">
                  <c:v>0.44401544401544402</c:v>
                </c:pt>
                <c:pt idx="5">
                  <c:v>0.43859649122807015</c:v>
                </c:pt>
                <c:pt idx="6">
                  <c:v>0.6462585034013606</c:v>
                </c:pt>
                <c:pt idx="7">
                  <c:v>0.56617647058823528</c:v>
                </c:pt>
                <c:pt idx="8">
                  <c:v>0.52471482889733845</c:v>
                </c:pt>
                <c:pt idx="9">
                  <c:v>0.43076923076923079</c:v>
                </c:pt>
                <c:pt idx="10">
                  <c:v>0.53697749196141475</c:v>
                </c:pt>
                <c:pt idx="11">
                  <c:v>0.39795918367346933</c:v>
                </c:pt>
                <c:pt idx="12">
                  <c:v>0.54700854700854706</c:v>
                </c:pt>
                <c:pt idx="13">
                  <c:v>0.54666666666666663</c:v>
                </c:pt>
                <c:pt idx="14">
                  <c:v>0.40860215053763438</c:v>
                </c:pt>
                <c:pt idx="15">
                  <c:v>0.52100840336134457</c:v>
                </c:pt>
                <c:pt idx="16">
                  <c:v>0.44444444444444442</c:v>
                </c:pt>
                <c:pt idx="17">
                  <c:v>0.54702970297029707</c:v>
                </c:pt>
                <c:pt idx="18">
                  <c:v>0.56504854368932034</c:v>
                </c:pt>
                <c:pt idx="19">
                  <c:v>0.4943820224719101</c:v>
                </c:pt>
                <c:pt idx="20">
                  <c:v>0.42</c:v>
                </c:pt>
                <c:pt idx="21">
                  <c:v>0.76923076923076938</c:v>
                </c:pt>
                <c:pt idx="22">
                  <c:v>0.58823529411764708</c:v>
                </c:pt>
                <c:pt idx="23">
                  <c:v>0.51132686084142398</c:v>
                </c:pt>
                <c:pt idx="24">
                  <c:v>0.50649350649350644</c:v>
                </c:pt>
                <c:pt idx="25">
                  <c:v>0.55847373637264619</c:v>
                </c:pt>
                <c:pt idx="26">
                  <c:v>0.42307692307692307</c:v>
                </c:pt>
                <c:pt idx="27">
                  <c:v>0.53479476239517432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87-4477-B143-1ACDA241B1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43007352"/>
        <c:axId val="843007712"/>
      </c:barChart>
      <c:catAx>
        <c:axId val="84300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3007712"/>
        <c:crosses val="autoZero"/>
        <c:auto val="1"/>
        <c:lblAlgn val="ctr"/>
        <c:lblOffset val="100"/>
        <c:noMultiLvlLbl val="0"/>
      </c:catAx>
      <c:valAx>
        <c:axId val="84300771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300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038214614753044E-2"/>
          <c:y val="2.827103115803567E-2"/>
          <c:w val="0.94684478284544693"/>
          <c:h val="0.792003527706622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pulso.xlsx]Sheet1'!$C$776</c:f>
              <c:strCache>
                <c:ptCount val="1"/>
                <c:pt idx="0">
                  <c:v>Será melhor que 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pulso.xlsx]Sheet1'!$B$777:$B$804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pulso.xlsx]Sheet1'!$C$777:$C$804</c:f>
              <c:numCache>
                <c:formatCode>###0%</c:formatCode>
                <c:ptCount val="28"/>
                <c:pt idx="0">
                  <c:v>0.67741935483870963</c:v>
                </c:pt>
                <c:pt idx="1">
                  <c:v>0.66249999999999998</c:v>
                </c:pt>
                <c:pt idx="2">
                  <c:v>0.77500000000000002</c:v>
                </c:pt>
                <c:pt idx="3">
                  <c:v>0.74193548387096764</c:v>
                </c:pt>
                <c:pt idx="4">
                  <c:v>0.71042471042471045</c:v>
                </c:pt>
                <c:pt idx="5">
                  <c:v>0.69736842105263153</c:v>
                </c:pt>
                <c:pt idx="6">
                  <c:v>0.65306122448979598</c:v>
                </c:pt>
                <c:pt idx="7">
                  <c:v>0.64705882352941169</c:v>
                </c:pt>
                <c:pt idx="8">
                  <c:v>0.6539923954372624</c:v>
                </c:pt>
                <c:pt idx="9">
                  <c:v>0.7384615384615385</c:v>
                </c:pt>
                <c:pt idx="10">
                  <c:v>0.63022508038585212</c:v>
                </c:pt>
                <c:pt idx="11">
                  <c:v>0.67346938775510201</c:v>
                </c:pt>
                <c:pt idx="12">
                  <c:v>0.69230769230769229</c:v>
                </c:pt>
                <c:pt idx="13">
                  <c:v>0.7533333333333333</c:v>
                </c:pt>
                <c:pt idx="14">
                  <c:v>0.66666666666666652</c:v>
                </c:pt>
                <c:pt idx="15">
                  <c:v>0.65126050420168069</c:v>
                </c:pt>
                <c:pt idx="16">
                  <c:v>0.75757575757575746</c:v>
                </c:pt>
                <c:pt idx="17">
                  <c:v>0.66584158415841588</c:v>
                </c:pt>
                <c:pt idx="18">
                  <c:v>0.66601941747572813</c:v>
                </c:pt>
                <c:pt idx="19">
                  <c:v>0.6404494382022472</c:v>
                </c:pt>
                <c:pt idx="20">
                  <c:v>0.6</c:v>
                </c:pt>
                <c:pt idx="21">
                  <c:v>0.73076923076923062</c:v>
                </c:pt>
                <c:pt idx="22">
                  <c:v>0.61125319693094626</c:v>
                </c:pt>
                <c:pt idx="23">
                  <c:v>0.59546925566343045</c:v>
                </c:pt>
                <c:pt idx="24">
                  <c:v>0.64935064935064934</c:v>
                </c:pt>
                <c:pt idx="25">
                  <c:v>0.61843409316154607</c:v>
                </c:pt>
                <c:pt idx="26">
                  <c:v>0.65384615384615385</c:v>
                </c:pt>
                <c:pt idx="27">
                  <c:v>0.64896277769604238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1-49F7-A048-5169D1EA0C74}"/>
            </c:ext>
          </c:extLst>
        </c:ser>
        <c:ser>
          <c:idx val="1"/>
          <c:order val="1"/>
          <c:tx>
            <c:strRef>
              <c:f>'[processameto por UF 6a pulso.xlsx]Sheet1'!$D$776</c:f>
              <c:strCache>
                <c:ptCount val="1"/>
                <c:pt idx="0">
                  <c:v>Será igual a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pulso.xlsx]Sheet1'!$B$777:$B$804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pulso.xlsx]Sheet1'!$D$777:$D$804</c:f>
              <c:numCache>
                <c:formatCode>###0%</c:formatCode>
                <c:ptCount val="28"/>
                <c:pt idx="0">
                  <c:v>9.6774193548387094E-2</c:v>
                </c:pt>
                <c:pt idx="1">
                  <c:v>0.125</c:v>
                </c:pt>
                <c:pt idx="2">
                  <c:v>0.125</c:v>
                </c:pt>
                <c:pt idx="3">
                  <c:v>0.16129032258064516</c:v>
                </c:pt>
                <c:pt idx="4">
                  <c:v>0.11196911196911197</c:v>
                </c:pt>
                <c:pt idx="5">
                  <c:v>0.13157894736842105</c:v>
                </c:pt>
                <c:pt idx="6">
                  <c:v>0.14285714285714285</c:v>
                </c:pt>
                <c:pt idx="7">
                  <c:v>0.1176470588235294</c:v>
                </c:pt>
                <c:pt idx="8">
                  <c:v>0.17490494296577946</c:v>
                </c:pt>
                <c:pt idx="9">
                  <c:v>0.12307692307692308</c:v>
                </c:pt>
                <c:pt idx="10">
                  <c:v>0.16881028938906753</c:v>
                </c:pt>
                <c:pt idx="11">
                  <c:v>0.1326530612244898</c:v>
                </c:pt>
                <c:pt idx="12">
                  <c:v>0.11965811965811966</c:v>
                </c:pt>
                <c:pt idx="13">
                  <c:v>0.14000000000000001</c:v>
                </c:pt>
                <c:pt idx="14">
                  <c:v>0.15053763440860216</c:v>
                </c:pt>
                <c:pt idx="15">
                  <c:v>0.18067226890756302</c:v>
                </c:pt>
                <c:pt idx="16">
                  <c:v>0.12121212121212122</c:v>
                </c:pt>
                <c:pt idx="17">
                  <c:v>0.16831683168316833</c:v>
                </c:pt>
                <c:pt idx="18">
                  <c:v>0.17281553398058253</c:v>
                </c:pt>
                <c:pt idx="19">
                  <c:v>0.20786516853932585</c:v>
                </c:pt>
                <c:pt idx="20">
                  <c:v>0.26</c:v>
                </c:pt>
                <c:pt idx="21">
                  <c:v>0.11538461538461538</c:v>
                </c:pt>
                <c:pt idx="22">
                  <c:v>0.19948849104859334</c:v>
                </c:pt>
                <c:pt idx="23">
                  <c:v>0.15857605177993528</c:v>
                </c:pt>
                <c:pt idx="24">
                  <c:v>0.16883116883116883</c:v>
                </c:pt>
                <c:pt idx="25">
                  <c:v>0.19177403369672943</c:v>
                </c:pt>
                <c:pt idx="26">
                  <c:v>0.15384615384615385</c:v>
                </c:pt>
                <c:pt idx="27">
                  <c:v>0.16919229071649258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81-49F7-A048-5169D1EA0C74}"/>
            </c:ext>
          </c:extLst>
        </c:ser>
        <c:ser>
          <c:idx val="2"/>
          <c:order val="2"/>
          <c:tx>
            <c:strRef>
              <c:f>'[processameto por UF 6a pulso.xlsx]Sheet1'!$E$776</c:f>
              <c:strCache>
                <c:ptCount val="1"/>
                <c:pt idx="0">
                  <c:v>Será pior que 2023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pulso.xlsx]Sheet1'!$B$777:$B$804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pulso.xlsx]Sheet1'!$E$777:$E$804</c:f>
              <c:numCache>
                <c:formatCode>###0%</c:formatCode>
                <c:ptCount val="28"/>
                <c:pt idx="0">
                  <c:v>0.22580645161290319</c:v>
                </c:pt>
                <c:pt idx="1">
                  <c:v>0.21249999999999999</c:v>
                </c:pt>
                <c:pt idx="2">
                  <c:v>0.1</c:v>
                </c:pt>
                <c:pt idx="3">
                  <c:v>9.6774193548387094E-2</c:v>
                </c:pt>
                <c:pt idx="4">
                  <c:v>0.17760617760617761</c:v>
                </c:pt>
                <c:pt idx="5">
                  <c:v>0.17105263157894737</c:v>
                </c:pt>
                <c:pt idx="6">
                  <c:v>0.20408163265306123</c:v>
                </c:pt>
                <c:pt idx="7">
                  <c:v>0.23529411764705879</c:v>
                </c:pt>
                <c:pt idx="8">
                  <c:v>0.17110266159695814</c:v>
                </c:pt>
                <c:pt idx="9">
                  <c:v>0.13846153846153847</c:v>
                </c:pt>
                <c:pt idx="10">
                  <c:v>0.20096463022508038</c:v>
                </c:pt>
                <c:pt idx="11">
                  <c:v>0.19387755102040816</c:v>
                </c:pt>
                <c:pt idx="12">
                  <c:v>0.18803418803418803</c:v>
                </c:pt>
                <c:pt idx="13">
                  <c:v>0.10666666666666667</c:v>
                </c:pt>
                <c:pt idx="14">
                  <c:v>0.18279569892473119</c:v>
                </c:pt>
                <c:pt idx="15">
                  <c:v>0.16806722689075632</c:v>
                </c:pt>
                <c:pt idx="16">
                  <c:v>0.12121212121212122</c:v>
                </c:pt>
                <c:pt idx="17">
                  <c:v>0.16584158415841585</c:v>
                </c:pt>
                <c:pt idx="18">
                  <c:v>0.16116504854368935</c:v>
                </c:pt>
                <c:pt idx="19">
                  <c:v>0.15168539325842698</c:v>
                </c:pt>
                <c:pt idx="20">
                  <c:v>0.14000000000000001</c:v>
                </c:pt>
                <c:pt idx="21">
                  <c:v>0.15384615384615385</c:v>
                </c:pt>
                <c:pt idx="22">
                  <c:v>0.18925831202046037</c:v>
                </c:pt>
                <c:pt idx="23">
                  <c:v>0.24595469255663432</c:v>
                </c:pt>
                <c:pt idx="24">
                  <c:v>0.18181818181818182</c:v>
                </c:pt>
                <c:pt idx="25">
                  <c:v>0.18979187314172449</c:v>
                </c:pt>
                <c:pt idx="26">
                  <c:v>0.19230769230769235</c:v>
                </c:pt>
                <c:pt idx="27">
                  <c:v>0.18184493158746506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81-49F7-A048-5169D1EA0C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0603128"/>
        <c:axId val="720604928"/>
      </c:barChart>
      <c:catAx>
        <c:axId val="72060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0604928"/>
        <c:crosses val="autoZero"/>
        <c:auto val="1"/>
        <c:lblAlgn val="ctr"/>
        <c:lblOffset val="100"/>
        <c:noMultiLvlLbl val="0"/>
      </c:catAx>
      <c:valAx>
        <c:axId val="7206049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060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88352700387803E-2"/>
          <c:y val="2.6350177830691903E-2"/>
          <c:w val="0.94561410561587345"/>
          <c:h val="0.6863621514118565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pulso.xlsx]Sheet1'!$C$950</c:f>
              <c:strCache>
                <c:ptCount val="1"/>
                <c:pt idx="0">
                  <c:v>O pior já passou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pulso.xlsx]Sheet1'!$B$951:$B$978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pulso.xlsx]Sheet1'!$C$951:$C$978</c:f>
              <c:numCache>
                <c:formatCode>###0%</c:formatCode>
                <c:ptCount val="28"/>
                <c:pt idx="0">
                  <c:v>9.6774193548387094E-2</c:v>
                </c:pt>
                <c:pt idx="1">
                  <c:v>8.7499999999999994E-2</c:v>
                </c:pt>
                <c:pt idx="2">
                  <c:v>0.13333333333333333</c:v>
                </c:pt>
                <c:pt idx="3">
                  <c:v>3.2258064516129031E-2</c:v>
                </c:pt>
                <c:pt idx="4">
                  <c:v>9.2664092664092659E-2</c:v>
                </c:pt>
                <c:pt idx="5">
                  <c:v>8.771929824561403E-2</c:v>
                </c:pt>
                <c:pt idx="6">
                  <c:v>8.8435374149659865E-2</c:v>
                </c:pt>
                <c:pt idx="7">
                  <c:v>4.4117647058823532E-2</c:v>
                </c:pt>
                <c:pt idx="8">
                  <c:v>9.8859315589353611E-2</c:v>
                </c:pt>
                <c:pt idx="9">
                  <c:v>1.5384615384615385E-2</c:v>
                </c:pt>
                <c:pt idx="10">
                  <c:v>0.10610932475884244</c:v>
                </c:pt>
                <c:pt idx="11">
                  <c:v>7.1428571428571425E-2</c:v>
                </c:pt>
                <c:pt idx="12">
                  <c:v>9.4017094017094016E-2</c:v>
                </c:pt>
                <c:pt idx="13">
                  <c:v>6.6666666666666666E-2</c:v>
                </c:pt>
                <c:pt idx="14">
                  <c:v>6.4516129032258063E-2</c:v>
                </c:pt>
                <c:pt idx="15">
                  <c:v>7.5630252100840331E-2</c:v>
                </c:pt>
                <c:pt idx="16">
                  <c:v>7.0707070707070704E-2</c:v>
                </c:pt>
                <c:pt idx="17">
                  <c:v>9.1584158415841582E-2</c:v>
                </c:pt>
                <c:pt idx="18">
                  <c:v>8.3495145631067955E-2</c:v>
                </c:pt>
                <c:pt idx="19">
                  <c:v>6.1797752808988762E-2</c:v>
                </c:pt>
                <c:pt idx="20">
                  <c:v>0.14000000000000001</c:v>
                </c:pt>
                <c:pt idx="21">
                  <c:v>0.19230769230769235</c:v>
                </c:pt>
                <c:pt idx="22">
                  <c:v>7.9283887468030695E-2</c:v>
                </c:pt>
                <c:pt idx="23">
                  <c:v>6.7961165048543687E-2</c:v>
                </c:pt>
                <c:pt idx="24">
                  <c:v>0.10389610389610389</c:v>
                </c:pt>
                <c:pt idx="25">
                  <c:v>8.7215064420218036E-2</c:v>
                </c:pt>
                <c:pt idx="26">
                  <c:v>7.6923076923076927E-2</c:v>
                </c:pt>
                <c:pt idx="27">
                  <c:v>8.606738266882448E-2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8-443F-833C-679030F9F648}"/>
            </c:ext>
          </c:extLst>
        </c:ser>
        <c:ser>
          <c:idx val="1"/>
          <c:order val="1"/>
          <c:tx>
            <c:strRef>
              <c:f>'[processameto por UF 6a pulso.xlsx]Sheet1'!$D$950</c:f>
              <c:strCache>
                <c:ptCount val="1"/>
                <c:pt idx="0">
                  <c:v>Ainda tenho muitas dificuldades para manter meu negócio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pulso.xlsx]Sheet1'!$B$951:$B$978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pulso.xlsx]Sheet1'!$D$951:$D$978</c:f>
              <c:numCache>
                <c:formatCode>###0%</c:formatCode>
                <c:ptCount val="28"/>
                <c:pt idx="0">
                  <c:v>0.32258064516129031</c:v>
                </c:pt>
                <c:pt idx="1">
                  <c:v>0.53749999999999998</c:v>
                </c:pt>
                <c:pt idx="2">
                  <c:v>0.27500000000000002</c:v>
                </c:pt>
                <c:pt idx="3">
                  <c:v>0.25806451612903225</c:v>
                </c:pt>
                <c:pt idx="4">
                  <c:v>0.38223938223938225</c:v>
                </c:pt>
                <c:pt idx="5">
                  <c:v>0.37719298245614036</c:v>
                </c:pt>
                <c:pt idx="6">
                  <c:v>0.4625850340136054</c:v>
                </c:pt>
                <c:pt idx="7">
                  <c:v>0.41176470588235292</c:v>
                </c:pt>
                <c:pt idx="8">
                  <c:v>0.30038022813688214</c:v>
                </c:pt>
                <c:pt idx="9">
                  <c:v>0.35384615384615387</c:v>
                </c:pt>
                <c:pt idx="10">
                  <c:v>0.36977491961414793</c:v>
                </c:pt>
                <c:pt idx="11">
                  <c:v>0.30612244897959184</c:v>
                </c:pt>
                <c:pt idx="12">
                  <c:v>0.35897435897435898</c:v>
                </c:pt>
                <c:pt idx="13">
                  <c:v>0.38</c:v>
                </c:pt>
                <c:pt idx="14">
                  <c:v>0.38709677419354838</c:v>
                </c:pt>
                <c:pt idx="15">
                  <c:v>0.39915966386554624</c:v>
                </c:pt>
                <c:pt idx="16">
                  <c:v>0.43434343434343442</c:v>
                </c:pt>
                <c:pt idx="17">
                  <c:v>0.3267326732673268</c:v>
                </c:pt>
                <c:pt idx="18">
                  <c:v>0.41747572815533979</c:v>
                </c:pt>
                <c:pt idx="19">
                  <c:v>0.34269662921348315</c:v>
                </c:pt>
                <c:pt idx="20">
                  <c:v>0.28000000000000003</c:v>
                </c:pt>
                <c:pt idx="21">
                  <c:v>0.34615384615384615</c:v>
                </c:pt>
                <c:pt idx="22">
                  <c:v>0.38363171355498721</c:v>
                </c:pt>
                <c:pt idx="23">
                  <c:v>0.35275080906148865</c:v>
                </c:pt>
                <c:pt idx="24">
                  <c:v>0.36363636363636365</c:v>
                </c:pt>
                <c:pt idx="25">
                  <c:v>0.4018830525272547</c:v>
                </c:pt>
                <c:pt idx="26">
                  <c:v>0.30769230769230771</c:v>
                </c:pt>
                <c:pt idx="27">
                  <c:v>0.38002059732234811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8-443F-833C-679030F9F648}"/>
            </c:ext>
          </c:extLst>
        </c:ser>
        <c:ser>
          <c:idx val="2"/>
          <c:order val="2"/>
          <c:tx>
            <c:strRef>
              <c:f>'[processameto por UF 6a pulso.xlsx]Sheet1'!$E$950</c:f>
              <c:strCache>
                <c:ptCount val="1"/>
                <c:pt idx="0">
                  <c:v>Animado com as novas oportunidades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pulso.xlsx]Sheet1'!$B$951:$B$978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pulso.xlsx]Sheet1'!$E$951:$E$978</c:f>
              <c:numCache>
                <c:formatCode>###0%</c:formatCode>
                <c:ptCount val="28"/>
                <c:pt idx="0">
                  <c:v>0.19354838709677419</c:v>
                </c:pt>
                <c:pt idx="1">
                  <c:v>0.25</c:v>
                </c:pt>
                <c:pt idx="2">
                  <c:v>0.26666666666666666</c:v>
                </c:pt>
                <c:pt idx="3">
                  <c:v>0.29032258064516131</c:v>
                </c:pt>
                <c:pt idx="4">
                  <c:v>0.24710424710424711</c:v>
                </c:pt>
                <c:pt idx="5">
                  <c:v>0.2412280701754386</c:v>
                </c:pt>
                <c:pt idx="6">
                  <c:v>0.17006802721088435</c:v>
                </c:pt>
                <c:pt idx="7">
                  <c:v>0.25735294117647056</c:v>
                </c:pt>
                <c:pt idx="8">
                  <c:v>0.24334600760456271</c:v>
                </c:pt>
                <c:pt idx="9">
                  <c:v>0.27692307692307694</c:v>
                </c:pt>
                <c:pt idx="10">
                  <c:v>0.19774919614147909</c:v>
                </c:pt>
                <c:pt idx="11">
                  <c:v>0.27551020408163263</c:v>
                </c:pt>
                <c:pt idx="12">
                  <c:v>0.23931623931623933</c:v>
                </c:pt>
                <c:pt idx="13">
                  <c:v>0.24666666666666667</c:v>
                </c:pt>
                <c:pt idx="14">
                  <c:v>0.21505376344086019</c:v>
                </c:pt>
                <c:pt idx="15">
                  <c:v>0.20588235294117646</c:v>
                </c:pt>
                <c:pt idx="16">
                  <c:v>0.20202020202020202</c:v>
                </c:pt>
                <c:pt idx="17">
                  <c:v>0.26485148514851486</c:v>
                </c:pt>
                <c:pt idx="18">
                  <c:v>0.24466019417475729</c:v>
                </c:pt>
                <c:pt idx="19">
                  <c:v>0.20786516853932585</c:v>
                </c:pt>
                <c:pt idx="20">
                  <c:v>0.28000000000000003</c:v>
                </c:pt>
                <c:pt idx="21">
                  <c:v>0.23076923076923075</c:v>
                </c:pt>
                <c:pt idx="22">
                  <c:v>0.23017902813299235</c:v>
                </c:pt>
                <c:pt idx="23">
                  <c:v>0.21359223300970873</c:v>
                </c:pt>
                <c:pt idx="24">
                  <c:v>0.15584415584415584</c:v>
                </c:pt>
                <c:pt idx="25">
                  <c:v>0.22051536174430131</c:v>
                </c:pt>
                <c:pt idx="26">
                  <c:v>0.25</c:v>
                </c:pt>
                <c:pt idx="27">
                  <c:v>0.22774753567750478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8-443F-833C-679030F9F648}"/>
            </c:ext>
          </c:extLst>
        </c:ser>
        <c:ser>
          <c:idx val="3"/>
          <c:order val="3"/>
          <c:tx>
            <c:strRef>
              <c:f>'[processameto por UF 6a pulso.xlsx]Sheet1'!$F$950</c:f>
              <c:strCache>
                <c:ptCount val="1"/>
                <c:pt idx="0">
                  <c:v>Os desafios provocaram mudanças que foram valiosas para o meu negócio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pulso.xlsx]Sheet1'!$B$951:$B$978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pulso.xlsx]Sheet1'!$F$951:$F$978</c:f>
              <c:numCache>
                <c:formatCode>###0%</c:formatCode>
                <c:ptCount val="28"/>
                <c:pt idx="0">
                  <c:v>0.38709677419354838</c:v>
                </c:pt>
                <c:pt idx="1">
                  <c:v>0.125</c:v>
                </c:pt>
                <c:pt idx="2">
                  <c:v>0.32500000000000001</c:v>
                </c:pt>
                <c:pt idx="3">
                  <c:v>0.41935483870967744</c:v>
                </c:pt>
                <c:pt idx="4">
                  <c:v>0.27799227799227799</c:v>
                </c:pt>
                <c:pt idx="5">
                  <c:v>0.29385964912280704</c:v>
                </c:pt>
                <c:pt idx="6">
                  <c:v>0.27891156462585032</c:v>
                </c:pt>
                <c:pt idx="7">
                  <c:v>0.28676470588235292</c:v>
                </c:pt>
                <c:pt idx="8">
                  <c:v>0.35741444866920152</c:v>
                </c:pt>
                <c:pt idx="9">
                  <c:v>0.35384615384615387</c:v>
                </c:pt>
                <c:pt idx="10">
                  <c:v>0.32636655948553056</c:v>
                </c:pt>
                <c:pt idx="11">
                  <c:v>0.34693877551020408</c:v>
                </c:pt>
                <c:pt idx="12">
                  <c:v>0.30769230769230771</c:v>
                </c:pt>
                <c:pt idx="13">
                  <c:v>0.30666666666666664</c:v>
                </c:pt>
                <c:pt idx="14">
                  <c:v>0.33333333333333326</c:v>
                </c:pt>
                <c:pt idx="15">
                  <c:v>0.31932773109243695</c:v>
                </c:pt>
                <c:pt idx="16">
                  <c:v>0.29292929292929293</c:v>
                </c:pt>
                <c:pt idx="17">
                  <c:v>0.31683168316831684</c:v>
                </c:pt>
                <c:pt idx="18">
                  <c:v>0.25436893203883493</c:v>
                </c:pt>
                <c:pt idx="19">
                  <c:v>0.38764044943820225</c:v>
                </c:pt>
                <c:pt idx="20">
                  <c:v>0.3</c:v>
                </c:pt>
                <c:pt idx="21">
                  <c:v>0.23076923076923075</c:v>
                </c:pt>
                <c:pt idx="22">
                  <c:v>0.30690537084398978</c:v>
                </c:pt>
                <c:pt idx="23">
                  <c:v>0.36569579288025894</c:v>
                </c:pt>
                <c:pt idx="24">
                  <c:v>0.37662337662337664</c:v>
                </c:pt>
                <c:pt idx="25">
                  <c:v>0.29038652130822595</c:v>
                </c:pt>
                <c:pt idx="26">
                  <c:v>0.36538461538461531</c:v>
                </c:pt>
                <c:pt idx="27">
                  <c:v>0.30616448433132265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8-443F-833C-679030F9F6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46995960"/>
        <c:axId val="846995240"/>
      </c:barChart>
      <c:catAx>
        <c:axId val="84699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6995240"/>
        <c:crosses val="autoZero"/>
        <c:auto val="1"/>
        <c:lblAlgn val="ctr"/>
        <c:lblOffset val="100"/>
        <c:noMultiLvlLbl val="0"/>
      </c:catAx>
      <c:valAx>
        <c:axId val="8469952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6995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864754001978813"/>
          <c:y val="0.78213307047286218"/>
          <c:w val="0.48975401307181876"/>
          <c:h val="0.19630769312020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pulso.xlsx]Sheet1'!$C$47</c:f>
              <c:strCache>
                <c:ptCount val="1"/>
                <c:pt idx="0">
                  <c:v>aumentou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pulso.xlsx]Sheet1'!$B$48:$B$75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pulso.xlsx]Sheet1'!$C$48:$C$75</c:f>
              <c:numCache>
                <c:formatCode>###0%</c:formatCode>
                <c:ptCount val="28"/>
                <c:pt idx="0">
                  <c:v>0.32258064516129031</c:v>
                </c:pt>
                <c:pt idx="1">
                  <c:v>0.13750000000000001</c:v>
                </c:pt>
                <c:pt idx="2">
                  <c:v>0.27500000000000002</c:v>
                </c:pt>
                <c:pt idx="3">
                  <c:v>0.19354838709677419</c:v>
                </c:pt>
                <c:pt idx="4">
                  <c:v>0.22007722007722008</c:v>
                </c:pt>
                <c:pt idx="5">
                  <c:v>0.26315789473684209</c:v>
                </c:pt>
                <c:pt idx="6">
                  <c:v>0.14965986394557823</c:v>
                </c:pt>
                <c:pt idx="7">
                  <c:v>0.22794117647058823</c:v>
                </c:pt>
                <c:pt idx="8">
                  <c:v>0.22813688212927757</c:v>
                </c:pt>
                <c:pt idx="9">
                  <c:v>0.24615384615384617</c:v>
                </c:pt>
                <c:pt idx="10">
                  <c:v>0.2459807073954984</c:v>
                </c:pt>
                <c:pt idx="11">
                  <c:v>0.25510204081632654</c:v>
                </c:pt>
                <c:pt idx="12">
                  <c:v>0.25641025641025639</c:v>
                </c:pt>
                <c:pt idx="13">
                  <c:v>0.21333333333333335</c:v>
                </c:pt>
                <c:pt idx="14">
                  <c:v>0.33333333333333326</c:v>
                </c:pt>
                <c:pt idx="15">
                  <c:v>0.21008403361344538</c:v>
                </c:pt>
                <c:pt idx="16">
                  <c:v>0.25252525252525254</c:v>
                </c:pt>
                <c:pt idx="17">
                  <c:v>0.26980198019801982</c:v>
                </c:pt>
                <c:pt idx="18">
                  <c:v>0.20582524271844663</c:v>
                </c:pt>
                <c:pt idx="19">
                  <c:v>0.2696629213483146</c:v>
                </c:pt>
                <c:pt idx="20">
                  <c:v>0.28000000000000003</c:v>
                </c:pt>
                <c:pt idx="21">
                  <c:v>0.15384615384615385</c:v>
                </c:pt>
                <c:pt idx="22">
                  <c:v>0.29411764705882354</c:v>
                </c:pt>
                <c:pt idx="23">
                  <c:v>0.25566343042071199</c:v>
                </c:pt>
                <c:pt idx="24">
                  <c:v>0.20779220779220778</c:v>
                </c:pt>
                <c:pt idx="25">
                  <c:v>0.24132804757185333</c:v>
                </c:pt>
                <c:pt idx="26">
                  <c:v>0.25</c:v>
                </c:pt>
                <c:pt idx="27">
                  <c:v>0.24172429012799765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2-42F4-8564-F3E4C99D8604}"/>
            </c:ext>
          </c:extLst>
        </c:ser>
        <c:ser>
          <c:idx val="1"/>
          <c:order val="1"/>
          <c:tx>
            <c:strRef>
              <c:f>'[processameto por UF 6a pulso.xlsx]Sheet1'!$D$47</c:f>
              <c:strCache>
                <c:ptCount val="1"/>
                <c:pt idx="0">
                  <c:v>diminuiu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pulso.xlsx]Sheet1'!$B$48:$B$75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pulso.xlsx]Sheet1'!$D$48:$D$75</c:f>
              <c:numCache>
                <c:formatCode>###0%</c:formatCode>
                <c:ptCount val="28"/>
                <c:pt idx="0">
                  <c:v>0.45161290322580638</c:v>
                </c:pt>
                <c:pt idx="1">
                  <c:v>0.41249999999999998</c:v>
                </c:pt>
                <c:pt idx="2">
                  <c:v>0.39166666666666666</c:v>
                </c:pt>
                <c:pt idx="3">
                  <c:v>0.41935483870967744</c:v>
                </c:pt>
                <c:pt idx="4">
                  <c:v>0.46718146718146719</c:v>
                </c:pt>
                <c:pt idx="5">
                  <c:v>0.43421052631578955</c:v>
                </c:pt>
                <c:pt idx="6">
                  <c:v>0.57823129251700678</c:v>
                </c:pt>
                <c:pt idx="7">
                  <c:v>0.41176470588235292</c:v>
                </c:pt>
                <c:pt idx="8">
                  <c:v>0.41064638783269963</c:v>
                </c:pt>
                <c:pt idx="9">
                  <c:v>0.38461538461538469</c:v>
                </c:pt>
                <c:pt idx="10">
                  <c:v>0.41479099678456594</c:v>
                </c:pt>
                <c:pt idx="11">
                  <c:v>0.39795918367346933</c:v>
                </c:pt>
                <c:pt idx="12">
                  <c:v>0.47008547008547003</c:v>
                </c:pt>
                <c:pt idx="13">
                  <c:v>0.4</c:v>
                </c:pt>
                <c:pt idx="14">
                  <c:v>0.38709677419354838</c:v>
                </c:pt>
                <c:pt idx="15">
                  <c:v>0.50420168067226889</c:v>
                </c:pt>
                <c:pt idx="16">
                  <c:v>0.38383838383838381</c:v>
                </c:pt>
                <c:pt idx="17">
                  <c:v>0.40346534653465349</c:v>
                </c:pt>
                <c:pt idx="18">
                  <c:v>0.43689320388349517</c:v>
                </c:pt>
                <c:pt idx="19">
                  <c:v>0.4438202247191011</c:v>
                </c:pt>
                <c:pt idx="20">
                  <c:v>0.38</c:v>
                </c:pt>
                <c:pt idx="21">
                  <c:v>0.46153846153846151</c:v>
                </c:pt>
                <c:pt idx="22">
                  <c:v>0.40920716112531969</c:v>
                </c:pt>
                <c:pt idx="23">
                  <c:v>0.42718446601941745</c:v>
                </c:pt>
                <c:pt idx="24">
                  <c:v>0.46753246753246747</c:v>
                </c:pt>
                <c:pt idx="25">
                  <c:v>0.42170465807730428</c:v>
                </c:pt>
                <c:pt idx="26">
                  <c:v>0.44230769230769229</c:v>
                </c:pt>
                <c:pt idx="27">
                  <c:v>0.42768868618508166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2-42F4-8564-F3E4C99D8604}"/>
            </c:ext>
          </c:extLst>
        </c:ser>
        <c:ser>
          <c:idx val="2"/>
          <c:order val="2"/>
          <c:tx>
            <c:strRef>
              <c:f>'[processameto por UF 6a pulso.xlsx]Sheet1'!$E$47</c:f>
              <c:strCache>
                <c:ptCount val="1"/>
                <c:pt idx="0">
                  <c:v>permaneceu igual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pulso.xlsx]Sheet1'!$B$48:$B$75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pulso.xlsx]Sheet1'!$E$48:$E$75</c:f>
              <c:numCache>
                <c:formatCode>###0%</c:formatCode>
                <c:ptCount val="28"/>
                <c:pt idx="0">
                  <c:v>0.16129032258064516</c:v>
                </c:pt>
                <c:pt idx="1">
                  <c:v>0.36249999999999999</c:v>
                </c:pt>
                <c:pt idx="2">
                  <c:v>0.26666666666666666</c:v>
                </c:pt>
                <c:pt idx="3">
                  <c:v>0.35483870967741937</c:v>
                </c:pt>
                <c:pt idx="4">
                  <c:v>0.24710424710424711</c:v>
                </c:pt>
                <c:pt idx="5">
                  <c:v>0.25</c:v>
                </c:pt>
                <c:pt idx="6">
                  <c:v>0.2312925170068027</c:v>
                </c:pt>
                <c:pt idx="7">
                  <c:v>0.29411764705882354</c:v>
                </c:pt>
                <c:pt idx="8">
                  <c:v>0.26996197718631176</c:v>
                </c:pt>
                <c:pt idx="9">
                  <c:v>0.30769230769230771</c:v>
                </c:pt>
                <c:pt idx="10">
                  <c:v>0.27974276527331188</c:v>
                </c:pt>
                <c:pt idx="11">
                  <c:v>0.25510204081632654</c:v>
                </c:pt>
                <c:pt idx="12">
                  <c:v>0.23931623931623933</c:v>
                </c:pt>
                <c:pt idx="13">
                  <c:v>0.24666666666666667</c:v>
                </c:pt>
                <c:pt idx="14">
                  <c:v>0.22580645161290319</c:v>
                </c:pt>
                <c:pt idx="15">
                  <c:v>0.2310924369747899</c:v>
                </c:pt>
                <c:pt idx="16">
                  <c:v>0.30303030303030304</c:v>
                </c:pt>
                <c:pt idx="17">
                  <c:v>0.24752475247524752</c:v>
                </c:pt>
                <c:pt idx="18">
                  <c:v>0.28155339805825241</c:v>
                </c:pt>
                <c:pt idx="19">
                  <c:v>0.21910112359550563</c:v>
                </c:pt>
                <c:pt idx="20">
                  <c:v>0.3</c:v>
                </c:pt>
                <c:pt idx="21">
                  <c:v>0.30769230769230771</c:v>
                </c:pt>
                <c:pt idx="22">
                  <c:v>0.2506393861892583</c:v>
                </c:pt>
                <c:pt idx="23">
                  <c:v>0.22977346278317148</c:v>
                </c:pt>
                <c:pt idx="24">
                  <c:v>0.27272727272727271</c:v>
                </c:pt>
                <c:pt idx="25">
                  <c:v>0.28196233894945488</c:v>
                </c:pt>
                <c:pt idx="26">
                  <c:v>0.25</c:v>
                </c:pt>
                <c:pt idx="27">
                  <c:v>0.26658820067676914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B2-42F4-8564-F3E4C99D8604}"/>
            </c:ext>
          </c:extLst>
        </c:ser>
        <c:ser>
          <c:idx val="3"/>
          <c:order val="3"/>
          <c:tx>
            <c:strRef>
              <c:f>'[processameto por UF 6a pulso.xlsx]Sheet1'!$F$47</c:f>
              <c:strCache>
                <c:ptCount val="1"/>
                <c:pt idx="0">
                  <c:v>não sei ainda/não quero responder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pulso.xlsx]Sheet1'!$B$48:$B$75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pulso.xlsx]Sheet1'!$F$48:$F$75</c:f>
              <c:numCache>
                <c:formatCode>###0%</c:formatCode>
                <c:ptCount val="28"/>
                <c:pt idx="0">
                  <c:v>6.4516129032258063E-2</c:v>
                </c:pt>
                <c:pt idx="1">
                  <c:v>8.7499999999999994E-2</c:v>
                </c:pt>
                <c:pt idx="2">
                  <c:v>6.6666666666666666E-2</c:v>
                </c:pt>
                <c:pt idx="3">
                  <c:v>3.2258064516129031E-2</c:v>
                </c:pt>
                <c:pt idx="4">
                  <c:v>6.5637065637065631E-2</c:v>
                </c:pt>
                <c:pt idx="5">
                  <c:v>5.2631578947368418E-2</c:v>
                </c:pt>
                <c:pt idx="6">
                  <c:v>4.0816326530612249E-2</c:v>
                </c:pt>
                <c:pt idx="7">
                  <c:v>6.6176470588235295E-2</c:v>
                </c:pt>
                <c:pt idx="8">
                  <c:v>9.125475285171103E-2</c:v>
                </c:pt>
                <c:pt idx="9">
                  <c:v>6.1538461538461542E-2</c:v>
                </c:pt>
                <c:pt idx="10">
                  <c:v>5.9485530546623797E-2</c:v>
                </c:pt>
                <c:pt idx="11">
                  <c:v>9.1836734693877556E-2</c:v>
                </c:pt>
                <c:pt idx="12">
                  <c:v>3.4188034188034191E-2</c:v>
                </c:pt>
                <c:pt idx="13">
                  <c:v>0.14000000000000001</c:v>
                </c:pt>
                <c:pt idx="14">
                  <c:v>5.3763440860215048E-2</c:v>
                </c:pt>
                <c:pt idx="15">
                  <c:v>5.4621848739495799E-2</c:v>
                </c:pt>
                <c:pt idx="16">
                  <c:v>6.0606060606060608E-2</c:v>
                </c:pt>
                <c:pt idx="17">
                  <c:v>7.9207920792079209E-2</c:v>
                </c:pt>
                <c:pt idx="18">
                  <c:v>7.5728155339805828E-2</c:v>
                </c:pt>
                <c:pt idx="19">
                  <c:v>6.741573033707865E-2</c:v>
                </c:pt>
                <c:pt idx="20">
                  <c:v>0.04</c:v>
                </c:pt>
                <c:pt idx="21">
                  <c:v>7.6923076923076927E-2</c:v>
                </c:pt>
                <c:pt idx="22">
                  <c:v>4.6035805626598467E-2</c:v>
                </c:pt>
                <c:pt idx="23">
                  <c:v>8.7378640776699032E-2</c:v>
                </c:pt>
                <c:pt idx="24">
                  <c:v>5.1948051948051945E-2</c:v>
                </c:pt>
                <c:pt idx="25">
                  <c:v>5.5004955401387515E-2</c:v>
                </c:pt>
                <c:pt idx="26">
                  <c:v>5.7692307692307689E-2</c:v>
                </c:pt>
                <c:pt idx="27">
                  <c:v>6.3998823010151543E-2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B2-42F4-8564-F3E4C99D86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3966664"/>
        <c:axId val="723967024"/>
      </c:barChart>
      <c:catAx>
        <c:axId val="723966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3967024"/>
        <c:crosses val="autoZero"/>
        <c:auto val="1"/>
        <c:lblAlgn val="ctr"/>
        <c:lblOffset val="100"/>
        <c:noMultiLvlLbl val="0"/>
      </c:catAx>
      <c:valAx>
        <c:axId val="7239670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396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'[processameto por UF 6a pulso.xlsx]Sheet1'!$C$103:$C$104</c:f>
              <c:strCache>
                <c:ptCount val="2"/>
                <c:pt idx="0">
                  <c:v>Reduziu em (%):</c:v>
                </c:pt>
                <c:pt idx="1">
                  <c:v>Média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[1]Sheet1!$B$105:$B$132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[1]Sheet1!$C$105:$C$132</c:f>
              <c:numCache>
                <c:formatCode>###0.0</c:formatCode>
                <c:ptCount val="28"/>
                <c:pt idx="0">
                  <c:v>-37.857142857142854</c:v>
                </c:pt>
                <c:pt idx="1">
                  <c:v>-45.031250000000014</c:v>
                </c:pt>
                <c:pt idx="2">
                  <c:v>-41.51063829787234</c:v>
                </c:pt>
                <c:pt idx="3">
                  <c:v>-40.769230769230766</c:v>
                </c:pt>
                <c:pt idx="4">
                  <c:v>-36.983333333333334</c:v>
                </c:pt>
                <c:pt idx="5">
                  <c:v>-37.323232323232325</c:v>
                </c:pt>
                <c:pt idx="6">
                  <c:v>-41.20000000000001</c:v>
                </c:pt>
                <c:pt idx="7">
                  <c:v>-46.035714285714278</c:v>
                </c:pt>
                <c:pt idx="8">
                  <c:v>-33.822429906542048</c:v>
                </c:pt>
                <c:pt idx="9">
                  <c:v>-35.400000000000006</c:v>
                </c:pt>
                <c:pt idx="10">
                  <c:v>-34.736434108527121</c:v>
                </c:pt>
                <c:pt idx="11">
                  <c:v>-36.105263157894719</c:v>
                </c:pt>
                <c:pt idx="12">
                  <c:v>-39.236363636363635</c:v>
                </c:pt>
                <c:pt idx="13">
                  <c:v>-38.249999999999986</c:v>
                </c:pt>
                <c:pt idx="14">
                  <c:v>-40.799999999999997</c:v>
                </c:pt>
                <c:pt idx="15">
                  <c:v>-36.991666666666667</c:v>
                </c:pt>
                <c:pt idx="16">
                  <c:v>-37.815789473684227</c:v>
                </c:pt>
                <c:pt idx="17">
                  <c:v>-36.417177914110404</c:v>
                </c:pt>
                <c:pt idx="18">
                  <c:v>-44.089285714285708</c:v>
                </c:pt>
                <c:pt idx="19">
                  <c:v>-39.544303797468352</c:v>
                </c:pt>
                <c:pt idx="20">
                  <c:v>-39.631578947368425</c:v>
                </c:pt>
                <c:pt idx="21">
                  <c:v>-48.25</c:v>
                </c:pt>
                <c:pt idx="22">
                  <c:v>-36.767295597484271</c:v>
                </c:pt>
                <c:pt idx="23">
                  <c:v>-33.128787878787875</c:v>
                </c:pt>
                <c:pt idx="24">
                  <c:v>-39.388888888888879</c:v>
                </c:pt>
                <c:pt idx="25">
                  <c:v>-41.571933962264218</c:v>
                </c:pt>
                <c:pt idx="26">
                  <c:v>-32.086956521739125</c:v>
                </c:pt>
                <c:pt idx="27">
                  <c:v>-39.05971694856747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F-4C39-9BD3-08DC76606E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9722496"/>
        <c:axId val="569722856"/>
      </c:barChart>
      <c:catAx>
        <c:axId val="5697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9722856"/>
        <c:crosses val="autoZero"/>
        <c:auto val="1"/>
        <c:lblAlgn val="ctr"/>
        <c:lblOffset val="100"/>
        <c:noMultiLvlLbl val="0"/>
      </c:catAx>
      <c:valAx>
        <c:axId val="569722856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56972249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'[processameto por UF 6a pulso.xlsx]Sheet1'!$D$103:$D$104</c:f>
              <c:strCache>
                <c:ptCount val="2"/>
                <c:pt idx="0">
                  <c:v>Aumentou em (%):</c:v>
                </c:pt>
                <c:pt idx="1">
                  <c:v>Média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[1]Sheet1!$B$105:$B$132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[1]Sheet1!$D$105:$D$132</c:f>
              <c:numCache>
                <c:formatCode>###0.0</c:formatCode>
                <c:ptCount val="28"/>
                <c:pt idx="0">
                  <c:v>19.2</c:v>
                </c:pt>
                <c:pt idx="1">
                  <c:v>33.18181818181818</c:v>
                </c:pt>
                <c:pt idx="2">
                  <c:v>40.878787878787882</c:v>
                </c:pt>
                <c:pt idx="3">
                  <c:v>37.166666666666671</c:v>
                </c:pt>
                <c:pt idx="4">
                  <c:v>36.071428571428569</c:v>
                </c:pt>
                <c:pt idx="5">
                  <c:v>28.300000000000008</c:v>
                </c:pt>
                <c:pt idx="6">
                  <c:v>38</c:v>
                </c:pt>
                <c:pt idx="7">
                  <c:v>40.774193548387096</c:v>
                </c:pt>
                <c:pt idx="8">
                  <c:v>25.067796610169488</c:v>
                </c:pt>
                <c:pt idx="9">
                  <c:v>48.749999999999993</c:v>
                </c:pt>
                <c:pt idx="10">
                  <c:v>38.861842105263179</c:v>
                </c:pt>
                <c:pt idx="11">
                  <c:v>27.666666666666661</c:v>
                </c:pt>
                <c:pt idx="12">
                  <c:v>48.166666666666671</c:v>
                </c:pt>
                <c:pt idx="13">
                  <c:v>36.625</c:v>
                </c:pt>
                <c:pt idx="14">
                  <c:v>33.806451612903231</c:v>
                </c:pt>
                <c:pt idx="15">
                  <c:v>33.06</c:v>
                </c:pt>
                <c:pt idx="16">
                  <c:v>36.230769230769234</c:v>
                </c:pt>
                <c:pt idx="17">
                  <c:v>31.10280373831776</c:v>
                </c:pt>
                <c:pt idx="18">
                  <c:v>35.169811320754711</c:v>
                </c:pt>
                <c:pt idx="19">
                  <c:v>33.229166666666664</c:v>
                </c:pt>
                <c:pt idx="20">
                  <c:v>36.071428571428569</c:v>
                </c:pt>
                <c:pt idx="21">
                  <c:v>41</c:v>
                </c:pt>
                <c:pt idx="22">
                  <c:v>30.401785714285726</c:v>
                </c:pt>
                <c:pt idx="23">
                  <c:v>32.329113924050617</c:v>
                </c:pt>
                <c:pt idx="24">
                  <c:v>18.875</c:v>
                </c:pt>
                <c:pt idx="25">
                  <c:v>37.200000000000024</c:v>
                </c:pt>
                <c:pt idx="26">
                  <c:v>28.384615384615383</c:v>
                </c:pt>
                <c:pt idx="27">
                  <c:v>34.906905055487123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F-49A9-A4E3-42B416657F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9722496"/>
        <c:axId val="569722856"/>
      </c:barChart>
      <c:catAx>
        <c:axId val="5697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9722856"/>
        <c:crosses val="autoZero"/>
        <c:auto val="1"/>
        <c:lblAlgn val="ctr"/>
        <c:lblOffset val="100"/>
        <c:noMultiLvlLbl val="0"/>
      </c:catAx>
      <c:valAx>
        <c:axId val="569722856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56972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'[processameto por UF 6a pulso.xlsx]Sheet1'!$E$103:$E$104</c:f>
              <c:strCache>
                <c:ptCount val="2"/>
                <c:pt idx="0">
                  <c:v>Var Faturamento</c:v>
                </c:pt>
                <c:pt idx="1">
                  <c:v>Média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[1]Sheet1!$B$105:$B$132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[1]Sheet1!$E$105:$E$132</c:f>
              <c:numCache>
                <c:formatCode>###0.0</c:formatCode>
                <c:ptCount val="28"/>
                <c:pt idx="0">
                  <c:v>-11.655172413793105</c:v>
                </c:pt>
                <c:pt idx="1">
                  <c:v>-14.944444444444455</c:v>
                </c:pt>
                <c:pt idx="2">
                  <c:v>-5.3750000000000009</c:v>
                </c:pt>
                <c:pt idx="3">
                  <c:v>-10.233333333333333</c:v>
                </c:pt>
                <c:pt idx="4">
                  <c:v>-10.075000000000006</c:v>
                </c:pt>
                <c:pt idx="5">
                  <c:v>-9.2453703703703702</c:v>
                </c:pt>
                <c:pt idx="6">
                  <c:v>-19.31428571428572</c:v>
                </c:pt>
                <c:pt idx="7">
                  <c:v>-10.346456692913376</c:v>
                </c:pt>
                <c:pt idx="8">
                  <c:v>-9.0295358649789019</c:v>
                </c:pt>
                <c:pt idx="9">
                  <c:v>-1.7213114754098393</c:v>
                </c:pt>
                <c:pt idx="10">
                  <c:v>-5.2311643835616382</c:v>
                </c:pt>
                <c:pt idx="11">
                  <c:v>-8.137931034482758</c:v>
                </c:pt>
                <c:pt idx="12">
                  <c:v>-6.3097345132743383</c:v>
                </c:pt>
                <c:pt idx="13">
                  <c:v>-8.7054263565891379</c:v>
                </c:pt>
                <c:pt idx="14">
                  <c:v>-4.3678160919540217</c:v>
                </c:pt>
                <c:pt idx="15">
                  <c:v>-12.382222222222236</c:v>
                </c:pt>
                <c:pt idx="16">
                  <c:v>-5.2659574468085202</c:v>
                </c:pt>
                <c:pt idx="17">
                  <c:v>-7.0486486486486468</c:v>
                </c:pt>
                <c:pt idx="18">
                  <c:v>-12.943157894736844</c:v>
                </c:pt>
                <c:pt idx="19">
                  <c:v>-9.2108433734939794</c:v>
                </c:pt>
                <c:pt idx="20">
                  <c:v>-5.1666666666666661</c:v>
                </c:pt>
                <c:pt idx="21">
                  <c:v>-17.291666666666668</c:v>
                </c:pt>
                <c:pt idx="22">
                  <c:v>-6.61517615176151</c:v>
                </c:pt>
                <c:pt idx="23">
                  <c:v>-6.4503546099290734</c:v>
                </c:pt>
                <c:pt idx="24">
                  <c:v>-15.287671232876706</c:v>
                </c:pt>
                <c:pt idx="25">
                  <c:v>-9.2933403805497186</c:v>
                </c:pt>
                <c:pt idx="26">
                  <c:v>-7.5306122448979558</c:v>
                </c:pt>
                <c:pt idx="27">
                  <c:v>-8.9301848049281141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8-4906-8D08-A46437735D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9722496"/>
        <c:axId val="569722856"/>
      </c:barChart>
      <c:catAx>
        <c:axId val="56972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9722856"/>
        <c:crosses val="autoZero"/>
        <c:auto val="1"/>
        <c:lblAlgn val="ctr"/>
        <c:lblOffset val="100"/>
        <c:noMultiLvlLbl val="0"/>
      </c:catAx>
      <c:valAx>
        <c:axId val="569722856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56972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45213366550505E-2"/>
          <c:y val="2.4603235404707373E-2"/>
          <c:w val="0.94670619148760027"/>
          <c:h val="0.6344350734439989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pulso.xlsx]Sheet1'!$C$162</c:f>
              <c:strCache>
                <c:ptCount val="1"/>
                <c:pt idx="0">
                  <c:v>Aumento dos custos (Insumos/mercadoria, Combustíveis, Aluguel, Energia)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pulso.xlsx]Sheet1'!$B$163:$B$190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pulso.xlsx]Sheet1'!$C$163:$C$190</c:f>
              <c:numCache>
                <c:formatCode>###0%</c:formatCode>
                <c:ptCount val="28"/>
                <c:pt idx="0">
                  <c:v>0.45161290322580638</c:v>
                </c:pt>
                <c:pt idx="1">
                  <c:v>0.32500000000000001</c:v>
                </c:pt>
                <c:pt idx="2">
                  <c:v>0.32500000000000001</c:v>
                </c:pt>
                <c:pt idx="3">
                  <c:v>0.38709677419354838</c:v>
                </c:pt>
                <c:pt idx="4">
                  <c:v>0.3359073359073359</c:v>
                </c:pt>
                <c:pt idx="5">
                  <c:v>0.39473684210526316</c:v>
                </c:pt>
                <c:pt idx="6">
                  <c:v>0.29931972789115646</c:v>
                </c:pt>
                <c:pt idx="7">
                  <c:v>0.30882352941176472</c:v>
                </c:pt>
                <c:pt idx="8">
                  <c:v>0.37262357414448671</c:v>
                </c:pt>
                <c:pt idx="9">
                  <c:v>0.29230769230769232</c:v>
                </c:pt>
                <c:pt idx="10">
                  <c:v>0.33279742765273312</c:v>
                </c:pt>
                <c:pt idx="11">
                  <c:v>0.38775510204081631</c:v>
                </c:pt>
                <c:pt idx="12">
                  <c:v>0.29059829059829062</c:v>
                </c:pt>
                <c:pt idx="13">
                  <c:v>0.42666666666666669</c:v>
                </c:pt>
                <c:pt idx="14">
                  <c:v>0.32258064516129031</c:v>
                </c:pt>
                <c:pt idx="15">
                  <c:v>0.36974789915966388</c:v>
                </c:pt>
                <c:pt idx="16">
                  <c:v>0.35353535353535359</c:v>
                </c:pt>
                <c:pt idx="17">
                  <c:v>0.37376237623762376</c:v>
                </c:pt>
                <c:pt idx="18">
                  <c:v>0.30485436893203882</c:v>
                </c:pt>
                <c:pt idx="19">
                  <c:v>0.39325842696629215</c:v>
                </c:pt>
                <c:pt idx="20">
                  <c:v>0.28000000000000003</c:v>
                </c:pt>
                <c:pt idx="21">
                  <c:v>0.26923076923076922</c:v>
                </c:pt>
                <c:pt idx="22">
                  <c:v>0.31969309462915602</c:v>
                </c:pt>
                <c:pt idx="23">
                  <c:v>0.34304207119741098</c:v>
                </c:pt>
                <c:pt idx="24">
                  <c:v>0.38961038961038968</c:v>
                </c:pt>
                <c:pt idx="25">
                  <c:v>0.31219028741328048</c:v>
                </c:pt>
                <c:pt idx="26">
                  <c:v>0.44230769230769229</c:v>
                </c:pt>
                <c:pt idx="27">
                  <c:v>0.33544210681182873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3-4DAC-9901-BAF45BFC8594}"/>
            </c:ext>
          </c:extLst>
        </c:ser>
        <c:ser>
          <c:idx val="1"/>
          <c:order val="1"/>
          <c:tx>
            <c:strRef>
              <c:f>'[processameto por UF 6a pulso.xlsx]Sheet1'!$D$162</c:f>
              <c:strCache>
                <c:ptCount val="1"/>
                <c:pt idx="0">
                  <c:v>Dívidas com impostos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pulso.xlsx]Sheet1'!$B$163:$B$190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pulso.xlsx]Sheet1'!$D$163:$D$190</c:f>
              <c:numCache>
                <c:formatCode>###0%</c:formatCode>
                <c:ptCount val="28"/>
                <c:pt idx="0">
                  <c:v>6.4516129032258063E-2</c:v>
                </c:pt>
                <c:pt idx="1">
                  <c:v>0.125</c:v>
                </c:pt>
                <c:pt idx="2">
                  <c:v>0.10833333333333334</c:v>
                </c:pt>
                <c:pt idx="3">
                  <c:v>0.12903225806451613</c:v>
                </c:pt>
                <c:pt idx="4">
                  <c:v>8.8803088803088806E-2</c:v>
                </c:pt>
                <c:pt idx="5">
                  <c:v>6.1403508771929821E-2</c:v>
                </c:pt>
                <c:pt idx="6">
                  <c:v>6.1224489795918366E-2</c:v>
                </c:pt>
                <c:pt idx="7">
                  <c:v>2.9411764705882349E-2</c:v>
                </c:pt>
                <c:pt idx="8">
                  <c:v>5.3231939163498089E-2</c:v>
                </c:pt>
                <c:pt idx="9">
                  <c:v>4.6153846153846156E-2</c:v>
                </c:pt>
                <c:pt idx="10">
                  <c:v>6.2700964630225078E-2</c:v>
                </c:pt>
                <c:pt idx="11">
                  <c:v>6.1224489795918366E-2</c:v>
                </c:pt>
                <c:pt idx="12">
                  <c:v>6.8376068376068383E-2</c:v>
                </c:pt>
                <c:pt idx="13">
                  <c:v>6.6666666666666666E-2</c:v>
                </c:pt>
                <c:pt idx="14">
                  <c:v>8.6021505376344093E-2</c:v>
                </c:pt>
                <c:pt idx="15">
                  <c:v>9.2436974789915971E-2</c:v>
                </c:pt>
                <c:pt idx="16">
                  <c:v>8.0808080808080815E-2</c:v>
                </c:pt>
                <c:pt idx="17">
                  <c:v>7.1782178217821777E-2</c:v>
                </c:pt>
                <c:pt idx="18">
                  <c:v>4.660194174757281E-2</c:v>
                </c:pt>
                <c:pt idx="19">
                  <c:v>7.8651685393258425E-2</c:v>
                </c:pt>
                <c:pt idx="20">
                  <c:v>0.1</c:v>
                </c:pt>
                <c:pt idx="21">
                  <c:v>0.11538461538461538</c:v>
                </c:pt>
                <c:pt idx="22">
                  <c:v>7.4168797953964194E-2</c:v>
                </c:pt>
                <c:pt idx="23">
                  <c:v>8.4142394822006472E-2</c:v>
                </c:pt>
                <c:pt idx="24">
                  <c:v>6.4935064935064929E-2</c:v>
                </c:pt>
                <c:pt idx="25">
                  <c:v>6.9871159563924673E-2</c:v>
                </c:pt>
                <c:pt idx="26">
                  <c:v>5.7692307692307689E-2</c:v>
                </c:pt>
                <c:pt idx="27">
                  <c:v>7.0030895983522148E-2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43-4DAC-9901-BAF45BFC8594}"/>
            </c:ext>
          </c:extLst>
        </c:ser>
        <c:ser>
          <c:idx val="2"/>
          <c:order val="2"/>
          <c:tx>
            <c:strRef>
              <c:f>'[processameto por UF 6a pulso.xlsx]Sheet1'!$E$162</c:f>
              <c:strCache>
                <c:ptCount val="1"/>
                <c:pt idx="0">
                  <c:v>Dívidas com empréstimos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pulso.xlsx]Sheet1'!$B$163:$B$190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pulso.xlsx]Sheet1'!$E$163:$E$190</c:f>
              <c:numCache>
                <c:formatCode>###0%</c:formatCode>
                <c:ptCount val="28"/>
                <c:pt idx="0">
                  <c:v>0.12903225806451613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6.4516129032258063E-2</c:v>
                </c:pt>
                <c:pt idx="4">
                  <c:v>9.2664092664092659E-2</c:v>
                </c:pt>
                <c:pt idx="5">
                  <c:v>9.2105263157894732E-2</c:v>
                </c:pt>
                <c:pt idx="6">
                  <c:v>9.5238095238095233E-2</c:v>
                </c:pt>
                <c:pt idx="7">
                  <c:v>5.1470588235294115E-2</c:v>
                </c:pt>
                <c:pt idx="8">
                  <c:v>9.8859315589353611E-2</c:v>
                </c:pt>
                <c:pt idx="9">
                  <c:v>0.15384615384615385</c:v>
                </c:pt>
                <c:pt idx="10">
                  <c:v>9.0032154340836015E-2</c:v>
                </c:pt>
                <c:pt idx="11">
                  <c:v>9.1836734693877556E-2</c:v>
                </c:pt>
                <c:pt idx="12">
                  <c:v>8.5470085470085472E-2</c:v>
                </c:pt>
                <c:pt idx="13">
                  <c:v>9.3333333333333338E-2</c:v>
                </c:pt>
                <c:pt idx="14">
                  <c:v>8.6021505376344093E-2</c:v>
                </c:pt>
                <c:pt idx="15">
                  <c:v>9.6638655462184891E-2</c:v>
                </c:pt>
                <c:pt idx="16">
                  <c:v>0.10101010101010101</c:v>
                </c:pt>
                <c:pt idx="17">
                  <c:v>9.1584158415841582E-2</c:v>
                </c:pt>
                <c:pt idx="18">
                  <c:v>0.11067961165048544</c:v>
                </c:pt>
                <c:pt idx="19">
                  <c:v>9.5505617977528073E-2</c:v>
                </c:pt>
                <c:pt idx="20">
                  <c:v>0.06</c:v>
                </c:pt>
                <c:pt idx="21">
                  <c:v>7.6923076923076927E-2</c:v>
                </c:pt>
                <c:pt idx="22">
                  <c:v>0.10997442455242969</c:v>
                </c:pt>
                <c:pt idx="23">
                  <c:v>0.10032362459546926</c:v>
                </c:pt>
                <c:pt idx="24">
                  <c:v>9.0909090909090912E-2</c:v>
                </c:pt>
                <c:pt idx="25">
                  <c:v>0.10208126858275519</c:v>
                </c:pt>
                <c:pt idx="26">
                  <c:v>1.9230769230769232E-2</c:v>
                </c:pt>
                <c:pt idx="27">
                  <c:v>9.563042518758276E-2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43-4DAC-9901-BAF45BFC8594}"/>
            </c:ext>
          </c:extLst>
        </c:ser>
        <c:ser>
          <c:idx val="3"/>
          <c:order val="3"/>
          <c:tx>
            <c:strRef>
              <c:f>'[processameto por UF 6a pulso.xlsx]Sheet1'!$F$162</c:f>
              <c:strCache>
                <c:ptCount val="1"/>
                <c:pt idx="0">
                  <c:v>Dívidas com fornecedores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pulso.xlsx]Sheet1'!$B$163:$B$190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pulso.xlsx]Sheet1'!$F$163:$F$190</c:f>
              <c:numCache>
                <c:formatCode>###0%</c:formatCode>
                <c:ptCount val="28"/>
                <c:pt idx="0">
                  <c:v>3.2258064516129031E-2</c:v>
                </c:pt>
                <c:pt idx="1">
                  <c:v>0</c:v>
                </c:pt>
                <c:pt idx="2">
                  <c:v>1.6666666666666666E-2</c:v>
                </c:pt>
                <c:pt idx="3">
                  <c:v>3.2258064516129031E-2</c:v>
                </c:pt>
                <c:pt idx="4">
                  <c:v>5.019305019305019E-2</c:v>
                </c:pt>
                <c:pt idx="5">
                  <c:v>2.1929824561403508E-2</c:v>
                </c:pt>
                <c:pt idx="6">
                  <c:v>6.8027210884353739E-3</c:v>
                </c:pt>
                <c:pt idx="7">
                  <c:v>3.6764705882352942E-2</c:v>
                </c:pt>
                <c:pt idx="8">
                  <c:v>2.6615969581749045E-2</c:v>
                </c:pt>
                <c:pt idx="9">
                  <c:v>9.2307692307692313E-2</c:v>
                </c:pt>
                <c:pt idx="10">
                  <c:v>1.607717041800643E-2</c:v>
                </c:pt>
                <c:pt idx="11">
                  <c:v>1.0204081632653062E-2</c:v>
                </c:pt>
                <c:pt idx="12">
                  <c:v>3.4188034188034191E-2</c:v>
                </c:pt>
                <c:pt idx="13">
                  <c:v>2.6666666666666668E-2</c:v>
                </c:pt>
                <c:pt idx="14">
                  <c:v>5.3763440860215048E-2</c:v>
                </c:pt>
                <c:pt idx="15">
                  <c:v>2.100840336134454E-2</c:v>
                </c:pt>
                <c:pt idx="16">
                  <c:v>5.0505050505050504E-2</c:v>
                </c:pt>
                <c:pt idx="17">
                  <c:v>9.9009900990099011E-3</c:v>
                </c:pt>
                <c:pt idx="18">
                  <c:v>1.3592233009708738E-2</c:v>
                </c:pt>
                <c:pt idx="19">
                  <c:v>5.6179775280898884E-3</c:v>
                </c:pt>
                <c:pt idx="20">
                  <c:v>0.02</c:v>
                </c:pt>
                <c:pt idx="21">
                  <c:v>0</c:v>
                </c:pt>
                <c:pt idx="22">
                  <c:v>1.7902813299232736E-2</c:v>
                </c:pt>
                <c:pt idx="23">
                  <c:v>1.6181229773462782E-2</c:v>
                </c:pt>
                <c:pt idx="24">
                  <c:v>0</c:v>
                </c:pt>
                <c:pt idx="25">
                  <c:v>1.7343904856293359E-2</c:v>
                </c:pt>
                <c:pt idx="26">
                  <c:v>7.6923076923076927E-2</c:v>
                </c:pt>
                <c:pt idx="27">
                  <c:v>2.0450198617036928E-2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43-4DAC-9901-BAF45BFC8594}"/>
            </c:ext>
          </c:extLst>
        </c:ser>
        <c:ser>
          <c:idx val="4"/>
          <c:order val="4"/>
          <c:tx>
            <c:strRef>
              <c:f>'[processameto por UF 6a pulso.xlsx]Sheet1'!$G$162</c:f>
              <c:strCache>
                <c:ptCount val="1"/>
                <c:pt idx="0">
                  <c:v>Falta de clientes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pulso.xlsx]Sheet1'!$B$163:$B$190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pulso.xlsx]Sheet1'!$G$163:$G$190</c:f>
              <c:numCache>
                <c:formatCode>###0%</c:formatCode>
                <c:ptCount val="28"/>
                <c:pt idx="0">
                  <c:v>0.16129032258064516</c:v>
                </c:pt>
                <c:pt idx="1">
                  <c:v>0.33750000000000002</c:v>
                </c:pt>
                <c:pt idx="2">
                  <c:v>0.3</c:v>
                </c:pt>
                <c:pt idx="3">
                  <c:v>0.12903225806451613</c:v>
                </c:pt>
                <c:pt idx="4">
                  <c:v>0.30501930501930502</c:v>
                </c:pt>
                <c:pt idx="5">
                  <c:v>0.30263157894736842</c:v>
                </c:pt>
                <c:pt idx="6">
                  <c:v>0.34693877551020408</c:v>
                </c:pt>
                <c:pt idx="7">
                  <c:v>0.34558823529411759</c:v>
                </c:pt>
                <c:pt idx="8">
                  <c:v>0.33840304182509506</c:v>
                </c:pt>
                <c:pt idx="9">
                  <c:v>0.23076923076923075</c:v>
                </c:pt>
                <c:pt idx="10">
                  <c:v>0.31511254019292606</c:v>
                </c:pt>
                <c:pt idx="11">
                  <c:v>0.30612244897959184</c:v>
                </c:pt>
                <c:pt idx="12">
                  <c:v>0.37606837606837606</c:v>
                </c:pt>
                <c:pt idx="13">
                  <c:v>0.23333333333333331</c:v>
                </c:pt>
                <c:pt idx="14">
                  <c:v>0.30107526881720431</c:v>
                </c:pt>
                <c:pt idx="15">
                  <c:v>0.29831932773109243</c:v>
                </c:pt>
                <c:pt idx="16">
                  <c:v>0.25252525252525254</c:v>
                </c:pt>
                <c:pt idx="17">
                  <c:v>0.30198019801980197</c:v>
                </c:pt>
                <c:pt idx="18">
                  <c:v>0.35533980582524272</c:v>
                </c:pt>
                <c:pt idx="19">
                  <c:v>0.24157303370786518</c:v>
                </c:pt>
                <c:pt idx="20">
                  <c:v>0.28000000000000003</c:v>
                </c:pt>
                <c:pt idx="21">
                  <c:v>0.46153846153846151</c:v>
                </c:pt>
                <c:pt idx="22">
                  <c:v>0.32992327365728902</c:v>
                </c:pt>
                <c:pt idx="23">
                  <c:v>0.31715210355987056</c:v>
                </c:pt>
                <c:pt idx="24">
                  <c:v>0.33766233766233766</c:v>
                </c:pt>
                <c:pt idx="25">
                  <c:v>0.34638255698711595</c:v>
                </c:pt>
                <c:pt idx="26">
                  <c:v>0.26923076923076922</c:v>
                </c:pt>
                <c:pt idx="27">
                  <c:v>0.32234809474768278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43-4DAC-9901-BAF45BFC8594}"/>
            </c:ext>
          </c:extLst>
        </c:ser>
        <c:ser>
          <c:idx val="5"/>
          <c:order val="5"/>
          <c:tx>
            <c:strRef>
              <c:f>'[processameto por UF 6a pulso.xlsx]Sheet1'!$H$162</c:f>
              <c:strCache>
                <c:ptCount val="1"/>
                <c:pt idx="0">
                  <c:v>Funcionários afastados por problema de saúde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pulso.xlsx]Sheet1'!$B$163:$B$190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pulso.xlsx]Sheet1'!$H$163:$H$190</c:f>
              <c:numCache>
                <c:formatCode>###0%</c:formatCode>
                <c:ptCount val="28"/>
                <c:pt idx="0">
                  <c:v>0</c:v>
                </c:pt>
                <c:pt idx="1">
                  <c:v>1.2500000000000001E-2</c:v>
                </c:pt>
                <c:pt idx="2">
                  <c:v>8.3333333333333332E-3</c:v>
                </c:pt>
                <c:pt idx="3">
                  <c:v>3.2258064516129031E-2</c:v>
                </c:pt>
                <c:pt idx="4">
                  <c:v>3.8610038610038611E-3</c:v>
                </c:pt>
                <c:pt idx="5">
                  <c:v>4.3859649122807015E-3</c:v>
                </c:pt>
                <c:pt idx="6">
                  <c:v>6.8027210884353739E-3</c:v>
                </c:pt>
                <c:pt idx="7">
                  <c:v>0</c:v>
                </c:pt>
                <c:pt idx="8">
                  <c:v>1.5209125475285169E-2</c:v>
                </c:pt>
                <c:pt idx="9">
                  <c:v>0</c:v>
                </c:pt>
                <c:pt idx="10">
                  <c:v>1.9292604501607719E-2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1.0752688172043012E-2</c:v>
                </c:pt>
                <c:pt idx="15">
                  <c:v>1.2605042016806723E-2</c:v>
                </c:pt>
                <c:pt idx="16">
                  <c:v>0</c:v>
                </c:pt>
                <c:pt idx="17">
                  <c:v>9.9009900990099011E-3</c:v>
                </c:pt>
                <c:pt idx="18">
                  <c:v>7.7669902912621356E-3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7.6726342710997444E-3</c:v>
                </c:pt>
                <c:pt idx="23">
                  <c:v>1.9417475728155338E-2</c:v>
                </c:pt>
                <c:pt idx="24">
                  <c:v>0</c:v>
                </c:pt>
                <c:pt idx="25">
                  <c:v>9.9108027750247768E-3</c:v>
                </c:pt>
                <c:pt idx="26">
                  <c:v>0</c:v>
                </c:pt>
                <c:pt idx="27">
                  <c:v>9.2687950566426366E-3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43-4DAC-9901-BAF45BFC8594}"/>
            </c:ext>
          </c:extLst>
        </c:ser>
        <c:ser>
          <c:idx val="6"/>
          <c:order val="6"/>
          <c:tx>
            <c:strRef>
              <c:f>'[processameto por UF 6a pulso.xlsx]Sheet1'!$I$162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pulso.xlsx]Sheet1'!$B$163:$B$190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pulso.xlsx]Sheet1'!$I$163:$I$190</c:f>
              <c:numCache>
                <c:formatCode>###0%</c:formatCode>
                <c:ptCount val="28"/>
                <c:pt idx="0">
                  <c:v>0.16129032258064516</c:v>
                </c:pt>
                <c:pt idx="1">
                  <c:v>0.17499999999999999</c:v>
                </c:pt>
                <c:pt idx="2">
                  <c:v>0.19166666666666668</c:v>
                </c:pt>
                <c:pt idx="3">
                  <c:v>0.22580645161290319</c:v>
                </c:pt>
                <c:pt idx="4">
                  <c:v>0.12355212355212356</c:v>
                </c:pt>
                <c:pt idx="5">
                  <c:v>0.12280701754385964</c:v>
                </c:pt>
                <c:pt idx="6">
                  <c:v>0.18367346938775511</c:v>
                </c:pt>
                <c:pt idx="7">
                  <c:v>0.22794117647058823</c:v>
                </c:pt>
                <c:pt idx="8">
                  <c:v>9.5057034220532313E-2</c:v>
                </c:pt>
                <c:pt idx="9">
                  <c:v>0.18461538461538463</c:v>
                </c:pt>
                <c:pt idx="10">
                  <c:v>0.16398713826366559</c:v>
                </c:pt>
                <c:pt idx="11">
                  <c:v>0.14285714285714285</c:v>
                </c:pt>
                <c:pt idx="12">
                  <c:v>0.14529914529914531</c:v>
                </c:pt>
                <c:pt idx="13">
                  <c:v>0.15333333333333332</c:v>
                </c:pt>
                <c:pt idx="14">
                  <c:v>0.13978494623655913</c:v>
                </c:pt>
                <c:pt idx="15">
                  <c:v>0.1092436974789916</c:v>
                </c:pt>
                <c:pt idx="16">
                  <c:v>0.16161616161616163</c:v>
                </c:pt>
                <c:pt idx="17">
                  <c:v>0.14108910891089108</c:v>
                </c:pt>
                <c:pt idx="18">
                  <c:v>0.16116504854368935</c:v>
                </c:pt>
                <c:pt idx="19">
                  <c:v>0.1853932584269663</c:v>
                </c:pt>
                <c:pt idx="20">
                  <c:v>0.26</c:v>
                </c:pt>
                <c:pt idx="21">
                  <c:v>7.6923076923076927E-2</c:v>
                </c:pt>
                <c:pt idx="22">
                  <c:v>0.14066496163682865</c:v>
                </c:pt>
                <c:pt idx="23">
                  <c:v>0.11974110032362459</c:v>
                </c:pt>
                <c:pt idx="24">
                  <c:v>0.11688311688311687</c:v>
                </c:pt>
                <c:pt idx="25">
                  <c:v>0.14222001982160554</c:v>
                </c:pt>
                <c:pt idx="26">
                  <c:v>0.13461538461538461</c:v>
                </c:pt>
                <c:pt idx="27">
                  <c:v>0.146829483595704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43-4DAC-9901-BAF45BFC85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68340600"/>
        <c:axId val="568341680"/>
      </c:barChart>
      <c:catAx>
        <c:axId val="56834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8341680"/>
        <c:crosses val="autoZero"/>
        <c:auto val="1"/>
        <c:lblAlgn val="ctr"/>
        <c:lblOffset val="100"/>
        <c:noMultiLvlLbl val="0"/>
      </c:catAx>
      <c:valAx>
        <c:axId val="5683416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834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0595752496332E-2"/>
          <c:y val="0.74736792051587542"/>
          <c:w val="0.51032365622088582"/>
          <c:h val="0.23921213289973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09429048253744E-2"/>
          <c:y val="2.8218283063919766E-2"/>
          <c:w val="0.95424197686236334"/>
          <c:h val="0.802875598578057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pulso.xlsx]Sheet1'!$C$220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pulso.xlsx]Sheet1'!$B$221:$B$248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pulso.xlsx]Sheet1'!$C$221:$C$248</c:f>
              <c:numCache>
                <c:formatCode>###0%</c:formatCode>
                <c:ptCount val="28"/>
                <c:pt idx="0">
                  <c:v>0.80645161290322576</c:v>
                </c:pt>
                <c:pt idx="1">
                  <c:v>0.75</c:v>
                </c:pt>
                <c:pt idx="2">
                  <c:v>0.75</c:v>
                </c:pt>
                <c:pt idx="3">
                  <c:v>0.87096774193548387</c:v>
                </c:pt>
                <c:pt idx="4">
                  <c:v>0.77606177606177607</c:v>
                </c:pt>
                <c:pt idx="5">
                  <c:v>0.76754385964912286</c:v>
                </c:pt>
                <c:pt idx="6">
                  <c:v>0.70068027210884354</c:v>
                </c:pt>
                <c:pt idx="7">
                  <c:v>0.70588235294117652</c:v>
                </c:pt>
                <c:pt idx="8">
                  <c:v>0.7414448669201521</c:v>
                </c:pt>
                <c:pt idx="9">
                  <c:v>0.75384615384615383</c:v>
                </c:pt>
                <c:pt idx="10">
                  <c:v>0.75401929260450162</c:v>
                </c:pt>
                <c:pt idx="11">
                  <c:v>0.79591836734693866</c:v>
                </c:pt>
                <c:pt idx="12">
                  <c:v>0.75213675213675213</c:v>
                </c:pt>
                <c:pt idx="13">
                  <c:v>0.76666666666666672</c:v>
                </c:pt>
                <c:pt idx="14">
                  <c:v>0.73118279569892475</c:v>
                </c:pt>
                <c:pt idx="15">
                  <c:v>0.73949579831932777</c:v>
                </c:pt>
                <c:pt idx="16">
                  <c:v>0.75757575757575746</c:v>
                </c:pt>
                <c:pt idx="17">
                  <c:v>0.74504950495049505</c:v>
                </c:pt>
                <c:pt idx="18">
                  <c:v>0.7184466019417477</c:v>
                </c:pt>
                <c:pt idx="19">
                  <c:v>0.8146067415730337</c:v>
                </c:pt>
                <c:pt idx="20">
                  <c:v>0.78</c:v>
                </c:pt>
                <c:pt idx="21">
                  <c:v>0.73076923076923062</c:v>
                </c:pt>
                <c:pt idx="22">
                  <c:v>0.7084398976982097</c:v>
                </c:pt>
                <c:pt idx="23">
                  <c:v>0.76051779935275077</c:v>
                </c:pt>
                <c:pt idx="24">
                  <c:v>0.76623376623376627</c:v>
                </c:pt>
                <c:pt idx="25">
                  <c:v>0.71952428146679881</c:v>
                </c:pt>
                <c:pt idx="26">
                  <c:v>0.76923076923076938</c:v>
                </c:pt>
                <c:pt idx="27">
                  <c:v>0.73959099602765921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E-49C6-9268-59A3B8692D16}"/>
            </c:ext>
          </c:extLst>
        </c:ser>
        <c:ser>
          <c:idx val="1"/>
          <c:order val="1"/>
          <c:tx>
            <c:strRef>
              <c:f>'[processameto por UF 6a pulso.xlsx]Sheet1'!$D$220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pulso.xlsx]Sheet1'!$B$221:$B$248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pulso.xlsx]Sheet1'!$D$221:$D$248</c:f>
              <c:numCache>
                <c:formatCode>###0%</c:formatCode>
                <c:ptCount val="28"/>
                <c:pt idx="0">
                  <c:v>0.16129032258064516</c:v>
                </c:pt>
                <c:pt idx="1">
                  <c:v>0.21249999999999999</c:v>
                </c:pt>
                <c:pt idx="2">
                  <c:v>0.21666666666666667</c:v>
                </c:pt>
                <c:pt idx="3">
                  <c:v>0.12903225806451613</c:v>
                </c:pt>
                <c:pt idx="4">
                  <c:v>0.20849420849420849</c:v>
                </c:pt>
                <c:pt idx="5">
                  <c:v>0.18859649122807018</c:v>
                </c:pt>
                <c:pt idx="6">
                  <c:v>0.25850340136054423</c:v>
                </c:pt>
                <c:pt idx="7">
                  <c:v>0.25735294117647056</c:v>
                </c:pt>
                <c:pt idx="8">
                  <c:v>0.23193916349809884</c:v>
                </c:pt>
                <c:pt idx="9">
                  <c:v>0.16923076923076924</c:v>
                </c:pt>
                <c:pt idx="10">
                  <c:v>0.22186495176848875</c:v>
                </c:pt>
                <c:pt idx="11">
                  <c:v>0.18367346938775511</c:v>
                </c:pt>
                <c:pt idx="12">
                  <c:v>0.20512820512820512</c:v>
                </c:pt>
                <c:pt idx="13">
                  <c:v>0.19333333333333333</c:v>
                </c:pt>
                <c:pt idx="14">
                  <c:v>0.23655913978494625</c:v>
                </c:pt>
                <c:pt idx="15">
                  <c:v>0.20588235294117646</c:v>
                </c:pt>
                <c:pt idx="16">
                  <c:v>0.2121212121212121</c:v>
                </c:pt>
                <c:pt idx="17">
                  <c:v>0.20792079207920794</c:v>
                </c:pt>
                <c:pt idx="18">
                  <c:v>0.23495145631067962</c:v>
                </c:pt>
                <c:pt idx="19">
                  <c:v>0.15730337078651685</c:v>
                </c:pt>
                <c:pt idx="20">
                  <c:v>0.18</c:v>
                </c:pt>
                <c:pt idx="21">
                  <c:v>0.23076923076923075</c:v>
                </c:pt>
                <c:pt idx="22">
                  <c:v>0.25575447570332482</c:v>
                </c:pt>
                <c:pt idx="23">
                  <c:v>0.21035598705501615</c:v>
                </c:pt>
                <c:pt idx="24">
                  <c:v>0.19480519480519484</c:v>
                </c:pt>
                <c:pt idx="25">
                  <c:v>0.24132804757185333</c:v>
                </c:pt>
                <c:pt idx="26">
                  <c:v>0.19230769230769235</c:v>
                </c:pt>
                <c:pt idx="27">
                  <c:v>0.22362807120788586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E-49C6-9268-59A3B8692D16}"/>
            </c:ext>
          </c:extLst>
        </c:ser>
        <c:ser>
          <c:idx val="2"/>
          <c:order val="2"/>
          <c:tx>
            <c:strRef>
              <c:f>'[processameto por UF 6a pulso.xlsx]Sheet1'!$E$220</c:f>
              <c:strCache>
                <c:ptCount val="1"/>
                <c:pt idx="0">
                  <c:v>Não sei/Não quero responder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pulso.xlsx]Sheet1'!$B$221:$B$248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pulso.xlsx]Sheet1'!$E$221:$E$248</c:f>
              <c:numCache>
                <c:formatCode>###0%</c:formatCode>
                <c:ptCount val="28"/>
                <c:pt idx="0">
                  <c:v>3.2258064516129031E-2</c:v>
                </c:pt>
                <c:pt idx="1">
                  <c:v>3.7499999999999999E-2</c:v>
                </c:pt>
                <c:pt idx="2">
                  <c:v>3.3333333333333333E-2</c:v>
                </c:pt>
                <c:pt idx="3">
                  <c:v>0</c:v>
                </c:pt>
                <c:pt idx="4">
                  <c:v>1.5444015444015444E-2</c:v>
                </c:pt>
                <c:pt idx="5">
                  <c:v>4.3859649122807015E-2</c:v>
                </c:pt>
                <c:pt idx="6">
                  <c:v>4.0816326530612249E-2</c:v>
                </c:pt>
                <c:pt idx="7">
                  <c:v>3.6764705882352942E-2</c:v>
                </c:pt>
                <c:pt idx="8">
                  <c:v>2.6615969581749045E-2</c:v>
                </c:pt>
                <c:pt idx="9">
                  <c:v>7.6923076923076927E-2</c:v>
                </c:pt>
                <c:pt idx="10">
                  <c:v>2.4115755627009645E-2</c:v>
                </c:pt>
                <c:pt idx="11">
                  <c:v>2.0408163265306124E-2</c:v>
                </c:pt>
                <c:pt idx="12">
                  <c:v>4.2735042735042736E-2</c:v>
                </c:pt>
                <c:pt idx="13">
                  <c:v>0.04</c:v>
                </c:pt>
                <c:pt idx="14">
                  <c:v>3.2258064516129031E-2</c:v>
                </c:pt>
                <c:pt idx="15">
                  <c:v>5.4621848739495799E-2</c:v>
                </c:pt>
                <c:pt idx="16">
                  <c:v>3.0303030303030304E-2</c:v>
                </c:pt>
                <c:pt idx="17">
                  <c:v>4.702970297029703E-2</c:v>
                </c:pt>
                <c:pt idx="18">
                  <c:v>4.660194174757281E-2</c:v>
                </c:pt>
                <c:pt idx="19">
                  <c:v>2.8089887640449437E-2</c:v>
                </c:pt>
                <c:pt idx="20">
                  <c:v>0.04</c:v>
                </c:pt>
                <c:pt idx="21">
                  <c:v>3.8461538461538464E-2</c:v>
                </c:pt>
                <c:pt idx="22">
                  <c:v>3.5805626598465472E-2</c:v>
                </c:pt>
                <c:pt idx="23">
                  <c:v>2.9126213592233011E-2</c:v>
                </c:pt>
                <c:pt idx="24">
                  <c:v>3.896103896103896E-2</c:v>
                </c:pt>
                <c:pt idx="25">
                  <c:v>3.9147670961347872E-2</c:v>
                </c:pt>
                <c:pt idx="26">
                  <c:v>3.8461538461538464E-2</c:v>
                </c:pt>
                <c:pt idx="27">
                  <c:v>3.6780932764454904E-2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2E-49C6-9268-59A3B8692D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16817496"/>
        <c:axId val="716820016"/>
      </c:barChart>
      <c:catAx>
        <c:axId val="71681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6820016"/>
        <c:crosses val="autoZero"/>
        <c:auto val="1"/>
        <c:lblAlgn val="ctr"/>
        <c:lblOffset val="100"/>
        <c:noMultiLvlLbl val="0"/>
      </c:catAx>
      <c:valAx>
        <c:axId val="7168200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681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41336821811645E-2"/>
          <c:y val="1.2276784851182167E-2"/>
          <c:w val="0.95065317126817539"/>
          <c:h val="0.779739979630204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pulso.xlsx]Sheet1'!$C$278</c:f>
              <c:strCache>
                <c:ptCount val="1"/>
                <c:pt idx="0">
                  <c:v>Foram repassados totalmente</c:v>
                </c:pt>
              </c:strCache>
            </c:strRef>
          </c:tx>
          <c:spPr>
            <a:solidFill>
              <a:srgbClr val="FFB38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pulso.xlsx]Sheet1'!$B$279:$B$306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pulso.xlsx]Sheet1'!$C$279:$C$306</c:f>
              <c:numCache>
                <c:formatCode>###0%</c:formatCode>
                <c:ptCount val="28"/>
                <c:pt idx="0">
                  <c:v>0.11538461538461538</c:v>
                </c:pt>
                <c:pt idx="1">
                  <c:v>0.11666666666666665</c:v>
                </c:pt>
                <c:pt idx="2">
                  <c:v>0.1111111111111111</c:v>
                </c:pt>
                <c:pt idx="3">
                  <c:v>0.1111111111111111</c:v>
                </c:pt>
                <c:pt idx="4">
                  <c:v>8.45771144278607E-2</c:v>
                </c:pt>
                <c:pt idx="5">
                  <c:v>6.8571428571428575E-2</c:v>
                </c:pt>
                <c:pt idx="6">
                  <c:v>6.7961165048543687E-2</c:v>
                </c:pt>
                <c:pt idx="7">
                  <c:v>0.14583333333333334</c:v>
                </c:pt>
                <c:pt idx="8">
                  <c:v>7.6923076923076927E-2</c:v>
                </c:pt>
                <c:pt idx="9">
                  <c:v>0.12244897959183673</c:v>
                </c:pt>
                <c:pt idx="10">
                  <c:v>8.9552238805970144E-2</c:v>
                </c:pt>
                <c:pt idx="11">
                  <c:v>8.9743589743589744E-2</c:v>
                </c:pt>
                <c:pt idx="12">
                  <c:v>3.4090909090909088E-2</c:v>
                </c:pt>
                <c:pt idx="13">
                  <c:v>0.10434782608695653</c:v>
                </c:pt>
                <c:pt idx="14">
                  <c:v>8.8235294117647065E-2</c:v>
                </c:pt>
                <c:pt idx="15">
                  <c:v>9.6590909090909088E-2</c:v>
                </c:pt>
                <c:pt idx="16">
                  <c:v>9.3333333333333338E-2</c:v>
                </c:pt>
                <c:pt idx="17">
                  <c:v>7.9734219269102985E-2</c:v>
                </c:pt>
                <c:pt idx="18">
                  <c:v>7.8378378378378383E-2</c:v>
                </c:pt>
                <c:pt idx="19">
                  <c:v>7.586206896551724E-2</c:v>
                </c:pt>
                <c:pt idx="20">
                  <c:v>0.12820512820512819</c:v>
                </c:pt>
                <c:pt idx="21">
                  <c:v>0</c:v>
                </c:pt>
                <c:pt idx="22">
                  <c:v>7.5812274368231042E-2</c:v>
                </c:pt>
                <c:pt idx="23">
                  <c:v>7.2340425531914887E-2</c:v>
                </c:pt>
                <c:pt idx="24">
                  <c:v>8.4745762711864389E-2</c:v>
                </c:pt>
                <c:pt idx="25">
                  <c:v>9.2286501377410471E-2</c:v>
                </c:pt>
                <c:pt idx="26">
                  <c:v>7.4999999999999997E-2</c:v>
                </c:pt>
                <c:pt idx="27">
                  <c:v>8.6913285600636436E-2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9-4F6F-AEA4-92C5F09C8AEE}"/>
            </c:ext>
          </c:extLst>
        </c:ser>
        <c:ser>
          <c:idx val="1"/>
          <c:order val="1"/>
          <c:tx>
            <c:strRef>
              <c:f>'[processameto por UF 6a pulso.xlsx]Sheet1'!$D$278</c:f>
              <c:strCache>
                <c:ptCount val="1"/>
                <c:pt idx="0">
                  <c:v>Foram repassados só parcialmente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pulso.xlsx]Sheet1'!$B$279:$B$306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pulso.xlsx]Sheet1'!$D$279:$D$306</c:f>
              <c:numCache>
                <c:formatCode>###0%</c:formatCode>
                <c:ptCount val="28"/>
                <c:pt idx="0">
                  <c:v>0.11538461538461538</c:v>
                </c:pt>
                <c:pt idx="1">
                  <c:v>0.3</c:v>
                </c:pt>
                <c:pt idx="2">
                  <c:v>0.48888888888888887</c:v>
                </c:pt>
                <c:pt idx="3">
                  <c:v>0.40740740740740738</c:v>
                </c:pt>
                <c:pt idx="4">
                  <c:v>0.35820895522388058</c:v>
                </c:pt>
                <c:pt idx="5">
                  <c:v>0.34857142857142859</c:v>
                </c:pt>
                <c:pt idx="6">
                  <c:v>0.30097087378640774</c:v>
                </c:pt>
                <c:pt idx="7">
                  <c:v>0.36458333333333326</c:v>
                </c:pt>
                <c:pt idx="8">
                  <c:v>0.44615384615384618</c:v>
                </c:pt>
                <c:pt idx="9">
                  <c:v>0.44897959183673469</c:v>
                </c:pt>
                <c:pt idx="10">
                  <c:v>0.44776119402985076</c:v>
                </c:pt>
                <c:pt idx="11">
                  <c:v>0.35897435897435898</c:v>
                </c:pt>
                <c:pt idx="12">
                  <c:v>0.35227272727272729</c:v>
                </c:pt>
                <c:pt idx="13">
                  <c:v>0.45217391304347826</c:v>
                </c:pt>
                <c:pt idx="14">
                  <c:v>0.42647058823529416</c:v>
                </c:pt>
                <c:pt idx="15">
                  <c:v>0.35795454545454547</c:v>
                </c:pt>
                <c:pt idx="16">
                  <c:v>0.54666666666666663</c:v>
                </c:pt>
                <c:pt idx="17">
                  <c:v>0.31893687707641194</c:v>
                </c:pt>
                <c:pt idx="18">
                  <c:v>0.35405405405405405</c:v>
                </c:pt>
                <c:pt idx="19">
                  <c:v>0.42758620689655175</c:v>
                </c:pt>
                <c:pt idx="20">
                  <c:v>0.4358974358974359</c:v>
                </c:pt>
                <c:pt idx="21">
                  <c:v>0.36842105263157893</c:v>
                </c:pt>
                <c:pt idx="22">
                  <c:v>0.44043321299638988</c:v>
                </c:pt>
                <c:pt idx="23">
                  <c:v>0.38297872340425537</c:v>
                </c:pt>
                <c:pt idx="24">
                  <c:v>0.38983050847457629</c:v>
                </c:pt>
                <c:pt idx="25">
                  <c:v>0.3987603305785124</c:v>
                </c:pt>
                <c:pt idx="26">
                  <c:v>0.4</c:v>
                </c:pt>
                <c:pt idx="27">
                  <c:v>0.39399363564041368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49-4F6F-AEA4-92C5F09C8AEE}"/>
            </c:ext>
          </c:extLst>
        </c:ser>
        <c:ser>
          <c:idx val="2"/>
          <c:order val="2"/>
          <c:tx>
            <c:strRef>
              <c:f>'[processameto por UF 6a pulso.xlsx]Sheet1'!$E$278</c:f>
              <c:strCache>
                <c:ptCount val="1"/>
                <c:pt idx="0">
                  <c:v>Não foram repassados aos clientes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pulso.xlsx]Sheet1'!$B$279:$B$306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pulso.xlsx]Sheet1'!$E$279:$E$306</c:f>
              <c:numCache>
                <c:formatCode>###0%</c:formatCode>
                <c:ptCount val="28"/>
                <c:pt idx="0">
                  <c:v>0.69230769230769229</c:v>
                </c:pt>
                <c:pt idx="1">
                  <c:v>0.53333333333333333</c:v>
                </c:pt>
                <c:pt idx="2">
                  <c:v>0.35555555555555557</c:v>
                </c:pt>
                <c:pt idx="3">
                  <c:v>0.48148148148148145</c:v>
                </c:pt>
                <c:pt idx="4">
                  <c:v>0.54228855721393032</c:v>
                </c:pt>
                <c:pt idx="5">
                  <c:v>0.54285714285714282</c:v>
                </c:pt>
                <c:pt idx="6">
                  <c:v>0.60194174757281549</c:v>
                </c:pt>
                <c:pt idx="7">
                  <c:v>0.48958333333333326</c:v>
                </c:pt>
                <c:pt idx="8">
                  <c:v>0.45128205128205129</c:v>
                </c:pt>
                <c:pt idx="9">
                  <c:v>0.40816326530612246</c:v>
                </c:pt>
                <c:pt idx="10">
                  <c:v>0.44562899786780386</c:v>
                </c:pt>
                <c:pt idx="11">
                  <c:v>0.55128205128205132</c:v>
                </c:pt>
                <c:pt idx="12">
                  <c:v>0.55681818181818177</c:v>
                </c:pt>
                <c:pt idx="13">
                  <c:v>0.40869565217391307</c:v>
                </c:pt>
                <c:pt idx="14">
                  <c:v>0.45588235294117646</c:v>
                </c:pt>
                <c:pt idx="15">
                  <c:v>0.52840909090909094</c:v>
                </c:pt>
                <c:pt idx="16">
                  <c:v>0.32</c:v>
                </c:pt>
                <c:pt idx="17">
                  <c:v>0.58139534883720934</c:v>
                </c:pt>
                <c:pt idx="18">
                  <c:v>0.55405405405405406</c:v>
                </c:pt>
                <c:pt idx="19">
                  <c:v>0.44137931034482764</c:v>
                </c:pt>
                <c:pt idx="20">
                  <c:v>0.4358974358974359</c:v>
                </c:pt>
                <c:pt idx="21">
                  <c:v>0.57894736842105265</c:v>
                </c:pt>
                <c:pt idx="22">
                  <c:v>0.47292418772563172</c:v>
                </c:pt>
                <c:pt idx="23">
                  <c:v>0.53617021276595744</c:v>
                </c:pt>
                <c:pt idx="24">
                  <c:v>0.49152542372881358</c:v>
                </c:pt>
                <c:pt idx="25">
                  <c:v>0.49380165289256195</c:v>
                </c:pt>
                <c:pt idx="26">
                  <c:v>0.5</c:v>
                </c:pt>
                <c:pt idx="27">
                  <c:v>0.49860779634049324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49-4F6F-AEA4-92C5F09C8AEE}"/>
            </c:ext>
          </c:extLst>
        </c:ser>
        <c:ser>
          <c:idx val="3"/>
          <c:order val="3"/>
          <c:tx>
            <c:strRef>
              <c:f>'[processameto por UF 6a pulso.xlsx]Sheet1'!$F$278</c:f>
              <c:strCache>
                <c:ptCount val="1"/>
                <c:pt idx="0">
                  <c:v>Não sei/Não quero responder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10550605015051E-3"/>
                  <c:y val="-1.22748514992371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499482697955651E-2"/>
                      <c:h val="3.10602656734908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349-4F6F-AEA4-92C5F09C8A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pulso.xlsx]Sheet1'!$B$279:$B$306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pulso.xlsx]Sheet1'!$F$279:$F$306</c:f>
              <c:numCache>
                <c:formatCode>###0%</c:formatCode>
                <c:ptCount val="28"/>
                <c:pt idx="0">
                  <c:v>7.6923076923076927E-2</c:v>
                </c:pt>
                <c:pt idx="1">
                  <c:v>0.05</c:v>
                </c:pt>
                <c:pt idx="2">
                  <c:v>4.4444444444444446E-2</c:v>
                </c:pt>
                <c:pt idx="3">
                  <c:v>0</c:v>
                </c:pt>
                <c:pt idx="4">
                  <c:v>1.4925373134328356E-2</c:v>
                </c:pt>
                <c:pt idx="5">
                  <c:v>0.04</c:v>
                </c:pt>
                <c:pt idx="6">
                  <c:v>2.9126213592233011E-2</c:v>
                </c:pt>
                <c:pt idx="7">
                  <c:v>0</c:v>
                </c:pt>
                <c:pt idx="8">
                  <c:v>2.564102564102564E-2</c:v>
                </c:pt>
                <c:pt idx="9">
                  <c:v>2.0408163265306124E-2</c:v>
                </c:pt>
                <c:pt idx="10">
                  <c:v>1.7057569296375266E-2</c:v>
                </c:pt>
                <c:pt idx="11">
                  <c:v>0</c:v>
                </c:pt>
                <c:pt idx="12">
                  <c:v>5.6818181818181816E-2</c:v>
                </c:pt>
                <c:pt idx="13">
                  <c:v>3.4782608695652174E-2</c:v>
                </c:pt>
                <c:pt idx="14">
                  <c:v>2.9411764705882349E-2</c:v>
                </c:pt>
                <c:pt idx="15">
                  <c:v>1.7045454545454544E-2</c:v>
                </c:pt>
                <c:pt idx="16">
                  <c:v>0.04</c:v>
                </c:pt>
                <c:pt idx="17">
                  <c:v>1.9933554817275746E-2</c:v>
                </c:pt>
                <c:pt idx="18">
                  <c:v>1.3513513513513513E-2</c:v>
                </c:pt>
                <c:pt idx="19">
                  <c:v>5.5172413793103454E-2</c:v>
                </c:pt>
                <c:pt idx="20">
                  <c:v>0</c:v>
                </c:pt>
                <c:pt idx="21">
                  <c:v>5.2631578947368418E-2</c:v>
                </c:pt>
                <c:pt idx="22">
                  <c:v>1.083032490974729E-2</c:v>
                </c:pt>
                <c:pt idx="23">
                  <c:v>8.5106382978723406E-3</c:v>
                </c:pt>
                <c:pt idx="24">
                  <c:v>3.3898305084745763E-2</c:v>
                </c:pt>
                <c:pt idx="25">
                  <c:v>1.5151515151515152E-2</c:v>
                </c:pt>
                <c:pt idx="26">
                  <c:v>2.5000000000000001E-2</c:v>
                </c:pt>
                <c:pt idx="27">
                  <c:v>2.0485282418456641E-2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49-4F6F-AEA4-92C5F09C8A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36596304"/>
        <c:axId val="836597744"/>
      </c:barChart>
      <c:catAx>
        <c:axId val="8365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6597744"/>
        <c:crosses val="autoZero"/>
        <c:auto val="1"/>
        <c:lblAlgn val="ctr"/>
        <c:lblOffset val="100"/>
        <c:noMultiLvlLbl val="0"/>
      </c:catAx>
      <c:valAx>
        <c:axId val="8365977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659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'[processameto por UF 6a pulso.xlsx]Sheet1'!$C$336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pulso.xlsx]Sheet1'!$B$337:$B$364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pulso.xlsx]Sheet1'!$C$337:$C$364</c:f>
              <c:numCache>
                <c:formatCode>###0%</c:formatCode>
                <c:ptCount val="28"/>
                <c:pt idx="0">
                  <c:v>0.61290322580645162</c:v>
                </c:pt>
                <c:pt idx="1">
                  <c:v>0.78749999999999998</c:v>
                </c:pt>
                <c:pt idx="2">
                  <c:v>0.7</c:v>
                </c:pt>
                <c:pt idx="3">
                  <c:v>0.64516129032258063</c:v>
                </c:pt>
                <c:pt idx="4">
                  <c:v>0.74131274131274127</c:v>
                </c:pt>
                <c:pt idx="5">
                  <c:v>0.75</c:v>
                </c:pt>
                <c:pt idx="6">
                  <c:v>0.69387755102040816</c:v>
                </c:pt>
                <c:pt idx="7">
                  <c:v>0.69852941176470584</c:v>
                </c:pt>
                <c:pt idx="8">
                  <c:v>0.67680608365019013</c:v>
                </c:pt>
                <c:pt idx="9">
                  <c:v>0.70769230769230773</c:v>
                </c:pt>
                <c:pt idx="10">
                  <c:v>0.70900321543408362</c:v>
                </c:pt>
                <c:pt idx="11">
                  <c:v>0.82653061224489799</c:v>
                </c:pt>
                <c:pt idx="12">
                  <c:v>0.74358974358974361</c:v>
                </c:pt>
                <c:pt idx="13">
                  <c:v>0.71333333333333337</c:v>
                </c:pt>
                <c:pt idx="14">
                  <c:v>0.73118279569892475</c:v>
                </c:pt>
                <c:pt idx="15">
                  <c:v>0.74369747899159666</c:v>
                </c:pt>
                <c:pt idx="16">
                  <c:v>0.65656565656565657</c:v>
                </c:pt>
                <c:pt idx="17">
                  <c:v>0.68811881188118806</c:v>
                </c:pt>
                <c:pt idx="18">
                  <c:v>0.66601941747572813</c:v>
                </c:pt>
                <c:pt idx="19">
                  <c:v>0.78089887640449429</c:v>
                </c:pt>
                <c:pt idx="20">
                  <c:v>0.72</c:v>
                </c:pt>
                <c:pt idx="21">
                  <c:v>0.69230769230769229</c:v>
                </c:pt>
                <c:pt idx="22">
                  <c:v>0.71355498721227617</c:v>
                </c:pt>
                <c:pt idx="23">
                  <c:v>0.73139158576051788</c:v>
                </c:pt>
                <c:pt idx="24">
                  <c:v>0.74025974025974017</c:v>
                </c:pt>
                <c:pt idx="25">
                  <c:v>0.67244796828543096</c:v>
                </c:pt>
                <c:pt idx="26">
                  <c:v>0.84615384615384615</c:v>
                </c:pt>
                <c:pt idx="27">
                  <c:v>0.7022215683389732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3-4FF0-99CB-0176D01023D5}"/>
            </c:ext>
          </c:extLst>
        </c:ser>
        <c:ser>
          <c:idx val="1"/>
          <c:order val="1"/>
          <c:tx>
            <c:strRef>
              <c:f>'[processameto por UF 6a pulso.xlsx]Sheet1'!$D$336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'[processameto por UF 6a pulso.xlsx]Sheet1'!$B$337:$B$364</c:f>
              <c:strCache>
                <c:ptCount val="28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DF</c:v>
                </c:pt>
                <c:pt idx="7">
                  <c:v>ES</c:v>
                </c:pt>
                <c:pt idx="8">
                  <c:v>GO</c:v>
                </c:pt>
                <c:pt idx="9">
                  <c:v>MA</c:v>
                </c:pt>
                <c:pt idx="10">
                  <c:v>MG</c:v>
                </c:pt>
                <c:pt idx="11">
                  <c:v>MS</c:v>
                </c:pt>
                <c:pt idx="12">
                  <c:v>MT</c:v>
                </c:pt>
                <c:pt idx="13">
                  <c:v>PA</c:v>
                </c:pt>
                <c:pt idx="14">
                  <c:v>PB</c:v>
                </c:pt>
                <c:pt idx="15">
                  <c:v>PE</c:v>
                </c:pt>
                <c:pt idx="16">
                  <c:v>PI</c:v>
                </c:pt>
                <c:pt idx="17">
                  <c:v>PR</c:v>
                </c:pt>
                <c:pt idx="18">
                  <c:v>RJ</c:v>
                </c:pt>
                <c:pt idx="19">
                  <c:v>RN</c:v>
                </c:pt>
                <c:pt idx="20">
                  <c:v>RO</c:v>
                </c:pt>
                <c:pt idx="21">
                  <c:v>RR</c:v>
                </c:pt>
                <c:pt idx="22">
                  <c:v>RS</c:v>
                </c:pt>
                <c:pt idx="23">
                  <c:v>SC</c:v>
                </c:pt>
                <c:pt idx="24">
                  <c:v>SE</c:v>
                </c:pt>
                <c:pt idx="25">
                  <c:v>SP</c:v>
                </c:pt>
                <c:pt idx="26">
                  <c:v>TO</c:v>
                </c:pt>
                <c:pt idx="27">
                  <c:v>Brasil</c:v>
                </c:pt>
              </c:strCache>
            </c:strRef>
          </c:cat>
          <c:val>
            <c:numRef>
              <c:f>'[processameto por UF 6a pulso.xlsx]Sheet1'!$D$337:$D$364</c:f>
              <c:numCache>
                <c:formatCode>###0%</c:formatCode>
                <c:ptCount val="28"/>
                <c:pt idx="0">
                  <c:v>0.38709677419354838</c:v>
                </c:pt>
                <c:pt idx="1">
                  <c:v>0.21249999999999999</c:v>
                </c:pt>
                <c:pt idx="2">
                  <c:v>0.3</c:v>
                </c:pt>
                <c:pt idx="3">
                  <c:v>0.35483870967741937</c:v>
                </c:pt>
                <c:pt idx="4">
                  <c:v>0.25868725868725867</c:v>
                </c:pt>
                <c:pt idx="5">
                  <c:v>0.25</c:v>
                </c:pt>
                <c:pt idx="6">
                  <c:v>0.30612244897959184</c:v>
                </c:pt>
                <c:pt idx="7">
                  <c:v>0.3014705882352941</c:v>
                </c:pt>
                <c:pt idx="8">
                  <c:v>0.32319391634980987</c:v>
                </c:pt>
                <c:pt idx="9">
                  <c:v>0.29230769230769232</c:v>
                </c:pt>
                <c:pt idx="10">
                  <c:v>0.29099678456591638</c:v>
                </c:pt>
                <c:pt idx="11">
                  <c:v>0.17346938775510204</c:v>
                </c:pt>
                <c:pt idx="12">
                  <c:v>0.25641025641025639</c:v>
                </c:pt>
                <c:pt idx="13">
                  <c:v>0.28666666666666668</c:v>
                </c:pt>
                <c:pt idx="14">
                  <c:v>0.26881720430107525</c:v>
                </c:pt>
                <c:pt idx="15">
                  <c:v>0.25630252100840334</c:v>
                </c:pt>
                <c:pt idx="16">
                  <c:v>0.34343434343434337</c:v>
                </c:pt>
                <c:pt idx="17">
                  <c:v>0.31188118811881188</c:v>
                </c:pt>
                <c:pt idx="18">
                  <c:v>0.33398058252427182</c:v>
                </c:pt>
                <c:pt idx="19">
                  <c:v>0.21910112359550563</c:v>
                </c:pt>
                <c:pt idx="20">
                  <c:v>0.28000000000000003</c:v>
                </c:pt>
                <c:pt idx="21">
                  <c:v>0.30769230769230771</c:v>
                </c:pt>
                <c:pt idx="22">
                  <c:v>0.28644501278772377</c:v>
                </c:pt>
                <c:pt idx="23">
                  <c:v>0.26860841423948217</c:v>
                </c:pt>
                <c:pt idx="24">
                  <c:v>0.25974025974025972</c:v>
                </c:pt>
                <c:pt idx="25">
                  <c:v>0.32755203171456881</c:v>
                </c:pt>
                <c:pt idx="26">
                  <c:v>0.15384615384615385</c:v>
                </c:pt>
                <c:pt idx="27">
                  <c:v>0.29777843166102691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3-4FF0-99CB-0176D01023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23556512"/>
        <c:axId val="723555792"/>
      </c:barChart>
      <c:catAx>
        <c:axId val="7235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3555792"/>
        <c:crosses val="autoZero"/>
        <c:auto val="1"/>
        <c:lblAlgn val="ctr"/>
        <c:lblOffset val="100"/>
        <c:noMultiLvlLbl val="0"/>
      </c:catAx>
      <c:valAx>
        <c:axId val="7235557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355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'[processameto por UF 6a pulso.xlsx]Sheet1'!$H$2:$H$28</cx:f>
        <cx:nf>'[processameto por UF 6a pulso.xlsx]Sheet1'!$H$1</cx:nf>
        <cx:lvl ptCount="27" name="Estado">
          <cx:pt idx="0">Acre </cx:pt>
          <cx:pt idx="1">Alagoas </cx:pt>
          <cx:pt idx="2">Amazonas </cx:pt>
          <cx:pt idx="3">Amapá </cx:pt>
          <cx:pt idx="4">Bahia </cx:pt>
          <cx:pt idx="5">Ceará </cx:pt>
          <cx:pt idx="6">Distrito Federal </cx:pt>
          <cx:pt idx="7">Espírito Santo </cx:pt>
          <cx:pt idx="8">Goiás </cx:pt>
          <cx:pt idx="9">Maranhão </cx:pt>
          <cx:pt idx="10">Minas Gerais </cx:pt>
          <cx:pt idx="11">Mato Grosso do Sul </cx:pt>
          <cx:pt idx="12">Mato Grosso </cx:pt>
          <cx:pt idx="13">Pará </cx:pt>
          <cx:pt idx="14">Paraíba </cx:pt>
          <cx:pt idx="15">Pernambuco </cx:pt>
          <cx:pt idx="16">Piauí </cx:pt>
          <cx:pt idx="17">Paraná </cx:pt>
          <cx:pt idx="18">Rio de Janeiro </cx:pt>
          <cx:pt idx="19">Rio Grande do Norte </cx:pt>
          <cx:pt idx="20">Rondonia </cx:pt>
          <cx:pt idx="21">Roraima </cx:pt>
          <cx:pt idx="22">Rio Grande do Sul </cx:pt>
          <cx:pt idx="23">Santa Catarina </cx:pt>
          <cx:pt idx="24">Sergipe </cx:pt>
          <cx:pt idx="25">São Paulo </cx:pt>
          <cx:pt idx="26">Tocantins </cx:pt>
        </cx:lvl>
      </cx:strDim>
      <cx:numDim type="colorVal">
        <cx:f>'[processameto por UF 6a pulso.xlsx]Sheet1'!$I$2:$I$28</cx:f>
        <cx:nf>'[processameto por UF 6a pulso.xlsx]Sheet1'!$I$1</cx:nf>
        <cx:lvl ptCount="27" formatCode="###0" name="Contagem">
          <cx:pt idx="0">31</cx:pt>
          <cx:pt idx="1">80</cx:pt>
          <cx:pt idx="2">120</cx:pt>
          <cx:pt idx="3">31</cx:pt>
          <cx:pt idx="4">259</cx:pt>
          <cx:pt idx="5">228</cx:pt>
          <cx:pt idx="6">147</cx:pt>
          <cx:pt idx="7">136</cx:pt>
          <cx:pt idx="8">263</cx:pt>
          <cx:pt idx="9">65</cx:pt>
          <cx:pt idx="10">622</cx:pt>
          <cx:pt idx="11">98</cx:pt>
          <cx:pt idx="12">117</cx:pt>
          <cx:pt idx="13">150</cx:pt>
          <cx:pt idx="14">93</cx:pt>
          <cx:pt idx="15">238</cx:pt>
          <cx:pt idx="16">99</cx:pt>
          <cx:pt idx="17">404</cx:pt>
          <cx:pt idx="18">515</cx:pt>
          <cx:pt idx="19">178</cx:pt>
          <cx:pt idx="20">50</cx:pt>
          <cx:pt idx="21">26</cx:pt>
          <cx:pt idx="22">391</cx:pt>
          <cx:pt idx="23">309</cx:pt>
          <cx:pt idx="24">77</cx:pt>
          <cx:pt idx="25">2018</cx:pt>
          <cx:pt idx="26">52</cx:pt>
        </cx:lvl>
      </cx:numDim>
    </cx:data>
  </cx:chartData>
  <cx:chart>
    <cx:plotArea>
      <cx:plotAreaRegion>
        <cx:series layoutId="regionMap" uniqueId="{BA1C7AD3-0FCA-482E-A3A9-AC9C96661E6C}">
          <cx:tx>
            <cx:txData>
              <cx:f>'[processameto por UF 6a pulso.xlsx]Sheet1'!$I$1</cx:f>
              <cx:v>Contagem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900"/>
                </a:pPr>
                <a:endParaRPr lang="pt-BR" sz="900" b="0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endParaRPr>
              </a:p>
            </cx:txPr>
            <cx:visibility seriesName="0" categoryName="0" value="1"/>
            <cx:dataLabel idx="1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pt-BR" sz="800" b="0" i="0" u="none" strike="noStrike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Arial"/>
                    </a:rPr>
                    <a:t>238</a:t>
                  </a:r>
                </a:p>
              </cx:txPr>
              <cx:visibility seriesName="0" categoryName="0" value="1"/>
            </cx:dataLabel>
            <cx:dataLabel idx="2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a:defRPr>
                  </a:pPr>
                  <a:r>
                    <a:rPr lang="pt-BR" sz="900" b="0" i="0" u="none" strike="noStrike" baseline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atin typeface="Arial"/>
                    </a:rPr>
                    <a:t>2018</a:t>
                  </a:r>
                </a:p>
              </cx:txPr>
              <cx:visibility seriesName="0" categoryName="0" value="1"/>
            </cx:dataLabel>
            <cx:dataLabelHidden idx="7"/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7H3bctw4su2vOPx8qAZAAAQmpnfEkFUqXSxblt122y8MtSzzfr/zb3ac53k7f9A/dhZ18VSxaqpa
Hu2Io4ijmeiOEVWVSCQyc+XKBOfvN/3fbuLb6/JVn8Rp9beb/tfXfl3nf/vll+rGv02uq6MkuCmz
KvteH91kyS/Z9+/Bze0v38rrLki9Xxih/Jcb/7qsb/vX//V3fJt3m73Jbq7rIEvfN7flcHVbNXFd
7Xm289Gr629JkC6Cqi6Dm5r++npZ5X/+swzq7NWH6xT/fP3qNq2Devg45Le/vt7469evfpl/55b8
VzGWWDff8FmDkSOTSMsiJtV3P+r1qzhLvcfn/O45Y0ryR6lvrxN8cramx4e7lnS3oOtv38rbqoJu
d//e8QUbeuD5h9evbrImrad99LClv762y+sqiF+/CqrMuX/iZJMW9tWd2r9smuC//j77BTZi9ps1
K8137dCjLSP946a8fU7L6CNtKaEIt8j9j7VpGWkdKUqVKRm/fy4ebXBvoGk9j7/561a5/9TMFP9w
Xpgpkuv8z/9+RmOQI2JKTu49ZKefCHpEuGKaMHFvDfq49w/WuFvS4++eYI+Hz80tcvnCLBJfe9l1
9YwmMfSRlIyY2pIP/jGLXKY4skxBJYFVHiPbfdh8sMj9kn7CJI8fnNvkzQuzSXI9ZunzGsU8ooxN
+00fjMJmQQueRLlk1DLv/wDPN4zysKbH3z7JUe60eb0ZmH99/Y+Ll2UW+9oPrp/TUShDJkFkgq9s
GsNUR4JQBhey7j0Ez9eNcbeSx1/9dUs8fGzmHfY/XpYZHADDZ80hhnlkKXOCWQ8ZgiBFrEOtyRxK
aULFzCnul/J0Qzx+bmYJZ/myLHEPhAF7j2+/3ZbX8bP6BpKEZpQSDni7bgwOdAW/EETtzufzRT3d
OtvfMLPT4vhl2WmVBX/+97OmeCqPpCamRcRDjp9lE66PmFCmInCbXSn+fkVPN83j52YGWb17WQa5
uC6vU//P//28BeORoJxjtx8S/DyKcY6CEhWlYtMf4Qdly3pS+bGox1//9cSy9tGZZS5eWHK5CCbc
tUI0C57XYVA0UpTqwFj35pmlGG4eaVNI/M0D/DIfrXCPidfX9fjkCfZZ02oLhl2sXprzIOOswP5U
2atvIF6aZ807oF04/EiTBzvNvUjwI0klpRrB7e4Hhtz0ovnqHp8/wVzX298x96sXxsFcrKm0b0Oe
SJJRAWtwTbWUmyhByCOiTWbCUPc/qEH/jZkeH/yUfba96ePL8qbL5wbT9Iib2gQsYA95aB7p1BEH
NaAUe4AGs9rmbkFPt8nDx2ZucvnC0g+0uP7zn388a5VpHVETDJh+zCzziGbyIyVR9WvxwGfOUs/j
mn7KJnfabDnJpf3CnOS2TK+TP5qbZwVs6gg1DJXaekRsM0+BYTQoGRN/dB/DZoDt8seqfsI0a5+d
+8wLq0Ivg+vmz38+Z+0pjigR1PqXYebVDTtShGquxAOSnoewuxX9hFEePjc3yOkL85apunlehoYJ
ZBU0XADLHvL5Zrqf6k0F3EYBoe9/Hnf/Hj5PMQxLevzlX0/1Pz44t8nVy7LJVQCwfPvq7Dq9Dcpn
jWIMJCbKfAK+8sfWb/A1YJ418ot+xAOz9LK5sqdbaP75maGuzl6eoVY4rDAWipu3GXrYzxvaFBEw
xQ9cPOtdojfDEPw4QeN5V3kz7fZseT9nsq0vmdvt7X9st82m83pv3ZzahlowPetMoVfIkJBNPLzX
HoF/vWrY1B6V5+Pjvx5QdnzFXPMXVtpdZem3LH3ezog6siSd6oN/w8hL0CUEf6H0A/8I6LRhKKzp
z/+DRT3++gkG+tdH54Z5YSzjVQYWK3nOWgK4h/GJPnxsS838R5IjKSwO2v6hy7hllrsV/YxRHj44
N8kLTMP/inzPTF39/6j2r9Gu/3hoaJrnun7lXNfXJcjT50zBzDoSWitQwfjX3c8My6LbyKliROym
gjdX9nRfmn9+5lIfnP848c5muf5np7s+3JZekD8rSKIEhTdgkrYQv9axrGkd4dcTlTKjEx8W8RPG
uF/9FkPy4YUV4R+mZtbldRM/b21hHgnT1FJP9cX0M7MHRxuSKSXV4wDY3Cw/VvUTlln77NxFLl+W
i3zE6CvGUtPn7WgRlNwEdd3ajMq6r3CFdqMw7wYnHm23DtF+LOrppln76MwyH/8fh2j/Zmz2fl/u
MerGnzx1aBiRy7z7ITPKSphH9/X341DerLJ5HOD99yvZPSv8+LmNVf9PzwPP8svaQPCPieoFEvfy
bhT7Lz99hAyzjz7UFTuNc79bp99+fW1iP3/Md0/fsFGOPO7S5t/fXlf1NOgN7moKcBqco6CmtPBV
3e3dIwtlDmh7xgVSkbQQCF+/SkEJ+L++Rp2OyXB4n6Ia/DDhoFWqrJkeGSYGmsCF4Zu0ZUqTKfpj
Cv4yiwcvS3/s08P/fpU2yWUWpHX162tKXr/K7/9s0kyCLkADgWB6kEnBJP6F5zfXV5i0n/76f41e
FMbDoCqHDG2+qLlqz0pB4pXKeXPcZJ1/PbSVsKuxrW0u46XoR/J+bbt2rAF6zpagJZQUSjAq0F6C
sutLyDXJmjBuWieVQjlt1hmLJDL85VCz+HygZbmQIqPvVS3rq6YKjAPixQ7xUnKLo9zkCts6Ex+W
Sg+x2zi8DgInNFl5klit9RafKe39moJ/2dIU0+WEIKtpKgT6muuaRh7VQ17U0LQIjdpuQ1NZdiuz
8kuFKctvQtapPO0MnQwHBE9fvGllRHKcPsvkfOK2p4WtWTn06BhZptk5otPtu4DQeJk0XuEEpuU7
hJcVWOofHrDDpBjj2pRnUouZOFzYVGEpPTNplGJ83gv63ilqz4jsIOjYB8qNcrVfDBDAthjMtcIL
JsOpuel4IsI0KnpHlb28HbM4WtSjZb7hSRaYdheOw6nRE+q0bhEDGe/TcOvQmkDxIJkskzHKoeLm
jvquUHFvWL0TxEIZwZKy3nAdKVKdfYtlbpILLzfcdDGIrO1PhqE3/EXi51lxwLJbRwrrEIygaKdI
2Dham+sosiGhmeS9U5ZZfOzXxkU2vg0ykjhd2fFVDe8+2a853RYJDoBLIjFVyQjCxqZIi5PACvxg
dHzLqkzbGmTg2tIzQmab3It6hya0rByjCYzA7vxSxk4XRkPo+CwaRlu4bAhw6BIzOo8zpryVbzTR
78Rv8uGNYRVG6LiF9K72r3rLy82J/NMMXZ273g/A5roHyNwdJfxtdDrE45XhJ8mXIDU6J/WyIT9g
EzrtwIa7YThBCA7oOvUAMS+/KYz6XR+Nig1OP1K1Er4fOp3fB6dpkVAnKxu60ob0z73aMBZkjMi7
0KTFx7aV/KINhUT58KSjin4Wh/NrTqajqidnXXP+jFtGmpRxbbuhGS2GNGlOAz7q0Badkg6UqE9o
4NF3rjm6F3lqtJiQ3Cd/tvUS1ZbiyFc4MBYm0PVs6xOajmVHvC9+kYbtcc+ousLYh0jOqly2mO7f
J2sWESSCqsWlVNCTT+450zU1zJR2iW7tMU+Di8b1rE+6r/0LGdXDZcmNcBVHFb9UvNQHAsKWlpAs
kMWIRjkjBZ+er+2yJyoRJZHX2awdxq/ada3TUBvVgrhtdiC6zs/XnZZCm5oLy8JUIJkFn2owK9ok
cWcXQ9e8UdKzaltlbrUoRimumJuldhGrdmlWpDhWfUaXlmrSt0GaK2dUwaH1zKL93XIkhhAAJQRK
Ajrb9LyUkaUbo7WpIelp2PTqjQ4y6+N+0+7aYAQbUyDkTohpFna8zu36MXBbu/WSwo6bpHXalstl
ofpuuV/UDoUwAGtOHDRFx2SevsIxGPtA5YOdWgllS67zMV9yzxs0bj3sO66zvDztHKyH6XMMM02w
YHZoxkQmvYWoaOeGTIrLQouBrrrRrPnFYHihd0ODJJBPP6ka/TzFJLE0ANcMDLjR6LLMLQbbagbl
GKwQSz7kxhIj2+MB15+lijv9qAThJRRa7ug7bTqFJZmwPDcebBX48XJqzPyejX6zUsKP7UC41UnP
Wrnav6m73APZEGhbSGURxPxNqaLkvtZRCgWNaJEy/1Y00Zlblb8VAT0LwuYiKMLPbV70NrHaZUT9
FNivLA4sY/sQSfBJaMZNwHIaONhcRR6QSDZjONg9sPM7ndfJ+dg33QEpdIqea7kGW4z/coHzI4Eq
cQ9oJqYcSlV6fm8PhU4R+JouoOYiiFtfXeRZ7wdvZTv+5unYB36vPukIkMC23Lbjiyg2UnUoNk3Q
brYeZkqJYoebGKOcY1xlNHWZ1ggG3SiqY6bLYdmNvlz5nHjHifaTpWw997LI+soOVSMXwAl1Y6dd
4540WZk6WlbpgWO4wxRYk9YcKdCS3JyZQkSNEXmZ39ncyN3FUFvVRYsK6Gr/udsOUJLh7gLCsony
TclZ1teC12HJ+85Gmuc2z/ryYx5Yyk6V2X/ZL2r7iEu0MblCplPTPWI6O+JjnMZ51gjUK9Rw4OuA
TIVrp3X3W1ZIe0zHq3EIfdsKh/e+FMeRTwpbyv77/mVsaTytYqphMSyDudq5xoBadd8LN3BY7vFq
ackudR0rLNrAdtMhaA+crbk4BkYKZRpQhKBoVc2jSRkbNfPGEZGjauW3rvG8U03jILITTzcHguSW
X90JA8SFcyFuAbZs+lVR6iwuWx7bVIf61G9qkjt9rVAB57mw6VjkF13K5DKXxDvljBhOzUhwqkjf
HgDc8yQBdI9BMbiUBLJBATd53BqyiGSiRCGJbweW4S6qMtM24GJ+UuNnlTZhfr7fqnNOAHgVAjEi
jfINjQywDZsCA9WQURcQaJjsfdYPX8qspovc8t9kxrgMq9qyk9FdtjQ4qX12ICVuGxmUByoaAahO
Eb4nX17TtmEsS8N08O2uD31ma1bJzB4AvRyvjaLFflXncBGabgibtn5NWFSw2k8QJO0RJ+HYdaOP
vZ/cGIl/WrlpuagjwMQxVpf7pe4wqGBsCkQYbZ4S8abUslZ1YBWjbzfKLz6rnpaLsejFWaMLvlRj
FS73y9vSEnEC0QKW1MxUSBSb8oAksyaxosyuZWk5VsHSY5NkxtJU8W2siHvlZYWxzPzxiXwH6HuQ
JKiT4aocYUpMtl7b3qTItcF1mtlCdam0k7rp/xh1RUMnzIz8j8TN/Q91FyFy7Vd4+wRDsABww30Z
kzNEyU3BUFE3dKgy2xNtHC2tNiaBnYMtuM59C3mgS0ISOyKtWWQrbsXXY5z5H6u4kvWhODJF/fV8
yBTCFQogjvCIQz2PkR7AXCusNLdRN2hzMeRxn6xS7SbdWUu90T9WMZfNWVEDcC6ZYmN2Kaxi0J5t
up4QB3Zmy7vAk+DgcYviOCCGzlw7Dru+b0mRg9Ajoc2qJv1c6Ui98TVvDoSRXaKAvTSuHStLQNim
DVrXjOsgnhQvc3VD876xJa+z3/J6OHTA5/kde2xO7oRkhHtrKME2RRWj0UU905Hdpkn+riBm976J
Bm0+efMU8sH06geJf6o5jCh6UoGBbxO7zsLyjOQySWyRltlod9zNDxycrSCh0IgEbJw4C/Cz82Rn
5VnKgr5K7E5V9IsXxvRkAoAfWNb6f7ikjQ8ot1MeQzJHjT5V6TP0Ug9FGATtnXJeFtlmiWsAdp0z
ki9ClClXCfbfP6DjhLs2fAPwGI1YMJPoiFummh0REvNMZC5NbBVV+qIsg7Mw7NKboLWiiyIZ+NdI
i9I7oOjWYUG1hZunYAeQ4SZKdPOwNFlUt7iECit2gzhOS9c91Znb/r4/BG2dfkjhIPFhQtME6TKP
QCUre0qD1DYIicQCRRYfbXcIynqhEJjGAzu5SynOTFQZAo5wd/1vPdLmXMi2SaLUBlOIt+S0oXyb
A0gdkLLDXhPuYibq/Kk+nsXzNAftq4wktVkW5Z8Cq3cXYKxLmyZN+NEMZJPYyVCo335iK+HWHKQO
VXjdx8xgSkWmO3ip3cWmR+wg8/zTuO41wvhoxov9wnaqCHipBBgzdF9mbiBYYERlo+F2fKSBww03
+OInQ0QBMttc2brKpO+MqGSrA+dyywGnE4NaDjebwGaTOYFUByQoCvDZNpolxuckyuOPgRaqAodb
1l95C0rkeL+uO8+oxmW3aSASPMTME4qk8kGu56ntZcw7NoMuXxY19xcyjsMDorYzMrQTRCL/TaP1
uJG/aUTqZ0k+NDg6jdLll5a0fMGMli5a0pdLt0yp3ae0OjXcDAhl6H8Lo6DD9O8+smWXjyA3SPyH
4RiTyQBraKRhZlQC96R2nNX+O3Tt+FUZluzAad11gFD8UlgRqU/MfaTuaFhSI03taCw/1L0hbT8C
G1+UqbssuvJGFI37Yb9i27UKNhenFXkWqk0V0qZmRcBRjqoch7ZMpF02RWwDD3pntektqjQ8Tgww
8dhYN0/7Y8X74YQST57sX8Wu04RhDsA8rlClzMEeiP8EKKpO7ADMykmX0XHRSEDKSMngQI2wVf5O
b/yBdzKNbUZVJCZTr5mSeVUfJb6Z2KACqbB5xbNjw2hRetOK2bywxmVllYadJEaVngzGSNLf+xDN
F8Gz+rhtq+QQztulPfIYIhSCBiLwbEVW0BatJ0Vij1kDjr/po+Om6CPH7Zv4JzYaCRp0Gjoa4ABm
8dA1u06aBk/sOA+Y0yA534bo+p34uVseoNPprqCE1hLAK2pgkBozWTTuVJQNJLG1Lo3cpi4pl4Of
ax90k4EelxgtFIRaXPo96YQti6AOl5F22dI3hvDb9Coh48yyav4JrxgrzsuBme9Q/AQHy/VpITMo
gYkUvJeAWJgZMucnoh5NK/IGmdhMh+O7puTFpyFOreM2Sc1FnbTkPOD+cExKEX4erSG7GMlFz+An
0Gi13xHuyJetteDqF1pkaH4CAsxO50DSinou3BFn8jdC4vxEmnW0smiiVqMoO0ez0FsAIdSnqeh4
ZPdy8NAUjqXjdlyiB966oOxBmJldrZf7l7fjpJoULWAwR3jBg5znmaDQhaQt0qmpW9PpEmqednHB
lmXdugei/gRy5huBXIZiFxd8sB+zuBTrWhYuq4AXJGlsv2s9m4ftmWm5b3yLsEWWJZ/rCPhvv4Y7
xKK0ZveNJ0Sk2f4XKoiNuENea1yqG1uLXgaLgtdtZsdF1X/t/UZI4Go3/9xZJk0PiJ+qjZnW8Bcg
2glg4ibClCHWglMYiUhHUYENVrpeiiDmTiXdcmU2CfqNVUOWVZ+EJ6SUyomFEV/t136HfZEHJMhn
BsbenIZX1sVrC8bMWInat8tHsIMdjl77e+qj5cYWjSJl8mW/wB15FUY2KSPQmlrzA1X46HWWaY8q
X8ciXeY+afpTl1edfLogzS0MUOBlCybHS2I2NYvH3IJnZZldBg2pL7PQjCunpQMhBzx4ewtRIOA1
fwIDMcDU8whbeylGUXIOC4aduchT6i9F5uertGPp6f7N2z4sE1YgDJ10TPqAo97UKcoN3SQVcFHe
1uki9xFkp8ZBYNfBWL4tMQxyhssScumP3FwFCTk0GbIjWE0NCsBdhANk0mlAaf24yDIAlo/91A6b
kRWLxpM5X/htM3SLMBYjmM++Oqs9Ug1Ol3vu5z6Px4vWb7JxEaW6ucLATB/aBR+Gs6ZJkveuiwkX
Z/8m7bAH6g0LzSL0OeDZ0/M1jyrbSNKwAqZKtd+cRmXXLF3due+TJvEOQItt+IZGHLeA2zjax3hR
xKYoV4VDXycQxUlBf6/93PrU0SSvl/VQWrndx8oonTJxkez267jjIGwIngWtum2t0s+ATqlpmcsk
jKLjCJjiJBoiBIyiS1aG4ed2a8p0SZJmxBWrp4Fj6A1cjFdlUYakNQvVkSl82SrUq2GY++I4Lt3Q
O6Ym5pIO6LkdnCdB0wg2wbwVxjE2Nzgau7rsclSq1mCl31nNcyfVkf8phO5OTEXqBJSUJyINxWK/
irskT1yKQicSMHk+t9LmsnIxt5Labu0O0o5ITE7GoYuPA8wkrEhAmE1BCC4MS4QYRd23uztFA0Hh
XIHQAUjfVLr1QhZUA2q7QHH/U5x7/ckYWvFJa9SjUxld+DGXfXiadEN29ROSMX7BQQvgv2wWMxu8
37brCbK9YbnoRekQPJmTjIx9pe7Qf2W+Tr8HihbvCyZAjP6EcAy6ARKj0UznmTCRZuQxidhiFkIe
j1mY1HamRIw+YJ3HTka8cOk1QXKMOYWP+0Xv8mMx9eEswA4M282ScIVVZfk4QQ8rsRzl9/w4TF00
R22zSVX2W914fe6A48qsAxFkR3EyjfYxDDUK3FvGexk3jR32SV01eYMK0GiJkzCzvBDcby7jsBgX
VWL8jvrBW+pqoHY6EmPR0EouBhWy47RQ3Zen7wN4eEyZThOlmFXbXEzWpTEtBpigzqP+DauzYdmj
RH0fmdngmIYmTq16stwvdBsRIHViII8yvPQIKGgWr6WfgfoSBgCw1chzoBHvKq9b42S/lF1OBTZb
4W0jSA1bQ4ZdXpSBzAHzQrdqlm2pglXXWtoWXRWdp4UnjgsSiKtetPlv+yXfTbRsQjwEErRd8WaN
aQpw7lVdFoZFwFRiG35X26Np0BPm1n8oEaCp41K1pHH/tQzYucu7VV5xcKhRWJ7EZh84vtDoRRj6
QHTb3nMsCc3gadQY3cLpNsVGjlRpJ0MBWhOEY+s7oG+lWFoh+v6n+5Xf9iw2vUMJ/Aaub6B/NqNR
FAlT1eY4Ub3ZgLuJYx8d2MbLh8IOOZ7ZVGaJtttqyA9VVrt0nPhUsPzgOMW8E5qaY2YoE2HUzN3k
2sfa5ELEUVgd2MsdhAp0XBM0LWQNcPhxXZsRXl9udwMxnSir3a9p6/tXYWeHMmqXlRu6n6sw9uwy
AYFv5wSgifbeAdzDdu31NF+qpjY72lizdaQ6z4IwhSOxNjgZZcEdDDG+iUz20Tf91rbiNnRaHRLb
J/5J1WbfXNX8zpL8Ik7RNY0V/SOvSrxknX3K9ZgC1oUGhnGH2tENEUszcy2bJXpwMN1V2e1I6WIw
JHOGoX2X+MYBMmHbX+9cBdyxRigCAbe5qSkbedqYUCaKB8ZtzIJ7b93CDz6YauyXGO/G4AK1M9cb
VvtP7BRu1rzVUph+BHoEN83ZdGpmOXAYQ1/45lDaMrDMt41h8AUfCF+GXl8fqHhnJxQSBLIOun14
ATLCw3wcV0u/FJaPySI0OevLqCb0o9b5oYmALYWQWFBwIc1gDG5q6G3uZInUFfZuZDouGQLjY9Bb
2j8vVePnf3Qe18PtE/cPlxXREEKwA8GCls0MGwIPTW+zJdzRXSx+9wp4t0HKxgnSzj8AV6aVb5hK
IGEzhBWFm/q43TDLnZUxZrTLfeZQN+yP8yELFpWoE0f1Ub9orSY+cCan75vLm4ZT0QuBw4M92txJ
XVZh1TQdc4LGr87NxE9Xqe/lTt1naiEaUO7aZ3CN0KreJ3HNLvfv7C510bNEiQlzToNDm+JDUcRp
lzPq+LUfdY5vdMG71mDDm4RC1cRjw81+gdsnB8ETppwm1tEBnpfQXkbc1EPidhrMvx1neZudmZEO
0HgOD7WktkUpVFHIFGj+A/vNwZ+VB7HV8DBbdEHlv0+yLlwSq5Ynpc+Nz0/VCi0F0D2YQOWYM54P
oDJrCCyZtuGiK9v4uG4icuqFTSrsoYp990By2KGXhdyPsQKFsSdQaZs2a3iOxnZrhIuyEkGBMqZr
zoIkzld0CJ/IZIHqmC7/gOkD1b2DSTR0KXLRxMXC1WC3najQVsNs3+VBc1MXVrBiber6nhN6gudf
k5EcnGXfCmgC2Hm6zAxEh4kKNQs1OfNLMozQ1gtr8oYP2jpptaIH9nTLD6ZXykkKFIfjAsQ884M2
7wLUgEW4oImV5w4PG+IhWyVJhksD7RicsIag2f7EUzMJBUbAgMqUk+bcdtO6Q6GlFy40mgjyXA9R
VS5CT4XmOWYXPXlgHmKXjuClIRL1J0TOslBey9bHzfFgETfUL5YFCdEJc7IkycMGXYO4EsdGm/XZ
8X4tZ1nXwhwiwjYC9AQPMfM7M6DRdJbreRAbxZXxjole4fyw0umKgZwnLdPfMwzS4eJFE/6xX/IM
vNxJRjMKFyDwWlqMwk7P10GU7Eaj6Hi44FHHVgYfqw+NSgPHcus0sEXueQvRWt2Bo7RLKiYnUOdT
AuqdzfTNBh+tJ4sFi6Rrwf3G8bDyk7BfZe0gL3pf3LCRHpo/mZNod6oi9WM6Ee+wQn9zdn45afIu
NM1goVJ2ZmZdvBh7aTh52+HKFQs8OzS85rxmhnWpDat7w8sOoLEW5lIZClR/lpfvm4COKMZy68AB
2IpXoFkseC4wCcV0/pzg036FW3+FghmolSxVaKlFJOL6zCrS4cAR3woWIJ0x0w2YhzIEVO1sG1Kv
T8OirpNFHFTitCt48pakbn9orGyHRhAEgIXLbDjZ8/6KW+WYegTZuPBAiDqSlu5HbfrsNKjd8dtT
zzCmHKgFNhDTFbhFM6uqWpr1vYcLFosaHTeE2663jH4xVqNJPYcWad0CBlVdSfuF0dYmd/aLnw7r
BjxBJScwqIJpLRgPCW7ThQKTNEBenr9QuRu2p2Zmpv1XMkXQwG4HjGceG5pFh1xol1RoDTIY0Wri
2zeldtTzog5E1SIFuVtccBJm/pdMqNF7G4OtCVdlm1nsaQQkXGi6HQu+BjP701DmdLbWosXoCaPU
5nRLrhVV51C4ySkdgj46EPW3zygQELpfGv4ADefDrUYyvf63atEQqsfkUwCi5rgzrewArtw+oibm
w8AOTBkG5psZLs5zo5DhgChExs7WruEe6xBdUcHb7MAZ2Q7wGJwCosPALm6Ho/m5uXGGEN7AWBcu
0P8NcQ1It+eo8ECwjm4XvU9S2pw2RcQKu6t9cWgiaMdRWRc+Jzbdyrf6vAzCRVyWseWYZjxcDH1k
vGFN7Z3mQVsHB+w321mFS0YUiAQ5jWN36XyQJEZpZBQ1iD23FOWpF4n6jcbmrIJKDu/3e98sldyJ
YkiaaAWhmbfVx5UoEtM0GcAhUpd/JZHnnpRtky/Atw1fGJjU95EOk0O3B2dbei91ukIAx7uDtZv2
HFmsRdqCPpReOaxM3rNF4FreO8NtmnfCqg71g3fLw6AuTizGYsy547nGhKohr5OROqkrWSY2wt7Y
OrTPuG0G3qFBnF0mxGQMvHy6LYG3SGxqGHTGoLsKJmxwY+489dIYA95tfuoNVr7Yb8L53NH9bq7J
mjmi0YClq6fjgulReou4kNmmNyZotwmC3izVq8rro0XPzALXJTL096KRWcsDq5jSxFocv18FLkso
FLfoAmyRc7jU7sdmmdqiyBRmDurvmRmHF2FufMdFwfimrOvsu0tkgPuolJyEVeZhhoQcnJKYBb/7
dSi8vwu36FB1zvNJV8cho36f2qrBPRzfPe4DCTaNih61WXVu9dVXAyRQkqIXIhu96PV0f0n1xqnh
t+dUVVf7N2bXSYAbgw2SyDRgFzZPQmtSt6szDIizRPp21uIugw4t+Zng11/3i9p1zDkoE/zfWiCd
b7HF7VCIFCPJGe4AVepLXPXStWtAGN8xcFk3XijD1IfmH3YFEAAHQEITooGBN9ULqT946MJndlhE
wWDXNG69ZUV6M7WzCK+CsDGAVzB7SKosPJCAdokGdECUxJwU6pwZcOFmjG1oDYTJRoDvGoKmuZZJ
NQrbM3Jd2ah8ZHvcEss9dL1wp8thVghR0MQIAmjUTa3JmHH8/+tBR7/1ShsDQe57s/Y/FT1ugWWA
WI7rNTEYzfJbGOpuNXS1e7Lf1juUv5sQQ0AD64e6cnMFiSRxZlgKFHWh8vC8JLGbrEqvaXzHb9P0
N932Bm6lpWl1IBfvFIz7SeAZwcCDId8UzIsADT4GwQBq7Gw0+98xiHElFcZrtGqW4Cjd1X5Vd+02
hOGC0HT7H2XldO7XcFPKYkMOoFlwmS7ThoNLA91gR76PqZqhSOnl2JLuu++NLrVlF4XcAcxtklXA
p2bv/rXscDG8xxeIFVeAMZQwr+IF78s8ED68mUZwtKiSUTW1dGl9TAdOb3ELHUF2v8wdEQ2oB/Px
6AdgKH/uYgb6aT5GWjJc6WgMaxFFuslWvmUW7YFMMoNZCJ2cTHf60b1FfwWAfHOfy6CFn921cMeM
vSmz6NJzmXuJ/l9no4R3v+o4F+9UXmQHDvO2hhAM9I9Xhky37eY9ANw18EbVYyIhtlS76uK4uWh0
Hn/av487zhFCFBI9RsImxmceiiPMHgRehWGoth/rVYxLpe+ZKvQSNw+y4zau8hVmHI2TvAZPkQQs
PVfJQcpwh6q4X4EXlEyTaRifnbkPrpE3ce5jDbFBEtxuF9QHgo7c+tBNjv9L2nctx41z3T4Rq5jD
LUPnbmXL0g3LQWYASBAAQYJ4+rM4/82opbJqvuOrGVs2u0EAO6yw//mX3gdkXMvgzYAWix7eB8Zs
3HFSCVDlAVbNMhfABDaw6wD3po91OtXzfnGhUup9TnI+BFMa94GbRTrx9tSfyKaOhnZTcpZkVuV/
i8GxvTVos6TDzKB3cYL2sDawqp5FxeIuXT42muahCmfA8NFNLDuwEdUTyNYP1iDsNETlnBq33BCn
/TP1LcEOBkO1J1aVR4CbDIu/QQf+ArTYpA7pnd3YQ5lommo6DOvZt/tApeiR/2zV8NCy+SeEJSqf
pb93cTZyT3Znqr2nSdfZHIXnDthE43VvkiYb0hOZKu5mbmBk2rT2narFLZHB8zigoyq8/x7zsfS4
rUBJxjbDbnt/kBZUu2VSVwxk0l7GGdcNLySNNU01qeqHv2/rj1cS9Aor5wOJ7VqLrRf2v27HbtSD
ARsQ9Cq7KbfuMNpneLO0W06j/mgC+h8lqustgasIVDoY3K5tvnWH/+t5C0QDAZlK6DCcpS+iwQ7S
ZGELdljbf3Hzr4fhegtDV4KcckWaYAXx/lGDFxN/jhNUJ9Oot/MyjOB6z/quVrH3RVhzPrn8EM1B
LUcwhaL9+nLoicscy8NxabUaj3VrexeP+mJDyaLTpCF6K2qtMmOW71E9OlkiknEbrMmjHSyQUIbC
z7VnvGwBx/Uw+8ufpq7iY5MM4Rd5zydXCMIuAJ0EDXqAUlfh0My2LIcAWkdbyGnvs05tjQzbL7bV
Ncfjn/cMAi2oiNjL4B9cLf5YhdKBaQIDq14sVl4xxOYzfnhwMqO49FNh8WHK+zCSYksGQ3GrhFpO
WV02jUqHFsBP4feh/fO/73e0NkC3AZyEXXF1uBKo+hi4YiyVYQxPIDCdisSo+ih9tHMm5ddfkF0+
W26IhZHAw3blIxKpkrJpQ4kbaPGg88ygv2u6zK+Zp/K/f7FPdjswF1AxQ6BWsADx3u/2JC7hKeSB
++lwt0XZQh8Z+mC5FcRfQbifPQkZ8wqToRMEYPD9k6Y5bka4R7AUWeLwZvUrcye02C2icPQVGe7T
Z7ng8NvrRGnskffPQm9U00phtwb2DGK86ZxnNY4iraNQP/59AT95U+j+o0mNvQvNzzWIS6qpDDqm
WBr1iaHZEiS9tYmNj8D0PzwIR3BtsyUrh/b9d0pU6/rtiPXDwVhkXtPW0Zm7jOorkzFn3cxXNyCa
bECMPNSQMZw+3j8J3BaO+93GIQRERDJjaXTa7VKPBZwuQJn13O6iZxblUd3WO6L0cIuUlD+aqR+3
Awus1J4aMCJgDdXetZVH70nSqVOJX1GKi9e7pWz40ott3T8fPjVUAYALVpbpNV3apRhAb/jM0rjt
p41t+/1D24xVzjs3uYlW/6zEst0vtE//RIPrp6Kbi6OKt4/nXp0fJOyhnpaRpfViNTqlyfJdjv73
VUeTDm4LdX04W8+yQwlhDd39GorThupk5a/zVIRtiRq9tvPSi/VhTYY3SiVTgeJSFypm8YYFU5xV
AeVZpcpxw4Eu5BGPXo1x3FQOEmQFBkWpaufvzgSaVGdXB187QUZBVUp7r2cbag9VFlBnj8vKyQK7
PhJL7SrpvQ1JeWyq+KxE8ofHxM5VoKvj4HbxkZbD92EiL7RqeFbXJMorewkybbvduR/HYCt9ckgW
Dg6NLarMNoGTcfklj/qTk4ySD61C9CRXvt3VSYaoOY6XEAoDtszlvp4Bvad13A7f4J7IvtK3f8xq
0FOGzgrVHo4yhJHvN74ZoYRkUYKihxg7ye1EgTgTcVF3aU8bPqfxEJj4i3N9TYrCvQHKLlQciCuA
ePzr3KaSqI5G3MGILTWuerjyQSaMPGi3Fmj7sRmb3Sz1lC6ON24hz8JLBs+0rjOl2vGLD/NxucG/
AzaOshfIyAcukXQG47II9/HEKTnxeGzT2WmaDZHc2/z9Pvsk1qPkw4FF9fV/Zf371QbLkEuLYrU1
n5YlZVL99MEnykGBGaAKxe8EkApg2eo0BKf2sY1EAH5F0GawXfyK1/rxi6MCBVKyYiSrc9TVOR58
IUU9BCxVUTgqoLh1laSwCx3bDBrg8AtQ5mPeh6eBNQx6Ctb5g+JdJGh3qxHLzGLpVynnPuxzumlI
WxQoe2YvatNhR9wIGB1t/77sH6/JNX1DfYAnA9W4Nlj0wyU2U0XxKMTGNm/cUuW6nup9CaWRdymJ
MM43PifB09+f+9kCR8gyVtIdUJVr8RA8C0UdcwsZDXebDUWjMDf10udtZA27vz/qY0jGVwTHCYXQ
Sk27jv7eMnWO3YDU302zPtV9M+dOMsVfvMOPTwENDVcSbn8g8ejIvd++lihdEBUBUzC3WU6w40xy
BqrFF9Dvx2XDU9CggG00YEO0Sd4/RXr+NNkM1W9TzuVBBSVaBV2P6r2UXyUYnxxIbAzk3Z4DuBDd
46u7NnDpYrOyRCtXl7/7Vv8q8ToLpFj3iWU9wKH2tMTd2dNekNLaeYK16sUPv5JGQtqOr/Q+pOJj
rLInvEEoRq5hDPjThGUrsFNkcGx0UfrbxZIZyGPgHeD/4wjkjud++N55vJjH3+XQpHqqc6saUx7l
fpKpBEQ6s2SU3KAxnFpiVXPmU3ygsPaTElR161E0Q2rMmCOt5tVrhWZB3NoZvFs3hN4rcxszeyP0
lNs9Kcq4QMOB+rAo2ntmStkIRcV04/YwelXOZpYbu9kRXWZdeBkdvSm7JgOJ6RTLpqiSk2VvvOTH
FAd5X4MfEuq00l2+VHDirTNiDnEj09opQXnlcD0aU6preErG9DSrlh+6Wr9YqBAr6zVO9rQRK4UP
qcFrBcRDlHrXGLarVPAcsKd53ET1DmUxKlXnHyD9RMb94tzEyk9p6efGXfKwdTPWjKlH7/zlsYzP
dvtUO7sagXUJvjlqLqruyZ/CNBx3srub9SO1Ny3IUIN7rxS4/dFhJhNuSC/l5ia0b0pgXJFzIeyP
z9pU6Sdh4SSIw2hVRe+7yBLLvE6qTVz+ggdP6oV/BOSa3oVAJiLcDfxJUzI3GVIKM/wKAEyT8QdR
6O4W0CKlHeHpFNTZaPOM9c9jwg+wvskNITfoCqdODJIPOU8DuNLdpo8LV2WTHxXotqWw/iFePicv
MojBpOZ73VtpLJGJqSlt3Z3r4URZW59uCLTFcXviURb2m7q81KW8aLqd5zol4jzz3G4RkxnJWfUE
JQ0tbxxzM9sPMz/6fWYnPxk722TrsjZrJnWoCcvG6egOd9W4UxMQP3av/Rgk49ty2lZQL1aqzkfr
1lfuhtUK2MkLPAJN8s2FkZBNHpr5hw4Lq3yx6c6Jtt38VpknNp7cBI5G6YK2xHgIyT1kHgG9c8lm
6qN0QPopG7aRHEJMlon2pwAwxscwM01TBNZ+0hzGi/tO7Mwg0yg59tLA0I5m7XQZ/H1ECTj0sNFA
stVDMdsK2CeOr4G6EHRi+3rXgJAN0yqTvLEJqfUDCOIpIf1et4VT3sT0NaBBAXvQQxwOWRBYT33P
CotEqQggHiD64Gq6G7yCjiEsU2mK7b0ZwsOU3NUcSwCVrAVnITTdM1Ob1KJq19hdMfpBIZSdU3Se
x/CW2PB37uIzmLr4I2SmPQQoE95SWCTljctyhurDJKlr/XRLfcvVVDhih84egRtV2FpfJDEfAznu
KjSl4Gi5ApDXnVXO4EzaObirvKoa9iLR7Q7ebTD1or34sdSQqBLRTiXEZ/1Xqdo/leWHexJY1EpV
xnV5XVDroK2kELiuHR2c/Bq+S76X+b48AwyCoC0aSRGWPvkdl0F1qqWM0rmsHw3Ir+lE+JT9Peh+
zJ0hm4dwAekcWlkfoFgb5pBRSRAOfdWEONT+/GBaL7zVelhyCd7EFyv/SfiFMBY490oHX1mq7wNj
3JRSGzYOaa1h0YzySycnTQG/ffG9PgnASJaAOq35UmhHV0xm15uVmDzcUYpRtyB6bO8cqBk3LpR8
X3ylTwIfyHVwdEKYB/R0jXKtBkmBMGZAJHBOpqYBScGZNrluJN2xUPcnRhEa/v7ePov66FwAeQHH
Dmzia2q9x0IIGyC0SMep34LNeQc9eZhBO3WMQrINND8kxPw08EGEWLfbcoQQ7n+FAn0W9PEpAHFh
XglwivAqm4J6v5v7Ct+diaU6NIqbvYa715Zo0WQzaKa46aTcJpyIPYh5w5baJblfK6s2NUmFeBf6
Q1oG8CMzE643vgQkC7Xl//d3BCIVDJDtFXlGK+v9tpuhuwPE7Q6orFkUZEZr+2VGU+LJjjVMnnTF
GAzZRF3bX7ynT/Y73o0NcwofJBZQPN4/OED7e55IAKlsXPc7pxQwHxZwavz7bvjkPltdHgK02mO0
M5L1lP+rz+54lteG1cBTL+ByKzpdX3jZOscSrke7tg6tS9s30a6U0P///z356vtNrEmUHPFkk9Dx
qaYwQJwCR4LVGiZbpft5A7FJvQl65PV/f/Inxw6yWTg8oSe5lr5XKba1yq3b0UOaIZ34oR+Mf9tp
LbKwqvSRRxL1J9juQfH3p67/6tXtvSIZgJadBKKT69u7NUOYDEhK0ijonrTqzhaVzwpkilzYHsJ1
9IJeVpQPvv+FZnZ9he8fDKLKqlmFwwlGVHhXF9rgGhKGTc8Rk0L7FVY2ageiWSThvQkJWMaXyfmK
G/hJiwPQNSqlVdi3ElKuXi5aYAw+9Mg/hnCIIFFK3N5Lra60b/2y4/eBcMafbHDaNuvKDsZXjPbk
SEY4wcHNGD6hX7zxj7scbo3oDAPW9sGIvBajxyqprYb7PB1NaR9jSND3pbjEllNfgNOoGy1VmHVe
RL945x932vvnXl0eynSmQSLBkaeNyJq4tnGhNUCyqhE66a6TeatHeN38fad9csPHazMHIgAPOkZA
Te8P9dxBZ8CiEebeBPRSr4EnSuLw+iCFlLkealbMAW1evW6CdBW9bsge/DHzdCRzNo/9/7AIuGIg
X13ZDFDzvv80grC18wPfXJqAYWtjhEQxchs8X3uFwdzHSoU8//sKfLg70VYDYQDaJ0h0YGF59chI
VQoHuheol3wUJYqG7b2i/US3/8tzQIuEMTc4Ddceq9jFkYOeqUiRkpTO3eLVVgJ+6qD4F/DQR1YB
vhFM2yDlAtcWDZWrO6uqGLw8ZibS1i7lRi5M7EU0kV8s9NojCdsJndymz7plUcia3X43923y9Pdv
+/FUrx8CRCAkK96qRrg61Um7MnF9LCt35JyqHnNQGtFDem60v+vQ1UvbZvKzEqY9d4ExekYBBHBg
BjHyiyTt8/VA3PJXapT9ARxBRurKGDwYkHFDb0uksfa2gSd2NdZewaaxyqqZWNlUt+MOKJj/rdOo
175Yj7VH+O5mBfkSbsKg6SMvwD67eil8UAoW8DjeZel+C7huT3Jw5b04qmGZ9z3NPXAgs4i4ohiw
Bmkyg4lI6qXLwJKsHr/4NOs9/uHTrDgOmsuAwv65Ff4VyrH0loyGcPXmMpGfxd58T/rpyW9NfY8M
L76FtBhNVhg50jvQOagBL3WcvurFfQhz65rgRKwAGeQq10TmBdgs1yFOuxBhteXOtrO+gZuKRYIb
4HCpxmRJeexbX7ASP3vs2jgDNzDE1rwGg/ye9O0YQDotncdq4nDIgj9TLvErnWWv8y52ltStDc+B
dw9f3HDXspUYbfxVeAhpCK5LZLVXB6PsYrM0LAA1vBMtTwlMb86LY7OHxCfsNAeeBc5gxL5bNdPn
yu/te3+Rw40K7b4gLYRaUYkT5KouOXOa9Pd/3xnBJxsDmYf7fzMlwPt+fwHPE3jgk1ULdLwCccsg
ncrAkVl5NO5XR+JDroHWKPgoGA4NMSbS8vWj/GsPKruR9hglIpXCM3GGDAHt/hbO+hTt5x6VhDZ1
/UVfdl3c9/seGw6Nw3++IdjeV4sP0G2G4rpDPhMCdAyCMnylJfMzC/fQtouR6JDmP+ImuIdR9fpg
WIF0jREJaAe//6JRHdgl8zydwlahbX6ClqeGN4rCgD64sLkM3/7LK/zncWg3IMJgb2OLXwuVmT/Y
nFUYNcEHbK4tTC64fQjdpSKHAGd43P39cau+6/2y/vNI4E3gysEnB4XPdc6UCDEONTyli2GMbhoZ
uVzBkr71YUzAtIIN0gZ43IQGTqyryJ4z9HIm2H2CArbAP3ASFaYFZJIoP9721F0UWjYl2pplH3E2
pUgF4u77oipJ4O2HJAYtPB+jBZou75IAOG5uGrdbZDbQikLTlcDs+1HK2bFJJuoSFILUS7qRoY1X
VpIlOTy4IU/PlPHYUGeBVBielOHdscHLJtH3fJXk+71Xb9WMTv5tH/pySofEnhmaUrMs0WYzMZlS
v5ptvan9ShdWM7T7NhTRcYF+E0B8aLWHnhvvwIMxPPV2lWS+S4M0gC/4fUBdpTIxMjRKJ9I1Z90l
5t7thyYrBW9OcKHuczrPyUWIhG9M79rZ4GBySMx7OKHCZ+UgKPfuY1BvThQ84wKwZb/FXFfYfA+s
3PPJ7jY14OesNGWXhdQVB39wl53uImsvoR8uGjiAnqyx0pvR8UQKPDo4BpMCj2Wx5vDNcgOyYRhc
coMRct2hUl6IFZOscHTtvEgQus7YD/GL1jM5m0jrDQhC1pOJOmdGMxaYM/rnfnQRiYAPJI+c17Yf
aW4DtSosjMjAsAapqpSu/bsybqazA4pyEcuge0AEan5a4AHsQt3ox1oM8aYxQMnnaEZHMqBtCpGL
/dSUBnPqHAvhaTJt32Viie1Xf4zEYamQb8jjOmgP3c95Gsd0Wcj0w5vpWIMtWJpt0oPiKCB8zyZ+
EOumY+ice4uC139k8yqn0MPkAmADGtKxOFcysfeT45MbyEf5N4g6dVpCh3OCD5eDDus4XhSGvIFI
MjrdH2uw229hDVUXniHHY0st9LpCCwPgQivWuW2t3XwMuUk9QrsTpRHLghZjYQJHu68YIjScw1KJ
TULK6GGhaP0mXUl3EAbzfF5qTD6o2bDRaAlNueuoMYNRhberjfFfjLMuZNS7aVwmAjbIUZ0jx0UV
Cfguw0w67DJPTPXGCir0xGfUOFmLSTtbNgZ349gnhd2OYc76etzN8Gs+JEm7meugQGu4kqmMzVwV
aMBoIK7E0c99P4a/Ot1i5JixywJ0zigvuTPDn9JtnNSOON902h3hh+PUE7ozXDr35TJhfIomt47f
wihP/ekc8oQJNQVoJb8MTXacyV2r6LFvh6eB8jcwW37DPyzIANmIXWI6udOA7zJ/0WituCA5Wx5/
tILxiUUYLNhoMxeQJ4lDyD337KMZaEnVpMKh4DvI5JtVI9TbMdkzfz63lvdg18NceEPEC52APbNw
279ty+6G0kZng+wK+Bau1o0Srrl4GkgNueWL70w1T2Hjfjez4wIgZiSzAG7kbin34LQCEQOYBMX4
Dzh5fwMJvE4rB5nVEoWYylYTb89hDDTaGPzguv1dErZvputvmripNg0rGeyCOihZGa5zv+6A3ySm
ArxiY09ihkAf9FvXCr0NnHtltvTNTxjNDlkNb7m0wgS0HHPHMJ0G2U27dJg2UFr+c+mAFqgncjCm
HVOigvk0TNMttvRZei4eKNwqK8cpyD09GpxX5zAaFx6ruLa8oLsfa2cbY71TDropbg1MsLSCzt+U
c1gVU2jctJlbdNq6Rcg8USHU8R7u9HRBXY1sztEwp+1JSm3L3mnX+U1qEqeSg7+/OP1GVaTeVIPf
3JZhXOctEBnwg8sA7j20BR0aGhtAt14pcnTNxcVZPH3btRwORHDCNrd6qpIbbpEJoryYtHkUvy1W
fUy65EYDh0DJ9B33CPY2yAcpprDdz1W8iyM45lI+nzE371aCaw+uimBb0Jwwqc0JtpjSCQqNv1tK
v3BtclMl3mEIyrwsZYG+VKpqjJ6pZoh6HFjSwPCEYUJhP/+quQE9U5ItXFkf26p9UaE+GL+GZWtA
TtESb1u4dQLuMSdh9JMn5HkALITRoCxvbPxzFLZ3XFvAhjp6pIt35MB1J9hoNhhiUWirupnaZguJ
3JvmZZ16PgTHsmNVCl57kUzLbSfGKIfzdZMxi2zmDuyQye1ENoW2gVLELXpmnbkJvndz90oNDpOk
qWD8jg0AqaD4zSziYSvBQoyOy/dEsF3fAi2kdu5EMOIZav2ESR54mxVv0y40b9UQstxvk2Ia7LfJ
LrMpHlkWDqj0EIYrtZyCqXPPvA4fnIZ+Z6GZcxaWU6qT5l52KI9n3mwSr9lRQXa47tPSqXfBIA/W
4mHoTIK9DM4x1HJ+9CPqmxMEubDTQmaQGrv+ZdemcKMJXxdDL4ztbRMzqgI85Esy+GelJGT/OObh
vLWJO5dIay3oN8PRG25smbBfkNpWv6sw6Y6QyoDpWLvPQhjM1zFCpD1+Ap2f8jTKuJgm62AGAie5
Rk+v1F9EQeZaYujWsmkCnC5BtgIbBN4G9yOk2ztlBpFXFgBhoUL4H1hCrQyPDu2W6shxn+H/qouD
HyIO23pjedMRrzv0i85CVm/bhBRD62IbQx8YunA29ZcdIx0mCpJwDT/0Mo/uBqBhihCW+V2dQ0mZ
0ba/Jwsm5tTOhdrdbdSj6GO6onlgS5FJV8DMSPYDfsBDX8CZVjiz3lqYBgDb9SRPpHvrMDgL06a9
gPbSZpgGe5Cwk1P86CR8J1lzKIHlDUGMfxijpFw2SaCGwN2Whh7Qfj/5JPZTEkVN6tLm2e4wppKD
ztKg/14bzI+g4jt6aps5Qj8kpEh0aPCrgkyoQcCMjPfcNxL3vcEOsl8ce9nQuX7yLFRrSdsWKFOK
aDIbVfZZPC+vYwtMuOLW3RKG4MmEjwlzEREqcDAbd1e51Vayslh8kvtq3viWf+lJuQLg/LdT1j+r
ANW5rYFLOqKButdJMUUFIkUd35YqenY8cxlbaBOCxt94o3wgs3MPS3f4RGLHetVTxJaXzsX4Lz+L
LHkb0+RkQEPJAmfYt/FwgkCZAEpPXiWZ7ma/LtTo55WGPYDxUg3cOXbHgkI/hRxsScUCJmRjVw/a
pi9wlEXzyH5jpfs8LfByZ7R8qZb+1jhmb1VBVrrzXZd4t3Wlg9SbdVbP7mvbxpeAstdEoq4yXj+l
Vd/cBqJ8w8RCJGGL+xo7LYbG1kneCOu2j0Xq2WIdqoTZgtz5gT/c9iiWe/0SVHPOS9/P46A7BZ55
MrXYQ9lWYziHvrBKY8YlubHU72qesJOd8xAh4YO8vHWx1AsuDFVaKGLxCEz/HTIg64epFsU6rcYa
KZBqzOycu0wFyybpgl3il3/CwEaIg3Vk4lHgpaBCDBZ56+zmJ09w2CG5eKJ2/1yVYImFnXsDU4+3
wJUma4FlExgKJUzlscDqBh23oI9qsQmcMBPQ/Ka95VgpdZqtnqGO43OdSwt5l++34Af4B7cF7Zn4
9lm0y9Ft/XgnrOSykA7TU/tj26l1yR8sM229KThoV+aOhNw8NNuZxwlqhOloYvFmy6DEbVtv/IY9
BMy+pZXodgltfg9gOoNi4gMK75KHOeIH5rX3gdf+8cx8R4yfQZqz4dZwLJE4wJ4N0NVPDMRC9hU+
sNl6rZzhoJH4l/2wwznaC2h3FtnsVGXB/U7lpO0LR4JYoVh0D/Zn7iGmUXAEpggr6XchHNyD/TiH
hcdV4Uf8tStDkgLcu19glKGpc6wncFvK5DJTAVJElQ+YZIQ5wzDy9knmG9zs6KaIFA7pm0k1gNiX
53hZnwR+FDQy2DhQO3ZMFNzM+0CBFqDD3yMAQzBSd+OgUjU/JQhnI7XvbOPda524uduTaLuw4TnB
FCrEEPGMRuUulubQtR1EKwHLMNb2ATMzSDaL8Q6DW84KgypTaH51GkwhTK+9OY8cD7cIlgBDpil7
rKV/z70IdOU+lZX4TjzwReEbUi/gBIHEsvRiG/TBI+C73MPPIIYPKs4VgawoERfMN977PWg7sbyg
AZ4vsBrQJYQF3RsOQzF5HkZa6bR2+am1YrxtL7Wbdhs3wwbevXdsIrcWw5/XZx2YQ92Rh6CjBevB
Z7DgJpcMZwgb0kE8hhWir2cetf/dmn8w52Gg8xbDm76NIzi/SMpUg8I6+RYMr7b8KVuCxQsyjJLA
fvSfGrUHPJHScGVEvZTkBB3UN3RYDmMzgB0MJg/IxQ67sPliscekjrFjlnwe57Sa+rwffuHq23qe
2duznQbLkzVVu9IiN2g40LSznBPyn9QgeE7Czif55oMbFZEm7dmQe96tBWU5xJ8Xn4EmEp5q+weE
TgXSyAxjhx/UrC/SKQvCVS4kRhKDz1pP0Hrx75SWhVe5B96BrpO8VUBM51AW1XDfiOg0u8ONNX4r
y1sKlksny0tDZRH331gNtXQ3FlEFKzu/2ehgySGTyanlolRoMWeDYvjEiyfJGVgORNgjBhbc+QjV
xEZu2XV7We3BlEfOYB0xxXZTqV8GYZUY1CvU4MRNR9tG3INSGf5v2wW/F/dxpsFaqkGFiVHRtaQv
mLAPrXfnjxsLMxK8aso9555Ze6d9Us0LxRTYOGFFy+vNgqKHIwqEGwdZtlX97pYhD8y0sfw9Gy4O
Pa/s6Rh/AQoe6vUYBMBZDp+OTMevk1+n0i5TGCdhNouzGaqnyr+x3Pi+H5/HbluCVEXEZhleBGpL
WUN7L/x4v9iICcoHylbLX2F416HelYEF8NRD8s0uAjyuAKyzsOEHUH5sDALhHsqhLjoKPzpZfVul
WutcsfExgrpoCZ/Lqk2FhJHvy6TGS0nlNxn/9LwZrY+maNrSS5daHXqEAG/pCtI9JXzZl2FzF/T+
w1LZm7Ltnx0XWVDCC4y2LmYol62SIC9XmRqtgw87ReTCKXR2oPIgglCyWwdOkRisq72xxoJ1y8bM
yx7tQgxHcKcCEBGAWuyFx3h+W7y+6PyHIfhubB/99VsW3lbqYGKTJ8SCn2R4tppt6DdHiWEhYsAV
yma8Dyj1wR5fi8g5qDdePBwYn7fwPUfREh+iQBxdvISy7qq88R+CeHpSEz51N8O3uyoq+rPvbiK1
oNvUnDxsZsK9O2ve1bDPRk/uLXTRo/HaTYC0vKEiT4RpUD4cw9p5lIM6zLzb8EmCzxFlHbxzV3qD
H/9GIQA1sQ/a0gDCYAimMwS3t40z/KA2uxdco+6HBekwoNy0LJolS3vfxMEP3AW7mVodqIHjnY9R
SGLxUAGA2Z9KhjyVNH9qQERp6aITghGmj1CddRmgtylfvPDsluEuBt8Q/40UilrnurcyYp/RiNrJ
GWcJFQPv2K2Aqa6P4k+FEcRpF66L2YlAicGwcsSyTATBzlH6gplCUC04T61oEGGird/YiDZTMSL0
M9oemmY4CW4qdFZWJdeUB8ML6W/LqnlU/fRTl3Mm43qX2DoNB1kgvKKK/uOB0Cfs7zAXQyLXFgMP
XRiGDEdVIuHFhpx95NFi7w+QZCbuaVyCexLPm55WqGHCJLU5hHQdhQF8+CJhS1abBsk2huLQEIFA
/XFDDFK33qzQ3FsJLSgivLOAfTqj2pi9opq8Laq2lPrtaWCIpRaKMf7okN8tLgsxJhsHf2PBuLJe
Bfej0AfLgqNc/IsD6PFMc07m23CKUlR3Q6fRrnIw1fku6pAD+wpv3Y1VXrZD8f84Oo/tWHEtDD8R
a5HDtICKztlnwrLdtogChIhPf7+6w06n7Soh9v6javP9SKB0KXlPeI57WPTyPIngLO3wZQH1Yhh/
9py3yjJjvLbnYCJNwsxTN3reWKZtaaW+PDp8o1s3pQGXmtHOt+3Uv4E+7WvpUMr1Wnj8q5buH1xn
vIyNHcs1QlHsfgnffvF7QCXYkaJSR6MMrvdcdQmK6JbZ4ujY3YdnMqM6eeI64b0tXlRlxlGUn5rJ
oZIu2qHXAz3czdEcd0HGHUqofCBYmmSKSQhlGE+7/LE772CEfORYi7hMYh08K7NNB4ssZfsk2/Y/
S6ZOdqzMNhmz75LQQz5GfYxm6wQvmtabnXhFuRsMdaTAeifprtZ+lgTGmDTeDcn/NQmuM7OiPLYc
fb98d8eRo6N3I/eNu/0zMifJ5uZGdvqm8vOUct0do/su9E6K76wvcNojNjSct6g4FCUMojjm/E3a
YXakKu02FqHB/o/y6p3JXeUABLCKnzNbflBtCnKwfuCbPYjwlS5qulXNHyPX597O98HIA5O9mT13
6LZdeoOa3mU5jbL6aHm+Add2pJ6NR2sJudBtNuFC+h+0J9yVvXGDdG9hlUb4POSnhfrlVEWrlQyj
/dSvwx8SdLwEZnVHZjosCwszIeb/lab75rjdU+DPzyLjN12D+Z5stRdsgU+O09yFXfRtdNZTNaCy
HpbXMd83k95HwZ0wx+fRf8KjgvH63g4+at4havgkfoDFvUkyqz4RhHdqnYj9vIJQu0Tb3UB3rs6N
W3NZE29wD2T07UVTH1f1N2ZR0vsGFs8i9qg7Bar0x5mL5we/WdrMbRrwl65HDxkvg9DY5e430Xp7
4X2O03z0wzuf5XrjbVZwdRrBn+azREoQtnTx8tL18z4Jqz4mIu3QCOdcKa6s/rhQiO1b4znyjQMS
BMSz996Uf2Uu37NR0mnNqenKo8ZSaquxOfr+ut7RiASSBEDFHRUtDxziU7dtiRcZ+2o+ztqAwfos
qusHPe6n7T3Cspl7zYGl/+T30dEXH0GUndd6vJR5SRdEv6MpK17D4FBW3xQ2w6HYMa6PY8MWbiwd
qdfe8tzk28tmVecJAYxTnnNbPrjUIXr5i5FZF99/KDTr6/S7ZffRwnuMcYkw8Fise9HrY1lyqZgQ
eoq8vHk8hiUIrfNoMztXNjVO8nZYngNhMGh/ZcpHCjxhlXjLexGr6blgb2/5YIvi7JRAF9Ujx3lX
bOEOewAFtdxV/Xtj61iFN552knFkXUF3nx9r43hteJMtKMD6WzsvLshPViwXsIydtvkD1K9EaOhv
f7JdDoC8N3JrvrRHmF8TJKVLZrsWad04cVc5RNpH6rSY3nFyHmT90AQvc90e5AS8ieQAXmGI7qT3
6pHpM7Yg/NkhMKJ/M1lHY22lGwB5pzwiYlhowZwa7xJOb3bT360TcFdYJ02TAQMTzh+0R9OeD8aw
pgMTc0G2eFHos4FwOyvLEdR23us+fMrmgfpEXiNt2B6yOt9LvzqhaHyutXe0S3msfOMp89sDjsOC
IWy+VY18mhsSNssZQaANiKDMgbvOcpFagyBuVkoigxXLzr2giTyWnax4eaM+ooSruM3VXCWTFD9V
36erFu+l7p8qlOU+cI9tRGlni+O6iPNiWl9TFzxg3pqOTR6+eDXLZGTWBdgVklFZrcWu9ry/elKg
eG2of4gvmU5dyIxcTrmOq1Kc6Rs4LI0td5GB3tWE8juExnBvXSOeCVvcz0Un9pUCp1aqf4J11zsd
FdvRVDnr3+jWDGXe0V3y4+ZF4S6jn21nR9mRfriXSXf2bpqj185FVB/IrY+jvt4vTX9AxPzRWP69
qxk3Bv++vSavbjnfSOvwQBp+9S3DAhJB8j+wIKHaGvuCKwYTaNu39tB0vPewXOj5JnTqg73ZXgxY
wCafnbLriYRTJ/BUyjt7RYTSlFBhal6/6sr+7CII4TAainurQg0wWTYugHXfj85pa4XeX8P1kqls
6DzTdneyorzYj870r/Mzmcytpy+zav9jaQvjoeO7RWtCCng2vA9lf5cFy5OpAu8xN+WZ3plnqEzm
Xm+m2dQz2A/JIGeKUJIcobqkHzCcSZfTEUCZ40GiOI2/xgtJtO2A6WS2ngNzla8q6qqIypZ5fHMz
IMbXik+aQ27b6sRhqCg56XR0ZTDKC6PEHL0obwk0hfDahP9RANmeME9zJLrvyMvqddeEeXc08tJ7
a4LGNW42fB7NA/DvVnwXi6PCn9ZoVbl3tV9lO2chG24Obee2DzlWq2qjW9Of6f0y4Sxyrc2PgRKo
xNYhiylrRQrtkp9hPttPe3SzYzGpKRWFlz35Y4F+fchqbFpR29xWhQP1JdS2q5t5eDRyyz8JY+PR
bQJu/oZccdCN9oYspC22y6ZI+3JEv8CYXO7pMWqScB6fRrbaUyFYFiNZOw+WavGlmKBvqWHZPakJ
XRCv9TXEKazm3znqy7ib0Shg/cT1ILOLD8ZzsynugTqDqxjrtUhrVXvzvrFDfQJWktR6NdOl9uiy
LJuwfgkWOE6eKbT1E+m67F75IwZtEw52VjytptE6+wpXNd3x4TWwzOFPGwNvLeNa0x64TsJ8dLtp
SF0yBZ9XH5JRRI1/4PzaiYkCnZHBQ+Of4+upkBdgQ7Ka+TAvVCsHUk4s4sFwrDJfpe0WZTdR5gex
6+fscWHWlPGaCft9vR7RuWaVdis/iyWKy4eovt5zi1EllU3xvXQMwk/6AF0iUWos+sJa10tnDfld
U22juVN5NPiMc1w3bm81JxNwMG26PD9ktpl9Z74D+2oqb3gVctXnqMit5NpikK6UzjJSLQAQq2lD
Jpnhcct1c6NGaR3wuXm7cI3oifEiDbXlR2dpAPCSA80LJRyCDCdX219aw3Vuhe0N+1VEFlSlxCld
FiTCiLG5zNV1JQF73ncb1i1nYgKWtNa8eV7zz6vmYKfR8x+IOzSu0KH14nmTiu1MAWxWU/Vm61Gr
JJdmC7RC4cVhU22TGmgFn1y6qv6KYJKxVQ8iHuqu3ZsdWKbdg53qUk83azvyotfCeq4bSceQMzWd
OpB1MfOaHe2+tt5XCTdIZW1IX/brNlj3WCM8QmOLKr+NDFHhnSHaqarg0PLOyWVi58sU3RBnU1E2
6QDUY+auYf/qi1M7pv6KTMNi20KbXYpx59WyVgwZRjPV771sTPeLQsdtGfauu2ndn4S3bjVkUiD7
983YsvahKw0VvGyR8vkPaYHVNeMOX8T0HgSN4/25tvYWCJiKCLtlF246XM9UMIbVY6UNOzoTNuZG
TCOZJ/drwPvxZlRGfWWMCtraLES2UWGESVehZoBlw4NQf1odVvpf4U6O/90aIlj+Q6NqsyY4bbRC
RfnzYjIGZ840FCLtusrVX4Ado7qdhk1lfUK0HtPabg21sT0UrdtEZ8tHMU1zdNQu3btZdb7IdshP
bQ+Qx42U4BCpucRK2Us3AtsDgsuaz4pCNYAPLp58/DUC6DQ29dwczP84bAEosTIXfqRdFxS6/yQz
XI6Pvjst0clwS1e9Z5k14MsLhJ39BRz99X5ts2X9wF4+OOfSbzMdDzoQdNG7RKcfhZyUz9PYFQU9
npU039oIHu/iuywXaYgRnvi6dSAEBtqDp8Yx56D99IYeJWEdEJ3BILDQc9OMdLaRxOYH4kjfuuXe
DX2vsLv19K6nxTBmDtqUUAQHW6zG52q34edAfSHbi2f2WZGW9jbk0OO5S1J63AgraswTSrwO+FC7
rRzmQ9YZISOEVZvV+Mev3Pup7Bsshl6Vm3+jOY7Tr1oio0RBNolJfTaoDxgm3SUwG7CHbNPFq2GO
05rOoBZ8HWbX+R9hxIUPTFcUW3/SejEZwUvf25yX1mnz/4bQXvrLIt3liZCK0TmsHTbs+8hXdpM2
LTg4qJ/jGGqNO9T1TbCTxWpBP9uDmKB5QYy7gegYkbWf7rRBS6PM3HFUgWZYhnctbpeaHAqzFVhr
gsJiAxfBeslaYQfPgluwSQY1mb9EhK36SZECWxx0Hzk9xkf4ur+V6k7Cd8q6b+Pe99Cx74ZgGhB/
lVldsKTZExnVYrScvRsMDN9qstfyEq6dhSbWHVuj/+4aIrv3rRkqcTF6T3mJWnBD/vVEAC+JozLT
e4uEuWU/jqqm20Btap6YycnUhdER/G6HFV+fm/SqmeSTV9ldmyd9UXfGb+jlYfjmm0QsM+kaIPvf
GKU28xnOZsPcaE5jfkOUbpUfLfL8jRR8Ai3euNWT/tr4p8ZHIEuuz129TZnCLmk2Xkwiwdr/ZYMX
Vc8IvQiPD33Knmg18c0IW2q21Z0ELptrFPRD7TH85W1QFu9jBz/8IZZg8Q5Zpp3gJqQya3rx2tXv
0rzSo+vvSoSS3T+rmIMYH1DObDzqfogXvpL/aisfBIaf0XN3K1l7RG5nIDZo95cft4ryaymu9SEH
Fc37wc7t41Lns3uKVBheNkxyZ9upMxITRY9MqhwQIj+gCFxadLoyvMthSu+4KL2npe3tj6iAsyan
XmWo1ab8bVqUPviCWbUORw+p/LBW684aegCgOjeMMg7H1sWBOBXhHSI2xpkIUwEi5TY8uGtVNPcl
trjvcgidD+Lt4CPQ5Qa/Hc7VveRRfPRKt3oidar9l1dUmipDAdhW4VQxr0zsyu7Ei113ppvdWWSN
DCeKuoHm1zFcnjszMlz2kTAbUF/AAsQjmhdssXkFZi1Jnvux9YyB0wnbJUJkkDl72oXo5cjW4a7v
xyI6GFUdPvq6m7YXXROryK4if2lMQ3SnJ7f0KFdrtwFFkuWcm2XI78NR9ve5ZSgcqtmHK8ZPxq+3
Lhj6eBicisLVTuyku+FMnOcbsQ0Hyx/fvGZDB+iNMEp+NKSNdsK48Yx3c4Fk84X/XlDCcKPk2uyF
jfCunYKHmpoq9slFnoWvv5pByb3ZbsFr5mn1A+Qs+CLrOS389gtq+d6QbIVGNG8PRFiQcrKW24H3
oLzxMkf9Y63IGfX7c1a7VjwQEpt4ZQZCNfXbbitb9yAyi+wDrYaj6mbjoeQ9YMZmac71XVBlcJ0+
Q5x2R3VBTWCiRJlOeAHqRw+A7ns1mvmt79emf3LMysVTkU3WKdQ8UHgp+uYWWQE6n4ajSLvS0kdP
q2E7Z+2Pzoh7jXqzHXIXgn2EM7yjLdG7rtW/hW59ctE7GJxpGw/85ATZdca+jKINFB3DMb3pDAmk
ze1lJ+144DM9Lf7AzRCqmxw0y28UTbg9m5GBl1isY3V2tYJycAj1oC4oM+K2C5tYr1OEk9d995SC
cJeOd4vzkuIt3qAPuERkPDv9m92Da5pBu12UnYkn3W/FdQScdpKFQNf2xYxqthPyGeKucZqYdFJ3
1/XR42b1N8wzyASygMsrWra3cQyRhpQrNt7M2rejIpZvCeaYtzQPp8vmZi0ukkQ7f9i2wuMZ8yjL
adS9qypv1/rXUu6ramOpkZ8isfNRvgU97cl47bsxsC/T6D0wg3wZpEExTqMTtHDDxOhMdepVHYNf
wBQ/4Y7ced7GcmFafKolM5sz+wcyTsNESynO/eScx6vh3h8qGSszirOpboCmEW3wTONCJx8nkqZ5
XtrN33udQsowjQsvHOCCPpK4unhrxDNP6B3ZFZR91FUeN7x7UFk+LiRH8Rnx3BrV9WKHKDqZuqj2
/mIOO5ruLvCSeWxvVsabr9lSClsjAg2Kj0hroEpm1jQMyQmr8/5nhi7oZLDcGJX74g6YeCjyeht9
UuIGM/fi1XaXFENchcGyRP8uTJ1UotOHolq9i5FJ44AuYH4N3GsFnKHdFK3EpZtmhg2JbbuvuD7z
oSMFTXZx19O40JJTgwmhPYzKO/Y5fMfSIiUsG8I88wJSUo9JgRUDi2nJ92xMTrr51j81KAY+0jB3
ueQDJmNjiyu3rk9A6hba0QpCQzCNNFV9QM0BYVBMN9gW4bwArSFh1Y2bDZCLleecOFVGXDdMRlVe
vtsT0gZaVeJNbC/5UnWJW+tL2xjP1wqLtQs+SgfcG1b8SIUwYYJB/oDe63V0ASa2uXtCMf6RM7Zf
RQp2LNx+ehRtjw4Ol9RDGZXzvh7ta1aNlWRLs8RzJN+5ZzGbFNzNRUVhb4SskTwwuBRTENpOmjws
NX9vB0HSxUVRuYAmrETNlRKu1+p3tEw/qUhPiSc8Kkmug5/MHu+tYv1EhvvRdf2nGtW9rcK7Ih/v
gS72kjl4p1Vx9qVhvBXCum8CCWsYyjV1hhBgaHyjx+GJthlnH2zWvTUROjEVw/LXzrRmO14B5Lg0
Zskfw4BSgLnWJmvTUJ5cRVDLaPtbDNfUnJYGaJZMnlLcBm6lUeKYHIvQ2NC3ON5+1aWZaqORQAxD
8QQ0NkApOPWlFGJ9AGWYnkxUy28yGrZX5brTE612zn6KJnnbhcQaYnAub5bJzgP48hZJFISWF6Zy
Lvv10ewGHkqfLKIliXzZIxcLXi0UOpqdkWpyVkNft0m2SQtUqCMkKe7N4XbwnINwTBNPcIUawXL1
XbX0xps2/XUfFuaQ8EH+CNOD9wsUK+S85eQkTBGCv3k7kzmxxlXB5tmC66QtO0DieyNxIlcllL8W
eWyVCp5Qh6SJ0M5+jCJxWbL2g3r3Ki7QmL43CgJkrtf+xCbcpaPpq0vVsNNXVZ6Q3UFN6thAxKi7
ylvcxNObuhIE6wPRlG6aGda8B845Yo0G3LX0qcgE0o9l3ZUhzqucNeKwysDEj9zoI6JumwWo+YKM
2u7GUXCvdWQFt6TOmxv5ISsQ6dlsKnE7VHwsfKrWachygtpRsLwS3WrvZAlTSr7UfV6NdwCTePSM
kuduUmgdRP7obgs+ceHWcdb3/IH+DRpAlmyi5OKln5HXGyOgSLc4ieTr+q3HATx8W563yBmB9ALK
gCpXnaw6R2mizTS44p2tBTqt2q7kPVfdMX0DNs1sXR7+oGzujt5i7ZZMnypz2nALhP8GPf10A94p
rHbmATEGEqBc/Ooivy368tTVxDHUau8YsrpxWR+2BhKGXjBEW1z1oPCodwC+2XXMRaR6vt6eSJq8
bSbpI4pi5VRPdiTO3NHJmNs/5dC91xN4dj1sDyNhcHHnjcz/ffsZNJ27r1rv11qKKl0D90fmHCEC
K804X7igvbE/2TX4zwS/NF21I9n8IrI8Stl0qKn3lDWjGcnfPW1nsUDNiaBd1m+dZz1bIRksTLmI
F9f1Bo/fezUPx8ZmFV9H82c2qzRs6wlZXS/eCM75v36jTDwRgUno+qiX+hJYjXE2Jy6G/KpOmd1a
3YQllAml04+8Yi9azCuxuPqGGuazdBhw5dqhSVCwbvaQnetiS8iS+seJjqegvrXXNV6X8N4sszdr
nR/GejnaLhz3mltfdFWA3c8VPBIdlvuqQHMVdCGKwZIwWjcvfRQ5ip+zlREy2REEbMo5+RJBU2GR
PcCSA17n5wGNhog2vEAHr0sgrB7mOXPPjNQzuDIqgVH1t30VEmaSU2hH4i7vAju4aQLrsODwTVTn
GOzv/CRVVb0BSiJKCwcolmZzkaR0UeLTAxlvvLetsmFj2i7gSh0q5fWeTKy/wr5KElu0l5gMptif
2Zuybr3PGFdje7YetxoqkmQ9woyJvVfu8qVEPSbloGmUtMbfLOqC+5VaaapKpq9V6n9VA09je60R
C80Wqnr7sZ6cR0wthzzLybedo+fCLIExvPB3ngJEKYGu4wLpAXlvc8l3qhlbiuFjYYsshvI/P3ed
REARnXrigHg12j3tNWA440BMASmD6RR03n6OmnPlj/ocGsirnczaUhMPz0V3Fgxs7f5RxI7+LLRf
O/JD+O0g0HL5J+3yYJXebQeZjtsCXUUm8uO45mdW0PtuEfeDYBAagNTLYP4X5tmTYlNMt774TzKh
79ZJntQ2kW9TZ7utjxquOGvcWUo8GqjEQkPeDVNw49rW3yLQANaj8YW07sQ9iFLAc/d1CbKcV1G6
eFkQjys14VTGi159ixB5/NQxCW6Oego2gqLC6MfJiyiGgK+QeLjvvVc+OHV1u0STuGC7/iyKReyo
ZfsowchgR9jh/Xb7bA1v4lMJjxky+sdpnZf9SA16bIa0tDfFzcwa8Yj3x7kN2XwBer3Y9pcLJQsr
LgrYc3qoykjUBBQH+20pDmp06oSric9FOv+ZdptSjG0ccpBLK4ZbdC/1Yv6H7/5TbBLFZNcQzZI/
tM76Qep0PJqmglMz9KPBvxebY3Eo7foULOVFb/LSVnqIsQWYD6KJTtLQNtQecUiU9TGTzRFA8eQR
2gnglU49Op2qK8/lrEnuteykbmiJHgL/Kc9a3v52+JtV8zPb+oGr8T6zqGIy3OVv7Gt4FlIEjoMH
/Mbv489oF3hXpU41/fIavpMQQGlUMxvOIrpzrBBdlvHkC2tM6lY+BlrquO7R0Q5Z2k/Zv4ABYTdy
IJksW27Q+WRNCECNvjziqCSqKG+PmyCNi1BVMqyNzE6aTf/mfSESa+n/aWNOccG8YQxDMmZfy1ve
mHNug97/HkuEitw7baoMFCrgY8aNnLNm5/b5QWcNlGtHlzEUEdYVWO6JII206PVwOw9bxLhV3lam
c/aEjXZo/rEW50NQbbHPhgxKgJ8F0Q3Zg+CsV42rHSsWci5OsKup1UkAAoSKHpVKtQIhdnb1Uubu
44QP3M4IJOnczEaHyvENVhKN2tLZ5QxmVzF0I73ilJehhjbm9nEb1j6h33I3OELEIW8T9clqwtfI
aC+Gco+BRgWg7JOXZUnVhIy+uXdQ3TWOqQl5NbSJXWs8D5v/Ca3wEa3DgawmHsn8tBZg67jTJoQT
2x4MxE/QrjyHfpknEE0iUYp5w5yPRWvDS0fGRTAKxK2DRmFEB6GVd7P43tVdsgIdlj9ta/nEV5Un
qXBfm8tknjAVHKqRhjZeMeVtWBu/rj9i3RmHF9CcfrcM9i4z/AuZsbupJ/cyRELnDGg65hsegZTW
1FT531nePdq6SyK9/NROfzFCzSNn3w128zSB6UZ6OhBm8VFEIgUVSxe5wZAP67McjcSpudVKe/zn
2VkeB3NBOPZIIaFrHlioH9c+PABIHfq2RD2RxfCoJFXZuw2N5wwNXnQhWpAgCVeuVqc41+tvVKPG
YztiNrKWlzZcPq4dK/G0eM/aGw+DGcZEhF41AOOw3ra6v+s3I4DD5tj1DY6F5Q+jCU5H6OdYlNur
LNf3NbSfvQ7NgEfWnWtFxmFu5dPKKYrHwji2Zg/cIARmDu+ekl0IseZ2EAgmwhyfkHb/hTL49rT3
sWLEJf+Jw4IVMSVZ+mg7CNhaMGHwYrM56qI5qQYMXCu1tzv/b7UaHunh3MB8la55lFuw69X0Gtby
WM7uBSz9Fr6XQ9rcFQSuNdo/DIVRoar1z33ek2llGQjeRBh7hnywRlemuPso5Srm+2jNLtqSpzLz
bpyrvxM1DIoiX/3zUHehwDxLAbpfL8Sdg1w527AvObGGRhkj8/ZJSvXWOaSlWVpgor4ambIu7Wcq
qkenPDTjgsqvZWwJXz0UA519F2zTsQ6RHrU16nNk6IXRn3ynuFHmdMoKLJt9CJ8ePDqa0MvISMdF
PDA4U4Gbh495Nx4Mu4tFiOAxiqJ6xxKAYF16bwZJ0rFXYC7wmPnaZrlbIui6JduD3dbcZcgPNodX
MBf/fSUwXppRA/RR/gQDh+qqJkEMGA0o7Jn0SG28naV1EdX0X1eZ//xV3Dhu82aY05O3LWs6hYGR
WKI9bcH87Hjjfrh23bvNh1H1CUB+ihuKGV0TGudYbNSW4xwbPSEKvDqzpnT1XRQ5uB3MMHtwKA3c
bR3hhCQTTtn8tUXzCzAuG3FzTfk9w+uclcZ0uYZ/Jlvczt5cF7N2hkhqutNEPsSyCe5IxUp9x+fa
FP8M2/1bJv3s4x/aOZP/DlDpxY5Z/G0FV6QKLahue60TgaRwJ/spbQfnogYk3VQ4nx3t9WnjuKd+
sfddUO3XzYOWrGKMa2QQYjFwp0/hZSdib885l0zTgxV6Aag1qEW4Io1Sy5fZOaTJZTHnY18Y2x92
74RN/8ZiolCVTTWucy9s9of5WsZTTOfSXP8gEz382eVtEVrwPcgCxfd8lZA1LRJXrU9ZMz+t9rNf
1++uaTJWh4mPP/KqNLeR9Hu0/MTDnP3rehOear4IgnFtimG4R4eX0GIcRNtJ1cN4drc6zRvwnHkB
lMoEymAIkCBGO4EqLkPAlc3jkEwZYa/l+l1mVUo+Qh5Hbfns2lf/wzDvg2x7iCbrjYqreSe37igW
4z+rlAtrmHyKzOwmNGs70b149So2wGalozenRm2j84kAx9tw3b5W33uIKkASAAoUXTx9HeKj3TJv
SNssCzBCuufAmk4ICtlT5MGWREOiKZrsugHnA5qQfgdITvcOOYiMhk/bSiceqoGpmLnMvdt8s786
YX2LFjlppPdi0dcTfCh85LRkcoNJm+6hgo8aQisNlwj2lee9ae9rn6wfHs6bIKjDtBZDosvpJycn
G5vqXYlTDucAsY12lhBgkwzL8NbazWnLR8UDmtNROZI/DYN0XMb+W7Uk+ojeOWK+MhFkYWC1hztz
lDchdmtHP02DBgXc7FPur/RheY9GU/ybIef7CHq0DO898bE0KtFZd2lwYDjXX9R391RNXYbGPbZ9
iCeOJFRMT0a3HK1J3GKNJlcQsr6b3Cc7MJPcVQy9oXFiHO6xukQaxx1iHKsxq/2AJlhvbxoe1Gqy
SyiIQ5yb+q+owhefvJxE4tdIgqlc93aIM5S1QMZtCyLmdb9FXlQ7ZDTQPJL5zYdvAb1V8VKCHtrZ
+oz5GRc4VoFCVtidXGiEPqt+wy682yKoki1Aus4dU1fW45xFl2Drfseg/HRkdTYtyTMI5eqEGAj7
dwoyk7WfHvrxFvXLbkWDPhf2ZzkOsBZTCfcxNWlALStU7QBReLWPoQpmHUAkVhrbs2END4PVJshg
0RCM2Z85oxAjTc6kIDvHHR2F3isPftrk750wD7UdHguX0xSyTRXzAUQyxvOJ0LO2iIvUAGYssk35
bTvIzDo7GZwQr50/w0lkBNJqUyZidnXi0J5+N2yBt++JSjugLfDhK1nYLHfi0FrZcj/l+HgiXzOH
yaC97UWhEXnY66VftXMI/WHY960sH4cOoyV+5p9J+B0KS3ntJgUgrE1TfgVYLQ/YJq2kVnaZmEh7
bk1b1Si6QJ9Ig/hQuUAr0IjUdJu/2mjPDHpHLuc0mL+Xbv6nCv8wye1XlVYcgGaI5gBRTIpkQoPF
bsQrgVgC5yL3txUQf7uQw1na55UcUtnDd4PkgZnf5rrm4RSkKyz2ERXYqcNWUVUMQLJGI5Wp4eDV
3T6y9N1a4MJEyJ5jP/SmNvWClQNrPkjTSzOe96zpbq/eeN8JkpFR2wnHB/P/6+f0P4rOY7dxJYii
X0SAqRm2EpUlW5aDbG8Ip2Fs5tT8+jncPWAeZmyJ7K66de+pSweUs7WLIM6KICOuVEDUd42xDbQ0
P0woaKmFZSnqvio93I0D+Av4hTMRG2k60DyTl2KkHezi9CzS9t0vnAsvB5k+i1Vq76Zbkooh9GFF
x6hLThFGao+GS/sZRp1DF3xHZFz4sM6JNPfVwlKlNcBiv/egvCaedZeR/QPV6sKmXKC7NWW+Uy5r
drLspxjLfs3EOYXo224y09+mg4lPreH7MgLHdbY0tvDyJe7c5DwxgyH39FREV36qbTExv1Cj/U9L
jQPuqHXX9axu5eCM+MG08K2OmKYh97htFoxEe8W0y3L0I8Qf3wnfUs3Bvfhaji/l+OOneOBddMI2
v2YIQ4yFXqxkes+cYd0Xf23ivkS1syfJ9QiM59VJu204A3/thq2FeVwMyQZyOMsjy/hzChPmsCRK
kBmGJYWQ3Jyy2PWG3FtdvtJQF9IClFvd8BBX/UcSXQo92fXcLO3U/zhldyEfGuQRtQIzbOz7JTzD
Qt+5WLl80uWzR0Phu0fmJIc+63eD98rvHZSZug3kdBe+g+q/eldtOh7kuk9OXlM9uKU8lREdmkye
izm6+P107EbrxFKfczmrC7lZ34opFZG6UTG7TJ1sVz/LqOTrHK0jFd+jHiWbyfMCvWLUEU/PxF9J
tKXHyue+1IbH2FZgH8QFq46BqdS9TDZStzafAIF855GziiCC+sQ1NcKs7aS/tDEIQ+OfPucHc3ZO
PXU1JH86NZgfNVwLFilwBLrDJy/Bny80ilDYtCZgAHXonStjzOeYvQdh3V7g1qyrQl1JWDBcPvoI
J95MMmWZLYbmLmFGoHxUuLGyGNRqu8Ztr1ZjvZoufdIilHqj+110yU+Vh8TehFOgBhQHKYxz1svv
3KteOJiCKe+3pR+RI223JqpbjhTeJvrXMiPtw/xkpPGzShS5JyRbZ8zfnTK/m5lnrPFCXfIQ82in
PfsJNLmEL0bN26rnBoNatF3mKviU2hUVCa7GCMg2jubZeWCMSu9R7gxGJVlWnmCBH0SVBV7bI9Yx
R4r5NMlj8/VceXzO+aT+5U5uM+UijFDrb0Uc31yj+RdhgIDA3YJaiD9NCp0k759ZSBkAtdl3C7dm
dOeXUHBvxWZFqDO814ucJ9oXA9NONvRYuNo9bPoGb4a5qwR7JSRZuwQ9HovMrW+1J6uervkkN6lt
PLn+52DPRN3Ltd6JNyfxlrQ5NpiMrsESnK6kAEGB84eBT9ffjV3QpuQAxpYFinF9kERFZHML++yL
nXNrt3oadYt3Iz8aKCithXzaqEALIXfhtZek9yVTVycct04Vnyw82r137FOD9qUOH6Yac9bQ7l2r
eM1S66jIQaiES8XvtxpW1HAm6AYcwmIe3IjXOhwfGzD4eBM6bzWE+pYBaW1ov4Rj1sgihMSSv8m2
r1M6nvX6PgzcqNmyyTS56m1+JB25p6N80PR5Pw/yYSAZ5iuLMDL8Z7wVNB04ZRjw0DT4ubXOIorf
FCF4ANuG5+BnECXMKVEfemYIvdX+UOYdpU19AV+I7Id9t4xh15gdXnrtSTfnQx0Xb043ATYhPYd1
Vys2E7Yms3af3GbaE+XC/XUgmyM4KSPOE0AEzfxvziUYl3nbdBOkaGcXzxSz+amc3rgojlwS/0K4
I2YFplt/TViBkQzYAxU9BCk0v/ZfPS4uGucg9VW3gWT+lk3DLgbvnFrdwekzENLZ2pi4JZhne1Qf
BmEn5V/iRATZ4D3ZyB8TGxdk85VC1k1Cnyfau1C/HEQbrqJw2Ngy+aIWW9mAwi2MtjZe2grRrKYS
zAotKKZsIypjG+OW1nHtGoo2r5rcNQsUXjtN/8MUssslBbJTMcb0Le9ksg8ujpDO6/GKoe3cCUQd
gb+mBZBRWPaGgy9oEpcMOvnvctbOpe3fO3y1fVySCXF+p5KMfT8HyNOHVCNLTSIUHbnWNjOQ84w5
Y6NvYv+qjfa7leD79XrynaROXG3rms1aQYQoI3/LrCMg/IVK/EdXwP1d7IzW+jf04alB8tS0Vzby
YSeoxqst1dHGGVEitRU4Q1eYRR9Gdzh3TvXUpPYm7rJzWuK4KK3fZRSSTOZ1tI37ZBT7woihoVvs
COsZ1sMfABzlTO0hH31igsUmxVU9i+hoJPLYhl/hlD1wwTHmg09RFRSN4sk3DNzXbPPq57tlJzdE
yw9tTLHFughpBF8Q/G1g4hEcTbl1o3Ydjq+KLN4kwByIGQfGmBJNsDelqk5mncDNYGNOONgUHE2E
sQ4aD87SDBddNLPKtepZTPjpMQmVjGOS1HqbJHEhhsAMj3nswo+qIK3dPy7WpoYsjzJ5hZ0XUFDY
rHRzja944yMUmHJXiGbnU5H2aG2gjy4mU4G2u1jqkmVfdftPr4u15f2zXJy4nEtWWH5BR/dwFxnB
bKRH8nSf8egfJBo61e/4KFvrvdRY6JPjaMiRvxJdncvUW7vOSWrmVrTXnkyGrf9CQ3poWVYwKPdf
SdyB7Y9gZhilAbIoGpzb9redQmLNpk0KmkGFOLrjf32lcEd3zEL/0cOR1W1+kjTeqtA9OxO8m7YL
ZFsjgMWXnGLcw/JN2x8XFpUvxCuiWWfXsfZovCzO48jrsvbIHoRPz2VPW8pyEXj3tC9JzYslzJNq
37tGBlpDIA9O1gtjPTvIkulhyK1vp+FanvvygTL4I8JrrTgKOBEIu3o2FaxT91+5aK62toQt67Xw
WFBqhN9OgU1NxDVlkVOu+6Ff+wKjX85HrceS/UkpgcX+aeqyV5mKoG8WtToDEIHdxUiio2rje80/
zfbfRyWrc8QHOpq4r0m0Y2hB0uAwa1yPVPMtCr+r5IOLCeI6AzzhMfO3sTdxtvQzP9fcq52Q8fKh
qvuUGJ8xyvsKWOCfqHXcsu5CxyDvHkdUU131Vehk6k3zWov6IzG8T9G/IVvrG1OFuzDVt1LEd0S3
z9h7nIrsX6fUayF3Lfc64QpYKh82kC+TRqhKnmGFfehjcfaNNghL46tL/F+293GKnUBkrps8/NN0
a19A4BJuY+70DlqRA5Vn7Ud+HhBi52aTwCOycxRSjRWaeiBslty8SYWfzfJIprP0Nspw223kwFIV
Yb/zcq986ipNBgw0VCAU3ORmNnVSlq13EpXH0syqg8kBh2rTZdYJQ1No8hbEvLkFRoyC2GBQ2x0U
DZe2Ho84ZAkL1Efmdss+gDo6KR2oIlCvej0ZFgkSzVaYdb0vXPBfs2LNOgO3T9fke5OgxoLGLG8S
Rv82dNXXKAzCfT4zQG0iwVxMrr0Chfva16wPLbR+WCazl3ly+l1tI362aSdxPE2nuNf6gwATvUZc
KLfagnXqahbHIthdR4OJt9uzRSEqGE041JKDSLZ4BvhrJDMsXI+Pg/Ju3pC4CKjSogirN6FJxDDu
jWSVqsLcefF8dtAMOWPJ5PblsBta5wu7PcC7orvCNpH08xjmWjdCFSy+2bQDs8DgN2B7Bfj2vWTU
tDIj42pm/tMgkK2Fs8/YmruGqRsTjWSg7vXPXtHvK51/Ajm1Ssyt4zXB1BUHwE5fHhKJixKStuFV
0xiaqiXl01tnv+mXkZX2klNKzuxYYfLdog113zgXGR+xfTE3EXRIUtnFA3811nU+0yi0klVfCVIp
3fydTbwrzRxPm1nS1Y4G+JTYk8z5QG2LhQRtege+nl8AVQ55S+1QOPnTCBBqcNUTClmxadg3F1iC
sD/+DnTVrNqys+bslkhiDDRfRiyNIpvuSYvUMHUJ/mCN/U2l1x8kbDlmsBWloO98N8PsXKUsUbzC
hi28gxutgcoEMydRAi7Mt8qTp1OvtnH7G6Yc6THd83q28xejy/6SebqkOY++6G69qT/rXvlrz8AJ
wxFFzDdsImND9eNYGnb5Ij4QJgiqxv4MPTIXtiD17qfMp5KadZaD/DMSx8AhSDShLakJygIx2cZF
WDQO6USiG44/H8xYYR3Iu+nAXtfHyokvONl/Z9swjzSk33yuP4as9PWcE7g2zCsOuc9F1iqXgqRI
F+WpWcc1OAbDJm6rXJaJYsxFTfXCFRv/WOgSj6zxTsdPo5tZWAf9Y56/siXvXYf9tjZtSEFh+FCW
2cVMOOHoX5LVIBMwQf2cYaWMtlATO/AR0AwrY2JFQgp0wuBAXtu8Wqu0K7+60HyeebkLXmy+RXBU
ncnLGLOT6NBbyMAjPn2mgNjeChvuBujYP4lNfaNaIi5ck29+1borHGQYBNMSilQHPtpEtM7mBlQY
sTPc9H9JgcGmHt0aUBvJLreGqSWxVqS52Ldy+qP3H/dNa5K+SoenzHP2zLhpjLKDhi8RuNoYtIu6
aecasjyOELgyR0ZeX7ntbSr+g0AfppVxovC0NUYUubqwuYtwjwGSJBx0iu5lmj+axlmAXQrmYhg5
FExCvfTMbspZa2XalrnONh50LuZcnFIBBjxU1Us55V+eT5pVVsYu7yoa+YnScogerJrezarFaoSE
who0ODppNmydMHydlfPYFc5P0fvcT2WQ58V1aKrPusP1WGoMICUuxCSluzHN5wozGdicwg7GVkD9
jkMN1355qmX4gOf+3EzmKW2MvWX3LqLyhy0MfZsr5xn43OvgYbnA9HMrVP+T9fGj6rtDkbqXNEXc
kXjcqVj2dmxcoe7q/HP5Lqn6x86wP1sZ3edxeDNq846iTwWqWydmpFu901CX/V9TDdYhHtkOpkwE
3iQ1+v3sYYDP550V638Ms0DHLmRHYtoEnAlsipWChUqIH/rg1EbgAFiqaHFYhnZ/aIEcr3EKftB/
WUSLSPs5Vv1VZYyd9JRzknnYwzTKW5ouheGM8VQ3IfWlDQ9HKprHIvPk1mf2yG5uPchcbhwNb4Hu
pQ8ZTdjKldJdmx07nJRg9xS3wDs4HdYcqebDjMjZz3A7RNdKSMtgqAkKuNuoqeValeyvaliJzXNq
r5nNP9emh+UBGVUQEtqw74FUb6h4pUG36ySuIxVdOYiObWp+e212njL8/4CHQB7l7IwM6yLcxhVu
Z93EtmNOp8S0Hg2v+jfryPLKpUQdNOqnDErLIYzUpeXPh5aJR2sdwspRe23o+DkFdC+rBoC6zNHm
FJpVnaKoa0V3UuAsg0S0j6PTHS1oUDNvPDacHeCLhNnjcJKWIzcQzIjopM0DTQVDWc27paX5a1ht
HDi9z+2dalSg4aI6MSXYdw53dDlwzqqs43AqQP4guSabXri3mNW+bJqK9qnPM9ky7Anx+uCWoiyc
hk3cst9JE3cXck2YhBciS3s30Z98mRyFxnyh1HIGuSVmXLq6WxsmpxEu9mpQ9KiVkwd5V8JhMBFz
anQgUkX4o5LPGufFTK+tRdE320yT9WRyYiFsY8E0DxTgzGCnPnnuPFgiLL1+LyR6qIr8Tc+vLhd7
ruoHZJocBZbGMHUUQXY1pFvdx14TRy3btXyW9hDMac6RPtB8V3hyBheLmBhD94ot3N03YXWGrv3E
2jZjaxTOq596OqFosGlz58AlNAmxlAnAyqGo9aCTdorvm7be1ecKnkn4z+8h81CWrzHaZtvUQP0l
1omjsV4wCOifLD0EVN1onGTdralG+uboLUXAqVLns5qQ+u1M37AkY2vjU1hbOfs/8+wNCxVfTbNn
IQeYC+3YGzRGFg6BmDMfB/isun3nai+zZ14H135jFcZKMPH3Zv1dQavKSvaTV6Z70ZXaUIJsxybb
zEMfKLlsfUwX47rLBl8LxGNdVq8toLyqIfwoYv2zq8ZDj53Rqt33elQfLiBwwCkgUgfNfpUZSFI7
NY19UiFW52VEIScV0xDDGjbeaMIq8avzYAG7iNwFTV5+MGZ4GJCFVxETPsh/+nMWUyBWjmDPXfvc
UhXYRXvQXEge7bxf2s60TF60WHsgoP0ax84l9DU6++5kx9bZbB5dhfZEg7PQBNZGVZ7Y9M3AVOxI
ks6rCr123cIyAtG3tZvp4hRE5RI5fUVgwtPmtQrlnhnusc/nW1G2NDkwNTIjGBwNrRchTnYolpRZ
fey+8kyxWQ4TqkneDKUrvM5CvXvsLScqKP6JGiJtRPulI7cykegCvluae3vNox2dsDfWiz/7dcij
R5WFp5gJYQ9+RSmaoQhvS2++eiL/zVS8DXXJkjtt1fVfWacuNmSoNPPuiEGPXe5jWGXa0rX7vv9i
9rtKKp06jkbRns9hXg4LK5JladoQaKb2iESHUza94/hY58WncqFcKeNVMHFP9PFc1t2xcYnzQPxa
FT0+DlzVRMLOZat/hzoOGY9L2La6l7504ClDbAREEI0UpH77D/25GcQBb+Uq9MXWdNlmMeM8m3L3
pHGYVmSXsW89REN+UmNyln6xi3Vr3ZTEW/XGBtsSyrew6u+W5hxznDXxoN2B6UHbFI8jBQtKrse7
6lEeyB63UtHCfGyaOAhtdlmMvRK7TtDJshU5ttACmvQeYnBoi+IY+12AVoIEWwEmr3bz6EEh/KwN
cSNVtidR+hkubiMc8oeU9t/VQOVp04uNuc8uvnR0NKPCP4w3pzVmqBmORb4BA7OM9vnAk6Ii/v8x
sPGRa3OEHFK8u+XV58aNoiiwbcAI3U9JIJUSuMLDPif3obO/0GbQhKfum6rhmfBoABB5Rzbv1rrL
EkT3WufuL7kLOB7qWA3aH2Xrpg8R1AzvNoIRHPpuKx2fL7wIRDitJccw0d1548z2wUE5pKukbsLl
FGX/zIxgtkqwlaJgzNl4dJ2a0Vkxvtb0UdzlW8MZdoaXHkOboJbLwjw8w7nGODgbsGvqz0NhLWIw
JwR4CSPFsJ4iRUA5E+OuCsdzZ1Nslsq7dAzzh1J/gtlJlNXOmBjPZ5eTnrF5FtQpTzw/xG7IAYiU
FqTAmUJsbsfPrnZ2tjZTKWrzO2EQRFpzrzXamdjz04gHIiI2xhxWxQFwzz0e4pNyu7VKm3s04RvT
Jc3H8M+iHmAfFc6Bupb7uAovBj4ygmGn0i9PjQ+sNZQdbbghXEYWfRp0GSjjTBosVzTdvQiNvWeR
M2bFCXsu9W5tNPlam0ieMQUBwdXwNLMXtK9MDVhRcZpgUwasB3+PyuYe5z1HzkSFI9xip+Vciwsc
PzbTQ01lXsFPrB04eh7XsmthcjeQGCE2Zxtk9TeZ6FBVXLEefdgOMlPmhvVM5omu9UUYNkl8rGfc
PGSZWCFIpn/ts30zK4dPuyivo8seQWIOvWc+4FBtV2YBYC+um6cq8T+V9Kf1kIYviQM7p6IV8ONL
tRDKibjvOb5f0aOD0BUrw1XHdrBvlA007xrHqrby5fhQAgAkO+casGfxXY7aeLKxi9GrByWjsrEC
iux8C3gilYT8gfVlprorcfRlgDG8Z12+Qn7gLfM2GtyvoqHZZ3KpY+6Kszu5G3BIaNng1wAYlXRL
Ui/3w9yePKd79jHCgQgykbFVc0XVYRtZFNOxAeeaqKeQYR2f29aX5Q2ts1x1uD9VnJ6KWGHB5CtC
MSARWIl7qEHCLYGCdYYLHyt+pVhdG521GQz1YVDrYrrkZLN8QjtDrakDrsNdgsd9JZ2YkIwAnBN3
/hOLCNdOpt2rVN5gJ48UmuZTYugAHpwfZSSHoWHU5obRmhn3SCmG8SMenXznec2mr/qFzMjIZTJ2
bExJ1tL9A3HO6cUpY3ObVll27AuqBfOTseSmbVKEwV/o+gEXzDrM9fNUQ8rrS56dZiFru5dQpCjX
jfY4Ayha+VhTgjCeykA3+7twrce5x5gTuvbVr3wacUejOkvDo2C23OPUDTrD2/pjzfk70xU6z7oZ
P0sHpa1qWlgiDrhCpVdUaJP97UzczNiRAwAgPNizTiVsNwm1Ynljky1mbOOnQaC3vHFDFJXBKIml
icB5U5PKzuyHKi28nRZ6t1wV0YZS9Brn3k7vcV0xMfiNapJnYPVfGi1jUZLTsH9AxrBoMv1xHJKn
UIgHzUh3aZxQPWABQ1hrd3ZGTdN39G1JBe2lGxBGpHotTf+vUiW9AKJTi82ojBneRoKfrITohUdd
RESIgdGV4slBsV2XGdqJa/c4LuIXImI/cZ5vG7hhXWU/m9J99WkyViYccstu9iBqH91lVkuLyemc
f/ia8aJc67vXvQelTZSW4WkmUIYqQrZ9JJ/hVNPVDBG0OwE7ODVrJNBhvCa9eGHCx9wgJiggnT9n
eiBzAUC4IbJRuWxIr8L03ZnEU11alzBJD6Qtg8LBYMiIyB5GHPv8DLpxHxJjn3NQR90yz2gbGjc+
HJNiOWQ1bya0Te7ZW310gBlAAlJq5lzChMLOV2m8VDNJAzdsdyTxqe/ZLCtoJ0AL62PzgQlk4tH6
MOxw7bXenpGnvTNNBKMhYgXmbHAhRqjZzGHuBVdhYsSg+NQxDyXCvXlz7ZIHSKfpaahdJm++AOAH
vuo8tnZ37mtMVj5bBUqG4Xk//TW8y8WcYqkydG5P/c7Kbg5ojy1q+MfA8OfzIv4zNJCtIkgcr7Vx
CEausBRDcBgPFy+xzvbo77E8BIYN1ch0r6yo4j12OIgzxuTo6wP7Q1N8hAkyd4IKQBth7EPMZXHZ
bz3rFuPsjwYoIKZJ5Rq61huR20dEsfRMbKw8+a3/KyZrT2L+SNiPkGGYkY3Aauf8WLXaTSEc8iG1
DmOdUgBkV5gnfzg8uNS18H2wsUSSPZnXXdLc+7C9zeF7nTDISKd7lI83o0mLrUv8fOtp8pq208aM
MNRlFlUy4+5R109OM0nUswxMTOmtbVihpsSSTmggCFUxB2omIqX7T81cbEjEbCbb5Zsak41UwzNr
MZOgKhoGR3aMR7+V/yynv7WREe7qcKJuwPVK5krijcZ/j6jFAiZtdqhQnVuk6h894exHlaMn92Nn
hcV6K6ziHHntd2RiHfO9ct1GrqTp4Pdnxu0P3UfdGzlMSHNDm77XDUOuNKyMlZSfZL0oDWuqR57H
J7TuG5/EGh7KsV9qDYsBmdftXcM/LXbbsQDY7WBL8cXG9ItPDR+s3vWHsa3Pfpd8oZEdkrJB/2Cq
xba6OLC0cafa6gGO9cEH8t7E4obP0ljrJH0ZtbNOGqXhr8ZzoXkWi37Latdbxt7GKNmJ6mFw7C9v
bEuQIe1XPx0Kk3yKwTIsfOTTJhrPkxgOjijvuYoXAgieecVSlIzBPgoxPhSowanbbOva2+vV1o6I
0Zo/RogvkF9I7FGAvLXWCIBVgF3VqOFTAErZ28/TiCe8kw9RCBotbV6Y6OGhg8VLgtYI86dhUk+z
JZ5x1O40Nzu4EbI+numeR8XP1VmNVGEisf6I7WIMHh/7kO6TY32b8qTqDQ7ApZxLRe+vTcUVyxdO
UkJoJaVpvNGLmZOfvSxeM2ggzlN+INYfoH87JBg9guRz/eUbplyzF2JB/rbcZlXBB8cw2qSUhday
8hmQMgKAriY5u5Oi/RMcwswczA/TAILRhje/i1htbOy7WTzOsXXRSCXBy9e4zqmrNDI5a6MY3pul
C8VZc3cKnD7EqT6SAU3FyJ8rny/SKZnVuMMKsxiFyZ9Fi9KmkdglEQmnSVuzB5HHTHPvpWIXCjy7
77bsNiO77PMw5KIdErZVaCXRdmw6kAI34wQPbCDVG9fYsOJvaWInTFm3VjPt67h4DVdfR65BgVdt
XIvV0QkzDzV3jKFx94nOhwHcMO3KuFn1Kj2PEYGgKlXnXOWb2Q5pwbhum4wveTQvUBsONgwYM2Zv
dJJBdQzr7NRpOAKVTR1osTIFEcz7qkkD9fZwwkpU4RLpoc/Hi6O7KOD0w032RvEsB/9mVJy5UYz1
lx0E2pWFJD5FQXOGL3UW5PzKsTn2FtEBvcZh84twvdZ05OzM+KQrx3+lEdeBsHybzO6naEoWpUfQ
JESkvXuT8yyrkTqnFRs15FuSvVjkCozqqbPzqTBX5Mvpmgb3l6TvazmHb9Jof1SIAIaccjT7n8ZC
9bWzeDcziQ/JQpoDdookcdikYY7/iuJDmwkgeGwQpd0o/GwnZ3GyxmfpcikZuMSHhP7X9Y0z/8Mt
7CjYsadcHX387HPvjXwnziH4IjuRTDyHif6eZsbjMLkXrx3+xSPF45B65VGE4qXyqp9JJ3heLbMu
i083CqEpxPFJjgQqHX/v0Vn0KfnEhkFM2VnbuDDfcr36I03LVvQHQZy/8E8wgd4LRASzc3/DRHso
+JCbaTo6qX2fKg7tJjuEJl+Aix4ExbSN9KsbITpo8pKMDFapWWevDWAh8wCiZiVNoM+vDgN0Fknt
2NMD+Pqk4sea387A2ZhSMLHWHRP0HrrRcuKRd3TXFpbLtKz50R9yKJOKEWOJ+VTifp3zPbEcomPT
tiVWP8bDYdS0IGppyfAvDwZH1lxvTD1/8RczDIecQZs2k4DLUZCLtgQe3fFANt26j+wnHb2+yNMN
vqwx+hqWgFb5alKLNFjUkZVvNYtTOjiJPDBv+pQe58UwqMld5uC3t6bo3CdfImUCzGtVs5UAobWv
tL07SS48b1eK4mLP9sWzfwld8M2nq5wQq7JoV9xi1bhvKYMCR2CPi3692V9DpXpRufPFyN2L8sUz
DymSVSv7oXW3XUOa3OvQ38xvps3LgtAdiHws4N/Fwi33xyCWjLO7lwGpSXEBlpq7zxKBKsMCZD/c
ZRbPe0ERpZtfDpcM+3b40WKShUwtkJDe4FRciqLaqvhLteVWuO52Ajy72LkxtEMXkJsWkU/ajC1d
f0GOriaEb28w12ZPhLeWR41pRN40h5pxfrmAeiOBmMTKedZsNehpvXdOcacb+Pg6H2kEKBfb31Ep
2GgjaQQojariu7DwMUSkLlGHonCL647QabRrtP5o6h+iwAgwW6sSNFJi4YFsPzTrDL+Ur5+s//Ci
CLwMHIYExak1DyWrL5ckKAg8aNmcztzwrdHuapiaEFMf+vJNamSjvbAK4vjcNjYOWuu3Vlx7XCuV
RH3X6K6Z2qpnsz/n43Mx7nXya/64n/tDOtWB0IBVFCHSDdeOm+/SIduU0Y+HGJFBFhHzjR0WW12j
SViA6M4RzMiDZxdbB1OCH0efnh6dVWH9s6GMKx86s2YU697sg6iPQJEaL0KWSMaNz4IFF2dTP/za
nJsRviN9yDeGZXOud2ora1T6ySSB27D9gI4zIgVYHeGSnC3Puwqp6JYygqPlb9Oox3a6aMB0xBCe
TEfbTIm2NsGKJQxsJ9XsWu5e9rfTHKTWtzfFzLH2E0JcNdoUYcZmdKoVDTU4GcrZsSZ2iaItebGZ
3M6L6NOyqaLqD2iPzDq8DSo4yZLqDKWys8dVFsFf1IzAI1ZUzpKywt3P3Vfno3IK/zCOT0kHrw33
UkYInXoJMX2utwZvkdfKc0sU1H6IYoh9NQ09S1efCFaz9uCxq4+D/mLyLhpJYGtbDhwk+a80gmRs
3JvywMJFAEVPI+VFdJ3a1yJ76GyTpQjLkOIHo9KqYvbjGZtomRB49sboMLKJt5RRDMlHMeV7c2Qm
L2H+pnqQ9PZqcpcOk3URZbdtI3szA4M1cYtLfPA6JLOIaQX8IV6XH3sAFJaRSF6I0bHaWT2LHwvW
GLhn3d3SEi08eiP+npt7RfcTzehylJBTzKebMswmoKZhqaoPHheEhVd/tLaL2GnIT0x0eX2u1FeB
XboiyjVH/7zPsCLRmTwUtKLovh7uRINLEDIAeKC1gEHhbNzpM9GBaD8ySnGmLaNoZDICc7ux2YFq
jOqLu0DBQX6lEMkAFzp0hKLaStbv5S9OEwz4jJ0WHG7Ckd+eRfRnk++z2ELWzsGgYXXxHzxz3nTR
dBQ4XzSbLHxWHEtuik76LCZoEBinTcNCnsbyOSdI65A9jCyiPExeUS83dcxdT/3Jej6KuAO7avzw
1xFsycseTN/aTZ62lggWHsNqJRY3L6v8Znm2/QPvHCozIf8a1Y8MgOnc/RjYqpntcfMe2wSis5P9
lSnb1srmr9cEbEGdgf9Ud3j1yIlLadwWgZq1HTG9GDvI0QHGbzsCVV/CHmVLGFnhBTqfp6++idFI
uOmV4T3oAGg14DIS4h7lxNZ0Fv9ItAHKvsBKaN28LUvQYvXUhSP45Be7wn1H4GAoVrP5nAOibHS2
RDsp4X53Q5l5jFtrrTfd1aWSZORwLwVFAQPQIk4OUn/0dGiNL524RsMFCWpl0gNrrJwV8+fE+Km3
tUtWfgwGiQcsgISvpEjureJsr8CxOdVJDM9aqm087I4wBYMucY8O1kWIZHRNwSjedQIDuE7AFa0k
PRrCil3upfMO7NsNCR03QYGsWZQfnXZvMYcYSbtxtRnnzH+Ozmu5VWyLol9EFTm8SoBysizZPi+U
IzmHDXx9D/qt697TbR8J9l5hzjGxCULmDcmdkpe3jPsivFfR05DfZfPQBOdBhAwnzxOE5g53XsXK
y00A8ynTnnrVtFjWMQrWv1Mk2cs+A/ol27rXvJrYAKS7dnB8NeXdJfAmx95qkLmT6a/9vNGdl5KU
I41etMRXp2LUHvRvpR7xuJ71BATQhtiakzN/CIyr6I082GBuDKC6p/9mulkY5wlFY/yw7F2m3O3y
HUipYZqegONo2tskuJs8gEaymxUfbQ4zBxQctvJOCiaDCsQkLFH3i8xw0fKKcDuMsG4JvnrEztlk
e45pxekzd+x9ZmxG4mvodjX2mzGe3e4lIGbJQDDqZMeoJjbCawmD4QkV2GQDYfnYjI4VFypoiOWu
XmVQFQjTY0Bn+EoyvThlL0FxBiRmalxedmi/M0UQhCXw/jB7DGIcyshvMdA6j1kbbjLAS2VgIid1
+75J97XAl1Jdyrykbb+zlt8Dx7/msGqiUl6P8byG2cM8oVpFLDuV1PmXI7y0qIABOzKtt1x9OrH1
A6mrEIHA99BCw4wb3yCwj0mB1jxruFTtriUpa5auQj+G9atoLyOux4y00MK31ew7jnhQpa48jBLW
K2B+rHHXGhrLINM2EHD/TUTckJpm+inRzgU6egt5vDMgSkyUY5enfzZuiNYQNwq7vUR8TYNLnWue
1ZOyLViKCUbhYXZsKrEfWnJSJKZwqo1/fOogDdfYosY1/51dJ//otuzKsQn5iiKomn5mTX4ZiuE5
2/FJaeeNKTE9G2pO3VL7Ci0cv/C85txY6RLwanbqWFEgAQecLxaJNyKY0aIlKna531Cqrv3kKUwp
uo+Rxa7prGIVuz/JimxNpl1W4xl5BBX10uR2U33RxhHU221pluHUbIMp8YjoIQ9yO+fik9xDNCZo
m9vCk6xhnxI5EHb5my1Pa6EQPrlN2oHjVayaor+2CThq3tYTTD/GZrnMmE92W1SdbEffcwldv2Zs
ehlGqv47VIeZKtvKT/OsbkxmOvZ0lJTKG+pLCBtGSGRe4WFgUT0kMpLV9pxhYiKYIFABw+6lwC9p
CtNJO6JY3Yrqgh2eEwXSWocSakYLEBvijmLcHQiCqjvmbql8Vch2G7r6Ac7saCD5Uhh8COuBDzJb
AippcVXkFoYm3SpHeuo9GywKskCNtinYr0JcMaD86JJzLSuSoLEAZwPpeWO41ixgXRMPK4gWKiYg
IijWApfi+IWlKfb/hfwTbbQYnFSj7xjYe2QMrcr0r2cCGbXvMhXEiJUJYZgT7XXpvWBR00jfYix2
qvxjag6QGSIZmEg01WmonjDwebkp8/VgL2LzqLIVxkK7mQToc8brg82ZybAyFmvHUv1iobqDwS74
Y9GcQMKY/FpH2dZ323zEWd1EO5KnXhM9eIm7U1/Nvhr+cAKh9MZaIdD8zXRVJpV3xj0jHQ1d3+Vg
cvrh1nFJyPeisXa8+7L9LVMM5t172zxLg+8u26XNI8IDH1N/JgGOHSLLA1S+GVpb9BBeagg04v1f
sSAQREQJBauX6hZ1UwZAvMl0eKeeQ19uVhXD1YEkBdOtNRxV4gOjZqTum1DhKpJ2WJPGiikpmm69
epui5xwS/BPSi0T0hfmVeDB+hObVfM0gNS99h/RgRj1v71s6mBj3WqzhX0xf8Mfx9WRegE9yGPik
xEhEJJlIivMyGu6UPDp1NxQTjfpNKmlPFWkDyNRDOGVJ3SmP0OzmtO6G9hbwUSP6LIov27rZMPtq
BAtFeRnZATrZs60/WnV2W5Mne3wXyb5FPlWR+sZmgd9m+kUtjn/A4ASxtsudayfNlsTkpeeialG4
u9uxcSeBhFmIlQEajf3rWnYgS+G6iqfWr0AKdxOrPYyiZDbixJtJ8VG3S6pJIJV+gpqcVp9WCt6A
XR5Su9pUjbkJcOXLmnxC9fjKLQElTmIpPCHyinei17w0DdZ9zbQlatYFtqtlT4V3xKUPRbx7snrj
FoPWVpD62Ma4zXnBS06gGaDdLKkEwOj7oa+2EFaOqAl3ckDZVaVPfEb3mCRAGLzrkQjbenLAvjD3
BYgVkYoVNd1qcGwvzjBd8LZVauuBDfNwfoNR/yG9ccXlgpioDXbg590OpU8y4yFIlS104t2QOzfZ
+Uc69CUiCCEU0rYy4IU3lLgaeAJu+EnP6T1lqLGym2Mi1JIYglSA63By69C+JxZnYwx9JUg2OMOP
mFB3JqbqtYXW6jIHrH6VAgkLZZcZJ++DaTHisOgW6om0C3ZT4aqzMyiEWfpbg5YteniGQ3xK1fEx
o6JKrYJ4zfqi4qnM+2yj99qnlODrKZ6NMb9m2W9ThCizxNsoyCFWtHOIC7zWkoMchRch2l1nOH/h
6LxFLGSbSuY7Wa6PK9g0L0xf2pzj0pB/WJb8dsrg2qbi9ZMgzK/aw8sHS1SjM6zZ+T+LEi2hs0xH
bYq2dgbkbc2bJu095BaureeHYejPZVc/m6lh7HRMdcDF6ANI7lsbpg9MXpIG4CzF3mauFJXTPWKS
punKxrLkW08e6Ezh2soDc1/tBffMBtQaE+z3Kr8OJjt+Z8+BjbhpUjxg5L4phKePw57z5CuN+R05
eCHE/cIsuKQRnks89LrGk87sIeH3sClRsqHY9rZ+SpXFPXhShDPgZlKpkeHZSV8R7ifeK+tjRrre
qZ9UQBmpClb+M6GuzRLJjcbs0XGYREryAYiTQxDviBxaqxiGnMl/MlHf0AYx4PjtDPbDVkYjGdOL
Gea+n59w8/5veKYRj6GSnqPAQ9z7G/LRi15eG1xiuNjhhFBbW0ayafBTleBSykIBE/89ZK8jsWWD
WfsqzjURmOgTCRXQWV/Z5mmcyktTZm5Sm1gGMdaWzX5uW5iYOjxKgjHG7jlgEyvk4CzmylOYpXIn
HcEKu1bDfK2KriojDTuXfhllPo30kTg/cf1IJACmgUF2GWxrRVDrtq4+X6bKwK/WQSYCPKfLn5XG
fZYiTDcUXAK87TM4T4PxQYESw5oat7QKv7bISHGSLTeIK2YCAdPhGMfqPu1w0IkbyoWdHj2WUA4S
JfloY+qz1EN9dIkz1OM9ETLNeyxDDuhHgt068AzL8Cc8SnHv1amDaEe9hWm9VRnNL7ihYKAzmqBS
4AVWpb2wqR56bW/EbF2zCJ6VQ0dNhabH7YumUQrQ9APvNRTKpsL2TW46iTREwuH+AN/zklVelplE
lMwxDvF92qNnJzioLkPPCDHDwEM79ZmBIz71nEoDsxn6qGPa3gBuwcyWeOoxvzH5ekmDDnOA9Wpm
yyHEgpOfWKNWa429wVxPdcyNMssfcrDAZAyIBbBYpI4uP0G4l/IrdBLC5bxXbrKR7eW+/03nFozR
8JVi36OaBlkUjWgYxhxqcKql5mrop2+ggTdn7M+C33KdzxlKDfydixyegl6aFzwEzJs8N/zGaiY+
hDR7Rf7WXoppCi5RXT5snbRuRfcI+Oaqz+t7BvCKMKPuX6/BWSB3jiOiCNDlpdrrFIU/+NueUpT+
Av14Mob4HeeI2lvh9KwFJJiYSDnPqqlfk0r5Ev1IW6CxHCon0XtaLTApi7kFU54aGxhqhwncdcBX
XTU9+mejqejcy2zjGHgN4vFiRkmLEUT60Qh0I8Qm3szx6BVV8JLTvbgtH+xa6GWFmyMEq5LqD1Vw
+E4Cjyr8TmXjTCQ5GItEWisCMnD4O5MCTXaj4vQYiTgg6lb9q1K8a2GmIVUZxNnCPc/c0sK/IZvS
eigVBzF6dZeZWC9ToasKiG0NUJJHxTA+wnja2Glw7YvMD+dy3zXyNlI5fQv11aakVApto47WGfe+
5SoKvBozRRiuvzQa43vytla6qP9KGeB4qD5DUK7Y5iPY0dhDDVnaR03x2lL0rnINPAS+PE2INzlJ
gfSk00OT40fe6KZb9CZXOQjCGEhDqvQHPKFATDtEi9amWHLFUyu8GDZSIseCYcu+tJTZCRq5xFDc
wt6RHgdCbONJHM1m2LOw2YKrLjdJPr/FJS5wkPY43Cx3COkiB8lHhfYiMkaPQYXY2GDVWF8xjnla
4lzlkaHRiPoDVHqQjh/IT45V2TKBQbnLSFKLLALamifZB6esa26GQkOKtxKvuWwd1XFm6aj6I4HZ
zYKP4ohjHvIQjNyxubyUegcVQVa2dWNuhc62gRkF91ld8Qn3+d0Ow9sQoytpVPtQttlXFDM4bklb
6hkBRPMfu5B/ek2ksuhdAM5vg0GkFUE7aEyNe6nN92lkVQZXg6QJMz1KAScOCbiOqSnUX8Eb2WM3
TZkYSqcXM8+fQxadRBd+LgglTYzHhvEnQRq7sJwrX+t7P1AZBdQsewvZa8kH02LlXKnhH3NXsFvj
zpD1XYtOFMtn7opRq1ZtR0mRU+hEvcQoUD6niu2pBANoCSPVsMKrgNis4o4l0bZp7F3CtjaXxj30
qm0TtS6sFJSAHXUqmwQ0S0dJwvqfmY/aZgGhpriYllamopHLJ+syqSntV7xpAQkQEUi4hsmqttgF
k7IngcO3qwyaOpAkB3QjCyA2P3L6MquBX1TQL4bvOiaLTmyRJXhjhb+PG5CQwVVmZ2sID0ND/Yv8
kBnGCW35hiikXWmrF9PoXuE87cYhvxHm7BpUmmGf+70iXbP6N0ZPNhjIvjHjbBaUcBQUN3vKLpxO
WzXuD6MMXYOVjFRazz6Vtk15t+Z3A3eI3L/KsuQTNvDPlpYcQutFqFfgxOdQAz4wJAfBtk8kOClp
C1Ddr+fJutVa6kVmDkiPIEgT5cOMJCixq701TWh9y7XjHBdiFdnQLkYft7NwF1ALFk68USWL4pCo
h7rnjtfR7ZnHMP5Sl1GdVO813GKoblrnq5jIJupAq7GAiCLNsyaKLF7IAqxh4rA3c/h9GJjoL3NI
r8R2r3TeZFbEDXMDBtE80+SOy/q+C4JTYWsEeUFB4SbtzWojq/gZgt+8d/wx0/1akzYkMm2Jq/AK
C2O2rjI4wpLuMAtPmd4t/VHJTUnNz5f2p1XlZyYhvOonG83tSbaIDcEPCBsqmNNtGDCfTide7uqP
+nHXKA81L7ZkUqxaE/1D5NVZemwAucvpZ1o8q1ZZS5P+oY3HCddliNPJSBw3ReZP5tG6EJTRNcNI
xERcL0v4DRaa1xg4eIFANpZJtGf90rX4EBL4IKVGL8joGPJipcLlypr+RUVNJSugzrNx70wRdolx
rUg5nVuDmACFM7AmWzva+YfNVJ1sH6aghQdlIcxuypxtZFo7bSGTLcEgmWBWUlKnATwswWCMVLpF
q/qL2qYRHOKYJiYgK923OTyUZd5r3pdxU28T0kjyW2g4R+IztposrWcnOjTU/iW+kZA4r6D/rpVD
Kgy3RatnzN8kTq5DWflRiarHSMnYkA1bTa6l3kEUMXN3UsIvJY1eFEN4RZwcick45TNgvJH7vgl2
hZN7doipO/5DY5WI6mYOzbcUEhIlHCqChHUuxhTGU6RBHGyb+GIMWhgDd3albQakeqN11yELwSog
hcNCgz76ARIthzgfdPO+xVtspSCGqs8+esttsnGYsSioeFVwENFSuUwLPYBR+ECZqmPIg4CDEuAo
6fI+jPB2Dxyt0/SPY8zlFj/WbXiUWVP38yXU3h3Zk8QbcFPWfaBq5dAfW+tZJ+NnYVokU1Z4q7Wn
Mpl/nJB7iMnAGuSTyIEnsbVS85si/kw0KyHtDEBMvNSLvsFpTw5OBWu6y1Rb5fK1luW2mAIPzaeX
Ga8BC2vxUkshmVqnnIG4ycvVVbBsgcWhmlOVxygVz6CRv5SuxjSN6QXxJH/TvgaLM8PXgCjWO7A8
+LDg42xHtfkTkvoNMGNKRtZTEQNVwhk4LJisJSnJTPO+xR/NTCaTLtYSB4sqWWSwjRhAthL2E87r
XEZV1WbbeV62PuOhgEw/aUA/2I53uLETLT/J6MxsdFJD3eA5alwiKxEKKwTTgpQBmv+X6A4y8Hpv
sw/hSe94BHMCpHscTQTX8Kg/0xkPMF9tzKJb1PFi+3kSVcNryYQbmx4x3sRV1pAbss0AiMDRH232
gnxNiBP1oY1EWTpU4TbujgkCX1gVs7NN6XQQvRL1Xk+nCpVdmHidvGV82XY7LmsBkuNigllx3tX6
Yc7v+YCKDrHurL/n2q/BesTem8bVKhWPiQnnV5ytO+ahGL2EdgX+OEsAumB5fSqY7Ewf3yiLQqgj
MLIVbncLy3/G64cMAFUNJV27hHCNfsOpqGEaNL7y6T1jgtL+gqCZkw2zAOWa9kdtII7E411aiPPt
t45MD/Yl67uJvtCcHiADyBi4zwYsK4C12SHQ8a9Rb25yNnaxGW1E+BwHypDoZMHqMoB7323ta0xQ
ObiKc0btt22tf6gdcNyqwNByp9+F6mx4VvZuF4+OC5NkKS+GPMYWzUD3P27C8KDlm17aM0An4Nsr
k4qGcKODARzsibSoV6qvtR6hmpPQx7Dm/ic1NzP+K8dbbUC0hLsGD+5c9ys9X9UZuNFV1f5I2Nfb
NzPfWPKJ0jCfv+1sEU6CWQIMQiCWdhQFw8vqlSD7JL+hEkgkfCviKSpUyF5h/MQxfdHRgN5CqBvq
vXQTvwE7sW3QTYtkqD4A0G+MHYEyme3qg6/WH3SwMtDGoAamCMGDBOimfAJTsMoXS0pgZdO77ACW
gj1AoJWjVIMXBszdK3A0jn+W4o3Xir7Kqs8ZUBzlXtifi3rdsk5Tww74PUP+KQtPLf3evmTqs1ty
JR9gXGbcOwhxZnECt1jln/KSiDF5MVt+FdA2HomQRgEktow9f5PF9ikfwp0pXYfcLxWcK6F+ZZTK
XbMOYHWvGnAwzrUfATKTaIijkzCumMpqU5j/Rp2swhA4W7mPmFRk/KGO+ZDEUifpjLWjhcRMs6O4
KeM7AqGu3fXRnfwOXi1ceM1XIdwB5+Sw6WtMbGAvYKsPF7N8YM7nuiyRKuOaCFnzE7OL9Jq3p2Ns
/169FWTxGJys3zQ6+KXOEwqTAAWeRpw79lUmL69teuVJsbDQONqFwXNSwTpbkk/8jGbHoG4TIPvw
xpakDDFEjzy1Ocj5m8pvl0a3tPztARxQbUhX1IUFuJ4pyv1I3SVi17U3MV4x5O0xcdX6hmXKwCUe
DSj2f4B6xtZWg0oMoJ859BHL1ysgenVxOI7ioPGlOzQAabvYaTFwxsQPIKfK4asAzJP5rBJMU672
DUFICvfAdJT5PNoPaSDowUVlFF0kVGAZIHNeHGyyNYFvPSCarZBsMiZP7XTTmIAp9A1NOj9HyQuW
Yw2fc5WfMD6ixNwYmESc3h0+w/mHTJQ4+mN9YkuDJ2OmIEURo3lIHtB1arc5k15g6cuThWLAFcu5
Vz0d9G2NQl2o/rVq6EYTAjd0IyH1vjyyeXjFVDBM/zTpTaCmKfVfbd4h52hiv7C8ggDyyXZtqrA2
PCn9DhhMiiKQCFuNByS1r0p4UMp7jvupg9A0fSfFsVGPMO9oGE5wFSvre2LibvFCR/dM+NhW+emR
ebGdZ5j5Eo5LRqXiL+X9JxGsvzugTuWtyVK7P+ZIoii0HO2Marq1xILtAMA/oY3zDESz02mynjG5
5gonoV8MoCXgh+wL4zNrP6zKH8JLmnwYmh8HNN3g5O44xjAcNvnnxJOpb/i/ytklNfIWYKu3d1HB
siV3U32fRMcBu52kb0ckC7PyDnKhc1jmQl8i7MbeQXS3ehzVzNVkdfKlRfxKPKKKYwiN1PwsABV2
8reM+689TMaJDHXCQ6fpR0RfHREG3J2gCkpnM6lrxGeRoDrHmElawWI//8dM3MzWuIRLeiVKSc4/
42LjrSAahcb/PsSHut+SAqgndEWMMphYkRRocfzN2ZWx1jAfe92NlrXyd9J1jFPX88dYozHb8nKG
wzrXPMZWoFPRWZshy3Lkgb10ycNnXr1XEbNlNjZDPp/xsdctNlrmhhzQTvgvUr9k57XIoBkst9Eh
ZVfqPBztdQZGaXkL10mKwGDGfpa/NPN7yGLKkoajGkdumNyWmKG45LoZvlpas9BNs92UnMxwa2cb
qPv+0L/jnUU0/ZEBmZd/Yu0zr9F00Km14VtXfWBIxkkCKD0rmO6i/fHGcKe2mzF8l9s3SY33tiqv
sfrx2Dks/UftkSLlbHT+FgMfSPka/bAkb1+SUeztAXPntGqHY15+UQK5hvE5p+86y1UERvl3EgUu
4xI4npcGiqEKAbymzgKqHhiX0VR9tokmoHDkot1rBM1GGReD20c4fBjD4I3z6HYZlrCI8QlKbwO/
AQSlbn4tOLgwYcJR5FQmMalGgcV+UBCsZlFAqF4Ivb9Ez2nRRDUFGkUDDvsZoNeMdiUrt+IlM9UL
q4tSuhSGLykosLSHGU8rSz+xtdDeLfk74TnMsN8VGuwgFLjwlh+R7eGDXdnSl4UMCNSLmrya+bZN
d312dZKHHlwwD6HOyED9KA+zde3ugNjcYS00cFxyKLLjlxEveSEnbwxoqTH8wnnpe6A22p/CV8NQ
Bz7oQW3vMnLHwrjDaURzu5lHZ1WLUV91xh8fXpRcdOKNdNMjOYCK6oOfGx97siQRADnBOchvgfOQ
tVtn7BTlLMxrU73lAnyvH+bv+kyGMe8fQeVEhIQch4AW0DPQoFflUYLV0JAVQCqwzOW8VSe3sh5F
9aFQdIaO7NpwLCVmjmyQVWKZkaJ03MEQs1aRtR86UsebXdL9ScPnGN6gVyCwciF3g+Xv4ep4g+Gh
+EnxRmLIIsR3zY+Zspsee7JzjI03vSf8iKTymFKJKE20aX8tC2E4XzxOaLBqvsVmJ1FJl611TicG
usDyyrW0JFQND1m6sQNyissidA0YbS9Lh1sB1iyWjZNm65CVcf5sEoUS7FdGwJf96y1YT+zm5i9F
fDpsvyND25jdwa7eTEYoskcEXo2TjAaMghBDHiMYHbJmMkKHlDYF/psSGw7ekwbxdXIJEhK0WUOD
q4EhpW8ibo2ZefO9i97VNyAjusm2gmALQwWqie/xtWrZy3e/c36HR9Fl+wZ5HPOeiECWBAR/hfX3
Z0o2ojvZ5pfBpdRexfTFUn0dTe/6tLMDL3MoQ7knWKNK0zOOWOfQcK6FBKmDsZINWIzcwK2l7vrx
IKPST7QDSgRn/CtAGCCub0mVYJUWSPIpJkCDaTVCMpdeBwLt5IAY2dbM/mM26wraezSZYXOWEDVP
Mj6wad1rTxRlcbRdoihGZtQlAd3lsudpKnoDPK1iOyl+YD5C5SOnf0VH0aPBEelf3nzN+D0VC/YM
7BAWvcySewlm8cCk6aRXVwVacmRSLfBYzMxN3E79GeFBGjmMmuSfYK5Sq5ua0wlksgF/N9km9avd
4wGrDkrFrSmoYPSdxfkk3nARTCRgzW+MBcCo7nn2WHsW2i1iYldvzfqfCXjPYdYLQ+hDUfCvLP8E
7STddsk+lnkxCoZF1aapP9OEMKfzpPuzwL8+fOBRWORlGFc9MMEhwU9tdyTdgun2uK6BfAVU8V0B
pvSnRKvfJ8eeCWjjI9RYTTwGLXzAND2XwV9C3aekmW/pvlVdNbRRULI5Nkz+ZcMTIWc7wGx8f+zR
37oEwuiDXNWpR1KrPe3iQ6WpRbIX1a+W8qdW19YB+l6tlijqssbcsm6RkqtvAfMOrAhs+QhyyW8m
0S0O/8RSt+A/U50FtOEFxoVGecaYyRn6QZy0Hpcu68tYBiOJqaHisMyA82TQxQk+aKxtYT9JiGde
aPLRx81DG79zSJLWF5oCHFc3+wN2mRn6dXZu5t+wphIgUN5ex8W/DFFr1T3DiOub34Km35kF9WPo
SlzhrhLd24H5BqYXf3ipeAIat0YE0hu4H/ehgZQhBkTnmu2f3hLptVPU9xYDseGgImzPheWOZ3yI
60XBqYDcB5QZctUDCeuNw8jRGNAiMLII80MMT2EWP8pMPrQrTceEGCM6HBCXIPJF/JtEPLJ/ZfFd
IWMhimuX6r/2/C/6NlBIqNIu0/7h5PKNPCGvaCP42prlsX5D8mlLL1KFmdfiRmGR3N2T4d+AoEh3
UHjhjz5N04VgLMKSDWxJVkCUmy8jdwajzLGiyH+sTzLpFEj7WiLu8E4bMrCpbuZzn2A6y4g8B99r
RNu+rjZOQjYs2BETbwfdgaL8miR+8WfwqLG/Rrl7MXGn4WK2p40ZYgl7agyhC0v3TI57fhTnKFg1
Z/6X4cxqqh89OgzKUfSBK1OVxJkbY0TOo+FE6rjMXyhNDynkvPkETK8XB6e6yuEhYKERPI0X1HOd
eDcl5m2PDAKdMflFRNPFpvZTRxVlI48zyZrq0nv9Q84c0Ipo+CkxDjLvAfd3ChG5QkVVn/QjPZQE
c2sHzEXXoA3zYYGhrEb5n2L+JhWNMGuatTE8reqnMV61ZAcocG32+4rXUoUAeDfmM0R4J2HCe1JY
CwQ6ZcjyFWvcvXdr+EziTzI1InzA2uAbpY/sDO4QrzyLZGt8igwgwU6OONY9xV5Xli/ykzGu2Se3
DPqMHZf4bOI5AS+CGDDlMOXpmMod/SoWwMlx+/bFsKdVPf6buZ/49GQO6vQEE7pFIZuykDXvtHik
qqQM1tWBsdqe1FUfnCPquZUT+Wl1Q5zKRNfMD3N8DqS3qPyQBp9Jmp7eoxyjVPFvyFhB3GUZreOG
FALYkBbq1Ub3A/1q6+dB8cAwxdmtnV5Yiw0xBvLuN0VgN+C2nBZvEwdkMsSkp2ypxA31nLbHqftV
qnTbcLvD8nJngkPLz+UATHPc8zEDvfpZLl50RphavQw9aWzzf1b0VSnp3qy+bEassEvtgRXEurSu
Bc0LRjCyE9mqc0Ehx2h8yT7WPfO+bS5OSU8OOKkNRLSRwIjSuP8Et4CybJfkv/8XbQ/Ffo2wDeqM
r90cX2bLmetwNJkoqGFu9VzcQ0mvnjx1DTPTeYHLC76eKMJCu4qWHIxv0r5RFp1I9NXyrVNeW+ky
cEyTnjJw0ExHlXBgwgJsg+N+r5pExO1jY0/4pfgB1dNXv7MKRQY4HpQNdI3gwFEjoAJOnxNbiehn
nn4shAE9xWReH1UNUepICBM7z55lKq8sT+WmLa8WHWZi/ITMquUEx+BzSq9pexfFtlWQRG4D7VY4
KCFwiZfaSkpAJ3ELpmhd4TagASrdYURtSnZih7gBu1mD1/K3D9+N+W6EA7897IGlxWOqIYG1kluZ
DIbwBGAlZvyOE8yZh5PyZLuU8vL1+4U0i4qFzgeDqolql6VCkfv677Kv0OzYX9iZw4weCPbJa2ri
kVzr6YFFgoBIzuncvxvtCXB9NO8IravsZ9bv4VmjYIJKVdMp5yPAdG0lX3F/8VzYV3aVfXeEOTWR
hqX150H6s7Rz/JQCXDVYnRqkMaxDE8gJGWvzquWuOQPkIhPBw4FGY2W3XHerBZVoayQkr8pXgmcB
xMXrVGGXs3R4xJmiMujY8KwowewG3JyFQRORyvIHWvVZ5fdSXpx9OBy8TvowR2KCNpFNnwEbfuKh
mV2yvwoEBtyT4NykEPH2b2144XgI2wg17sg94ykmkR64ve9BauNCAp/9qWv3atxM7AkwBuoMrrEs
oZ5CKSiTSVHyXqBMWk2nxH4lnYQawiVgVa8fKHjI8GizfyW2KABCLUz+1J8zOhB45BvNQdmt0SGc
e1rWc5j63XCDCUI1cyIytuIFKl7Y00mjAVebNoS9tOLH0a7i9YmmY2T9S7TPSH9r5+9RenHEl1pt
meP2KLLZbDo9nHHdYtfKGdH8U9R71AUMmNasARj4Ib712/pgGgZODNB0F50tmRHvC8y8mH0MAoFt
rMuWenfYgcfVjgEGAasgYfgfvimv5CUDAN0y3v1NGu/lWbv3KCQVZSG2NytMNitVOeQAbLKfEk+u
7FNqK+jH99bdQvwj9GkbfcvDqe7OJRvAoP7VcP8ODEhpwmU2yBpC4U2oP0WwomzN9R8+rk3P62Ta
30AmkhkXsKhQj9+4RPDqz8pB9I+kxwbPF4C2D7RI99F+ps01zs9jeinmLx2Bg8amq8Kyso8YrlgH
o75NDoZRbuOEnRBql+HQolNh9KFhM7xW+ottU5o1W9XYV60XAA3p2OYO27C6DtHXABi4nqFZ9oMH
LmtjQ1ovxI+RbnFuDDbh2/IxQZMFAIzQLiYYoK+L+LUjqzfL//TxUMvHKOPTcj7qadfFNpp6TPwX
uXpvy8qDuIGKXra5MXYx71wptgS2g1K5pslmRDiSKfAsyPnkV3CyswRHkM5H39lkJdOOZS+TgoHG
uOg/iVKi4LzJw36YCUrMDzmpXUHFG3dM2VDIu3wm8obraFRvQrnSz1XpNcbJxRh9bdJBqWct8O3U
s1KNlCixlpxX/NxYtcDglVTh3MmzJ3EkVpg7SCOkYoqgguTds+SUQZqZ13+q8BCnqXTgE4d837Ye
AdOrDgdQQoqPHq1RUXeka+X83egQyDev0AWnbxRNMnvb4P9b3uP96zU2fQrXBbdYu0z/K9ZkrXHL
DbeT7UM0fuYAHgYgwyW1ZI/Sr0Xd/RjGVxgdvkOQiy6vU8ODjgrn8EcevgzjNbduJspVpG/US8zG
mjdIlVp9ZUUyLDC0NfvongBSYjVmM3bJdN/kKYMK9BZtAHQyOuFp2qakAptx/hk0RyO7Z7CmGDM3
nH9Uix/oV3CTx6BnsJHZpNJRD7Vbpt0DQGmui/DPxH3pRDiiQ8ZnJ0JpSFCx5q+WYUUWHJThT/+x
poti+qbqtTkeBj6VXzi3E+TKLN0kqI6nG8WfxrBFfzWbY5vytG/MgTX+xWy2iiZwTXtdoe4gj9By
+mGCqQ8Zd9mkWwcoZDs3r+iSoBZMseZyI46E/iUt118T46jlLJ/WyX8cnddu40gWhp+IAFkspltL
onK25HBDODVzznz6+TjAXix2e6Ztiaw654/ZVxPt50EkSJnXe+0lE7s++oyydcQayOlD0c0on/Rm
GrPabcePVzO2GXKrooTbUrdZEwSg24fhnS4gQ184xgF+yOu+7eRCYo1hkfMU3WP7rBVPyDvEstI8
9yppXWjG2DH4CvZOeqm6m8iptXOhj4pEX9ndBYBbt/d8xF54s41bhfA1wPw6NTtLvSjqqePWR/wD
d2OD1on4p9cwVKAWQz3uF8feJzw7ImW1PZv1KQZk1+pz2B5HEr06gAa6ptT5TKKjFRBtvmNfmnAL
zGzaTDMIPgir0ygcMz6EUQC6kdoB71HFbxqZp7H5A1GJZowewi3dhi6WCohDGqqov93nNsEaz6Y9
4rknuAoS5r0gM5uoqRdp8NVeFf3iWHjTgKByeTG7q5FcfaYEIe7yvTQeU/9Fn5GghJIdJr8FyetM
zHpYM+Wv9Ndeswry71DzNplB2HHxVg7PILv1FOPRaGiyQG6b8j56POGrwqGDrseS/DIFmBvo9GUZ
hqRWUBCjguovHoB2tppaiEy0BcnWA321r7G2V8Zj73CgPWop3TmJsiIFMmHo/41sYBfNTbK/RNWP
jQHuBfyPIv4Q6XNFTb/SJnL5cVl6ktXZztFB5m7NeFhKYh//zbCKGDcUGWB7SvgcODuSi9XfIm05
qpdQngvtQDYYw1xEXS/kSqojaaQFollE+gfKaE9flh2JPn+p7aaAvow0LepwCaRT8OhrxRtVnESw
buvgkDFbB0QXVHX4Ir1X01jZ06JGB1mH7w6nzjhejewXj7rRuxNyN9hRVPWiOEP7l3mAuPyZ5jQL
rT1mJM7nmmtjdu+cMu2bjAa8l35L9NCx+5208cUxp50sKCGfvb9P/pdNTRJCTfqDiW4iQy2B5xsP
vA2SHX6gT+H5J5nT9h6Bs1f5grgtAmI4on/FfETxllfRX5p/8qHCC2f+ZwMMR5SKPWsJChIJ04P4
G3MYWW4i9KM62k4Vsvlhso16ArYLigHnEsjDzuINk6BpVyJDrZHjCj+U8sWTGQ9rCkksvMblxjFv
CoBlJfZluVZ56Wp8q7nY4OOLMUBGdGPEMxR6mLw/BhGyowGJFnq+KWN0jUvU2KPC7Qfw7BOS0Hbl
Ru9Znx5W8aPXJuUBvyr4xgAU0X/xtpFqoct/cA5lurczpA6INHhT9wBXTkSO6we6EfY1gnEzcL+c
VoidAx2CNy0WqLUBV6mJ0QncuNc4mUkI1pxz2wJOd9RtcRN2K7gH8QzqZu84n1rymKPMEo1sXzta
jKcgOBfs20rqgJWVZCu3q0o9h1W7HIq/FsGAttStbUTo8aS9ZSgLaTNeKNMzMp/RcCHUxancjCSZ
+tlEjI/5NWgAYeNdKElcLT5V6ImM+g2zaQ4NlsPIOFTWrihCaKV7FVOaq7OwqHcL7jh66sErXmpb
hWQ/1Uq8tNRzMaGfuiENcCpcrxfPcNt5zxAXYkSZeA9q+DpwNNkm+8ewksW4hhO0CRTL2YqQ3rLy
voXWU4DGjSQlUiow9isrelP9k4Ptpiz/Kgpg+ATACbw9+QL8U6bNwUNoZcv8CQiXL0i734TRLcAn
l3bvFvyMh9zFfNpoFZERY6fkgo0ZduJPxb+K8iTLpz1c49Et7G1/itIjCwwRIX3oTtxP+b8MLVUe
b/EzgnL26VJM17RhLG9XKg4espPjHfRWUm/EA92Zbm4mc93kNzmsUo1lfzXoUAU1wDNSy7z7SlGk
+NmdPlRc7dfMPENTAVV2UBy7bCD9dukPVxIVxLCV7WvffgpSyYMvEZ+8ZKODXPvlozcc0OJpwUWx
MmS9NeVlMF9VgiBU5yuPMSbc4pRhYlgZI/A1npeFpCSUca36NzLcFvYjKU4xBQ/DVh9+U28zm1OM
0Vxq4WYc/hy8dymCUP4G/DbGKRvIN+NspkJH4JWO/W+UF1QtDCYCozXjr+Ig/O5veoLknXJJ3D96
vc2Cb5SwoXWL5/VmTWCBJ08DgzUfcBT9q7pv9FVxtp1xTj89DgSMgBoFllsM7N94TPGLdsk5s1/V
/urx2aYI+SVy/BVaVtgdGJ5u6/cuHhiPilrj2EDNRWDKFSn3GOE/G1bTAOtDR0WtQhxIkFxClP5E
qcr83Sa2OF2R6Wf3axT3bXSz/D3Wv7D4VqwfAxIbwSBUv+S4rsN1QN18uJDRRsj7ODE4NugHXmWI
5ddtPwpqGsRlQEfcoCxR55utpQDJ7f1rSWg2Rjn9V4/xWKFmBQBHP8KC2Cb3Ojh2LUeIs1S9OxiG
tEq6Um8p6pwC+5ebhhvcjkN96Rpv6WSn0dSx7v9DC7Wu+wIVV71opbMhdH3ZAfVP8c2eZer1p5z9
Up96OcO2FMXFwNee5A7/rdpnYZMEbfPzs8pC1ryMDOA6A0zMFJXy0zSqeqefdjhkFX2CgGUffvzR
M3KU4UWxYFHpdcxJCAR4DNidC+2jugkfUvhZ35MITTI9Ebyk7JxcfrJ1FfXQDp+Kkm+4AhjmVQ6V
Zs3STMpI5f0JUCRr0egnc+L53lQmmRTu+B1OGxEw4k+fZKoo8Pb98C3NR0C6EhUFVHW92NZZUQ72
8JyLUcZ12K0Uwx0J4cYtIu9TvgcjHeWm5hfRf8L+pyOyZK77Tvp9Lz/SaKuN7x75I7U8+hqN3hcW
IQWfVI8tCOWY/cwRUpbn2Yid/qs/ymxYVCjAILBEe9dRhxQ8gixdSbiazKM0T6O+i633lA7nfIOm
G7mC/gCj9TJiu5e4Nxhi6cN4sdCVT7yX9tyr+sxgSS1u+8leTTyvZkYAFpwVGSiKhbkAVOAtrl6l
BQj3NSVEQHj/9PSgGnuJMAFLdIeKMHjgC9OHp9D3WcIsyiMQruZluqoI6T4avBix6drz1/mr54d6
xuPqPU7KJLjpWMEEg8vAhBNDLI7+bSjvRWwwwH7Z6VnLaaydYdZ13O6QmGAATglEbv3doH9qPQGG
6dL8VhE2k7PSjOcIA2OevAfZd+RcjXwn3/1m4RBQCYJMIJvETQscoKXonREZCj5PBstqCF6ITfDN
m9rMwVnotBIuaDZjT+z7Lth1ZMdFnLWU0GgIEmd1/exZbPx22aqbUXcVQs3yZ47ecpRXA19AhOpf
ZKs02ys4tEhukAvxLcRGY41LvHOM/DdTzuyNKUptZc4q+ynbJZz3mDEXIOKDajg7pJD1VJtSlEr3
9zsZTNZnE1yTSaX1i4RNdFzELFE11fapa4/dwp/2k3rQut9SudE8HIoDHysK7HZc4/p4qb6Umf/o
0M4C/AFttjwINrY1I1za5U/qrcyeCcf/U4ZVL38BjxPPNQhx0DV2LjacQPspSufFRHLTAkDI91gs
ygBc4ZFwRSA/dzERaEeZEQr2GHU0NMXTUt46YhYS/2bXF6xiAJFG90ogce0/Y8sC4GSBaDcDygat
J6kBJ5zvLH3+zcgE5zNwpeDm7vQvq75nLT96cuziI/FgPe7xxNvp5T9cnab6bY9LSWsuLi/RuppC
4fbk8U3+Du2ZbMaue3bk0A7O68BYpojPUBRrM7mOmO0aVLkBPwrNEIsYaEubI/dmuSI8phPh6Fmq
/jqPspUqHo23mfOhrJWc3kewzBrdYsv0mh+ywXUMLB7pWZArY21ktaPgjBN8b8X7QJ7gjfDxfZdU
hk06NDGVLpN2YQM05TFvjz0F2ekuLpaKufLx/6p7/IYy/6wBMmP7ERh3u/1HsENhXYb8jjyRw6BM
D1zJVcRrvBorxudLW/LPwLSS8EO3LWGvy7rcZMGh5D2v03QZiJtEW06o4HwRFcFmbO5Zc0evTirn
oSy3zRfXKudQQVNR8vADtpqXRCNyeYk2JLVu3XAFxLcnkupvqThyRfUfpkC190YM1aK8QzFDaUBh
htxh+QJnmU2h5Ww5bzaIniQNLOLW5XftM41vTdstmrcMplPlU6X640OzuVtbGg7VeKVRz8VxjMo+
DO8oiHJ+X6Ac+HH0vfbdYDebCx5qhNoxjlaBujwh+Shz9D32Ox7sD/OgOuusPLfI5kP/7rVbT1tm
1j5pmguxZcsQxCj0iUQkRJi+rxYdt4AYXmPXLiWA1OTOuvzxWVk+UusbfmY1Yexx42rFhVS0q/DR
2d2doNQl0Ew2wa5FJzJvyZ7zuj+yH+qKKpQQ3SBdWvpRma5GS8BYelPb60DQprc3ku+Y0JNk+MuN
S1xwRwMlVa6NgIYEXspLKwjR7hIHH9743iBh50B6D4O/SiIytfeE2xU0EzvDsiyctcLop3wwItjz
VYnNl4jUlMFFhdhhFMRTnyOxwRAL4512r36/TZ5BiCZWSkLKrqiPWI4VJLPowwZCXlHbVMbbSHZH
h7LXcf6GbDfBYtjeb6++CzGufOLgzfaDRXksyNS0kZeQEBWgxZCAUEnIuRrtFGPVPUxCSPFyBztc
QoC2RbLkci9IsUPxq4Hm29TrrvrpG7je6H41FBUDPdsgrYdY22XmoWQ8HIxHH+9HZTPwBYmRdDAN
BiQ3thwzkxFf4wwYXFvw7pENr/PbBc1bT7Nf0zDQWiRB3aV+LKCrqqsyHYk0WrBUYyzhFMwC1yS+
hUwlar09ddXxGcxiabmKyCauiyOPXAZvCOyTW38pYxYoAulGtckV0n/X1nlITpJSrjYqOLqpyyHR
WHyNFjkowO8Nirn0KIoXi8lrRA2LNKFc84DL6GSoW5/dnw5KlnISFMoXMJ/a/NQeYfSDrltRV5Gx
UP13vfoooz9J+rFK/+w0E4CieRblziHAtXgV3MgY/Ju9HC58yaQqSOc0p5308PU0i7Pwl0BwKehw
9VvoxHXuBYIRksudjVmj50QsuOmIwyL3UN17Bp16qNHqZYMaitMefGGWXKD753wpeA+SAelB98Si
sqzie2xOrtlRDTI0D2F+Y2ZzJwNHEjmw/kKRN4kOWubNy6iQwD8gZePPZkLC/vPXgZeHKZXQQ/5u
IWagLOlS2sUiJ7S6owedmpvWUNdS3NPqPVKqrdE88WdX4YeXGdxZqE2ta2d9tCEuTjApvbuP4LEJ
Y3TraesJuYAWndr6HyWGqxpRnWAwQCU4+ONGjyRa7OBSUlRe8fE7AIekkwb1QiGookCYKBnPYuMz
Trdtfqmqo4/1ICSKWI+yR4L938GAV2qu4l0S9I96ugoZwB1ydkZauRNhgivN8magFvkcyFOn0XLR
EypHtf0yaMSLJFul7Wg8dEt4N5ViWHSkHWlI2MLcyfs30qMWfDkkwkEVwtjWh4YCraS+p/RJ+JyK
tuEOvhuB2ZL++9JDN+J4IDOJzhz0KzY89BSZ8FgQQ5j/eppvyfVkf9jQIbXtJiqpvJVNc0IJghE1
nGHsOHibFrJHRwHMolN+5ZTxepS/oWkydgj0L+gWR7caoUrMCecLiMsSd2UGyyfHENUiLn+sU0Co
AzkKJj5Yh+lHEEZK0jqP0BEb2SpC3pUNb7TEbKboNoTwqlwcMfofDAaIq7GOCWMhNKz5dJ9Jq30l
H/SMzGwndQcBZoK+tf7WPDIPqjp+ga6Iom1K48nouPVszH/4419rXzFY4bC8ehXnIMwt+WQyuzrK
h+J9pfaBrMXFMD4675poH7L8qAjOYzuYTll2CqJPIa4FRZU+L1zFrTcOUJCQK4wjpBSMZGQFnD9g
hqVIuXLf8E0vIu1VTe6y+Zyid8051tBoo/1UUetAeUZQ3UbpLXxiPl8EOLXgfAy4t+iGhD8Ecpkm
+5QO5ToA9Qrr4+zBL1RUXNVfHNn3cVbJBjQwpuGPUzAzklGYsVWTmPBSaWeVthn72iftS9/PNxjR
HkR0xs05sIs99aJO8B4hlhc6ukOFPqaAfwOzQZdGmwTMsMMnRvfbIgVoFKj7TOwXhaETLjJ/of1T
xdfvdNwzIl8NirKCVyCTGyrabEAw2VtKuaHBgQtDQy7+01VQZHXjc2Lrh7wvIW7Lfw1BcxZPBVFl
XNQkqOshEVblqmyrDZHdqxCh4tAx1IQe0syNUR37SNLSFt+16ieiwTGhfqiq3srGp/fnRjeI0Wz6
YedlxTmUMV4d+0WFnCp1ltduXFE6DZzzmc8/+vxh1O1qdEzuggwu3HRQrM5rFcEtIQCG2BXC4Ito
CIVtun+pHp1qQ/tTUDMF/f8ClUULdqnYr7p5pqyAOBouGDJDDL1BeDrgpW6XCWoEUFPTwUbncu0F
De47iI+I4CgR/uKMIFiTmSlAn76Vxl7AHCBJ9eTVs97t7iAjjtt+LetkX74LZpsJIjnH+NpYxsKP
P63uf7MWtd0K0T1H6rlLJIRdrZNjTDVLHLkhk1uvBC8eS89EOIBTY0rs72nMBbFJQdNMG75wovNI
MvxBax5qbd4Nr9K8hL0DZ0w4Hkl6/dpBQ9Oli1T+5PnvpMa4/ycyCN0KZrkuvlEznpToPUB9rnzY
jHTMZ5Xttmh80X+GPsIiSNGtVvGY7YuGSCB9pzYUJYmj6n+p8NUFKhV1AUh3KXTjPBrpM4OqYxGR
2a4l6z5BjjdpdIbGByOQcwnCQkUTaGPbsfIfqxjddvhHzEyMOaJCoAYcA68/p8rrJ0WuO3Vnm/o+
ziwMVz2Tu86XPaeDERzATGZXJFYON838oZNtQt5DgD3+l7r51tHdUGILVb8juEUHOhz6eyTmGNaX
Rgd8M+jv3fgQdwHenyUvAY0+wY81XhiQhfIW2RiJgEBsVDFJ9yhK0h7URx5HhI0xa5GVO9c5gQB4
6SHtXx0RY8xjNEeIIpY5T1PNl6CF76XNdUKzeZ8hlLVJC3Wj5Bvxs9/euuIqS8L7+J2ThY0cAIvc
S2Nhh0erLWHMwSOXukau/rJ33pETRJm+1GFE1773sBVCA8VS5fxW7M4lavslAtwiRyWArODIiu1l
RhJVsI21bWCYxB4/Bw/xGSmdsFbQMb+SZ73Ej5BbtWtgkaSNk79pJLEf5G+I747J9tnzad1Rv1b8
t9LbSPWijvu02g3/UiL77FFZlMhF5l0Wlk2rL3RVov6g6+qQZ2jQL9OEpANezUNSc2JpirqNhmGo
A/gbQlCD5hT3v9IoCSPGOLC3BH3RGj/tT17AS8+5ZQkTa+9WgFoyHYiJWxIhiRnKMqwXH/NUok4r
y+7WscY8RWVwSs4gasp6NZKl72EPmJNEOmOD/C1FGuir+dYSjxDp/pDky/nfkgKm5A0+pujekBLo
r8vmOLY7xQZP2qaPTHlr/e/ZY8B/SgRd+qrydimZWTXRMNOrErpIOX24H51H4IpPxy5uVoh2kljz
ig5HbaYAidXSCboSWDlG5EgU710xdx491Co5/McIHB2z8WZ+eZrimdAlz7QeVRc1lBtgu0/wHtBf
9zWyBDRdu22cBKc6WJMGGBskW94pejgNkMry4uftGtFlwqPh06e3B8Ud5XouJCBAjhqqnhCdM6al
QHczyjpUlzYvJ94mw8pMLgmVif6BBYJWh1mIjFHctzcoJ+CZ+pbCVRtNJhjmsDQA7huCNV/bYk3m
ixGvSWzCNjJCwBSbUbhCR7fxVHC630V5zsWiwNuTUSHjRTG5PXeu0HZCFfHN39PV0YcK++qr7gDR
AgeM7wVlhkPbc61/57hIi+ZsttsquzdoAoa/mlm7KrmM6jfa217YFukaSIy5LuOnA2EfqonbgpqO
Jj8mEPk1B7Zq/R8vOuofk3qua3gKsRa+c2CbBqGTnBVTsJYyXJbVtEavjrtBHxQUMk/BChRHb2PU
uXl19RNYJH9bUKoVw86S1puq3nowmBzOvsC233OVDKA6eF2bmwrtLKkn5gMUfGCSok6Y8RS4+FF0
/yYibmsywnG804lz6oZVY9xLRP6N/bTVivH7EvuHJjxazIFCcRiwD4F+dpqLYUGvqHsnew5WshzZ
pM3iQ9dIWVUp18bcihOyzIlXTHx3Dl4ZkmOqXyv9XwAtoWjPYk6z73cOlkcj/ZJtCgaXIeA+Us9M
1XWks4nxJ2pqr4qvtKCljVwGxqWTrV4TKtmwb4dvebyhuggUBiHvZoyKHSid5l1y9BAJdirF+nU4
JEaWyaq+V62rEy2MA4QwcxQ3JIsR4fgaWW5b+8ssiO85xW3aZQiPwfSBaCB0ZkS9MSrKyOTSt6gp
dd7b8eobp5IpnBx5d8o25LFgZtINHHpIVWeFnodvPaVD/m0C42h58cDU8VL7lKnGK8VsXNSbHUkE
ISi4lzEc491CZaYJJB9kWYt/GvE0UW/j3lxrxTYMYOd9f6eGl6D/iVH9i0IwUkRr24BBUN4aDnIN
S6vpz15OpABzBjXMRxud1YTB18Vptu3C0+Td7OpuxUhUMlQ/g6vlZwAzkpNReLLONlDc376ccSRy
05F4/IVimdCL5L2Z/bHLkA4hCDIcQsVQqkfyprw7jrl0/I+I3s6Sd0UqC3Ra9LGZEtvmooTwy2Ap
gk1q7SySd3NN7H0FAttgseDdjq629hoT2UCSjtsoE6XOjZvUBHdVGhgyIZMI8CyAWU2v1mVUQbH9
2ixCuPRfLEQLfNdxgweVD7zCVYKZgTsJze2KsB0Tjar5IYnwCYetZ+5K720Y9rJU/uDP71mdQUWb
+Oy5RGh+UClC9TkKaFPbmLbH+UICWI4MXuGXFvi11W0Q/2rhRwuFNljjtu13WdWzhHYu7ZrrTsBL
MMuH+C56gMGC0ok8JZW7TevPSAkxPznLJLwUjk3ioGEhTQeh0sxuYwtnOz+9xWcNNkBDOVrlAnRs
eqg2i7faUU+dvk1wwyL+ahHWFFh4UlQwMmPeQIqReCjeCufP7o7R0MISYmLTAigcZ4W48ysEhvO0
4NDo6Mp8AD6P9N+qO07NiLKEUH4Q8RZjhW9QWEY4jedwU+lDve/N/7dVyv/YxXzPXFrsgy0lWkpW
Ia7HR1MP9bpEf2IKfOrcvB08L2NXLOv3jNwk/AHD1qYHTWiSWAIcHQM/xmS+JLJaF9PTBOdlXPZf
J2QxDnVAmiDrmhEReWMEjq8LXHA8aYle7xDALK3a3IQTmUik25WNhV56xkYe4URUd2CtfIP+UPzf
oltW6t0YghWNhKzyz4HHX4AOdvTC0X7WmH8kMBDWER6zmO7zCLYmzfp/mOCA02oPcouiaGm5Y55g
P7FGiqT1TwNHawITZd+VHEw2WfdYTVMOjxjFveeTj4nTpxnAH4k41hH8hzavtrVlHWM6h3bFuOLx
MWOGW1gNR1FdvSto0iqs4a23s9pv7i0f8UuOgSHJqGuz1GcI/0UwGq4KazVR+I7W3KO4VpHFNZt0
mqTLN5y16dj8lCbp/kNOmkGOPYlSQUSRcegtleZrVAnakPrB5+3M7Fk97FN2j2/QSNkMMT3wyJZl
7wYN+DxcRcR13vHQ5BUecX/bgKH3zVfaXmgKOtMgvqAD+8XC9O0gszKq8ZSZzzlkQXUOCTqCfvIw
7bYLO0Ho1sTkPTkUTEikHr4TnEzYDav84Q9e21zfqtNnl2PoBJ+qUrehis7JxwdGA2idbE4zXoUI
jTwNyBInclw5ezvdq0SYmaWzbpPwXHZgbanyaVejeOkIrbW+AuhRHy9mCoAV6Qud2FolQlSf5W6M
Kd3pNmZ26FBUDOlWj9qlzausThsf3faYHxWkIw7gnSDKOet/Cjb3EY2N1uH0JiCcy5zfXa5acSZ/
z50qDL40MVgkPlcJ8df5vUEh4c0f78BfEaNMN0YEHGOLfPxUIEinsvwlctRdpKYUyUSLTKS7ZAJd
QSuKfipvH3wMW8rtyLniMkFdoGv+WkkP9N4Ar5FlXpQTlpg5lbNdhol2KKvgXI24f7DJtCR1mmaz
0XrQXyNj5K0uNEJuxGznFckttYZNgUFEImrMIW5FczO5Hh2NZbdjuy+Dgn4xhUb6f+mYjC9V253D
gPpLcuQc1WGFW5NbtHTqdMlmsVZ0piQ2UQ++iNmqa6HHAiZJ4+FhLfRqTtHQ7pZaqR/Y/1/jALTe
Jtnh2JJOzRC1dBA/ZG2x0FlTFSwFKfU3Y0t6Lblupk4sbGMvFZ3cdgxXBC+1ZFzrurJV2HxbDpCn
3q9b4Xz3LKkez3IktX8T3Bh3B2yrXNjCWMKZY75ZqFi4c531QI/fI6N4BiyZGsRukwowi85tsOKg
vHzpuj+LDL+pZHAOStIiwPV986z10XJA9p0g1CHF2Z2d2eB4ru73cJ/MD9q6SXdtbq6M6NUC1leo
XEzGXyMknVf/GUt0H1+GTRxNS+q1Hh0dVM2KlTwGc/gYlSPCvkGgfbQTqtxIkezWmVo8aRVB1t73
OBml/5OP8b7znVkfu8yK4tW0XpvcIBmnJhw790nCIOOnuTrVw7KPlp4j3/p0KvqvBjyHPlndjX0t
mv5qIPb2uLJr7mEdrV37rNFYUYgSk3edPnrL2oe+s0n1GlkAp1o6ngPF+R3LkPQ8pMkDkpgqwLl4
bx3MmjlzL+FONAELA7mkmK1U97xTwLaNXdhYmz7yYNJRNpTEx9H0gHkXZX6DUy9k7ZG/5LUu8ojV
dRY1cD2SRS2NiA33XejvMeiUiL9bC6g9Mv4ok2V70gi2gez0MfWF9SYeKc9rAvpXI/aHs8Zz37aE
L+DuyP2vCTGv57cjDE2Fv5xopKC4iQzLjWIsUYzg58+yH7DyoaQcMv2tHPvHCWcJF6UtWr+UkIlQ
BfC1zioHXBuxsPU1imocaGarUDRybq2K73qjoPbVeXl0YIq8z27JXO7pMa5RrNf1z4Kjsuw4g8/Q
mCr0W6DfiZUvnUNhMLlUDwd3UMT2Euz1FmEMhQC5BH/+iLCH675HBQl7MOx32PrQYUfHmlntWV/U
o3r+G8vvShKr6l/SGDFwjxWY83quxshHoqpb4kEoA9JA6gbLJeuedT9i8yVEowztVS/0u0I+xoSA
ipzuZQdbm+JXM7mXvZRYTy/cTLDZwUz+8mDUfGcVsX5qqD48TAGtUElW7xH2yk2UEY9dWocpjHZk
FtIrNr/clHkT/XpOa8o/PI7KCE29xLHnO8SccZU4fudqs8QWUQ48u/5X6+0LjtHSqVZTbn908ZAC
Z1lrJj+a32JIVtI76TwzyZpGo+oY1yEALAD4nSxUQTyMAqPsENxq2HX+QZ7Lb2fQtmFDFjjPNYgs
hvmdTQJR1RByrr5L9sJaLHvU3kZJWXZGds69ooukxmpYYEQqm47sS+ulyL4nA1cr8G6tO7jdKEYr
atfEu2ClJOzbuwgHogY9NKSlW+GJVtNqOxoRK2u4UiC2C7FPxqvnN/ua/uS0Uo869gyZJ4vUOHpJ
ugnpRCed71Pvml1q64RgtHSh7uK5eM64FaqACkSXCkAjuvSfAqsYqwo3D4no6VwlvK95z0oDkRdy
JIEjpgd2DGO56f1sW3Xo5/VxnSKZpDdmFTPvmUgahR2ui5pkrar8HDvrLTFHRFo/OQikRnit5YlF
1Hyk9OhFBvQzh1XiNDf6yZc6rHdbCWjP6USg20sIQFGqZCH0+WlWxceE7OUADkTW3Uj8oAjn1TZY
khvYxEZbcpnSEqzvhd26xApU+WUQ7dw78juXJQ/Ms5V6G6L2ojHzZJPFUNesK8fcUr/9IpPy0QQ9
e8Ub3j3iV5OVxdSSl+VKk912ZDhxGo/ktOcsNVOYCm36FQXTXYdtLS78bW+Oe6na66LL1uW89ZBZ
xzhPSwwdAjZvBxw5dcQRMetZrL6zbaFKUd0IYaHah6+h//RT7Ww4yIDB9JqRlqVrghagZD5Mx5un
UpWDhwqf69ZRiDvj7Bo50CJcf5knngKbLfxE2FL2CV8m6H6lzc/N4tz1/s8MNVYMvbzo3VoWKCw8
+nKn/BwBbMlqZfOKFcpXm16kGREcDUtFoWkfEgyCM3BUT2UNHFil/4Z4cguWpUbz9k4Qru0kO/dV
tisJZ7D5uH0OiIKYo6x6R3HKNtDc+PAjNFIS0VzXTjeZHzrJCGKHcNcMVQopZHbNrJg5p8b3jp4V
n63WXiYDexsViCVmV9ieKK7WQ6m7ERWFiYhciWjViVVXaNbOD4lRYw1WAQQ0bhJM8JYqjgTO5vWr
ZJBwHlGIfdQzkRDR5VCw9FT8mL+QObYIFz0+/BrZFhTiYijzc49T0yeQJ/NobIA19CTUAEOxBbux
NSEPimJAK4h/n3VdtVQqS/J1Vu9s9KwJJquCzCwDtzshHyQdrz1yaUyLPJbsLWBBDauYqx6oiPsp
K+K9TTOVVflHBkkUdd4pxOwiu2wVhPBVir/RRmtTN8WqYC4nbB+5bn1rPOVR4b5tYAUGDNATUMmY
chZ77Qqiv+/AQtSAnDlt5ZGfomY97zCs7Ern/6EWbGHpySaQ4Cq9tyvoOzJNkpr4oUyJlexpNnQ4
IP3kM4g13hF8dwU6chszqvzxyk8qBL3oTQNxyHx16RDFkBEu5eQbJqN16E1vjkm/VdBzd7IHYfU2
9O+KoLAANr9XX9NsGavo/Mgn7GS56CeGQ8+8TIYCREA1jUH4DwqOWStijYBcGXFcOmHETu+2AK9e
5380VGvGKbrGtOJVQOpMNoRH+EeFsAK5wUZOCNkTRjH8OjJK9obp/OryO86Zqn3l7ujmsdeGda8P
mNO11cjoPwTKq+JQTNE0x8b7146/abhsuBwjf56PtL3lKGSgfdbGI5qcla/+9eafYng3lf1ixuvr
8p9u9gsfmcSQqOCx+q602XOSakUE31LHaaKCE6T8qkK/CrLJhxTmmHUy5ojAxqvA4ZLqRsheiy6u
JoEYvg/rjywJ1kSaVE0blqFXM3AwhGHdBSWunYRN3lvGNaEVdj+9W8idOkyjrRYeR5wwRTCsAwVg
s5Q7TW+2RRLsDXjVoXrI+tQOMD8qMKDnSRzZ0KjYHUyShvBYnXDgbTRVQbrhXMkKJGcbcyWjOIqG
TSq7gw93bMd4FkKMs8LGTJTRkeL9x9F5NbeKrFH0F1FFDq9WzpZky+GFcjpkGmiggV8/i3mbWzPX
x0eC7i/svfbOQ+th6EhGu5L/Uy5XTd58TeOw85is+H29cSc0aV7HdcGnPZKtAAgBIPpx7OuH5+f7
1J+ukckMzUt2NjZwAYW515lXTsmhRzetj2SruiAZ3GwDi3kzDG+RP75Q9DEh1VdZALHWQgphCzgQ
iVOiX8hxoPv7ANaMjvk9woLZheRniAbM4sAgKEKVynIWQbKZGYDv5W10zx09c04srx6W/yTk9CeR
WteIJV9HeIlk0plP9aas9OcMiUMXmIsh+0miV7bkG0/DLgHZUdYN6t959wBrpnehyVmHhv9ak1hH
wYmx5jy0rFxszgiFyFcNUFZiA0l5dpZV8sJLfx6n+M13Mu4J0y0Xg/EwmMqb9YNh09YTwFcRRFXs
qArEWlr9Kwj9Ib15C7z3b6w2MLjXMSK/uP2gE6R6jZ4o9DEWITO9qJhS23JRxJSgjPDU4jLKId6n
3kEYP3W0a7gbeeYOzui/GMSvNwCii4FPYI4zpEsIp+nQB8NvmzGwx96Wkc8Sk0tpRJySIHxH6hbf
+WyrZCPYDI8CZ+vAYsl4miNxpMdthJ4vTuvfciC/06XpymW+HvEd6Ayp+5h6hOPHByZnuP8U4yNt
jE4hXIQG0kGVGHfdmCmetNRA4xz7jiwXT2m2MEHNtx3dKVoCB31wqv86CL4iXcdqWWPtgL9qW8+D
3mzmKWxput2GgNvZjQW2LoJ98TK0bzre2gQeUDjujZp6V+eyr2C3sNk8xrypde08SAd5RcR5DVu8
OW4xH9oJNL3kSKPz7KWw8Fj8tdbSo1DVCO5hRfZk6MytTEYGJcPNMLY2umacBs7jZAQTqbx/STmv
cPlhDhYIm7UzsIyPiJnAgLCvcdC3Q94ZtfVQiFsdMF+Kx13K+jXAxFuk5T6y2cy1DbvmYtESDyZx
HGhuvSsM0vnwmI6K3jr2fsxSPRqOm0IzKbhs9G+W98hrBI7U1yKLZtYLC7D6YEW3Es5JGfXP+WSv
fBm/R0AdfZEfhkLeejYG+pjvtIanbc6AqNHLWNkrP+Yuva96Gk5x4zEQqhZA9ldC8aq2xE7B4zOH
caXY/puzQcjz3+yYxnWo9iWgiDpHnmIFf23uJGhWO2A73o0YwgRPmxEWj4bjhjgCBOXJdLQzsH58
hiLSCf8qV5UKTh1eMX3qX2IK72nEN5WB/6mA5Ik1r8zOGyJ8C+20Iauegp3pt+Hqa916tDYVnBHh
P8h5IFyJXs5s9Le0uWI0CzJ3VymBXp2SMDfyC0kOz7b6rvKH6qdDbXM+1s4xsHTunu850MUBylfZ
S2PA8gfaWW+DwzSMO6+qgckFxkq1jJViLPtRH5AXgE5Rb6ESFecWykKQB9geKJvr+m6WCFrKZKMT
syczpBE+89O2O1ieyxUSkWbSUajRNDgoVsO+fKlGd+vqCH5dAES1s4+Lhx4iRZmTRIhD6LzgLsAl
1WrEQzAv+hosiEykUHBFlrPOzJOa3EfUtFtpWec+8TcWO0enjBeGXu1rb1jbTXsoWoEMCIkZI8t/
dVgcVM1zOF+CSuIdztc2wVbWyELEc9eqah4q+4qK76kFblKLNZBvjiG2TGW/tqZoX+hql2TTc1hV
qwDdM1sgJt/Zwp6wfeFstqajxQws7LwVFzP6pgK2EVGXxmcbEKYeLH3opLXunU3JniTTtx1ylSI/
JSGXSdST4fvLQ4GhhwQ9KMbDRAsFnZE4d+5g5xylYCqhufeRs1MBLEWWMAJiSG14aHMYG46ZyRmr
bj47f0U+S5wkG5O8JcwStjd3DbPL1d2TgAUEnJUIC8CYRFtdKNxlwQkkTduLa4h4kLv2PspuqUrs
BE7EboTStwEYNGnfBV2piQzTjupjHvubNHV/IoVmQ5dbw544EFd+ep97kFSX7/RbrBFylm0dSpLP
CmXcgNh70tW+Shokxn9RiyLfw6s5SxFatC9G1V8KHXuKoV8sz984TYWTa9gPDtj9LCYNgu235hmn
Jgh3oeWtnF7eNMPFOAe5g4mqN0YY0s6udtYnf9MZYO0+SqNf5RWHKUrFnIlhb2CpFdtIooSl5Hbq
5rtQnw0S6TL4chhtw559CSbW257YECBHknOef2bcyHEyYsoZ4kOsGNCm7bfrxveK9fsydzssPiEL
eNtQsw0pwwCtOw+vv/hVeYqCbDEUd2+21GNK9JOjXuf7AodwzwYICAITNt41pTgf3ftMOinh/GXp
VtTv+ZQevPZqQ5BJsvGE2WNT42kI3OGSpxOWTpwAiMYtW2H6lot0oPybwQLK/6iQDFidehnH4uAp
824StaVH1cOOmZEN7qpFD/Q06vAEgbq6CjUkhWXoFLPjf7rF8QRMo7gZXo2WsfrT6pBln2JOlP4Y
UlD+KR66rnPA5qTDOyo7EpEi5kIy8Rl22E1IFFW4SRPClEi09IBXiCrb6GhRpvpcj+XVMsi5Qn1S
psVzYMIh8E5ZlICvkgUReJlGMWIfq+Q3Kj26WUR9MVua2snXTPD2Aw7JXgByqY23uGCKOcpZbQwE
A+KtnREFz2rDGX47m2k6tLqVHnZ7fXSZ/lSbbIwwxAMCb81TLfELBWIZqshER0OVNgWnuOxvNhLg
lKNN09tz5LvXKkvOnj6uzczZqrLj/uxwWHhE2Fwc8TqFz9pIOTN4l9Y3sP7jIiiqayqswxjLnY97
a0JjLE3tWfM9rJIMhom7tPrukkGcbmK4/MEU7MYIWaMF2HqeOZO/kGlYMOmmtKY7RZCVk5kWCCQP
YjQXdXHIBn3R9O9B3m4ihysSepzymkVLMmLCMcSfx5IJEXecH2Yjel3pkH3NDfX5jPg2OLqiTdYV
O0dzzhqXtYoinnrSzsFIJQVASXKCnIHOcNarc8mnFnpencEkWolhosCLnYUsZi052jkrZbzYYmbn
ADeiXa3/jgRHmOzV8lTfBVBQMoDF8GdI8LZ2nTlua40fWZiYLNCfOfAvQg9g7xiD/lLX2POjq5Dd
P0R4W5k4r3GdSKYL9GKYctGnKhSOUHs7Uzz8Odo7RazZIaNK5z4Y91IbqAuVH1oLzGVOwNnFx/qV
06fJ2e2isdfIDfvT1NpjH4YvmpB/HCWXsXHOYyr+2R6qoBJtpk6v6E4QpDL2poKY+N4PTAY9JsPK
jr6x4IYApQra1pu4t/3E4oXuvsUswJYF9kczdA9dVgHY9XEuxnX8yiB5GYkIbxaw4CfutKeuwjiU
fPbGezPe62ra9GHGno6wVCV2c3wTPeWTZcVrzxv/2qjh1KNUrZuaWE+o6EZJdcx90kNCh0SOBkbS
A06kGWRpsTOq/KXx3kyLJ6aheLBsD6AyfKQQKpOHRGSQpNQqOlfNZxueNP4t0wDlmem+56waYTt4
KjrYuXUuCN0B02SjZuc3TwDx9VH9MVbmww6IxKbd1wpvl7c2CBLYlaHhbApf2zLAXFBjbx2oVKmv
bzQKYcZ7a2Wql7Q05/UeDgYMXZy4Wi73STqywHAZNpXLNmKfmbd3yYJvHfPml0qtR47SCOnBKO2z
BIjfeuKra9XecGm1C2c55dWpgJtnsfwttX+heMmIw2M8i08bk45ZEvU7IfAh+ojmi4Ehbn4btafW
gm3EzVmmODqr9KUjy8cRgsDWcp/FauvX34o6v5PTou/vLrUN3QrOcoRvbXar8G/hSQVE8/DF8C4m
tECK2HPnTtf7IfD0JYa5sbAma3nFtEfCPcbdE8GV5L7WZqACHVafHKMWKVk6Cz+WClBnaJMJ5rZH
GVW3LFV3tzRuWgl1eLKAkoB71N2XIVdfTtRtq3HrY4+sG21ZddSADgkcWvhRSXcxsZv1GTjoCrMn
Y6p0NJAljHzTrcG0If9NNJ9opNknoCe/hJHf+hH/eWf4r6rqPyXcsqdYzoB04wCLk1Ypgms0ldYN
4ezNS5HEawOOPocSxUCvVlku+Cof95b+WeOQzvkAC/ywwhhgvk14cOrqWbrZ3iDhyPTCHwjwRxbx
cH+jW4A5pLP5Nkt1rS3vubaIXCHXyERUjULkysUwMMlioqWhfE2KS+GIm8FcLx2lxqQ83NiNODgl
iZ8V7aFAGo3MxNGCz8ZCW63rL1prnHwLB5uKWkKOko2FJmay7LNd+psoTjcyQEqEXMdRVFqp+QLE
H5IRbDImNudBZ7JZuhwOXczuQ0+oIWDemLK5p7W9NnT/VdQ0Nm02rJsuoka0UZWRt1I4nwGKALxd
fwnlCREkV7eLXUy0I+5nmOtFajjUCkhYIo3A9xBAdTRnD3WJPqdvQxuxU7YWTdS8GjJ6toP+rmhC
GWiCXjQBww0CGTvkND77jQTS1DK4oxe+FAhB9CxmiimPAV91pRXT0xAQiudHgu4w3xhtu3KpaWWq
XZlaEBPYwxbGCjiqNyHpmTGG9zT4idkDWaLsyxwOxTaN6VnUG73mHx0qPiEUZnXFcKyGmI9Cnskj
M3rPftSsK3J8l/kgf82e3adJjko9LYYcJXk0HE12nRr8Yj4cmuViN8bD2i2DlW47eAy9VRz4hFMD
q4Aya9CuIJJeThAAtM5cunh/PCivNlIVl3FXl3h31ef9svDnaDC0KlXwLixwgZQdrpTsn5ovblh3
UcT+rjNq+guc4skQpPjXZyQ1bfEM0paRfu9zNLuVe8aJRwBuiJ9MAMb4JzsYWeV72VaUbNaxsceD
rNxDJadzVeTXos82YQF3zGzsXWK9xLCArBYhrMvgAgm6zTZ2MTYmAgXPdLdMRp5lbC3EPGcMqhML
77+8AoPrgd0SCelwxdSdUHKisS/Scx2DUC8JAMg1nz0VwlfB2bmapH33OGfjUCCrrPCMYknGcFek
EKoEaujUaw5a0157Ic+E3a0rSgmgUdZ7lSOXqNKODb2WLUTj48d14WuYK9HX9KlWeXcV01ZVXZiK
nfG7YBQwHo3Z6WiyONa9jt5JpC69ZPHVWm5FxoXPvlav947Wv4mx/A5StZxK99BayY0RNzMl8Cyk
TAL3jda433/6gLV9WxPIKHkNMWvzDx5EBMcT72Y17aMu+yujgkAz7ZChTXcql0chudo90n/+JcsL
JlKtDNeGx6ioiA4OJVHqI0usNRYQMcN3iS+RA5KYEROq20ResMxYOOlY0qKYktanFBO4so06/O6K
8oi+f9uQYxBZyGHN+E/P1HNlAv4V2rQxMhTMwWi/xL751TvgM1PkXCNlWtx7qBSppEGNjw3zGLKk
vMkNnoaOSWcJK6Z0unTp69NOWYoYakxljmTREMAnxs8TYlWr2/JshtXJHYp/mdeT9w0+VkTVKjNb
wv2cel0qIsa0dF8QTcx1I/bUqbgakH4Y/q6kp3GbjxxtoJyiS6PDt/YgYTHfMnKS6/NgYXvpS53p
G8J+KfChPdskdteyeWF1uDJheBOwhCsp1p8LdomT3S01A3mQ4Z5NnfpSjFhKzHrHh4eITFup2RmV
dXLNeOmgJvMcJshlKFibsj+ZunUXCQd+UZ7iLFgXpf4v09D11KiBfJegdVNGuMKrdQDNEMkNXlGD
3Ro1ivLREXloVJlmmYjY8quDsOxpZB9aeCzamOYhQMR7P00vgwc5UEYaRnzdX09U1wNCKSNNDp7H
Oipj86cbNYLi4Z407TkN7oaZ7yK9PySJ/UNm2Eq46aHSuZBr/WS2rL4twqw89HHAKaMqXAx+9REH
8UsdjajSnGMWsKcfWagTfYvmBEAB4nC7fC+86WX+qIQC/qaLNa8B9lisPaytMkaXUTRgtI3+NSGg
hUoTl07rLzEmSy3gikitkwPFOe2nTRoHdDAmppf4Xy/AbZu2ZWHwG6jZ0OLE4jxozotkj6V1LEtM
nIWDD3kEDcWTyHNm3T59Um+iR6DQAr1mHkZD31gdiqGREDibmyRunWs3ZlxTwFIG/UZQ71PZO0v2
5ls3J6mNOvmpJK6zNDqA6VQxKMj7zngLAwT67JOJqQ7w2uFWgjRcuM1ZdxhsCMxuoUN/O1CnY7om
TrF1lnGFGWVMiqPUMUK3Duq8tscIWc4CWBnvJ997LVJC7bBozh4nRCo7icOn0Y332hheOndWrohw
owfTqlf9p+dq/NnxxvPicw5vF92isWxwdcHruWkdy3fp2vcyrLftBH/LiPZuJ68Tn7twUKUUwKBj
O0ai8eM7oK+S8e5YPnWXWbLYy1+7ipGrG1CyqUseSE7A8trRq7mA4aywvHdR+qK78X7sptdi0lhE
4b+psnsBNkHYwC9YXbOFYaQMtk4HeE/kHHZOAAxYR1S0I5yQBheWDPqs/uZg96frWvvRTHUXWz91
VpbKTw7B0WYANE/vgk+fHkTjkI87J4AAh0pzUD/Sf+PMeDfC7m74DIgJCHGMuz25i0TQhSvt1gFF
GilNHbe5+jiY3NJ8d8fgOWbkVhAMXtOloADYmc0VzCz2iWZl2a8Z+BSuHjhVrIvQBpqjdp4GxBQ9
T0xVeK8JyyMXa4pr139ItN5iL8W3+eoo84pL58/iJBbJnW31uU6dnTPA9U8+nJz3EzmIcLh5a8jB
tjoaBfqXpJQHwxpOBBniLn21jZwNZ4K+LHO7Y+rNMS+oxKOEPAHSywKdYbuNCFSM33XIBghvqwWt
RcMUyAb4eRh5qDx3MYiH5khcdzm9NLi42tz1ZriLtF8BH7BtxXZ0gaKbnaRYhQIxSb7dFlZb77/W
4n3I+Iii8ZH0qKOZkhqAWEROijLm0sFmsCVickYIbhq5xbsJR11QQCeCF5KVgDBARc+7hukjSZF7
hO6fY3BWlgCsMlCBhAoCRvdt3GD6V0M3rPC4Z2okero7igzUeBucMDyeQ+V+WlwLlTLf/bp8auA4
KD99HQ2bxPYf1YhXLwJwrVpYmciB2RUZZb/R8Dl5ydGYehxIWMmsAAVElgtmpvleGBojqmCmi60q
grH8nEAQl3CYIT2lOsgIrdG3mtuBWmSVkRAWOoSQoCYqVbjUl7RBjeb4yVVF8uxESEiNziEhuSOe
kx08OxhULRszkYcEd61n/0zzssV1L/g2qM++68H9zfz2Mol5TI3CII+dgI4Ir1PNPEWpnxFx8+QR
c55o9rXyG7bp4zKEDGGxJoExLdm9WniD2jr5lVWJVJKvPOjGM6kb6wG5GtP+3Yj0uk1ITuAR0Vv/
DVT8u9aQi4UvTCDvLJxgTl7UnkrJfVGM7nHq0dq2JXtFxgUZA+NlnEKAs7uKCABFxF81gJjOioSz
sAR3A7dd077zaER2GIRbb+y2etIeAp1D2dRIjy6m4aINOagjSZVW/Gi+qx/Lim2ZqzACixKtaBbx
g/tAkjdYYdvQ5fTe6tatyeWu6nDPmhS3jfyHYeMWV6xYmbcT8hSg48mbnggGESBl6TfYQfFL5eaf
PWJWGz3ts0ENT/nnFk/zg+HT46B2QLIwABIpewabhsXsgCPyNpWSyEDviKAE70GcXJoZJ2bUbL90
dbb76mZ1jNkZCYB1aA9qgBqiCnPPTUOPMiKgVi47BmVmZ4BjHvAIsO1TMX1rorqYpX+rUobydc3v
jPLvmhbV0YzKrV0Rbu3Jq+3Ee40sdafNHhIcg8JGVBCzhiwg+HCYhDWU61JpwL4SemTfhgqcuy42
M1z35PrNMQ0GvDer5XNPa8gAo17tphwBuuYJJPnWKdGLexDVXwEKeeXpGCIs/HQguFzgXURpuRbZ
wXlCg2HkvyCIl1P2z5d8pZq/B052G1T5xeTgmRCIbZpzMffpDzwka915NlIzoH7sjxhrc5cELCmS
3NmlXNxPKviyATQ7UAoaDFqeU/26tvHeZdOeKeTVGapN1MYvlT+tA3MgUVVj1hX1Pta0aJ/lOtWQ
hksdPBVBIoswbV+cWt4tp7jUAgAllSqKFEKLUY2lE1HsGAIGtB4BV2dm2p9pHy3r3LmnDarnkSph
BAmVZgpVHarUwSA3zyf30MAe6pv1i5kEr7kJmdqvghdbt16Jd/hTjDkG6UNNhRThxTsAHkd37GGY
+d2+cfTdwIsf5cUxqpoTa6mVr+Nx9bSzCv2Fb+A819ttmMC8Szm7Kaqxo9JCu/Z7bgM6aUcsrqNa
hgmNXO9g4kZvZ7gJNLwUy7QF/TCsyGPXwm0m4oOpZ5fRNN6ykmg4aayJPoBGNaMQQbhaHhNgF4lB
1TfnoMOkCjowMdKl8i4GLMSB2Y9jziEMenPtArHhul/Hg7trrL1yHAPISG6fXANaWxk/Ex09Lnpy
qtqyW5tDTp4WE01UqcaI/sxBfauGhjyJMV2PlkP4jFwNeX20Mlbe/DVJaI2fuxyOZWjpK4yfGfFd
8C3NYe4aStYIldbN3VcOAKu7TAoEzKwOKJvuza2dr1G1bxbqntFIj40EWRy4McIjnaqJbGSH7m9p
jpD7Mm3a941xc9JpVxqk7owGShuZNURkOj9955/bpnsZDPCrstQ/TGm9+wU9YD0DwhWqUlfg9wpk
xnFaofYeErGV5bRuBMtaMym2IUbCoYjstWrcaVnE8Wvrm7jdOOJNGA3h8JqO+aslyRJhT88h5Gsz
aYZTSopu58TWp0rpx8D9XhIq8rWhgvXEQeRqNhUANCdmEmIl8BY8SSP7FpH78/+E35zeE4vM2GjS
/kWB+1LpgVwJDVspEZg7Px8ORPSdsmT68vUQgcvkv/oFPvW2ifdkq26G0X5w62GAGiCcidh76/zx
s5qiK/O9TU5iZK26bUyfhqiyu0M5CkGYhsuuLAc49PCOdAzLwqputlu8akVvoETsP5nkFts5ab5v
lI7iSu2ihsNU+XNfnSLraAfmWVCL2bowxi2yAoOiXqGXm8l15bSozHDV2upFFCnG8RRORN+yc7JL
zIRxYd2oh+eMuepeuA47W6RM0jokyn/rR+yNYZapOVaNs6017o1s+QJjOGJVVJ7czD/buXIWFBPE
dAyKRcWIRwaspq6znfV6Ooh0NsDWlnGLg7I5Kh/AOH/yj7LY69a++3B7dpOGonZt6fKftEA8CvgT
gYImIAc+BF3TmrVBMmuQ5YQhq/ZXK7BiK9wvwHmA2Phd/Y1C5CXRR3up1QMER/Om9eqzTCv0Xwa9
th3F20hlDJLKQxMjuUhQuE/kExaXLqx/bJvyJTNxfQdCnaThfPCgflPhSpY+NVgkfjXaCb7WwR9x
HzgABquEyR8UhJfE7ryzgwwe71SucfXnoNC8NERRlgB0MnMPenOn97q6FEZM3T6EMXtDRuhJASql
LDclk94kyf71YOY0srwK3tPSIzMISKZesVzyoD37ZHGfIvEg9XHl+MFe9t8Nk4uQoS1W2iSk9ks/
AdizaUpZUH6Cl7lG5HIHJb3rxNGr0bl3nWSBU/KYRNG6rLAv5+Kkd+OXR/pZ5lXA5Tt2dJfA0M+D
VGu9ExctxbmC9ijiC+Pn3APZPuu18wQlv5LjQvbGdRz7g+spCNNfULOW+izbYIE9md6XHRVHooM3
FYb4nlwBheh26ZA0sZexUWxqdHQkjrbfjaz/KIhx91nksfR4yVZdAqdSxrLcD7XLahQYkx909WHA
yfncG4hLbAmajHkS4gfA4k3ljnuvzdNb7dYV5mGBHisnuzR6zibQuKD824pJLYEELsGx3QzuGDhg
WhwrLs1mrAc3vQzx/wrzXzGx78rgejRQUQBc4TcabxZyM1RarFX5SI8DnYx/rma5/Senj15sCmAz
zburll19bqez0c7SExoIZ5sSfJ6hUFqA1OvTjZdrKyimi7S/g/OP2aKbbFLq18nbOfLd8ne1IHKh
ECu/KZeh+BKg6lNtbQLPHkiB8qItoMmlkRWrUMIGCJaIhhU2YNJ9Ou/ZV9cOhYL8xJHJnoSNz1Ol
HhhSGT4m7Ro2WtWdwFlZArz7dmIVN8dmzNx/niHErlsTfwBr07i8WyPLUxSqc0LCueg3NOz4fTMU
IWX0FkHCDl202LdBrvwOBhrcngnIAiwfkeOXRcKZnCkYc3p9yzmN1VeCryoOA1rNfxrgScIEGAX9
RfiI+r5YpGjrXCu5MNbklaXj5zT12PEFPL5WlC7ShhW5xjXR8u5q7TlH8ufiNkz4MxMsAuBQULIx
8AW5+dWz1yKZsD1aDaRisasDPg/I05+xtW+1N7b0xIFp4cG6Yhpdsrlm9k7uKmv7heltCmindgwR
GENgtBPgzOHfJG+j626HBhHak/nJ12PUhB/7K4HYkvYNHfxhYCpuc4my3qPLEsllXvzX9aMiNSBm
K82GURDXK6gPCcoA8s6ebZeXq8RGmUS9QtONs4VLp5+HzosSha9ePOA5G7wLxJX5zUcc73mMu3bD
1ITUM6ffD/0avc9Tw/YsftKolcrqb/5s5aEqj44xg7RE9VGmO6t9lhBCOqwbCdOtRT2wGqkWXnnq
8+fYGBbor4y/hmEu2APTuhBwoXffw4Te4yzVNQNra26cSCedbEOT8WT8ejTwLgNhw9uKZt2j4Unn
DQ/y5OzslTc8bgEwQdrZGOZrSdiF5Ee/ZWgZ2mQ/7+gxriKdLZ1H3d7G+q/KMJIMfxWJBz6NRcCs
h1ixhq8wq3ZteqYra7AkhAGiAzD6YC/L8slm9kK/g+SkOKSjuhkwGEWi7V2aAtwxXIMYEw4+v9F0
r/NDGSAjpWUAHFTz94BN4OEVdt8w0k/2rfHhGzwkFkhtVQU7rds17U+XXyZ5m6wD1g+kobwVEdXb
DdATUQoF8zatXhojZ3AId3SCl5i/mIRPgPlgecjkCNOPB9jiC2ODjB9UxPMMfNoqe5VEy0Eg9t5O
7WaIqGR6lNlPqtKfMKjQoaJ138yiLDYeucvdwNNXJsyUkS6aS1Myx7/Bf7Agl/dfYXp3vUNhmHgV
7W054zLsEgdMt/LZWspzn35oeb6ZZiC/0T0R0oFOxpT/W1rnSF4670I7VTCg6uDUzI8fsxR3aYh/
ln5NxE0fPvBHFrhVUSEAYttwqBPwkcVfWb2trVdmgg4HyWDzLIEHyJ75X0vXw/siEDnSwGHryE56
Ah22ORYh2etLnZVSRZfs9v46kChRVgbqUu3L6cN7YW46hx+AvW+0gVtTdeC4Y+n0lIznkYUUbdhK
xgjoelDp1R2v7bLWcV/YLJAScqY88hs3zvABhWQNLGDh43yLHAoYl17yuXGuIllFwSYFwDCZV2vY
9Uw8pjmlTb6GKGTbqeH+3LravPD44OKNs6/YX9cDbMHqIe2HQNylvRTZTJLA37Ao/Oqpjlza4G9I
aEm/ToF+uu3B5Y6ZaWZEyqJ1sLbQPciuMbWVCRvMBBBB7zgmIFZg8/vbVpwT8y1hlmDClcnyMysx
1CV7bYJjql86LuShI+XKXvbtD6hQuz0M8YnldSZQKK06hfg9YTGzaHlCi2uM5prr0Qx+m+EYj7/S
+gKXWqPLFUxZsuGYi5tSJqrabTq7YId9PQLai89D11yj6lipaUGa2yZLAenDYQxPbfIWxb8BfoYh
/Yh4rTi2ekATenXszA2ggT5+RctjX1LnmYSbgL85AKBArA28hRGfT2O9WcY/nUpmWgbWOy2sba09
86APF6iS6A2KYT3m+GOeFWpAxXHEK0as5Zi9mRGjQlLfhmevpKblE8l2NW0ViSK5hF7z1swXBlNf
5qJPGc+3CNfUeDuHmKF4WyHPGc+1ejUYxTvfGuasuCOz9A79/slqZnBBDqyhCq6RfC7HtUPFHgKt
gx1svUuim1iONyYqTwTkzh6HS9EcG9R/GvA/QKRdu82xJRdTwLG+j41D6/w02qen7XqiMFKy7Ryb
rcvK+JS4YnSUjXJnJL8GCJmuuGryMWkWziegNQ6XB04X9q4lb4VNaGbc7iTZsJoWvGUjQRuAMtNp
67kgoxnQUjrH0dKwH6mAQbBvfLlS1iPXTIRlu9J9b+VzRU6J/l4irwlpzxuC19Cj9cTojDML4jgg
gMQpX5qkt9ycJFtakC3dcK/x8sIJolFbWlwweXcOTfRQDLo4Woq1GTQbWQKx54lLbrOsgsfTjCxM
CduZI9XBcGQEiDW9UsiZ8TkAOS72NT25GX8QrSbyvQeMM01vafBaGSi49Fezn0dWTG7jgLiVqw7e
gRU67IItOyQO3k9HzwFpWSj4T03yMhTvXvDoGlZCW4uFnM9B5ijuXfXpMEUvwO5j66DbqSgqT25e
IT7qlgTCrVu/WSBE5GSAaDkeu7FnE1Nt2oxN6FoPop20xvXI1JaulFb/XfAcNsMWXPtmksVGlWfb
xjhsnf3S2UoNALi1bW1EO4Dm063tvc+s/RRyHdqxxns3smSFdHEhUcLixJ0IUvQF+8rux/DPDvYX
pOkMnFDMY+/l/sMd1QA8AIHW+Xct+mpN3FqYMIME+saA+7cBTojrehZCuerhwXBSsbc1RX0TRvwZ
kpbj1yYPz2wyQ9eEhsBALu77BCCxBw6FwBtvPskuOLHhJNpi2Gu1dm97huQBTo589mokbrKDebGJ
SZ0zElTFAFKg8X6g1qX1K2CD6iVoWxE6nN3O0mGvoRMBH3P15CpfNe5sSCP2anD16iQaYUKmDNGy
BNkL2hAgvICgCt1cJF6wbWdpURnHd/TK7EzReVgJ7tfA24wwGvCcy4PuAKQbZuaBxrJ4UYfWxgm9
zX/sndly3EiWbX8lLZ8b2Rjc4Y5rXWXWZEQwIjgPEkW9wCiKwjw5Znz9XVBmVynZ2eLter4vaabk
ACIwuJ9z9l471yFhZmH6irbrrq64gXSXR4deNg9zg8wtoCN808s2PLgxTOA5Cgizr6diYyV9/Zh2
DWatGTI7wtaZvVbQJ1+mAKsJIirgLHNwMQbqMHn1yj5cMFdLngBP8ETXZEe0cokhwffyEJXWjVJR
tg+Lvjn2CsHa3JaISKV9WTX+o3acCVwRt9xY1LTYIt/hLQ67HNpAe6X5c0+y0X8kJpkBoxrFzp9k
+BGJA0MFrwOfOjGPhX5I/0YdlwKiPxpJ9nPLdBVYmHWK2lPrp3kzVqI/t62oOVWC6Ck1YqH3XeeK
Ji/11HKZ43MIPMNuY5zPEzZ6eeFilNHXXkAjMWZrdeoavNQMFfc1NuIutZ89Dwdlz/qBaIAKtT61
jetvioYhTcXkoxA8sm7SjzTxIYv0AP98glNADGTVfCw1iM5ZvmgLjTqgTJbZDp9423hnkyu9PZKT
/ZSssUTpUUoFhCiYsFUIzqcphqvJyx4Tmif4fPVhodiZEefPTsP8DlfYvBIPWWpbpuOVBjpp+jXH
IGNAVUNotH2fDAsyCTBHaQwrM8D4ME6/ocQlEZgE117euaRwWikU5qQDX1aSsDYjJpc9zZPqKRH6
bkD3F2M/2LTDcNbV6rVcspeoYTbC38Y0Z4J80lrPU4y1TzAgKDv7uetWa7j11U2j19izPlQSFErA
1t6zLnMyv3p0Aq1rgN1Vl6lIDl3MFbeKq0LHm3qKSaLkHbd4h46NfS70R4Q7yB6D8pLZlst0HTdP
VxxwG+4GRVmuo30KGjhJ8VKTyib8FkNne/RUe+bZ9sdiRCeJ9AfhWbJJDVDHDvPE4uMr8csrimNo
cH56WxjSy7PuIWmpl9oAvgq0QaulgHE/56HVgUVxcKJ3ofJIC3YUpAL3bNDzaL/Co5kwZ8i2lOMX
20uE/xxlSFK/OkPf9MzVwP57NqlYuU3o44iZAYqnZ+UZo4iyGko2XZVflZm7i4yoWEk6q1lALLE8
M5aNvTpnuNUGYJRoZhCyQlaiYvuIzy+Ka8u9jistAQJ3RQi28NQry0CQLdlC1WA9VaZGB0vWvKGd
xZJW5TS/lmIVYBuXy3YC7M4Qd4xV1gjGmQtz6S9zQqHzzUZ1SYCDWlqX8ChhDeHwKeRn19ZA4ES9
umsGVcDpKtKceRW637Bn02AVc62f4tBHxEATTMXNNbXuAEO00m3Gu0EBoFqHPD2XSmwyYXUU/IBF
KRo6ZhL0RJbFoR1EV8llXakGhpPnY1YMZb5pVCFHth4RG/3L1iP2G0ybGrz6tPUjEirGOBBHmY1p
wSo0MqPYtNor4NDhnovJK0ZYW1KSZkgZ889tQIt5Pi3tuKI9liFdCr+EknlEscVIJ+jlJ+QMszIV
fZL3ahPlU9gSRCRDpLmAPiKCAqo4XGSDSHAYvT3IyYp6QIU12RqnSjMRLLjxkHbCU+gCILD1PFXf
lsZ13M8eWitwO5q7m/LeuEhyAc01saxIUZXtGH7sQZ/oh6jUUQ0PMvTpry3+hFSNyGVLsrkSeeX3
3yD2V0RwtL07wNIuOp0BaCnL2rnvKmNoC9tZk48fsg6xEkq52MHB3yPR/xpkIEXJ9mzjzn2NHLeZ
QBcPad8/OnSf3DOH+2qxVlVjA8JLD1npplugoDMZjUZkPYW8mApbf1lS3+1T9hxOBYG2sMLSdo55
aOviW16OthYbe1DsEoRuJjdjdOMaOrk2N7m/ivytmgA34Tilvsz6sdMP6PAjhY60W3wdnMVzlgce
jZNOwviWQlcB8N7Am6frkVUOzXPZsZyNiRdOu7yJXULpGahNkg7jqFpvfBgjn/nWSSwnHX7qhjTB
bqc7MydfE6VTjKgta2v/4qOnxGbG26M7zIM1r07WNjAOI7U2Yne4VTFmjngk6p7xpMItSZfQHYas
RazBrDRx912JmXw8KteqyNCa41QxS+4tPwG/WMBiyVzY8V7gkQpjt65j7fqgrqaPEjMHRtpUpJnf
bZGTVnRbs6H1mc86Xcj8yZ2nJTOowMs8HKAORd2AaLplPoMs0a+deMvfZvTebZaGSUvnW965dKAI
7qc0CrnKuonQVcHj6UtDPYrfp2LH2HVmAKhnkOAzElJuMH8sdBu11nnZ9mk5bVtrjHR7aXsyL/xN
H0emxaWTeysNNJxzUT8Puo+WBM5T24gnlz8ahatj24VNcxiyYCY2PGwRPRA0Bd2gt25iEve+dcMw
B8jqZKLOb4O2tlu5tXAF9N8cGvt9cV/6DBvLV9FaETLbNKuDBZa+nZS0E7o40fmzCEXmXEZZLBpa
vJUskYWNDeZn0DdOJXD4z5YqgjXIt/X7j2E2Zu58lpnRDSZUIk2M6Jgdw0C7rMbrJ3gpW7V/HQZG
uEe7aEoCFF2u4cPkDRXVLJYzTlqhuGWMGLURd0GRpFHzCXGQ4JsbdIHDZYjoBdlZl+0gvKiHyJYk
I02CEehtbMfkV8yLKoHtDy5wZF6fCJaCOVh3l3FP6w/RWHFe9hqxO+o6Pby6IpdEfCpCZqfHuZ1q
AnqDbnapj/qlMc43HuhoueTcuBXSJcqSW+COlbjwpLM2DICOsHandrpkZ3GeON6FnAwresMbHHth
6lMKNR3l1ZbWok4vLaHXJqAxgXUxMJBdDpCNOyCG/PB8v3RJfsclTtLzJDBy+KIcd1oOdpXkgLli
B58SgHM/vJ3pKShkEJ1T7r2lLwJ4Il0Z9Gciym1gablFbauWIgG0WHexT6t1SnVzhyTAAm6oq9JO
6IMtphn26CGDDiRtil8Ihzwzjo9tV7bYSS3kjsGWXqmIN6Izi7ZZQ3DFfQ6WmsYpt7BHe8H1EHnT
jJiX9JuSRTFifEqixNwjBy5oIs6hRWhU5Ga6+TS2ImEjzTWyaIOYaBmxSeZhiHglKqMxYWSERGFf
TMSa4xyvFu4dWpirrE51FXsZUtxknnKEcKny4ZgBpQkdolwHmmMwnaM2ZDyf2/50qQLa2Eceitpn
bDEYzLvsrpHzsbGa5fxiNQPh71FgfTQI9tDmpWm/qHNLlJlg8JCVeQoxKZgipMzTNMO3B8UAtm0b
JWHDcLQG/cMtPW8FwzsglhFkP50vFIxVMNdJjFhERwGMkYY0impSImwJVBcWrNbCJH2CNqQacihE
OWPRs8nRjL4LyVts5xHApc40Lg7ry8Q6QANuZGp+1pWEA15YcYUD3ytYJzY6ShBu6rKGX6lgV4QX
ViAYmdu27uOXAHN4z+QlHsKzxorc+Rwt1tB+IEEkw9NlshKgHg7GCXmU54a8PCxW5ps5KwTEJYf8
T/pWVVbiQKvdjIzruPvqcUNfum1TOV/jsjVssox0C/o2nuztHlaTropdI2w8YFaKwISJHBXY5RJA
G7hph1Y75/VojbwvuGebQ+k1jThvoiWsaXBETje/hqFR+T7xlpluTNlFDJy1xRNlwq5FXJh1wpAO
0rGNtcRSph9iU5TdBx7VKj0dW1Zu8BhOP17xxp7TIxqKELnlJKflout4xp1J1dGm7RRuV9wp/UNp
BECfTGeTSw6PhkM2aT8hd5DhD3G4fVxx71kwXWV9HKeRzNeCUVR8wVy07/AJVkDLESuiyfEzmYxH
T7JJPJmkUPGlXTZMaEa6lcPWDAz0dyK07a9p5jFzMeQ0ixsnDLPg1qHFyvtuacDWqTrvSGonDive
dnZh1POSuBlmj1KNwy391zw4K4RSCFiV6ng3mUwjZlvsboboyRmA1EQBojajTE2yT1p3mZ7DafKT
XeMaF9z9nGXs2YLOfYl9M3wdgqpjjY09ogCceQhAuZSjc8XJpNfCFXFDChQv+Y3VjYxMZoXEjuQ1
Y6VIM8aMPnoGcohW4WLRmRMd6OEZvT4pQXFAaK+LWOtEjQvO2NxWaABnuqPzSeBXEuVG5zU4y6p6
1Gtv1E+vhComeVrDgibBs/O7L1krBOlvdCEG0tV0kdMHctLgTDc9UjSLsbhz5ybuhETBzwJxtyQL
A1bHQTF1ncFeuXbrMH3CJgJTxevSCCB9U8yIOVzSYySS8c+Nb+ZbFWq8VmG8APSdkVqCX14kixs1
VYcaoqkIU4oUYetNBYU7xFL7pWrdLD+d3Krkv/Mwf0URr5gxo7jPdil+vCfbDeVz4Ez49ZkpE7Ob
NWOCoyTiRQWNwO2/wCLT8DOKGB3pTA/p08xE9Q4oYvOS5DXZOrIuY6x0JqlQl2EthKsv0h6cDkJP
cnqFH8M1sKYpAdI/SkOmmnJBTAJQuDe2v5BY12GmA4YEaG7drkPNtKQnchqTGg6jZUZr3sy8ZfjF
7VhAyPGyDn1AG1T0GHmPz9uyyGGDsRcjXiZpKGlOImO7LEiWxrhYxUsZbUs2mMFJ4gYSvjweCnuL
rRO06hwnjGTaMSWH3gcEgcFR2eVAC890D5OFWmpbFAocNeYeae14m/v6Ih0CezxNZVQGhziS3Vc4
/UNJ2jcWM9yGs6Qq4r6yWKkFMlQrRrAAn6o81oVWsKFh6oKLGzM/vmPzIkDY5IMHFrhySVqOhITP
gthJkVCZxeAHMSSyt5E27dHdPOR28wGsUtntOiqw7BM3ZNleYy0qk00grFW+Ek+F2WtrtMyzX41E
p+q5HePPpu/xyzrww5OveQTnb1f1DpIdMGezWxKTAaUruwngpXHPL8h1hWa7MmBgcTK/0XtQq3P+
MUB/lbFu1f5w0TG1Gg9TaFfpC8tnzk2yzNBpUL0NMbNSdgRWeDEkPiKCk5Eab2BbaCCm0dCBDTjQ
IFuJ3M683EyC3F0eoGWeIOC27OIHX7r1rTZKeaQLBBOy9qDp0aRnCOem0wrmEWMZU8Q2m2sFSZob
PW737A2H5GsdhjQkUtGLYrXILf1RhalFqK9PogOtGEgUNKANpqihtrwNshIaebm0e++6nnM5ndVa
5HeOCWb/TngdwlhQ19EzG8LFbAemGmKfD8KPPjCbWDMKysyJuLJZtO5L6GBnNI8LUY3J2YCwDiJk
b/zHNqBQuq4hOJdQl+OquELRSlM0wRx5MPnk1Dzmioa57CUs3aEpsuy8GY3qzhIEKePensosRuwb
FdjRovXFtfRVCcpsUWtIQj5lVXCaG28MtzWLXPyo0AQG2PdEwWw2s4K6/4AOpWXfHuHrYAQzmbk7
q5UbuzuvjjCOd8JjuPlvYZJgtKzRbeLa2vAGZbL70qh70a7kyP6UQpG9mOY08GFl2KrMuseXCDPi
HJ1C19HJNw2VLSNxu5ogQdO0WbKPDc9xj34rj9HLoXYIxHT66y///vf/+PeX6f9Er9VNlc9RVbZ/
/w/+/VLVsyFxoHvzz79fJi+maqtv3fcf+8e3/fmH/n5dv0LkNq+v3eVz/fY71+P94wf5/X8cf/Pc
Pf/pH9sSiet827+a+e617fPu+0H4S9fv/H/94i+v33/Lw1y//u3XZ+BD5QahpUleul//+NLh699+
9UXw/aP4/ZNYf/8fX7x6Lvi5/3wxr//t21+f2+5vv1q+/5vvBIFwlOMIVyrt/PrL+Pr9S8r7LdC0
G4QMkOyowOcgZWW6mB9TvzmOZ8sgCJSUWgae/vUXNGXfv+Y4vzlCeT7/E/CB9F3563+d+p8u0j8v
2i9lX9xgrOpazsX3fv2l/v1ifj83TwaUkZ7WUkrq+iCw+frL811SRny782/RpLosGGFOtSk22efW
seZDTWcYJndQ+bCdlikCwzV0e6Xq8Y5kk4JYl8lA9o7NQ7T0vFCsKlHXcdSoR4A7NaYgYpQ2DUE+
0OVG8H8kno4d6qKaACvMAsmpiTyzazwrxGdSUn7Sj0Bl2EZVeBE32DmDcFIXlWsyQjKDlJ56TSCn
LeP5YoLuS4xMQ9DB1E8Xevbl66LR/edRY71M7Dg+1jYbnrqr0l3qzB7LlFHbTo1Y3qbFuSmQJB/i
DtBA12gYhyryCEc3utmEs+N1PIgdW4bZL46/V6l2NrgXY8qEMqVp/jTVWc7MuCSxSodGPI5zWTK2
EoO4XQICfoKYUXWIrB4hcTHQFM6ihvRhkx363nIvQUQDyTR28eRgOnwpJtGuaMXhdsyy6drzhuyw
pNK+KFiKdwi948OcKkQn+eSSejd1V03iFDtam9HHVmIjB/dLWTtTvpx7NUDP2dAsPXGtyWWPaKM3
MAUp6S76L2l3CoJAHB29KYfXoRy89crGutf4kL5i6FAbKHJ4pPp4vqx9MnOUZu/czMNyADsVQL6t
zDZcetrkUfHZJgNuomtz5pTMVhaB8wVKCXK5kE6XoCw+Y9FHAGT3jEanvF9tjQI0Eqs6KTNEsdnN
kF+Y3mR3tE/sDVsbcmtxL2+BYSE9QMe8axf8vtlqh8wDx3tZUP4dTVDBlQt0AKvBGnj5+nXzcdFh
sfcbjyRGdkSINpArCFwKLW/yjeuT3VC5jCXSnO143KGLngVhz30g3P1auJ52gw3kF53aTdPVYJ9K
ur62Z4GhqpPohkN2u5LLtwtLC8SYnO1HLHJjdxtnbd1QE41p5x1Uk1bJ50J2QSu2Fixgo56KIPIB
HsrKWGuiKDPVukF9RO2FzWdpKCIua8eymPdOcGjWFY0BDA/LHSLAGTaXnxES5dwwoVBkea0TQGnH
hwyGzYNVIpEQUYZPZE6dD7ml6tuexelhLVlwyKKQpGAhjm9a8CiN0g5uBhmSWWBm70XOnfPUxDFy
qjgD2k1Vd8jblHkldzVRV1lpzgfjqYtQSLZr9G8tmvpmOC5ZCx4uFwvJEoF7Y0snexKBzUpZV6Sv
jUNt0xUW3s3StAt8HNLjz+TcaFJ/M6yNss7QqTm5ba7ZFgCKYebfoqVakPRXuGSIbtWz93nIswF5
NBOkBTQSBQ0AVpUHJU693B8RfAzpMR3g8LQqmm9Nj0/e5QxRRDU5LpOWSitJy+Vr3OQuWiTSXTKa
g/cj/T82tYKHs57dz7i5hw/SClPvRLltdpmVsjqQ8EUkQBLqB9ktCBQjWVyp3q62SZJ6N702wWON
anA4yXzLfBxNAE2CaSuVVp6jPKX7VTavLmOXD2XhJLdT2pDzIu3MfOliK3nCd49+Lara+l4lrtiw
zqJZW+iNfy2BEHDb9Qsb+KmWtB68CYOJnWNui03IpFdIObD+uynii8q2ML6qOL7JVZ7dBnomRMxd
9fDCl9VlRuP+1h0B5RCqoGNMLnGGI4ZKtdp1Xpd98UpAT7XNnDi2yvg8tBPSxNHCned09PZxNJEU
X+JGIA+gEw9TrX2ym8PmynXnEWixa5l7O5zlPeVQeDbOSj7TpLOPSxx4xznM68+5R1MU0Hcfo5hM
22rLPRQcvCTz9y4rEm2kiuctoizeJWUfXDVR2n5kclGR1dIRoNencNZJ4xpfKgtf1QiOCK9VE12Y
MrX2SGNIknOc4nrJrHhT1a1iC1rjvqdsO6P6Jusw4Qqe8uf7DHr7BJYj6RzJMbEN3VEL1WWq0vnM
c10fu0DakxBvOwuWOikIG2yS4sRnUSc7gkTeXtvtvpqxE2Sz0jB+W/EapwAk+JHmGq8oEt16COcr
O/Ct80bO820U4ZHoBzv80FdFTRaiB+xynOeYJSwjis90vf21CptxP7Xx/OSwx7xOPQVutqb5u96L
5SXhG+Ou4x20Jk8mgtDYwnvIw677UOCujdD19hMpum3+mDOo2SZ9ts4iLbc/S1x3uE9FN940szCI
6RrnUrY2toqiFpetbGCKMVS3gzJllN+5Qxq8lJXrywNfG576gvKxjEP7is0p28aprPMt4fYCQr5F
j72Gc4AhvxXPfeX1Z0WO/GrUY87rU1jnvsFzqqUmsLn2sWSegIIL8QyT3pRMHREaeTNgwKpcsZwt
lQ9BXKWe9VA1nXPreXTeUQ0z7IJ/U88v8ZDI7czq9CXUzfytFylex6I0Fmt3orKtqedqjx4vf4mq
hhje3vf07aLRb7m1l18XPE4br5KYClzLZ6GfnEufKvbMikyzKRwqlGCNjmUXAHykJLHXaVxMuukA
mznLhuZU2FKeNc1sH5UeV1dd0Dwq8EEbWvDJLmljwGM9oV9tgWd+YXi/w2IuH4SLwZ74NY9aNwRQ
RMW0dVOTX0EUlle15iKZdAkPNJrbS8f47dnsskQsFsjIKMvHi8z0xc5nrrd37do5GwHJf/QDRWKI
WfWx4YzydmpqlHw4tcNNzd6SfVrU2Ce55yIZ9Ws/PMeWX991zSS/2gwtNgCeKAyStjbX3VRO5c7F
SITLS5E+NFoXv/f2Cy78tDGNi3C9yF/zhk0jRPJQeCcoIob7qlJutMkUqQ5RM+IWXmIyH+rRc744
Yx8dljaxT9M2wlnY00rtx9pl0LdAaHJC+7GqYGuOLPkb7Tn6aWybZ0fyylfM9qDf6HmXWXP+bPMW
h64GfMzEvgtNF5R+zOgXKDQuqiyhiIr7YrpQbmZfhFEKltjxikcsKeOLD0t7O7TE0k3pYO+ooonZ
c/Rwwyx9uqQkSm+tcQ1XC1fGimYfi7mfHdukW+vKZEu0yxIvukFNjtIzXH2DDKQDuCidAPZZZ3sy
SgxBs/50VJMPEzbz/Y1vejCMXODyMqef8EVZoI+SUkToHUa5HzQkfuW5q0F1qras2P6FiYI1IIrW
QVWj9Gta8thFkS7nTBPbTcOTyrveK5+Az027RKbpuZubflMQp32Zll23GzgBSJTEbi607TZ54/QH
O9Dgx9YgXSaI1Z5MHJazOkr2+couX/zMO0rP6s/qurWfZsaTrzQWmMcz0wPpDGRz03swbPqVJ9MX
acB2p/7GxGU4htWcg30heC20p+CgY8+56HwE5y2ZVjsR++WNGir7YCI6aMVckK8zjf12ZPU+jUJs
aemILrryBaHpTRsesw7gMiQeeRpqFBNkjflUsWzgsyUfz/j/5XYEmk6QX4ACM4+XMzwXHvywvt0D
NKuPS2spnrMJt0SbBPSkHWLcc93c8y3BwWGXtK+NBne4tsQsB4lu6HjhJoKHokV7Ro7Hd9VS9uCj
q950vSjP+elqS5YBniHJfSAWM+1HP7kPF9TXka/HXUITgZ11e07nRB7NQlQSqYgduZEN5CLEP4fK
wlKBbhX8azsyl8OPRpN0aJxbyw/mexFq9/D/a2+Cbqi9mVlS+9KH+J+K7/w5qp7bH+vv33/kjwLc
k78532vk/yq7Pf2b6yml+L1IKXxh+/8su/VvGjKdy65f2kJrd63W/1F2278JcpO8QDr0iBER6P9N
2e2IP1fdghwJz/NsFchACE/4b6ruIgzo24UTMOFP/bfxmTikrT6QHPQ47tQx+USC1PaHj+WPwv/H
Ql++c8D16z+U+ew9iy7LOeDgNedDYpA3sxEzAbns/6sD+a6NTFrSvPAVDQzfUX8+UG/HvTct7J5y
v92VSn0Ouu5GmGj/88OAcv7zGXEgLqIvXJsRtqMd9eZAJrJYkyLGcGqUMr6xiAidtz5mrbvCQgmH
TzROl4taFw6BRS1W4Y3pQUZJZ0h9fEvscpkIMRRActhW2XVfsgrBksM040jUSoxWi11kD7Tll9k9
jZPpAz8E0saXi/fQJ7FYZxXzJod4sId/l97JsKO/BOTxjLBDZKlx0tF0a4kTnkox3YVj6+9qDNp7
JlzQhFLLbvGbzQw82au3hwAl2UcHHiQz1WC6S1XMwgPhgpCAtU+ED1M51ywlhJYK+iRRtyT5wzBN
0bluJ/8TlBfUAZ6e6nvbkjXVWysOpkLF5OgpjbeuJsrhaEKxfJM2ozQQd7h78qnpoVF4sz66cJye
I2bGdBXTEdFimWsVbFI2pnvPhOpqrlXy1QJ7+IXGVrGvByf4jHFuCS6Fzdh69HUJhzi2u29tguaP
Cad8VbQwL5ueuNspSYqXgLY2qiGnzJ+0AkCC6co72KUye9GxP+gbWwP3MuAjJq/3r8Alusg6e8Tu
kkAAFJHh6JLzkbvT3l24XK7vtEdKrObQJxoZThrh2yml/8A2oLvLa1WQr4GhdEA0d5rF7vgUKjsl
8ypymHbXZX7BpjG8bqbAXEX1VOJvyyrYt5hyFiyCMMMuBxaxV8sxcQTYdG5KCuahBQ+RD5cyMvNm
oSN6n3pZcG/xua5qU69+qjvQMVkJ6+IEFkJwUhch0JCwa6KjxB1+6D28w9ylPjpeUwkWFS+hi7Om
UCEK3cGERWaduv1wScleXbExB9RusMVijYWjMWkoEHM2YeOd6/7U6KJpEDln6podmXfUQAY/tUsF
AywY86duptjfJe5MkEg5NHSHa2FaXOHZgztQvoSxo+99Z165aC4Qe0ABzg0D++WC15fzqMOcCk7I
ZL7Pxol2Ny0P7zAVc7hb4mjc2NUYPLUZQ4VTDGDLPdaJ8oNgWzustvyCQA3t3FbdMJQ4n6VTnFLI
6/0UJPUHxYOB8NPR+jZaCqKcF5DiHF+MAxsD0CJnKFahewEYTD4qJyT2ZWrKJ0YT8IpbPzjOlbe8
CFF7r1NoMhgKrss0a8HMuWjy5/k939qwyjGTuNG2XQK58SO4ORHv/2eYzqSphMJJbiJVjbeIQPCb
jDkJPUWVkHYy0jPt91JO5V05hMF5ak1yP7mg5gjwBOR84rNdAh9nxvySl2J408pYGPCwNWQTr858
UEeh3Dj1CGpbNya9jcI0XEFWFhVnoFPxZUoK56IvWtrceVx/rD36PDRjkOXswr6vjxFO7IOVi/GT
GbzhkS5V+JK2o4ao4sefCjDmgNIndpZx4TOmNKauz+fGJ5vQHRKKXyPH8RNPy4gy1gGGMTZ1s+MG
nRT2D345k5MZbRg6VgQxhW91kBRjXS5HXQ5Te3RjN6QXQUbZY0ZAWbuhL8tlTezFALuJYu+KQaPe
xcg+B1pqYTqcZkHgnvPw5ITO2IlEPJ/J5ksS++NXvYoNtZeKu9Qes/ugryBseIxQwcEjjrkCGBbn
uEaXtZj2/BRkksjKfcYA8woCcXwBOjP6Nlrd2qz2skED1BUdRtAg2VnOyHxp8iHBoFqaJTKDhibJ
0KHH5VVyoqtDXcSXYavbl5L8lccOdRglrvDNzrRYNE8wEhu1+/ki9WaVX5coTwmFhpgZgPbV+vUf
Ft2+GuQcDgv9nnk9yWH+bKb+973f7/udv1jY//IYct30BL6G8PBmGWxCZGhA3IleBLfaxe6JWs5+
fhbrb/hhQvD7WfxwBDZkP55Fk1f91AqOYJVPQ+peeJjEetFhFywBjel39g/vnQ9jkR+PNpPW7cbr
0TrvQjWPjv/487NZ/9qfnI18s/MaqkYPEhIhTy9xBSKKHqt42MKTeTQDxjgvkidzad456DsnJdlY
/nhSLOpoq816kVSPitHvr5s2eedGeLPDe3uZpPvnY8RxGs1EH8Og9Va+PXHkRL+n5p3L895R1l3Z
D7c0RnZTxfBGEQrTtuDFlgUkW1a3P79I7x3lzYOjx7ltQGsAf3VujHfwYjDzlz8/hPPejfBmR4xm
ebFtWg0n8QXCw21zmzCtIhT8JDkFEnY6bgCTfaGk11+iTf7Op/je/UAR8uOnGFZ2NRQDxxaEKWaZ
puvvnfz8/N77CNen+ocL5QpIB3XORyiYC4/xfd0jyYet9/OjOOtf+rPH6c3Loc6EXSyCM8Gvx5p8
0h0A4mBaPREn/SbHXLUDW3iMNu+9Jr7XET878Jv3RFp7hjxnzq89EjZ7M8Asv4o/jVfNaXQUD3iD
9X15FRJVg7j45ucn/c5H+7Z4M7nVIfnj0Ek7+F9peUWHwGE7RdsSe/y/cizFfi9w/LVw/fNlHIBc
WLniWNh5Tsw4bCYky753/S8cxaf4ZQRsu4548yx4UHJV1cI7bePbYWKCAjxUvHcqf3mr/HCQtzd9
s8Q0ZwEuyyHtrqbZnHVptXfQRRyc1jn+K2fE2utqinzpvHlPRZ01OMzQUeUt8BDTM3wZp44S79z+
f/kO8f95lDfvqdHP3Taa+Nwc2rDsVwfGN5qmHWwW4t7tILk02Xz28zNz18Xiv935Pxz0zcUCcVUJ
q+egNgEwpwChLoJdTrrrSbobP5Dvtqmfo4cUJ+NpeGJOE7TzB+vi53+D85ePwA9/w5trGfN67hrD
3zDs4pvxW/BS3Xn7dOPe6Pv0isd+fsDj+86JO++d+JtnoWEOCxps/bSDFAVY39lYwDvi7iSqW1jN
TX05MmoA/UayEY0DfMkuEBxtT8P+5+f/V6evA72qM4SHnevNJWgAoaFc5a2X9hSEDFVh65zlsAN+
fpi/emJ+PMybT1lRTDc+43ri7AAqUcQPpNo24Qewlu+8Zv7ydfrjod58tkRMIEmjwXvSAXw9yW/I
Rwfhd+qcF6fBdv5EZmZ1k27J5TMn7t3Pz/K9D/PNEuKNOpRVw6GT2nBYx9vVZpBAnfLtzw/0V6vu
j+f4ZskQqwC4B3iFcc//PFvujaPzd16k7xxCvdldKidHjJuty2GgHpNxPMRT+n/ZO5PkuJVty84l
+5DBUaOZgagjWJOiqA6MhYS6rjGbHEtOLBeoe98lIT5G6r/WT0v7jffNdCUPAA6H+zl7r333ehV/
JLT67yahslVDVUzW4H9fyXV+PJb/+3+9LeT+6y/9Xcs1vyi6woFS8C1UZXRR/xJTaeKLhhYdFbOl
UNiVTebQ32Iq5QuiTQ3XofJ30fefqq75xdJNtCLT91VH8Gjbf1TVnb2vmq0wDNos7FA0r6gzzz7W
CA/9waQyEB9b7OS7+hab+01wh3iBcB+2YriTbts77EWndiRCmX8UFNUQiMm4Uo6aujZbKnzbHqzB
g6cS+shJOBm7yk2SSNWdVYZi02jVA76V6sULuuqnjlkEKlCRrzQj6W8jM7SpfsXyFosgPhNsBuu0
Tq1VpTb8J4oRPSaa6x8weKsE4JH3Sasl1b/lCR2fSE/STY9351uqEK24KKhD0uEW+Q0mnf6b71li
VyCtvVHrJNg0ksi2bahrkCa6KZp9sMjDCaVxwOghTJftd0kVt1Jq5c6oiE+wGrlYNkGpHGuEySSr
Ije+RdslqDCZtCeHoDhPlNFaQxhuNm5REujCP6GscYyGW08i5y1PAwTWg5ysDDw1a6DV0K5S/CK3
KgjLtRyGkHchGMN2akXmQD+Us4UfZMo5JsjiojaBQg58eqqVYhR80FOUtItCC0F/eoZ5NRBevPNd
gqARcgDATHMkvWlakscnPNgIQUlkRpMptwxrXaPmGV1HxUHtWBwBDkPaYLSvEwmkh9L1d3kyxi/p
4INCaEqoD+6Y6htBEflKCrDJV7JCJLdNIZpHEpv9KlSYWU1SqxtqdRGeZRONtKNb4wiqBfYYynUw
CKniJ8uxg7VHExBBiKaA/GxgKBWg8BFLDxtiJIqr0A6HfY6AYt+68BJKrQiORW26u0oT7jcldu3L
Plar70pR4JrpyrA5L6tKOyBnV44VlpuN5Orjvqmq6lInmWTZYlLXQNWA7B1cV4DLwN51V0WjiiEg
IQpMpj75aNLSp1SHzBnUl9ITzKBR8m6N5KD2oqYyXBpnQuDqxdeSVnjgO8hqS4nSVuBAtmy3rYIh
iaq4UQBYtvEgojKjJroMO1IKIdPm2gM/RId+pHrQCXUdFZBA/bxPlIn+RRbblS8Q3VWZ3N+owLCf
msqANGHmAa7vJOrve6PuKofWB5280lTimw4jE24g3XKjbZwlRbjQ9bz4bsUG9ZHaLNy1h9MDXbzi
lbcknuigJYWWIrhrAtsx7GCspr407IRJGBJsar0xAmQy1Lc5tGcICevW4BVuRqmTseFMkX66WrkP
fQdoeu1b8Ct+4MgxzaWaBMV1KzFfy+5HF5DYOFk3z9S6JxQg7YXUfDcR/AecpSmcA2Mzqnuf8ni1
w7oV5qSsALE2t/1o5sSBGA17/ywmIPSSNTPTj5TCS4gAkArUMQICoar5Wit77whwv+1JxC2J4JJc
z22XYWtK+pr/PzXYjpq9vtH03HyoR9Imljg6xMEXBSlVWEZje62nnbb3FROMSei33g89bSVvPYxS
fCaAOX4Xpmxkl6M7kh+jUOt+yPpcg4RGtrs09UXqc4HTFBqZ5/egh2rsiLyA5kss/MrbkGqDt3Do
cKGjenCbnyNN62ctAjrW0Sf+hkmJknpFhXPb40DVaL9Y1mEMPUh8iPUQLOA7SBy3GsbukrYtmCjy
cK1zPAXxeZrI+nWfFco3Owjib2BKS3oZUet/bfuy3hh4u4h2bfA8dNUQDQtRFRBpY1Zm4j2bTEM8
Ron/vLMSbCG2Kx9MWWQWPIiIBJCQ4LynEEvGN0iVeJilyjR/5III5lSXiys91KJr1Yqy734U51t+
KhKvCJ+wusIsDri8Natt1WkKSbsl0KN1NrhoPga/VAOUh1r5mEMQg1aTueKB0F5KHqPVIzRHAqc7
BrktWCzKMsEcHJE5AQG4xseCfbc+RzIqjhToPKfSCComK5iMqrKxNnTJh4SmSZMcaqSe+O07hRwe
bAjqMdDa8Dh9sKZMyl5cRmZW3sp+G61VO1cxu/XKAyoHk6WqbUnYwldQRhjqe7GvDRf0ouzRzGvj
dLyzfDu47YrE3Ch+0exVS0BQyEMlPUsSmVcVr63o4Gu78XOXm9lDz83Hoo0634FXKh1xOWY3McBh
HEc5zE0eqHeVoDgyKMnp5CPTcbyTpaCG86ERhhNBQR+cJB2TOzWI43BVc+g/K4tuHLa0LyJ7VZcE
cmZmYO3bLEfYGCHIGdFhCTxaqi1LhwZ12VUTD+ExFVqDiCfWUDtaEuQXHz7BVZjX1K0rysM/zHSw
f8h9Lu5ZhsG9FSbfGddQcAlSjcfVTxPw0i54w2zXaM9NFdMxDCXsySA8u03akIXkyoBXpNTOnz2l
t15wqnEwirW2/2E2fnDT8qPPK3LO1lAXxFZPE8z0YRuSnyW7484sbPnWQ9V0lmbE0VDxj54ChAv3
XW/RKsltU92jD5f2OHv627Yxaw4LBnT1RWBY4cELCn/XCigYnWrqMDlCkBXEjgXfshRnRKKm3bmL
YuV70SbqldZ79r5Uw2yjukJ5IdXUf7GsGIIT8Tf9NzPJxaEKPJj5XSnqrwF+5HpZSSqW1ESTv4bC
C026jZ4E8Ssx5aeka/KLHM0MjNgCEd+GTyH+e9+uH1qlKO9SOIvyVcxWENRwrdMOlOQwWOD5hZSY
p156JdU1cmMFvxphH65c3UlmOVFSKqFcJ5qvIopRuwlmbCZCO1crWej7pO3D711UtOel6yW7TgsM
9DCyBZVNM/NbP4sICbKyYswcoXTSAcVkQd6Bl31jskoOJIrhPA2HYQBmq0dbIk6QR2dBDawlw+T3
Ug59Q0etVeKzpjEkgM6VLAvebzHh0s003+PZQenLoyo9ltTU0w9lYps2VusuBeuRN8Y92pmAaTpI
oDI5PhO9kWppQ5sLHemT1yv9M3mjJvAZfrNY9hKebzpHUb2j46jdSU0VX0dVS9Ka1LiiXbi0YZ5z
qxivq64Tq7pjU7wY8opwIqnP+6fRq4m2cgv/mQzr6cBqD7Cv255xR85fUJO0qenU5AkdKo0HC4uu
71Gje/T00VZm9fLNQeLyV2nkrfbht0MZdTMEAnyacExYCDzeb8s7d0CJa7MtL6M7U7uI618nsn/b
gvl98w0nwbaFpth4PAxl3ucpuPf1AOt2US57oPML0EzbejE6Osfpjb1rTpQFfq++aEKhrvXruKHb
c42FXw1yCEwXG9Z6IGx7m67brcZ49bkMH21TnjUXwTo8VSL4rfwyG3V2Ts8RTsuDwVUSWXetH8jx
ccD7L/Pr06Ue5bfjzGys2SNr1ZS+ls1YrNIbjTWCzyf3lq6sTYV5ay1JXFrV3kW4cp8RkW2JrjcD
B3vlqZrTdGB/V2x7/0OU2YEewE0r6To/RNuUO2R8W3UjHFSgp6tbv83SaSRbNW3N1nXll1HnTcGe
U68Z1i4PdbrkdJlt7GRXLatjfR0toe+sxm+hduLF+L2ixpiq4Hxs4Atm+NnV9YPkGhhIpqtLzos9
srUFCTaL4rbemLvPX8IPJ606rSCWKViAXo1Ib64v47veDz6WV+OqW8krgJQrvlVOuycdeJkskwtp
eepFmZ3HeRN1RVYUBWurrXP+nxWB5T4cEfdAZ1dHibQtoohXhO9Fv+7iHxVk/t90vnEI4sX79zWb
/5k8jlk6k9+9/p2/Sja68QW9KTURHoMAYTEZ2f7xv1F50QQNAdPACTQtqn+VbJQv/Ofy1DNHGWeI
1/Lq3zo8G42eJWv8EQQbjHN/JMNjfX7/equI/FRF1nSTT4NuqPqsYqN1gV0MFgwgA3bPkHE6GjXl
IVKBF2ybnjg8vodBWfa507oUMGC1DoVaP8lp1HFmtWpfbDKXYsuyCc0IeATrYwC0LDTjFRK/Tjng
H4fnQfRmYXMWNbXcTMmRLMGlGzXQ6EXay7AcVV+zSZAHIRLhpy3kinKKJUvStR/gKVnlWi6ibVRl
pnkICYEDADy04noyvZY/QEyEFi4fsANHciuIUBBuiFWDtKJoDMIz2G4tW9OwRmhPthtaOpPzgjKl
l+c1G5ky40T7ox1D3HqWRnbJzhx707gOFXBZR+o3MVo1z8TG5qeFpO7BpEAP1VJVb9dZUpbG1UhD
aZyojAgUgDxHCATCBzWUm+7YR4nrntlqpsrHkHgYwVZdpyTFYZQazyPkF899ZItIPhTliZD6Cxtv
c3zugRXZ60Zp1firORhV6zuYKOhwQ0Lvy+ZKskiKu4TBgv8AMz4Bcskk/yBDzgqc3HN9QJwKtRDd
fPDDocYZjaRHa9ed6TfULoKoN5SvJLhpEZx026i17zYPmZgNAVRLIZZR9YgpwuCQbLLKEy4ujDYY
Ln2JUOCtXUGDJxQzAkJ01QWBRLJuoQ3+d9VT3bxzhEtpqhgDamNrnWiPxzAKZenBVQmvuS7xytQP
pg851ZF9S+q/EkJcsJtLdC+Iz0wFxtS9buEcGJwIGwMbKNzLBJynEW2/OhtUs3VkC+hNvpACGxIb
WnnNJovRjQcZ9YJpGDLWAAvKinLTjQUxCpU26PU1L2hD2tSQYgvZiIIAvcs0xt8GeTevg6Xe8r/8
K8iJMof3ZcIrEPiZari28FpBgk4701UfW44vAfWO1pt2IAZ/R9u2DdHvPyx4Ae2w9OxUdddGVFsy
/sPKR58dW7kM3LVVfbcNVuaQx1uC3GD8Ye7zqI6SqxseJNtAlLQImqHhg44BwPuGWKNJNp7VgBUo
jQwDoSNKsNCkQw+hrT/JIFiAG3exJY5aC2SVMGErERcYJkr/KZssFFMGJjtPS4P2RGAxTLaYY27f
l3mDLM/IlEuqTMK9tWxpaJ8NmcSddoFHXOAlYUOawUtu6775GpS6RG3qFamVt5a/kkaMWf6C0qEg
fAZQXbyfwbWY9f3O5A2S15zdvr/DbJkJGlWLs07Y5heJJhlmv8Dq5scHGlducWknkkL4im8nxvlY
d417VoyJ1D0OCgkv51KpWsGZhYZS3oVB0uoXCAn6Bon+mAH6e0VztRJOumXs4uYyQGsEz5HJGeq+
9YvO2HktEq2NVjdd//U9r0ur8SzfxeGgW7v/O2pXp7O0nQ0jxjDaN6fYXdxlw/Keo9oexq9W4g0c
xfJfHC+DpWG4y6SISiChZVRJYXHLQXsI/Sy2v//F9wJxkFN8aCQzvdZDGYNFowwoULpMbvKfY4Z8
rqCP3XrVLk5cgvVOs79a+onabWUEZI/D0vodAIaJNRZXQIXT+L7t7Fy6L9AeZ1fgsYz4rpOx1e3+
AAsmfJe8kLTQDBw4Goiyp25Q3ehSQJwoXhoM4TEZvrLRnOEKDhS8VCHnF5C4EoSWZdoRGtvgqIH4
Yq0jj1iP5zYHLLL/CCzGyl1mO+gWerzBlBqT6q24tVwe0c6JAU4CBTigAZxWKTsuTaPCr458UOsM
BSN0pNSmOsFjBTVO6iSUnuvwuxLqUpQcXrcO/38b9T+mDQ4760/3Ufn73tdff+WvbZTGrseSOWOq
FMJUWZtYAX9to3TtC2JfttU4GWR5ggX8axulfYEtoGk2Z16wo/w5m5+/t1ECFwTafLZYJjmAsmVp
/0HjS4dxAB2VnQNnF3gs6P/fn7ChgMhupqooVAbSNsiNhFO4UQowbosmUVsq2LaY0h59LQOEQTwl
GI0+ufDSAjkcAKf0guY9sK8IQpnYaHFdN5sqVXt1KevApxZvbu4H9QD2kO+2fa+/9/UHC5Tp7Pvm
B+gyl1qjr8S4KDIpucYd2l4qrWbtUfST+OJRtcBs6woixoxQhtHWNMFRV8zk3u8DdasqRO5NnQY3
WoZFRngmrJvi2m6DSL1G1Br9rPnm3LgSG1giUKlYHwI1t6Vr1x587azIKA1T7gwkUpsjY7TZZMmg
+T2BmnkVxi7VWbjLpMlzivJBwsjAO2803ILKWjRGdo9KKFUdSvTeDa2u4oVGEknGFtx1zcpNHIt5
JBIQIWxrUNOHUkEWTUe9d923AdG2GvZtd20VmkuZnsaYBia9bIW4tStRyw9IgS3N0Ssp0LwFwCaq
TosipAB01Yk+2khtxa6maeK11Hr1uaUASV2naYxwmWRVpB+uTlopOysT0rZGQgneU+9bSXztUeIT
3e1R51bNZTCgTT7zmlLBXdqqY7Vv4W8G6KSTLHeAU+E5pKOUIczz7AhLftb2CikVnm442kC4qyOq
sCkIaumVa73s+9f04aBZcbuty65UpH0SqdUPHj+bv4Ji9zdcyRJc9WFEASAhTZY21KyiXcAUKNDt
2DYxmJWAGucjfa7yqIZTMKKXNkNB3cEytH7jFQLBu5s11OZDHZ+zy2YaVqT/la2df+2GSnE+HSHo
AMc5eay5j4+CJLVIrKCmVQWIhLStl4LiJlkkpmiX9Tj9k8IrASngxqk3AohjfEwlP2KTrUkKyYIl
e0I4DORuoYhOEpDblh1U61YP2rMKV/Jji8PTXw+9PYDWgN4sk80D4WI1lqPk7QkWMm6T0epoWGWm
VWwGnerwQ2mYqbX01bxu2c0r2UsT6sHBMopwNUaeu3d9A/Rc5Q5d7Jh4GQgxVaziJbfZ6ER4PFdh
RUI0m5A2hrdKg6Q5ahDfIIG5Ps7oUcn80Okxq4qNPirKj7HmoCOVpkzoojVsxkCezgLmAeq4e9aw
W95bmDvoV1va+RgP4k7KdOtrqZSGDDDAYhVImNDknyZT+kzcCauA1kFzJDp6JR4VU4cytyYgqlwB
LYJTbFTRykvz0IIo2/hP/Ll7AWpKuh2jmrQe34qoLPkZocBotYK8J+po8PpL9FXWU5IZNq05V47X
rU+a8QhKxKYomkbrWkuk217ryKEUxfBoxUQIJHY2nIOk9avdqHbZxqxq79rv3HIre3ax9HP0iHRH
OtJdepWWm6QT95pkmXduk3d+O8RJDYqvUM9zrRoPGNHMG9WHaA9oJCTszU9uOEjjNcmtikYxb/Yx
xW57pmgEeI/dII5465uVFmXlNhdtdi/MPL/Cm2hfs/sse0cRlbFvkoE839F2tWcRqXW1qGpNXjay
BHQZK/7eFlEGFzoz9xbAqZUlVQUB0ll913dKuKFnab3IiSXvI3a/mJ8E501MSErg0C0sLyqLjKEi
lLL7JHKjmCQ0CL8LmXbVfS4wT0uV766V0dd3fOKqhcJruRJhQtFOBT8g51G6GeuSuziG5lkb+Mm5
n9dS48isBcYKBwtOV/oDYB+aehepo32IR2hQYZ0PkGkMz0nDlGzIXveuCEYdHPoq8g73N3RS33pK
FQDkMV7YM7spAU2XTX6mWYryENqS+eSptk/SatXfGjJy48S3pUuWmg4TtIjWhd9lB8VriGnsY7Hh
/WJGD4a6LimNA9609GfykoJNxZK59BW2VnpRDfsWCCooTgUKhl8yCHiuYFtmBjEkgcrFjJp8AGaY
gPoj47Wto4yIRdfoFiziHTBzaTj6EVRTFlH/mZ5HcAaE1nbaNOk2I8qDHQgpvIP2SJSe78trD/3C
sqvt1MEN6/I0K6oPgDbWYRcAwWjlmhYddgSQKZ5X/MDuJvMpyrJ9nIE86f2S05weptVdLVr5aMsl
fluYJI5bQCZIOgDQQ6KxNtDjuMuyWLx4LNIkpVi2cgSLTppKTp90Z6RC3vIbKUOUqbisRG7zdhfa
GnBWUjmxhM1oMAEilkzKB1VoODyVvFw1FWhhLG0EWxild/SFSsR60DbXUeSBPpaA2O81YPrpghZY
dOxc1X2RMk5fi6SopW3iiYIYyIbDndvBUcNDlpLgOCr3cEpl8iO0YiVyTT8LWG85YxHrmXWNxFbF
9O5SKdOe+c6Fd7Vc25cVJYL7NqTFmRFeckXmV0jwXlw7VcWJamxTz5EyIm1hZMMWGHNlG5RauSFS
oduWfag6eJxbgrsGQmNGIrckcNXod8MBKsc09UfVWoKHia8yu1HoE+RjTkAOtjWiRyJLvRBw8p6s
XKWzauZ9cI4pO4OvHaDLG7peLARNk5tEhkcDZ9G8oI0sYIXUrBDoRWSiK4ik2PmKp1xFTarEmDUI
YcuUgoyFtDe0Y+dl+lM86t29nONFh3Rp3U3YsQUKXfXJAo774raWel3pscsRxzQuxgbkOVb0dk3Y
6A80dOzVjAH1nBT52SNcXOhQ8F3IAlT9YG0Pot2puqbfxBBUL7NQpA+BrEmADNr6QfChd5pAkb8O
haacpUMcnTd9V91Y8BE3ogLDaZDetcz6YtJPGDSv+4p9iVyCOYX9muZEzzbtPldDUulz3n+MnU16
CcR1PPN7iN90Knv65rkdrVtKFc9j5lc/QAsDCO3l2IGAHZIoBxAqTrXxso1IiXZTZdzWda7skPSW
Ryz64dbsmnJL2IS/MkafF10V/S4ufQU4Xz3y4RT1OVwchaRb8MeQAEzi5CArHMqi9FYD7s2DJJdk
Mqsq/WV3QJiON9SBMdyDQkxzPqcUiWR4jna2DQq5e2SbkRw0oyXapBWUNaooReVaeA8Y+Hq8kmWy
Npvh2EoJBnbdXiF78c/5jIGedrH9mUmAtgLP4vUYub7jjRxQQyDCFxT1LsyhJs2Ar9Gq09MQoJRu
bhMXSkCYW/JTqrNtzAGzOhM4o+h5QRepnMH8kVgoDakIR3QmNiGcwA3TYxvl43WH7upgeyMNV69T
5ItYmONjw15+G7kNNIVgjPwbyXATfPBR4IWYC7tqZw52S/VGiuof2ITh7mueIt0rZrS0Ig05hGwK
WNet1pf3uMgi4slyTVpbVateIxIj7a6QS2UhF/zHt6YBsxvo64BYgcQG8kZgf0o7XXXr8yjUieYR
hdor0F9sbRdADzrnSzQ0TmEinnL4lZOGuq2iSw8cwNeWza/TuCn9FuoZl2MQED5HlULvOLforDNs
7Aod4tJgX8hxYDxoEveTkzKW54Ve1sxT7JApiVvso4nSGTztosNr9+ISoAKks0/JFrTo5y7KNO+y
o+h9/no6psNLKBfaBcjhmllbFuOtGihJtU4kHqVMUeQZWyMZOFacV5ynFARoiJhK/+gl/vhi4jGj
ktjXyhUHLnGQVBpni0rzkNbnMsxUdezCR7f1CVlN6yIbJjZge1epdV4vBtnUfoZSmMvLzkT4tQ6R
KWzYFuQyUfKmfOi8vD4osJT1FfZHKyI3Nmc/3Taq+SBLpX4rqV1/HEk9JoWVUOuvtSiDg+va8S2Y
IESQdR/cl4GV0SnUy7RYDXiDb3Fauj9MqmePuYJEpKD2Oq1qfQspDsbjFVyeSYPH1we2le3tXanB
8OvxUpw4Cb7vub2eA+FeKUhH0VFoujq1B970pDhecTAByLGgBFJfRrXMIQgW8vbz8+ar2eCfJuKv
YXjL6WSYtL+ov74fJtNymWMicCcYdRHxVL3H5j3rLlVXr74PdaUSdzPKP/E41w0hbxoJhbKFlMip
27L+pnmcuxyq+en6zysu/92UxArFrzd3/zca4+LRDx7fqoh//YV/JMQA2OksKUjzgIqYPPC/Cima
8UWnCWqCgKBbZcoqNYO/JcTWF12lTfSmk/WmkmJ9Uels8U/yx/QT4BT8Tav4qxTxi5L5MY9x6qH/
M1MMuAkmKgLKEsYkI7YsqjlvJyR4uVR0CYfGEdnqGQwW86vd1z4JuPVwWUIJ38SAjy8trbRPtPen
Es1sZIP7oatMT/gE85KIVEUqO/yAxW783rsPBnajgMbwm2fxQeVl3gSeru/dKLPrMxHgNYUxOdJQ
2J27e1LQluHSXqmbuHCKHW6xjb085Zj5cFRTQ/lhTV1F+dXE9uY15+voSSjCiN+5apfjsttQIQ6X
xDIt+5/q3t/CttrqL59f6lzC8HqpbwedtxalAYCghF162HCQW6PRkBdQJ0l0Dr7bDgpUh7PbqjlK
+/pK3oZnyGBgO5zo8M864PMf8eolenPlQ4PUzDf4EZ0X02Uk9MYqFmb1hKP3xEgf32Qd2oomyxzh
JnjK26nL/s5q80FlKMe9svb9Lti39/UWCvIFKeaL8ixkmT2xsn40ac03Y84a/J5OODeIICYttMTv
tuuaOw50FSWaNtt9/jw/HooWtg70YNL7vL8808ixiybMoUj+LukXVX8vs334fIy5m/LX47IUzeLE
agF1mN1D1XNjcu94XPXS4jyxIJRxldxVaxmGNgLgDUfzdXfIn4m0PDHydKfmr7+lYSKfasy016eF
6c1EEREnfZpQ09PrVuNyeiutpbmi4r+JV976lIHsg3mJMX7CzdJ7F6o9ezn62DQQ13OhZEiQ5DsS
HAfEQL4NyEQ8cWXTx3V2ZW+Gwiby/sqSTmWKGEa7wNjttMxKb6Nv1FW+8U9ohebGPOqapopKx0S2
gPaPd//9SF7p+14OI38RHtG6S8/KY7ISW1iMZ8aL+f2o7pvjcBx27Z1yH286XskT02f28UBJgTkG
2hGSHqEqKCvej1/ksquoQTMVGNq1O25U/Qkp/QJG7r4jfrA1TrkApzn/5tb+NaBtUPEHPaDPhXWV
mdltAdZmoWQ3BTW/uGl3GVx3ArBA/iqwF60FaUOb1AIc2rUbu7LXAWSTCF9mkGu7pLo3+8cwzznD
pyecWK/P9ZMfp842XYZb0RPN+HENevYFvFmn2Fd3TzVALoRHxJRetD/DchF/7VfZkrP4pbL1z4ZT
fvkPn4lhoG+RkZgoxmyilynHNmVSGIcExwlrw+u9iJqBqDDJwUKPsr07MQvmbKlfT+XNkLNpqNBe
SIOEIbUzJCcyyolzoiho8UGBFUuwnjtlSf7KKYHX7JX+bdjZAumNltl1OHwXMVyFNniwTUosCmpQ
88QFTrds9mDpMFkskCrmI1hTs2mOqKtvM/5ZPODedSsHFMdR+eu0ZxcmMu2bsDfOP19EtA+GZCxV
Bf5JSQrm9rvVkU4NCTEdkLoqzq6C8Lzuja9/PoLO/kumMcKaOPcrV4Bctb6Lma1JR4WCtBLtzz5g
PJ9JDMe2ko+zSa9wtjqYNYYUg8Qlbpt1hkSJjlHiLcEaxydW3N+nPAMxBOostKli3gzUXRu4tJoY
C3BMIFZCfdu07kNmoEMxWgpN1raNou3nt+/3OfF+zGlyvvl8tVDHcg8IzqLSlbuwMPamH5xB2NoH
VnEuW9HL58P9Ph9omhp0OjnN0Xud+rFvh/N63Uq9EG195SpQc6Odqpa/2uH/VlT84RCcFqn1T7S5
uXYxMtpSBuCoL3ig3dQmXDd+/Pz5Zfz+ynIZb8aYfsObuxbD645zJdYXlg9Thyg34teNIxky7cIe
yeT489H4MPF/THEZ3tj70Sy/rMh44RTs4qNwzCrb92CoStFfqwYhLH84GHspzvSCfSiSWkyZ7wfz
ZMPqmrBRFkbRnTduRjSUntG87IqVVKvSiUt7LRS8W5N09OUCZSIdd8HbNXu5go5kt4Li62LYG5t8
pznqlpoUCulgla7Ty3QNofk8249b66hekUu4KK+GNfyyhXJI75RzbxlITrk5pV7+bQ7NfpXy/iaQ
aCtlfZ8PC40EUI8dpCRObRxn22LeAWGpSNFfd46UUGbft7iOah9PAYqRTr9I5eYuTCraK+rN54/z
N4m90KGQsi1lfdRYJyds49upSuG9Ek0Sd4ti6JqjZXgmQuXMBZM6GkSqupQmC7IBV9gyirXVT+FM
fAbPgzS3nNEKTp0Gfv/I8nsMPMg6n3Ugz3MuR4o5ilMCx2V90S7hkxoOR7tdvuqyhbJOlhTBd6ee
5skxZx/2iY09EhQ0pZAt8Gws9XWz8fb02QeOBt5luPX32Z+uq9NlctixDN5aXFqzdzYWXacB1QMs
SLBjrP9oXQ3l3ze7DxdyXa4+f8jTP/b+JXo32PzD3uLpS0KXwVDt7t04XbpmdCslyUaE5k9Lqq90
JNy9D+L883F/f03ejzt7ecumiGmsTqUPOgY9oejDSarVqUubvYkkejYA7ri0tNKg3ILt7nXbWvRS
fqwaWtuBln0rKfQtwvjUp3FWfUT88voMdQ0hPCUve179qGiPiUANOXC8Hu2SVbik77XrHXmdraXd
qb3S7yvCdDf/GW62IgywwyukdN3C7mFjEJ9qkJclp/6JyXLysuZvQzAg8Ci5rHrdrVTqSP0hODNX
ENt3yTq9O3Vi/XiS/HNZszeB3A2duizDheM9Mp9KPP1XJuG//v25FQNLqV0h4uvA7UWH0a+/K/J4
qtz98Qryz7OZl4M0+uFtrTNIu053wbW28lZ8EfQV1XbPKZ2upkKj7j6/sJODzuZ+YTdhNXV8cUdZ
VyBaHW9VH/JDscw4iJTOsBWX/+GIs4+/iz6mDw0uU+ejsADpvgz2+MvqBeZCp7pVDtLyDytRf71k
xOhQtgFCMK9+tVimceNxkdIQrofgahIt6OmJr+Bvu9zpTUbQZ00bebYa06v3Zr8mtwnc84RyV+gS
Dg2Yc2WX3UYHOKrGJg6pnN7657fyw1n/ZsTZZzcvjchEaku4rGSIXdj01tEOMvP281E+XDLejDJb
MhIQkAQHcl0qSVweeblEjsji+b8wCC0eNmmvsMTZKl8UyKu0qT4ZiB2bNccbDg2he//ZILOZ55F+
A/zYbZGFIyqLm6R1WvLKVoXVdycWwA9v2pvrmR7dm8kQaRXZKwVDZSprnlsC0OgXo3dqBnz45Xoz
zGzOuSUuUatimFynzsM+0q99VP/PlkYNvXvK8hspP7Wd/njJwI5D80ZRaIbMph14iZicTgvBw7Fc
e+fGHuTB2nhpHTQKO/kob83l58/tw3n+ZsDZDAzJpZELCtiLQR2QLkVHu8m/fj7Eh8/rzRCz75VB
ViF6OYaoevNcD619ZJHKZ5zib8/r8L9WIsMAvQ0RVNHU2RRsBR3zMmGc4ufENUzXnErsVbM2N9VO
XWXraGkvixPbxH/zwP4ZdDYZyWWJ04gyH+bFciffEXbrBBvvyHl8V15NIyIu+vx2nrzO2cSUla5N
arKamSMCOAlWCsdej1tjCYEE2MXoyMd2k2+s1YlxP54q/1zqbG42Y5X3RKtOl6qu1aXYTsXEYlmv
wmtlkTtUdq8+H/GDiYNBk44g0e8KgJ/ZwqWCFBqAZ0A0bPyNYUjbPNa2RPX8/HyYj54hWXBwczhm
qehrZxNHGTCCFVOXLD32jcO1YbOdQiscchPYHhT4Sjan3rsPvmjvxpzNm5BU1j6wOKGGNnAX0NKE
KDshsoV8F2ixfUc8bGGvqqEGhHHicqf3bXbasGWqK1QJSKKx5h/Tps/Q6KRcbuOgyF1rjvJ/SLuu
5bqNZftFqEIOr8g7MYtBLyiR0hnkjEH4+ruGOtfcHOJs2LKrbD+oSr170NPTcS2sdCW2ihtTBeYO
K+xouwSYxfHz07iVNn/ZvEVQ/kk6Z0VLAeQlcJfMNsYEc/AaL9hrsxtLm6WAomVHHNTXEtkbJ0sR
nEWXsoe+G/v6MDUG6W0pKRL9nz9dqNbpYD9AVoseOBfgCgkQdXTssdsyODpb6Q2jg46SbiWxK8bM
wLuAmWdobC2Uc7QR4I9ksB7NNiaZTEeQ2UTNXAueYcmLf/kLr9kWSpCYX1eBamnyIRk+vGagoYZ7
k8Q5g+MQn0FVMwQmYKbtRIs6gHlTPbgsdMU7oCiIVAue3sTiMadfrYqCKTKh+pTuMx042xhtuSxi
rRbySQb3kmjomVmYiccZChnDdvqlgSgt6tpvSFL2STpgxjF9ojXGWkSDAvgbXE4AUWo2NGUWyt+f
c005e0kMrM2VdQHGsgnT3KD6Aj3qjohANhefLyu8eqaAVkC532DBL+fpwaiN1cAc2ZDegt6rsGV9
2jjSVavEMgx2ZIDegIGdz7EUwF2mSpRwok30lFYng8h232zVP9fUQH2fjZigZw2wus9CMHqO1YQR
prFEhTsAn2qs/yHoKXMq5xI4w8iHGgOFTEIE6I/EtIBN/zMZN94J9jP5745tbQMEJmj1Iw35rIYo
N0Np1Nj1yUHsiXWJ3FDsTvhpLAMeXcu7/OnXPgwmRUUwsmhYgOIT1myIsMUowMgWjdiGjJ0ADJ6K
r5eFrH2YcyHyZ43AnjlkucYeoRnb1CAJB7XSH0jQEYvhq0uwMe7MBisHgVQsivYwLM7UPBbmFtzz
qg4W4gM2OCTBf3/Woa/BSgJma1ATYPZbMsFXKW71dda+BYpIBgqwsg4Sau6S9AtpU7E1J1uJs2sz
mfdVRDqb6KPuXj6tr4LQ1QOMoYJFZcUUeUFY6TZSUYEZTzE4wKQWnKzDDjswG5f+65FBDDiAJA0j
6pjf4vSpEzHThwXF0wlFkWur7osDdmjHDTe5qsyZFM64zIVEHZgRZ7uP8z24I8LGRExR5Bu9+FVl
2AYgmy9EfZTzxjMBGFvd48zqZkbnN84XwGHp/9i/4MQ+hPBcwUaiC8CIgi4Ycf6JmTgPUAC3emps
tO5XjwwZDD4+kANw9z/bconSjQZ2DryhGkqkueaCfcuLho0q0df4D8pg4g/4JzC0L6hAgNalusje
r66PnxMjfdSV+CcZGl/LstJWLGRM6lZTb1UzxH0Ma0KCVO6WGjUdBsBZiWBVXuwsA9N58RP2/+Py
/VkpjcKo0Y2SYNzIAfkDRP7aU2FSRqQoFVCI/GRvOZOjvw1HxcncbZwVfm4J0phAeB82bYmtUy51
MMENYpU1CPwwuu32R8kFeWniAfTP7j1s2yE2uGod4m+lnStG/0ks+/OzEghA2InQEIiVARtWzoPP
xlwun+XXKIdphmEDDNYgJuYjg3kaqSUo6miL8/fS/JX0ZlBL13Fi7S7LWVVFBgYPIFzZ9A53f6lc
aqRP8cmihBzBZOVgC/NPVPkQwQ/EaMO8YEcGIjKQIWlWZ2vNPQEJk1US97IyX0MEHJqKtVoEwRjy
erfPs+8iTsClwJLhZMtguZcn7S4vNK9JWkCiNq6BHbrL4r5QObyb35k8zg7qdgasA2AgQW1vlRie
HcCyC2jBnMbmSSu0ufAEZRiOGMLWbulolShCU8AJDpGDjblXVe8esXmZAs07nrKn0VTqzq2kAeTX
iTSKP7JcKM0/+dxnv5h3cQ0wMsExOdmqWdnK0INfaYPf4v35+hynff4IzLLPPoKcaWWVyhAxvQlv
4CmSsEdTnjBJPmouKvAgaJAca5+G5eSZfSjHWJawxUPzJGwMMqzUFT7/EM7p5cZslA3TFcgovuiB
p/c2Cxg8GgDqD/IBnMAbD/u6OwKDN8CtwCH6BfcpQbglSgMkKoPNphkBbfetmmwgxTrNsf+RhpXf
nvJgq1m64t1h9h9iOTNsMNIY1VghtfWotvOmAfrJ4lj1Vh7xBav9t7l/yOGMZ6oFAnwOyOk84ODa
ta+bXjzYVaC7A0aK5910wpAd4HzqzXrNSu6Jj4kHU1fRD0YUyPmpLlF1ZZ4xygsoJHfaZWgmglLc
KdhM2e0QXr7Y7C/7YsImoA2A+KSKKN1zJlw0QG1VLKxEBiTsgiwYfRUT4ls1iXWlzuRwMVoZTVOE
Cf/fHVIJw6/9q4EHE418H1jdL5eVWr8PZ9K4x5LOYApuO0jrXaCVPqcv7UviCc7ggyA+ADRxu12z
ZAf15SBRA8EpAu3ty1yxqEZVYebvB5mE8wnQps7ox2F5Wzr/GCbw3TrPZHGHOakEb2YFnrPeFZ36
pxIKbLr/rr0l7lYVbfXCnYniTrKbBC2SU3aS5pu2vFFATKj6943PtSYE8SGiAEbaieLoZyPszVI0
UO/9bRwaepj/AYFt6aIf4ZrXenurIaRKv21ecvbX8p/sXCx3ycuS0nSsINY85Q86BlgxyuQsoeX0
XgZyW0+0/wbE41q0gzKEBmLH9wli7tuRHJicemMgjrs2A8VHtyd1Y0Rx6ePS2pOHuRY3DcpvW5PT
qxfwXC73IQvaoJTUQu7oiA7INqGogCcKQL+uGGobb+/q83AujfuigBfJC7WDtOhkBikWE19kTwmr
IHrQj7MPqAa0wXsn8bfMdaXoq2MqGzkNKs4oSIJD9tOTrM2GOk6ZMNrDfvENvwmiY3zFQnIc60aw
t2o+Z6I4P22ZoGJMGdsgUYhXD5jJzktv42asZFBn6qB++lmdSWywRz++OzJgc6YvmCy5TxNfAfIz
BuEke3ImT8FqDemc2HrcPE1mFF9uyF8qYq3ns/iqlWiEDZvRjncaKta7Lohc6Uq+1gJtD3a6wz9v
8Z9/PfAkfZYHzG1DKCUmjzHtESxpJLpNx8y+fKxrwfOHkXxpw2TYTS+bGGKs5UaY3nI1BvZbCaqf
fY7Z9cuyNiwS2xifddIKA8vEFGbSaXa9A/RwIN3Fj6IPxgR/q9cjMXu49ME4l1bL/28v6Y7u8vvC
edPQX6m/bQpiX+KSIC70TaQqQxkEWs2AHdjVPvGA8jeHk1PBcc5hudWvXn0iziyRi3BVoCxnxnuc
UtQPel2BRne5LZtkM7DdEsQ5EFUQwLIZQbGJ3uuB7GVetMN1W+6aN32wDWy4AEk1cbcO9LIzQf3i
s5Xkcp8pCehXAfaw2NQCoMfW9tjqw/Nxgu+mc5asxBNWzJscEloR8wSSOxadO0Sm10/kn47yo1Sh
I3a1NPN9IYMzwkadqiFPkCvK2rMuYc1d3RCwrorJMg/Mh2Jn4PNhRTNaFSm4T+wWOOK0AsL/Qpwx
L5yY/NFDhvnb/xfF3V4LWJb1IsNVmN8TtLSuAO0B3GDzwXLemufZBwi4m91vPZ/rxvAhlDtAJS5E
tY9ZlgMG4LrqPaOg7oZbWrfzDxncBZbaWaYSs3PsMQXZob2WDjQkgRKIvuzqBzkcn6yNAup6DHJ2
mNwlxvK60FsGDrPzZk/C/puOscUd9QDJtW+eqq2seN3Nf6jIXeU5k4d8tCBOukZJvSQecD4wxEi+
G3g+e7t57irsTtkqXHGy7YrXEgI0vf+yHO5G14PB6JUhnbni0v9I4qrrrWdzPdz6kKVyYUIj9BpA
qmAw1F/Qawd8d/KNBEJmdy71RKQ7AK7flac/jA/+0pGfmyj1tIgA3MBSVQBO/6hAUOIz4PDFA2as
CEiZzXxkNTM/O1aVCxFIN+JGMhuqFUffd2DCLHRHuCO/1BuUs+fnyBZtIA2l7oK4Orh8aVbvpYya
G8DuMTP1JRyiVpGB7gAx9HhH0leLbq1UbAnglLMqCzh/MTISAbA/siQ4Gak34hFmdl8e7jMdON85
CaZg5RQiqM/iORqOvhD8jYR/1b+cyWGqnj034mQJtcFyOmyEYiG8c0DemV+brmrDwdjfAOVRbkcl
qw/DmVDOceb11BVoq+HxtuwWNfL4jSGgW44C5ChP9EtvPnSvXbhFu7lab9DP5HLOdKENKcoCclvU
GwDsUnhFkDiDOx7TMAVDZO5sJa+rvu1MIudKKdZCCQBecQ3AFoZWCnmr8g4FxkIPhI6GWr3pvLds
k/OmPQDAVIl9UHEvO7ojhdYVsFU7f/JYeh43eIzt/PnyhVt/Mc7U5JxoWUsCYHohVA0mjH5hbAgA
w1jzJc50+hvZ48bl4GMkrENamN1mFxz+zBKvStlVjkuYObUnpscoO05BAqZiORgfI2AXb6aU6/H7
h77vycTZrQHcOGka5mFA84K6Iyo7V0pg7YFKtNs42dXU7kwS52raRAZIY4qTFbp9FKDAifXOO/1Y
JfZ47L83ANDb1m7jevJNC10v2kVhJtR4+a7FWO1d51QONiXs+U18i69kN/PFrV3W/2FD78uL2FfD
ottnT9TL3VgBCBpOwVf82CnviQdajXsZqxmdaG8F8v/DF/wljuennAQgaQlMSVZ7LF+MA4hjkRyN
vmY6ost6g/3WPrK8fjc/ZHJ5ulRHABhKIJNCxe52ClmAJXawn+i9Dtk/Kv/RsH1g4ZvKwRCa18Ou
PcUb/ZD1VBcdSqymspNm0C/nPj9r6TQC4WS08x0J23tQlznTftile2u3GXqwv+vrO/Yhi3vHMjCe
jRWTNTrzez0r94ugDQ3gDmTXWw//+mP2IYx7zPoZSNk1qxRG+qExTCfpXtLk5+UbuX45sAUGjifQ
OTAeh/PDkwSaKyAQQrQaK66puKQ4SYZXZ1sbKmtyUHxU0dmXgdPCBzFC03aCCgwoe1E6u1Bv0cfx
I4ppSOHuskJrRgmQGxndDABeYKnis0KDmvaGnKCPURqhUixuq261W1fj3jMR/DobSSew9s3Z9H7X
JLdxYtOWBXsZ/PyASTlm8bgTKaYbbIAy/iv1NO7ORTnVwPcA2WVXg54TT+DwJ7UjkK1inwIdNgZw
wNldawH1EKDrLIdIQgrHhYhwp/rR03ahf81NQhbuLXbvRTAuc/poA+jO6mFhlzcJExbJ6y4SJAkb
tKPgENd6uHx+ay3lTwI5b7GUqdEoxsxWiAaPVaSBxJncmiCIQHr2CoxqXw5NwxZ6N5O9YjNpWrkH
soQdaZEhzYAOiNM3UVMzxSgZ9KXkDSyT3izcGVHPoJ63/OK6KEvHOismHDAT+/kmVKleD62CIQpK
G7cVjTurxFCKSCVbVLJdKWMM3MpfWil/MRMNVALpQ57lz12GLUIM0w5A6x1V+uvy8a/cTmxTA8YE
3CwSRia5UDkGz1jbDFC/nid/HKPvUd28XRaxNiSDcQsApmBcBYOM/DjmFDeiMCQwqfd8/yih42CI
eO3Rl/bkgwiW1q2oZlUrBRBUkoVvCx/3+aQXMbYUana/d4aXY4SZ+sB0tdvkYXmUjyCfCaathGrt
wZclBa8dKI7RR+WT4BQge4kxQ+bolLt2198kiC9qr9gBc87Tw+0ceF3JD4HcxRm0eCnqBQIZCYkx
fpOxmnH5y628dzLoWLHUDxZBIKpwj6tkNUpsaS0+HP0BvryntqrdNprCy1LYA8A94QxCB5J0wAfh
n88fqyEYTpMsBuYDj6MdQDsIdDL5sNl7Xgl1P8nhXtZYrgY9Jjq19dPiy8ALAmC403qLozgFwrGt
vtDqbT9Ti3v39KTP61QHA/KgiS4d0cUvM3eRn+OtB/YdEOvCAZpc2Qdwclax1JBEnxnf14B+Ygw4
hCxg2FL6w+gr+9mV7U72tpvQqybyoSX/XFhZBkrpCbLrprqmVtfYOoDxwTAKDtTLZrL6Mp3ZicnZ
u9k1g9ygDYYkEApKduybP2sPLDiY87Ut19q80RsGY3LmLy6kUEkD3TpPwol2Ad7CG92dHAOZGIC5
tyxm9UKfnSX787OsL5XyqI9HKDgtN0YjY2d9a8Vw62txflEU89gwBmiU1t11Dsj1LpV/5pbsb3yq
lbLE+VUz2d040wRgihhe7SFHI+6AHCQJcxeNZoyvUHywccCwIoq93vj6J2nXJ8mcM4mVJiow/Mm8
sOgsrmTn9yba6qJv6yGAyDae9LXRr0/iOJ8y0dqUAA7OxIF14SgHGFpEjde4yrCT2tuA5MNIZutg
jXJfuWMIhvaN6va6zeCFk7B7g24L90Un0EUrHbwLCHEB7iVV+l3Ttg+XP+dXgC+EgyCAA/QYRlwB
mcRpqQxNlI0Uh7pcw3M6BaijPBoKYAs4TJiTADTIsbY1J90PB+VXe9Ic8e+UDdaN6uNXcA5VHI2l
jqArrmMUFHtyGL8Pql2HRQCaLr94mY/TY+XO4RxvmfO6I/hLMo8YYICdQE+ZI4h3i6/5XVA4s4YA
BvgSYeZHgJPcOPH1e/ohkAtKh1lcOo151UUsnaz/afZJAPyjy591PS77+KzvuJpnt1Q1aRwVC6S0
2G2yhyvU8hxg2QULaDenq9jbvJzMQ399qD7U4hxqpyajMFX//YIloAJyCdA9A8gi28DoN0kpVw0G
m5wIK4DFgb2Tz17IrADyUM4KJjMq8SoHv0hXydfAndZcAPr7mVAFGwe6JZC7jOBIS6oYOM22DBZD
VLvjZzBQDLcYCvcwjXur7MHhe6sQtJm2dmVX3QBYyLBVqgNdjM9ihgJ0MyWbzwaVDxZFJLsqtxbu
pVUZDNQVUE+6BfSFz8dZL6CcANzU7/e3bODQ+yf29YDM/wvYkmwhd6t3t+pfAcGAVVnM8JtgM/0s
M1NSJYmAq42KlvQG+JGDGMj7JGSzUuS4HCJ3vs5Ut8U4H2b5Cjv9volwsTJKAbbWj1/A+T51MrWp
1ZCeinvNL/YV3jAliEOwx29Zz9r5nkvi/JtUdKpRpe9p0vffyKBQ0tauOpchg+a/tsKN1Q/6IVDm
p4r0uZtB5ALVWHwDWsMSpTOWlXXYuN5h6s2dnzZdwJorRc8M2/KobeF/XBCXCsAqF8d3mZOL7QWU
8gukZrmt7WmQ3G890KtBI4TpQCYDZCemfT4b0GhV6MgI7H3M7fqB1YaS7xPBwBRDI6agX9xt+AB2
C3gfJ2NaF/CkbLWbT6hTKhjFwpadW1+7N2+NZ9VBPcoHwCtYEEE74bC5WuJOL5flrhrPmVjucqqx
qlJw+aCmXsrdLnsnUMVmzca+0AoUACudA9YQxQLVMvkSRpqDRCsiQCnpXepWd0C7BFF6YxMPQRYi
u05Ckcj9Gy/Hmtmcy+VuoSkMfVv2kDsuWufLoOz0xiXWg1gVCTiB4gJ7BiS6aSoQFqUg33RRcOgH
uwSdYzhUbelYevdfUPf/iRu4fhgG3BLqtCjN8Q6xjMFeI8XxiISyeSTheBp0J72fMIuCRX7NmX4Z
v+ZX4+flD70WGihnQjmPqFiV3oLcDG8MeRCkzK0wrkrBEnpZypo5nUvhzlvLBiEjFaSoQg0n2xsd
mIJKcvcnUlQUaABpCwhLLh5QIqqZ1UAQgEzlwZRBdyAD3WdDldUwRzFBu4iSOsib+DcEJF3xTLoC
YcAP4Y0QQD0Trz1QBxQIu47+DTDANRdwLpA7vMrsQRdFIZCmmG+xvtPusc8zl9Ybx7dqCoCwZ9gt
EvCyuePLhzQzmzgdbYMEho6l7ebBkLSN41u1BOBUvAM3IFjkHKjUjdJSMDzzrI7BGyUcO726v2wG
63p8iJA/++hOA+iNzoxNEExXGFtQdxmC3Q2KvKHL6oc504U7sGLs9Q7OAoJkYsv9tGumfY66QR4N
G2nZutGdiWLHehZbI8qsFZ1CVOeRsHQBHnhnAqRl9oddvNd24GW+fIZrqqkK1pJRw8Y/Jhd6Dm0h
pKoxIeMeFDcD21ieREdjeG3w5lyWtPa1MLaOTgTecKzQcdWmeaDgL44QpuhjYdc1QMayyo/AaHJZ
zNqED3pGaE6JqMsDwIIzPDC2VqTNNDiH5+IxBy5WYneY87lNPN0d35rWZdgzj9Zj5oNyaevzMZPj
X3GW82LDW2eQFlwspuvKMkignrPJlfofBnaToHMrtEhyM5e4mruhK/MIF8Tx676LJHQM9Rvu9jbD
VvyzvkfT322wh6O7/V64ze+yh/wu98rgT+oHZ4ryOPgUBFd9BeIzYFYTe2kzu0o3YoY1B3IugR31
2U2oQbKrgQJztAu52AE9+DTReaMMsyWCu9czGDylTIYIpWzsBizG0pY9MGO79IG460yIXsCFMwlo
Us0e2Jf36g2bqQbZwkYesHa/zs+Lu8kNeKTADwVbIHMTgjs1TDBwQlXj36rEPMrZd8mjdsgmplKL
lQIVeza/8fpNP77djPpZUHLp+LigpUS/sZ4aJMasTDaLoRTZde/kfuSCy/SY/pjdNNS7oL/qT1ub
bVu2wT3GudF0VszWfeNOd5TuEaSNf+AQzz8Y5yuaJKlLvYAEbNPbkQpSOii0BVq5ZhUYBsBCC8MD
+dKuR5ZWznEH/66DtKsUZEdNRCfKthBvVsUAqkFBWAEQWr6JZWoZCM91pEvT2JzKtAkUoXmuiOxt
OLy154rBAgG0HGvzX0B9qyyZusVC21EN2p3lawdGMOvWaMaUmKyfgvkAZIDtnsyqemdiOWPQp7iw
0G/FNVaaXakari5Qj2Rbg7irZYtz9TiTaItazUThXb3iSsHaJgghAUlNQ8NjDSfxWF4RFIXHMHOH
G/2wvV+2ZvUYFQDpNHBj8Eqzgzi73DH2opaqwA8Ad8Y3XanvZa3eeKDXz9JSTNBkK+aX1fO+wHAs
6JARTGm5r2npFe3pjvTS1rQ4c9687wDu+19yONdb0kHG5D1UYd3j8Xtf2gztYHBl3zy0KHb5W3WR
LcW4sxMjDKxOExTTwL04DIgvdMCawmVt3IH1b/ShGOeA57btQT/HDjCMbuOXGltqMQiaxhcURJ2l
w/hy8XRZ5DvwwKWz5PywCjpkqo4QSf38IbmPnNpFgLOfjtORFX9qz0gdfQfwx7fOnQBKZzgVTBUk
eICUwBdI0UBU7y7/ptVI+fz7cneSDkUtFey4UaHJfiBY9vVdsosBFoNSiXoYw2Lr5duyKO52ZqAZ
bVAXg5N7lvesEdwelgCQm1h5Tj2UL4INDVmEc+HU+faBkBiLqDaQNzqTKwO+XOtthlkv+kCJLDfp
QVbremcnykfOsg6MLYndTO0ajZK74Q4FKBhW74HNUvEYBdfWA79xZfhOQgm2ZkUsIbEnr4uMILIw
sVS32ZDdOkguzmvMAtNRTAwFEHW01w6xj44i0A36u+3RdXYXLn01zu8MsgUWczatY/VNFmhFmdpJ
lQMWMh/c4j3Jkn9uGMqGR+Brh3NUdmPJDFMOolMU9LvhrgsI8p1l3/8oavvPNgWRyf3lhPgalmFa
/VhQiBT3HUiUgGxwrHb0VtjcbFud8zqXxPkeOsGRDzUkCSFrImYHcFAWk5Nel8yjJ44VaI/IQbAP
jHf/ZHYb7nb1bA3ARaOBASwiflDBBDOKkMZwYoRYNklBobQNprvqWM5kMPs9e3XBM63KVgUZzD7r
G4TUXnFCg3I37tTXMviT4Vf5XZf/6sTdBykvLKVi8qRr5a3dDUHsRz7QVYA34G0XYVcv+Zl23IWg
hTi14ghpKlZ6pvEGs9Tuom5FoGup8LlO/Ourm1kDwmyEaIkYzMVNK/V2Ze5oCgbXsrP1wvqXhsE9
w3WZgtMYXJB23ta2jHl+VQkv3+vVYPfs4DjLbwiRtZ5AwiRjJwRkuWjUuVEWhwS0tP9OFPeYqh2K
rQWL+5bxaQDCqGQ9aUKgyo1zWc5q7RvUeUDJBeoQmAi5N1QWwZopyug3UL8/9qAdxNiRFE7AfTGv
rf/Qq+YaTIsbD+m6Af4lkx/ztTS1T1sVOVDZFKqtVlP7UCeGaZemstVOWe0bnenHj/WWNUh4BwX6
tT7bF8g8rJi2h4Ftevrj6x9semIC1QBiCCbmkRFxta4oLQcMYdaQhhlbfajtSv628cHWfBM6FRgR
AbgWqAe5D7ZkhZlVWovbi+YikFeuRcGWQOn+jAKhETT+GJrjVui+UjUBf4yIXPI31yl3l4dRKBZT
RS+MUbfIjmR339hoPrgIvm01wFc+GI5PA0GMiRhAxn8++14hzuSuagFJhUXWW8NfDuBEO44YDmOr
FlspwtfHBMLA84WmBUYWLX6XxDDbsStkCOuF9EQERFnGFvHVV2NnIvBcYYBBRhrH6aPLS6paFNOK
QFyJ6u9lfciBA3/ZKFZlACYTUNSWzhqyn8+smmptaDt8n6w3rqK28QCqGwOgYIsZ8qtPhy5ncriX
Y7LGOlUXyCkXyVXHxAMwrG8uwAG8zqTjqO8uq7VuC2fyuLNLxmmYJ6YXOKL2tR/tCLaL2QR77BF3
CyqAXZzPceJn5bj3o+nGhkQthKXYdlFCBp0EKPZN6KRVk2NIziKMQfpSmaHgW8/Aj4Y6OEkeqST+
FCLp2+VzWxdhaoz5CURoPPiAMiJ712e046LuZ2zWTpU9/ysBfOsAcPyxvhgQUMqaKyCKqMu3yxJW
LdoEKCuY3IBIrXIfQ0jkWuwiSFD7xFkiv21BQZnW7mUpXzMsjLEDmRcgT7/rcdyLPkWCValmYiGj
K3eG5nVO6tZPtLXLR+Bg7IfSTk9b6G7o5335QJ/F8o+usdCpiOoSYofKUJ/1cRJLE5RydW+8lpnW
g5M+Av5tOE+y3v8YY6NrT8tSysMPMRMn8ippE5hv7NnsheWmr2mJhgbpy8iNJ9BPAcPDyMJobsBc
IC+NZqtyItAQ0NqabrcUhI/BYA30R9uJs+RSapYv5Tj2R3Hqm5sWTcITphSnn10C2D+7r4VucLCf
qripnIH+MAUcumELQFFoT+3QmdF3YqWSq/SteldXBQxbHschDoG4Ku70fpKnQx1lXX0y1SLPPE0U
yfIigufwRidVVLzU+ajGwUzSUdyhQY9Jjk7tw9lKsltdYhbQaspAg2yJJ1QSjaLtEzshapI6lpFg
AW+StMqNImsB5z0IUyeyNHh6i3Ro7idQVHmT0tU2qCRAJW3Jw21BxwEiLCHMFEU4qB2NX4rKyID2
U+snQxuqK0FdEKMCBNyd6dB/o92IfaO+1hK7xQLGC8ZQiuMCRPGAdD196aopv7MEXfEnzKfcqLEB
XrVJy0KVzPvWim4yIveONJdYoxeo5GmjYDmaVtwsZa05Y0l2QiG8FUMRkopIe2lRFIc0Reo1Uf4g
telNE9cvZj9b9iKQ9irKi6tJ1K7yrj1IhUqdJJ+JDZzG2wxPixphd0BryG6i8VHUs7tGpN2hVerE
q2vA4lviknit3EmHgeqWg4hQOuiRIR6B5aj7WqHIoWb1GfDCtcqntQy+PSV/jSit3SmrZYeaBAUB
dJdPemSSh7gx0K0Wp92sxVgh1siPJSnvTEqoK44iwoOh7By1XFJnyObEzrvcp2TR3UI0Bn+JxQL1
WySIuSq1jkrj5Ah4Wcsh+HexzO9qa9Z+VtUBeI9RU17AUBdPNagxZim7AfS5l5SZcQ1A9R8JSfHm
1XlkL9N4LffzmyrF1kNGh+lkGTS5qVQVoCJl8ksSx9oxFPoi5/Jdac7HatErp6GWk09oy9Ee4+g9
PnytHZo8KzwNjVPHUNtfaKjLbm/lfrKku2GW70hlvgwloGQaRdGAgCtbp46oqZtLtW6TCXy9wiAf
tXH0+gVfaVbviSTbBvgSuv6qI368xE+grMR2Gx1DWgrOrBzjublTRtEXGiWMQTibjrU/9VUgUkwh
R7iM5hLWAATFTMy12c3uMN/nIoa+rPqqVhK3thJXVlAkat4AyOlFeeM1hp+BMzpWgB2hFW9WPD1n
ZXIkVPkpFLlvdOTQpOON0U2ig7QwLHFQtagBw6OlUINiQDZvMrsfk8oGENdz01hHeYoeqzK7WpQ8
rOT4oBH9xhrUhy5K9uOyXOtL/jOVZ1+Y6ochia6IbtwPwIuOTTR5m8yZdMEbiXEtRror5Z3bN/Ox
ybtDTotfYoZQtrnKej+pnWn+NViPNJdsWbVRfV8su3jNzNuldECR3Oa+OdsFknPlmTR+mryYBSBk
Bme5qc0b+VW6mUDfGIG8wFfepPibFruL9b19lRY4SLfQwXJYgr/uOX5Q74D8iBSh/NGRR1Va8ODc
KaCYE2N3nG+I7FqFayk+gXkVNmaDJOOUfYuuG5UR/D3hkUgQbZlmKGT7mbgUWFpoBtxLj/BHNs1z
kA48KvGu6h8GjKoqApgVdGT2xWILCcYXBMEeZ3wjK0+/YY73VArlD9CKuPDcWGju7+SpfgKGliPQ
+65PwQLhTWJ0WwFx3ZhLe+yMW4EmdtzQ6xKQliBT8kgsOaIKMMvaFX4oJabkVCAzBznGFZ4UVPQ6
y0tqf3wu6Z1UHdAgilOHHDBmlQt7qb3NydUcY1oZtYHTYjlVUtiW6Q2dkwuAAAKj0SMA0qjmdClo
cSTDVSBSb040B0xCNPqDRe+l9jmO0IeO4xMgNtwy/VEaXSDEz6qMZUDtSTAyG04ACXT3mhsneXmI
tcYRxWs5aQMBKPyp3RRelIQlDdGQm6udYnhd6qiAooIfrpTGM5MJTRFnrGSnVSLbMCoQHQY0+qY3
b7BwcfiZkZfKEmw8gEmdgNbsKV4sd47uBw0zXdLikgXbVn48whNh4l68U5r9ou/wQaWD2jtW7nZD
YGh+WTwtWK/Vh6DX/F6usA/wq6BhrAU13EcWKP39iAVplIHFh2bZNfVVjML75MZaWFoPEoV/y07J
GGpPcelree62XbKTMrhEry9LUFq7GQJ381ebnMQuJIODUTcs82NkPJCAN1s/D5nbzJ0zIaWUDU+a
Xq3YsYqnCr1X66qhwYJJxOgKZpj/0rLjqNlF7eHwk97p0xus1OgJlgoO+Xgs9X2EiOZOxIxtYmtF
YBkussa63I2Z1yL3n7HtpvS21TqDZc/R91h04+gApA+hDwtlXxnu2N7JsVPfj4bXt4FFJzu66saA
DPc5KmWVP7/GgtdaNxFxG2yJx0Fk2NK4XzK7PLUpSD9Fp6jd7CWW9uldDYAbvD8nUwrS3GdDgbJP
DjGaNCAD7U8UT54RolybCk5M/SELGrSdY8fMjjoAHYjTP4j9Uct8C8m8dVWSq0b0lMqG8VL5KhI9
CbzQg6sOvRPhUsuCYw738xOW/uyi8KbqVAACm1wV6UmNd0ILP+QmkeF0ajgIrjZeT13mdnTfEwQH
ukeQfRaYTEY1vM4eGy2ccfL1VdPv2xzD4XAVvdP195gP68fb0XiY5V3aB6Bna7CUZu6qCngXcdDU
sb1Y1wIiAvFQ5SdSBIJ5HVlXyfTNak+FErTaToNZxPlzRL4Nkp/GcMOuDN5zcWelg4tiHejYUl0O
Ssku6ZUJeg8C93hK9Weq+TicyPjZxV6pAc7elVHxnm4UWFscLvlz0onOIPxMEJ79H0dXthwpDgS/
iAhuxCs3fV8+XwjbY3NLAgRIfP1m79PuRuyM3Y1QVWVmZTb/JDAeLYY8JjS6T7PN67/ybso/3wrK
LURUKele52GP+FLlhmaTijlB/BZ/VFW8TAon5A2ucJoT4nXe7s+vneynOmOQxfs4X2XmVpf2d2Kx
BkMvfqd1sjTp+OLivzA44nw29d5q4ppACnoo3M+tTY16Z5an9oEMgwleEmVGljc+A29YI++3EmdK
YsMOeu06jl+qjr0qxP9JeeQsJ6A6AsXnDXszGjwvCpIbbtCqCpK6TC4PVVrRRPPKuXvDrdtSBCch
EbatQ4N+UrVvrMPo/OCDizUnAK5pF/llkS3zTbl9ZDuxiUtzCuelgbQtt5YM6oDAU+mANedhbyJD
0JxTjZ1MvMkIJLd8HNAJa+tnWf1JdNtI7JFv82ony5Z52L1BjqntmkFhVaFT4CtIi+qkWuQTwsbK
LiPhBlS8QiEb8P60TkNoeW/Eu3GCG+6I+DO0ZR6NS1QlC5VMI/e1PpAihzgnqL2soZFpyFiNaQ8R
rdPRDA1o5JV/sr532n3U69ga8L2gneVHvc2RLES+Nv+vaqfI82nsjsA2uxDXZlle295CxNMNl0oB
452qxnrgYWzSCtYe3okuIf6lZztC9/WclOKnEz9DnS5N3ox7R4v19WQZKR6kbmGi+XDn4wr/FTC/
RI8cfun9L4tETJ6bHn2TlAGRZ+URtIdpN/txR2hYN/3Ft6aoxh5WPd0pGSKiumxqHs3cpaT7Xa1/
CLiBO1VXJlT7HvRHw16N9XvjdVZtClcsHoavnXTDuYgVKedLc4OAKXTo4AbSAsdl8flY6GU86Mae
b31mF0ZgyT+rQdnbnAgGfvFgGJ/CkkmtrHgZUAg7HtAOq88GppBV3R3rMamdUerJwL4pqoJ7W3GD
j1vEtbMpT46TtPO9hIGXic6q2zVjXNXnZYv99oLDYc6xr04VwxM8Kbj+SLGjfib6eHRzV89Xv0+U
+Gi3WIcSHc+NNj6ayLyQCR9j5jSR7VXItrQCu33xsbIyzbseb5P9bjdaVpmxWlq0cUlrmTHR3Lj2
k74/O0OKvOAGr7pjvjXWucI9oJdzBGQWj3engdWxOCIQILIv+yLEMKIV8bxeCUa28su2P43iURcO
TqIRLOP92X5AQ66QCaNDEtS3RtgzLRjhDvvkg6dfTx8QK42+wkrGOWHiIPVIjpBhYRCtNnzV2FhA
maXbgXr7don5dvaHe9eMUN9mow6bE/lp2KHYWNi0GNFj34SWT+StFTb0KurHKGM4DriYBuyQyH9M
pswOZxav7asullQ3DgN+hW4rI8bPfrMfcFOKvUAMZDUeNTBzxiuVYcfGiOGrnLF9Rj1QvebzEiUH
SWqcoSYZiZ60gmRwG8C7O2A/5+CLRHEIQ9RObh+1fdKljpXP0NKiruxAoWb4lOiTI70Ny+1gto/N
SCw96VAN0RvW0XPik1pusGPp7vwh4kZzbFgZds9mdL8Ut0V86vghWjNn/vY1oYr0P3LJ3U2GxTZG
A8d3yQKC8YciyYSz4lFpKmjdNdKG5SQ9tvPdITQZ/q4y0ODIIHFzL0TH6HeHH0Uwuvy6wS0i2KAE
iXz9rBl+SJR3NwULWIm7gMR9/TttKZKS0GjHNUicGY5mX6X3JsvDMl889bNMd9eJhvq9dZ140U+M
7b1p5/vnlV46/lkPMir80NUOMwkpyYjGA21JUXrxelP3t9867Mti27ONe34YqjJ4Zub8Tf5jrH8l
uymxt8x3bT3a9Ng6hwHdm/3t4oflNQ3Ea+VGJQ1XZDSQO9APo7mzCRFp0QwHWG/QdqWa0rnur/6k
pSbc+y0GGvZizV8CaKwo6gBjfrxUP2uHkKl46N/9ItMwJntXgoG+cClOiYMe4r1xwgHl2g/1m1G8
NjLWL3q581nMX+cqcOhh9rFU6aDlCPGH0Vh0ySaTMnS2vJ0DDZEJV3N5HZe9Nz+lsPyjr2Bt/HTF
uPduvn2gexFVZp/6U4sOtEWPm6PyTz1czjrMV1DYMThbH1Zzt5qRdBLP2ftdijNfWi/4BToVoa2q
3At6qMHZ9YBwJv1htvCBb1GSxndjxaAV2DLSf7s29OS3h2ABFgzzs8O4uTcXGITIfCMq/3SYYcLi
oT9M344bDnthodhr4ShxXgmiWttQ/0WJ7xL74+n+5O4X7OSv561J5JNhMXcwZnScuGgj3dy5w8V/
QznUMdy9Vj8Q8QlcsDwEaPXBXlc9JeAvHDhJw/7MefXxChW4TZDuHbRObL3NKFQyhOq/y70i8X+2
OlpREtack0TP648t9YvAt3PNzDw9GMkcjIi/ggU3ZpmgUg8qM549HfgwpacUJ3BfsWyUqSZS/jB7
2KCjz/QCfN4KQ8V9/V6xzgSbmeJmjndX3az3ZoaIeGrfG/gkV2Fnh2MdOft+xmI0vijxq/rEXk9D
nei32otwyBUmlLmPvZ/uH9hy5F6eIbYui9OGhhxdnJdBpOOUKWZANyZo2YuD2jPsuhh7ywhqc9do
Sc8irX5tzP3Cy8irQ+9CXuqzPgd+nws9lFY2NEF5QfAamcN+zvS8EGfvu04bGXl4Fd6HOjAPnIVr
k+AKftFlOL5pddazM/twnGD91wp4XeOPmxHuBuR3dEMgf41rf+GIrZ+Dqc1HADfsYB8xd9mpA7lb
si2vHttzEtrljkasC8bzRhL3sfVRP13bnx5iDmAGZqrJ5w/eBOLosT69wQLtCDjXayPuXZjYt/7D
098rePAWwNeSrfllWti4IRA6h2GmeOPyOuTzjzj1/nVewvWt0DGXxnVrxxaad5D/1XGxQu0gJHYH
LeibUHG/VBtWLKTY7YOn2xtHTVuwzW39TeAqxt/2yA5L+b8G/Cnjd3Apk8hwY2NPDs5u/lcfK+Bc
274zYs1IPTuTU6hb5/Ed53P5ZUa4rnBv03dFmxd+E67FqarSZjtx91ZvZ2t4KBL5zs0smnDYeZiB
+xgVksh0khn8SwwjqeuP0UfaxWMFdWfPNwwxokBe6IaU+7i08IdQVee067DYQneeuOvu3Wtkwib4
FtN3Bakv0W7cCG0egAzCU/sZGZz1CxGX9aWwfyrv0daB+JpFbun5ptC6vzjlUcIS27hUW2z6uHmj
AfpTju2rMixKjo2vvSpzoHIklN6HGOEjh9QyDAiYkQ8jrggVdhidIhutfTDjqr7ofzZ0ZzQkEHld
yBAYU7i8LwdANebfgpvwpuZwvdTrdZYhwAMhU2R0rjsfc3SCqRRLB0UV4WkTA4HPWVdjNsxWbNvi
CDRDVN0t/AIq0V9LDnzuLPewJoTB1QG/Efp2c0beTMIwdYH93NMHPRdaznD/2PSw7ao9b+P1qcha
unD6lkdEwQo8aKS3jyFZ8v4dmIbxVjx6M0DKI881Lx0fvUJ9C7z9oP1Vr6OLbL7URY1WJ/sCS1Se
tWakGVcMiFOyma96v8ck3F1W2KK94O3aYn6ucXQKYz8eqHXf3tWRtD9eeVhZzJYDwCak/5kIHalv
jgr7+gRnq6HBQxhSBr8+ics8HmiqjJ3lHopj9Y5nPRoBRvpnUwVTAGnnHFOhj54CdAWuMj/uW4QD
5VOTOkgvubifDYnRt1OM8muMjrlws+perfB1r91UfgK72Hg4npDcpXgGiT3QR0ekI7+u81/lRPRa
mEFH4KZnRnjRC/9hF+jggB6k7GerwgIVFdM9Eux+ZPEPuEw3fWIlTyFrEHcxvqePMkN6fKel65vA
s15PwkFeUtaiDqzafkHPhaI3tntX/0Gy38bQLketswXjA/THYJ0WgATLZYO73hbLOqq0SAGegPG0
EU//JC4GnmNYNBo0esDY/3kmYDt3p+8wxtKf9XtCRaXpcqUSnJeVjaHoAvG7Ih2dB/P4PLXbuZ8v
4M7JVeJTusBoXETPOCGcXQAXzpHXv/Zn7R/Fd//RVmhG6J77R919eB3QBn5el3xI6Rgb39ZJIGcb
xRFBOaaRgMsT5Z6f3YOPxgUT/w3P24ViY8i3yCIpxQh69qN2SsFOTAaDbZ88dDwqXjsNVljUyAqS
4Bezm0yzY8xALsE7GjtevHw8W0L/xTqguvVfGzgDPSi2yJEAawN104u41y6NdgQOgBbOmhKD7j16
qfuw21VHa3j3yJc+JjbDYypx/CbAYWHbYE34bQa+P+Xumd6LLjNfOict4bnb3gtE+37DhxQYnNlH
Lopx2WcTugSu4VJTDb7YEH2VD+zeR5kpayNkxQkXH1+BwAVC9yJlfShr1zsfOiZKUPfbq6W6XV8N
mdo+dYWMKzwsXYvgrpU4G4ZxOsRwXQOeCZSvvmndL0xoglln6VYCGLLrsHBHmBYhcnKagcbG7vaM
qZWJUmZc+B4ecGbXO7p8aZKcidvkK0RoHWsuRFM7S2mRpSEt2XAC5pkHMrzX26sEnFsA0xHG9jL3
354N+NyGJWl5c+sq8FHlsewQFIqlC1muJn8XjRkq33yAugBi19028q0Qs/x/PBb2HSFAD61tDKX+
aSw5proem2nWa2FdmHyj9a4a7m2ddv5jZvhH+aHxi77tWu+A2SsyFhizNdeyTEpNhXRFvTlolCFh
yw5G9AhYuOnHS8OPhqsBC7z7xYfTXNWUkelsdqe1vCkV+/OJIElp6mDDOZTHSetjG9pqTj8sep/1
b4q1ewvJD8WO6G8FGttxuDiTHYjeDNn6yYvhKMWbRAe7tjTSNRoaeHGWdo0t7dMTZ9Hl0stMQt4W
vUkGHHRj8IPWADJ3M7C5aK57X71R38m8+S58TDpVxJ28sXFc/1o8E+Pc0RcKn2IrL5dlx3Dni76L
vAKNCaqpLSEo1FHZ8cXWH9L7GXj5RnDTFNaH32Hm02mGMKCwG+FP28usRDUobQQ69TTmmHk2j+S2
L7KqJUGBXlng+51g1EkraAjMR+l7jw6t1mAVid2dtPE823s5vs/1Y1UypvqpKBwY6r8zGFqwSbx4
qoklOKGmxXDUN6E+HxsfslhMOAr7G7V66RjkufI20mR1zYTOXW4vCDhfAI3AD473y7lBcUHgb1Li
yq5tldTFh+90O8fAuDLBpx2zEEyO8eICMFgaXPil+BghLkO+0s5fKWAaDBud1e844GAB13ob5VHX
7BDedAGt4fxZs1Pbvijjn6P6GyJGonbY9+ywdX+kUnix2oBjknUdLXc0LTE6no6lfTT5hIOCDzO+
ms1xxi3TFUYyeSzpLC+wO7bbjPVA3Gvl4i/H7pJo+iehkrhqDa05M1ceYU83clyEAKsv28JrCtZL
AWz0WzilATtp9X01Y17qtfuk/QEdbZ/tcqkSW/+z+ilgbZ9YRZspo967jcrpjEtfAXECrjE1+GVY
nRnVHBpge1X73Xdd2HleKGC+sWB5UJqHbhZNaHVnIDslBsp6WD5FMYEPlfnW7GqOKHZgWfW81LHj
lwnCcePKm0O5ASt38SyYhkmwwC4sNvU4zxnBXv+gj6hs/YE+wVoG6kOrKhzhB9jgbIXyby0hITP9
VGLoMwtkbUJryP2ELyh99LOu96pFqKNbBvaK2LzhZpJXOoD4Fa9O1aczdzNvBaVlva/udFpbKMf9
5w64xmLQWIpdrflgOFlf3xhmHTz/wd775bFWmVaeG3+Mpm46UIyOxiRiPLzCcsIOMOTSV5nevora
ynqPfbHJ2LkYOGSDozu0P7qqD6MUsek1H/o8x9NkXLrZuq7mdHKFfp99L/a9Y92YUd1YkNUia9lu
AUOYGzq+3ugOsnZ3S8MiR4g5E7P4EdXEQ4N1f3gKN0cwzGO6/aoba272oKScEvGSWplMQgMYjJtp
0m9mr98mXx4tjowR1oDuwM6CWqPZ+xMefyxtFWJL4yQErqCGk6D3DrzadnqNnfLZWsNZOZED4gGt
KUNSYsPMtCwbtBzguqjxj1Mz6YYm1ACuLNA/SJB+lQM/+97ZO6gBynhfpuk0uBNQpS7mVERWCYYE
0dJEyaBdMFPV4KsGMDgbyuzcxe2K27gYM1J2ex+vEuFTOHplXFF4sVnpIB8r2n4P3OBmn40F/j5o
ZbnCH3ROBj0wkyOWY40bRNMvdAgdbQuQnB3064eYrkANpd2GBYBVEAkgawcz2do3vbxWRdT30YJM
jzoDd1epfed/DhuAtdAACAmCauleTCvxaTSPoQdJHuJRZdwBkOxDy0nr5mhquTfk1fSgJb7ERKB0
THmjR6uRl/K4wbKnxLiBIYO8TdZV66+UTWG7ntEPEZizOCAX9YybTdBun9jghevql+/+VOTVfs7c
9rUcv1aZDuj7p8ZBIccsDysl6+SNu8H6cF0Z1sB4+Z85icgsr0SlLn3x0cRvQ4dl4whomYVJjz5W
IMWVicLOgcpHpNy52udCvgEQUnkwt/MKFFO9aTQnYBYbqI1mGTjjXsC/W+wrPEuGGVXrzq376aNz
7z4d/7iaqTPHtj+FLgy79H+FOhj+3wSqxob6uDU+N+9c0XcJKM7CbPK6Gf/M4Qd8oOAiJiQ02zIu
4L9TUhCWmPQrZ890vEnsyxrPoEC9+nMWh8naFzTBmMKbfxw8mVe8un6XGYCKOND4zcbsDKSvw/V6
rKxMGN8MnYWc7m0TEhvDxhh5yKTBeGySawMuZPReS3RGtX4UENcPiW19aARUHrBmS4ulYe7HGs0s
fLUrBNVeR4zrcBS2yOuCU85agIbyYRNQJr4PzVSMBfJYsRtOCAGv51BkR4wz+EF02ATInZc0kAuV
Y4WRoQ4FuLpKLTG4/tfZ7qPJA+Qv26D0sNSJprzXrUjDU5YCRAm+dYWvhQzdsTfciKJ3Fa6Tc5hC
DbV+qZZ/C8qWg2xwDTR8xXlsFCzomymABYW1XNSyh7wj8Lq/2bxv5Fpv6TDsYVYSE+9QejnxLz25
juriQhK0NYdWA8MIFM1/NnEv/rzrcd0WHs8Y9cLKtU9yKs/GOpfhspJD00G5ry2fizEkJdce3gDv
OoyKdTt+ujr4TOAdNrlODE7+tkphCnKgup1ywMWKGjvPIKCxWUyA7g4VstWg6CW9+umqKhpd1BPV
54Xjv0Ojlo51W0RbdYGzSUS1MiDLDDJiyr0FvbJlRxYe7vPX8KFa8KkeCrDKuvRiy2FoB2ZQ5d/r
OEXNcwKa8Jw0MxndXxugTm3Cp6H+XU3rJinOTzED0H9O/WVWGvPLAOhn1qycGt2pk87Rr6xUboD3
h/W09idn0JJKq3eLBrB2LC1kOJkhpViV5DLXwS1NjhGObg2ID69KL1nggBZBxnSuBmTI1fygi4/n
L1ktoKjmH9v/YAs7mgXwY4WO3qEqnVVzrnDGpQ7PWfA9y4z7yuWZJDSZIbAoDZSElkRkxl0KNGwA
qQCNfqaDWVqaMVl0N9CX7ncsptRgcFsh9Zu2dqHsXRDTVdq5MyRNUCf5Xuqz8TJp32z91SdIGyqw
Ylp19Loq7BdxMmrQIutbxbqsHEtY2rFPsdVvz/PG+3qMjJWlIxQOJgQNHZJbG/DxLg9KBNoq/6ig
YliMPp80RJDM866z2dFD/7FAbGGv1q5YYF1M56iQ5GWb6odo6K4GL9S0VSyMJW6Z9pxBHiV5U9On
UgRo6KSnaPEiR7Wx2rTcbqY6MVdAr9sASkUbcZCbatnbC1pYbrMcy/U7pHm8afOHWYOIFf3VrZs3
F7hFNWMiqM0VIhMbzmPAduQI4VHrvuibfXCa6siUBbgRZ30jr/UoT57xVIeA3tQnXMpDUoxyvxjk
2XB91JZ3hbrw4BAO9JCnRjlGtm5+Cl6/6VDyTX4RdgoP0qHRsPTgFQag9ixvLFCWbBMnYo7nziyi
Yt5eWg3yErEUu25AKh9qQGRo+qPgIpI6OSCXZF+N9LJVbVJRdlD4rP2MYWW2gYcPOVk/qxowiIN5
inV1OAEPtubxx+/rncS1oYG86iTJ/fVfpw25cDBUE+7+cjp5cakzyPLGEvwN/ZBtm0wruPJR714V
Rgx8iAU/kUsnZQMPHRTAtetv7bSFSuaOqqJlu/PlZLM/XsxB5S8xnghbTuPykHAVgeaUoffSrJMD
0BLoC7Lbp+HVQGSeRcJCNqEBgg6uYoHHOcQIOyHvbdnGuEm2eskZxqOF+NjyLoFipW0LXOeOHIFw
NTKYOIdMovItyIM1SFhZ82lyIFCzxaEdbpr/MZtjVhQp64/DuK9NG9ofAamcHvHmYwBIXqzX0r1T
NLJ1/21vUHPsWZnYYGswtS3QTGoKNrGQX7Yoxst1AdiusRlayaNZvfslzoDLwZGFi5aY4w+zP6iT
tSPuPN0MnecG9/gijdOy2XEhISNDY4QB1Gm8pBJL4o+5s0WtYKHPpqjn3zVACIrhPQW9I4DJSgQZ
rjjtLs+J+WWqUPjxCBzfqv+Vxb6b3yV2jAExTNO+L0XYFG7gAy+URwcYRw+DPVjfzTPqD7l5Op7q
hrnigWK+LeXeXh9m6WKeQwZ0aYVojUlzGXUZDZSFOnogHyiB62oXg1w5iEcDY514ShhaJ12WDdmO
UCbGjQWnRBtKQ5C2Aouc0DrWQyS0l5Uduxr3+5D6GDmW9WpAVtMCkvK6GEsZ0QKRoJpuqrCAcA/J
poNgVwdYR6V42wID2HPX573f7CoHqhboLVWLYexSSORj4qi09NCLKtaUFRXrWcMh0usm8uVDzjnm
oEBJNHiQm2xOe27GOqctjH6b7iRZB6+sI+B2LmCXp8SuK9ucQUiKIweKEiAquzakxlwD2GTGXXvE
IAyxJLwnmhRDYKwPeAxW2lpfi4+YSUDICPobYGSst21ISz1cZsiNKI14DcXm8udseLe6PoM4/Wja
09UEF2AZ2GdxUaARGa+kQh8ANRynV/jc79k0fW4biZXvBxDbBAIgvObETfNjDLkHzRlSX0IOHnmx
xEkKpIfCscmZtmT0kavRmnvOLKhisbw7KRB/IsHHzgcTosAVcSk+nJ4naKF85IttEEo/q7fS4ZEI
iX6jvTmViCC4CPUOAxm+VNKCCQCAyVv56iDJu8I3v9TZDHpXlBbEraAE3S9fl6noAFpDPTObdkSe
6rAZEieALsKFjm8AMl+C2/aiAloBX4FiRUlG2NJBL8eUVt/SWvftCgC40GF5rbfZAAFiAeHd6Frh
1DuIrYJBnFhCc/UA4AJU664FltO0ZQufQ+O8VpgLrnKDaqSHKpkeir4LPa89WJMXNR4MBfRv4gAK
iS0/2iSEPwId8oQ4KS3hpYqYZp83bTg2xE0aaQUuvlgHI/2izLdqUSHB3wzyUaMNZIdezIDF6uJ9
tLrI2mASCkJNbWCXT5W1hQPkTyVgYQMzUdcVmccc6PAqI56lEQjm7OFkCqnnmiko9WCLhGRDuXdQ
LiwQLiNwqpbFqJ/gvD3wCgQ/G+pZ5BE+L1PL+R0RXFZesZ93kwIyTuEdR4gDvWqIbTyOaRAZgFZp
JbhDxo6H3DN/+64fsrKjN39r9cR3y9TogTNjr/ar9LWbWJevxcax6JHuHTP4Jp26XqOZtpkidgH6
TT3asaXh6JbMfDJQqHyyJJC/d5HCGN0aGtTsnkJ/j/TzoKpRPaYRn2TuHT9yR5NB6Dl3IYW8qBi1
W8FmdAGD+a8XOqbiefyzZ/tbzeAZlDZ+Ep1jqtvKg9kZKP+jq0NcARGaX24XWRln4lWnlunvYvSz
YZruqw3IdgFYJzsGThFkvcPJU4bnp57Jsa020X8GAygE9wJM2cVsxnDNPrNpMcMSzyFcaraD9QWm
tHXUAuFBFajceg/Lg0Njyp0zeFDDI7QjVItzxK7IUziH6dEsRZni9awjYXhFaDq9CjwJut1l9Dz0
qxmUZDuJxv0GPaUw7JuHQYD7rAS9OSsfI93CDxkMSPL77Yv75jvZqoz1VRFMGr/RpX8BUgYCl/sB
oSyjxfqt+8WPN7CY+ibobkiD/BoboCu9Oy49usMKMLQ+r8V0H2rxNWAE5aXzPq72uV6cE52gPDT6
R+Gwh6icXeMWdiwgOm8aqL6gNzuWYoAG9lmjx1KFld3gfbLG1FIAyrCvGRsOSOWu6a7VAqHUUHth
SRsoRcSXXQEgM0ibaorvV6StQvwMzbVn2o+BTE9phecHjldd7amPW+lm5jidWs3OVN9lYtVQV1cG
fEpzXBAZxmtblZknjd+lnVTez2sPvq98eilWqKNNe3fn/my7HobQAp344LSA3cv6i2ocsVB244KA
sCmEevwG+6AO7PM2QukjL3xdgJkh3LOYTuOEnoKMy1lRuwmbvnuR8wzRKiTEZBh/iNudbGxrYJnp
xii9YBcDcz/UQhSGhsaK4z4MXmS7+ssKKCraRtxxXb3hXZfG2W5rsWubrkikpg0YRtYDFzb+Ys7T
gW5tEQKmA+E11Zgm5+nQjQbQ3r7b6U55nXX/Ms+4Hcxl+NP72Y4Q62nFo+3+rMivgfpOlq9NDcQ9
HDbi3mgJQIfY/GWcZHlvMOhdSl2nbizYsqU6LTAwKiCWb7bvOcATBpATpqWL47a6Dctlo2HU8kRB
swGWtnHRKy/eGJI/SoVnuHJ9ixRDn4zhCf4pDuiAnqgP3a3N3Ch7cplr3zxoqwWVtk/aKtI86r/y
0R/lm9fCbug5omt8ABHT6BBhB/UydHaGK8Krv023nBFcRkfHj6uqQUgj8lNBSpciEbNJoVAlVffd
DxWUYhuxmu+hr3swBFvN91PXyRzWMn5ic1yLsgCQulrUPa9+sYDMmcS71vpVOlYNWAuDVImGySua
KtwKpdH3H8T15vNaMp7jPGzhbBrdblHKiXkj/bSC9U9GnHHDYomqcK0yFTYDQccEFYva89FZIj5P
sE/yEDqfQeHXZj5wupiPHRyj3SfyRno98/2BoLyZQ6osmyf6pssbDgTgf89fMl5sALQaWcWOVZHr
AgYBLxIgbr/p7NhUbgFNrHi15w5YoaqrCDsomBCQcBBipSgfXFZEnfvjlP9xdybbbSPpnn+VOrVH
XgCB8ZxbteBMStQsy/YGR7JkzAgEIjC+0931G9wX6x8zs6oznd2VXcvujW2ZpECQQMT3/acv2/k1
nULlb6Yp5f/9fQ9Ts8ZG8yokOY9TS/tIehwTimmURuuhRKPHLr9p5KVnRVBcifFbmnh3xinuvdp+
jJKFZKqGkYt1U9qo3fuTReIExXMZkB8KPFz3VMNGNZSTno9ik/eoguZtcNKPOA2+NHr67pRxvy78
gVQjbCvOKigFxyWSNCw+T5hl4b316Lf3TMPoGprs3tTHSUXJkxWkWX8yi11+mGiU8A5Lu6THZcnE
uCnnJiFBHlOaDXUooR0HfSk9J7s03QlQm2K3H5GBTa30wysvV1a7qYeoPXdl7de7vMgtixs0DO2t
bgJAFyfJ2pCRECYorzD+zY9Oanoofq8pKWwbMSzHJm1LhP2BRDS6CCdAeSOtjP5RqgntbxIkUDl1
E/cIJryYbSvywT2jMbXqHqwqa+N9ySDtGTuhg9EhcVuI/zgbkMC4oQw+lpEqe19pFQUHv+0ve55x
LQ0R0wwV+hVZDZtxzlF082zIqyTVktpA1tOwr7N0TI5lVo5qLS0ZpFfu0tfnPIia7BxH8+I8itQL
XRw5CYWXJDERxif3yuZo+zIZEQ61yKxyZ1jGbT7MVXItXG9grsRgLeNDVHrAiYXfsdCqygi5E7ps
vePISVD9iTT3H7LQOFA5xezM+7zvxvC7zBTgZ4GpC6tGY5z+KAWhp+tCxNqlOAey3em0Derruag7
IsKLWVRbZg8N8W7QjUOdHYxBu00NkBnluSW6z7k/Nt2VK5IKK05ppVmCNlyjK0jsvpp2jS0StSar
tYd/ApJinRFdrLeep8rwJKamq69kLTCxNezX/WRryb0ZD+O1pwKWH8116CByiUAUl0R7ZCzVQ9Oi
finRECx+7eFmrPM52aRZxkz2lUicwj+0wdgtd9ztU04TeQkdDVUAdL+IOnC2SSgwKcyl9mmehOVE
e4e6zF6nsozfezB5cMYMimtlWMimQwli0CHlzlIfckjH5WbWxaQ3WdlcYL/WGT9FlPar1G47b1t2
/fiWhF7r2hT9OpKPdorH7qEvYts8JZqY8nunEwBVjJVS6j0azERbxsbXHjKNYek41D1yhnKmF9qE
VdvU3PRyMptszFDBTwuLK+KQuARaTpx5Do5j2JkR1WbWXnTJDTZGQhE02T0kxNj37tRMqNalqzlP
16FnXmq1VNDBngx3pgY7u+r8yms3njvw8fPW/PJZNVH9pLXM8I9Os6sO0m8LfTRDW0TX+WKxrgbw
pM1jM7gWJFTtzeBfceZah7QBadtHjaeLbRnFEr59dLz+LpFRG17J1gO3SMuaPyfp5gyEoHrg3yEx
Nue6VgxADjMY3ruR5nZ26PCXUp98JJCcV9N4AtXltG1rtyhW8ZTZ6MZkPzqbzo2UbzaqJGcaNbNb
qLPVdJhRLcyaT40xo4dtwqdsaNIyGfaFSb2UtaXqPTx2fSTuqWtUdsWgpEHsA7dF05wvYpi5ZIs6
W+MST91NU0Z1vnWCtiHaS1nTVdYq82E5TftFTrb9UZCsVuyKOlUPEqII01prw3cFnt8z7Ziw//kh
7VoLLM5vkIXEviWWHabMFsHMyK9eV6XBfMAuqs2q7G0kHs0U5F+cRkX2vsQj2KwcLHzV1m0SbW/V
WIgCoMkgX2mohl+TxC6/RnGGatbKi+CKVJnO2mNMCtttMfNlX0eT7TyV1oWxsVw6w3UhWzrUjlVg
2CR2C0SbiPALgGHBrKO+m7Bgel6wUnYxlE/K1JpVpGpdv3tQIa7e3SITp71uxwbhUzl4AMRCu5ND
rzF6L4FlqOy9WuFtjMRMsTb4rJ3U60j1yZJoouYuUSxieyUCoTZ+DNNKEYt5koodO+gqjhunfPbG
DjGQkgUuSruWHQoS7qJyO9VDnGy5N+PpygPfQ06VOHZ1sKo2cWEWfGgfyyQuRqMEh8ygq/ibVc0W
hPRiD8GayVKTuLamrFDYcLuIFqjU3MdqlCUIdxDmAZrgjnaro2AeNrXxcaeO7oAQhcRDP1yxvV1E
YGWZV/tQGGHBR1YiZimKcFCUWEcBTRJJqFbiF2lx6J2uwolf8G0dqPKulLbGfVs04yFFo2/2aVlo
a2d5nSTQP3GCFDArBRQGqdJlfsIzV2QHf+JbQ1jQwNDpydOaKouKbx+72p4OtaNpm51G5N2Dl3MQ
Fo+uAK5yyjF7zgfpY21zBmsot02yJOQZhgJYtdcU61dhNmFJjsLFqg7dUiKFy4ba6vlc5846NY1I
I+QTtceIinzK8+ek6Gq98aF5NDcY3CrylCZ0b0XmtF9nya54rrl33vWg03iLhVSdF5PJzzqzUSUU
qYmeJhml4XYu+HJwZ0ZYd9F+jDSpBcF99QnpC5pAm2Tn/AzwXEuztuOLqcQokODnJS4Bsd289kuo
Tb/r8I6MNLzEArKv20OLmiRYXIFQfGxn5zkt5rk7Uuq64SbqIgnXkHe+tWHcXemoG27brO5WTuks
49Folc17ZAKhOZqZXOFN4U9jAOgWDd4p5vOEZqHNzU5aYUWmx0nYNFedbNQzkGYUXPtWEblIses5
3ZdembT3U5QO/pYLXH6YrIKJyuQiseupMmEKGy0gFXRmYOyh3vZequs9mh9iZbo47pBJTGJQ96CE
EHyCBDC1NlZpl7sgXuwcln8oih0Zgem7Hc6ee3XZLjDx0G2ilk2muH/UTV35aylFHu7m0efI/tLr
7K6dPOis1BPTI9yL2Op6sa+I3G02IqMtJR8biliZFnlWYKfOJy9Ui8BrEkc57gqDDHF48IqqwtU2
xXMHQRf28YMVuJ75LE2VeZtZGZlvAqkWJKpA7sCLqio+N0k1NuQtZE5wzZjMtHwOh9DBtlmWzqu2
5jTZh22ARppvb54e69nrsk0tZIMPIi+hxDwraeSdqHK4DS7PBo6xr7OsMhTmwfIn8Xx/SEsKKGOd
WDhkC9k0tT+EksQ6Yo593IerAveyhbpVOh1yU3jsTz+nOPzH7wL89d//k5+/yRZWMc3MDz/+/bb9
aB5N9/Fhzq/tf15e+s+n/v33P/LKX3/z5tW8/u6HbWNyM9/3H9388KH7yvx8zPRDXp75f/vgXz5+
/i1Pc/vxt7++vtc5BmRtuvyb+euvDx3f//ZXYjYJFfuP3x7g10dvXmte+MtrjPzL7uP9o3ut/vja
j1dt/vZXywt/EnZEXUd4gyA3xOdrGD9+eSj6yWWyQ0R6OYH5gR0TQ9HIzmS8zPF/ImnB5evxfJso
2su3o2X/y2PBT7Zv+34c01eTQM7r/vE+734JTPnl0+eD+fXnvzR9fSfzxui//ZVRo78PVvHsMCZm
nMbikkPrMkvj9+k03twtEWioWk+dgyi/dILRxb/iFtnVOAyjQrVRx+GNUxNfVKhrzPjbxcdt4Dh4
0yuiwv3mLKm/cKzGpwGwIUfN2oy4wKLoHnruynHFtg/RFvTDt46SFYwUm1VavLN1nBYXm1VknSe/
wRE4orZJuOA3i53s8ffcOGL55Nbd81jNV5ZOH+MM3r0LEBX51Ua51d2UD3cjfsqQThW+eD+MyzHG
5lwXaKn74L6AqJlpkRojvrNTf4/H+q6yg9NMBYtMX+29qXjtcvvAVnyyYvuLKxHsJQw5bupgBdoP
jjbz4HQthX0os3iPpOkxiUGhqyZ4uFjjMNdf01aBGhXDmZGYm8osx6gnwMHR1bJSVn/w0diYi+VP
mftEq71vyOcGXGBO41O9yIekLK4awzbux8nGjbLzbOWwUv57YbdXc4bQSQNSrexE3gR5fUu3up9p
55gWtndd80ws8r5jpqmsgqNddocu726MAEtaBMNrq3w3ieBUK2z1SBF8y0FDgA8jKA4miHacXhQ8
la+yUAc3QOfvDscJ6aco9ZYoGQbUNDh0SbDQbb5jo/hEaX5YMI8N03Js2/mUypkRL2qn4vbW1iA6
YFkbFc7noLTYGcCGUomsTBIS0uxSMjZCVz46dY6cW72kBaqFWJ1NYKBA1WkKalzlkCwmtY9W0TzY
ff+0uOFDZNcb6Q17NVhIiZr9YgdbSwMh5yXzh4Pq2Zj5JsrHnQrtEL+awV0l7pVn79kfCanpSGuj
YP2SUR22WbDuiS1ZCRefedRdpQ2JQhmolAk/FcjsJmqusJ6R0NMs+t0NrexWWRlea/fKD/pPA5RM
1y97J1kOupm2oiyhUTpky+Xe7jCBFS32sgRHH6lWL8QJfdEuQgiL2oVCoEANxJ1G+gje4Dbespue
hDH7UpunqehfRFo5R9/AABLEcVJuvbMVphSjFqauxEiCwsEjxcRvXcBPMWx0rp/nafzcWf6VUMWu
LrNwbVvjJzokAC4vLCT5Er2lHKhQv4z4C6DcfLVyZpNRjLtXUdyVex2rb/FgSKZQ2BAzmy1ZK0T0
wgA/CrgAdAqFBXZb9DcuApxV0DmPZdTAtZIT0LYQ340cDA61Kcec180v/uL5x2Q0wwONw6eyd76N
4XSd9OJzHuH9Cuu3dGgwAWM6nOwna8gwLwE95AI6LVr3jPWwM1DgBEFWxAVWZ2bXS+cqTIFoY+3s
fE/1myZ2vv88BiRjeQIqjN660r6ulzpiwpJaOwX8bsd0QJkjVMivFJkAU5VgVGGKjDNhSVjix2oQ
15MrHrOaHINZXvtdtmNYwJvf+AQEV/ODk+kvTFHZBJ7cBPN0nRv/QHm712jBSVv6MJpaYAnR7wYh
ZZMKNgLldJXIvTMWsBty3ZX6iEji2A/NXaPhvLRSt0OPZ4xgLg80MvaLbdAkL0U67NLRqFVhR6Q7
FOd8qa7zYoB1qau7PPbOMgLdDpx94PO3NREpU9FOdct4I6nChs59mNwIh1TwEkw9iHpzV/dIJEWr
oHFDbxtXIthKz7kGfsKZzFc8BZcio0UsDqQGqRSXdnwGPV3EpsOUHIb12V9a75d8p3+rMjjnuF+0
/G5+Xwb8vpz4f69+ECT/haRm/Z9LCND99//+H03++rva4R+v+7V88OOf2PuDkIzvSwJWeImq+rV8
CIKfIpsBIbbtB47vki33v8qH8Cey8lzKClaXgPrDJ0ztn+WD+InHRBjHvsP2YhO5+G+UD47zY+As
034oaxzqBjsO3NDxfqgfIjN0zYJTe+MG8bD2Knh/047LOsjb/jjmouhIFMjnL66PEiotY9pbCoL6
oncJgMFf5kGM5yHKqytfFOabU3bzU5gG07ZrpQHg6yqEKQqRd2cRAuO7JllrQX+VBe2wBqseUiva
+Ty4jooi2HfhoB/6Ouw8xAYouNatE5j7rpb20VhW+BqOKT2Biycit2t/7wRYoZugYUarX6VHNMys
RUOIy7/uwnXOuLNrt5fIPxLfnc9eVBrYER84prZt5wxuHa4dZtMjoE5x6sa9fxCiivZWDR+0xrvS
PKXZGL4mqkFr56Zj8TUyFTNO4lK/pDJI2JTa2PEIQ4i8N6TkGLkmeJldmyS4ujPTkzyUzS3aPMeZ
D1kd5AC3afq2uHa7FZMJvjESAWrU+JZG8ZFUN6GOhptC+PNzK+p5XquiwKBUgay8yULXPdBxE34u
EptF1LSdehxSDJdjD1IaQlUZfJZqOLk0yP5b6ePh2HD60RmYDbS0kX6AiyIwRQkSrpBaO0LB2qbd
8gkCSN0rcZGp9TZm5KSvcQ0QGbGEvTwGqdOddS6aY9uAvgLro+RezVWU34Z5M5+ztvRX4iJXlWmO
msGjkadZwsvreu061m245+RD+E1IgzgLDesi6SgRAYR7p4rDg1ZNvK7h29fNbMxxKvGKJCYkAyV2
GSMa8A09gHeNn3uFUpTu2DtEXkCoTAFtLybMrCWD45+NJvdLeoG3Z0J8tsPOUK35rJ2tHdCRhxk5
EFMWEd4CrbtO7Q45cddm1l5WOuPtVCmuxHpRuyqUgh0hoQEMXKO+NzMiB7xHGZHkgqoYXIA5LU41
X0Mv+oeuQE0214Kyb3b5w43re8t3rCM9a7mtxAAhZMYJl6Oy4/6ce0V0Fu4godDx5r+AAefoIAjc
SDqEJrpKp1sPqd2pnH3vKa3dcB01A3RCnoznPBngV9pKHd3Oa9CrDrHchfmyENhhCDBImUi+j6so
u2UUhocsrVDVK7R/cLCV6L4vZF68iKhMzrnV6QrEXYFZWW5xYQZH5FmIj6AkG72NSOF9og6Nt/Tw
4ooJ2v6p7534pEykn0MxLvfswFhOHb+86hwv69Wum4oG8UtEygoiILfa21GLvAn0sUEaTXfNbY3J
IEwuCUNaYPeUEDtkLxjUJmlWXHmuadhUuwi7JUKgAsQUb34WE79weZ7sor3ONL8yJSOMxAW/eLWT
BIYdgFw92t0wkss3ZfeaTuc6GuLus+4Lnl6Ol/cRxX18XbYOcHBatOJLGQEs6Mq0wNRB9kI26kgV
GVX7FB3H3vYmnhglDq8peKIsuuoBlTOTqkpVPYwjmt2fXxzMUEebvgrgATP0Gle9Md+mrrN3ktpz
37gxy6jqgNJHY0FNpsJfrnPgcQzJrcdkiHDup4POTPtUj2I6jNKJXiQczpNh9qS9KujqrvzeGlGk
F/FVRnjtOvDzhYUX+HGtLgMciSEDYvWtqcYVWGfYJZsc06udiEd7JhRG2UmsVrVe7Gc0C/4xV4F7
mlgEXpzKRkkkJnUoLCv4amXG/1rlXof5AkcMAmqv2dQopKsN33B4Z/nSpwFrkJqVFQm5oYzvo4gs
sDybCxybPp+j6xSvZV1H+yipzPGXTxT05QGejU+UfEKiruyOj53LeHrposK7h9Joxp0tKRVvy1jD
8IxR5aJeYUrHTep6PYqycE5uk6Ad74NGZcdyGfllP38fXjdmL9LLyn7txTkq7aQiBIqvL3sZnSm5
HUfhfoFf7T57i8WM7YgLquwvWotx9p5LFS8wdo2XX4WT5z2Hhdueqionmkf4tToZmWUP9LACGVOr
HkEEAFzLDLW23c0u6XrjkNwyWTJ78fSIgylVKnuxY/IARpj6mowWLuy0/BkN1HNzSkvB2dgL94gQ
NK92kUBGhP1M6sLl7WlKh3ZLSdB9LmVujvhS0vcy4HjRjOGsnKdcIPgRfIjaFZoFQ9rec9Rzb9As
BzS+eR/REfbNSWeO92znHarBtHTzZT3WNXtk2Rl8G62e3kYVEonoBXO9tW2W6jRNpyc54nWV5cJ/
el0b8Uc2PUXVwG/55T4q3exyV9MzEmsyc98xJDnYpX4BnyIRZ3O23MYoaTBw6IRqGUabOWi1zjhn
R5Mz2SCOGWqkjkKOeLqbskAJMxfW2hE245yimmeMZM8QQGYLcheh5ljmuiUZNy5BmHJnlmn6VrtW
B0TJEDwMCNLbh80llGyUbDeTNYiXSPX9Osioiy5rNxr/blK0RDl5XPkg7BhBrLWceXPLo58zUorV
Cb0o2cmXnIifxeXAGbsaidTXRaX9KbAX2rZChEh3Cd4kHQ7VTbVSmcPp+e3ipyvHwuZkNSp89m05
fg7s0fqUp4YBKZepi0xHGBHbVksYHjth5bd9YZN/1SphvsA5kwswJNqHrZsTJJdj0eDaZgN+yHMI
sC3pdYRsLqF7VDbyUHca9UPDEHlimUT8AXo+vjWcwfuUQTwKwCq85rP9mA5clBVfxks+dfj3lqk4
jJlrY6IPiuQt4e7yV3FOjhBSzPCZ1TZtNzNEEPsuXfBx8NPipi1dw3oyO/7ziBLrMQ6j4rpOTHzj
sbR+HRWOmNREiJkmzHn7uu+rTzqAJ10lZcW9mwGg1hbK3bpuCziDtkf6jF5lPEvRkjRZpNOzA6/y
tvDp4ru3w/DaJRobUX9J6h3qYZW5FypCn5yxG2/nybePdcJTUW+1nwa7ZzdtXLJe4gldFhxHSlYT
COxaxo3/1GuYjJVvjxQ06C9PcvGwsg84eolP9TZFQhFTTx1e8bo2XEJ9gpo8jPx6WBfalqc0z+1P
vVSIJTi18US1sbib0KgchrpL7r1+CS+uyxTblGT2uxYCW3w1ud+9OVbvgTe153Aoo13YQ02vEWAn
n01gTQGVcU0kVm/lmksbBilHWVGl3+KoEp8DEFu9YacN36NAY8zWxkXK2pa2PMdtEZyDuk1uK2im
O6qY8L4uC3UabWd+7KMYmXIP73AUY9a+uMVSXvthhcbPjWwM0G0SRBYJoFH/ZcrmyhB81OHIh0QE
afKoF56kDKKHrLRxyggMD+c+ygHVckfrt2RChTNXTrgeFNY6q9fyrc8W6wteiTHakR+jxNusou7k
CpwqaRsi9NHYV5YCbe2kLBZFJC/XQ1eWb5ZtsRtAma7Qh8iHluLoXZR88Cj45F3iez7+gCG+SQSR
F8PcEVaiWKlkK9FORjLca6+rb9y2hi8Zx9C+U0HKXFHFVMf90FPHeSOyrZBYHjfA3Tot3iaP2uKx
aBANtDMeMjc38V4IJqAjgiEBS7mlTWFUj5tigH5UJflkToSPUlpTh5/dse4I/ERrnPk+Pr6K+I12
FLd1xb7M0pvvGM0QHd1UV4dyCestBDyi5Kl2rpa6BaQ0C9S0tAlVSzPiAwwO9UhWb1zu6X1rJOGQ
QCLHsWb7G6e5eRiop0AshdbM8k3MQ4EA4x7OdfnE1qG29kxZKMM2e9LMQYXxTLu7zoeZl2ZcHpIE
wNXNMf9GMDx7nAz2RtZzcp+YiEQJt8KC1xHzExaivBEtpj938YifxYe9DenMzlw/CHt1EI7vzhg0
C4o2geQtqS6OSZc0vxIPWbVYzXYoyTKsktrc+GNeb5awWd5V17mcncUUwBFMyffci2GCPiwdMERq
R39nJs7yYRVzeWytJnxR49JhldHHgHUCf+aEeD8a9LdWzOlr5KV4oqYifCCMdjn4doO1Jynr7jgn
1nTdWpkiuimCoeq5r++HJc5bIESRfXdYAMqdjL34a6XDql4zvDO/K23NxVfMcdmtjLayN6bF5hSh
BfNr8DWzI4t2ZHO3fLKk8qoaPhazZIxTX4pHM9fBQ4nysGYv97zpNDeWOEzT5D3EbiG/YnfG4e51
eHacKo1ByJrxmyWNoq+a5HVqp0DGCQqluxLCkjQF9+KJTYTxngpQo9umWjyxLYepJyxnYse3iE2q
CPAX6MAGb9p1keOiV5Essys0KKjCSgQj0baKlROjdCEAjT0JSDCrK/xzDrQWFUan2idHyuk8KN89
6cJVmGkpat8cgYpmQ5AkncZMB3pb+G1yTwNcnNn7Qvmg5slK91aattfzWBEYJOf60ZgGbHGu7XzP
Nqie+7wJ94aE28+ROy8JJoFcgMAy7XsVxIzoXeUJWoc+IFRhynogwSHq41XuWRbxq4awjtpCqjDi
hTsULCY+cmKhi11ql9ZxhEr9HgRz8J3UMKzQQsTJKUxi945iiNHzfqMPslL+saaK+ApQnd4gUc7x
0zYkNyC8nldTGuP5F6b3vvbAK6euVWO2iZc8vk4oCJp1rZ0I2MwGECi7pr1Fhz7dF5YdOSuQkuTV
jSThNLMZ3icR+sDl2FVYNuaY1suRFgRnYSX9N8o9HOR9nBKfmupkYWZWu0RfxspcIqaCMjtH4+Jg
DZApCt3OdXdaeA4bruOEw7rUKUHJaLvMhwn68IoPmWiXYaaRXKFrMvf12NIae9gcP+mwy85k3OSb
MMydKydu7YMV1+Qr1aarr1O3lV/cyUu/25WJbpqod48tutQ7ZVhxh8ZBYuvqxkQb30ndk2rtZlip
ZMhIIFIg914oyYFwOvmlsRb93FZLLVdTrhks29BLfg7tKiTKqcudm7zoNTvZ4DnJvpMZfV5jiN0C
irWOzPRI96r3OPk8bp9SNlw0jbOQN9htG+QotjI7eiEcocwlyPde38gXgcBsP/dZjggV5YKFQHPt
dUS9cWXmh8It7HPpDuif8sLK0IthMoj7Nv5qT0F2OzqasWj06U+jK/2nmN3BcrP7xZ53MeLWZ0sE
wPKs+dW3VPsuyZNZ9Z6PDSqmuLP6W4+Tvo4cP781uAT3gYAH97s2f3SKPHhG3tHddKrpD54HH9/X
VYp3wi28/YyohFiXSg5oIZu4ui5sz2yZkJGQYebN9wP169lEPgmsRKjjq689jNj0dKTMdLO+zjOH
TMfKLW78nPQGhU9vX049aUehGodtoSzSrsCWzqT350e8QPNmLlC5Fb0Xs311hKqOCGcFYR+fmF8A
KWP1iuyv0g0eVWE3rxR5DP5Arn7lIIckyM+NdiVJH+u+jsQVXKK6RS4w7qLQITbSyvL6mSHk1bWH
UG5bpOTFSEcvWCZHc0wtSQ525tdsdDI/DkB35x7XMObAKji00kvubYPvowyUAi+Z36mYsqOSunho
IA93Iis0duIeW6+TR5+tliCaqVvasz8k850iTuHYuZl9RGFmntk3x23Wt+pT15qSWFtMq6umSwnA
BZCbvzMkJCaPOTD5dc2dsuvNXF03oxOdx1Hq995plkOCEuCxQ/d7SCZWfsTcBBlmhYQFspHtzLSP
d4F2yB/WxGPj9UcsWLjWfpkdiCktTfMok4usbXTj+xn3/h0QhdlFeWMdQsfuSfCLCPSUjVPsG4v8
yXoasw/hTzinJtPscjFHD7MHYOEom3S8tsUmu+C8/9opiBokO82pmrFEJoBLd3QuctNdACmc9eHW
RxdI1mLXXwXznIBe6PIbFXiMsinCvWDHF++gRVyiaAPb2/QZIduwjoROVHOC1ZzjfmqzMn8Qfhc/
5/lEzsMQe59qho+yP8xu8JY3fP1Rm0AZIwTZE2xT7hoHAx/lVbF1g4aiIOjHq3lJxyMGJe5xW8iN
PXnmKlxm+57egVg8T8/TNyHL7miErmAta+vgx7i/A0DUz5ZuxXumcrrqPHEe6ibtLvdkca+0G50Z
tIyjNfYJPR2EeHFNbN5lWju7xEmzs8emnKztyLYe0JMoACVVxtS4qLOi0s5Ilepz2BdVZ+dkLuPH
PnHzh///NRGO7Xn/UhSx1e1//1eXo4p4fG2M/C2v8etrf2U13OgnxhEFEUJ4L4YQ85Ek/EMU4fwU
QVrQPwiBHiF2OeI/RRHhT8w/RS7BLg954YQ89g9Ww3V+QskSeAgtLqIW9L7/FqtxGSzym2EzaC58
7uLQcwOkEY7j/zB4RNtgMdWMGNbej9/7K3E3nsbtdK0fqk19HkFMq3X2EH7689lbzg9jbv5w5Ita
4zez7TLWabFkS76Ongku3Hprtea+Y0TAG5bZC259463GDbDm1iK1x4Aorn/DQv1vBCE/Dgr98R0E
P/A5blcz81j4pLeu69eZ5KMVXfaH+kb2LEAGU56IlfqTQ/6gRfLjCxvF/hU5noMS5g8DVzDueUNH
4E1y9j+bJwelwyf5FdEpfcwah+h91XG/rpr9nw3U/EH78uOB/R/ONYlFmyaGA/fNd9d+TvWrY8hl
XDqKsvvA+5P56T9MzfnD0X4YP5Z6lsgwJJE4bxYWGJ+0UTwNJ4xaw599oj+MBPvlUBGaHoHt2wVl
+P1lFJYN0u+JQ2Hf3BJiehoO1tk6JW9/PqTL+fFmuXx7Afcl5oPQ8yLxg5KMvJ3IitiQV96ZRnBY
dUfs4wf9Yd3gpBc+6a/ke57yW3HnP/3rC+fPjgwF+tubZXacYqoqjmw1t444JrDgsyvWXmiR3Pmn
04hYXn63KFDqOJ5APQJ9SiFt//CZ2qk1Tt1lUbh8pslJr4sdOWFX/qk9pTv58q9P7fLWf7sC/Xiw
yy3zm3Vg9md01xMHw1ywTlDbFAQv/OtDOH+4Hi8n5IdB7AOFOeH/ZO88kiTHrrS7l56DBi2mDuEi
tEg5gUVlVUJrjd38a/k31gdRJMsD6e1oktOm0WqQZOX193CfuuJ87zvBmY3QistAbwncNO7gLuk2
dUf6LbN7ZJ8nB9wLhcbgWUksbVm+OJVnllcfzieDVFbL6BAKcAPzBh2VQ3Q7eYm/D75Cc9lvjPSX
5bAa6erTGeGsDeKMvfB29jSPYMlrckRB3tteDusN/P3DnQ1t9eEKnC/PaibVJxriTHnWHSNKTChu
H0zd5uRrD1IUSA++Mvt3ZS703vWxbnzUtQAhzSXd5BuwVQngWjrOSgVX0G5454aRdwHsM8+REewK
UwkjERRRchGOYtAMQwHt9bFcXAQGh7pKA6KiaaudRbWEOet7zKjt55FSwyjStjbKX46exTPOTKw8
ceaCUZkyJkav+0wuNEbZlUq+I2hcp783TDv5BiUldKkeCzYmcWN0+uo4GPtJy2iA5FUq1ZBjweP1
367P31qhj8TWh9Hpyzo8+05DMNDtLGJiWWcgHez5N/0RgaJbpEBu0Hq5bm7lFbqkixJFroRgTJmm
z7XrdVmbgI4Bui+DcqDWyhGJgE8U3v9HZtbOR6caUfFIgzkn3lHRqZS/+8rbdRPGx933z5FoJtWw
VOb+eqQFkqBF+RL1TKNnixYpUwaC/JAk3xPq6a6bWjngn6YsWVvqgFVTW2/CQ4Kag1kwaT3NKzx0
2tYgetDtSuX+uqGLX+fM0MrT+7YyuTqTsmka4NyWcaMPw3HMtY39Z2s8y884c7k81YPSnxjPwr/v
B/g/6r2VAKoVLff6gFbr55eZW37JmaVKUOEpLRoPiQ/WWs6ewrDecLUtE4ufnJmgm7OrYgMTGe3J
cvy91TY+yiVHUyk2FxFTNZa3xkcDZt1k7TyB1pxAoRkiRZ7GExEM+rN+H9rH6/N1yQHOba02AzFO
KwCdDKaCDCbRZDgVpl1BaLhu5v03n11d3r+LKiu4MruAQuXaxzEROEX1r1Cgp+yhheQaHdiO+BMY
s5PtASPUP6NH62d8b9njKXoUHTAaTrXR3CBd8kLuvixeatrZl1bOHvr9HCU0jtn5LWEDhwvOGxm4
Pywbftqt8H12UZHZ/6vXjPeRn1tdjXyoE2ALIbnJ6RQ/qu54oMjioTjKu8TRn6/P8tYAV87flUHY
9wKFzb1Joh0po26mgj9HUsn/ed3S+hD5c1R0cfH8N9nf1ZWPUoquAaoD5AklY2946GDsiUbu4ags
EvIb3nNpQWhnxlZOSj97pRkFuLtQrynqUR1JjMF5vsap/NCW3cbmu37sLmOTRR3/4EWrm+wWH32V
qsuJepIGeh70aS+5qe4oCN7Fb4uicbsnIO5cn8wLa/CDvdXweoozgrQbkWbQuWHXf0hgVnta+65b
kS7sWx/MKB+HFZAGNVupfh8W8l0o1e2TvfF9/Cnegs7clc/4y2HD5gWP/GBzteSG0hQUTcYmQHsn
f1Xt4jtwSrjkkr24SsArYrCnG9/dsHtxSrls0EYiqppirPZo5A4VYZiZ0uJn58LDlpxqL9i9PVJB
7s12c1xiFlsa6ZcWhSwa9PSY7NsKF8iPM2zI5jhMtQwc9A4hDY9Eojuf/hwp77WN73l5iNRDqDIq
1ZK8ClPIiVEUBrFIuwVvA2ushqhEoerGYrjkNIqoLz1F9ISp4motpDPJ/bIgtNWRUpipQIDxfP1b
XToaKD0m7E/V8HJZXPllq3SlKMFCsMVTdMju+VR24LY748m4CU7q62gTJr9DQvRYHIzHyNuax0su
qoq6LEqGrvOQX5k35UIS5RTMW0aySg5gE8WpnVWglPXg3/hkKg8LziBNXsKcH/1D7wmLCxq1o9Y4
fNFKlIwC8S1S1A0zF0ekiYREiVXShrlyw6icKylewHUwpfah9jmX3yAxnKzgj+tf7uJGCa3D5KZi
WnQwLz/k7Caka6NSU2tAxvRBPc1OaDefhGd1Zz7wxT4NN//OPnlubrWou1w1pb4TOHMi5euc+YBu
pz0KGxvb8eawVvNnmnE0TqjL2/ExfI0O802/K136INn+Cy/ytk43efn7VncjmUinxmFKCJzoy8dp
jEsud6A+Ert09L1wg4rMHi7YXn1i4xo92qaerZvkBC3nkL/5L+2JHGkk7zJ/p9i5mziBo23NwCUP
Ov9Fqw+bdXVMaQBaQ6qPboNNR/eNeTS+++h42A2Ent3IlurmTwAMN+O+q1jJ++l7bnv1laeEIAKN
fMvWjaIRZZ53BeEn9bXOdyDDBrvd9a7/lQoGglBw8L4bx+tefWnH0wg6K7qqyIqprvaDhk7kVKYw
F8XpaA8xdddRef7vmCCEQUyESOx7DO5s3TQZ27YxMsQw+Bwot5X1dP3vX0df/5xDSyLyqmgKj8iV
Rynj0E+dwguCgqbB5aS350Ny0g6+AzL4MNoIyH2mWyzxzI2t59KhpJ0ZXjmOBm9cNGtEkoTy22h+
k+XH2rjdGNxF5zyzsXKQGP5J3kfYyG/ro4TS2y5yBVtFmHannISTeUMGxq69bOP5cNEvzsyudgWY
Bn1E9QVCGkiNzoh3jeOG5130fMvk6ymixM1z9dUACY1N1ZnLSyE45F5/QGd83+6bjYGsQ7zv3rFc
cbk2GPR5r2NMnPVlKkAQssev8avoJjdhi38I7pJEEvsdQnWfoES71z/bpenTaSmHYs2Nz9JXg4s6
LZqMAinpTm3cDuKBOW7sWhd8j/s6TzsCg5Yhmsv0nq2qOZraEKYCWbLmM3XauwHeft1vpGsuDOPc
yLoxGpAIAwn1CKkJ9Otuun7j7X9p6SokTiRauBRJpI/q4yimppa7oIV2kKf2+8tqLw87+XUn5+x8
MCh31N89RICxNl9Z8rKzrc4hhbYwXVqSqTT/r0wnVLUKFMjyfPSCg3UTO5k9ekCr7PwFHd7b7K6+
MT6lb5ODZhgghLsOOtuLvjEBl76iyQLQFvyAJq0TKnLZUQ1NK5bd6PMtZ+a+C+UXAQ2I6+542YxO
ekpX6aCzlv/93FnKSlKg6kR2TH9jL/q7gSouDdX762bkS/5i6n/ZWW2IOZARsofYAfcvPiMPgArQ
IXytH6u9ecwfij1NoXvlMwhHmj3vAEraKF/dlZtJzSVH/uvHPfshq4/LiWuqCN9E3NWsW+rj3NGh
sxzdj8ZGNfNA0Ur2Ou5z5JXvMwcu0EF9ij9t3bUvbT3K+XSsN9GgD6J4xMWMB+4V0PRJmDmw2O/l
IwpnBARt6jIBhWx8hq2vvdoaeFvrSbQMnggVDb4xurQW+OFq41xfJ+qXnfVseNAaVl6lx5rUawpQ
X48Ko1vIWPfD88xezubqcOj+nLzuCBgNEuvd1gZ7fYxUC3+0TS+POgYiY6zMFyX0/OoxjseNAV44
ej+Mb3Gys1VjZgFN9ZSy2ikE+TymLVH8FoevYPk2DF1fNpq4bFVnhkoKMXrIOBHh/G5XlXdlvXGL
uDxbVIbqOrUcJJM+GpBnOlTZDJcy+1uFIseCZJyCrur15X95GH9ZWe0ypqKVVRVzWozltzya7LoO
nOsWLsUc+CR/mVhtMDraB1KUYkJ/km2U/0hnOkRR7cmZ7/Kn5nDd3NaAVruIkI5+hhBBhFDwb4n0
WJef/rO/f7U/lIpoyPMyYWKu7HC0XSs8X7dw0YWNpQJCI8Utr1MrJjXS2jCiTSb1EhQD2l27H0L7
LSCieN3QMhW/nKZnhlYeBrorpgqbqRqp1VH8W1PjuVb8DBZZOjR4rhu77AZn1laeRtG1ORByAJK0
Dw7lw3xDaO8TzW6OTlKPsOJ1cxdXz5m1ldMBj+SZZmFt0VNByqJGMOjLdROXT84zGytXg5SV9rWJ
DRmxR/GUPatuinqf4GrusK/2dMzaiPrZ2SNPYaQFPZrMvO1z86LDn/2KlUMqQBIVqeZXGDO9bmhi
UFTqXR/phWs/LKC/PHJ1OIF1KzWxwQSSw4clJqvtVa/eTkQse+YvDmmK1KnQDUF9h/xxy4tkWqMr
uhFt7aG/VRxk7d3kaO6QRCIVAVZ7wyUvztyZudUWTu33rPU9Z+FU3MykmOcf16ft4kI++/tX62vW
amrcM4HhyPJCxHNDlBelBv2HaMPSxTu5eWZqtbiiArB61zJz6l7y7sheusYNHOtgP56WG/lSx6Q/
Z95W9HxrBlerTB14I1r0/QBwhtMXoDkWvFyfw4vr2IQlAfFhKQtb3VdSSaDJOeYbhZNGGfuDhtap
r36/buTy1ZOkuUSaiKN2fdeOUd9QI5+821I8GN+Oj/ODuhdtxYPP7Qan+tCeaOMgxoy0uZd5Jvie
h63k36XdGBqFyVXC1AwG+9H52fRpSgSDbmsULw0BbyvyEHpKVTDKwsHG1n9pWs+NrT4cOCt6O5cP
RzsX7fOv0BjszNqY1oteeW5ltUHSKz0qUPuJ6HwdTpM9O+IJ7TpbuRHc6bGlJ+Uzwkp3gbMVvbo4
OnpbQVpyGhO5/DiVesle1qpMpZHe0gyQ9nBbv153mYvHGYQLOGakF4mRrfbEvBnS2VxewaTgzP2w
D75bdudIKa9fkffB1l51KTWsWJIpKiJZDiZ1dXkeW+gQ83LYtD+mk34CKnif32jfp2/kGz10Kveo
el8f4uVZ/MviajcWwdf2scAsqgUKONMf6AntynDa8MT3LNB60z8f2GoXbi0po92KC1Xjtmz6+UN9
K7riJ7hbtvQUP/sPyIvZZP4fu5ftmM9yOF4zvtqip1atLWG5lGhhclMU4i00qYPSxrC2ID1VPPJH
lJyuz6u07FnXjK5Wuj+oZe+HGJ1OaGkf9ONyyCGBzpP2uqWLX1CVl/QHhZLaUnl+/kaBozkFVbis
8giKJdCFoFddOGj2dTOX18LS/U/2zVKVdbR4TvMlA8dFMkadZmFggZTl0GmHT0UFXyqfn+eJ8jQj
npD91LwkFFFH1Mef13/GpcOIaqR//orVnhbKOaj7pQI8ToB0PKTV83/29692lVwYByVabkGB1b35
dEWnnbkRFt8awuouF7XB3998TUyHlvhSxhuR1S0Dq11La1ojrmntsssGXJgQH6nB3nLviweZRmKC
fgeFPonVgtbVGCUb2rrtzobas8/ezKXo2FmS2+SFKqIMs7tkqf6NyD4kFt7L+CBYyvfQx9mLvKgm
qZv4RHap/1SoD9JTQN1CsBH9u5R7OzezzmqDZYZn8i4dnSufE39yW2E+BSrR8A6WYwwJBY3Am7xS
ni1OiB0kqfus9u06DFr3ukNeXN5/Dfg9bX024L5s0N9ql/dbPSE49F2P6CQHZ3fdyuXVfWZmtYs0
s0I5mY7fDydzv9zKy5sl1UiYyt1O7C2L9Je98czYynn4brlJeRaLrPyZjaItx59FmMZlMG2shK3J
W+38ftPpIDQw1NNKrKF4qU1vMM+d65N30Qq9BRItsWDNrNWeUdWQWaK5pbZU/9rmX1W6/GgL3jBy
MSxunVlZbRuSVFptFOII/6iXrQEkxE7kli/BCM9kxxWWcgW38yQeA6lhN2hzQmtGDE9EdOH1Pxvz
ao/JdKWU5pZaqDS5FQsuYRToG/lv141cvlv+Y8ymuA5kJpIfCDO1crZ5N31uqMfIPfPYONZ+tpXl
dUqRl+BZm/ewxS1+8U9LlLiikwCgUOLjkSqz4P6s4o01GKvIgoWqtrGs12i6JUaLNCJvYMpZeHis
qwBJHbXjqDGBchmQigrlCk6Xmmv7hrYfZBojnc71rhHhx00IrdF/ihRuoc7OmFlIOoY5UzAgcCoK
iDGKY0tHRJ9Kj+VQ9S9lN5gbt4xL9xkK0agCJkKgKb90mMxW0c5JyqeQ9/6ePvY9qqvHeAeY7Xj9
o19YTR8MrU74bDCS3siJzYuzPizV9WaXOgFX5o0tT9V/3YZo1KPcxqJG5T1F/fEzT1FQDYBZMjsv
ZSlAXCSakDkR6U7eaa3qE8uZcliXLWqMqMLpgvhSy43+beJgGna9Qcsx2PYZIQ4kJcwbhA/qp7BO
pgNA9ZFuacX/itYmem4KgIev5ewn9xquoO1yS2iOeYwUcRKRZjXNan4aVWumXbYHV6RLYFRhAwxP
ESw7OzKy6r5TiHRLsZD/5AA0u93cBoRZDVM/FbTwo3+zAKRGNADzJhXQp0FcfTAroHwzCh9oHHVo
C/nAXghUOEAnDA/FilAirD2CGUHsQGntoQAur4Jbl3bGTI0LQm9J9GDOrUnFaJYosI5l8GNikB2j
KJu+Z0LV35Am5K2eGnrwqRgs2Gp92UrPfZopdyBafli0q7pCrVdOU7XyXumi8bnNo+RBFi3yekGB
1mRBMdw8qP1BQl5pJ2lpx+M/G1CqUut+Oqq9Wv3IxJ4/lcZao9YdLF2NMOFBEhseZiPgWb9u5FvZ
zGdhp08G0tNtWoNGE8rw94Em68NYh/JzC9xtL2Vq8zBLtUhfVlxXbxqViIVb6RKomm7uRjR0eC2g
LVxACmwQJgvlcXQGVZbuMnnWHyhNjoz7KCqRrQ18FAj3miVMj2MwzaB7E6RMe7SS87Q91XGlQP8r
WUx/GCU0KkSrNUO7haKcDrcxeKuU7iLKTV0tBNh5J4U0mnuxVk0VoKIplxsPCnoAFUea566C+g3U
grYWA3y0VQ+7uEWVgrbuTPnaCxKL0Zpjp534ZmgbixOs5bKKdlMrD0ifi4a2b5k+CC2J9hJ3yEVX
FOceugY5ciWJh71m0BPPSzB5kqM8fQyzSr8zdDP9GpOPfdarDsLdch3Oql59DtRUOvl03Xman0mH
PNHSRym2Qpd+ge5R04TKTYNO3oUNKDDYRrF+bKHRunIUmd980FU6zXdNXrhohyCXNg7RSdCmGNWU
UvMErYn+MHSfKZR10DRNXIQefKLymMTz0sdvJDVqUpV6FCtJdWnLtn4PBbmG2dt19ymVKOMu6wX5
APACdv4MpdYYk8oZOAH8HVlBJA+mhqOknJJXxeglTxky9a4DbRXYDZGG0DZaZQQTNCFOkKLot1f0
BCk7f0hvqDJFmzxe1GQLA83GV99q1f2cBINxX9Z+9xD6FR3gSiPfmz2iHGYxUSqUp6mNpkJ10Lpy
Hhaef/sdZiBiEagRNa4hpPS7dGY+3MSTIb+pwAOcJgn9z2JVSv1p0sbwDixDjOJfYLU3xLbkeB+N
YfElG4rgyDLK3GgoqkNZygoza2hfoBtGT3koxI9LwchTMwk0kxuixM0ASA9Y3qRrDojRK/dyV1uP
bAH6DrWEwlONIH70xWGyFZhkVC5o1jGLRf8unGvhRcn97J69aLoVwGEBztSjW1XMBBrxUWZoIDjb
DRvhT/g34O4GaZEcSYN9A6B17/dBdQekpXXR1gqfe/QZnSgYxUNvTOm+LRLdqbqo3Re1in4zikC3
YaSJdizTga+W7bBIhvrt0WwzyTasrDmFiVqTOO9DT5brzu36qNvDQ4hP8Ywz55Pie8DECZu0cqbS
iWFBPfGVRkfeRW2an0Xsz8aul0PDS2CG3vq5ITwPht7vU2ucPlVdmZS7Ukus2OOJXT7UPly0iA5h
d0LanlasfN5HglU6adiinIliY3JrojB9Fw3R/Jx1Qv1ZpN8tsEEnKl4zzTOqZ2Z7gjqQ/z7Paf+l
jXLLacq0O8E4BJtuBLTdjpEK169DeiwKhFaFK2fqrjLp7WOjVsY3sejIEQ5q7ENQUdPXAEism3dK
LO+EkoYG5IulV6XLET9S1O6tLKNUtAsZxWctD8dvtZCJyL7JsZbbSVFYvVdrIH6Coi0TJ0L/6DmC
BYWq8xR7KdrQdBtLfbsHkz49DvO3AcrdvhXj8Ycq5rAfpyxMkK6spS9BXaY66KnI/6SZPEDtMA21
11gtpUd2c2mfwl5xLZHIC5Wm/n1aKKmtdX7j5Nosta6Q4YI7Y5DlYxDL6UloOkS+IcKd9MbK0Umc
SsInNNy5szRYbol0mqv7k3Vb0zsEp6+0tGMs+cJdPw0ALbuouDGGWjzmSpuDr04DTxCr+X4Qc+2U
5VrkheYU33fsgvTlhll3yKG1PZRIeR21wVBPSEaGnlJqpt2mXX8o2njco9RmvI7mInUOd6tOR4vS
gaG5k7RcPFRaI+wUPfUhgZLEG9K68YAUlndJkftoieJgNbDendTL3ZFdYPyu1aN2aLVA+9wXYbLX
w9l8oxyQzgxTM/eaWOtsYay+Ygx9T23Bus1lrx815H+OVmzC8g51YIDg95PPJrimXTyr8S4HQAgO
EyRrlrLkgSlCt8qU2lXSLv3mB0ZyMyf6Cwoz8EFCVGfhHCiEIRBB3fHF8lMVILSmUlzkCqJWHXTB
IiQ+pyqlGggkIT+ZmAfFQr4nr/wIZHiNSquoNEgaUzH5R45UFdxPMx3f9DRU7qhQr+8E1cz+mFkL
blYWsTugXWKbiqBAHIyVfzmjLlMoTR0JoigmkYnlenn2Xi7VmdqhsU9tVdO8MbyRheIQCf96YcBi
hTI8KpTo4Vm/EEzelF1sBrCxEBMexHv6ajeupxde5Jigs5Ry9PcirNUjJCiCOi9yMbXRTbVh0Ux3
qWe5gydxatzEp60w4oWamI/2lkfR2cRNadm30sTEaQ80yiu38y52KJPzDJoyXAAHUGa9v5dS/x9l
/b8kGQGVs4fPogPzQaZlX0T///81H0Akf/4r/1Bn0f4Gs2ChpFPSTgfQkiv4O4hEU/5Gxa5KXa2J
Og5sqTMOifw3ZXFJPOaf5PV/cEgk628qAQRK+kCVSHTAmf8Kh4SmCxzi7JXMK4dcGhgpBca6TOXH
aqWBRDYnM0FSPTSKIdolI8JLxwJKc0E/HfTB1qtVIfyhBrNAG78hhb+LflKXe55HXXAjBLXROuao
TNY+a+recNuO/LMzGkPRP2utMbIh0YBYTTc1ZeBOLsAj3INxn1l0vimVpwYYGK8nv7BI4tXQ2hwh
L3lFmcIILBXy6kibdF1UoM5QOBocGNPp8ACLDS6zCABJh9WdhBOMyoTbkGPKg/BDMTJOQ0pgBV7f
Pf0oHW+fQaPLm3/2vH5MqXjT5LkpPQ5jwKMKAl2vaisnk6fM9Qjd2SLfzGEzGvOnGeW+msN36uAc
LU0KbtJkoGWFGfC0C5aaPxdaEYmnQivGV0qKAQtPKkrJcY34G7zc3q8RYtch9c1oiEj8SaL6CJcV
42/FFGUdEvHout2oU5LvOQPbr6rY9PUu4koIMrtvCxi2ejsb9yZPhijqe/8PoRzSgdcPQpO34shl
zRa0OkaSJBrN4Vb202pylLjwuTdlPo9Bs+nUT1aQjgG/OBleUdCrFm159m+UXSfNdKtxqkWHUl7B
eOjqwv/u80iKQb6hnwZ8z5rnW/g90VNtjvVjgtqbTxmieY9mxSMkzMfRNB8z01dA1wDbq9B6MMff
DWEy+AMadn8P5z6VXRRtkvbZ74RivIf27P9udHXT3PgW0FPUL6HTn9pUruSnXDO4mc6sm8mNa2US
T6Pc9NbwDLtbQfSxtHIoXI1eRwiwVTKgwVBQTN7zQfOQZ0IqekEelbo9BBZyzxnDtYijoaFzGoRG
m9tbIVS5GBaBniX34qCF/X2H61C92FhRftRjK5ZPvdkimVf0idHccY2s07sW8KroAhdSC4YYDLqo
7Qa0XL7hbGJ/RP8u5PqYV7qOS6fx6AS5MLw2RskfqDywmGz6AZHAHEACQU1oQEAXqIkEd4Vp9mhm
BKNEoXZRIYO3o29ECx81pHtKJ4gMhNoKmqfwcVN7JxkXke6gNkrfotJNC3k1trK4O4oIZGdoFQKW
/WIKnWDB8otqeOtRnvXfi45I3GEOF0G+osljuiGqXEOULBWkxAVdugj4NSNFAuW7sF8YmyNgnizj
qU/9KbKEBJcQAtTfRQHVRBRp4AhE6ZEdYzxJPjgFGwAvHYcB3FeZHJYCajcVs/jRzMsQMSNQewjH
WwKxoEZPrHverMJnSyiT2JHe9QpbLnSyo6JPyYrtylJ9acSuqndxWcBMhV/bcYMvprDzavqIKmcK
UHZ1fGWayk9ZMIUEV9+VE61R7Pm94LGTRwQOBtk26kH90smimjpa2RqdU71rMQqhqJS3CcSoxBWM
IrReYx/ctrDLdLU1T/RwiIEX6qPffRKquuCmBeVRMNxYZ1i82XkU7EqZp9VTaapozzSzXN2otWkI
0P0FYz60ZlfkN/Rm5uqhyGVftNWZoqddX5V54Bh+Vt8roaoLTiUiDmenBfunO04D+6OpwqVzpzCE
wdaNhjUj8daIvyVGH6XHhn/SqQAEES3eQrCQBC16rlUUF2V69wJjry2cIUXVCIZlOZh7Cxpy4US6
MX8RdG7IQDJVC72rbBptEoA9xayWVoDkzlXxblLZRk9117eyLTZF8HuQsqHtG17M8wHWklXvkiQR
IJaKCnubmItq8KwOSpGeGkJZt8lQws5vc9MdUFl0impB5OeUnqgo4fhekwmK/2qGXfC7UUbGs9IW
WsKLvNJZJqDbEGwMZHVG1EhWiwG3ywScdVkNb7OlFv2T0hIBePDVlmidAQ24AIU+8P+kbLbLXqwW
ImC4j6dUxCNMOsviG2WMcuU+xFORSJXomjlYkA5B9Epp/o1tquu9rF249uXIwgStgvVAo6jqbZyE
m0bWKw1IPgI//XOLnMJkC2Ydf7GsIgWNqoaws5Gch8ofKcI0vZVql4RASxJejwk6hZLdz4Uh3Ub0
5HLtt6YsfWDZ1zI/UmmKnR7TcvBZlEuiwqHVp9btECGBtW/DSexdIxEG6XZOhrF1Y+R4zBs6i+QM
1l6OSIYa54XgNVzhI/j+texXD0YoCeN+1kdE4YslE4dssKaITlklCkDEGlark8VCNCOPBKHxhcdo
ZBD3SjlturE0F2Ihehgpq0Bo+cFNLFmQcOmVyw5GWou5DR2eZIVlIclCYZYQRA5FO70CTjGUlLse
eWL0T02UY92wkQPlxjKLZabwqiZ9qA3TLPehlAJyhuCIzLI3yQgD7wTqysCSyllJziMgfPVAHGiI
92LEkYC2p4z36e0IujKd+xbYaAPJ/U5r+0jfFYqS/SDsDc9VyLgkvMiFqbTU9I0hm32M9+2qwJdl
J+3nMbsJ6fj1940+AjuG9Z/6p6wnGPrQTbwUD1kK/tQe6qkenpS6zfqj3IWT/6iMAAnvBhMGzl2j
BXhK0885tZHjCOKz0aJOvxFgxXbInbQzCNRcGdRTn/O3PkEoQ+3XhB7A30ytyrfGDLhREPZhe+f9
F8sPfaRI6j2frTN+E7MgCB9zEby4q0nTnB2Rdcj8T7k5SDbwfKFzczMq0FuQUyX9LGroJhysvDZk
txTkZHCisqkll1uLDpV/AlEaeqbAlopabix2vwXypBAKa2PezlpTorXRsEcrj4rvl8K9pAbKIdas
WrvN4sxQ/swR/N+74b9kiunIH/7P2kyPf9T5W/Zb9+MDxPDv/9o/IIbW32AhmLKFEiNP4Hca4V8Q
Q4WKKbrClwpMEpb/fDuIf+M5u+ALSa5rSweywYvjH28Hng6UWS25fh7WpgV35l95O6yTSWQR+GE6
kgsL1oX+4NVb00qoJkEI7qvgwyyfSbnYCdzPnTHSK2gmnE6l+Bky8q6a5ZvE3GzLXyV+SC0jYGnw
SgLISFu+tUpedn5XTnMkPS2Z1AG1JkCGNEHT1qR6za3qATy207utejVpKd46fy99tKqui8nQqWrA
MRtf1X3yvBQEpbvBUz35EGy38q6fZpTHKGhyWeQV6XGz1tUZcV5PuRZSWXXbuYZDBPo2OISUZ5jO
AonUH6OjdRoeyDXZNLK7Z+74+OeAzlU7V8lTepg+2l59W4jgTQsU92shkX0W6+hLDqz0uolfyzNE
Or2pOqW7HGflmPgYq5A6BToq4/PvJC87VDTm8sJ04uelLG+7hPj9y5x9OZ32LwTLFj4RT2664Vah
GN5poYV07lNFpYvsNm+0TjnGfbdHpuA5d2IP0rSd3cGyOGl2+2ncZw+ZF3jzN5q09+Jhq//8F4IG
LZMI5JLPNAgE0lW7+jmkJTpjTsDHZz+bN4GC36fUMx9L9JSnXfRN+zx/ryvOv42A1LriZ7EKvdQU
EXyzTKR5P845QjlEwxowQEnXPYy1STugJdvjkL+k0vwgtdP++kde+RGrkyoz+vkhB4A7xfRHe0U2
K4SkkLCqwlJ8jgpUj1oz/HbdyC8Vl+9WCJgQSTVk9ReATEG0PCBqS4um46GKIPjfVLfYK4CWgazF
E3KFwotmI4ZAH8jGhF4c4Jlp+eMA+zZCccNfBkhQwxW50bttqRvexghX2877PGrwbFW6GA2FBNVH
M62s854TkEnPb80TZYLSIdn3trWXeS3Q4r9hbfnR50tlmc9za4sXnUURy06rjMrC2mD3zng7y+/2
lH14yALnf7EWLo7OovpR4r8ShQkf7Wl+Hpihgb34GB3GFxozIANwXX6WD5tj27K1msk+S6qA0Ye7
9BgcalT/PNNpXVg53a7eb8VjV2fU+2cDZcGGQ5RN/KUmPtEzk1pxJMUiQ/DB8RTonEpVeWj5zz7v
4nKjVGp9Jv9pkNrOd/YDra+r+qLIRBjPqjAoKPJTMVJzXLSSUxrhbSHMbkxRIYke3+0lFAdCeWtH
/3V3WTQfJZoAll0dAdKP31EwqtGXWvqgGnRV652mPUv+Q+W/aF7qJXs0kyHQVaiBh+Fdn9KhCbh8
q8Jl6yesJkAH/R+PIz+Bh2pyMOZ7yv7I2+1D58fwo3pVi4eSFhI3c6hQtjeWzeKmq2XD8KGxyHBS
WKurG0mtlGh8BSNtYPBbzfFT6RV75Gfc8XPWUEuZ34/Nbrur6H3PvmJ2zRiuES+eCY39aRYZaUvc
Ib3xttT/qQ4V55n6hbqT7Kh6xZF44H3mJY/zZwRdosj59L/gNC17+q+/x6RrHpyQgdd/9AJVbXI5
lvpwpwNbBmeIKJuDONJX84d8qx4ib6sd45ckC9sV8/6XwdVFglAKAdQOg61THvPfu322JwbklA0V
/qW95WKXv/Jf1labVS/Mg6miyLErQsi5Qk6iPZDu0prm5w1/2prI1VZVDKpv6j3jombUWXrnYyd8
WfBhxr7wxC+bLIcLW+OHeVwtX9OaiYO0jCw9Zs8LM+LHbJf3/X77MvZLTeD6k62WaVZTzVIHDI2d
4md7Gx2MQ3QiZn/0D7Od3seH6iV72eZcLX/tL66pyTQPLehqbU1cSCq5DTNSsYREFWD9fvI6htkP
IQuPjY+wTJvUFllS8/H6h7zoMWdWl3k/O05J1Bc5cWuO0zFG8siSG1SsJkOj2qtPtupYlYtf8cza
6kbShF2i9RljHGzJm2evReBGi72FFrj4TvqmuNARD7I3jm/FUXHTZ9Gz9oRczMNwG33rHqpj5aEz
Byxka3O+/NOoydSpJIVVs1qoqZVPNRHI5Zyvj5nbHyqndwM783L7X32oLSehxgP1n7ZWy9SiEA3p
7y7cJfFxqXWk/MjuzL3ooUPtbfXLyxePnTNrq6U6zC3QJYORVW5SEer/InW2UnxrykerPiBfmNxb
Vbn7b/bOLLlyJEvPe+l3lGF2QKbWAy7uyHkMMl5gQUYE5nnGdrQUbUwfGKouErzi7Wi9yiwtLCuz
kk53uB8/fs4/QLEId8lmJlU3Dm69MAfo0uYBWBTatLgNj27DY+7UW+Po/qMHSRUBkhU6oB/3n1kq
WZDL3pON1qx+lSffk/7+6x1+9Fy9G2FxnLXZe8hnhAY93sLDagQIi3zfCMMpw3ujevh6tFPzWdyz
2pCD5RqkJ8lq1m17IZs1viG/vx5j/hmfIsW/ZrRkM9a159ud4T2xeQ4zj3ZOfk9no0fyQ4MH1z+/
zNtZfhcZmjwx86CVnmJ6WqLZJzz/dAu8YnD4ejbLssWf0/BuoEVQSPGVqXrZf6aAmX0TWJpujaag
DdFUIVA29JZvNSxo3VrN+WZwe23M9iaElevC7E5gOz69+99O5n/8LvobhuHdpEXW13YfV4hgb9PL
pHZnbfYGRXiAr/l17p7OkI4nCO9GXJzO0E5SpVcA0sy1onZwU2Jhsfau5oo8Wf+p8/b1V+VF/fG8
WfSjywTLK+J99TR0uN1TEau1H0ZySkNj9kf5YpuSen8cirJ0m+t0HUl9EPiRrgZoatarlX7zB/RG
xa0QAaBnUB+Yx65nxa5xU1wmu069kEYCPoW7OHSnxBnvhu6lmBwy1M50hInNAX9dK4Nr/A4xw6FM
cd3d6DoJ3GkS6Ind+YkPFLVeg60C30ffJtfp2tu3m95940KfZAUczzz+tRfUuer2bvfFVlm3QcSK
1WsFvz/5Vn+cVwamxXmjP4tkR9Nv0ymg4mdJ0VPX0pFygcH7CPdKZOFkIS/OYWuXEuABGyA5fpL2
g0xD88RJPzXCIvsWqGKWeeo9yYf6Mr8J1z1J8e95NatVv8s32bY9JeBw/Hi9m9TiWg8SDL/6xHtK
zim+cLj8tX1pf1c3DZnjKduKo7H/3Vjzv3/3+XJJ1LmUeU9BhISft9Ov2vJUlnI09L8bYhEtpBGk
4RBbT9G5fgAEs+FI7JWN4tZv74puHZyV+/Z+gg19Slro1EouS6IgE3ARrd4ClbIxpbt/hsY6Xdna
4fT98xZrP11z/5rrkk5f2TOKeh5Q3faPif8CyeCsrp0McQwb4ZfKpJVsnAfjf+adeOJT2ot1HntE
HULMjqnaYSEDHjYAqKq5GHXMUSr9pmg3MXBGZddsT1aBTpySJdsrnMwgwbPsz5tZ0h/npzr5oetj
Zfu7udVMroWTgx7Nkt4t9iJYZ9QFG6zu5wk354O+SkfNSWppbf2otxShHLqlt0WyN6WHXB229dXp
d9fRm8kyDXSMZ2r60nrJMMohiybxhKUiGK18VTWe682O8NKpQvOpkRZvHg8fSlgc4snQqp0lXXay
WHu4WE6453wd8E4NtIiomE72U+dbT1YtSKh3SAE6snmr/bUOw1vW8m7pFnEVqztFq2v7KS5/m/o1
ds1WfPP1TI4V77gc/uPrLIvlyOfnwg+KP4nRXMVoN9klIXt1UqLg6HPl3UiLiI2hZGt6FmIB3Sa/
zLhy6cDYK7Hz9jC2NhigAxtxpd/66fLr0YTl3ciL+C2XZZNlEiNH+/bHnIfNDyHjN85/yMacKs4f
D2/0OwA3AidGIOHjbWHUsAWqwHqa8z4Vd5IWeMHb0wu9W2qA8Z23Prm2R8Pav8bUFq8TyS9VWc35
isPG234fq8e5F2G6qLVN819/CI//lZQTBU6BFNUM6Xxjyb27FqvGakJRToHTWkH5zRqUyp3KwTiQ
cOhrawJz8PVePRY/abkaqB2++UosYnc/5VlVT96T0Nc1KHXMY0/kMacGWOTQmmRGETCWJ5wBsMt8
lqTqxADHjsC/ZgBK9+PWmOCURThpUuyKzidLWffSlZJjhIpjpn0iRB3Nb9+PtQj8hhnpICoYS0vu
gRa5RnqfK8oq7No7H2AYXIVrM2tWuvZoiFNmNjPcnKl8uOSpxZs8MuEZ4NumacsQ2SZ5UTUKYseR
asSbzgfqulL9MeF2hXj6gp1U+ZrbQRM5VtaKH2pdhrUz1Sa6u9VYuqJTo4eWP2kF+7llulXmFZlL
Z6N+1LXWvB/LdlDWEImBxhV4nd5IoiqEG3iyf9bUBrAyxFkMzTU9U1yrIHhMMCcKOEjUmXGjqYtW
18/KsIh+lrmXICJpiP4+KLNha0aTqq4SW5FyjD5Ckr6CFsPOT/wU2dSkM5+sJDZ+T3nfZvASqnQ3
KoPcryvPD5R1LPomP0CeCB6mwOP3FMN0H9q9AXYoGjvdMdTaIM2Pyv7C8HXtsuV54LuZJqIfk2ZB
H5RiBYfzRq6zK1lqh0et1tL8Arz/mLhNivuRkw2h5Y4qTvEKzjRbKVWrcK0PhoWqaTJ0N5bp+yRU
LLoHtBkK7K4KJz1ZDanWnoGW6q/GUYby0cT4+rqtPI7g5Qa1up4iCKdYV7ZY0nuq2OeFMd5FRt4A
WxRlBgumj2JAka38U2s6FUJQM0R4VxdKXK71zkYOGuzZre9HkIK6WpPOJp9mLPiMMd1LTa8cZNPo
79GJqbZgisHz1kKUt0HRhpjrFrl93Rj6CPwubYtHzxDtLwUo57lhjPpL2PkVKTjM2pUoqwjGbFDG
jlXB/qpy2fwtqQZ+NnHrGdVVHRfSdVj1yUUsyfJP0MFa4thTATIqliDPTGbmnSH/nt3mUyLaXZKH
duh0CYQxUxpAbElm3t+gIhFeJ1FWgiGMU/2H4ccyDBV2mSVJlgvlL3nW+u6310nGWWY3mdtooVSu
NL3Qfpl1Kr8GtWkfsiKCCTiUGREFeK6hBdZdN9YGIMrQtB8TodVkvBmaTrnXFe1qUvhK0piW7ZrH
t3WDLEf6rEyldam1UvGCNzWPaNTyoB83XZetBgC8N6IW6VlfGgY7R1eyh6KYprsKl3RQwWCcn6Uy
6fmGubmjgdfsIiQEYR2haXyHv4okwN0N4Y2ZptM5CHrlmlOV7MI4MonuVYBdbOpXV2kYI5U51pu0
K0vhhI3aSet6HIHRaXafPFdTrl8KDGyfOnPUDkoQi6uswDjZifyWecXDuBotYa7UVMt3WqHbADQx
INwAAC4uJUXvLoTc00oyMZnejIbZrQL4Mq4Zd9xgdiB0p9OwmtP1gp7LYJibWm0pa4OAtQHvYbDi
WKkcb1uRlM++KVfg2TW8brVOru+gvuIIrXfdRT3p9XkhhdQ+LQJyDJtJNXY+OD4XBev+l99hjax2
xoRRYGYNuPbqYZ4SBOzqEr9d76rW++S8qlEl9EQSx06NwelzO9UDilIxN3wh0m2qG/H1UATec58K
fRNbg9j2EW7Pae/VB2UatRXg9GFXV5IClDKGyw9YPLALB4Y+oPXcMC9FZbVuC4+QIN6kMVI5gsQW
wOXeFgVHZ1SS58EAc77KLYRM/Tjs1prURBe2Xxq/YtWz7gM7w/tZCtKud4BpSefV0E32Rd4p9nfP
tKTRRZii+ObnfeWKtlFDVyoH7XmkltA5QEXqi8Gfysu+1pTbJrfG2VgcfTMbAOgegDv4/lDGo6GB
CO0mSoGrnNaUuF4EvgZkvTIst7USI3MDKgQvhbWJCF0PxeDDja9/pbF6VjVVuW5F/bNuVFfzIOhl
0oWJ9wMMrxc/y1flGDpaV11GquXaZv8wjcll2m1KsCR4y6/aICfXWEu2cGXiIxa3o2MG2m+oCY5X
WCAwK79aNQASa6RnnFKawbpNfWfE33u/PGh6em6LENax/UtKeIKykxTxU9IExP1AO0vS9jxR7vWY
SkalPApeUBwnRw6ARilRgpP9Ws6sQ1D2V3ZWrCedXjest3yybti/54mvfQMNeQCtsm+CZi9scc7F
t218yCNycFNAfxGZB9GzXEWBf10Yl0qS7iQr2OjWdz2ULlLYi2Z9WTW9A6B04xfRVaIB7/e+yXjl
ym34Xem/eSlnCphtKj2b+LuNFCnG8FduFo4pFfzgRwNWriqj5VY8J6ryAwLCJjRQ+1AvG/NKiLMu
3ZtNvCm1YKXxcaLyNTHYlUP02OYtfL5BcnPDgBJg6i/tFMGmCdZ5WbqeLYH1RrLV9H/PpNe0MSIX
oHW38iqPtlbT3VbQWlxhpcq6jdqfeRoGm1RQqq+q3YT1RSX5bseLsJpeYMHskkDaJZCz7em6sfEz
l2H9645ut2tf9X5G2P45VJLP7Ul6tZriMkQAhkpCCD8U6SoZE9+ot1BtwVte+l4XIiQi+46FA/Y1
os2Vi8hw5VghHaoosR7kQtxUvN+UENnmmoZxAqdeB3gq53eeXZwZg7Lvs/zGCO87Q9ta8HljLb0t
AjzEJ38GAZ+1Wboqo3qlxv6qMTUgOVNwpak+cNt2Gwbqo1HOgHdrw51asEzZAeMGV6jZPvPE1svG
fSEZP41BFk4x6dcUCR2tUjZ6mG7yfrxSxnYXd+ydoYe0USu/6hC2bzfszaL4rVTpjWzU+6hU0c2F
Rd1qtbEqCy/axVVSXiZ+9nOMRhzho9kYpjAOfaLfkQDuC8DqrpSW9dM0Tspa74PvXNu9k/Ra8UPU
8jXy0tc+WIa4zjZG1DEtdAvWpdS6qFZsPFJKWB4GMmhZtQOrq2wHkcmoZHr6Yy+CM7gfZyIH/Fs0
Gy03D76qTC5E/HqjRBCTI3W0Hsa0C15HCBG7bFDCld0rv6owpCiqloWbCZQsyFskt8IpYTUZekDq
FzBXv0AfMMFrBFEJ9GjL0nrwkN3aIJaiX1WVGqCfQTE1w/09E7HtSH2d7tSuDQ9YtqerPAuTVT+b
pqaGwR1iilXiRSk3jncQvdY7ogz2mq+QKyXNS9qmu7awz0VTzOkLEUqXpBI6SMHHNTy8J8fRuB68
Rtog2/hTLmAQW4lin+tjmMF/6vMIbkE1gKm2rUumE5CgWFNykKN4nXl1sZbHqXKCBlZEOZreD2Ra
pp2FdjCAb6Xaeb0lZSs/yMx+lReyuGk0GYmFoRabOq9oYGuJtIWm0W7rNMI70vLSaTPAYtlaQ6h+
j5SC6ofO9l9ZRde8VJWd1NuhCNV1OMTZng5ish+UukHcceocMRrTrssV8wXzmHAbwN9eDS2M/QQ/
+dLx60q+oVanF64RjVHv2HKuP8RNHFAyy2fqdMkfTUK/0+ef1a0MJShXgyBz+jap1/GQW9tcqwEK
vdGXeqPgb/2syA4yjJt1rGfWtvPU7FLt63qWGFA3uY4MBPAp5BhkOXjWkB5xbbmUgdGLWtm1foCY
A2uUuUMlqodY7svnoGqT1EXeS5EdRQ2qnV9qXClKHr40Y1VbTgPH8RDHkbVtO4+mc5aNxQYAs38z
hA0+EmGTrNHKQSxFNybrQQVzjzBJn12Shiu7tFSBxvqhWWEBofnDykqnEeWHYWxxhdbl4anPg/Cy
S3O/3phwbQ6zZ/VvFQWCM08azdDR5Wm4LwrZ/IlmIzihWOWQKehBQNUFkutUGZoBbe4rj7ksmb8q
0Ru5Ax26TZxSk/1fHUalF60lxeezHeA+oARx15d52TppmU5bSADSWYYgzLnf1vZj2NXldW3kGmQG
O/yhmoP+aGJG91jHSfWSoDYCzUINcQ8g1Y7PslzxzlpbqvZ1KAuyAT1t1zbpnHA0P4AqF0btc5bo
9jO7i15/Jek7tfTkrR4V8LmbtIVOOUxNcRuIjGLq5PlXtZxIUACU/IInPIouopyZ33WDwHcvzqgO
pmepUvEEKTQVzRsdjYy+kCPDMdXBxtGwICLWvUbNEIlBK+CW6QLLzae4MK74pUy3K234CXFV7lXR
luvCLFqu+r4BGD5FAQlZluyAZEbYnhb1eT/Ww0MS5MZZJ+k+P05BVmxlJNG070IrOTSDaF+rIBTx
1ss1+YVCg3o21E0YOkmBWPnKVrPxjGuw51shPPEUIhBwiBqt5DWjJ/gjx3n7sxTJxFNu7P112Prt
7Tjw5NyBAzRWRdqqD6gvFq+loWOTq8tle+k3Wn0gFmU3paQyXtK88mOz757sjfdW7Wc//EgRaPBE
Akk33iurhuIdmUZhnld5hZN8K8c2tfNm6h6k1k6vBrzZD2or0o1MOHQiRW/Mjayo0ZOuBOauzhte
w7mJtCyPos58sRpfOgdoZO0laTI0pwli1ESKOHN1M7fO5SbXD/Fg0uRrzTKllqV2yU0XD9WGDkJ8
U+a4yWIf579WfdVslT4Nv0kw4W+jlOflVHjSZY/0yyXcJvvWrDTvW9aq/AZwQmygMJQqVpI8todU
GqNfcR4bENn09iE0u2JnF4F/ocWoQ6adkeNcM9VnZZEb5SEZFOGUljdrIPX2mWHO0jt2n/3EZpke
ZFiP/VPD8+KuUkoPIYWWqvNY6eoTj9N0m6dmdm3mXUGmplq8m5vkwS7t/jw1lODMUM34hyXyYv3G
KLMgem16M0lupTxBjpP7DAlvc0bfMuw6CPv6dzeV9c+2KJ/r0JK3sELrB9kY1LtsalDoUKRQCchs
VXKaroCjvLL1ca5wtC103z4w5XhV2WN2Tr86gTYkCf9V9hv0dSCfUfzt09JVB5EKR0o0P8KN25Ze
/I5A7cgDJnRge+rktlZH/aE2Ynr7YTI1q4L9jSG5kmWHvBmkM+Cw4Zk8iXBw0Q2DSdyjykN60ZUz
nzgJoHhmhm9+6yVASk5G3wL5I3X09LPAjyt/E9fROO5FnURXvml1r6o+5hg01WpwL+qxyZzB0LNi
lY2TnO1n/Pt9ZHkDTMgGQcILSJjlHQb31m+DO/96iAYIe5rfQr/uBks9BH1XwI7zohypn8BAiy5l
HeyVMhjiIHxPekxlK/TXo+RZJSqiVmXx6O8S45B1BcQyCLdjeZ6Q6tgOezU8mxrbjBxomPLV6Deg
75NO30udNfHgh8VMHinqMwzD1Nt67AgZll5kV8luF+kqdduWdM93ehOEvB3m3TWJ5Xht2En/uzFG
6/uUauah56H8kIdteI5HQryFqjddNr4OWUPrtOvKkIsHkih94wehvO31OFFWATWovZ2RAZThYFzi
oKkqzjQVQe94sLNJ47uSWFjP/l2G0KKbSqApAkcuKkjTVCN3eYfr34cqlnb4Ynb7rtDEt7xO8qcK
DR5ehKqfP0Gfqw4I+kixQ8aO/BSA4e+m0sbf0zaMz3xP95xUtawt0tcRf1tA2VtFWtlwk9VUhfgp
VXqrZlG5Gzyd8AnfYVPoY3GIqqh+YHB5G8W8o+AaGs0FxFgkcMqwARQPdRCCTgQ3cBVVIjzrQnZm
Nkya2/gG3NVhgonApgnJ6DOIes+T19jnQPpfw15WL4cxh4Of5Jw1dYItzz+zLjoO86+8sPr7VO9a
lMHozDol52GL1nOwkbmsnEoZVTItzbrMYzBQUN2avd533lVkVcl3nRj5M29bfiKyQ/ZNw+v4O4Jq
2QGfyuYX5OHpNW/1nkKXXY+rNkdby/26ir3ot1oKDnlotaF+oINTlRFA+FgEVoSHLtxAN2IGA3jh
Bes0m+NVa5rX4dN/ot/6EQH3acAlrAhVyQTW1tuA3jbR3Hbb7cjs1lG+Po23e8My/Kvw+3m0RRNO
7XRheHb2p8tpq9iM09eM+nVyT9LqzDZd3q7D98B+zKbkgiIWoPS/bTZ9/i0W5ecpbQf0mphz43Yu
Nj393AEFK2DSZh6AAMobuegcdbr7Q/xJ/lTf/z/N8N/oI82AoP87zfDiR/UjC/7X//zIMvzzX/1T
oUT5h7DhA4HW1/mDnvB/KJTo1j8E/m3oOOIgh0bILEpNvbkJ/v3fJOUfSGRZ9DTQn5oN0uie/JNl
qMj/+CPsCz0PKo7OT/wf//11+G/+L9BbyUhDo1787/dEtAUYA+4QSgimwo+xsHuzrAVcZ1b1sIF3
Zw7/z2ZthBDda9OrUCFMe3QSW2DRQxrt0FmyVokhJbfv1uv//Drvh180896Gt21LpWIDUwtk/8cA
oU0YjRcakmFK2Cm7urUfpVwkW6HlJ1BxRwZCIAZwjiVgzsPw+TiQj7LClOQNygZFOez6nEd6a/Ie
jS0zPEHTWLTW5jlBR5EVPisIfSicH4fKuG6CaqpQcqg8GMImz02Te+/rhVv2vP6MgmEkI1mzNOoi
9ih5FvjgO3IwXdJru/XX6crblfvm5q8duf4MZVkqN4mqwiJatPLC0qbk2SEsoNlIb/apou37pFTX
VdN5mxPTWvTS/owFeJjHn43469L4RKls2cdLKnfkQ/Qz21s/oo08bGeeRYW5KoTBTDqBRzr6uVAL
A0cI1Rd8wMfPhQCO7xtNmtMhsPzdaCU5WWR0ym7syP5jBW0dVDx0TI70x1EGG1mDKGRTjKN/gxLe
flSHuxixr6/Xb/4x/7qRaGew96AHzdRl4Pf0qj8Ok5aFLel2xuvR6jOT12M7vEx2reCPm9NPSb0i
uGv6GE36r8f9vIioKamsIJQUTAmXOKdW1eJKk3MQNnkTXBFn9NsqqtSHr0c5sukZhkhqg7LWsT1c
bHpKUNRC5k1PeXPjPZarwJX3+b6/H3fa9ddjff5gDDUPhOmrDAN6sZIi7MrON6kMT3mrrHJs6TZt
iUm5N7TJiR34+aNp82ZnPjC9DeNN1PoduEBOdJSNPFojVlzbF1UVHqKoz15D1HMvynTUv8e2UZ0C
EH3+YgzKbplZ5vi8LmEUuY4SEyqROc1PLO6kLL+nm3jK5vPIIPS42BOKicwcIfHjduxlwrufRbkj
QcZo8lfRJ9u//UyEwHcjzL/Bu7VrKfhp3khs6nklyujW+ME+aQa0h3uose7/22CLUIGwMY9QyCZo
LCqt01j5FfA6QM6Jf8IvZv5BH48xsyJxJjFgO2CE83FWokDFJhzqFCGcWnn20SOhC2payG10wYsn
Q+77emLHvtPM2FHxMTWJvovxvMK2Eo/qCe3F8iZMh9fcH//yPOHzCm4GiiZMdIXwtLjpPdMIMqOj
t8gL/MxCf/B7blHEwF65+pOQfkhx3ucUi1eHqc1DWRDIZIUDTBq1mA2FRhFTXkzhXkcTYlt6+Tgm
mdh0acaTLO3kM9RDxw0tu+gbKsKU6uSLQU0czZOrE9tziZBCChwNBeQbCFqIDUAP+fgl1VHOasX3
mLYkdQ/IZhc0pRsM35TU2uKL1VNhi3xXrYZmnxk8mEHjjD7F/sRceb1urrq889bCQiFJ6xv7xHWx
CHJ/fjtyL4zMSVf+qNe9Oz1ZTE/Hs9HVBYqwipPigJTK2g/UU6swr/i7/fw2jkBpA+FgfFFIij6u
ghLkaTG2aQZ8yq6eO7nTXVXqFLeTh2rtVZniDEhy7rG0FSt7HB6iOOxPUDQWR2r5KyyPVBPKYVka
AFz4WtK3NC4SkCqGhVBrVDXf9U4o5ubrQ3VscQW4uDlNN9AaXGxDKC5pHLcoZHlaR2PDpvcWbbNI
PRGUluz8PzNDhH9W88RkZJmeKUlvxflIbcG2K6lwFHYxglYFnfSxlOQLShBIadW2QTMFJTbHpGgR
rWMb8bCA8uNPk+tPOgjR6I91mJRn1ahqV6DdwvbEufy8HugwahQCBN1J0oT537/bbL6EGrcXYQ1f
Ik/uaEVzVtUo92X1dCLXXwYAVoSREKSwLOQoIAvPF+67kaTe08upIk2YicL6ila55MTArWeHbjQK
TkESF9Hzz3CkPohFohyAYMzH4Qqcj2kyoq0FcjC7aVHyvizQiPn75RMqIDOqMxhn2whTfphU3/qy
n6HfTjU1fPRDT3EyPX60i/oUqvPIdGBYo/0C3HGGdi6m0+bxLObPZdD0o7HJKs/b26B1nr4+HUdG
4YIj/wAyx/FQF3epoDI+5iGqTB2lQadOPBNpZqk+EXnmRfkYeJDRMfGNBbnJwi29MXT4tlLooWzb
FX7pqFpRO2nUo3aml5vcw6u2NS7lcDgxt8+x5uOoi6CfYk7RewKzFnwA7gdUEVdN0N5X6vA441r/
fl+gSQRQ1NbIv1EY+7gvIJxJllQNuQMKyI18a6V2FDOTbP3195rPzHIlybllkJwgsWDUfRwGG5C8
y3la0MyaftKYGR0e0gAhTHBpYeEWUmX8Fyammqql6aYmgIcvTrHoM80ac27EIkl/ZcGUu8gnEkkl
/RRz4NjcSLcQK+Z+oh6zuJ5SI80YLEydwYMdVyePcWh+o4Xu1J5yJkrr5e+X0sYy3uR76aRbi+Go
vPahXzBcmCNxTts8w1eD3q2xzdRT787PWxE0gGXMvHNGYiU/fjY053ypmlNWRTFXqSdtRS9tlDT+
FesPX8/qc3gn6s5lD04a7nzLVwxvs9YbAqw207H4pRZhh4NuWqLCBuLk65GOzIkDbZiI0Wg0cJYX
XjOW0azSSoDKfSx9NGQqZacpVLlASNNMb2GYAe75eswjs5tf1+RI5K7ExcUp87S+NzVJT2mLhtgr
MMyviCi9CwrvL+2u56+FtoXB+9140zaZf5V3t9fMrZdHhSdNZEXVyiit+IxWV+h6hl2eyB0+B2GK
8xZBA6kidqJY3CmSntRhE+QUkRBR3tExwa9XHvTnv18726YRMdd0CFWLV7tvxIWuJrxvB/HikeF1
YXEWpNmJuSx5r/O6kVxYfCGSCwuV1o/rhqimrVeCWG8mrrdttzDSkVjgWtniU5oi5nvy4l/6E70N
OddbbKSd2Rdv2f+7T6X69RCngUaK50kJ5zkL/ZVe6/mGZL+fVeZn8VAxrWtRoXZKhzTbpZIAeoPy
pvGzrgZ8p5iMLxyl1zV5TT2UVt4Q5Zhw6Xmz6bo6bU7s5M/BzphflgbCZ7N72xKYH/aI+I+I2vM1
zGalpeVDkKi3jdnftQENN2GOgfP19z9yXpGnelsjhYvjUzrWYESuW/hK2Lq06ntA3PkvzBccKT4R
WD/f9rwwuAgppyOdR/Pl4w7QEbvGwZKcQmBgW5e/qtTGDgq0WvS7C1K3LbdfT+zI8fkw3jzxd5+/
QKAzBlQAejAY0H4IQ9qetXFi9Y59LySpNC4oylC81T4OYqihFFdgHHg4TwAydMkLn4N0RHQ69TsQ
k3adm8Fqwii1PjHysekJ3hTQ2QTtzmVe2xel3aYGByoKrfNOVdbUCH7//QpSCyBbp9QLxnwRGmKp
kWIzZ3LFVOJ1RA98Zerdt68HObb/BLYtDIQ1BOSBjyuYpoNRlA2pSyfwDDOGdaBDxpolmqxu8/VQ
R3agzama5UEshWRuMZ/EbszSU+vMQSqidejvY9AUdQdNeOcBbGU3z9NvTUwo/HrYI1+KIh6yH+x9
hl7W2YQVoU/L48OJcTl1KZ//DszixKc6NrX3YywO19TnFLsG7oqwAQqPbqa86obxVQj9BbltbzVG
zWZo/rLkNkdYm6uegE6KC2R4saDyKBkDKs74j6DhpwbDQ51kl3B4b75ewPmX/5jdzsPM3TZklahS
LS5CFOSTxlJ4XMVoUOvnChzdJvr5XxgD3RsBOx2xvuVBLtMaDWrUhx1056nmhD2ACFSNge8l0Ylt
uKQ6/lk2mo20F7lvYed93PKgzuxWGRE99o0uidcCuG+ISY4R/SgCAfCix60IE4sMTX7eQiL5QXMs
uK+Tmivh61kvdSHffpVZD1EjkWdXLDWBbAgKKtgK1NVV8PYPQJPLaBWLspOcbixL2WXQpN9FSRR9
A64AhTAZAvnKyyfvu+6F5MaNMXmpC8Q7Ru8E8Yd0HXFd4cBWVBoUy3TSgf2nviSvxnpKNKczIvt+
QJMXxVK9RoNO1fzKBjeU2i34lqjLNMDvda24Y42MWlBPWX0N/Qpc/9dzP1L9M2zy7lmNYC6xLfOD
NJHHlNcZqtvj2tum63SbfStwDK0c80rd/CFlnpJAOHJfEAXmLidCzAovmo+fPivYgZaUEoLyuHgM
xeC5TQaCU0nb6F4LTdTd0xEo8ddTPToqOSv1TjI82hgfR216JaoUwKlOPFV3IK8QjI0B4ZdQ2dZl
X70aZevdfT3k5zNrziVechlSGR6I6sch66opKCiRJ0++fRvDqOs669CM+QnNvyPDcPIpj3KY5vrL
4v61vD4KcVyiERRaV+R5+6At9oGinFjAZW+Lc2IyjsXH4Q1PMXZ5S5mq18Ua5TEJ8XGnr6bLsu19
h4MJiFK4njVeyhhG+B5CR3JnfvPbU43rzxGe96hBPjurl/KWWwTBlOQj9yp+g3SmLr/5GnXxjy40
dgmGWqsylZ+TWOtPBIjP6/thVGMZ4Y10GspozkcHD/uBKTwTE2zUsI5O3SWfb0lGmgU6+JTYES3f
jeUk9fGggofqsrS4KmWtv2njWUH56315bBj2CXfW7IoqLzsdjS0Bwo5HHgXtD7PHzO0vfZV4yXPJ
q7ymCC486ZcykGUQT1aVUfEBm2egOBjI7bD39Lo3TzzcPs1kHoiukAzhmUr2spFCRDRTmKE8eq3c
f0llv3vrKN9+vV7K0WE4wPPr0KB0sKiH2IMp1UWGmH3lQppbZ277QCCZNWMmTHoLzM3+1j/1zxKC
vqG/xqMeOc+PsaM1tJ7GD2QIW4k2+bATJWwwgBpfz+zT1p7Xbw7EChkMmcwiQsV8vaqG0guv8LGM
Xgf/Rich/HqMo4s317kxfCe7Xd70Y4B4kPAA8NTwtHghO1KXnzihn2I706CwTXuB3Jnm+yIuDKWv
abhLZGBn2tuavZbPpHF/cmsbKkM7uX8/I7AmSHOjI0jvZBFwzdoeGsnmAkt6bAIHfJG8pDFPzOnz
1TxP6t0oi0mpRRlKhQlSQt/6O2PX7TItOq/W+uYPgsYPsGyXV158Sirs2J7gMcc7hMoVR2oxrgF8
vSfrmE1g5du88TYijx8nzb/+ehGPDqNzpKjYKrNm/ccNPil9KEcyt5ZeGeuh/R0BXI388ESeeWzz
0Z5G7Zv6B62PxQbP+0bQ2KX+UWXJnax3l/iDnspn5gX5kJrzoXhSzcLZiL/SRfw4k9IKEynpSZtb
T7FbxzYGc7bn/d+knVlv3EiyhX8RAe7LK8mq0mprsWXZL4RX7vuW5K+/Hz0X0xJFFKGennlotAFH
ZTIyMjLixDkdtAhZ3YpvIuqhvR3toPoykgvvBdu3G4lkOTIBVOQomFC+em1e1YayrbSRR/DUkStG
KiQD8mPS/nrv9wIfQSoDIB6AFbyur83UQm65uf7WNJPmSq4YT0YrpClnnv1BteP8G2tSIb5H/I+g
zuqWP39Rt6iTWWKmBnhB7HSTx+wwtP7S8BgGSXLx/mXRFSP1X97D9FBfW7IaGttA8ElqZDk1fJUh
kNkNpriBT43nybyzsLdJFO03hrzwEnLuxeBre3UMW7ppVxRLmhwsbs/AD3CB8IrRSLSckmMuSTGi
tB78CuJo62K6UOTQ3Fn023jJltLzh70DoBf9x9c/AkxRAzUAPX8mwHgoI1nepwirVJdodl064U5j
e+NjvrK28pwmQ+4tU0A72NO3KbqQsj95sJMHvD2Crxe0/PkLf6HWVvb50s/qzMaCkYAhLlJF6aDZ
2e/MloOHsKylQ4lC087lttpJLk2LGxr8K9UNnl9r90nVKktkiab9ou5T6IynJ8jhYibLOyo5zo65
1Vb+NWfxgFGpoFDlV1feo9n9aFqagYISwM3aSe6Zw2SMr9vxj1XU/I8ZuPppNYF6pQn6ejuzmPHA
GlFjl2m3G3r0lzqM8+86d4sJcCdMSyytYvrSKxOtisopCtuVO5ij5pVKdRcqku6Zovl03tD6Hv1r
iauaeEIvlyfSqtKAQhzPzIzkIOmR5fL70Kx0Pxp6tASTzJh5LYn2qgtlRgxG+qJfRJXNt0PUl7Of
Qi71kGiqYIBNn6arvs/ze5Rx6r0axJsN5xJcSpig0MBfguh7veEI8kjNAGeFm4+MhwwVg1lxvXMM
37jqUiHlmsB7YELiGffaxmh3ZjcWGVlLM8yMYpdPvUMV2miHRyXK7vXI2KPwWS6+Fxcj7wssLlvP
vbiUaVffGNoPyrMteRLzrgXzyWA/YhlJKbfjhHxoRsm5okJkHqJZ105xLk/vPS0r+6td7dO4gFaS
wwmu6LLQi2Oej79QbH9ncfPNOrXXOyvUUtNTTad8i/qdqw/QTMj6DmTkzclfrWXxoBcRTjfKeJgc
bMRxd9en89Wkmgc1SJ7Pn5YNJ+FYUk6nackNtQZtD7A0ZLrAERluOkmRfTtHsoca4BEGGl9r64/n
zb31e4VrnqoFL8W/WPTXq3KKIM0GCw9ZtJcbW76J8npnRctdtnJC7lomfChZLE23lROWxgjD94yJ
MbFND06IC6VILmkFT25koyH5/gW9tLZyuWyuLPB01KCbuJe7uzLRYDMalEmWT//CECVLha4BLbL1
2WoDU5cqiw81DzWsYhqsSvn7xgQWt6aq/Y+J1VqkTpMy5LTpzI997Gmz9Mk0+50pgQ1/45Yh+qEY
sWRDq6OjQnbXcdGA3JfVC2eAvah4kOzgw0TFdLKk9weEV9bWh2h2TIiKwBqgiw03CiX0sHGb4Ne7
P80rK6vkdQB6ErQJVoKW9ErQlL2k5VLsOMBGQFigquAZGBshd1129kVAsOsy0tRhgfqWja/Nna/n
mmczg3B+MVtmFJ5POoUChQ752kwpjCybIN/qYIunGfB5Qo7Shftmp4j5F1OyOqc8OP8xtErhwlnr
BsjPKhe4rKP5U5UJitEOqvNX2RyIO8WELoIPp0zfe7tH8TArZvtX3lUJJOpIgT0UyqKugipY+rHu
Yrs6kPbP5R19bM28cOIu7K4MSdZCTwtCY68HuhFl+PVALwicixDF+pvLJhBlBuppDeS+DFFVb7km
F9qYpTsRZvODUPxcHrUAPta1qC4sCtOouAi0ZNT8qlCiAyL31akY4TH5F99+AfyzHp3/r769aid9
M4Vkm5oG6qhpfUvYX/R2JwRs3AFMSixAEuZOQB2trEDmHsWaCiwnrMdnRJy+xwbF+XevBBt4DkcG
MZ41li+DYUsMMnXpdpYTV2374kvrpPZN5Oj9jiNvfJ8F0b24MkXqNxOlA3wsXZwtftxU9k+lEj18
Jl35uULb8XB+VRtOZ8iUoOjUASEEgPY6BDDtkWRVzc7Rn1rwRelNNgToEQfWhSnCPWLpje/00trf
jt6LgKNFKi0tk25GZ9THoRs+NYlV7nynTRvUa8hQNTqda4RMqhmROdi8xpOkihANaoIkPEK7Ou8Z
2vhKgAYYA6LAQM1l3XFvhtRUkpZ7p3Ci/jJtxv4QOGNwD8lMuHONbn4lnvzcCUtpct1elFBtTaWe
Ncm0B72gNX9bCQqF6gzFcVIcz7vEEiVXUZR1/WNsle0MldnC3YCxoAsm001luBHmacyOMRz/kI7I
qqvQUvUly0jen8sZRGaWSCAE0ry6ymOySgjXeF9UdgjzEdwTl3mpGjs+v+UhCiNWDE+YKlFp5fND
2A52qpOUSLP1XWkHxJ/lnYUsAWe9h1x1iHgzj0lEXwWkwE4m0eX4BlQgynMXVdbTqORVd4CxBjVz
kYFm9ZAxAar+/o+nLhV/Mi/Gbdf9wnQeu2aE4gPyH6v4o3Y6vA1o2z8lZVl4mWIUXqzIcDwVieGf
t7zloy8tr75dI2aar+iDuy1gbTsNkW6+VkLhQ1+wY2njTbjoY/HQtRg4eXt9DQO6CKwHghsL1pIk
TY8pg2wX6ZQyyVuP+UmSkOodNLM4yHk/71w2W+eDFweFDcAsXGnLRrwIYn0Td6MApu5KVmABTUpo
t3k5FKPflGAS31Qo+v7EtlLf16oBCuH8Lm8FHbospNVgwCi7qa+NC3j/zVlil6FaOUY2SU7a/FKt
cOeIbK6RZzewSdBkvA9emxnCRI3biWdvbOvRU1aF4mJO0DUYJDhOWmlMPlWmSOA+nMqH8wvcOjkE
bnJ1SjvOm5NjWFLk1A1QxgixRfPbZDXuqOW+bv8ohj0Vka1VAkNVUQ7lUpftVSAA+9XEEK9xVQRt
fxgaOz6Ng+W4xthCnFSHxrGWY+NBGEP1+fwqtw6LsQDZ6UUzMrhm6QbnnbXN32OafDbj31L0ZZYe
J+jNzpvZXKAFoogG7QKIXIXy3NTSUDWpW2k15JozvUAIgmwjg6i7q2A1lMPkQIs9P7Zy/em86a0g
y/OPDJOMn/HtlWnGowInlwhEdBtKjxLPeEjgFL08b2XLW0j7eGByZWBk5aclxSilnlggmYu4UTsg
KAKUxn2qlZOnSY7sdTBp7hyOrTNIRZNRP0ph4OmXP38RADIVBhlp0Y6IC+vzwiRcGtnXyZh27pBN
M+BtkV9eqpvmyszS14U0CDNJXh6pgdCN7LxpD965tYNLdc2AglunhrIK27acFPYA758rtJ45tQy6
oNTtw2qC5JXyqu3yaMrhbGunam9u8K2LgLokxBDCbZ3x3FUsMyP4q0nU6WNYqJ2DnwofKmB3F+dd
ZNMKoBPCGEAxpnBef63GLkYzMZj0oTszRB44etM4WImTRTu+uG7x4+2s54WllctDDpjUsUrokqKR
ZpMmKRdq0P2wDUi76evZByUT35pYvQ708VS18O4ladJcZJqIYauGr5hip39+8erW6hUwUn+72iB8
Vqtv+fBlNS9YTVimPDsS+lE346g6tMWoj3iwLH2TYPSMDkqD5qLLOcsC1yTrglEHUmVoAqNGmYGV
KYDr2jCYblohSb9M5J8Af9splH91ZcSyD99o/RNBexsgWF5Hs9v1oSD7sEVv3kiO+XR+ZW8j6JJs
4LIGBWlm4VanYxgmgnTJZkNW5ztZfx2N+SfIe/1SmL/+hSksEa4J1gwtv/agOctAnA4ckSiKNDdO
AXGEXLteH5aXUyN20ou3MnC4ETDe/5pbgvqL8FI4VQlHOcdCHWKIrWs6GkNyk2rqp0iLYHXMhsQb
nER2Izm6aIfyV2D3z2pe3WYF3MmZrfyo2uZnmatPlBNg6h0SiYrv1HlOz+iDVgZoXOTOBAYZetVh
VkAISqbqTdPwMY+knZrz2xuIxVCX5RW7NA3WsbKgR1Og0Y1yVDapOiKCWvghgOD1UbNncaCfYLqz
4pZBuCcavZ6P/HsaMcjIIh1g4tpqGxORd21fgcCHC0/2IBdtbmEd7eH/rgF15NIzmQECNZAuo1Im
S36vtAgs2Il6LGp7/HrehbaOoUoNmQc2tyE/avVNtbmUbI1YrlVB/j1iKMb0jQw6Zv+8nb+VjhcP
D6IP8zQgfEHSg2Uhqr42pFDCEMPUocYySbFwM2d6bjv9eRnhcCs1QS3SHKUvbe5InlTlDyKFLzHO
hLOw4tRuY8IapuaR7AeaLa4a+GqOfe8Mh96QxKG3S3hvjcH2QgOmwhDFrWNdF5Nv1da3eVZUt61a
zQtKJpX6ZHxWBgIfgKorXSiGlxF53UIrymMmVyH0jMqlrkMsYMjRNY/bi7DVfldOcB2H9m3fOH8Y
CZIhyxbhdaXm9nUWVM/VkH7NwhhGDJjI/VCeDE8A/7gtus44tXp65Uw1x0ZuQk+eDcWr4TzbyahW
H9JWFWp0jGRxQMlsAIS83l+kd8LZFjzsMsseTmOW9be9U2XvC25/raiU5TEGfociw2srcyABgLfw
3dFM7YuuNRvIg0oxD54iSt3V4nBvcnyVbPzHIpS6SydfhqRoZTEeUayCpZV3RZqT+4YFcm7WUMFg
alU7PrqK3P9vigcUJQau43XWPauZYxQDizPDZjppulD9OLDCj1IABbhhtXvz/2u8xNrgunrSDOUY
ZQvo1KhLGwKE7k+pZcltUkl/AgjffzZdV/4JZDP2ilCRL5KWaZqyl/dGw1eZ1n9+BhXQBSeOGOK6
gAgHvlwU+cRVrAT6NzmF1LsZ+sqn+zx9VXlF3qdOklf/wmHJ/XktM2HAS2P5Gi9uEykFz8awM9Wc
IvXlPHt25vjHTtDhr3gZc5Yz8dLE6n7MmE6X6g7fCRqjuQxTo4OCXddPcWtO9+dNrTH//9lEc8Fr
krS+fdFIPflVt9jSwWf/JtuA0iiciW2DAdd3rDinNhSpL9RFCdAqqWens2odzv+KzcMCkxgnZeE0
W2fmg6gU0UsLlrMuYRrui+lIBv+kV3vts23XhZCKUj0nk4fA668X1kJHaJ7lypAFOzP06qYKll++
EkTxoOrdMs49meeka7Tyhx7B3vMrXee0f/ebChkkbdTeaOSt0qyxyxJVQaPatfv8ABfrUcQmt5jC
gJEMzaYl2m8SGUReUBU0e8cXiMG5whbSpRQN14rdPpz/QVtbTx/J1ugoUCBcP1cGTQmQYwHRqOZI
WZRDUl07iWV+kfnPO/w0W+d1mYRdpuzAra2/sq5lkMoNEm7N7af7U9wDdc7b2XBDqXJat6YjMRwR
JQv2OsCbXs4LE1QtkZg4uYrGKdWtOITE2IXQtDtljd3cq3btHCDJKY9D1tJKiXkoVV0LgW6sFtd2
nuzBzLbCNHUDeOSAw9L1WN10jK0YBY0IsKNSa3/NWmEG0GFbDB1LIp0zJFM0Z5cZbUlP1qGEHo6m
/n3xUnh67e8ygiMM6Wqk2ojDMISVBPdaFz3VIjJPsDmhcBByENSh+ZVQTTgh/xfsPBc3HIwOks7C
uXl5lq7iZRuigVJI9MZGe7geUJj1IT1lwC3su72zpb5dLOuE1g6YxCJkvTpbuSlnEJ7yXhpUI4mP
MZpGPwQhJTi0maz8bNBYibxoKIrPziCkg9Vb3W8DMusJYlclsN0yTIfBO3++/nr16guQpwIYJ2dm
I9aXpZ3XadgsU3aKObZ+00vSsZICUDc85NwhGuF0g2it0OvU5903IPZkwAQs0MPI9CE9RlaVHIO6
dDwp1J9s4Ih3sxWEbjWWtLPQEL/q5dBHB8Q6TCrM4l0sMt/szZFqqvXRbnNoi/rPdac/SlWDcEwR
CndWg2OqMN5aJOkpgr3dK1JUJqx0OMyl/ZTH5lcS+NlV0gKdxwJ20DkOh6tKh5NLLgwYgEX6I+mr
x6QcfwCF6P2x1S/VJi+Bo+S3mdA+DyLyRsu8zZPuLtby323mHNMibd0e1l7VmFs3RtWrj5q7tDW+
dNWQ+I22F9u2jj3J3sLHxogANfzVkSvUTDKn5VcndkmCTpN5nNw0ihilnOpCuZsHefwDIyK0KOaY
JrrHLG2fn2Kgde9EBC9xf/kHXoVFn41X9uuDGNW6GG0RwGMj3+ezeVJCGj7JHmZt436jKgP4cWHT
4yCsz3uUdZ32t+EzTjIC50DFvxVDFD2gRpCgEnRogyT4wpBM6Da546huJQO8U0S44/WrVyqr5WeQ
ZwGVp2Njrd+KyzvHkf+Wu+dShX09vQsDNbijcjxy1pLgm5NBTW9XdbkTbd4+J6A2BcVIC9FkmH+N
XWmyajSK5XrtVUiKbOWGvGmnmbxhAv0DOkFULGHDW9/gaUs/MssJqaRNcHKHyMFYlb73Jd9elkz+
oQrH1+TlzXP/tb8kSjSF4VjhunUaT0gyZEN4aGWB3TKFD5bJDb1GDjpvy2SnxLCxQN5IACdAaFlw
oa1MT+XUSqFQ2cPZDG4qWRW+lmja+78UVujAMpjEYNX6SjZTq8+qiCs5kxbB5Ro++djP06Dbm6za
2EkoLS0q56S3+ptBbr2O6bksFEilVqhXsyaemSt9MG24SJGwOJAwBKfzMX/ZoNchf5kZX0gn6bgu
FAavv51Uw+CTWQ6XLhSN3PHOMZe7R1ltPp+3s7kyDeA6LgLYeR1TYNEOTSnmainb9MBo8Ne6Sr5L
/HuFfo4L/+P7PX9hJQPkzNThwtryel3mPEyWSTcO4ZbwUPfJY67RtTu/ps29e2FjueNfPK+K1mIq
3cGGPvTELyZCURGLxz2N9rfJ2DIk9M9SVjeDoYumig0EM1QlJSVLWzNtl3au0h2VSVd+L+qLe7n/
5tKQRCA0w2hBL/X10mAzQZliEfalVKPTEkhiT20R3Oss552zGkv8ZfZkeeEwxAPt1+pLoXyIXErE
DJkSFK3t1SKuyYFslCmWAtXjv/hkL4ytPplat2PU6rxiBkn5EZFVuUnRIQ0nWzshY2sDLYrUXOg4
3xuASAIBvk5LnLoDimGhPdwUZfGIR+6sZ8s3XppZ4uMLF8w7Uc2MDwGakOPgpFadfFtpcnKqM6u4
no1s2OlzbC8LjAZDBMwsvflYMHQY6UBqICtTcbAq2XBhOZvIFZM9gOJWaKfH/19Tq08lyG+YmWRp
ae6cGBW9t0X+6f3eYJF7AE1cWLPX1Si76/WpMxcTnXnbTEnpGZGD8lX2vm7eXxd/YWedV1cakJPR
xhnUoROnESUtnxaMuI96e0/NenPXeLctuRscwuu4x8yTFMlktxAg9JLlp6nTl+TNWj345/duK6Av
bxeuQ2bjeMq89jxNrssmUNk7I7wLGt0NkG+wUAoIte8tGpLnjW26OWUIqkkkaAzivTYmHPH/vlBE
H4og/qZb5cdZUg9LMei8pc39e2FpHfiGUm5miWgUhvlHuJb8yQn/nDexJlX66w6QjfPANkk537zw
i1QtFUQJae6KvruOEln7oGV6c8zSSSBMkopTEwkkNufp2Yo61BUapzsZS3FFNiaE+MxG94U2azSE
MwRL9OlPHIX2deygHnT+p24dd7abWgdtdmYDVx+5rJUujycct2loEhqqa6niMm7eN1nyn/0AJwCu
BZTwmyw1caZRN5ZYmRbGvZVlwuv66SIR2mNtcGkX5bRjcHNZgHdUIC7EsHUhP+0NPbEnfNcc64MR
1Fcj46qKEd39i91jYMhkyhdg6hqBEQpHyWFDL5E0GpgJfFZV4RrpO6mN/7N7L6ys4mTU5u0EWxLk
U10fuLYRPhjocO6c9q0DCL07bwnwzgu98esD6AB7LQFXlUBFbeE1oANRdeyj65Y2jj/0erQDetw6
hpQh6EfAKgKV0Cot7Z0gTkxA8O6kQfbuwWdArVOPSq3fWdiWISodFDjJgMEhrLKPAEFpmSdESd1S
nS67EdnZ2sn2UGtb28eUMrA81sRls4pfssyZBcJJPW0aHtOqus8sCdGEqczcEOnLnRftlntTR1jo
hDQMrksJlAXEYCwZVZ/BHqOMXhDfQXB6OO/dmzv3wsry5y9Sj3mU26AyFg7Qph0u9TLvT3NrJjsJ
zuZalukvugZEyjUtYZiNJoVBmG41YX2fooFd66XLuA/en9hYCwMEnwgSWsq+r1ejmaiMGjVfSGuk
C70Jn/VSPoVpfX9+0zaWgxlQPXRNKKuun1tFIEQW9myaIY+QEM+58qXvOsauLVN8Om9q4/uQ08B4
znw8QKU1nlarrSofVEaJiOxU2DL1TxPE/2LXuMm4yEySDW2dDpYhpdx54uu0th0c567jkugvoYre
I2ddd/SXKAfD0lKUoiwFAn/Z2BfehsZuq6BVBcmS1UySH5Z8y1vYgSrFm/u6RStKqqvBL0yrbU5p
NWcULE3RIjodxHHvVigjFge9MOUf53d564M6QEFBGP39iauTDbInEpZFoLIT/VJL5S+6XV/2hfzz
fzOzir/DaMedk+KeVIOr31KxYBlMqbyjIW29E9v+d6vh2V7aerjGm2FSxw6UptVwHKVWE3o+2aeS
ATJfMuzueH5VG2GREEWhY2m0UG9ffVQ9RpjcQjfEFYBEoIb1DF5mXVQcq+D3eUubn+mFpdVnymbk
PosZ9+EOED7s2f7Q2sdOhtXw3xhaOLEgiYINfBVHcr0vg7xnSU1RXgVTNrnBjDQ6KkQ7jre9d/8Y
WoVf0v8yMQ0I0KJevm5EcSv0+WpBLXNNoob3v61q9aGoiMWz4+ASCOMd7Tj6YI/i5ETRDvxpK2RB
6rWgHkE4UrF8fcg16NKTtCUXm6PpWWh5smCt9u7iDSPLFQz2H6wMfdxVamEY8VLxAiUTilZzjaa9
bmz14fx+LT90VVUjLFLM4EpZ5hlWXhBJBCmGx1Czz8RFaD+HwO3k+MYIBBQJh/O2ttZDAUWhdE3P
kIr9601DIdemX7bkFqrpW0N+oBPi/28mlp/wIvg6faLqSYcJQu/U+lGWKMJTp65vd+6TzX3jyiIi
8NR7c5+Q8rcqHU78jF6Rpf+CGeSh7pzjoKg1e7nHvrC5dQv9AtcUBeT1+781ermZ6iXSQWpaBUhX
Kt75nduIO4A9eGhY6jJjuU4rlIrUFn7MEqrcThykAnq+JgqcQ9vXO4+NzbW8sLT6RulgOAWAQR7+
5dB5KHR9NZr4179ZDeUzDXAdg6OrZBnVx2iQ8pHP0zbP1M0CL8vVP12fqTvbtr2Yfwyprx0uRQbV
yMsentvCmTNvYm2IDs86/cLzK9oztDo8Q6aGJqN9JLF2jkxzed8a85/zJjYCNS7wz1qWn/Di8BSW
kzaOylrqvPpgzcUNRP1Hu4u/W2X+eN7U5vHh6llG1ckv1wNAQW9nTgZRKsNNhi9T+Enm6xC9bFkX
rlV/Pm9sc+teGFttnZnURRHoS9wJlBL9jfaDwdjEjiNsnp8XRlabh1RwKoyFW7PRnD+xJX2u7eZn
oTl7JGNbHwlSVB7qTHnS/F453Ox0SzLCR9IM5yRxJTSUny31yPPwX6wI6BvVS5P/qetx1TGTQh69
bFuLUEKSS8fZAQhn7fV1tlwBaYsFxsAkKe2/115HFO2aueao2kkxHBECKx4TZpj9OledjxZqgZ4j
yepOXWU9hL2kjgig/Nfqmp8aYH1NRVomQEBziCKsJGLa/2HbHaQ5h6hDU/MPYiwt34qS6CLtRXVH
N6P+NA9Fd0ICWoL4MQayHMxmcp+EWvaQOnl/E/CPxWSO0O7CQiGnOu/JW05GprvMp1NxoNz1eq9y
I9BA5OFkKEVmnpWIx6hODzXvtx1DW162pB2IPhA933R8l4jp1AZe5sD2Ewr7Y0idKzWDp76U9jwa
6tm3gJqFMY8Bi2XM/+2gkZCrrtEAyrpKNpupB+QySr1OTfryY5rXNAgSuUtH36ysPj9ODOdrx2hs
es0XkWZ1HyW7SdGWmcJJOen8TeLUzpoS3ULFFGof8obiPOMOZj4WF2h2ysUjOuLR/KTKQVc/dgwX
PMRSMSQH9Oiz8LGF9S78PshoUp/6hUomdcuSt/AyD9zm6ad5hBHvxh7grvV7LcmsK61w8m+OE5n6
xaS0YfloRGlsHaNMqNJNnCnS5Adhowg3QJ2eReoMVS0K1zlcyt1s1IdCmFo7uA5Dx/N3OxZxfEAm
a0ru+sxZhOe6uP5W1H1WHvLC7FS3GOUx83RUqHFgllJddmYx5l7ZWFX6VSuSbkR3aI5CEFGIzX8D
tOOIWy1R+491FoTPousj9ZDnlp1dIP+cF6dBkaryUFJ/ah8ZqygrB47iTMtOwMvmr0ZvivEg4Lcw
njJoAMHNiBrS5Dh35OSA3LIa++aYjNWHKR7r2pP6bEYGU7b4rf1AG8ttAdplV2jdFB9mJVBV3yGS
fVGbIv0pzbX6JR1ja3CpPKk/EcELJ7c0NFgxrMmQLrVski9w8vlrMcxdgXq53mueWehD4Yuc/8aM
qpWhx90OPVIXUSf18KTXAGfKIAMdEzXDMv8hwrb0xliVP0+4EfX/uKxbP6DhDM9xm3Y/4ynO7qVM
sUMPVvcWEiRomj2I9UR609tG9TuVdKZGaQxKKAgPbKAeTN+F0Y6/O1UwGVODPy89Rsqse0XpWo/2
QtWgOV0vIMC6Tr91UmuB+m679iNqdaVy6CdT+R32o3NoEOHp3NBidNKdeJannmVEauIqYTYVXi+m
9sJSe95LJDZpDpxTjHA3x62dXvStMlwpvKyAm/WsdNZL1XZ7JYbMHeLayT5EvZ7eqHVjHMcZGXpP
pxcXQaMXQREYtnJ/VdXV9NwntfEnjiMIt6ZxeMiVdv4s22Goe6yjv1D0NjlWldKTUFfBn1Kek7u6
HmuHsZshO/SVkf0Y53BsjqZOeTwrGvtnyuIv8ji1rlsKZ3eh2oS/+0mu7qQCPJOVT+OtblSAg3Dc
oy3ndezmEvMfZaDW94jYVT/qKOPxY1VV95xLeZNd162l3MhO0zyWrVx+MugsfNf6WPzo1NYa741O
EZEfa0FSf1QbiiG+E4jyV2qF5e9IAZJnNLVxkas4MIzcjc4Z66QCKE9U/GZONO78btATg5HScm79
cVK0q1y0ETeR03w0na45SEHwDNDuq1YnT5XV1l7baikycVWIDNRMij6ON+HcnhSzf4JRFyJdo089
OiztIe8024PH/4ss8p4wZ35hLpBbQ9HzY6imA7eRdZcBxKGVIIqr0Oy+521THOVytj4HRtf81KY8
vMuCbDzEZvl9tJyPeWf+aUtJubOskhmFKZlPfI6CJ5zWfAsiJidsp74KMl3xWsDkvpEEgSeGenbn
pIRxM1CUp7pr2oumGqW7JIxkxhEjs88+UGRUb4Np0I65kjXXnVbJd2IYLhk6yO6NIbR+wAQ/PtX1
lNcPXEz6YTSCQbm0u1kePE3U+W2uBXno5lnQMEkiaudhklTtqqO63XtKkMPMqxXQbehz1X6J5rlz
q7L7HXel6c9tZfvTMPcnfjmguko6Jo4zu6ZdJh4yC4Wvgnw7FlWhei1beinMVvdJum4i27g08wb5
vpr4JSnWKZz69IqLocBcW2s0UALJQ9EdFfBpcA4A3b8YTdMcrEIzbqEIYRBONYq7CgIdb9TqJ7WW
EOy2yvm6UYPwoavn+FKuoDEvVO22y9Rr2ckcqGI0FX5oLffAgepoMjn3s1LfaFGhu2lglafJEfNT
39ujXyYT4yGBciz7BoigsEZvZPbdDXSOrCLQGuzV6G6eY8PluaR7Tt581Bs410tz4VKcG6JKptnH
NMtNCNytGmk52/Cr3lKvh964Q0X6u8SV5YbOtAia5LM39SGi0mnVeMzYgRmlIO8axtxBH8jgnJkw
N6mN5smuEhuS8iK8qgftitkx2zXbtPAa2fGCIcsPsx2dErBnrmIz3eIUMijvcjaPRtVAETz0wq0l
WoK1UxR+Q7OHiCuyD9SgrAvo7yMvj/FDTb4XPJfYI1RXpDRgb4x5uJS7OD2aAvUMBqGuyxgUr8pt
4UlaPgO/kR0fyoxnp+sUt+767mDbdFyyiIE+pfpeFZa4kVL9k95arc/Q0hOq0prXyoxoM9QlDhQm
0kthJbXvhHLnp2HVneJ0Mq6loJBOtjyMny2at24idfpBFtZ1NYwMnBZJBtX9eJdFbUU/qai8qh5V
rl31EjGa8tQ3xkUdNb4jSuMwJzmovCi+6uKu9+OwQwp+SPjO0qAdZlP51rTIxzJHW7tRwQaT4M9e
qmfZZZIxYaaXae4pYW27eZqdJj0N3SAebug/zW7b54Dq1eZGD7iEotTQLvEqiYctA2JplHxRBxlO
tqXtGs6fIpFWKNB312UuPVpcz1NlPSdarnrdaF4gKw4cworuKiP43Otz7c1j9RCU+nOkE7+dHLRs
qNfDPWySlc/2D3eJk4zHrFc1X24UPxC58Ean+DKmo3Yo4zHw45RaulMkFY/gQvLksAuZy1GLAyxk
FU3FsPLimDQt743GzSmOu9mU/u7h/vFTaNA9OJE0P+qsnwFZihJPXyGLfq6q+mvTN0Ry+0Mc9R8r
xzoWwPrdDmles5CkpzhUPuYWunWjXUwHrbWvhNw/KU3wEDWydrRm5aMyTBFKR634U45IfWpGXEFZ
mcsJf409VbE7phmCP0ObXOqNGh971Zw9CRWhSwGPHhmWkYS3lp52nj3KuIUtzYe+0wwy0UQ+dBD8
n8qujR8K4E5+Dhr9OgkRbQ2yaXiQqzJ4Khxu0kbXhweGlbXj4AzFbYXI+wnFmuRGDGpkHZgWmISX
SblhH4oxqad7uWo5lOaoxMJ3zKK+MCrrs2LEege/KHqqrtSYXekHc6HIblrlUezVcnvbGtop1GQZ
vrQ0OMBg0n1IRS09dbI5URGVW5+N/BnKRst0WAPAeZyjy0EMMEpF40xsrifyCisg6R26Q1lZpHZG
j9CWgdOaUxx56AtE0K7YlTsjXXnhOOG1CMpntC9TL3YU8SVvnP4wZlN96SxDvL1sNtdpnquAPLia
YRU4xn1+p2vNh9QQum90c3P8P46ubLlRHIp+EVUg9lcW73bs7MmLKkknCCFACCEEXz/H8zRbTXfH
Bunes8aTv1yRRRCU1PHmDZd6V61y2VSe3te02sGmu0Bx3IGBknW9XbrYzTq/1TtnhtkkTNsvL1rX
yzRVONckZGc9fGjumqR7pKulB7dtqvPY4GPBp+rtR8pgv3HH8AUycszTHAUJhLAH1kyXTgZzgahT
vHdG+SgOZLdgtd02rQKR02HALxidjEuhL4cpIscg7OcGuTc5l9YvOnxdv2Ia2y2so09r6k+ILY0V
TNSB2nuCVQWkT2W8TBGyQGuaqV5y3HPNBUPqJtAzTEJhCix+lrvQooyV6n3jmjVDiNPnqM2PBIee
K8SVbDkCnouEVb+6Zud64Hsp5F4JtfGdrjkFmj+sGIthJxMBZkmcIG6fpFmcmiQDnVCVyMjE6Tmb
S7hixcF4Btd584gKrAPO6AILwg8f5Zswc0HFuF4nsMa5xE6Ygwf5iFsZbJo+/PVs3ZRLHPx0DI8Q
GC43ZxYHdDgNe0jXNs6EJ9WQ4cTp/FxRlpbEInEVcLY3363Kb6EmNK8IBJmZ7MSrDL0nL2lv6N9N
H1xU2Z1i02A9GDGzYYNaJvdndpsy6YXZpNFQvUYUB3TreLwIq3SAfljstBVHtPo6B9fgYECVrUV0
s1CnhGOJROrpDVfsUVfzAom+PiHlBmW7zZJ1C9KKUyXgPB7pQdRrgZTFTzzRuYnFmSxIxMcm7HL6
6i0zVjO7IwEG8oV5X1hRkFkxNxPqM1m9QWcuK2KZjDnnkAcGjENyOQOpAbeTZnideC4Mw5PfVU5R
eybK69nnmRuxGBZkPeVhrOMXG1fekE0RDQ5NDTUvms8QeqCG89DAEx2zvkZua4O7gMSnNva2qPyr
CyV9J1Mu/iRN07yOc6KQMzfC6I9uFuwOMi0iGLfzFfe2x9tXcNZHEo4yW7zlwTLzV5MV93gfeVnD
hcmjeWInKpcHimk1J7N3W0XilxBbwlgBr40K7JeqxFRwGHjzyJt+aSrjB3TgIh+cmq+l059NSyrY
E3onr7QrYEcjN2H8WyXUllEGhd6cPiEiHSnbYfKLaBOew0Mi8hoLez5NM8d3qjG21OO7dYZvtFH8
i1jgFyhH7vaDohZXIxk2TiqcbBoJTCBiKE0sseyk7aGJJn1InFjCUumtpUuG6ailB3RbBH+Ik2Mo
3CMvErYd/HQDXGrdX0f41uPhWTbJnGPDWrG9s920sENF+wdpq4exwiA0+irj8fyZMPqokMhbrkP9
r8OAni2m26vVfJAVKQXrkLY44tBS7qnq5sD3jxaay2jiE9R+fxbt2JmYnK95SPY4Bw91HQYbRC2f
LWvS0oY0zif0cisE31WD+q4S+tgZiUlw9dVjvAbbJUl/fFaj1F1ZRBr1wRu6la++aM42NdURrYIf
dQ05PTQf70hwbvOxHvo86teP3oEzxqfJjvKlvSGqwG4myPBzN0FMcFufZqwRNx4p/2wpR5p1F+Zh
Ox/9JbEFnuOiraYjTyuRgSfbrLbeApER9yQlfC6d/88lfYlYLmfLKrjv8wimkaOw7j8ejx/V2jkl
7qzntWLX3l/e4YDJJ9dVRcAcjSXcurk71VtOxD62/KjX7gh/6JgTJ3KvVZvuOwfYQkPqOgNyg5ls
TlGiZMIKIo+Zl2agPu5EfuCzhuLDI4VoESUzxtEjoz1uf5L80mZ+Yn28xdH4QD3HFk5g/xBTrjPo
sfzdGOovhZ8nmlsLH6cq/cb84hq+dDqty1RgNpyr9OJ7SSEC5zGqvKkQfXdDVKnOxRBs/BF9O4Z+
xvcGoAkPJCZLFMiE894z9C9yBr6D0h1JrazfrRVsRGASoCp2kD/brvqXDXVVeHYAaDCXyFd4ZXX7
WCtydyC/Ys45x0P0PXEZ5Dh3+lI5UZxNbuecuhl55wHisjVt4y2XyAtK8HPQwUyZSVhX1rDBnudx
TTFu8XPj+oewAiDTzD+pTt6RPO9v6EjpMcKfJSMOhxsfjY0T7N75kiSXocWSC6ZIF3Fsxqxq7Zo1
i0YwCGmeOQtuhno3QuWYyYCSTHh4fIHjlAoZscBi6CMy/PK2C+s944neJiNOn6DF2lfpV4bUWmeS
oFMrsUcv+0vq9EdHBbtYO6dGkX1IadG0CUZfFm4Bo6G4qU1wNfQFQW3YLlmjj8VU7+kybhFcgFeS
7RdE62dITTcAoVY0jGC5VDp9SiLOCtvRqlAK84Y77+qekJynzrHCKJD3PmAkRIVttQpPNgoLsC9L
4TL+0/deBL8h33eqVRmYeXevZbdtpnnOccXwcyKc3yCaWOZM43NF4iGzqJ+kTnQEhpyZwQfY3QPX
Gv1SzCe8AiWSn0oVfVMmb0TLItX2R/jD0Ul0Doj2MpL20YQdhHNmK8n6XqdVOftxabt1hW57eeom
p/AFTjVAfJ8hoSyP5xqCy6lI28DdYqG+oWhqW9l4O/S8VCnNJalKpyFIgFnLGXRIjQLDIYpRBoCj
1a8PYvlN7+gZtiPMRp597hP7fve1omsufNLhtB3dJBc1IhLXt2lczpBXX2A5g+MvxWM3tCWJ7R9s
KsA1F0TaVHx96fjytiTkKZTQoYRjeERwobOd++5xwVOUT7Wz691ho4Oqyk0UPkR1fHNYex7R0YtY
GLbrdfCZdPF3qMN35EJHeRjgYRlCXaZBtEPnGYC2cRjKRbvtTtftXrUVUriV2hAZ/S1ei1d6PLQz
TqjA3XVrnA3KvCSi2/E5OIKFONeAcZhqL3XaFYBWtiM6H5EoEx0GNtDM85wdo2h2Rhfj1ZuCroTV
c4YUdn5IF3rUXrfnNDz5Qw8dJV2WrI7UZ0jnvE3NoasS9KdYSGjpmK1y2HSds3P05Gcd6x+7Tr1K
31zvQw0ej+GAfgVZYk1GnUDbbqVeAUgMwNHCl1BXpSQX4sy7FgOz7UWJy7rKamfYRz7Ye7vsUW11
xFd+ZiqGOZUXdeqUdqUPcsIVkLDkxuS0dYjMq6TiuBxSkWEJACHXha8OpF851Af4jjDzGWUu0DVv
kKa45dj6ceA2VS4IDwoc/A9N5ezbzmtzPvc/MTwsOLwzQniejnaLXvQsbrDtrOD3GvNPNu5ntFQn
P2hfHdc8hqtFy5Bd8H/Jes+X8ckPp814j0IJ2nenGYpqccrFt5jRUdyd+R42aji8dq02uZJVaSJT
LlFQUIA4oEbp1R80hh1Z75o2uhg6f63p/JykCzbi9p7RcQite1Aa7adL8udii8sQ/hJko6LZtJiL
juI479oYBV9uiUwvHJvVp0OCP2v0k5mgYhl48JYYBFyudfpLncHJZtgMDjVZRNEzTDEzbCHL2pyk
cJuMqPTga0D8rR/sB0s2Mm42yxq+LbLJe4rvX3qXNho+qpDua10fGA6ZdgBUGMYXiE7LpPu/gsx+
udI/EEtzCjdN7ax/XjsW2PRPHiYK1ZBirv2HimB/mOH3Dtb5oHX3t/TAi1pRn1NAFjUcwrL67jEy
apeNG5+qPVKHHxfyhOLDNzAzGKuTImJ6h+sjM3K5jt4U5g5jX3JwM7+fjxWaVcMxQGmiPz2jJuIW
OQLW1UodBq8rmwbxS7MFKEUrmeSzknGuACbnkhqwH/M0FkiO3wP++ua0KZVCXWqbJo82qnLpjPMm
pusV4diviMJAbtMqd5V1/nm8s1jDusfUpafEFaTQQ/USNtgA20VskFtZRCsg9sBE52RZv5YovKYN
QBIAFJsWz0AuF2wXdga+iBgAgBFdcIg9s2+wOIdTtyWdhmqTYk1BYr4bA5roInm5Gx77eSgwGj6u
C4eYZMkM6A20XZzZSr5k5X1XPXI5U72prC68qt/WkUDWtoISYHKDbUP9w5h4ZWJT8CjjBhFpDyKK
FECd+BSDsihFNRaamx+GlJtehxcuMb9O87C3hBYc9ONox9eetPuVTQovKDLqownpMVrbnZ2Gb9UH
gLEHf6cmxNlwtyotGS/uBH5qqE++fjSjBgq4kj0cX8ggCG9OW3/OS1QO6biBtvwhBBvUqkJTeWx1
Uvr3HzQKNnBJHsc22PVDUnix84TgnYMj7c4z1dnamaHZWSHOIngksVuwAMkvS+LsMQ6jZnxOdR6M
YFi81m02o883en3VvsE/02NSSb+cW/FXN8lzBFF10QXtXQ7Elw1JaJ9jLehyEG57DsYFCa94WCVh
xdBhfotW9Gh4ocotB3pI6II0Quwogjdl3aEJC4n+fjbQ5jeRyWVN7U+wxrdA44wRjXebaYpCO/k7
xRwcWXMAuY13EK+Xn+BpH95cEIrLYK7DdDZ4jxdZvYAu+uDTOG0wZLJMQLMEJzwyJOZxSyUpGXbF
FOvAgs/eWZ8cb8Qb0xeOQyCXnuifO7OdsANKhAbEYALGScIXvPhly95k5W4FSXZ1gKcpwTZVz1sg
kvkQp6VYhZdR+JjrGotsy7/RXLObJClGPykqJ5pBSdAwE9rtimoOdOF3M7uMa4woSAt8duq8aBc2
WNi8wOCh9ah9MIyMgJE05rAu7s9DVesN5DDLcVi0v02icdwMfcdv0DRVmcfMj6kiWSA/usq9AQCh
cN3uC+wU21at9gqhCC/ckE9nlyhROi7QJ9r774pVXe61VekG7Z9w+gMGvR0O5zKev62cESwXbU23
/iru5THQjKrd6rjaq7SA5BUycArkFW4HjfPbiyVGDVibOTksfVN0Q3rwgOQBMz8zjfjdvpry0ZKd
kfFeoq+paTAAdWLEJK3GbSgQeuJpMJImswZbstdvQ9OXYbzggXWvHWgmivedIpNsQp46AquKCaM2
qmeu7v/rpzlrBMSNAdLJmq5oHHnsoEaIvXmEyVzsQfxlHHnh1TR8zdTZmrsjHy1HK0xnLUHZuaif
XcTNZmibPbV2evf5eo7vpDJ2Ezq9kxiqOzVk8HseZFSBWxjyBAuX82NmVFHMAcIJvDM+rFPdkp0M
khyLFE5nsXN4fIiN98ZI9BOl/bnjQwnsY+t0MTBiZHbTC6Cc5qfuY51HKUotlB3LhqQbbsgOLk18
aV4RxdEG2y0ir9rDQOqTBRFDguYmKmAbagMFCngLQf8QTbOPW5CAejoHLk7PCn86h74OFclrYD7x
2BQzjAKh3TYCIBIQoBRKAe5E10689PNzj8WCdzyPARaO4toAHQI3hAJU+95EJp+637GOn6sh2k19
/OBZ/eJRtYEP/LfSZuMbCCpMXa6UBRmX7ael9RM1BsjSLzU45Nr6MZ77rR3EztcCAYoC66fXYLLD
kzxWH6k8d269nXC9jHb6iXp9DoGCQqWNwTRu806hjqeLyDae3TMCF7M1wVaRxgeQJfupmbYmecHP
XfTN8mh80EoMmM/0NcVLqe9PM0kPKp4uEEkd+yp4dcjw5MGfv4I51LN/5KF3arCnzGbYhgj/8hlm
RmDegDN1sxyReX5qq77g/uwfPF09uFVd2iQpXAmUua2eA+VC2sAPMsXF6ZgHFizHBujEpFGnK1QM
OS0wb2c90jX5FlWU3fUhqVPvnBTN69Z9Hpl3pN6fu4o9WaPjhAFbAg1sFigOhtgCPpE4C2Pzibfh
N4WypWPgeUn7IJb9FF1BZz4xxJfRYTxzJDPLbrkuvjqu/JACQUlWli13kpGSbQ2yYEkBx83S3/eV
s1XxePWV/4IU3Sy4I6bJHH93uv6RgoZA/KMOsEC3b+8f0dR+i0Q+44QqrJg2PZRTC+5MhILmApj4
WLtfaTydJiqOHmdP6LGH8AmcSTSL96gXbwQdj/nE67OgNc4H5ymtQ7x786FHv5iccJVBZLu5Eyws
tGMGowsaNKtjbdciXKML6FQsIf3WA2fSNP2xp3QfyqZIxgmoHQglhk+zq0/4eq54hE7CLn8iEpDz
Y5t1HPvaIRAi9tSfJQo41KLKOeo/UyKBA85PBp9Mg/ZWXQ2oSojXZxriAmNELllE34Y7rheOz15F
wfdNZTOMu5pQlQcT2c4YjzMJsAP/az7DZzyNzs0f7BUFDCUPvFucfqLdvPTRzSmm5dWzMOyYmJUd
YLA1AfYLwBdBNZmLTzbF+m9mcNzSg+lmZK9y7fceMRvmP6JP4gspEnksb7PrF4hzPDQWhdUNxc2/
Fg5VpVwQorT0aIfviojOm0iyo+9DAZscJu5hjxnoBe/hEVzKLva7l4b7hyVGIXmN2yWdNtCY5HSV
D060Zj6IYRW+DHR+ULEjcwCICXqFXLQwbgfP+dfhaAA+gqaP+tcGwdXy+eQOb8bgasX+0U/11R0F
DHEgCvh6cdx1t5r2Yhb5kS7+HlRBNkB4QkeRo+wNYn0AkgLpHRWmYA5E2IzAnxvxYxA9CnwcXgiQ
CZM//mDeO+DhkkgMbY5xHbz5ntkqog+Ncm4uWffo33yNtM38ZsXG/BA4XWkVwNEhvsXK7lg3Z6Le
T/Qa4rSscKZAKqLWv1W0uVnXjYK+VnbRlsGl7opjb19xYxxwW/zRuSqJdLLEfamTdFeb9qQWU/Zq
3AAZflmncdsKi0mf6VKF66sTzluGNBnu6300NRukFCB6D9cFiO0EY4hnnmcnPNsK9lqT3ALgIEjq
ylr1FQ1LAWwxR8LQeenDfThSdIuY0gbNlwCDEowIdmnSLNBpJtagIJogacYpOjwQofQ2DBFmruCF
9//mZtHi56Yv2nF/meNsRYtJOZJ4N2HGPSJIb8MqYOjDfDVjfdJo30LVBpZqBxu4H5Q4+ApVw5Nr
jQKs6Zz6IH3TfXqeWP8OqOWf7atTgG5T4NR77twFiRwPAEj5cg0PTQPCUbklS6/OHLz7NT8KMW/v
S44r621MVL60KocBaAPSo+g9B3DxL2TBeZLibR/9PzPRowL26TgviAmCrkDO16BdDgEkEggue+xI
WGce55c5NicdyZviQcl0c+I9RNK9/+/OiaB14DoH3pv1uh2aSrak92Eym8DaIwa1GUo4fPYCMp+m
7UoOj8oaVgevbg8j/aK2ueCSA99XQ5jTYXoMbzBKbe7B8Pix3/ygfgR6+YE8cwWBEBA1S3EedUEp
gAMMtt3E1ZjT+WVpcTmFvsF5BinGzL8tiOx+kUeCSt0Rk8FIDezPkByU6AzMUbQFyRRSYvH9LnJC
WtJnAkq0BS9Tc/81aAxK211sEiDQxfQQuugWZRp1XHh3o2fCUEwNxhjChbBMARW4KLEZoNaQqiAs
Am7anxkwwhAkn3dKzfcwItIF3FWAv/qxLu/9uz7tvwhqBsoZDfCrxw/+OuMwSwEo+ODA+PzQjv57
7yCSU0DVgIpl9Kotp54neRwdW4dgF71OBOuG+08s8WUUQYk4jT9E+16QhbKpUZgsmxVXvD7NwXfA
oc1vbMnXJlsozXz2N8mldDwNPvQPe1yWDOqn5myz0PgU2SZ3Rl204wAQjJ0FBvIkPaM8M2doqC1c
EWaoIzpNmHA7iBQzgtNON+OBYsVKYpi7+J66DOFRTVYPeKdCclzGd63awlGizgSZnkHtBbgY7MUI
/ztSuJHXqb9gFP7omrY0FS6EBINAlgSYYqNh+hKhugYOkl0kPEgJ3muPfkcdZGohGzAVRX0+IeIj
DUUGUCv3XdYiAZWXszfdrG5eWhQqTOqOWDebwIHkxaurwzKytwG/NRzID0srTxU+0BkSPXfid1GL
QIapzFScFGp8rOi3rD9k6ObBncQLE/D+ARROOFYmlHrjj79sw5bdP9TlzdbeJwP6niFN4zcc3BS/
igE/E5EdqzBMafnVuctbQsh1CIeP2ks+w+kV2INbkoVuKXc3bcjeALx9suTBds2fXpaXrt2Oy7pp
1HPq1x9BZTcEy5CsnxB99+HO3Sn1IOvrvS9dp//g/Mykd0TySK4E/UUt0q6L6u8wVmTraugMowqi
lLRKAd6YBpda+0v75lRRDGKds1zoyOrHxC70U90fSb62Sbl48bipIv44hXTaJmjkvmnptEUNBr/o
OoyHaiVuKfmYHEOZIMRL6qYIOHQausFA6NbMzwebqpwi9XvXWYb1L9AS6zNW+8UlonD9ZsiaWK/Y
IobquLjhkKWdHnLr+QME0ejfrFjyNdvoa10QvgrS7TMm+N5a7w5ok/6xHfpmQ+Plaw49DgkYeEDH
wl7Z2TjI6qV6mQbEmXXOhGGBDOfVRtN2CACAjly3UD3ZI5ucaR8iHD8HwNBvnBiXNmTB96pafp09
sN4IGxJ51YGegDUBDwHS4WJ8IiAI1CG24YNZksfE1DFA1NbH/DWUUH568IF5NcSHHdkmbD1FKIfB
8YrYh6k3WzNGXw0uOoyZKJWLK7RfBdDMQTYJZLD7hmC5mBpM7nWAegApdy3opoxU3pU06c2EgK7D
aNcgAitHVClDSypI9WR6SrppJ138FlSWsiabKFEFyv/2c1R9JYBJYqAhfKRXxwFxuqjhMZr8U6qm
O23lPIu6Pq5DXID9xuAY62+OZ98SWDYFAagzZ3HQXfBLIwUNn2lF/TqDGlLtIe79hivAzdXKbLm2
2GxnzwQ5S1pwfVblIXUR35Xs8fX880kfbSEp33eRuM1cbk283ICSdaWCBr3wQ1iwofEAttrITUjE
KcZgeyc1n+cFjobGvtWIjNlZXS/A0jREcsm0b+GGAw8rwxwJGd+ow4yubdsD9aIKEY0GYlTNm2LF
SVQnzR7lssfEhaZkZOM/FBLBsocNGlWC4tnTzW+92jMXePRD/TgR98lN+n/ButzvHqBiqMacEBsi
fyLfsQjcY/vO7Qupgk+aRJg0QucQIAQTGt8BQ7Npf7068qASnONs7DEO9B043a7Bk0uTLxq0HJvr
uidsgXxAaLtH2s6DjNiZ9/LfCis+8M3pG5/rj9dKN19FvMW/vEIl93mHtvr7LIKWYaBPKmfDWAMK
QXTuEiOkYgLTMauEZnABmHxmM/IL+fzp6RWR0/XZrutXE6wEQNK0GWBog4KUXvq+OZMaJxxWlzoz
bS0207Q2kFNWm5EOGhKEFIuVh2Wb8HEpENIw5AFerYzr/ktT8rTi5e7wYuNbXGuo2/EyMsTD7icf
UPCsqhpMIKRvXUCnzEbuL2ADWy5jBykl7V9TOd4L5UEdUd4jyFWLUiOMKWtQMOotKRpeUvNbdxDZ
DHMMBbauH7x4EIVpIa9A/etubO0vVv95p0bioFPN3Jok2oHnxk7U7B1oE3Mm52K8I5yBcADNQxXS
Ds4BtNeXCJJS4m8yPkO4MlvMnAGMAND4nBF16GboO4RMxLiYt++M/ky8UyiZX6ydmXEoEKiHsTLH
HGet3zgbcDsbZlxczCLEglzpLV3kc2/FF4YyICLS2wpUfyB2BFOlqS7+gLXNH9D4BQV0LkH1SuTE
bCJKX9YletBd9NMh1lWNfSFEdzVKfg4aysfeAQmJgqOi5lhsCHmSEJQVKR61Yh5DdG8w6mSB7Y9D
Sy9BOp2UJUeuvJ0fTDGA5Q/UPbsbsURPKKh+Mck9ih4dy90y/TQTe1gmve94fOacn8J2AOXD513A
vKuqAYIQIraINX7QXvA5ttXbOptXGJXfmGvHPHb9I3jSjasdIMzpPwKZ7Z7Noy0WApC35t60WxMD
vGjd+sz9BaGV8XDdpl24V5HAK4NSpqWvhgJJ0VApjtU17hCLDutQToNpP8oFKnaiPrB6+XBExyMA
ruFLNqCeXI5zEpwYDC7tI+f3mfDuAIV3HJpwhYeDh+qhaxKozME/IrjVLZoYNw4SVUGx8EuD/SuL
4R7Iia5HbOkBAtu7+Z1BOJ35i/ogVcIKtHI9VhawXBzrCge4iTeVGtp86f2hVIjoxHMagDTSTwNJ
DtqiOf5e1FI2Bg9gT3GIkRWCM919VEt1ncV0oL36MaC3bFMHxQgNL+AppL7ToaMbJqF4dlE/guiS
IwxSD14i/1YX0PwSw2lsHMxPHmnYXvbzecR/NyNYj9HfUxktu2jEuzlQ6HVqWII07SqIozkgJA5U
3en0cRGpLOpwfJgjffAru1/xxkOKs0WX2l33b46tH7Wl9fqhgDwOlb8gxUMneeQ9+ef5IysQO4zb
mzuYQCkYOOCg0ClFuKN7g3N2aTQOpy5scsCuNYLs40eGPIBsWKsdT/FMjiB8KPQ+UEyVS21Nycb0
Y3TCt9gToBPoOcYNG9fuLW3rA2oFsUk5AmRuD0EuUPZHlKUd5xEaBLNgPZWYz4Xub4ALgeMMgIAs
SPg5qD8HqC9WrNlOVX3D4VTnluDEArgNGSbZYwAHD2un+kknyLtBdNe71xELqU5UTvjR27tEd5kQ
qczR03ffCXm0OEj5N3wDe6kPBHPUuzFlcEqSXp0q12DvltDlmDji8E3R+Dr5U7xTVN7TuW+EBN7G
66KXlCfuHj6hpVh1hMBT0mOXqz28j93gFroNOLTf2OgVxBBXF7KLHCLbZsM9IL9ihc6uHxa49yEE
GSwqBGZkZ8xjVOH4pC8EbKfk0ae0wPgTn73CvoAaWIHIftG8Qjf16CqxZ5CJTR72IB+SALZAeZfc
dOw8rwm5mjh4TaEtDEHvjzMHIz0TDBokPut1fTY6Pi4twnojfpem39vb/YYXxMHxLZUHqpW5n1rO
+wlqRX+I34d5+YhT4gJqHJdN29RYHhBwvavRxQSNSYX5rF1AdHi+KZOZzLlK5cn45DmqYtQjqP4D
DMLFAOyFu2OmpTHuU8Mw98kofFn78QmukX3QjXsnBjM4rrv7Isn7+tlhzsV01Qtj0ZmmDnZ1fYTZ
6kTUQwpxWU4UZPuyPyIUCqI24eAYbut8DOqNOwIxVvYcdR2qbVv7BRdUytULiiR2oGUPMAQ9dj3e
r1QeTeScOFEvboxpaQKw4TYYWknUU+BU9LqGy7uGNClXQQfuTMUWhIIu8A1hJQ9yPJXVEerEoYC1
/0ULDOoNPTIQfGPYnxKIKrHNVpj6fXYLUa3k+uFbx7wfyC922mdH0w8XcL9AO3uTm0R/90BVC4c4
DzYVELHyN4gxctGh1KspBbMvzOPv/aAB8pKdRUg/cAV+QMTnCf6T75CP0Ya61fPURycIA0p82eBk
MBtyyEuUAbQCmJam4YbEY9GvkIFZER+d8UMbyP4qI47ooGJoSfFzt56jTBPXw1TXviI3/c13ooOA
vgWen7dgIQUqZh5mjAyAURO8LeDi23ZKcKTWHIhCAM5s9KNtq/+j7ky6I2WyNP1X6uS6+YrBAKNO
ZS7cHR81SxGKiA1HISmYB8MAA359Px6Z2Z1fdS+6lp2b/HRcrnAHzOze974DfRgyxcxraPaK1+TK
MBDteSqjF0ySD32Uxdrxnxq7grzr/yhWKHfw0k8FDXdo+cfIml8ElDrj1zung7ILHUY76xoT1YWk
IISiKy5mSY+oV+6tNQVwaL4ltX8UwqfceW8V8ys/6eCJr/nrNIg3YI9wU8/DT07l59pm+44gsAb+
kw5l3IbhAzaAHxryNTNF65OaMB6xY64d+dS7oEJ1xjRRMxyOhwGrZTPDGErLX27ZFpsl/2FXVfVC
L/VF0YZwFDL+FsU2C62HqpJ3RTlBc7Sf0es9gZ3u1FUd5RAdty9o3zcKJ5ZvA3NvjDgZKjgJjAV2
QkbLeEcXPFaR5R6mSlGherh6rxQqqzY/BhUchLVSSVnrt/AafNVF2ePVWzadKWEcf8mQBNAJLMxg
lqJ/TWcYVXZNST798jglt8HMTF2p+ph1ye2sq+c2ai99ZK+MpAYaU3KFwO/HYjeUI0hNjatr6IZH
nygv6RF8FUU282y7PluzQDo39GdT5szQOteK06m5zKHFQGcZvpGb/Br2nncgdfhgVZwNAVJVxGUn
RXnateNOBd42Jx5hA/EwQ0E3lvEk1q8msUOG6HN2rMvFZTG47oWW7cW3W2a6CDWRCeXbaIUw3k4/
UFg/GGy/rYm3N7k3HgvkjoepSF7yIDwnHfVulN12I+ZcYpyObGZfdAWaHy5nzSRZeW58xc7dLAXn
gk5oLHMRsKBoP3dtJ5gq8MWibCfzhVlsBNDkKyb4bbPcFYWMLb+/ND0tq19uRG/FyEdcUJD8ZOFT
Cz8I3U0ZEYdiebib2Uv/sHQLo1yKyWhejpCpD0HEQRHV7dNozRa83uLSZAusQa5jl9kRj72pNo4y
IxzW7AtF1dYZvHhylu8ONRkEQZa9FyEwmZS1nGDIoWtjTE4GAIIO30DSqxnCdkX95CyeYdm6j+Rc
Hq0seF+c/DT1jIGwId8yiDXUCny3zATVQcoedd3I8qdl7mbnQGIjPAAmrbuRRUmq+K4ry3M3h3cM
zGLdFzvErockdb7NqolxJyhjUXD82R2F9aoWvYngSuySbG4Z7ptum5VJFUddRDsYWNQIRXL2mXKO
cEZ3gyP3ecIsTwS47WbPNYFEHFuaWtGTIMbuLH4GMwcIhNgdyVs8USuPjSt6RKx5+4RbMXRgjOJB
hj1p4sFjqYxoZuZhE/Qq2C6luOvIcDtYiXxC7MhRVEF2sEdIP0W3fqQK4VOe9C+9VcotfFRguTSj
C5nyx8T376B+H4os53SDfQSeow+i5LAdB9qFHNelZpjox+vlS+tGnx2MmO1YO7dtVh+91OfjtDF2
zZvMZ9sIewLe/McAkHDblrTroRgZ9GcvKJPexRQ+D514duvwS0RNu3EpFTzRH4NJ3IfXySAdzZMp
qu+R5bwsofczKv0FmU1yWREw0YGr76NBDxB080M4k65WuAqkbTIPGuUvsHS2IB2ba8otdnZSlYtd
F2YgmEnxLZj5WFdCEYK+3dy2727Ev2U7r55ff0sH0PE1abM4TSCuS7G3TTBuhJv8pC5fN26Y6ENL
jvqGlDNe679DHcBcKPvuiGQrtTwyHxOHKAnAJlbH7ADVqESVec0t74tRy7lKakBe9ykULTfbpjzu
aXcWzd2eg+BeC2BQBR8nSlagd1Dgcf7sIf02awH7xrE5BOxXrJrYtZD5A9fazrasSApJZIMkSC9f
lyi8GNQRBbzRJJtuZe7dCBMdnZlOwQ0fEmEBugcKOlkWUwNdCmhmOQhoToNIhekcrSY9RUbdp7iK
gIUlcbOs4zsgSXGDlKi9RDr6yO2yQ8BZwpOf76BcHYho4pOAqG6TMkPgC/uvtpJvk4AUh/pg3Q55
/9qN+ofKl1uck8k26skyDt0ORMzOP9y01fvSo4Riumls+0K+9xDbQSu3Ai9st4aGDFGcbqhZOU4U
Re5QPM0i5CKbPK5x2cPXKt91Tc9wQGTTJp96a6tT/LNVMu9XSMyIQJgtW9Ds2dwR4SQWs8thpL1a
1Lude8MVe6HzQoBOrC3gkNfcpFL/TF1IQpFs+WshoeN5xtWfYIOrwL6hCzvaDuQES01xV9c/0jEY
KJepBMpiZuhm2QeRBDk2kCXZW0vOWlB0XPkcqYdFd3eOO/woWp8OFjEmmj/L3oMw5FsCxFCVTNWE
Wr67mwLxZqsMfvbUjT/GJGq+5i0MmTJQ8Kc1eu29T05VLMCd6Z4t5zYPMsiRkRjeyIWDmuNNiI1E
2EBDmvUHfnffeQab7WSnyByK8iFbmuzQSziXpAb1vvXpIx44OE6vGKAM730PAFH4UffuUZIz6tZM
OHIWFQfUV5kNJzl6yTHtpne3aciJGNhrUtM4X5w+n7cB6oFdzh7aR9o6+Rn+bFFTgt1bQVncDEaZ
x5p6dFOlRJ7XHIu7NjA/DVL3XRUWgPVoB5QQN2EOesac4hhNyRt7F6p4rDAgMfc5tMpohUpfYcht
TTy0vWZCTFbn8yoTEmWz5ks+NUSKwLckjsyjdEqaGzx83XPgq2pLWa6fFuUVLxWKgV2GEyoj2nSl
d1lIx+qccR8qUuB5TnvEKeKFeTJ4yMwJYyrf2g2if4Ru0+0Tr513djDVl3KkGuo0j8ucFoaNyU+L
MxQ96Nu4a04bgni4WRX5BnrNb7GlDF+CxE8/HYZ2Txix8pDPeo72/eq5x6QZs51nelDaBjmCahFX
+bk7ksFj+/tmgEE1ttghyGzsjl3lTY8EwNLE8FTF4N+fHLw65jqiUNHZT19Lc2qB4h/SwV/2STK0
x2RpeWKc2tuvvXgTAwTKPgPrQ5LzTojbAsEMqsBomKe7Qa23VgC5qxuz4bFey2ULBQJyNQkzZEHO
Jv1VhZX1MepphlgvenkJ/KLfUfT231sgvWPdimknU7IjmVWO3lcg4IF6I4d54gyJuiADdx6ysdJ3
Q1jKN7F4IVd6VRAmLKt4wROkfp0zUd/kiKepOGoL4o2V6jiroWxvtJddtyDO8QO+afOxXVxAV8No
kGO9ofwJSbz0GH/ULTdl0Y5F0mUfMqjqlts1E+rQwHCkSushdS1BdvYbN7kdV/jllXelnqj0Su8e
yqNDNFRc+aU5wM6AY5NN0o09L/A/2xlWQd5CBJ5s3+zXYerIQhnzXZP2wSXUoAJrWS7fDWsEhggF
i4jQ6C/zgmtEXxg45k1Kk6Ac53sP9ZJFHCEq9Wx9qvse0kIeIJCV1J627coHXQDKJ5l0j14Fz2Bu
nOu1y5YnfrIutl47GJ29vqvh7mEWDQtMeCK5M+AAR1N3waHsuZxVFTTvozP4P+VUm31JCuVhWNPp
pQHNuQ8k5zSXLHnmJG9umYSwm/c9KletaYaYh8Qjrt136jrQLmZieZVrXXVyUXYjGzu6qCyNDvxy
jj1AWu2nPJKnNI/sGFNJOi7Yh7tITcNNWYyI99dpOCemLm8HpeZfyQC4U1tI2aG+VPfhgBgi0Y2+
BDWJTV2QS6JgnPmem2adPUtYUD268M5LIfBEKBRiLy8dKpga2TO472VZigF93+o845LgnwuVr1+G
wqHYBSnZZapY7+EnM1SnlD25rU02zSTZBhrPXPD1BnSfsJdIVtshMMVtId/R3bINvsK2gz+JP0t3
aQtj7e0Gt42+Zf7rT8Lelj0qd7vqbA5PX371uFPP45z5DMAdrppImKGhdt+iMh9vSZZPDiWSqj0y
p4wA8C45O55kSpYVem8nixMXbkK7ghj8Nu2i8UEgxo51aJyj41WkfOYqP2FJVSEdm/M9lf5yGMu0
+dokkrkAzNB902feSShd3Jsi4dm+8jkr1CJ483iseC+hb9BzG4+rGx6aBoavztw81mb+UNfhnimH
7kanabhBjBjsiEOPLlHFeq0TzIIdzdFBaGhxa5hxFhvgIdpSbxA3vfLFAQ6yOlo+kGI1LOOuNAEM
hdy37+hMVsjCPiGvRVgjZqjyvYCugia+aO/hlz/KXPTPo1PMJ4bizCGg2yc77L3gzqIy3lEv9dV2
chSU/kpUhF8PNnmKI6TocT+vISLBsKyZ+ZsxgiBjVyjjYwa26sGv0wYJ5FhUt42EkclTWu2cLCne
VNKop4LUygOiTGMXO8aKpsZhga2me69AHTYmWfpT23nRaRHKjzE1mpYSqKsljlskNSd6ktvJQ2/l
3W0+zd7IczTVhwl39WQ7JhaJSYOyIZJwhC9f56DynywOkSK2TO+PfEybTn4EqkCmb08umB/B6uis
RNB/0zIpo12ThKiNi3SyKyZB2r1LmwQZvW/jPrCrJsWWbMkZyn7B3h7Qb5X5AMWp9zFOYct9Wtuo
kcewLaxoI7tRPWPaUn5HWeyYU9GHCet2HFTEYxlW4Q0khNL6OsEKE3eehfnFIxmENULClUD7+5yz
tq6gCHCLzuky9JShYi1GKGW98XtYGtQ1cdMxknofSR1LIblEPYdZVswTzgfGn6+SJBN+af2x9uNs
qYv0nHsVQEgor46RuvNMsE/RErDRoLz6UjpZ+pZ0dT/GvimjJ7yvIJ0tnQ9LbBiuYkRosGu0rT1i
ImmeaCaDTcHDrfAC7p7DqaeqrBu5FNt8LOHn0dvMiPBttS6bfkibnoHvMhjrc6pTE0AK0CK7C8cS
PLokqal9TtdrihXeyKW8lalTgrGm0v2OWrrZtUMj49UuubY2hIMunupedeBCUz6eUqHzdYs6BLso
4yInjGFfY88h55Z7SdNeefu+yHkv/pCje2FP6brtmnTpR1qH/KcnORV2cmQ7PZRKXd9EGCZAqTs3
/Q3xWGO7M1XEvmUVWsln3DvMi0fL+jLPDc9xEQxE5LbdsnqbKRMd0/06Y4Ze8H/sAv4MZUqn2Bvt
DeQUMqlq7WD7BROwiAV2SnSz83glZKUCTMmSqNZObW3s9GQlUVudQ0oF2ERzgJhhkghw7zOekqsr
iCeqQzoYH+8yzzXvdjivefw/8PJld+tsNFtBspMVYoTypwqfBVVYhjJdk72dDnIn0O9Z2AYk/bUr
99d6k1UYIWFxUQAyhNDSwZ0QP0ZNfZrWEtKtv80ZhPlEStYJIzs0sr89xv79ff6P9LN9aLHBahv9
t//k53euR5+n2fBffvzbfffZPA/95+dw+9b95/Wt/+tX//bnH3nnP/7y7m14+9MPMafZsDyOn/3y
9KnHavj9b/IZrr/5//riv33+/isvS/f517+8fXCQ7nI99Pn78Jd/vHT6+OtfvBCrjX+xUrv+C/94
+e6t5p23efOm/+3w2b/l+v/yxs83Pfz1L0QB/kGaURgSmuk4BEZczdzN5++XfOcPbNdtF49UfsOT
LgEDDYlQGW9zxB8uMk+AWTsgIcsTvKbb8fdrrvtH5FJA2cTw4hUbYAf9z8vwp1vxv2/NvzV4H7R5
M+i//gWTNxze/n7Lrt8zEEhqvBA1FkcR5rOR/C85B9PcRP3SCOLewgxokJU2ZPvKWkL5KC20cLEc
rnE7Xb2G5W7ILSniJpTWQeqrJgG6t4WtTGrWHWsHs5V+wi7mxlgj3MtiREUYW9OArCpsmoZilMmV
wP5i0vPNwJrA3JDx7IDOLJ/M0Q1J2wHehIxWp6Ie4Out1vi16EZ4VUEHhPDoz9b4KwjUgMxat343
n0wlE331LmqWC3qz2d6qjiLpTggvbeMFIkB5r/quu5/gGd8BU2jz7MFUhIo3hYNzAFZNQzaBxaY9
M6nxmOCBjeC61KAMxigHMxkaG3xodghbyUUsEu1Vj20g9YxPEN4KyBmcjKkeUnToRbZlAbp1BRHM
a50ZUmJcj1tjH6t6SofrSNKlo15Bv8nSq0tnwU4gyr13h4oFmMFaAb7Kpu6+ypnw6tijzU+OQV1A
DHaD1HyvIQ2m51nbdX6XWGQ27mxhscAd18Ncc4iq2jnNqq/1l0hmQmzdIlk5zDkErGNj6WDaKVs6
L24NS3Cf9V0V7Orcd17X2ctKBkrRym8kNaHgycLU4ShDpwj3S4HfL2EEoxd0t12VR/pB2BNxh9xb
VIyFYyKsftwxGo4FRsb+blkymG6yIx7o0WnEMMbKJ+cX0k+YUdr5zBvgC+IWswtKf4puwoyjjdwP
ObNXkaA7X70bBMf77Lo1WOpklmcKqVVjwTHB0MTH8mqXVFfG+1k4KxQBWGgZ88eqG+MM26O3tq+Y
l5O0h5dAUMCpval1OHT4oumpu+DWRZk4S7q2jW2NuKt0cKXmF4x9YEvpKrFR0+e+FbeuP5WnPgRt
xHSpMNEBkkBiNkvlrx/9WAcfQ1b3zyi8E3+nVrv36dtLCRvWzHD08Pfy/Hfyp+fXWVgLPNmqCOKl
7y1/B14lhr1IeguzmjG1xGH128m7VNbaqkOVDnV5zmss/F6yZU2SOHWiMX8i3gA/SelbE2g+TzON
b7cs87PXqRQcNQ98Dw5vZP+cqpbhULEwXf9S2aaQN8bGm3kn+QjfGESM5hC2CuSnW0xkocgVA7xc
LI4cygK64Q3h7ZOBXaesKIiFm9bW1p+nJ+NFMt8JQCOPymxwvlLE4UjFasbKaGTBxISCcV+xBL4U
ZmkOvGF9JQRTdXHdL232gI/AYPZN6+FpOHAP/S2Rg9b4TAoWWI/PIRDtldfT/fw+0OGslsU+JIkj
h+BkSNizR4cSYzUzE2B/9ib12LRihteT9Ih1IAOb2NiTfcijFoeGLCMt0lZlAjjhDo3Zz6UL86AW
Tvu5yHTy465dGn2euwYCy5gvVI66Vl1zwU5uORJAHiDCKxFqeSC87uic+qJNwoOZ5CTODU6PwcEv
+HxQ3F1/OI1aZcuBscRiTkE68nggEGSpK6YKvbB2S9KQDs8SVrBGgmLuT8ZAhP8SqMJlFIpMUqOX
xGeK0dg1nsXC4AgOLF5i5ZWkh0qGTt/RryVAMk9v1ILYbMM+rObbdJEC1pjvF/V55Omi6rfwbXtI
p6LFoWlygybbYxuhXuo0ZALSIje9i8j9WUmR9oAxGErXxQ2Uk+4H1iKhe2/j9AfQ72MfuW2aocXD
xKUZf577KC8OWkW52I6EMZBgOtUWujYP8hVJ9ZLQSA92Zg0vHh/oS+6nS45AdU3mwxTa61rEw9zg
aLBSIrovDuYjURzwkS2oRvg9PblMNJD3i3S9go6emQ5uh63bPRN/TKykPEXBghkiEH72VWJMI4nL
Sb0yPzqcDzWmTdKsH8uQVgHeP1hN7DMsvKx97pilPjie0z4GQd1PpynxsDpZFND+sRRLWqSbAUNK
itIJltONRUxXe+bDiQnul0goON1J6YvuimuVm+Dfv9WlxtjaTMGVCWAPYa3uG3xa2r1uVgrEaSjb
FN70MNlxNE1e9pB2Kmmx3HARWJ4aKacgTo2ipBUR3ndxqnu8F3DHpQ/xSvqGvZSjH2yt2jIvGNvk
0zbHjzzZuTVuCjczITszSEuNpgpuWJW/IxniX69XxwrUdhQJRPyum/v8Fivz0Tt3+Vog6M+q2o5H
dnwVR1jQLee6jMz6WE7d6p2LAi4CiSNslxfav6uIPWxEcc+Wh2rBSZIxiocg7T7a2YLiElhB+tkg
6cDNp/Q6NKdRiNBxua1whDDCkN0M69DWNwQ9NbyKyzWaIMbYr1in1ONDZKrA5cixgdm1Nzrr3vMS
RByeVaK2TsEGY92F4ktbJ0AXBb6D+IAlFaoDGbQBZGxZ+CP6QTH4W1ys2Dr4ej2hQ7AQps8ITxLt
57D6vRzzuXXr5RZLp3ea7HVyGNiwCRU0EbLksEiByX6KOaJxsYdrE5DWadLTZ+QLIqe+c32Mj8K2
B3M2xdvvviEdbTZDwW7Ywm32uIV2z9QRFozXm1jaK49Ny2S93Yk2cSbgWOzLbnFPaseDWDHaPAvH
oFcVMLdfekywyo2Ffr3C+Fut7Rujc56+sjY8D4b8gPE8LHnq/XJVhK6txfIt2uX8BVjtsPNAnT0C
Euy9xGk22hmPqdweFtPqxnqeU3Zqxh8M5uoaywWJ9OmKpBYtUg1LF1tcAzF+Jva8K7a29DNznlD9
Fajw8nICGWuGnV16eFoMYzji4sGuMaVPAK7sDC4ChpDNeUCevIT4YoE8BEifFMZzzn5gugcBqZa5
QXEfDm/NzJGwXxZrYC0s81Wp3OkKnlrNcGPCLea39yj2t9y865XZrTiEWreMsHpx6AzIyR0OVXgV
WKpkvQCQV0HsToGh02XBY65lVWuJBxwAVHQ/rX6w7ELQ0/lKLuvFfU9JBre6IHC4vg1LBqHPmt0r
QcHX6LV9EXVdRN+gG3NvW20AIphl1gBYRhX9g5Ks+sdCinLEIEsv8sYH3azivrfHlTUvFBSDHulb
dSoLnlwQ66Z5Iiymax49ueT9l2Lx/PQ0gFxBUAubvFcHW8zpx4Bkt41VQ0z6duAAhbeIIEUlpxRW
9nAyzci8DxlSkx2btmWyz4osi5ciLFFSUOuPMJzssohi22eQ9ID3Iip/WQWwLS3Y42qEhuZANMhb
u/2Fs9NSfqubDlqVztodsivoW+CjXfNGOa7UYRKjXx+FU84/DYQ6xJOZl9r3HvTJ5lCEFm1+aKzu
SWhlY21RBi103TRbLARhkGfUa+17TE2DPFKEqLfTsN4mGCvLbZenfrqrA8SxewjPDDSVA0HEmJoC
zUDaZzzQO9z3MCVGCmWLxzLC/MYDsB35yhgm1CuuA2rUGnJGnedXGS0ITpp7wD6ZDDL3FIkqO42O
i5EHzspDe3WcoaIHTRPpjjmISfdU210QJ6E3l4eQp/MOqAkW0Awa3ZxtO01+zHndubAfYfXG8+Iv
Vz8QOPf3STppeydhWqpyVO9WgEPfZl7aYjpaSl6Zn6ErvzPf0e52BtDK9+jZ2VaNwlfymPnDoOAX
rlDpVnypst1/v/G+zd/7Vre/hj932X/u1v//a88938Oq/N//2fn+H+35S/v+Rp/f/Lk3//u7/tGb
C/+PgOxscq9pza//Rb//z97c/iOE2022i08gMVx5vPf/2Zv7fzhBRMQk2XYuviDhNTnjn7254/0h
mE5d/xcSB01K6H+nNyd16Orx/6/NuR2QngE7jPA0+nM+EK//S4BCOnsY7nUppgL+0pxbbAWAyhcd
+hsib1yIIJMsAfdnK/0SeFC53FE7D3x4bCp9Sx2gAkIZM608NFGuvggzLgw9BoSwmEUFF7vzef4Q
jumtE63lsbBM/dols/cVVWf4NchWHG4mEbw4VL4PMhDs5PQgX1y0Q5TjibkJgg4/VyHwTOkS3/sq
qI6/qzFpnrmu4jX0cfwcikzuk35OvyeQZuuNpsM86C4Vd9m4qJ+lD17tewFz6gqOVR+mV/ARSjfV
aLqzqdC2jgxtzDP87KS5J7iKSny7wiZ09ooebduXK7JGtks8B+saWX/LNBHzHLkfTZo+kgMWIkiA
ll6ZOjkwzRu2BNH3+3VklpBB7cVKY5ovoVq8H6innKei77BX0dNyILIMF4IkKb7X05IsJxPCnmlL
MHJLpRFnX95vi2Rs4wob420x9Ubug067lMEDtwEXTYW7MJLNxj76jddHJyRdycWv0vd1tIDnQgqc
q0X1pLtX4pOwyMjK+n7CqgEvyjI6pk5usUM6TA+sAlxQ9nV38K0s3NlO2YUHSCeMKY0Q2Sv4UfXE
IA/GHBZ2xVG2TNo3llbheVmqEDc0PxxyRHFj9KNKWpi7UZMjI08CB2NXR6zXnqO/pCYX33G/d3be
PHhX6LZ9mBqMP6ln8fu1fedrhaIjtuB1xKwu95kxTbRvMoUvW1cvcTbb0A+dxMo3a5moGD16sK9Q
PF+dLuCegavuABlzBu1F9hVGnn9QRB4/VAgfMHWoYTZNsyp2SVE/5/nwNRyhD7QK7SAAk35DGRLC
8J0QW9eD+jUusKNa7CkaPBrm/kahL8MCwyofW7I9dxXzj60OlcF2156jbVAEBIKgURanEN7mL1dA
+jA42N9W3ho9hMUyX7rWia4eBsupz70JxDnS+Kql9jly6IZDzkEM6HpYqCYr8TnF0Gge5gBnC2OO
DtbLjE6lOVRqzLEHKstDrSrcX8vIumsXqEuAtNMzVodyvyYGW0whu1us/v2bwB/qmBK6wPdiKS9O
umTf10HjhMI8wn9HPRi9m8zRF29YB2y2R3UfDLa9AzpHsVzqZ2qa/oatBJQcV/ZHjBzsH0o72Ter
cZdzNjv2uaxb51h52XhspDInu0/iLJv7j6aLNLWldwt29uwvYbtfqVrvLMRQnMQODrK6famtJrok
WW5OuRf8yiZOaeboCGc1hh+Jg0NTKKV3sine4gUmBsoDGeytDF2E2wj/iZuoL4UjlgPIKJm5maI/
GGXq76omv5rK3kUeqrg+38hw64/BlfKP7lIxVNiG6+RQB2Br1Umv29LS4JSLD56w4xTXWWTuSbSc
GWE2cTOO4NisvuWAT7G/CTPKJVdXyG7WWvx0bAiWm74EhoJ3XmxWy5m3tu/JL5kn9K2rWgetDdKb
IIn625Sqgi8YeV9ktySnoou64+TP36QneIznq5ddCZ9Y9JX6Rvtgfxa2g17cCfQnK2K+YPq7nvMO
iWZoI/iK0sHFv3hIeKLx38Lbk95LLVXcBo38ZoOUHDrS6G9lEkWYwWRtzD5hHcZWYEXQoiKIiinC
fU2HL1UZIQ1XCRYttiarYMDPY66CbhtRYTwrISdEJzarHFeEfcC4aVNHd7JHohklYxIH/ZzfG+n1
pyhsoxe4b7lHlmG9Hpw6nL+iP+8PQIrzTcfe/L3Wxhq2zuzmH2HqBuLMwIkZFN1aWlxmkdYLElHj
flggn/TMGqY4GrXCfmbOW/4cVQ2MwrR4wAAF+zO6MMrADsvksdOPEl8vZzdZXYg0yMfLS091++E1
VfMTNUZEJC5UCmzlEhut0pIXODQ6mVe+iqAt3hP6tCnu4Tert3RBBcJyCKSLQVDQdvd1o+i8FVMX
a9fNZHIwNSMmiCFcmT80qZ0+TB0zWKF1cp/NcpV7GGiy26tmLT+XBg02iGxh47KWrkZsfNd4OToH
6dykLSReZRXZbQtb4Ay3dvpSCRIsSj/D7h0RDmS/kTHjiy5mO7Y97Hq3IqzDH3ZRMUYSlmdewBeC
8NoeXptJZpoDlOQuupEoGf2N/D0a8l1kahT1ff6oLR3hapEim5btkj22RUQrqXmQTtKz5F0ZFtEd
PYm8wwKUVtUks7xFiy1vHWE591k3Bse2uGpyiMb+KJuGk4nm2HyawMIvAn9tsxcpCIO2m+LNrEzn
xO+hllltkIUUY2xAdw6EN9Mr+9jC1Rnw47yOw0rsyRTzRxwBzYSTJE4v1cGG7uZsjBmas6kjZlot
+CpIzXiv6a9+lGGePUrVZI8l0DPCidCmSSq95L51bTpok3R03W3HnzPSJPd8CgZs7OXZo0hC88lE
BQVKxXfUeDR/YDh0bdXz2j6abOQ9c24fS8sDMlA9enDW5hHonE47n5P7UnUSs2xNZ8ddl3eya7h1
Q9/FWuPonaYlEg47tz7sFIJUQi+7kW70YSP1i9M2rA5iaSVSgiC/yKom6cfGePAGI2rGmgWBG5hA
VQeD/viWFAacDi1+u6x1xzq3vK3I+Av679NL4ST3iKob3IjwyGgXTnImftGNTsCqdc4fNOBk55Sl
yrhh5FOP4/yztFouuwC7QEnFAwD8cH16GFB8E1Q+GzRPSCYxreKqe/Bzru82AdUB7kMDQgOnoJO6
vgzikz32NOtbzgOIbTyACLE7+xjamFgarn6MBw2X8++zWZsPmvYl3D0dyTvAOiqhIovggbEYNxh/
o+GJ4IxPcKbvbFEhZ7tOeW3NB9cBADB8uOjuWnk9p+TdnP/+pYPl99yXhno/BTlXHiSZhl6WfcA7
fNF/s9sMyos9GSaqIsNHIvVR2e1bp+Li/q6N68WieNLcihT7exIaoPqYQl+/sRXxeKXu9ck3ogPh
wakJlfLim/QIKCwOwSCHp4Z4p+MQWfp5NqP1vPjheA5NyKlYLc5d2bnFSzpEwaNVK+9ekz10Vydp
cqRTFM41ZDW9BEJSi7RofCPT+EhKGvw/StOehrJQx8BB116arn9tsFx6TATOEMLHNiKbGix+u4CB
B9q76Q0S4tfU7WBNMCi+Xf8ne2eWHDeWZumt5AYQhgtcABevPrtzpjiIfIGJkgLzdDFjN7WW3lh/
YGR1kFS01Mq3buuHqjLLrAjQ3YGLfzjnO6y3D3PZEqyBSfXgBYMF2tDE41MV47k9sq6NwNgdwRq7
Z1ra/k0zy2HHlCH+E6+13OQaaSwrwmKrJofbDvPMlgT28sJCyv9i4DtZt8YUQ3MqI3jLgMUmMWPO
nHJwgERHgSFoAL3IstU73YJm8nhXnneGqnc1JdRu6ELrG8wFmCVORNwnyxS2FkhRHT4wzN1seMia
fgZawlyG+QlihJwX+VlN0vv3yo8xdhihunfqOb9iJF69qFnPnxXoyXMh89hcTbnZnCHg1geyiBQ4
wkh4VHcm4yKWiuaNiOJFw8a69K4zdGutNMfFN2VOipOtSf8U/PvF1tGo4wSpzZc+WXoGO/1FViHy
AolFPRGog/vHc5YjIrS30mFjyCCwir7lU2tdKbKQXjCISEBIjQfDi2+8vs2aCMZ2xgvimRa+64+8
vLwvZeAwsClqmd/7hQjx5KNneXCJBwMc0uHzXQ2shrJNVcddtWvLPgnX+VwX92FsohDrBJKYpsw0
ZFoL0aFizVluHLD23L2dxzpAAa+5N1sf+QAzybRbSh3EL8zJ6Q5Dn0HNuu2b/LuBVOaSc2yO93bs
W/luzKn1L18P72GQHOlUfTQfSS4wcc9z80SvsogxXkUvYR1nSO2Xl5Iu/Mnat+0g3F1epNQyNBgt
q94suEg6umCiJxZZTbkobAgwRGvBeoQJjCqMxMdd0erPw6s0JxSLTId1AyIJtjRcQAIrxoE3yY43
bci6GVAGjNiCl0W0oXpGAzRbPXRZjZRmn7yqhJpFMNQ5ZXDNaibtV6nthVdp06XXHXLGW8to5gvR
eYRbRa7NsHmecv8C5gqmCcG+Xa5aSnIEqJz/h0jk8w496rQx5hma8uRhFGHcXie8GVzE9WvSmui3
GUop0mAYZVE99KZxacF6rU/EPEkSoqoBHyoY8+aJcK78e4ewB6ptMA85SuK8HWiynHQfCzCd1mQJ
tEeeicm295S4kiXpD0Xopt97x26/NW6JLRJuP3tZ2wqHfTdUKdEWDMKOcPJke3DEEBzJV4qGNQE6
ycUkyuKz3YSUDFZs6a3j9YQt5KA7dzr1sE26ZJjKi2ooar2tmSHENOsZSdIcBx3vdUJt5FqZGnFO
UyTMq6nwjBdBU4aZBc00VntFGA/hBIt7p2qbYD7l4ehj4hmKIVyHHqXZqjQTwEiZ61rhC4co7/sB
suZEOJeU5ZNKFgUOO/OwuSGTBBanDPq8YwReD8YW11d6phyGdizDCUveymosv/rlIJ4G6U0XbKMd
Rh4ADej2E6GjPaPt+ROjiqbfxl7XLRgf5FgrPWXCXY8o4ayVMXhQ0VCYGuHBzlOk1NwC2C4JPe2H
m5hICdSvQGfig4npvzxIp8R2OKJRH9eJ6UE+SsImJnYiRsC7hpYbEA7mj7BbvJDaeY1czzyPcgvp
d05vwNmddDTVdRLpoyugZS6gY3riRs9LNkxZF5fTOMO3ngemv1C+InnW1577HDel+6LKNpup0Mfs
e+5F8QPGWPt5dm3BlGF0cAMPnfza+z7If/r4mVCZaiYurkW5Xx7cOB/Ho8roFKLIjOt1mA/t99xo
uvYwsPs6qzj3EA31aYEkExevK2wz3nBn9dAyGrzxhdSYIvJMHoe2gzTSB+V33iMTPJgwAc4eTs2V
N4mldA9sCK5e1s9nSMfQSfAKA+YfzOK5N0axm8J0huFtZ/6R9Xl6C2QDK/jUpKVNLpHlvzh5M51i
t5pgjuXW9Zg33bRmmiUv2cTGTw5TLqIGYr2kPJDH4uE2lsv7W9UOhSyPF2Nfur99XhXIWUkSAGIE
h9S7spA2IzHBsndNCopxK1nyvPi1Vd0DagEQ0icivNF6Dm+M1BxuB7q/7zwk7ktSVUzamygb2aKq
dFgXykrvJ6Trn9nhd9/ngSrMVr6FqW5RqOQW9QrTc2vuiKHpvatZWr63qa1+IrhH1WexsMJLesDo
UfmLyFZ4wp1YkKfuM1ou9CeGY956U6Oemrm3D6Hn9KcAqdANGyV7PRdIbadQKxDStXuvYUziYrRH
+9gK7V+NKVrUdcpc7ko3xvC5rqS1HTxDYuAUZfLs1XW2x9A+ffKQ1TzpZJTI1WLnfKTeubBMEn4i
g7dBMaAphmxBnplYSCBJwLGUZANxQWGDOJVJFdv8+cli04I9i5f7SsQ6Opkx31MgsMaC20+3rhoV
xBeNbp5Zd38WWSVYiFLON0GHIMXil4CyDIho55oVM4+0xNcb2ONBh0F761ZVu8kmR2MyK/2bDPX+
0whh+xGya3VSuUMIBxv/K1VhMMBax5IXKPkCGxgQBM/JjeWNgFjGhpUzxvArbxT5mSBuaON0TrJn
UtV8cYyOuDKgleDVTUmDNoMFidLovMhEtKavjfeW1fpUi4U4Uag356yb9QgNenbOecu4p3hSyScr
QpDYs0Q9tAYaEx+eH1Ysw7s13cz4NITl/KlUlUtSGE8dQifYlWJtBeBe27o9LzXtyMDk9LKaCcVh
eAp+AJ3XLpB1cGGOk7jiteZeR7wIHvpqqevlYjRpKKHNnK4e0Q5avhTBx04WWXZb9bP8bHtTu6sj
xDpGa8MhLkK/ugl06OPh467g6YGo6TI5scYetlqYJGvB2Ow4RJVEhOPP12LCe9yUIr2Qk8OQD5j7
yS9w4oYqLkkxsOG1NU6E1VHYUXKnWOATMzdBD2rY863dHJ4xaJZsV0ZhdhgXDT2I6th+wUiXH7M+
Gc77IZjPDKIOz+y4sC6mwWwOlirzA7WXBTwijotPPvoNfPWdH2DwHAdroEmfuxSHJy+mGlvGqF6K
NGa4k+bpuUui1Z2tF1+IDVXkTjQ1Fe8McvtKsYf+LKsQb9do+xdpgSVoNWdA6wixzA4FIKU1MPjp
oqyG4I5judgop6TNMAcaIbOdkSI55AJij5ElCSlKqGyNItRBEzHGX5UX+5fFuNxBtctePk91inFR
T4ABw0y6G7eKvVuUdOE3WdLfuIEVX6jGUcZZH+MLJmipEI+datkWY7+gTKR5Uq4Rn9nMtdavDVWi
QQF6EDq/IMvL9glIfrA8eogWv5vaS8t4mCMd3YQqpUNHZUPEAAoq+qT47HV+wHt+fGGxuyyqjU7e
Aw+Jbpqy4l+jk4a/bEYns5KlGT1KI2fLNhBvfWum9H9lxKQawdDSbKEM4KOO9KO8nI6dkwW3LNnD
W4d25jyNO/fZKYv4zppt+1lNONXrAd2p0UjjrsFltfP0goLp7GSxl3arLEVy7lVjAQ+J5R4vw0Kf
QtMbloWuzwrVaNbc6PU5rWNz13hq34ZdhjZ5KM/DoQIrCCHzRUs07BLv0HPR9fYGHxZnapka+7RQ
8+U4Why08JkIpWHwcBfCJf3KPphbvMojejo1fk09R5xkSg9LljI3t2lR4i7t3ZcSRf9dSi0O24D7
gFoou5UmAwUa3vbYo6TTzA0t0D8qgcnaOKZ/3o8TsxND8TOaLs2xrplK4Aymuo670jtIS2mybDDo
BE+/v937v01Wa5mOT1zz/35vd/GlLf+1Z2PZlP/6Vv7rU5e9Fdf++x//9wLPMVHCkiLlewqUsus7
9t8LPMWWjs0ZyamujUrBf7PAEx7/HZpaGiGBwNaT7P3+e4FnyT9YuTkeWzfktRZugd9Z4Nnux/0d
GYk+Gl0WiJZQDIg+7O8C24qBdwkm4WYXZ3dQUsrwRMpsLG9aVy5xqkTzOuGj1Xi6hSXkRs4pS/Ku
wwDGu6Q5Ib3u8lMOdCV7kkYV4ZokHqFhaJjajXFtYiSNXiarceQXdIqW89zRU/jr2MGZPeyMkKBr
UtmSsBXXMp0Q6K44eOvxufQwmG3/EqMoMDTOFhUAdD7M+MJY5y17GDCaAKWvuzxAKDiFjUDU4vTQ
gyJbwMmm7nHLc3gE2j9LM56xO8UfaZ0DIoE+R4YciA+TjT+cJULNKvGYNnogqpAY5D4461vkoY9p
OGN0GUgpcDdMrqtsm+S2Ck9KMyTeNbUMvXvDiZpnehQJbbINmBCS08JSJhs4oweEi+V5VZD25jN3
zq5jnfZYoXsZgX1vwno88O5suvWYF90pTdLWQ/ug+a93k82AG5kCXW257f16BPaUA2fakmEVSmC5
RBU/lLwD/bOxFA2wUhbI8YMrphl2fhq1qCsyYuSuOVBBmK2Y/fNnNbLPrKuhWGKUeVU0aH8mH1mH
UoKOF+HG1N7w9kY1qEZ4bYTShPTvFkAW95CrLJuvYku25RGjgdUz6zHz6lKixHgkcYb0YQS3Mxsj
rvgYpnFM8itKGe9Cm8v7mJUDlMQwUP3XgS5sJav4z7LKzWyFkW0GIBwP/nVU2VUANcCsojWDw2k+
hLD1cD/EpXZvcsY7Qb/JmLcPqwgambtuhV9QqyHegD4xod485KHReofQVno8BA4o90u70+O16SFm
O5ojaLV7w0QntGugqoL04+8cTmjFWyp5VEnTkentlHytJo+kC+l2ot4lcsA3OU3CM3eUwRrvOV8t
EIdiifMUbAKdS+byvL2qI7R1YFXAt/pBfO+9ngZH+BgEm0RpqmISQjHAR7K/izsq2iNtcXgdstaT
xPYU0XnNSX9PdFk9bqRJRmWIC6p0QTNWpMsRKgRBDINjBAFQaQpOT0ND8QZ+1NZrSixcbGrxmLP9
DffGgI5qVQToT3BQEgO+9ZG5ubyNE57fIZ5MeemXhGPtg3LMCXBIugCGnV/Vj0M/AlxncTDuIYZL
+5Jg0AD6dOwhsg/b2VFHok1h88sKWMjWtXN93bNKBlpeGdP8vZaJLj9Vs68GdFjKrxZLRzBeIkuD
ulazbc2YDbDw2NHn9rck0w0DxsplcFt4vhESKd3aem9gScbrDDkqW6tBoCRSOjER8c4DIB2ChIf8
ejBq8k98MyYSKkQP9aKxvS0+mrboq4cwDurmnPaSNDTDmLYwuckubJa7WmUUugc3ZSLi0xsNZo9W
FQRtf6aSlm0B8aoh3mNlIArTZVz3+AVCaBbl6BFI+tCyV2sagOhF8n0YE6ffDHKMUOcZgC9YC+DP
WUuaarAa5azNWzZKbPhAAJMvkJgu8KdRqJKzjKAJ0LekDnp7uE0gM20rqR122sprtlPYLRGbg1M3
+7bA4nlOWw1ohThvX28KKxt3vWgH3vhhjDBeEeVYngYCIZiKuvNg0T6wqFwZqEPDjQ1tvYSTa2TW
beHU/p+5tgbv4BN+gPfeCMlGsPyqb+Dq1ikOIEbRHtaHdgj26LuwVpoxLwt4tql7PwZA6fYgjNx2
G4kMQGXmDAaFs20FrBLwI4Ne9rT4rEekSGuPwxLKrh6JiUQDy0zTFymNcccSBs7rYAZ3fTe4nxAy
zXc9M5pk75RpUR5CVtQB8fLtNxs57UU3dNDH28ipnXVBv4zpQLC2Qe40YoAYQoIHV6rLvHzbpjlF
LD2cYR9mnRUG4+8C7WxmeTMj5BSwOFjRlhmSCMzh3gY7+Fr+4TWspdkN6Bl8SKs1Wo6eITci6euG
1ZE4qwZj6B6C3K/rY2HXtTwzDU2o7dD4Gs+zXQ1I0PkL3ZuIqWuEPAPl8yG256m4K4s2BPykDHBa
OmibacuZL/WacQiNtSHnIrkni6lo72tNr8y/03AIL4pFN1xGzCGSU9byQJ9ZozPO521rj49i9CoG
Y61HRI1HyuZdoWWHRUOlo3VCE04/MSo3Dg6sLCZzXcGYFluPTePkVCcmvSmttZy5sfKUxnAzZiXi
dhWQqAEMwImHE6KlAt6eI73owizqpgLdWJXsNHsfZKAMTALuUrCOK91Ng7xGeQuYVOSCWQc7Ri/d
/35Z+f+maMwyMU39Hxaf76vO13/u76qTGQk1nbDwaEn5pup0xR+ubVGQSpxbrsv//C0b8/7AxWUp
33ddR9mW86boFOoPtoMEX1mejeTMleJ3ik6s6R9FYwrFmo+dy5e+IzCivxeN2WOoW4zBatkCtDwZ
U9R9E2VKCE1CHmCL1daeqd84VNO9iuOpP4qqS4abaKliSalTGsO0ZmuBvCTqYyIWmZvsI8oOABlN
K9q70rS7busFvv3IdHRcYsbtFodEo3vjE97i2bu0ZGf/CeOVnVIxYkUlSc2+SjG6litCVQzzOoSo
0RyCyKMrVGFQEHfnSKWuFKStaGV3LpRns4ucboXKQhGW2xUew8+EPLhyN4xzJ6/mgKAWootkHdtn
qbKHbOvWlvye5WliXSIZl8k1A2fkD7Ji9winwU2qlRkp8K7mkku+Rc7KGw/odqwvM9nXkHAAbMpb
n6Jn2LgmHpcNhSLhcQZxotMG8R5gWdI1kDbHdetCaWHFTN9azwnoftT8waZG/16jcJjxM4UhUVfY
acwmdi+z0q+WsYaDQeqEA7+mLvVJVIRbo6tpj8grdNFdJGG6Dws5zfti1C3iraDDtMOILHMeKOL8
2zw2vOSow6LhNBBdRfWSF+z4zIiw5zVCZRajte827YkGdwB8bA6S7EzUq7iAxxw5EfbCzcRuzGX1
JjLSfmw00VQNW2/Gub+zIsWqEvgnmBUflhtx5aRyu6hFrOJasXPm22BYWRS2QGSkg5lsUtl1iAk6
194kOYoR1q0oGr8geTdHEuIGQ22GgOUX20jpjlvT7GPrwIqIjPkOTRtO7ddpLsqKNLvo+jJsvqfk
4Y5wO/NpCfKcPabW0OKABacLv1w7Jnxv32LWTEw4Si8nxw609hHsZ9ikg7A8RVMt6pOXMMBE5YhC
Gny1z9r1TjNFs/H8OL74buTzJE91rFrz0OEyg0VQ4HiOinLHfZUCn9/14L4Cony0z1KnSIGnrhn+
ie5ZhJUA4NZH/GvXpVfbWJKlHqaHVkWWfWkFcRnt49gEMt+m8eyeKPvYr+VAe6xbu2M+uusy2Mcb
hSSkOJReTMiHitmArUTJwum2HYFQcHtKq5PnfusG1boUbeZfYOvMq4U7U4zyusEyQhBKE0M28Oyq
7RfbRjt6h6ptVcXELAUaY7n13N2lhgcobOXlaoxPOIVE9mICHJoPUeqm47WPhQiVeVzm2APItdBr
g8BJ61ILL5+PKkhm62oRwi8rpTAQZFDgbr6PYC8F0YS5s6w6k0YkRnsP7qVy86sInRexbEKP7XOP
l6k/lGwKfUIzFolLGnOabtk1ZLdWHZKlmQ7L+89CHfaSuRPINebY2gE/HshnmyE9NWLZRxqjPkRL
JH2daWzd2JEmdrEuaNeafHgIS7kuHkk8rea9hw1FX+iuL8x9oAyIMD5BtTkdR8BANGptv/5e1AWS
gwGnoWLUJQr7iNluMW/03eLlVpwTihP1vHEL0lil4y1u7yGes/jzNFs17E+gRO0NbDPr80xbNq1b
yQJ3XY81u0XRFg4JljaQ8Q04G4SUfT9yoBB3bheXMUkK9SmebZ8IFWSKhNYWftE6gClD02LV53xr
pGK2XomB5UzINNK6QZdcO8cI5lO3tebRm9aCZ9F54f8R8WNCDICxCQmOIvel1c0L1V/rHOYxb+/w
2Q83SO+j8twNpsQ9EnNtoPN3ykhv/E6nGK6KvsxA/1LIbDPOsnQ396UtPjHzxCjHqmrs1nWHcQaS
I7HqjJQTIIO4NgSHtg2BkgldAvIoK+b4vO+9/M/B8Jzb0XcoozQyqnDrW2n4p0GmXbOisZQXrqtA
VFIjBWBJM5U99/WsvzNurZ8srt1s3ShAQ4XWVHf71M3N+6m34uwsnoM0O1QM7+nUAg8Wy+xhrWOr
R5tMjTymdF3xMOfJzcz4EsuTAZc46082c5YgwFBD/0OamdFbDTLmLA9FTnbobNM1gGMCpP0qJ/D4
QXActH3l3oRdr01UeKmA0p3zUjAwxqSc3tQJXbBnG86qG0cDhKkRmxzOFBh82PiMB9omNEY4l7oZ
WmdBLPK+YdDsYz9ZJooGNbG/VmmRJXdasmvGixvNvLRcM9bOZyHZ1a8i6NktFfkYWgdrAJO7SI2v
yqzCZFm9Nn0ksdEAAgILp0s0NzSGQzd4zVlah5MJg6VoE0CXYZucqPAr66mryxyehFt7W0wdklMa
rwrWOhsN9Jo0HFygpJ378ZmV1jo5SnxpJ15NVXEKGP7SNb72t0MHOZyA06XvjVom4+sg0yU/hN2H
7IZmpgs4xWvkMB7Ome6srGqihFLGFizTXtvtRDbujOAqqo9BM7tXTt6DgFmNKJ07WIT07HU/ROcy
cYkyRBczjNxbS5eP5pqO3w0V3X/E7AtcUcWEGCVyiq9Z7hoA2ki4uuSq8VyGCdPrYEHFqgEM9Dpw
iAhbbtYYm/W0E5zAuDOcQSRfnddhRfDX4OJ1iGEaBA4TTLMMNybiiP27TJiOPlpDHIireC4XouKQ
xN5FgecRC4gTMDWpZqx3B4xGE1hjEtvsFeWJ4fcbJnvcUdIhmvoaAXTjn+rXuQy2/zrYGj4n5IWH
heXUa7LdVyTbLZhIGqoGudjdFDTI5U0kXYSldWiDrurcg3/fZXBE1iZvJmvjIFK8Qx2Vt1f/v0lo
pwWIYDnC/2mTcP1F/4//etce/PVP/Ls9kC4TZOkCW8MQr5i1irdDabX8xwowletK/CP/qz2w/gAc
7POyU44pcWq4DMn/eyYNQsIGJ4g+xuH//i7v4V1v4BCLgrHFFMqUpuM63uvA+o2hRGSzwwyPnMBF
meoZPbutrGR8FXqf33RO1395VN6CJfiD3zhXXi/kWqbiKlzNsSVunbfOFWtKfT9A9riqFJiZLC9u
snK+Ws6VXdOmZ1Uszn5+wWWU/rdV5vWCnmNJE/QX3hwK9/cXROlrhv3QlbjW8Y1wTn0DGUm4a/gp
bCpO6Yz3FTTI376okoCzbQz80mXW//6i2u+7qmv5OtkaAzFlWBEAQCKRBlAt4Xrm1O3IGyoxzc7J
X336O6jK2y94+Tx/f17uEWW73gIHsfEFsWP40OWV8Ac6BPnsfOfyM/3FypufGs/8a8n0O1fxodwr
aHVYpGhu339A1el6Jrl9Ib1+G+DzpdmzTXjSz7/FHz8KdipbcNvbls2448OWBCGbw9u1LVegro9e
clGRoqPnfvefXIUmHDLEwmPh6Xt7RyYtKsSQVSao9mE3+WiFJfID7xdXWX7x9z/L8lmUBS7REyYP
+/uriAqpkk1Q3wouAurpy05DwB6u8unrzz/Nhyafn5/rOErxOAtpSrU8f28eZHqzMa9o0LAJ+WcY
NhatSPaL30WwQPvxw/Cr23jH4OIvp9Lbi4w4chrNJGAlxmX/na0deAsSk0QpsVj14K62biDTbwpY
43nUkCfCduZuZtC5IqKsX//8I/94mzgm5xZPN1RqnnJO1rd/DYHTsVujUiVOMuYGKei4S5ew8rDI
f/FY//jlciWUgMxppLTwC7y/Eq4Xi/RzAKKlFU/nId4dgrjr5Bcn1j9dRbBnpKfgGtL5cHjE6I2s
IGIiMc82EHcn+hyNxcPPv7N/ugaUIcfCjghDY5lIvf3OjNQJ/QmBw8oaEDpU5qmQze3PL/H+4F0O
Ir4o7nn007z5LOfDTUIqVDjkgpPeDsPqqNHZHLwWQwe6M/1loroC85f0JN2DwfkPfidpKj4bszOf
4dn7T+en9AVipMDO88lji2eMh6xpzLuff0CxHHLvn2lHmKaNB0iarKDsDzdez4ovdpZnDYDGJj7I
dJMUyFgu0G8Ya9iAO+s8AoFOVGK30el2infDi/eLj/rjucLfYJk8iuRfK/XxozJMyuwSWzjUL0JI
NhgRSEP00FADns1i/G0KqYP6xUX/4aelgOVtykDRNmH+vv9+XcttwyrnYI4M8bWN1DNf0APAn42c
xKPP+UNeavWLp9wWyw3z4etGzmkJh5NNiR9KB+aSbpBobqjGOYvHbSD3EwV6SHZzx7p8izeszB+L
6nPOmG1ovwVVTBwz/sgQ9L63Qc5OJ74yYMhn6VUGypntwbrLN706keOIgSVmVXWn4+W5azdxvq7D
5xCarErM9aJYS7Pbbr5WpbnTCMTNIt2ycCm9LUmATnW0534FuA4g8ZVV1Gg8xG6APhkfUjz2uXvZ
inFHXN9aN845Ixn4qrAJd7b/pWfUVUQaFwZr3zFH4EfuCkvY+aSIvIkE4tW83lasdcDutgBOsvOh
S+pTHo1PBlmAofFMmEeG4ZR96LZTz2ARFqPngb7jEHbOo1PeD+3Oiw4lTAx7LYgBEfV52h6RlqmO
/VEgkVJPsJCsdRkDFslu5HQXqAuTnYg4RLicJueBTQhrvnuJv9JFxpbfDOMdWKskItHEuu06iBwe
sQCkXNXkhcxXrnnFLgNX5GVa/rmQ7rrxXhscl/rUGuEWBdPGi4JN5IcsPb6i+ybq8U+t9rN9iSFn
1tYOTC+2CPS0zn6uvjqAedL2S9rduop9KjpmVoW9E61bs8YW8tj69Un6xQZe7FW9OMEQi87pRQ/w
t0PTyEi3W/eSw4C4nNE5QX8YiLVhAsNPexzZFqoGwAzuj4QW2iZGxNgT/Jbi2VDJee2t3WIXBZdR
0FyOKJjJ5kj1BRI3k+wem8jwMrwnsTgLrsR8NZifhvpMFmvTJ/LjwkzJ6ASU2HenKC0Zvp9Z1U2I
AwRnsCghdKu1218H/T70IRTAMG6Na+J4kVwBVjeerHk3+w8W5F0z/RQPX0YXrPiTmWEp3efD93C+
JyPY8jdEGE3jfmhPbnobJlsnu7HSXQ8DEoXkqolhztTPI/IHnbxoNtgMqdHLYsYwsKrWbH+PuT7M
2Jk8/wzIxSZm9Zv0lxV+2Iz4hWUY2fOGzVhj6yUlmPzEyxTrIKwJpq2wDZ5m/3vZf0riTxnmYWRU
xzGBxHLF2MbJICkVDBaRKzqOcY/DbGuksFAdH+r3eMIkcqhsQkYJ9VoynTsIMO6p928iNuiyD3ZG
A0hmksSWLTGF3SE22TNKAuY7E7xoj3f4OiWios/VxYhVgAEtwZmSDHJ+JRdbIxLgTWmQxOyvULBb
wXhdd/1W6AORtqAvmVoau5+/G/7prHLZWvushKgTvA9FpXQnNYPvpeB3IGyRaxKA44r6iJxOSKqX
Qapn8VAPvnP/8+v+Qy3EgsmDUeDR6tD2vD+ZqxaKxeTyS5UTZoBo4J0BuimpHnoya4Jf1IH/eDHE
UMvL/bUi+nAxqRsdVRQRnee2HU8+YNIVUAUiAalq3Muff7TlpfLx+KezQebPwg4J1/LXvKls4Tn1
dp+FBB3HF0I9TWx4fn6BH38zmIf8YGKp0ZWQHwoWvCwofcAHr6qGwB5MjGrled6u9upNRYZLjGb4
F++0197i/WdCUU+RjtXdkjb3yvvPRLjiZKIXJqZkDL4VyfgVI47Ymsq+9Q3j07JrnlR+gcTbWWWR
IFGpuARie/7zz/3jz4jkjdbEVUSTKN9cqv03X6ypiWXPacoRebwk9ovQxEXq5//gGpIiSSKHokz/
cF+OuL2wZuDTBVuxVtMAJsImZav/xU8olpLr/RdKOcunoUBwaQXkh8qEpZ50WzrrVeNy1vWoIjif
BRHXNgXUEYxoTBoXKMFJ2O0+JeUyWkEZi6J11yW/qkJ/LM24Pp0YXy2lkrQ//LgltNU2ragnei89
Fqq7B9E2k+roHq22+vbb3y82GIoj1I4mP+aH3xBBv8ZgQG001dyqWUa830xgASkvRnX4+aV+fA5B
dDDHYryBJJJBw/vbJYxJi+VBp/mLOvcIYLNZQbUNNv/BVXCbCA6xZQf8obYWfcuTCGITuRy88aQb
yPLg5fbzi/zDnc8TbDuwNfF+Wx+feMgOQwLfmt0vSI44tTYG7M4se/n5Vf7hC/O8ZbImqF2Xivn9
F0YeaVJ7y1XsltUJaI8EdMNvX4KPwNflLHAZ/tf7SwCnk61VcexPoJ1WEqgy64H9b17D5ybm2+K8
dxjg2R9GPkOC+GUYucV4GRyqULUrpyDz7/cvwvJKwMJGoGt+HF/YU58Lpv0VrA9G+VER4y/we/W7
rxI+CqYTy7S5kznxll/szYkXo8AEokf/Ms/fIhvvz++edvz71TJ7s1AT2+5rJ/Pm39+IarZKj/Ff
X2fpOVImLNAijndpU9u/KDR+uIX5603JAB8/7tLIfzhYodbnoyDeEfkAp2lbBVdskJ7wR/3iefyn
6zCwZW4ruRqT6vdfGYTDHoVuib0pGKiOycQ8gDyLNzm8sV9c6ofnhY+0nGMuXx3Zgx9vNKd0WsvJ
sNS24aU5wwQkh+nnd9k/fRg049RI1vK+//iW0F0y9f7MEeaTYdInj/b0hWHCLy7yQznhC5vJL/pu
dOiu+ghQ1ujGRg8WLicYLWVnAVTBaig5LYfPhlH/4mo/fiRhu4wWGRk5nDMfqyMthzCIwZgt8uIr
2xdIc5NTRDrqz7+5HysWun3eqzycryXDx/FyjWekMTK+urHupwn8Xfci4b5tTE27ljOgLR0isVBJ
UVUH0wh8TiPT6B14KGKu737+1/zwhgUOS5onUz8bbhSRIe9vytGhiEvQYqycUDxO2g1YhvUgy3P7
DszdLz76x6GHz1GhbCYZDD74Ve0P5aExhBYZNbyRPM2cZYIyrOzpsnfdI1bFc+h1W9OrfnFQ8cst
vO+3JQ2nlMlUE0OCgDcKQuXDdUUPuKexGQmUvaLvhH5I2qJb9YaxraKsAgKTRx4WMBjEbXMh09CZ
HyTWuXwiaDY1AU0PRVPFcKYg7OBObVBu0BpHhCPFkdnnDwSrjNUWG5S2YB5Vr8onYBgCZIJTjV3H
65cNlDiwLjGyY2zgrrgVUx02d9XsNsWZWbj9/JJEnWy3lZoYK2LQdNXsscMly+ch0gY5xOVUBd3B
Zjgcfs5A4o/7mXQfEEeTVY3waROfMKWiMpCKJhPRtOdOGnr9tax0lT7kCeTXfRk3gT51UEro9Rev
ddj7cXjqXo3Y/qsp2381aNuDg+7JaE2RoDBOELAExrSbysXXDV80OVmvdu8ydsilWhz4+C1eHeHW
qzscauN80S+WcY3NE2jEvMRUSNvwgcISXZG2hFig/feTx9qfvU5tClKteVXFkK6hW7FpTlbRkoih
AzhhTsPfsEmdqemPoUHttmYBDFsNDGmM6NVUeB2s1EQp001CnPIliMOzXLbVWdHgncbf0W4idwnt
WOI7YhfZEUGfejzC2NWfQFVfeB2szvQSYUm1r9oBY6cGqsufHu+gRRW7cAkJibAGbmwsIJeIq0mC
WsJE+AGhIL4GjIjQ2aP+luf1Ej8iDZMkElxurF0iHONoBiAhLJElSKtJqRH40E36V9g3fX7hpCXQ
7JpEP0cs5HHHi7ZWCAoZuE+5bZd8lAYM+io1yEzJ0Zv/T47OY7ltJQqiX4Qq5LAlArNIkRIleYNS
RM5hAHz9O3h7l02TwMwN3afdac1R0ZmnX6o1W2UYyiSo1rwV8P7lmtE2b5U1jQVLf+5GS9PtFara
i2nZ7WGGdunNXVVca2WUzmv+ARMOPBrpmvjSGFgV1gHwcZJJ1ysqZkmWcOZtni3DuV5zYzQwyB4O
A3QYwlD/ullX75gAnHtmpEwU1vSZPCXRFWW/AfJ0ovaMNCmgewQQ7gAk3cyD89WtaTbdKGs8EMht
8ZBmBJWQeoPkQz4WSjUFypqJM8ZjtR/WnByEEMul5uUge4gIvmzN03FUknUMAFX3aU3badfcHYIq
lI2aALQN11Qedc3niRuSevQ1s4cfT4Kc05Nm00yrwI1sH2lN+SllZiJW3OcXSOHDNl2KcVc4KZrK
KHdOaa33mIgGG84rGFwj0he3RdWzk+CE+HiZMUXYhtjxUMmbdk0hwsftHIc1mcgK2y9daOF2XLOL
OCX55lryjBDpq27KWOacNR2z71Q3b/wd5SHVpJEeVpdvoLU60shISlI5Gb7UQrP2DCnSIMkEiGKk
DtsRc+gualIigYvGOeQWl/6yBjHZdtx8Fms4k6H28w2LZPe0kJ7hSWuIU0dd7TP9184SlG43WcOe
gOoUfqgRALXUUGO6GneItMZDzUPB8E9o1nb5Pz3KcAiScoD08hqOy3ZeY6akgQFtFRE9JRWEUEmT
XHuA+kUQrxFV9aQrz0jQjF98KtFWWarxkNci8fC8Zz7gUtwTXByYunE+pNIYb0fOpH3eCXuPAUDi
pCMlK9NSbVspCuHEOSRGAzcDPb4u3HQGE5dE6XjrWn3exWv+VrsmcWVrJhd78eJo0NRiPI4mP2mG
+scxOEA2clEkaaDBwrgqRZZ/ks0XEy5tp8phXAgDI2GRRfuwRoSBM+ye2jU2jJ+oPcJTzwmtt6Wv
TiXsPa0Fkff4bXFUZGa9CvLaD2vNJKvXdLJEj83IowHIv6c6iv+MZUScVXWa8wR1LMVKnhZvcFRs
wt/otYN46WAPGjbbsqmukanPCIneMI0UgNjlMVswKenRUbJa4BHI+Vtrx5jEekm02Nh3Jdwzn3uc
A0bBcfNSTkn6hCf+DQHNEAhJIcRTVRk6K43+vVgJviRIgPMRN7713utDd2PSET9iOR74tiX12TSi
5g15svXJHAeJITEopGc7tUJ2UZxxgs9KseYTS/wfrURtvbHoCmLEp9XUDhbpJCuxuLeJo/k2Q3Av
WggrkiSUbqkQ31MxY2m3kHeNrN7dcU7+9CInbMg4KUsUb3E8XRUreZd684CfleQq4gVVYgYJyiUB
TzLfJTvU/RGxpTuZjKCodoCSRBH0hUYhkypDEwfL/H0Bk8PImz8hDGDaTtuXfpcqY1DOo3JcoM/s
JWl+nhSMy7l4dwq7IOlBfpdU61l2ytB1NG34B2CadNi2+xymPV4WuHYL+yKU2T6etsRVeqTbS4rc
lEtbc9EnHxWGl+7AMoJ6LmgaeyfXMMHU46h+KyERQQwftF1ewjyUWuPItCvDzCsFlRMDaNHvk5g9
uS+eolDsRNq+UAaQYGGR7xMdoHU/45Z9XjTjTj7VFmHo3mJQIiVNMJB36eTzaRY2eOFE+x0H40nL
xWUIEYOTCBuk5rcmt5bXgVWmTkErp0Jy41MQXzMYUsWGJvblcvF5HNcJ18jtlKZ8IEiaKa5glKz2
mqPWfKIMKFwp5vfA+kPQbV0Cvpx8Qo5/Jw1cvTNF3mTizCFDI9qAmP2F6Ibkr1Q/VGX4G7vw5vQR
w21lh1HrssScS5RWm5z08k4yIdInYLSVcnxv15x12ZDezLLnvaiLj2Rkeq/k99oh4tKEel0jaZVh
UNfFL+8AajUu5yTSD9kkuSHcT1ZV1htaD67orPnqIHAK6o8cD4gbjgmQNKk6GaGdsqGHcTY5fk1Y
xRSv6RHxV6HqXpmutGHyD3vigJjbQWthb6jVvqWxPABatJkX4gbhsb4agGF3YavC90bLQib5SUQ1
urN0PpH86C96uCmxm2KB5kcW6rkf9L1uZ89qzOYADhE2gCY79sAmN9jhuSMbfd5os/3Z2I4/6OMx
c4CLNc3AOiUm2mIpsYLHBEXawrgXo3ODPTUCjjbCvdNW0tVxUmcTWu1pbvlPzkjbBVWhpoJ6arzZ
+RGtjRCdxzhT/pE7v6KhhwIYVn2b1P67bCtWZZGAJBlJ78D07kUtyD/G6jqPeRDrAppCKS5OauIt
0HjtiMyj6rZ+9GZ8rZbwQcTC9xxSnjV2d1CH71YDoK1n8XaJToR2aBt1ZHXDdYSYVxV/ZfkBQmjh
SL6Xs30uHcifi3HUxL2wyMZVqsiFpD66lqOc+AM3jt2EYVR9NWXxb8jtx1LPNbF2GbHaycRzmMjv
aaZcsApCEBj/YlEwaMD9cDBC46W26+9JrjI4HWrv0rUfcX66RRxDipF9OvsdJzLgfnD8kB+jCpRr
XKqgW+vftJm5np7Qb6I1PkIqei9x+6m99RMm0hNk9EM7TQcz1d+mGthKm+1DlR8AbHVNOieZV1cr
EptBKs4J0zpcF5vF7jwtGnkAcxewuScvr6YiNrSWW723OD6Pc3xp+N/BL/FSqkIWe24dsgyKNwZk
y0iFg9t1QVo1fPSnPCovs0aLOV4bcOvVku+I3tng2QyA6bikoe4Fg4+oIysd6MWocGSRYaDK+YvT
5QfBxYkg2oX6wDRddkGXohXveSDbng2v/ixLERsuiu/uKqLPUW5Rlb+qlBst+WxOadyaMTv0ZHHx
wDzkKT0sqhOk4MMyDDEb/DWnIfk00lsU8lo1SzCo03GopZ01FaT2QugzyjOB8Wdb/+kTZGdsRXNn
3swaxF82ua31SLkcTSO5l3ALyV8zMvEy5+Zn034TdbDCw7DZhcLcjR0BKS29gA1psVS/akOGJcBE
u+Vgib5KWpLBEeB0X4u0f0EnupnJ9K0ka5clhptmKGMdQhM1nnfw6omsfjIr2Qz5kY8WA/UHbXeQ
rQeV9LksQfHHn5TbgcE2ZNIAzlWjt3QgjeDSdmWMj62Bku7sp7DbTFm0sSkK1SGCZEZkPDVF3nKN
kWWLBHnDufxK5bMfmby0IvQH+5TOeaBkWIqdkkky/zh+czF37oyzWZ5ity6/SgoKI/pL1JF1fhgo
Qni2HW1baTio8odBru8ax0aKapBo+kbrPiQNGIjFzz+yQHwBnrgZOQxr0KXOsq9ofAqyPQbL9rI1
A5lVUqd028bEA+PMT0P1gJEEtyusvTg+UY8Nbqf9NDPXHtdKXTR8lSNbr20339XhlIt7KXCUE8Em
dsuwT6fGMwh6xru7oWVflx4QyjKAid+sCiDShq6xEFmIPgBYfauEfmYelrR6svUyMMlTgUv4D4Xi
aS61P52VKw0PGnWldAfibKMh2vW58mIUVRrILW1ZSk6VMow/OudmlKeePOY+KxLO9X4OioYV9aQu
mGm7lOKeENVa1IcxIpfQtq+MCQgHykisrX5agE3ddJYMiKZ48VVT8rEKu2odIVBGTDG32467Vxd3
ksbZFNmsToW6m9Z5sACgoyu+MGkBtZX/QhUpmu1Mt8uZjjHG3JLwQgC3AZpp2Oe1EUTgNxX2vepS
U1199hhVswiShqR4Npt87BgMlKzd0n/2Tsfi2CEO5znpH4ZBvlh2ibOZub1HkRsovEV2V5w6h7CK
pwjRTdegjFZ6i9AS09PqS98cRvlF5V1UiCiilWsdd44+06jdScpbW+0lhnOJeBaUF9F16l7L7KmH
lKNbC16ob5gsm5rqzlb8iGneSNgZ7t8NzivkdZuCOBFW2OrqqSrgfdBDJggrJmsNpy+2cdUHXaT7
C5ZP1ay9Ypap2knlCxNPJT4UY74+IuHIsNHB+mrJCKKBvOlQfXXrJFsBG50MspcSfy3tW23yI+P2
DyN+kZhvN53dOgNrpm2XZk97ttFKG2JzIFT0BcU/OT/mzameP8kedGuGMkv0Z/8LYYQbyRPAiQ0O
e9Q2G4VLcFmelDhzjRo4kG9N/xL5OISXafTNKUhMRqUVnvetaAnspl9DhM6jHe9oEYJ0NcWTMW/U
QWG/dPmLSQVNw2+SrJOR60HAC7nNOpMnjeBG9AUjDofWebLB/vXRdGDMt5H0Zq9m4Oy5KXqsX3PX
blNMYaTLHluNBnYeD6lKkq5m/rQCuMoCwjfmrqf+rB2ZIm5fqWz7f0xkIUv2BIh/O9l4NiZlix0X
FQtCiHrktipOurPnnZucfLPqR3rddBm9vTkxpmI12+FdPxA+jOgg+wV96PZV+zuACopUEm3iqemv
IxC0zVhrN9NZsEamsYftICZQaBHwIPNsVy1g5+VlCoZoOCx5Sp8fF65hpdeyNQ84EHDQRWc44pyK
1i6sW69Q0i1lHxOaACFpkDu7eH7uQ1KotRe9frV5HJSxZF15z8vw2Mqp35hp4AAKpsw8xB35rG1/
tagk49ik86IoEMaqidwX8sWm6VJeeoPAp7PJ/1rt7B3xo5xD/yYCPgZdInP+Y1TO2K2ADWcB9vi3
buZsJ0oJ3cbRGO9SKvlIFoFg41hKrIPpBLE1eQTBe8J4l63Zw42u4EsjX9prEygiu8J8d4RLHioN
D0OydFNWH730RmoLbjDA79ICZpDANwuoZgO7c33LuC+iex0/DPldNo9tCAOBQaT1NCvE20j+UD+r
qpcyJlTmA/WqaYlNPW4V/TvL573RoAZiqNdNL0UNPk7L9t3oBCrR8jY5g0UxbgzSzEgnHxYombeq
c2CrpnT91V6NhuOofxNzskuqJ0wUZPnOeXSGdSbqEvs8txzJ5YnJ90UGMOOT0niay12ZvGKNyZW7
Xb1rnPwmgafgZU04beHd5AE00v2iBEb5petbXfNsBaC3G3Zbhz014al0GxuT6ACos+N0AeRoiVdo
UmZ8mfUe91XuTUOwBnHR5sM50+LYT1J/6W8hAhcDq4yTn+KGya+PE23LEyrI4A6FxdSLF58L1Rqz
9a5mnOiwfm52AKACJZ1vpAxJLs4zoEgal5cd2e9JPwpPy3h/JuDWCQMP8IY+WZCv2Lye5arwFQbs
odQf2MocGjiWfX2pispXi/usxofcXK6FTDZ0JbsTXDQ9Zwg61WSNMjHNnH+FSL+IWt5KEQx+CVXe
fF7k90HbK+KIus/tWhNaQWAAAa9IcGkfjUUY9h74srtIV6GfouZFdJepeJfyLSTwwFbz7yTmQSUs
6Dgh9FRUsREddaNcemGubRmB/8PT6icDzPkMMVZp1y8WrBAHwh55NyfS9P6wl6IqFM8Udoc1XrhF
sck17+Y0c7hkPKE23Kyntib1qBtLT2Kqqdq0zDOIqAEhWgONvMj2vfyj27InJ+ZeJhhGreefRZNv
Yzk+FhvZSrdsTQm079hw6lbaV2TFbiR6WnsDrZfS8jikyAsHF1I9VIRuOcBI2ySkLG4IUY2k+jrM
vlLz/XxM3WY0gUCqqFJ6ti16NO/z5kVLXsOaemn2+rm5aNPklsnz2ixDtyTAPvUrafaGabcU4jOV
KP5R4EZd6UvWeACK5hIu+AYi1xVK4JD80Y0crwJR9UB6ekFF3qALdBLMrYX8lEqy14XgStPxvSAG
UdKM7SC3Xqz/jjUp9CQvFedlUbdmATR1PklMJcbmguCO2YCXLRFxQvwvUnbvcocve32R/VA9OMlB
CgOSKNxs1k5dru9EfTFzmRNFOdc9TusFtEViiPu4cJPEi9/0A+Nd+aqYgmli8yop1snongwFUIiw
XpvoFYKhK2hx1a6gQCGBGeudPsjblIIsVONdRoZFKa6OFv/oknOt6okSEXbryEQQf4Nm4W6ceVjV
5kTFtKUsbZfQozi+KVzlqoSU1Ijh6RKZ0ep7Cct5Ry1TZX/DYAZx9y5TQUxshI3+5sQHXXovZWyp
0reYyr0q/yBmcXORuhITibZGtvjA9cvLTZmvhweRmCd1FY/aynYW7X7qR3+0OTPFGxty17HUoFwx
qmVOYFnixgt5KfEcNLqzITx0V0wEjbfxPo/aFwyut4QE1XoJ1OiHE8i1lBfaYZ/sN7oqk8o7556R
Tijg90XeBsP43HNJyHeAyHvefdn+likGi/69ax+VwW9HjlX7GgPnTag/UwIyiyZ6CbOOw2DNU2KC
aQgEmcMffDwUnTElVHOsqG7lxc1nCr5c9wZkevTlsJ42KzYyr02v0XS3Fx9q94TVrY0UriJpX/Uo
/CKSuztXr9/m+LFEJhUNvQjrk3UhsAZNCc1v+JmVZrwM/cXQCL+a7ANoMboDy0vgns/ZrRrWnyf3
Q4PXceSbEuDfNal6UZzbRE5p+tqr+5HwWE0843T0UkXaRmPrt/U/S+rPRaxsTOzQo6G9hXzVoDrK
8su2nm2NJwW1d1ldppoNc/7omo9OXbzO5Mme3gXMOUAK9WR7ZtvwaeZfvMlBhsO3L6zdeufaacv0
dVx7LqoWTFtcZy3GfMM1hNgwOtwUMgRtTJwLE+pk7oKaMX4/l8dJ0T2M6F6cLU8yTvqCriuUqiC1
ep9Wn1aq4NyqgCKwJ2rNLQivDQL387iYL9wSbh5L8I7nE4PlPTlqfpYRuN4wbUGgTBwhquhqk9ql
Rx/q1ylrJ+M5qelkm35jG9Ou4AUnvPMVmCfHtepnk37ACcX4Pzq1driXAS+h6nlUGREuReeyPXdB
33rNjG6QwUnmkNFa5H7cIuZ0bD/JR5/kxW2tdn5pZj7yLbagPzLlLpdL4U9duIek5vWd85EuHSW0
snMyohsLh2nnPyNNLrBgLpFArGCY+1XNvWg4DrjhZ72g95T9oiIoRWDcTpN9JofBEM5eE9n31OJs
TDCaQ5S1kADnqr035Zzch2iOIEyYW10pXxhwaASYpe+jCQt4tugWSAvirXMwqfZ2bvJwZ78NwMgS
sk01JmcSRl+B/QLZKsl+aVCmYvwfyA0YtE8p/SnN8tEay0ue/7ZlFMyWeIN6yX2kPUVm7DZaepTj
6CJEt+8N5y+anDeQBJsWPEFD27Ok19EZ/Si7dUQ4ouP5Eebw2wOas03FhxOzLef6gGnYa+rGpaKB
RPEoK0C/zjodtSnauoXtj7Vs24xw+DzybL04juPwVPXNo51bxk6nTO9d8vgYiRDKagYYYCRp3C1R
ebCZK8XVfI+ZpGm6smWi/wwu0l8oXDt5ZO6r3fQOKOPUENP5XhfXEc6x4xw4sNONMStgvqPAFMLX
p/HAefKVrdRiDl65rn4BTl2yWGcymbON5Uln9pDyOWxKlHws4TTo50wxvWw6K8IZgQmo1MjTXyV9
xQsTXDu1PpYqO/UqULwgN9k4FD+zICEwlchsyV97DpNYST/ykImJMhWBHAFiAjjMXP6cqm8tr9yU
/fZG1tPT00gm9GKGSaLqI0FxtzY88wTjQslQivulXP1GfPVikF30LLs86roN0+2Apcq2LfpdZRpr
RJGbFt9j/jLptEzmSsZdMy7MfVfXe0U3A3wuZ6LjLm2Ve2ljXmHmelLVHpau86xJ32o45/Opf4yk
YoLifhJL7SvMUrmTTrXSeFbLfK2Or+DPXbuQfhllPozsNXV+iP5KpfzJCg32dQkfW1Drdp6+XOba
0DaEuq5vMDy0z1rjPstUkPxKi7GdgiVXjwbjg7KLAmtuvcoqEcqm5CSkO24QTywiGLPxRDj9ISM/
BLzANOATj1/ZX7kl2xI5SqjPMIpFySXJ16C78qK27wmgCJBSD3IdghGKU11GJwnadpM593ZUn6Os
2amM5gVNdzjSGc06QQ7fo8pK1KZ6IMUUoDur87g/2A4dNRWannQ3DVxAT9PfMntRKJtKArm46SQ0
8xpZADlFXsvpBVcjYSDBxmU6ZIPl1SbgFqJijAiqrzLp5yE3DuSN+E6t4RyJgoU2aSBZy2ZmaxgA
BZ+ZfN2ysD/Gg/ViIn5P+QsxniREVzUdq17meqpjsj+UP+TQ3jQmcomJ4ECpp8tPu82Q8RF6SWdR
PijPJEce5GH4zZbua0jHr8yB0xHnhbWNJ3J6J7iIcO4zkjWG+RvLx7MzDU+CT0l2ADHqpU0nomaM
jxYJriAcmpi9mxG0Fir+pMzyF1GA8C7nmaCbpnq19SYoFMxzVslVXzT3fJyF26n9vwGbEfcm1hW9
DGd/yrSXOY5+pHp6SHH2a1b1gzHE77TE1N7o+4IGHBqyioTRLVwTuOTKFywN2oJVk4s8ffC1RoyB
RHb3ruwzYyuG+DhD9YBjda/bgWBe0hbo3Kt8yzrs5CTTxWTB7zW69KNp2dVs82S74Pwp6/BW0L14
SDJMV+io1GwYYtsy019VweE7i2p9rBtlpeoxVh0YSmqA9dDINtVNRBrjD2cAuMsB0XTqX02aDvW+
xop+FE9Wh7e+jSw2+bIpueMaAyba+i4zsV6nQldUIxyIhsajYhgfUTJv7Sy8DmUeREt16Ft5F6uc
vqX6YlNSAhLZqpP1ZNJDe4oyXSE7e+Go31qN8X3JVaiL5q+SrXsUqY/ITt7rNTitc2pOW1k6xG35
0lH0bgot/0sk6VUT4g0fClKSbH6F3/66snS8cgD+vFQfVkJ6c6YAVxiSVyQ6iMitbSkVa7BOdDFs
BCs4Eg5DOAWIFfYlcgKG4tbNHLLTKHXXZCbOr4WNwfQTsWy1TYvlLalyBt59/KKSODdGdJGjFGCz
u4mc0WNYB9gCPm3RXCWl97XUucoTQ6OppDoAuZ1NH9BmTnXVMYEhDJORpBZbe6Q+DxvYWd63zwhz
yk2tAFxcZOtERi1LRzWYcMi0Qrg2RxzzkFecx6dEz2+VjnVkkJVd05o7obNtYEbBfYZkwlOG4m4T
9zcmU+W1qn2suvwrThgcs4ZFxnGr4uWPXcg/vSGLitT0XqvfRvwuUawxS8uMe6Ut93liVWYuebiR
zOwkhZw4GtoNOPzUX+GbI5RnTcFfZWcXsygeYx6fRR99FqLdaGI6tYw/w0nag9SpAxhZQagyCmgG
Mltlv4O6pSXKU61Gf8xdvbaf9uAA9p01r/xGgk8nXLVdT0lRUOjEg8QoUH7KSF9Tk4qvl5FqVD9n
NoidmjtWSbZta+9TtrWFNB2kTN0hRvQwlcLlA4kCJXwDuugEw+cjyc3XhpQozoisZFzIJI1GDtfk
ZVYz2q9k241jEM/VsZJMVrXlnlTaQ8zox67BeudA8ogmWBdAbH7k7LYQjlzWMZXyN/CtRyZ2PbHs
Ey6shBtQZW0Ix8UtzfPYUv8uEWl+41ka+21R4Iu31Ytp9C9lXO2nsXhOM6YpVJoRDq5Bka5587sG
E45GyGFrZ9upMvw4LJ/tOb9wOu3UZEDzo72viS5SZT2GTNqBw7SWd6N6OPLwIstSUNfhP1uKgsqw
bkK9okB9irT5bIzpUbDtIy1nw7HoI6Zzl9l6brSMtJBiX0r1oTLBgi4Ti2O7PljzvMuJjXUAQkfs
6jXgpHPn9ZbthtSCBGtuVQnfWEJkNkSvtNC9PjNPUfKlrqM6qYE2w5Jbeemcr3IG6dgj/2ABEcea
b80UWbyQZYhY3GFv5vB5GJjotyWiV2K7VzlvMivilrkBg2ie6Rl/in7ow/BMXtFGL1Wv4yYdzHor
Q/qVw99icIIp1wEiSdtioBppgKZbpov8nsHRiEaHWXjG9G7tjypuSmp+frQ/ra4+CZBAhjvbh9Y6
y9Yn20SAWiyiyQZF5MV0Dc7NVP9RP+5b5VUtyl3DP9qZN5i//iqBbosB+9pnVj7qDmHerH9o02ke
+Gkbdg1INbMqC+KUxaOgjG4YRiKP4noJZnyaIn9JSrhjg8acwCLbnO0awb4IaTYh4REppiO2TPB+
0Nrm7XBTgdPIirRHunFw5tgH/esqUkHn1iIm6AGvIOrSTnbxYTNV7yo2wQtiE7Lb8mdlIZ+M1k6r
RiQijNhzwaykok7Le0YoXPBUuiXYXx7rTSs4xPGYzeWm6r/N8VVZ573mfR03DXa7MeQhiAzn5IAK
12TJhWZ5bKn9K7sIopJDf/hulGMmDK/L+dPLt8WuJ5KVHxXA1CZdGBuyYWtCtss9YjQTc6gSfSlZ
fFMM4ZdJekqW5lws8Nsm7vs2BCJb+DbRQuhPSHhNRf1sju23FMEhFg4VQco6N9pYjKcQjh4Jj+fN
zRAfOnu71rZo773JuustvwN3t51YgdxhWx0F1NBir6cI6XiLLXhiZv05xG/gwvYJMxYlXHy1RmG4
Vi4z92THKHykTNWBXKJ9RAlwQgt2iGLVW0aO1nn+xzEGXw51fBedZNbUKOMi7R0lmiTeRitl3UfE
gxwFU2c9mnT6BJIPZrfuD7P2UGbzjxPyILNl6FKZELI06NlaqcWzIv5MNCsR7cyUHpvSXfUNTnd2
Mrbf8x13/6Zaf9aq2pUzIZcU27nxErKwFjdQrO5UnkkMYx67iunn2SVuKiKKWXmdpPIRtvKX0jdB
UpnET1XIZcehYYCpvJXL6lskAtfiyxoksZvU9k9I6nfeH+d0Yj1FjOAmFiGHBZO1NCOndjl0OUCs
9iUnn8JmoEVwrsh7F2AJvNocNQdIILm7LV2+W4gUiZbpWNb8uLBgc7bjvcNJpBX4dNcbcWC01kJw
W+PnKcE6ZXwdytSdLPGX6o5fmA3ZjNuJJx38I6pI5zFUSOybDx71R4biruanTVh0iya5m532CKeZ
15IJtxHjDw23BK1s8iTfjiO5Kvprl99K3RXEbaz/OlOGYx3tkv6UYrDGObc4OxBhNHULhq9mht1x
irGlQtNjfNmRXaHsROXKF3PcNM672ryay3sxyjxobKh0PNy/BusR+2AaVwtwKhMTzq8kd3vmob3M
iPvaT9+L5DeOP6mfynyOzWBkqcLalgXwfFW43a2C6AheP2QAqGoo6ToBgGIKWk5FrRxd46uY33Mm
KN2vbJ8gsTALUK7ZcNLGbRj6vEt5vk+7b113kS8iNCdunZXW/AqcDcTEfTHukjJslPwIhg7Abomy
g41dYsZbET0gXrsK0lyI44Y/yHdb+5pSVA4YWp4kMe466x9qB3mESthtCmfYR+qCfDN/t8vXngtT
Ii01sS8GTaVR7dSJ8MGjVmwH6cAAHXa3X6U1DeFWH2V3tOdLn71QfZEhuHg8wKHFmvuf1D6b0L6n
54Yw3WqbmK/knK2m2mLTAAXEyNv9SFrudW9msbXkM6VhsXzbeUNWEj69adOP21w7iZLhZf1iIP8q
nlEJEN3iKuIhaqRifmn8JAl90cloaCkkQPQdkVZvTYh8E8zPKhlqjkb42hpw0/wcdvUYqM0HHawM
KCFsqo3UBU6y+G31yKutVd2I1vQRh5X2Ht9uxzaY6F9EapLElrP1y/B1mf4sxZ+uNX2V1Tzlhjcp
9xKBIyoryzrPLTvg99wAdyV8tUK7fMnVRz/BtX4dss/FYoRgnxdxLqEKF59yR4DX7Cds+dX4zRgh
wNAolNyab1OyzRP7XIzR3pSuYxFUCnnUkX5llMpd44YvEf58zcud6zClTO13XJ6s2rWEympbmv8m
XWyrKNv0YCeZVOT8oZ75kMRSJ+0N1HgABpFdZ88K0bH2ve/2Q3x3lg2vVjSf269S4E85GeN2gOIS
rrxq9F0Xs3ptVQJAUD75fZXxR4Mihtm3S3l7esb27/Vbmd1Dg5P1m0Znb7I+Q2ESosDTdlDKeQCu
40uXXXlSLEwFjnZh8JzWcCc9Iw2DnGbHoG6D4we+IK3OVssQHU13e5SLN5VPlxHPWf3CdWNQoEtX
o34qa6QscRHE6j4V+76DEACUOCFk2m/0LcuUkUs8HgnN/Fm6ILF2GjZ9NPTMoU9Zlbwso6vmqPwm
cdT40R0agKybNyzYWYnCckBORayQUcQbme8qPSrcH98Dl0x00Equ3qfJfpVGkFIeKqP4IqECyzPh
8eLUgEoJqBr8qd1BHN1Y5bkjZYoJGM4pZGvLY5L8cD3WBAOH4jyyppb7rSFOvTN442e0/JQ4BOI/
1iconv01IsthAgmw4V0s17nbFUx6J/24PlkoBlCQcu7VD2i8HFzUhUjM1ciDO+rJ6EYi6n15YvPw
YrTHcf6nSW8CNU2l/2rLHjlHmwSl5ZcYqmfbs6nCuojYur2GwgJFYMzXwQOS2VclOirVvRhgIJhP
yfydlqdWPRVTSMNwlnWWyd9EIcF/+rbjey4ClQ3NuInNi+08opz8Zc9kVCr+Mt5/7VAOd2fYSvLO
VG7GcCqQRFFoOXjVY/hR4tDDQ58RumWUSnDf5/NsPf7j6Lx2HLeyKPpFBJjDqxiUc0ldqheiInPO
/HovGhhjBmO7u0si7z1nx2jYMCsVupf396g7DOou1z7T5mWUXk/zXvzSFC/yWbpdzbhPKGZkKgY+
J55Mdc3fKmZHT/yrn2wtc4ssPyUHNlF3cXjoe151ldog0Z6l96E40mpIt7ONYGcytwWaawwP/GWL
8uQJaCarvnHleAWik89PYlq5I77F6UXC4aQdNQtm9DxNP0P41YqZzd1JIEhhrSfZRnwWIr4mgFY8
9DTo5uIHmLhOTL5JrMRqQUE4/7SzSZ04Jh0W/zvRx1W3IR1NjdmKgDJArPraNjj+5vQCrNXPh07F
ggCt/B0Tkk92w/zCvrEId5iYe7prXGArQ6T19VsPIMuRB3bCOQueWflehmDLMDZ9Np9iEnubdtWB
G3JAW8FHKH8R0JanJ+3/22ifwJVaD0t5m1UvMFyw+ZUQbucQD3B2q+f3AGKKOLeDHIVOEF991v4I
w27WfzWsZoGTpNspPurBhlrarMi9vnufeK5H/5XSkin+RMpnVqHpYFNrgn9t+TIgZazruHhTQHfR
/pCztJWb9RgQNvZPkEl5kEUSlTc8dgjUnVF5JEg5a5WfoucDKd7CH0jy5haPw87sc48ruekPWfHF
CORo2uecvKuQqwiMsu8YWzFwyQrct6ZaRC42c0XPZ245vnYeddmDTURizx0ctm9hYnjSiFRzegX9
S+t7d5xHp019J0YQ3yj4VZOZvN9DO7/lHFwTaB8DICUAsUXoJF/5MDytwGCAkN3AVNwCPafBElXn
aBQpQilPZbif0a6kxWa4pbp8hroohHOueQLdmpLy0MmfMtQjrIXybojfMc9hqgOk0oMEX0L5eYsH
3G2hqhDdG8iASISjPlbPNk2C8eVixQ/VJ137jjqDIkpFeuiNY7b7ClkLtFDPccmhCMcvIl4iRRNk
MznEteblFhEsHdfJHxmgK0AdO0j3cnMXkTvm2r0ldJZ29Xm0SGwe6bnU/vjwwvisosunVrHlIR2U
F79vRIErvCP5zv7Jz66+9RCVa6ttJfpB9Utd/ssGJzC9IHtX52NNhYvsRgRmEn2KFSGZ0TOwoJfF
QQhgKxVbDqDcuZw35MuUxiMvXxJDZ2CJNCbQjgDmCIMsl06HFKXlDpYQo4XGrm8pXq63cfsn9J9j
cCWXG4GVQ8Ob3UT0mqKU11wUP8lAtx2EXwxTLDoTwTWRS/dSpP1TiZ2tutCLGJXmhtBX9a+BEO7N
K48TGqyKb7HeCkzSmBdOdNy4hJhAV2JtXOX9QxRo0aJ87LwIXX2g7YV0uOb0b5HafFRMdZO1axGL
jcQI9isi4Es/OiNkmAcg+JKGTwv2O9SUtd7uzfKfDoQi0uXpVKYrsIAxEGKdBYJRU0TrI0GdwjqX
3qbiRUOmHdWIr+OzHytOBw0t+fwLHOchtwZZMNG9Dd/lf2njqTpsRcINLFOu7cTJW9nAy7e/c3bv
p8823dXI48B7QpUoF+uklJdZ+5liMmKOpv61+J6ayzB9Qarb4UQ9NEHOLiYgSj5R5jJ/Ts+IDIWQ
hZM2i8pWgZVMexFCoKKTt924F1Hpx8oeJYI1/tGwYCOubwhwhUrzBfEYRbENWo2QzGHXIRposmxJ
3VRg/6QrpRRyCmgyg/okIGqeREeuJ+JWnyjKonAjILMbwaiLBJp24Xlq3A7U8nFsTZLn649AemXs
r+goOjQ4Q0KpxtfcCI5kfMWcUTJEL1hyJxBo1IM0HdXyIhHzFOpMCzwWM7iJ08o/IylhWiZ7cfwx
gKtU8rridBKxLiruEG/iivqilidmL5XcmgMTDIk4nE/DP1wEk+qK8z9ggTUoPc8etGeuXElAHqqN
Xn3o80mwwHpXufAi1kMmtjxn9oqTDTm7kciLkQMWleu6+kzisxSdJtWbl0KW/oVHAbESZqLYtVow
ARY6vGHkroNu2hXB4T5TfJsfRfmnQKvfxYcOBJQiZij4iceg0aG/klPh/8XMfYSne4bqGeVFQRtV
j58cGzr/suYOpBXPBPAUDrjX/K+NN13xiAJ36pDUKk8zf8kstUj2wurNkP7k8tJYBPqWKxqvvaKi
IgOTnF3J/3zwDqwIsHwpw+VVj+3U4n9B6ub8MuVpSH4xSjsJGuX5VEicoS9VOKhR4UBfRmKHK5C2
bA7LlJzs1ACTAUsyNrn5lOsVeKHORx/VD2X8zsKbYXyhKVhZ/tV8YSTSA69KT/X8G1RMAjXEqx3l
Hymi1rJ9BiHXN38Kln7ai5gfA0fgCif08073JLrEUfP6W8kTUDsVIpBOs6tiF9AvEEfOrDl686c2
XtptJfm9mblELFSEzSk3nPGkofhcFJwS4VqzowVc9bSqdNp+5Gj0WRGALIJsH02ci8OPNG9nIiam
Q5ycajacdBUGpj1Ev3HII/tX5N8lMhZjlraJ+mvOH+G3hkJCFrap8hFamadl8UFt1zjS3Hp5rP8h
+TQFqrMdmW3JRFCZtfe4J08dystC4bWWzOM0naPR0XVPo1vW8NdR4onInaNhzbEiiX/QJ6lw9IVd
Jdhjf2cNoQ+GgeTUxTU7ItFXDbaacNNV5dqKIzf2J/pJrjLbgST96sHR4J9poUI7BeXuWderVZVt
TGoLgn+d/1QAoXNDdXWOe34rzlE18az5Iy1jSOsfNdz3EnlmviMylUSpE/XQXmF/DMuNyA+UJPvE
cK35qOhv3bC3yosY7Kl9WvlP7YZ6rh3edSrZh0dK/a42eXnI0gVT+6miijKRx+kjnaDJvfqhhjrW
P8L+p1Bs0s3Ie/OPASJXgpHlJ/tItySwbUx62yu7glvpwfVQGYgfkv4bE6nfQtPYWv80yp9ae1Pi
bVcHtt7tSl5LeZ1TlTOfwnZjxSC8RwlawFcZQ5avWOHuvRv9Zxx9FgjjepLOek8rqIj8k32bVx4i
2RifQ7olMloMOdZdybQJIB3w1S52MFqtuNK2XOKzjueEziHEgAmHKU/HVGzZV9NxNVkOpjfNxPQ9
fszcT3x6Igd1ciSdrEEhm0DI6ndWvN7/SwDW5R5Ybef7rafiFOd5skIvKa+IU0F09Ww/Rydf+BcW
L6H3QNLU5B5mGKXyjz6FgriLIlrHtYYXb+RcqZ1apbH0YqqnXnLJ+4zSazPdoMX6qOO1+k0Q2JEf
D2iGt4kDMu4jz282TOIa1eDNYWp/pTLZ1NzuNS/N3AFL0RIhrcjocYoIQK96FgW/FBCmUi2gJ4tt
9mGEX6WU7HTK4YFYlcV6AAVhF8YlZ3nBCLYqK1h1LijkGLUnmIeqA++joJqCcq9EusujBPOLsj3u
PgUfRU27jbPf/4e2h2S+hdQqq8DXTkY0WsOZSxwz582fOS2JdgmKaHb1+KkqmJlOHajgUgkVUmLJ
9Q9hLH2TcIyy6Ii7Wck2VnFphHPPMS3sCSoAFzvIDTMFil+N4x5b+n70d5G2o1Z1+KFErCt/Z5lq
2zahjRRoDvCc1VJHBZw8J1iJ8GeefgyEAR3DZFYdZAVR6rhB6IFDGTKVV5anct0UF4MNM9Z+ArBq
MZZs8Tkll6S5DzmVtEgiN75yzS2UENY1KJSVEGtcIwxYaF176lyJg3f6EbXpkjGCuAG7Wf2n6L9d
8K7Ndy3o+dOTsriseKAawpIH0YiUAQfHILMj4HecYNbcH6Un7FLCy9ftAr4tVCxsPj12AVS7kAp5
5qm/C1+hmBGmW0wbM3qgVZS9JborW7aa7CESBg2an0igd605zgZtT9skOJbmM+12BeOj4LThq2JT
zkZSR5WVeMH9xXNhXuAqO7Ly0vXkU5zanXrhz1BO0VPwcdVgdaqRxkCHxioCNGjzsuGuOcVIh8fB
xYHGYmU2XHerPKshEDbwccVbA1jexpGNV1vgLAk21hWCH0ORKKwYwcx6A5lqI8rFs88/0MjPMrsX
4uLsw+HgtsKL3Me4X4eENuY4TScempnQgmuOwIB7Ug+PQoB4+5cEgmDcB5iux3zknnEl3Z1gFcu7
n5i4kPDgf6rKvRzXEzwBxkCaIlZYllBPoRQUh31Q8F6gTFpNx9h8o0uFGcKZmOuqBwoeRWd0+yiw
RZUTos4/kX6HlA1k06RrxULZTRuscqICvDgFidf2176FkhGOXcIR6NT5DZ5OGLWNYLGGwEtLXhRu
yadYhdMhND5i5TNU/zXz9yjcrOFLLjfguHj+VzCbVkdWqooJmFm2rz8k+R62PgCTDQ0A4If41muq
PdGgODFsqzursGRatMsr2vVgjxKCOFruNvluwYFH5RYAo++o7Nb4P74Zr0jASFt0y2sBy1O0E2fl
Tuw2QZiMiW29wmSzkqV9Fnp++lPIHqUhjNoS+vGdcTcQ/wyLHftb7I9VeypgAP3qV5ExCwKQsoSL
MMh4ZPN1oD6JpWRszdQfPq41DSNowL9LwY3nkRq9EvX4lUsEi+8s7YfuEZP1iBLGRttXgRC+ms+k
vkTZaUzO+fylInBQYLpKLCu7EHDF2GvVdcmnnriNYzgh1C79vkGnAvShYDO8lOqNRk0Ouo2s7crG
9SeyOmFze9rcLn341ScBdxvFC4QfxkiRzQCZwPCjJRucG715MNFuxmiyqFhcDRCNoTl4FPm2CtN6
9qeO+4pi+5RPy3pVE2FqJpr6XZacxfKdFmE3G06o6EWTG2Mb8c4Vw6Yx5YMxXJJ4PSIcSSXM+P4z
549gpSchOi6bj7o1+y2YGdXVk4SBRjurP7FUoOC8ij0WdhH/0D7TjZVf8sYdqO5YiVt6GhmsTHxN
10G6sM+VySXCyQWMbutsUPJJ8T0zcQ1yPi36lgTrTR43WLVy/btgCudOnl2BI7HE3NHBC+BgrhQi
MZ4FpwzSzKz6kwf82B8yGzhFgkAwjSvy3y0OoDizS5XIuHFDNmmd8bOxIQROVKILTv4xNInwtv7/
t7zL+9cpMH0S1wW3WLOg/yU0WaNdKSNvRXMfjp+ZTv9p2aEI57pB6deg7n7049ukDJ6Vyiiw7ERz
YxWdhP8j9l+a9pYZWNo5hpBfZ3Clav3P4O9WFyiSHkkF9OjsdDVHV7Wb9chJy3KdJQAV6C0av3DK
8IinaZOE1bceZZ9+fdDSezoedWDmmvOPafGFfkVTfyPaH7GRmeo+ZR5qNqDdvUgpyDUP/kjAZGzA
ER0Anx39+TLLfJUEY4B7+Hup/1N/jOks6Z4uu02Gh4FP5df61abY1tNkHaM6nq4Mfwpgi/pGsGGT
8LSv9R4a/6zXG0kZcE27bS5vZf7qRmplMPUh4y7qZGOVCU6i+g1dUhI5U6Q43Ihjqa3ihuuvpvyQ
EhUib+L8s42p2e7wQzKvD9Iql3dD/BHnRGSgS+YcU3eT+pTAvBe1244/XsPYpqlbESXcNkfCaxYA
gofxvW23mmJb2gF+yO+/zPSSk6FKVEMW3xPzLJVPyDvEsiqtWOKdw4PYX7HhK9hb2YXGTbnYYtaH
PipTggT6CwC3Yu75iP2I4IxbjfA1xPw6tztDvAjiqefWR/wDd2OC1snJ9yBhqEAthno8KI9DULl6
3Nthd9abUwLILjXnqDtOFPr2AA1Z/C0uZ9IB7Khtlzt21UZkFW91k2kGwUeOTXp+5NpL1kpAtwRN
J+U7yT8pTuARvyEq0Yy9Akqe0MRhqYA43AeYYOmMMT1xeLbdEc/9qskhYd7LAhEhp56q8dVeBeVC
igsCPmgK9aL3VyJpA6YEWb6r75X2mIdP2V/JlduzwxS3MH1biFlyUjk/1YAoGjcsviKJAkVNhF3+
V43PML8N/o0O24Re4GLbVveJqGnSka2OulYsyauZis5xNfcsw5DUAgpiVFDDxQfQzt25g8hEW5Bu
fdBX85pIe2E6DoTCWo9GVb2yO7d1A/jL0P8Tm8Aukpfmv6moHFsN3Av4H0X8IVZGh4JVV5pLm34a
Su5YnSmfMyZCdhkPK9WwZTKPJaIINvDC2J5SPgfODvqThlss0fp8idRzKR0okWWYi/Mae7ubKUga
Kexq7Vh5oYwmNIdMC6f/zUwvA/RlpOlQh6tAOiWPvlT+kzEfVv62CQ85s3VIdEHdRCvVf9M115zt
Bh1kE71bnDrTdNXyHzzqpJnQy84XZqOql8sztH9Ff+00PLPCk831UmjG+dxwbSzunVMufZHRgPcy
6A51dex/ZmlaWfq8U8vEA3jP1Cf/z6YhCaEZ+WnQTeSoJfB844E3QbKjF/oUnn+N+8Z/hNZe5Avi
tgj1VRv/lcsRxVtex79Z8cGHCi+cBx8tMFzSrc1FS0CaeJEd5N+pgJHlJkI/qqDtFCGbH0SM4bGH
7YJiwLkE8rAzeMNU0LRrYXH4cFzhhxI+eTJJnDIm+FVPqij7ugkAlrW8r6q1yEvX4Fst5A0+vgQD
ZKwhmVug0MPs/zKI+AAeWmYrxaZK0DU6qLEngdsP4DkgJKHrq40ysD49jPJbaXQn4pQG3xiBIoZP
3jZSLRT1D86hyvZmjtQBkQZv6h7gyorXaftCN8K+NsZeDu5X7CZjZ0GH4E1LZNTagKvpo1A8Q7wZ
/CAxNXDWuesApwk6SrkJexfuQX6GTbu3rA8pfdBkB8AWe40Z29MpDM8l+7aQEYHOvBGanVuL54j+
+bH87RAMSI5ibOMCdTxKBpSFlOLawvyM9Wc8Xmb/3aq9PNsFzbONGR+La9gCwia7JSgoLj9E6Im8
AhZo20OL5TDWDrWxK8sIWuleJyUGdxYW8W7AHcdPJXzDS22KkOynRkgcQzyXM/qpG9IAq8b1evE1
r1v2DPmi/D/xHsTobeRoMnX2j9FVadWCEzRJpS7YipDesvL+i4ynDBo3SaBE/MyDa8T/xOBkYbup
qt963vt8AuAE/p58Af4t3eTg0cjIYv4EhCvsyfc3UXwL8cll/bsBP+Mjd9GfJlpFZMTYKblgCRcX
kw8huMrVSa2e5nhNJq80t8Mpzo4sMESEDJE3cz8VfzlaqiKhuxcgYjVkjjzTo81Y3rkiDh4ZSnIH
vZVS3ftAd6bom1lft8VNHd1MYtl3RwWqoAF4RmpZ9J8ZipQgvwsVNDNQtH6GpgKq7KE4dvn4O6Gq
Ga8kKsjjVu3ehu5DzlHBfJIK5qcbBeQ6qB6DRuA2RXhcFK6mNltdvYz6m0gQhGh9FgnGhFuSMUyM
rjYBX+N5sdV3i63Oqv/Ik16V5iMtT4mKbGarjD+Zv1nMKdqkO1K0mcZfC+9dhiCU3wG/jXaiEZqF
A5FRspPxSifBF8qLjDFCR2C0ZvwVaBCbh5tCxSSbaIz7R2m2efiFEjYybsmy3qwJLPDV08hgzQcc
x391/4W+inzxBecMsuNIwAioUWh45cj+jccUv2ifnnPzTRyuPp9thpBfRY7vomWF3YHhIYht8PDA
+JFraccWai4GU65tNHC2/NGymoZYH/q8tQXiQEIK5FH6S81KLd5N0ZYzdyIMbVijuO/imxHssf5F
5ZdgfGuQ2AgGofpVjusmWoeRXUW2Gm9k9U5FPIgk+oE3NcLy63UvukZt+TKiI25RlojLzda5OCCG
4FoFbD3bSflREjxWqFkBwNGPsCB26b0Jj33HEUIQoX8Hw1CNamUWtwx1Ton9y8uiDW7Hsbn0re9Y
+WnSFaz7f2ih1s1QouKi2Ey1NjXXZQ/UPyc3c5GpNx/q4pf6UKoFtqUaIAG+9lXu8J+6e5YmvezE
vkasspA1q4kBXGGASZiiMv40rSje299oPOS1l6Gu6V9B8hoYOaroIhiwqCOh9pPMz4fJgtAB6VXf
5ABS+Nnc0xhN8sHQeUnZObn81M4TxEM3fggCJYeI0RJX5FBp1yzNpIzU/q8MimTYrXKibVVpN7VO
JoU3fUXzRg4Z8ecPMlXo0wN9+VL1R0hY5eR/CDF2EeMsCAdzfNbMsdM66l1B84ikjnCLqPe52IOR
Tuqm4QdRvqPhuyeyRGZ2TYf9oL6yeCtN7z75I416DCQnRiK9rDV2N2ALQjlmPguElNV5MWJnf82r
yke7RgEGgSV3dypl0cQAbyeblNZ2/ajqp0mhMPo9SyEWNmi6kSsoDzBaPz+3uYN7gyHWEQCT0ZXP
vJcmhmnhmcOSGtz2s+nOPK963lO0YuK82QoG5gJQgX9J/aYagHCfc0oEhP+nZAdR26sIE7BE96gI
wwe+MGV8yso+T5lFeQQid1mm63qjhkeNFyPRPXP5On+U4tAseFyzx0mZhjcFK5jM4DIy4SQQi1Nw
G6t7mVAMqHya2VkqqExcYNZ10u2QmGAAzoJ81QW7UfmQBgOxsaN/iQibyVlpp3OMgbFI38P8K7au
WrFT34PWtup/SwMG8ZEqblrgAClD74zIUObzZLCsR4oYhFWg38R2OzQVOq2UC5rN2Jf3Qx/u+h64
mLO2K2wJQeKirl88i23QOZ24mRRPSC5+8SzQW07qVcMXEKP6l3M3y/cCDi2SG1Rb/pLljcQaR79D
gvw3F87sjRlKbQHPWvNdkd8II5szFyDig2o4W92tGfZ1c2r1fWy9k8FkfLThNZ3FdW1QCYOOi5il
oXW6IfPMqSfhkPCug9T/VMKtiN1IPvCxosDupjWuj1X9KSz8R492FuAPaLPjQTCxrWmRY1bfme/q
AxNO8CuMLqW+gMep72mEOCgSOxcbTih9l5W10pHcdAAQ6nsi21UIrvBIuSKQn3uYCKSjmpMH9pgU
NDTl0xD+9cQspMHNbC5YxQAitf6tHon6eSaGAcDJAtFtRpQN0kBSA064wHICfmVkgssZSEYgvhTl
02juOUUaQnrskyPxYAPu8dTfKdUfrk5d/DInh/x7D5eX3HmSYDmY9vgmf8buHBW3vn/2JcJU621k
LBPkj0gu13p6nTDbtahyQ/4oilzYFMtBlw12ucgV4TGtGEePIwZr2i1dUX60/mbJhyLacn6fwDIb
dIsd02txyEePLgXE1GeZXBljo9Y7Qvk5wfdGsg/VE7wRPr4v+jx51aCJNdOZpQsboK4ei+440A6d
7ZLSEXQ3wP8r7vEbqsVHA5CZmI9Qu5vdH8EOpXEZizvyRA6DKjtwJdcxr7E71YzPl67i34FpJeGn
p4xFQhRcbfLwUPGeN1nmhPJNRVs+x8NyEZXhZmrveXtHr+7I+aGqti3VIBSZAk18mOkjCNlqVqm0
wcmANiQzbv14BcSn8jcxbpl85IoaXrqMau8fMVR2dYdihtKAwoy4wwobZ5k5V/ZiOW83iJ5UCVTy
1hd36SNLbm3X2+0/CrYGkU91P1cvyeRu7cY1FntXspCyOzMq+yi6oyAq+HmBcuDH0fead43dLORV
axBqJzhaZdTlKclHuaXssd/xYL/0g2it8+rcIZuPgrvfbX3JyY192rYXYsucCMQoCowLlTq7qcVb
s2pkiOE1du1KBZCavUWXPz1rI0BqfcPPLKaMPV5SE8O8Kjs3evRmf+8LXkHwAJp/tfgkx1uy5/z+
l+yHpu6dLkI3GMDwHYX5qnUEjGU3sbuOI/TrXku/6PuEevkttEtSckcDJdWeiYCmJXrMzWoI0f6S
hC9/em+RsHMgvUfhb60iMiVOsfLKxpmt0alKay0w+lH1ot7N5arE5pu45A+i/oXYYRTEU18gscEQ
C+Od9W8BsZLPMEITq6qElF1RH7EcC0hm0YeNdMOitqm1fxPZHT3KXsv6HfPdDIth+j+D+C7Lk0sH
uqN3LxblqVTxGCIvISEqRIuhAkKlEedqvBM0t3/omT3h5Q53uIQAbcvU4XIvSbFD8SuB5ptfdeEO
8xdwvdb/SCgqRhfAj/0pkXa5fqgYD0ftMST7SdiMfEHyRDqYBANSaKR0PmctuSY5MDhVOwZPNavU
Fvfev0EEeGoZaA2SoO6qciyhq+qrMB+JNLJZqjGWcArmoacT30KmkkBHrOj2fAaLWFp1Y3HJrzvy
yOXwhsA+hfGbMWaBIpBu1OhcIcNXY5zH9KRqNecspXnBJmMY0+XPySAHBfi9RTGXHeVyZTB5Tahh
kSZUax5wNT5p4jZg99cSnaWcBAUan8V7o39Ijyj+RtctiG6s2WLwrtSvKv5VIwJCTw2MB9Cg3D7L
amfVlAG9ydzIGPzbvTpe+JJJVVCt05J2MsDXWza1UsR3IPEEHa5/SmWj8KEgGNE82dqQnOoLiAU3
PXFY5B6Ke187ongmhNRpUUNx2oMvLJILdP+cLyXvAcWyztg/sahQS3ZP9NnTe8upx/Yh61+Y2bxZ
w5Fknibq7dWbig5aLdrVJHTONCJl45/NZRX2n98OvDzKfETVxTtJlnYudJfKpI1chNbxibcaYcPF
tSrfs/o9Fuqt1j7xZ9fRy8817izUpsa1N15dhIsTTErp7xN4LEGlaGml9YxcQIpPXfMXxLPbIKqT
GQxQCY7BtFFiFS12eKnEHbAZvbgAhyHbemMLBFWUCBNVxrNE+0iybVdc6voYYD2IIm67OH+k2P8t
DHiV5An+JUX/qGQu0coAYMRSLLGwsg6utMibgVrU5yiHdrpoxAiVC30wvlZeqWSrdP22Cr0K3k1M
rjk60p40JGxh3uz/TSOJxJ8WiXBQhTC2zaHtEydt7lnFOsapaGreGHgxmO0QlasBuhHHA5lJiaOh
XzHhoedYh8eCGML8N1DzLmDuiYKNwYHYz8d59F1TR7UCghG3nGHsOHibbHVARwHMooz6p1Ul60n9
iXSKu7i8QuKj1MmrJ6gSmpU1UsslB3dlDsunThGqRVz+WKeAUEdyFHR8sDS6bOS4ATRDOlscsZG5
MfKufPxX5Opmjm9jBK/KxZGg/8FggLga65is2bKENT9ZJLHdG015Z2RmO1WxEGCm6FubL8kn86Bu
khV0RRxvs3DYTpbXLMb8RzD9duYVgxUOy6tfcw7C3JJPpuZXS3gJ/mdmHshatMfp0fvXVHqp1asm
OI/tYD7l+SmMP2T5WpINH/DC1dx61CxbiIQTxhFSCsgFHgiancEMKznjyv2Hb9qOpTcxvavtxxy/
S9axgUabzKeIWgfKM4bq1irfpqcLSwg4tcz5GHJvBT5mIR3IZZ7NUzZW6xDUK2qOiwe/FFFx1b9J
bN6nRSUbxntShr+tkpmRjMKcrZrEhFUtncUaBfN1SLvVMCw3GNEeRHQm7Tk0y71fowB8jxHLU2lz
noXQDkN+BWaDPos3KZhhj0+sxbBCXDIpY7KnY78oNYVwkeULHZ4ivn6r556RC3ckOx5eYWnjxgxB
qZzK3lKpGx8BbI/+RDe++xqKrGkDTmzlUAwVxG311xI0Z/BUEFXGRa3CCEZEWFVu1dUbUeZSRag4
9gw1kY80c6PVxyFWK1Qcd6n+jokxTpvCqet/VRuso/JmCjut3Qzjzs/Lc0R6dsu3IkJOVQrLaz+5
PuHBUf1RLH/05cNoOneydO6CHC5ct1CsLmsVwS3EIFvyrpQ1voiWUNi2/8uU+NRo0q+AmikkpRmB
it2BXQrmm6Kfq9QgjoYLhswQTWkRno54qTsnRY0Aaqpb2Og8rr2wxX0H8RETHCVHPzgjVuUyM4Xo
07eqtpdhDpCk+urVN97NniJyjtthrTbpvnqXmW1miOQC42traHaQfBj9/2atTcLNGTGEcbIjIewb
xSmJ2TESYrGZ3AYhJPm7sWfCAQj/54G4ZwkXxCYDTdNN+MJ5BlFk+IPWPDTSshteVf0SDRSSgoDB
sCfD2kJD02d2pn4Xxc8sJrj/ZzIIvRpmuSm/UDOehPg9RH0uvExGOuaz2vQ6NL7oP6MAYRGk6Faq
ecz2ZUskkLITW0fQ5KMYfIrw1SUqFdEGpLuUinamceCZQ9WxiKj5rgs4L5HjzVIObXHQQjLpAT1F
NIEmth2j+DbKyevGP2JmEswRNQI14Bh4feNXD5WToK57cUcz8D7JDQxXA5O7wpe9pIMRHMBMZtYk
Vo43Sf9WCtIDAKuiLf6Xpv2iJozkzhGqfkdwiwJ0OA73WF5iWFetAvimOWmwCSDuQrw/Di9Be53D
b2O6MCDLwr/YxEgEBGKiikn7R1mR9iA+iiQmbIxZi6xcyiQDEAA/O2TDmyUnGPMYzRGiyE7B09Tw
JUjRe2VynUyLYBmhrElaqBenX4ifg+7Wl1e1IryPnzm1TeQAWORWrYEdHq22CmMOHukokkun6GC9
IyeIc8VRYETXgf8wBUIDZUfk/BbMnnD/YRUDbpGjEkJWcGQtedYkUYXbRNqGmk7s8XP0EZ+R0glr
BR3zo/KsV/gRCqPxNCySH6bB7zTFTgbyNyZ3S2f7HPi07qhfa/5X5W9U8SJO+6zejX8ZkX3mJNgV
cpFll4Vlk5pL+Zmj/tBU61DkaNAv84ykA17NR1JzYmmK+42EYagH+BsjUIOWBsEfVasII8Y4sDdk
lbeBP+13UcJLL7llKRPr4NWAWmo2EhPnECGJGcrQjFWAeSoVZ9cw+3UiMU+twzkjZxA1ZeNOJfQJ
9oAlSaTXNsjfMqSBgVhsDfkRId2n3dxZfpUMMKVo8THF95aUwGBdtcep2wkmeNI2e+TCvy74WjwG
/KdC0KW4tb/LyMxqiIaZ34ToP47OY7l1IwqiX4SqQQa2YgCDSIqk8gal9AZ5kNPX+8A7V9l+AQJm
bug+vUXKKdn9mLwCV3w6XnlzY7STYw7YM2ZQz8wCrJYJ6MrAyjEhR1KauGLuPIWoVQg/4IahDaLj
LWR1ntNloQvPtJnEFjXUNsJ2n+E9mHzva6IJaPtu3/oZTnVmTTrD2Cjb801pE2JETF1PUnUBosuM
V0Pe5+rIFHeygtSD0o9LdBmMx+0F01JkbgtjQ4Jnhckj3WfjxsmesuzRlY80EBLEGWt0jOLS26Gc
YM80dB8y89BkMsMc18RJuC1gzeeuDGC+2GkAsQnbyMQCptxNxtYgYNN41XC6343qooxVibenII4y
TFK4PXeu0G5GFfHN79M3yYdg+yrFdmTRwg4Y3wvKDL+kBje/FS7Ssr043b4u7i2agPGvodauKy6j
5m0iJZVusUzWmc0crvzpmbCP9cxt0a6iVp0yFvkNB7Zw/8eLTubHLC5Nw57CCAxiWOmmmdBZnBVz
FFhWvK7qOUCvjrvBHDUUMq8GLVCavE1Jv1X1VWZskeS+rATFJd68+J6LMBhtKoeLNLDtD1wlI1Md
vK7tTbB2tsoPjQdo8MAI+2zYjOeMi1/K/t8M4raBEY7jfW1DOhw3rX2vEPm33qsnasrvp1Q+tvHJ
pQ40NJ8C+zEyL377ZLusV8TRL15HN1tPdNJO+UGoVjCLfRdibsUJWSnwipncLuCVMTvl5rU2/0Ws
JTT9tYwQZw8HH8ujnX9ZXc4MrkDAfdKjIEQeYtKJ8V80xoMsiWC44QHLWsqlsyeuWbpV2LfjN5Xu
OhYsbYaQdzcl5YEpnR4+KfQQGXYqzf31OSQmmsm6udfd1gQtjAMEmDmKG8hiIBwJCNp2jSQCN70r
km/1pzE+RfMHooHYXybqrV0/WADLpbsljP69m67SPldU4XDkt3Oxg8eCmcm0ceghVV0UeiG+9fw5
tN9mZhwdHx4zdbzU0gDLsdGcdot6s4dEEDMFDwuKY7xbqMx0A8kHLGvjH+E222TwcG8GermPI7bz
Uh5E/BQNPymqf6MkzGlIAs9mg6C9tRzkOpZWRy5eTqQAC4OazUeXXERG4bvFabbv4/Mc3rz67qZI
VEgI5hXR1YWBGeRkFJ60sy0r7m9pLXMkuOlIPP5iY53N+zB8c4ZTXyAdQhBkL7FVKNUT66a9+76z
9uVH4jD24FuxiJ1mcu/TEWPbXFUs/Aq2FNEudw8u5F2lG0epscC2aSz4tpOrpz+nIBsg6Wxbbd5O
yEGzBnBXrTNDBjKJAM9lMKubdVAlNSu2X49GCJf+g4togZ912uJB5YGT69JiZuBOQnO7AbbjoFF1
PiwQPvG4D51DFb6N49GqtD/25/eiKVhFO/jsuUSUtxJCrSVHQeOlO8cLOV8ggClk8Bp/aQO/tthH
6a8ef3Ss0EZ32nfDoagHmtB+6+Yi6A32EtTyMb6LgcFgWaqtyqFyd3nzmWgx5id/ncVPpe9BHLRd
pOlMqHSn33mGv1/e3vKzYTYw6gVa5ZLp2PwiPBpvQYI0SMSZ3bCRfnUIa0osPDkqGKug3kCKkYUo
3kr/z+tPydixJcTEpkescPwN4s6vmDFcqEePrYmuTDLgC6H/1v1pbieUJUD5mYh3GCuk7aws4DSh
z01ljs1xcP7vVvddSS8mQ2ft0g92XbvVihpxPT6aZmyCCv2JY+BT5+bt2fNSdqVW817ATcIfMO69
DsSDboElwNEx8seYnYfMqoNyfnWY81Iuy+cZWYxvDiBwYV1TIiJvTJjjmwYuON60zGwOCGDWbuMQ
Kg0TCbpd1bropZfZyEs8g+qO3I20w5WB/9vo17W422O08ROPVv515PU3mA723VcqONqcPwgMwDri
U5F2+PfZ1uTF8A8THOO0JrxHYb4uR4e8pgz7iTttpWN+2jhaiYwvvbummMmSwYzVNOfwSFHchxI+
Jk6fdmT+COLYRPAfe3za7p52jOqctSvGlZDHjBlu5bYcRU39rqFJq7GGd+HB7b65tyTiF4WBISuS
te+K15j9F2A0XBXuZg4ReWn3sGEXY5XXYjZXuV694azNp/ancqD7jwqagcKelK8GRJFpHK619msS
gDYs81HydRbeoh6W+4yDRtk5nSGmB17ZqiJkpmU+z64i4TrveWlUjUdc7ltm6EP7lXdPqVVcullb
JVx+LqZvH5mVXU/nwnldIAvCf8zQEQxziGm3W3kZQrc2hffkEzBhIfWQfnR22G641Q//4bVT5l7M
n73C0Ml8qs63LcFivppeMBqw1ikWmvGGtBR0vIwscSKntX/08qMAYeZUftBl8aXqmbXlRJDXk/HQ
A611vyLWoxIvZs4AKzFXJthagnqIjVLbFFO63++c4rFHUTHmezPp1h6fsph3Et32pE4a0hGf4Z0B
yrkYfko69wmNjd7j9AYQzmXO393adMYF/t52rjH4ksTgQnyuM/DX6t7Ceg+XxzvyW6Qo022i08Kp
Qz5+LhGkF9r0QLbTIRH52qLILIz8kM1MV9CKop9S3QuPYd8wNVxw6j7qAlOXgZY/pmx7NQHLvKxm
LDELlbMjJlt/rOroQtwW9SACYEidDgHp+sD01yZ/ta+fMrpoY7HzGtktd8ddiUHEQtSoWNwa7c3h
evR1mt2e7r6KCCMdtJXs/uVTNj3UXX8hn2Yzw5HzhU8LF8AtWvtNvqazCDSTKolONGRfRG3Vd6zH
IipJ+yXEWhg2nKKx16/1ynyk/39OI6b1HmSHUwedmiJq7SN+KDpydGhTNSwFuVnAZYFeC9eNRDTc
at5aM+G2Y7gCvNTBuDZNba/R+XYcIK/mEHSG/z3QpIa8y4ml/5vZjXF3sG21Vp5hr9mZY75ZCSzc
yqQ9MNP3xC5fI5pMncVumxvMLPptixUH5eVD3/+5MPzmisI5qqBFMNeXzkUnRXtE9p0h1IHivF2c
2czxtqYc2H1SP+hBmx865Wzs5NllrK81VITTrx1D5zV/pgrdx5ftgaPpoF6byclH1ay52cvojB+T
dkLYNxpoH71s4ygokn1QiPKVVBFk7cOAk9GSP2pKj8TCLfrYdVGWz4773CobMk4DHFtJSBgwftqr
X7+43sk1FfKtT7/OH8oRz6GE1d1617IdrjZi75Aru+EeNtHada8NGisCUVJ41/nL4LrHWPq73GyQ
BXCq5dMl0vzfqYqh5yFNHptHUZMH2Nw7H7MmIUsIYcPqQZBrpMXGYqW6q55YJ9c+xK27G5KQTTrK
hgp8HEkPmHdR5rc49WLaHusXXutKJbSui6iB6xEWtbUENubvhvmeMp0y0u/OZdSe2H99QYk16oBt
WHZKTH1xs0un6CFqoxWsJvqHi85733XAF3B3KPk1I+YNZTexoanxl4NGisqbUWC50ew1ihH8/EXx
w6x8rHy0vr+17/2QQYaEi9AWfVhbLBNZFbCv9TeK4RpBTdT2KKpxoDmdRtDIpXNrftY7DbWvycdj
MqZQQ3HLSM4xQso1fTX1w2vJUVn1nMEX1piC9Vtk3sHKV/5jaVO51C8+7qCE7iU6mh3CGAIBlMX8
+SPBHm7KkAgS+mC233EnWYedfHfZai/6ogHV899UfdcWWFX5lKeIgQeswJzXSzSGmkBVd+BBCAPS
mdSN7hbWPe1+QucLRKOKvc1gmHcNPsaMgApO97pnW5vjV3O4l8McrGcY72a22dGy/OXFaPiZ1WD9
RCxeQkwBnSEgqw8Ie61dUoDHrtzHOU4OMAvXA5IubbLZa3vqkjeEfxAThaH96Fg49qQP5oyrxJf9
Vl8ktohy2LObf43ZPeAYrfx6MyvvoydajXGWG1D5rQaQ4kgGemcOlANrGo2qb19HogZrBr+ziyqI
l9HAKDtGt4btOv8j7+W3P+r7uIUFznvNRBbD/MGDQFS3QM7Fu0Vf2BjrAbW3Xb1HfQE7516TRdJg
NSwxIlVtD/vSfSiL79nG1cp4lwAy3G7aJiqbrYN3wc0h7HuHBAeiznpozKttjSda5PV+shNa1nij
sdgujWM2XUPZHhtLZ7UiTib2DEtlq9w+hVm+iwv2+fr4afbtIfdMIBjdOsTGSijYZN9KYbAKRJfK
gIYAxH8aW8VUaNw8ENHzfuMNx4bvrLIReSFHMnDEDIwd49TaDbLY1z36eXMKciST5MZsUuo9B0mj
4cVB2UDWqqvPqXffMmdCpPWjmEDqwGvdkLS99iNX5imxWT9zWGV+e0t6a22y9e5IOvSZcQN0e4gZ
UFQCFsKgzosqPgWypxg4gKy7QfwgCOfZs2mSW7aJrb7mMl0Nnnk0vG471cdaPY1Gt+SO/CaGvhup
Z2txG5PuSafmKWaXoq4Nat/ZV1C8rax6aaOBvuIN7x741WzjUrWoqtroVr+fKE78NoSc9rpIzTSq
QtJVHwyqux7bWlrK/eBMR0t4AdmIQbV0PTDrKOdJiSFDwOPrYEcey2MCZr1IxTvdFqoUsU0QFooh
fo7lq8z1i+0jA2am106kLF0ztAAV9WE+3UJBVA4eKnyue18Dd8bZNXGgJbj+itB4NbDZsp+Iu2qf
sC8zLLyi4bwtUrUN/2eG2huKXj70PrBKFBahevJndUkYbFn1xuMTK7WvLn+ynARwNFsqzzgPMWAQ
nIGTOFcN48A6/zem87akWWr18OhHceBlxWWoi0MFnIHkUI5TJHZgjor6HcUp3UB74+EnaKQsRHN9
N98s9dhblCBezO6aokqDQuY11IqFf25leArd9LLkkWYjfZsGjxKzK9ueJK2DkejpJJyDzEi2FqJV
PxVbQ3cPMgajRhssGAjo3CSY4F1hnADOqubZopDwX5IY+2joICEiy6Gk6an5Y/6yzPGMeDXgw2+Q
bbFCXI2Vugw4NSVAniIksYGtYWixGqAodtlu7B2WB2U5ohXEv0+7LlxBZIkKiubgoWfNMFmVMLNs
3O5APiAdByFcGseFx1K8RTSocZ1y1TMq4n4qyvTokUzl1vJEIYmiLjzHmF2svthEMfsqTe70yd01
bbkpqcuB7SPXbW5tqL3UuG9btgIjBuiZUcmUcxaH3YZF/9AzCxERnDl9E8JPEcXAN8xWdmPyb4gF
W7lmtoss5iokYZfkHTkOpCb+UI6FlezVaclwQPrJM0h1vhF8dyU6cg8zqvUTVp99+xEmbzoTh0KK
tQ+KoQAu5asdlVEQh/Ob75BvFQ3cnflaYvW2ze8aUFjENn8Qz3mxTgU6P/iEvUUk7ExxGDpPs60x
IiCaxgb+g4Jj0Yq4E0OuAhyXCYzYH7Ydg9ewlx9tg+Y3R9eY13wKSJ1hQ4TAP2qEFcgNdtaMkD2j
FMOvYyXZ0Xb8X9P6ThVVtdTuRG6eBn0MBnPEnK5vJkr/MdKeNZ9girY9teG/bvrN43XL5ZjIpT7S
j65PcGn02dgvyexvpPgbnD9icG+C/mKZ1zfVP9MZVhKZxJgJ5rHmofLoc7J6A4JvbeI0EcwJcv6q
hnk1lqjCnM0x7WTKEYGNV2OHC9UNyF6HLq6BQMy+D+uPVQHWRJpUzzuaoWcn8jGEYd1lStz4GZ18
uE4boBXeML+7yJ16TKOdHp8mnDBlNAaRxmCzsg662e7LLDra7FXH+sVqzt3I5kcwBgyJbqxJLbKx
OziQhvBYnXHg7XShId3wr7AC4WxjrqQUR9Gwy63+UbI79lI8CzHGWcPDTLSEQoZ7F62HLpCMdgX/
U9Zs6qz+mqdx7zJZ8foqcGY0aW7HdcHTnshWAIQAEP1x6qtX18sOiTdfpcEMzY33FjZwBYW5F8wr
5/jYo5sW07w2HJAMThrAYg7G8U160zNFHxNSsUl9iLUmUghLwYGI7QL9QoYD3Tv4sGYE5neJBbML
yc9QNZjFkUGQRJXKchZBspHqgO+b2+ScO3rmrOfzCYt/DeT0B5WYV8mSryO8pGHSmc1VUJTiKUXi
0PnGakx/YvnCljxwNewSkB2bqkb9u+weYM30DjQ581jzX2sN1lFwYqw5jy0rF4szYkDkO4xQViId
SXl6bsr4mY/+PM3Rm2en3BOGU6xG/VVnKm9Urwybdq4CvoogqmRHlSPW0qpfReiPR/8GvPdvKgMY
3NsIkV/UftAJUr3KBwp9jEXITC9DRKltOihiClBGeGpxGWUQ7xP3qPSfSu5r7kbeuaM9ec96Lnc1
gOh85AkscYZ0CeE8H3t//G1TBvbY21LyWSJyKXXJKQnCd6Ju8ezPtowDxWZ4UjhbRxZL+sMSidO4
3Ebo+aKk+i3GcSMdmq6sybYTvgPBkLqPqEc4fjxgcrrzb2B8pE3yFMJFqCEdECl7F/pC8aSlBhpn
W3dkuXhK05UBar7t6E7REtjogxPxayP4kkJgtaywdsBftcynUdTBMoUtDKcLTEo03Fhg6yTsi+ex
JW31HMfwgMLpoFfUu4LLvoTdwmbzMeJLrSr7lXSQF0Sc17DFm+Pky6EdQ9Mj/Vt1T24CC4/FX2uu
XQpVjeAeVmQPumBuZTAyKBhuhpEZCE0/jZzH8QQmcnD/EeXMocwvZmOBsFg7A8v4kMwERoR9xNFb
6MT7SduOubpVPvOlaNonrF99TLx5UhykxWaurdk156uWeDBShFFoVftcJ50Pj+k00FtH7o9RDK81
x02uGRRcZPhmpvuaVQgcqa9VKhfWCwuw6mjKWwHnpJD9UzZbG6+J3iVQR09lR7Ljbz0bAzFle63m
bVsyICr0Mmb6wi9zb9yvah5PUU0YKwtXIPsbNfCptmKl4PEZ47QZ2P4bi0HI9d6siMZ1LA8FoIgq
Q55i+n9tZsdoVjtgO+6NGMIYT5se5q81xw1xBAjK4/nRSsH68QyVFIR/FZty8E8dXjEx988Rhfc8
4ZtKwf+UQPLUlk9m744S30I7B2leUrAz/dYdsRXma2tRwekS/0HGC+E06OWMWrwl9RWjmZ86+3JQ
6NUpCTM9u5Dk8GQN32X2OvTzsbI4Hyv70TcFd8/3EuhiA+UrrbU+YvkD7Sxa/ziP094tK2Byvr4Z
WsZKEZZ92fvkBaBTFC1UovzcQlnwMx/bA2VzVd2NAkFLEQeCmL0mRRrhMT9tu6PpOlwhkjSTjkKN
psFGsRr2xXM5OTtHIPh1ABAR0x3lryJEirIkiRCH0Ln+XYFLqoYJD8Gy6KuxIDKRQsElTXubGqdh
dl5l3e4a0zz3sReY7BztIlrpojxU7ri16vaYtwoZEBIzRpb/qjA/DhXv4XIJDg3e4WxrEWxlTixE
XGc7lPXrkH7J/HtugZtUagvkm2OILVPRb81ZHnIx7ON0fgrLcuOje2YLxOQ7XVkzti+czeb8aDID
Czt3w8WMvimHbUTUpf7Z+lsfBYEHnbQS7tlo2JOkYtchV8mzUxxymcieDN9fXgoMPSToQTEeZ1oo
6IxZ5nIH22eZgKmE5t5Lez/4sBRZwiiIIZXuos1hbDilBmfscPPY+Q/ks0RxHBjkLWGWsNyla1hc
rs6BBCwg4KxEWABGJNoKNeAu808gadpeXUPEg9y196np1kOBncCW7EYofWuAQbP2ndOVGsgwLVk9
ZpEXJInzIwc0G6LZ6dbMgbjxkvvSgySieaffYo2QsWzrUJJ8lijjRsTesxgOZVwjMf6TLYp8F6/m
IkVo0b7oZX/JBfYUXVxM1wvsusTJNR5GG+x+GpEGwfZbc/VT7Yf70HQ3dt/cNN3BOAe5g4mqO0kM
aWdHO4vZCzodrN1HofebrOQwRamYMTHsdSy1aicblLCU3HZVf+fDZ41EuvC/bEbbnZqf/Zn1tqsC
AuRyHnf2mXIjR/GEKWeMjtHAgDZpvx0nupes39eZ02HxCVnAW/qw2JBSDNDCfnX7i1cWJ+mnqzG/
u4ulHlOiFz+KKjvkOIR7NkBAEJiw8a0NA+ejc19IJwWcvzTZqeo9m5Oj214tCDJxOp0wewQVngbf
GS9ZMmPpxAmAaNy0BkzfzSoZKf8WsMDgfZRIBsxueJ6m/OgOxt0gakvI8tWKmJGNzqZFD/QwCXiC
QF2dATUkhWVo54vjf75F0QxMI7/pboWWsfzTqpBl38CcKPnRG0X5N/DSdZ0NNicZ31HZkYgkmQs1
sceww6pDoqjCIIkJUyLR0gVeoco0EGhR5upcTcXV1Mm5Qn1SJPmTb8AhcE+pjMFXNTkReKlGMWI9
lvGvLFy6WUR9EVuays62TPAOIw7JXgFyqfS3KGeKOTWL2hgIBsRbK80JwkDKP/52FtN0aHUbEXYH
MTlMf8ognSSGeEDgrXGqGvxCvlqHgzTQ0VClzf4pKvqbhQQ44WjTRHuWnnMt0/jsimlrpPZuKDru
zw6HhUuEzcVWL3P4pE2UM6N7aT0d6z8ugry8Jso8TlGz93BvzWiMG0N70jwXqySDYeIuzb67pBCn
6wguvz/7+0kiazQBWy8zZ/IXUg0LJt2UVncnCVk5XmiBQPIgRnNR58d0FKu6f/ezNpA2VyT0uMGt
Vy3JiDHHEL8fSyZE3FF2XIzoVSkg+xoB9fmC+NY5umSQdvne1uyzxmU9SMlb7wQaGKk4ByhJTpA9
0hkuenUu+cREzysYTKKVGGcKvMheNfmiJUc7ZyaMF1vM7BzgutxX4nciOMJgr5YlYu9DQUkBFsOf
IcHb3HfGtKs0fsncwGSB/syGfxG6AHunCPTXABZXRdd5qv8hwts1sf0SVXHDdIFeDFMu+tQBhSPU
3s5Qr94S7Z0g1uyQUSVLH4x7qfWHC5UfWgvMZbbP2cVj/cro05rF7aKx18h069PQ2sc+DJ811fxx
lFym2j5PifpnuaiCCrSZgl7RmSFIpexNleNtes83GPQYDCs7+sacGwKUKmhbd+be9mKTD7r7VosA
u8mxPxqhc+zSEsCuh3MxqqIXBslrqSTeLGDBD9xpD12JcSj+7PX3erpX5Rz0YcqejrDUQe2X+CZ6
ygfTjLauO/21subUo1St6opYT6joekF1zH3SQ0KHRI4GpqEHnEkzSJN8r5fZc+2+GSZvTE3xYFou
QGX4SCFUJheJyNiQUjvQuWoe2/C49m6pBijPSA49Z9UE28Ed5NHKzHNO6A6YJgs1O3/yGBBfL6uP
qTReLZ9IbNp9LXf3WWuBIIFdGep2kHvajgHmihp7Z0OlSjwRaBTCjPe2gzE8J4WxrPdwMGDo4sTV
suYQJxMLDIdhU7FuJfvMrL03LPi2EV9+MQzbiaNUIj2YGuvcAMRvXfXVtcNBd2i1c3s9Z+Uph5tn
svwttH+hek6Jw2M8i08bk45REPU7I/Ah+ojmi4Ehbn4LtafWgm3EzVkkODrL5Lkjy8dWisDW4pBG
w86rvgfq/K6ZV31/d6ht6FZwliN8a9NbiX8LTyogmldPje9qRgs0EHtu3+l6PxSevlg3AhNrspaV
THsauMe4eyRcSe5rbQEq0GH18aNskZIli/BjPQDqDC0ywZz2sZHlLU2Gu1PoN62AOjybQEnAPQrn
ecyGL1t2u3Laedgjq1pblx01oE0ChxZ+lI2zmtnNegwcxIDZkzFVMunIEiZ+0q3OtCH7jTWPaKTF
JyDiX8LIb/2E/7zTvZeh7D8buGUPUbMA0vUjLE5aJQnXaC7MG8LZm5sgiddGHH02JYqOXq00HfBV
Hu4t8VnhkM54gDl+WKWPMN9mPDhV+dQ46UEn4chwwx8I8I8s4uH+ypuPOaSz+GkWw7Uy3afKJHKF
XCMDUTUKkSsXw8gki4mWhvI1zi+5rW46c71kajQm5WFg1epoFyR+lrSHCmk0MhNb8z9rE221EM9a
q588EwfbIFtCjuLARBMzm9bZKrxARknQ+EiJkOvYA5VWYjwD8YdkBJuMic15FEw2C4fDoYvYfYiY
GgLmjdHU96SytrrwXlRFY9Om47buJDWihaqMvJXc/vRRBODt+ospT4gguTpd5GCinXA/w1zPE92m
VkDCIjUC30MA1XLJHupisaRvQxuhNqL9U+2L3sgny+/vA00oA03QiwZguFEhY4ecxrMPGiBNLYM7
euFLjhBEpBFTzObR50ddavn8MPqE4nlS0R1mgd62G4eatkm0K1MLYgJ72MJYAafhTTX0zBjDexr8
2OiBLFH2pTaHYptE9CzDG73mHx0qPiEUZlXJcKyCmI9CnskjM3rXeq1YV2T4LrOx+TV6dp8GOSrV
vBozlORyfDTYdWrwi3k4NMv5forGrVP4G2HZeAzdTeR7hFMDq4Ayq9OuIJJezxAAtM5YO3h/XCiv
FlIVh3FXF7v3oc/6de4t0WBoVUr/XZngAik7nKZh/1R/ccM6qzzy9p1e0V/gFI9HP8G/viCpaYsX
kHYjxb3P0OyWzhknHgG4IX4yBRjjX9PByCrei7akZDMfa2s6NqVzLJv5XObZNe/TIMzhjhm1tY/N
5wgWkNkihHUYXCBBt9jGrqbaQKDgGs6OychTE5krtcwZ/fLEwvsvK8HgumC3VEw6XD53J5ScaOzz
5FxFINQLAgAyzWNPhfBVcXZu5sa6u5yzUaiQVZZ4RrEkY7jLEwhVCjV04tZHrW6vvWrOhN1tS0oJ
oFHme5khlyiTjg29lq5U7eHHdeBrGBvVV/SpZnF3BqatQ3lhKnbG74JRQH+tjU6gyeJYdzt6J5U4
9JL5V2s6JRkXHvtaUR1srX9TU/HtJ8N6Lpxja8Y3RtzMlMCzkDIJ3Fducb//9D5r+7YikLHhM8Ss
zT+4EBFsV70b5XyQXfpXyJxAM+2Yok23S4dXIb5aPdJ//iXLCyZSbRNudZdRUS6PNiVR4iFLrDQW
EBHD9wZfIgckMSMGVLeZvOAmZeEksKTJiJLWoxRTuLL1Kvzu8uIRff+uJsdAmshhjehPpMNTaQD+
Vdoc6CkKZn+yniPP+Opt8JkJcq6JMi3qXVSKVNKgxqeaeQxZUu7s+A9jx6SzgBVT2F2y9sS8H8yB
GGpMZXbDosGHT4yfJ8SqVrXF2QjLkzPm/1K3J+8bfKyS5SY1WsL97GpbDESMackhJ5qY60YdqFNx
NSD90L19QU/j1B8Z2sBmlpdawLd2IWEx39Izkuszf2W5yXOVioCwXwp8aM8Wid1VUz+zOtwYMLwJ
WMKVFImnnF3ibHVrTUcepDtnQ1BfqglLiVHteXiIyLTNsDij0q7ZMl46DrNxDmPkMhSsddGfDGHe
VcyBnxenKPW3eSH+pRq6ngo1kOcQtG40Eld4ufWhGSK5wSuqs1ujRhk8dEQuGlWmWQYituxqIywj
HzBCBMKijWkeAkS89/P8PLqQAxupYcQX3namuh4RSulJfHRd1lEpmz+hVwiKx3tct+fEv+tGtpei
P8ax9UNm2EY5ybEUXMiVOBktq2+TMCsXfRxwSlmGq9ErPyI/eq7khCrNfkx99vQTC3Wib9GcAChA
HG4V77k7Py+PSg3A34Ta8hlgj8Xaw9oqZXQp5YjRVv6rQ0ALpaYundZfIkyWms8VkZgnG4pz0s9B
Evl0MAaml+hfr8BtG5ZpYvAbqdnQ4kTqPGr2c8MeS+tYlhg4C0cP8ggaigeVZcy6Pfqk3kCPQKEF
es04TroIzA7F0EQInMVNErX2tZtSrilgKaO4EdT7UPT2mr35zslIaqNOfiiI6yz0DmA6VQwK8r7T
30IfgT77ZGKqfbx2uJUgDedOfRY2gw2F2S206W9H6nRM18QptvY6KjGjTHH+2AiM0K2NOq/tMUIW
iwC2iQ6z577kCaF2WDQXjxMilX2Dw6cW+nulj8+dsyhXVBgIf970Q//pOhq/dxS4bnTO4O2iW9TX
Na4ueD03rWP53jjWvQirXTvD39Llwema68xzVzaqlBwYdGRFSDR+PBv0VTzdbdOj7jIKFnvZS1cy
cnV8SrbhkvkNJ2Bx7ejVHMBwZljcO5k8Cyc6TN38ks8aiyj8N2V6z8EmKAv4BatrtjCMlMHWCYD3
RM5h5wTAgHVkkHvCCWlwYcmgz+pvNnZ/uq6tJxequ9p5ib0xh+xkExxt+EDzROd/evQgGod81Nk+
BDhUmuPw03hvnBnvetjddY8BMQEhtn63ZmcVK7rwQbt1QJEmSlPbqa8eDianMN6dyX+KGLnlBINX
dCkoAPZGfQUzi32i3pjWSwo+hasHThXrIrSBxqSd5xExRc8bU+buS8zyyMGa4ljVHxKtt8hN8G2+
2INxxaXzZ3ISq/jOtvpcJfbeHuH6xx92xveJHETZ3LwV5GBreNRz9C9x0Rx1czwRZIi79MXSMzac
Mfqy1OkeE3eJeUElLmPyBEgv8wXDdgsRqJq+q5ANEN5WE1qLhimQDfDTOPFSuc5qVK+a3eC6y+il
wcVVxr43wr3UfhV8wLZVu8kBim50DcUqFIi54afbwmrrvZdKvY8pj0hOr3GPOpopqQ6IRWWkKGMu
HS0GWyoiZ4TgpolbvJtx1Pk5dCJ4IWkBCANU9LJrmD/iBLlH6PzZOmdlAcAqBRVIqCBgdM/CDSa+
arrhAY97OkxET3ePKgU13vonDI/ncHA+Ta6FcjDevap4qOE4DF7yMukWie0/Q61eXAngemhhZSIH
ZlekF32gLT6n5nGy2YgZWMlMHwVEmilmptlB6RojKn+hi21KgrG8jEAQh3CYMTklAmSEVv9H2nnt
Rq5ka/pVGn09xNAFGTGYORfpUyblpSrdECpH7z2ffj7uA5xWZSUy0bsvt4FWBhmMWOY3+k5zWqQW
GWWEmIUOHkpQE5kqutR3UQUaTcjwoffrg/CBkBqtwCG5xZ6TGTwzGFAtWzOsr0PYta79fZqHLY5z
B2+D/OxbOTg/YtncTfncpgZhkARCURHBdSrpp/T99xFw8+Ricx5q9kMhK6bp48pDGcJiTILGdM3s
1YIb1JThj7rIgEryylU7HnDd2AzA1ej270eg102IcwJbRG/kG1LxX7QKXyx4YTnwzlSo2XlRW2Q1
90U6OjdTB9a2yZgr0i6IaRivgggFOLstsADosfgrBiSm4zTkLMyQu0G3XdO+Jf4I7FB5O3dsd3rY
XCudQ9nUcI9Op+FOGxKkjmqytPS7Jh39JiuYljk9ROA8Aysa+/zhTtX4DRbQNvR6+tLo1mOV1Pui
hT1rktxW9S8IG49BwYiVfjsmTwocT1J1WDDkCihLt4UOCl8qMX/aI2S10dXeK9DwpH9Oupg3hqTG
Ae0AZGFASCTraGwaFr0DjsjHKauxDHRvAJTAPQjCu2qWEzNKpl96f7C74tFqabPTEkDWobnuB1RD
+tS84qahRhkBUPcOM4bejA8IjrmIRyDbPqXTNy0v7sxMPhYRTfmy5DeD/HuI0uLG9LOdXWBu7dYP
tgiuNLzURRO/1sgx9NCIUmzWgAWor4JOWEW6XvcaYl8hNbK0UQVOHAeaGax7fP1mmwYDvTer4blH
JcoAo17spwQAuubmQPKt21BPn5RffigQ8r2rQ4iw4NMhweUg3oWVlmPhHZyEFBhG8gMJ4tUU/5I1
r1STV4iTPQ599kHn4B4TiF2UcDF30Xf0kKxN69pAzRD1Y35EW5u7RDGkCBOxj7i4F736sBFoFqgU
VBC0XFH8cGzjSxtPV3QhH8RQbP0meC7ktFHmgKOqRq/L7yTUNP8qTnSyIQ2WOvJUGIksvah5FmX9
ZIn0rswRoCRTBZGCaTGosWjCih1CwADWQ3F1xqb9HnX+qkzEU1SBeh7JEkYkoaK4B1UHKnUw8M2T
+B4a0EOlWT6boXpJTJSpZaGebd16wd7hZ0+bY6glqqkoRbjBHgGPG2fs0DCT7VUl9P3Ah+8n6Y1f
VLeMpdZSh+Pqaofek0tpwDzXm50XonkXcXaTVENHpYR27C+JjdBJM0JxHfuVF1LIdQISN3g7wwlR
w4ugTFuoH3oFfuyat4vz4NrU47vRNN7iDGu42thgfYAa1SyFiISr5dIBdoAYFF11UC0kVaQDQyNa
9e6dgRbiQO9HmLMJg149tCrfct1vgsHZV9ZVL4SByEhi3zoGam1ZcI919Ljs8KlqsnZjDgl+WnQ0
QaUaI/gzAfq2Hyr8JMZoM1oC85l6PSTljRUz8maZOLQG922CjqVn6WuInzH2XehbmsNcNWSMEQqt
nauvBAGs9m7qkYCZ0QFZ1b45pfgY++bNAt0zGtFNVSNZrJwA4JFO1oQ3sqD6W5kjyn2xNl11lfEo
ommfGbjujAZImzqusMgU37tWHpqqfR4M5FfrTP9q1tYXmVIDlrNAeA+q1Mnhe6k65jgtQHsPYb6r
s2lT5QxrzTDdeRAJh9S3N33lTKs0CF4aacJ244g30WjwhpdoTF6sGi8R5vQcQlKblWY4peq83YvA
eu8j6jHkfu9CMvKN0avNxEHkaDYZAGpO9CTydQ63YFEb8bfcd77/1eE3py+hhWesP2m/fOU8F7qq
17kGrRQLzL1Mhmss+m7jcPqQugfAZZIvMoWn3lTBFd6q22G0X7n1IEANKJzlgfvWyvG9mPwH+nvb
BMfIsm93AXUaoMr2CZUjDwlTb9Vm2YAOPXpHOoTl3CoebSd90dLOAInYvdPJTXez03xX9TqIq37v
VxymvZzr6ghYRzPQz0K1mKkLbdw0TiEo6gV4uVm5LpuWhemtG7t/ztMI4niETkTXMHOyM8iEQWo9
kg/PHnPFU+oIZrZAmWrrOuzlWzdCb/TiuJ9t1TjbGuOpqhteYICOWOFnt04sD3bSiyXJBDYdQ8+g
YoQjg6ymrjOddTsqiGgmwJaW8RiorLrpJQLjRP7eW8x1S+m8Oh2zSaMnd22o8heayl9T9CdUj5pA
PfAQdE2rNgbOrCpOMEPumx9aChW7h/2COA8iNrItv4EQeQ710V5p5YCCo/modf17FhXgvwxqbdsP
dn4f00jKrqsAyEUIwn3CnzC9a73yu22TvsQmrG+V97e1Ib6yUb+R4dYMfUpkkfhplBO81kGOsA8E
AoNFSOcPFYTn0G7dgwAGD3cq0bj6E6TQ3MgDURYi6GQmLurNrd7p/V1qBOTtgxcwN6SFHqZIpWTZ
NqPTG4bxrw6ZOQ0vr5TvNHPxDEIkUy8YLrmoPUu8uG/9/BXXx7WQ6qruvlV0LjyatlBpQ4/cL3pH
wJ5JU8SA8h15mQcfX26VUbtOHL0alXvb1gxwMraJ72+yAvpykt/q7fjh4n4WuwXi8i0zujtl6Ieh
7jd6m99pEcwVsEc+L4y/86Tq5l4vxQKV/KIel3VnPIxjd+24PQrTH6hmrfQZtsEAezLdD9tPb7AO
3hYQ4jt8BXpAtyuB08RVHRjptgRHh+No862qy58kxLD7LPxYOrhk6zZEp7IO6uxqKB1Go4gxSdWW
1wNMzvvOAFxi10iT0U8C/ICweFU445XbJNFj6ZQF5OEcPFaCd6l/H09I4yLl3xR0ajEkcDCObWfh
joEDpoGx4lBsBrp61DMP/m9u/kon5l0xuh4VqigIXME3Gh8t4GagtBir8khvBioZeShmuP07p4+e
blPEZqovTr9qy0MzHYxmhp5QQIhdhPF5DEJpiaReF23dRFujYrqMuifk/AOm6CaTlPJlcvei/mLJ
fZljuZDma1llKy//yJGqj7SNiXj2gAuU6+8QmlwZcbr2arQB1ArQcA8NGHef1r2XDLhAKNTvMDKZ
kzDxWRT9K4RUmo9hs0EbrWhvkbOycuTddxOjuNk2Y9b9Zw8Bdt2Z8AMYmwbZkzUyPAWhOjskHNJu
S8EO3zcGEZL5bz5K2J4DFvtxqNeyRQMN3Z4JkQW0fPIEviwQzvBAwphQ61vidiw+QnhVgacoNX9p
CE9iJkAr6KcPj6jr0mUEts6xwjvamnyyVPycpi4zPsX2tfxoGVWMyDWuiYZvV2sOCZA/B7ZhSMwQ
igByKCDZaPgiufnRMdfCmbC5sSqUivN9qXgeKE+/B9ZVo70xpccOTPOurQdIoysm1/Te8V1lbL80
3W2K2qkdoAgMIdDf58iZo38Tvo2OsxsqQGgL853XY5SYH8t1DtiS8g0c/PVAV9zmEmW8R5WVh3fz
4L8sXwtcAwKm0kwYc+x6c/JDjDIQeWfOtk+ydWiDTCJfoeiG2cKl081N52UGwldPX9FzNvgWsCuT
1dcguGIbt82WrgmuZ6K7GroNeJ9FxfQsWGjkSlnxc3629XWR3QhjFtLKi69ZtLea+xqFkBbqRkh3
a1kOjEaKpZvddsl9YAxL8FfGz4pmLrIHpnWHwYXefhsm8B6Hun+IrY1tboWv4062pchYGD9cCniH
hrDh7vJq04HhieYJD/Dk+OBmj3DcFGKClLMBmq8ZZhc1f/otBsvQhFfzjB7iKtDZTLyWzeNY/ixi
iCTDzwLHA0lhoej1YCtW8QrjYt9EB6qyCkqCpwAdIKOP7GWWLWx6L9Q7QE7S62jsHw00GPNQu3Io
CmDHcA1CTLiW/KLpqUyuMwWMlJIB4aCSdaBN4MIVdt4g0k/2YyXRN3itoUBq60LttXZfNd/b5G6q
HyfrGuoH0FC+Cp/s7RGhJ6wUUvptWrkyRs5gD93RCb3E5NnEfAKZD4aHdI4g/bgIW3xAbKiDVzLi
uQc+7Xp7HfqrIQfsvZua7eCTyXQgsxd9oS8gqFChgnXfzqAsJh6Jw93A7stCespAF82VWdPHf0T/
wUK5vPvwoifHvU4NE66ivctmuQw7gwHTriVTy/rQRV+1JNlOsyC/0S4w6QAnY9Z/UVpnS14q71S7
LdCAKtVtNW8/einOysh/WfpDmD/qw1f4kSlsVVAICLFtOdQx+IiDj7jcldYLPUHBQTLY7CXkAeJ7
/mnluHBfckCOFHDQOuJbPUQdtrpJPbzXVzojpYIq2enkRtUgUdYG6FLtQ3TeU2puW8EfgN432ohb
k3XAuGPotAjHw8hAijJsXQcA6Dqk0osnuLarUod9YTNACvGZcvFv3IrhKyokG8QClhLmmy9IYBxq
yftKPOTh2lfbCAGGyXywhn1Hx2OaXdrqFw+EbDNV3J87R5sHHl+5eIP4I5CbckBbsHit7dcccJf2
nMazkgT8hmUqi0XpO5TB31BCC7tNhOin01w73DGzmhmWsmAdrB3qHnjXmNraRBvMRCCC2nEMkVhB
m1/umvwQmm8hvQQTXZk4OTASA11ypU3omOp3LRfy0OJyZa+65jtSoXZzPQS3DK/jHITSuu0Bv4cM
ZpYNOzR9CMBccz2a6kc13ATjj9r6QC61BJeb02WJh5skf+x7E1TtLppZsMNVOSK0FxyGtnrwi5ui
n5a4uW3jCCF9dBi92yZ884MfCj7DEH31+aw4tjqEJvTipjW3CA10wQtYHvsuEvc43ChWjgCQyjcG
3EKf51NZb5bxSyeTmVbK+kIJa6OYbV7rwx2qkuAN0mEzJvBj7nvQgD3HEZ8YtpZj/Gb6tApxfRvu
3YyclicS70vKKhxFkhr1mrdqvjDo+tIXXcTs79zbkOPtBTZDwa4AnjMeyv7FoBUvvmmQs4IWz9In
1O8XVjULFySINRTqwa/vs3EjyNg9ROvQDra+1Fg3MRyvTFCeAMjFFQyXtLqpQP9piP8hRNo2uwRa
cjopjvWrwLhuxPdKe3e1fYcVRoS3nbCZuqyN9xpWjA6ysd4b4Q8DCZk2fdDq10mzYD4hWiO4PGC6
MHfN+CpsTDODZl/jDatp6i0eMdpAKDOadq6DZDQNWlLnwF8Z9muUo0FwVcl63VuviWYCLNtnzpem
vi/wKdG/ZMBrPMrzCuM18GgdNjrjrAVxMwCAhCmfmbi3PIowXlkoWzrelcbHi04QhdrK4oJJ2oNn
goei0cXRkm5MVW3r7NkBttqFjzOsgu1p+hakhN2sI9Wi4UgLEGp60QNnhueAyHF6VVKTm8FXrNXy
5MpFjDOKHiP1UhgguPQXs5tbVnRuA4XdyoOOvAMjdLQLdsyQOHjfhZ4gpGWB4L+twuch/eKq17Zi
JLSzGMhJDjLRc+/274IueorsPrQOqp2CpPLWSQrAR+0KQ7hNI6slQEROBhQtx5t27JjEFNsmZhK6
0ZW/r61xM9K1pSql1P+Ssw+rYYdc+3aq022fHWwb4rB1kJnY1RoC4NausQHtIDQf7Wz3y6y1H6Fc
B3ascr8YcbgGurisQcLCxJ0wUpQ588r2uyEPAvoL0HQaTiDmofdy/8GOqhA8QAKtlU+a/9GYsLUg
YaoQ9Y0B9m+FOCGs6xkI5fSvLhpOfeDuzLx8zI3g3cMtR5Ymm2cmmYFrAkNgABeXEgMk5sBensON
Nxd1q26ZcGJtMVxppfbUdDTJFUyOZOZqhE64R/NiG+A6Z4SgihFIQY33K2hdSr8UbVA9Q9o29wRn
t1gJ5ho6FvABV0/SJ+vKmQlp2F4Njl7c5lVuokzpgWVR8TPYEER4EYJKdXMZumrXzNCiLAiewCsz
MwXnYYWwX5W7HdFogHNeX+sCQbph1jzQGBYvS8/aCs/dJtLDzMyLfgYuDcCcDSSbxN+3onweS2Bu
io7wfStqb28GaAKPvsLMvhjSlRa2xVvUlJC1RpTZAbaO5FqqDb8NCqoJICrEWUZ10yt3P1jFrH04
Qa4WfAGWzRdd4B1RiylACb4Vez/T7l3Xj3de2pZXrQtgbawzQKRCv81L500axoBcEVuuTwtabL5j
cIqjXY7aQH2Q/NxF3Dtv2CQzYHR7e+MMwnsF4sBQwWqQTx2Yx6J+SP/GvZpSFP3BSJLPTcNBaZB1
0sJy56d53+d2e61rfrl0bayn3B4KvWMaB5q81FPTbQLPQVkV2UY/XockeklqQpSRd5aikRiQWi3N
Ci41Q8VdAY24ifQPy4JB2XJ/ABqgQi2WemU6q7RkSJMz+UhtPlkzbHua+CiLoOE2OBinIDEQ5+NV
JpHoHMV3qYFRRyiTa7aBJ16X1nYwhbWr/Go3hLMtUXQlhIsIkRqgVdisp0y7w2DFbyHNE3i+cj9R
7IyA80ejZH4HK2ycFQ+5amum47lEdLJqZx+DmAFVgUKj7jh4WOBJADlKQlgZEYz3gugXSFwcgXFw
bcWjiQunFqHCHDbIl2U4rI2AyUVL8yT/GtrysQP3F0A/WNVdt20K92c2xd/9ktkIv41pzoDySa19
DAHUPpsBQdboH00zU8O1H2bk/wws7SUXSKEoUntLu03w/GrBCdRmhdhdfhvZ4b4JeONaekhlgKxG
gBMlZ9xk7RsS+8SWrwB3gD2q7JbZlsl0HTZPk+5hG246l7Jc+rsIaeAwgkuNK5vt1BA66yvLrbeW
rr+mPThJoD8Az8JVVCHq2ECemBx4JU52oDhGDc6JHtIK9/K4eQ5r6qVaoa+C2qBWU8CY74mnNcii
GDDRG8+1cAt2IjkqbLKYElW/vJYe+eMk6N0z4ol8jjKjHwwswiS640O3KBTiaUDhBndANzCu5I8x
NapxHws9tr84oveaG2mErv7kF6k5rctURzu5dOgpIOsK1AXxJGDIsnrvhoASkdlAYD36k3JQw1aF
F5NA+RPCTUXCbNSL287k09KmeNPSbKNOCSgtmHbmoY1UhscXtBhElSGLOKoOf1OZo+iuxaVCBsJl
u2/wSa7ALmU9dkpmDUiAWmWadQ6qaCivW9lSqzVVSGtPFyKpbt08SoGHaAOGfolp2jDyYiQIZyYd
ZV47FLHzojLuTwwDjUHWJbsUsMEHvXiJY57LP7GP7J5O+SJDZoXPpBhHIfdNqg8WPfnIjPET4N9c
UfqWyb5lhMMO1xogElmb11g5M2LX6GTMGg4MqIIGeKr0wYw146T/hMkQFT1gdIjCu6RQJR3besqT
2fQCalGMWqphBr9y4Rbo+QXd6B/kyCmH/xac9p4a0YMX9YDiL+6bWjgKJPvC0cHaK40SZnVgnr2W
hAmYeQNKi+l9fx14DjAO2oBuUN5R7XeoqJq5PrJ1Y0+vrqWTRArseBMnFmrIUSh1iAi6JopD2ZJb
fZEOTc+tXzdjeo/uKjVVLZLJOmSpMYVo100GPbO6Brn0JhNTamgK92Fsmou8Y5x73cdplyWremzy
8ZX+ZYrFVN/jYIbiMl9jKCxTu0klGNqftKcpeUDDWMWydnxnN/WBsq8y/ija3g1ne/i9zkfL7VB8
jB1qZBe8EipACWrY09KCoR98AbDdZjdJq1tcZ2jywn1INUldKBWz848gYyjyABvcaN6zzlCPgwf1
rdg4NXA53QZfwufgA1MrRt82KSEDnePV1hncPmaV5zY/bLfJs69tlfvyztDysd74ed8y77XMDo+r
3rUFSMqqMB8KHSVOBD6sqFfbsGx6/K+1OkP6smQUgd/DmNombJpStFedAzGspzgzixaJQ0/4rklt
idqlKnlWCLZP8JlF6Bbhl9bJZz1Uq1We+JXVhh7cZb7ZKiSktCTqbvIQ3A895XLGIxduPmDnUTpB
xC3ORCvzvvn10ADvGXmB+aMp3I7zE7m2giFXDBYDS9feo4wkP281LmXTcwu6IkEUWm9VWYDVHGrf
fqlFmrXcFWlCz5AaofXiaCw2Q++NrQtAUnaU0qt//uN//9f//T78H/9nfp8no59n/8ja9B7YW1P/
v386//xH8d//dv+Df5IwrXXDcaQC2C0kxwD//fvHY5j5/M/G/2q90DLblg/CS7cGSmVl/lJzLIWJ
dnM+kDgRyLIMaZqOUEpZ7u+Bkj6cEj9ARjTvC7khS+6XY9GiQFQ71/9ZJPl7pEBAnrY4F5CY+qt0
yiWACKTtzFj3ludDGadXJR0yLt11nOPHJ0MRjgBzsW9Vi+omP8AtWYU//S32kFu8q3fdg76T6/NB
T70yy1GOIS3XNJScf9OnV+aHoRysClBQ3WqHsJHbtGNkO0Y/SNPuz4eaH9Xx7rAN22S2bpksUP0e
ikw3j2nx0+MYxUE6dPNoAYLu8eA0xG10VVY51U+/Ox/1xAINGwKOoQvTMq3jBcYAZUAUMUIfudg6
+wYqGu1ee9lKbXE+kv3n+gzbcIXSLWXapnn8KLW0ygyd1rZe/mAiCWk8vBDBME6FMA1YvpbjmEId
fWCjSA3X8AkBSW7jygVY/5txQ7pgLrVVdGE/ntiOhrANUwpb6MI+3o5WOGb6YOJm5IXID1mWoK0S
oo+vJ3FxYRfOr/5oaxDKZgfaIOikPa/70y6sm8w1wwBgIQnBTkz6d92ce23WTmkpSvqk3SZkv1q3
L5wjpzaHIGFwGKwo1zKOnqeyhJflPvorg2m/iiZnIjOuR7N7xKf1cH53nNj9xudQ8+75tMSyM2C5
NYTqzHsTt8jCVNhRPk1tcmvHmEPJh/PxTi3NsWxdOK7NV6cffW16ZQeuB6cV1AzY26C1+6cpshxS
4ZZGAQimzd+IJ2zHNYVkpmccHckyLBQQVsxIGd8sNNCxGrlvOZR7l6HX+VCnNqarK8eWhiMFe/P3
RzlYCYuYYahpj+NWjdWRh7vY1LW/zseZf/LRrgQa6+iOcKRFdnEUx2p6F1F4llRoVKtq1qrVIyY8
Udq8qIIJsxL2cOExnjhETEJZLnFtgSbF72uToVcPE1q+C4axVc5ROagb0AzKufAMT2wP4tD9AgYj
rT9uUE1yf4dWxRc3Ns0mdbJxqyP2HM0sudxGp+78ozzxykxqSSUVX7lw3aPdYfINV53VoqKBCtAa
+6HowfBkRI/Giy48wZMrAzpkCpvjxLCP3ppqYjJ3BQdkbseL2eO0WSbTcwoG9/yaTr4q1zU5OOi0
0xr6/VWBxANHZ/OqSiZqlYMgpn13PsKpDQhlxTQNw7Ic4/i4txzTFlQ6wG9T42YKEpAdgV9M6E7T
Q4Tqlt3keIxcWNap52fA4NYh1NkciUevKk2hXtcRY1IbZUydyZZGH6AJSUAQDju/vpOhpCXpfgmp
m/JoswtDqUH5YKRkdugQ1S9juQ+6Oxt/ifOBTr0qQ3GX6barBNv991dlZoYbw5eGnN75Ly0lKWn7
1fkQhnnitPgcY/4Nnw54K3dMGldYgTXIPylpPgR95yCp61y7s0gJFsYqnr5NZemtRc6AH3HmkjbZ
+V9x8ol+WujR5nckXa40mH9EjHGpJ7Zh/G2oPFpj8fp8pFNf9Oflzr/k03LjYGyDCnXBRc1MugEG
o09vJtJV56OcXo/LQWgLC0Tl0TfWkUdGng6uM0IdLgKwQ4W6kqgyp5cO+78uqOPTniTgf0LN7/fT
giZRpX3ms0fyavSvUNGa9oObwVweMGEG2aLWIqnrLU4kFQRkG5687sWPhtCRop6Uj3qyY5MrCa6K
qSvgvYxg0R0Yr5vzj+T0g//X7zzay9ZEtk5nY85ZbmJTrkot2aTDr/NBTn8w/wpytJmHKQosMGIc
Av6tCTojotN/PsKJs82RrqW4wm1hOsf5CdRvJDUcjpnMysEXTcOgf+0Nab/ocgA3N/g5VPO0CgL9
wpY68fwcKXVXSleZyjq+H7yp8SrSO5KUNnwL+zJedTLbBTVo/vMrvBTo6AtpGVVApyRQNzqAi2qo
axCQGZn+Z2GOzmuv7uLaCQnDQwYL8DEymQLg/jeCKL5Bk2dnyuPsjqxv0tuMt9WbxXMorR++DpTQ
havzn8U5KrcNTSvsIbBw+2KImbjPOc50mbqQ9Z98MZ8Wc3Tt0Doqm2DeenBlaifYZWWxUt2l8unU
BocBIcEu64qtdnR0BSIsKt445aB+m8z82+DX5DzDgt1W/fP5p3biayUD+Vco8/eji1Q/DmOQsMya
q3VU30dReOFrPRnBEIYNC8ew9OPaln6rQo2CRyZU89TzzERrvf6NRXwKcfS55IyxMmXMr75zf0x1
sJMtIu3nY5x684pThwpdGtIVR2cn7CGvKGPaXxpWX1qYvZfMLI3KvtA0OvG0XB31E+TpyA//6AQI
EUONinkfgwyynYGmMKxXBLPPL2Z+IEcXFlFcRdfGxDTg+G5MlRNngU0URrl4ToZLRJObBfcYjnxA
aM8HO1G+YlMD2o8K3SKDOno7UBSsyPEhQFsA37dVOgSH0oOR7hXKwnAc/ReEO9ydV19MAS5FPjrf
ujxUbd0QmTlB8xIkgXnbCTrUrgd0AsG5fuO3UPdqxB4urPnEa5TQBpSQwtGhDBxFTlFsaLK/pNf7
5jWKpk1TFxfe4YkNOW9Daz6NLKWOS1naunUgDSbyVg0DOIqRKRu7+iNDy2h1/gWeOI6UYeiuJSQf
sHFcgWlQ0WEOWOWiqw1U3ovJvk8H5JQRch+uS7c2mKMFTKrPRz2xPqLSFTNcSa1+fNlmKYDxnGkM
YOwcgYYXJTGZR7/ifJQTL0oZJpUlcvaSTXp01NaC5EGPieKgdClBFnkoSp0PceJjUyYKSHS30RuE
+v37ETsgjlYLk0S0m/VBNJHrYNRROUZ4it6bZv77++K3cPOKPyWjYWRI2YUkeR1W9+hOwzkNoYbs
/saieGzWnAo5wjy6CCeapqAaiEIV2EAyw9ozc97IYNdxL1/PxzJOPUG+GM5dDi33j84GzJ1O+Tkp
cr02kAEBgrR0PpKNs4Kus5xeGcphuCfrpb+6VESc2h6fIrv67w/TbpxaAxTGcQyLu9clk1dje351
p/b55xBHO7BzTNUZ2RyiBJJTI0zpVWCV/Qsv7NJKji56i2Y2chjckWY6/Yg94kVj9+/fkfQ9baY4
SgjbOj6SOtFqveZzrRRxdtCM+0pNN5DyLpytJx/Ypyjzbvm0wds+a6qxIIo/uECqX+sxWyf+r/Nv
5eTj+hTk6ADPao+iLiGIgY4VwjzRjRm3//5d/9vjmq+vTwuJjbbOg/lNoDE7S05UN2EzPv2NdXBN
6MJVVEvG0eHj9hap5Mg6wuqX9D66/PE/+/tHpw3KJWEK3Ar/Yqt9UQ2+dTPi9XyME9c4XcZ/rWHe
EJ+f01hyMnisAfVknEUa405HAXI0EL2zMMTj7kM8GzT1+aintpmjuIBIWQybPt3vUY3GUWj9E9WD
YGLEGGvoUDCaS2FObbRPYY5PGOk1VWoXPMB8/DBwYtK9C7vswjrco/NFC/pUc5j6w+ZEKsq+FohT
deXH+Yd1aRVHp0sewjwBq0G7UX6UbrAiIb+wCU5eAsw3JXuY+8Y9TqmoHjKnmA8Xuufeg77Wf8JY
YrqkLYHvztIGi/EGbewl4iy6Wp1f3qkMiPm0azI5NtUf8yyzg0iXhPN0YnaRDFFsrr5JzMIn/zmM
LnRuTz1Kl3YjkSzbpuH9+74L2npo48GH4UgmzlgQXnh6YTmntgTDFq5SViPp5f8eoi3HItICxV1Q
Fdf1pG+8Edn9rr2QiZy6tj+FEceXpzEBHE0J4wfeHoInjwvPhnTca3H4NzY5GiEG/nEOLYbjdMSd
lGfbJS9IVu5zbWW4siLo2/2N8ZH6FMY6WlHbOFYzRoQJm3ANymRjeGo9tPqFlOCvU/moPvstztE3
22jtaObzfgvqdfmrusHabIl9yrIT12oLomobXIh4ctPBQBNUaiYTkKOAfgZ/AxojEGbtuepnKmK6
Pv8JzXvqjyV9inB0QkRT4aiiJYIr0pehTW+RPnprS6xSKsjGQnO/ln3uzvrIF76nU7uQvhMVBJ8T
w5ajze77sYzyLEDZbcLvs9LjK7M1dklaIkWAxcn5Vf4ZTFK7g0BgtOgw3TnaIIU5xY4TovTGIaa/
N5bf7qpwFjjkW4gyMK8zX+98yD8/ZkIKRmTIPusM5Y7Oi96DjUwegRSq6z9IF7MEZ5pWGTi7C4H+
3COSJg6TaJdPgKnwUSBb+WPjQRZcAE69GwL1C5EpcSGGcSnIUU6UJ9Go8qgrSfVtwHi7EGLKGvmu
pxafDORK8FVcQeO7kLieQEfMa6NgZ3oKjuB4Xuv0Wq4HLSQhbmKXqgKyg7XQUk+/tzHFehSV0XzL
CyOKkAFDJwcqXhajZoXyxiIUKrrU/z21jRhh0S0B2OD8MYgEzOXHfsajzi21x/ZsYcDx6gMdiZlL
wKtTD/xzqPmnfEqugqlI7C4hVI9dIGAJ6w21uQuni/Hnx8++MR3aWbbJsO543ikqqKVIaiCAuI3u
7WFhI6eF1qqPc2qsbtKtvRqWxhI75u6un25q0Sx6rObRabzwnk99KzOqgV6UzkF3vIWBs7m1i4Ir
VG9pAiYu2+VQ+DfaxbT4ZKB5Djp/kuDa5v/+6anifzHVwPPITjwPMTMQ+oiRoN7BtDa7sKb5s/v9
YOXZMgelaUikP7BR4DeFnfaCz7IXV+TEzqIJkvuo9h+BxWAxnlzIi//Mxud44Aw43xBUsI6+UAkc
UQtLtJWaydOv5cym8KqD1CA3cUS1d0ON42Jqucn6/Dl3ep3/int0jrfwDkPeGidD2ED5KgedgRrY
itFvtjq073oVDQ0iun8jqrLBHkg6RObxxTiNhoY/LZB4zVfvXezeVXgAjmQgqzYPD4BodufjnZgF
A03hkAXHN2PPjnMzuB9alLtNuUhi1zyApPIhipXBFfIRSC8WQb7uRRK+W2k3LueRyxJAOPno4NZY
fjXZhYd+ah9/+jXHKVw6WTEipPwaPd5F6iu6DmhrX3jEJ7Kd35Z83IMzmhp1RwPUdgNtc9EiJ70U
+gJkqmmsAoQElwDQEdi71KM9eeh/Xpz5+0eKAZ+IApe4SPh9t9cIiH+pXptlvEGY8cJrPXXKfg51
VIaDSfMDwyGUUSC7XOOLkjEWu/AgT90adItmvNHcZzeP1iO0mmZVxKHTIr4CzXXqllGL+1hSP/pV
fGkKe3JrAC1xUYuxADodnQPp1KWFP5+lTiWxIdTK6z5ATR7AuvE3TjiOm/+JdPTlV1Djq7CkR5uo
uF/pXpmsm1IfVuDxF9FgPvutU67Of4Yn3xejihlewnzseGjFIGvykeOhuZ7zPPtR3pbT9PV8jJMP
kJRjRpaAWzyuWSo9yYK2monJ7QxcTz50xMCyvLmQ//6xFC5dBi/ziW0D1T3uY7it39Ksp4lVebbm
r9vEiR7bJOuSC5f8yTiWjvYHaBzB/fr710SG5IIwR9YW9JmHfoWFZSPM9aItb88/N2NOon+78ViR
S3bE+ahoCR9PlH0/N6Tz/9k7kyS5kSxNX6Uk9ojGoJhEumphs/k8O8kNxEl3YgYUilFxmz5AnSIv
1h8iI7NII4XekbUqkc5VMtzN1AEoVJ++97//G0kD4OzV7lpdK7xqh/xL7TnZee7REtq7KY3DWmOl
7NEhP1a0Qb7zRywnoh/+CNteYmFEfj+Ig0P4esiCua2NBZ64r8AUpqqi8X6exIHKz9IuPdAP01rx
rTsvxnve4OK5ZdjvvR4/vx9L7QLatYkO++RNtEzLboOqhI7VeQ5m8bMBtSQBQtslzrYeYLDg04Ib
JGidg0v8+1TihfzO0/9hMtsuUY5DdWNRmxGMfP/0i8FJEZURhbQDneJWMJ61bnUUbvCexmy5mJP7
/t1AJ4vcmIdtYYcMhIIgXovKuWqwy/K8kT6pFIRNGjzQZRO8s7T+/PIoyHJ97o8ViEgKWkM9p1nZ
Qw4WIeNw5RXx4ljjp9tfz6x3hjpNCFaJEWeFYCiFOYws+z092GeAfN5Z4X7cdf94Yv+8pNO8YCP7
fo4WJ60IAKDbTNlFi6vdnTrvpR4hc2/Y+u21n9tqK5m0iFhNKIqJLvEVbuKHf+GisU1jqgbOj5WD
ucMEKPYJKo3BfBzdae2O+Vb3zu2/MAz6Xx85PxXN02guClu6TKqAYx4N9527h0WwyYGT/XqUn6yE
tGAIjsiLTvYH/TT4V0fmg4d3CcC2wiJwmbPu7ddj/OylXwqKVEctyBrIK75/4VhcjNaXyyB4YwAa
dsa7vBoeRTYnd6gHg5uYRicQrLD6bsmZYcdgTd0g34lrfjjYLZOIwgKRPR08YXCy6OupHbCCZGtW
yov3jbUvjaf8vGJWqT6UV3EX6hUWmcanX1/9T9+Rb4ZdzgrfHK+kU9PPZjJsjYJQLs3/eC8urpW/
HsZaFpMfFptvxjlZWUUX0ZW7NMQGpiQUrfCnmC/dOrwqonyLgx7+LAXY4MnejZG7sXrzWEj1Tmrz
Z7eY3DMqDapqS2D3/bWKKq+yziUKaa0HnLOac2IhrDb5H35dFWZLASYedoL/CCr697orfggpeb6+
icDAZnhyESerrV3GxdB2PM65tJ47xxIwc6q7HvLkOpyq9ySoP3txSBiT5Oc8K5DYfX+ppR3ptlxW
2UaVF2HQ3c+yfK96+GOr1HJJDgRS+oh+cjSPymDWKb152F+qjM5wz5WX2jKxqxB5fTGiiHnx6GH+
YCT1dIlBl3kndCuvew+bljyjv9yP2OHtvgwvmyKs7n495X42s7/9605eqHIUddKl/HV6xEZm6lBR
qsckDt+JoX76XL+5CScvkBu7tMoErLfj4gpEKpbcvLtB1ohMb5o2/8I1eQSGrIaIwE6VHAl0gbTX
rLq96WPtp7YplgZoqf6VYXzyoB4T1UFtdDJ76tBsUGtjo4UJUaWnXYX/aOb/Ze3UMn++GWZ5gt+u
PWNazUCBUMPkSzZ7hBOlUZ+hPavfJsN5L2X103eCVICLSMWzzdPUmW9Znt3psFmleXJlDnpbZGny
zjr300mHDGbZFZeD40nwBmUL5zcjUStcq9VNHWDrM9tRsfF6+7048acTb/GFWE4J9g+6/ZRW68YQ
BpfD3rtKrOTZGPKnzHE/dX/9EEeJC1GPHS7nBDLkJ5eVNHNThnMGaGPA5ckHZdFZfbP99eT+yfMh
oGAhoWKHnu60LGnNvUTcxrEnmOb+LO/w2sJXRb6jO31vlJONKKP3JSqrQmHf2N7M9cRKlP31C0G3
QTRBVTDgsH2yJGR9CZs9CdRKY27iRTG1R/+vB0Y8CyojDou7+EHSFcnKmMcxWhySvzj+Q2S/V6L4
yURmANRwywyzkXx+/24a5tibieIaquyuyHF3izBOM5LNX33kHoVGsiykW9G0nu7IRMMN22EOTiu9
a7Ivwi3+8vvIYc70eDu4W2QeT3ZdjYQez1UNOjL1naveMMRGaFNss3jqdr++lh/vmMfhleS7T27T
JTP+/R0DPUVVyaGiAXomdK9d/Hpt/Md/PciPLz1WzsvK4tK+a5NP+X6Q3kxbs/NDZq9y8JFA9wy1
KtMKQkTmVnSzTHOS/NU0tc2YywLAYZB+g3B5o75Zpo0ym2sZMBUSDGxWoXJgQVhBvqJraG9Zbb7s
EHfzu5L6H19UTqecYkI8VFClnF4qxGlLxoIp3g9F9qFIKK5XfRK+89R+NopHMZOsERPwh61uoj/N
C2JG0ZO8idL8AffS95oDlvf9+9h3iexdusnRc7EcnKwHeRbja+xl8L9gWyUF6K3wQ1iVF7P+OBuv
v54gPxmLlTpAoMQ1/dgjIO0M9KlVUib1yv7ChbWOKUoNf4n0CTwy6qd5mnWbXw/6k5vIys3O4ATM
Exak72eIXfWtoRTWYkYx4gzlzBYySbc8/nqUkzNE4OAywJLHe8y5lp7o0/sI5Klhf0jbVe33x87H
gCYhPQFc4Ba1+irD6nfC2TDV81EZ5i6A3/On9O9/fWeu0P5htvClllqlMG9O/vkfl+kXVbf11+5/
Lx/75699/6H/uJZv1X2n3t66yxd5+pvffZDv/3P8zUv38t0/thWW/Pq2f1P67q3ti+4fNhDLb/6/
/vDf3v74lgct3/79txdg6dUGY3iVful++/NHi2+Eza7OVvhPo4llhD9/fPVS8smbF/Xyt//8/PKT
D729tN2//2Y44neePX2sPCObI8eSHx3f/v6j4HeS2y4aebZFa5GC/fZvVa26hI95v5MUDpk+Jr2p
Lp9njcYL+4+fBb/T5oCRBWlXymMEvuFv/7gFN39/w/7+dH7ujHEqfFq2Ssb2ltUTDTYy4u/nKenU
gpqqBni9lcfsNT5nrdSf8IlZ4xK2C8B/D7i5HszDewH1aYGEkCb0ApSDi18AeqRTPWcxac0dY2T3
Wh2tVX42HMRqXtc3uBruv3ksf171t/4fp/mMZSyfurvwOORSWTxtSZgzmeVyxr5Jn8WHajccrL2x
h764fW+kk/M0flzEhA5rGn1cnkfB9fvbaecQGHTlfhX77lieYba5w5z34L/z2lPc+X79ZJyQnmWm
hsvP8Dc52fTyaPbTqoDiGavBf7O7znoClSWvRT9GPqhtzHaPiO6jpxpa8Cerpu89GQ1jX9oZgm1H
Rt15LKf6qy+r+GyWdIHtJkDAV73Au8cw4PzQhtYpQQU0CHZRFM1i5cUpW3nV2NDok9E6jAVuer2l
uzukN9NdWYTSXPWIizHpK8qD6rvwSgU9mRvXH976GepbMkTWmTslXYDzl5N+NiQtIkkr1cEtDMvk
anpsjUwdNR9zZfXsPKM8t1ioJ4BviTjG9AMcXGZ0iZsMLHo30c29skCzW/jpbrvBBhPedeZVH9nV
lVkMwZ4QWgKHXIiNwLuwbssWZFbagJlReb/cQacHnZCrIbk1vTbYm6UZXpg+/e2mw38LzFo8Wk4B
NG0o8bTa1CTmbvO2SSgppq2+CFt8yLwu8/bNaLYvTpuYB1s5A2wJrmiyIihAXQC9bjEFdQR2k/sg
i7rPRmXCRjJoV93Qzm9/CiM17HOrmzGG9dxsHZZDvw+cwtirWqWHdGr9nZ/Xci/d2n8uNb4Nm3AM
DESJk6UOga+dm0rMOExarfU4ml300Xe13Jaqf3QaahmUafrqKhi75r4NqxGodKm8L2FQhs9daOmj
XRXwmQfNWzgHzmYuJ/3Qx0561mKH8kqaQCbr2gHpQvweXeM9ZZ9bgwbCEzc9EPm6KYOzcIzHGA8T
+maxP8/wjCxlk8HabGP7OM55f4uM1z73q0nf13NhvgBUwD9e51ghOaOjb9uibq6F32awrd3SmbCn
NmeHPzUYh3Xu9dMWHGtzDvNyOCs6Wkxzo0rBHrgNduZhVyK6mrMphjEyN8NHBQDmunESv1/HTlWK
NSC98grmJ8QgZdXTJmoDEL4+aRkzT0cDS6C+vWg1XnyrCM4UNMgclNLaNEQdrsx+JlJpjTpeZ35V
bfykMs/JFgzXpWiHdN1OPq5CajAgstgZfr0jRmX7oG4q8odePFw3iehBatRlaFM1ifvgCdqEd9uH
3bCL0XB9FHVuPPXSl89mF1Oc76oKulgj8bA2RrGQlcbuE8Fw1x9teNsfAWXJC780rdsxm0t8L72u
X/tGNj3GuO7haWpbvQXBu8Pp2LWGKtw5nsDZMW7D6NM8ZLm5jSo3EaCIIlWvi6lvn6WTZ68WJobg
YKIw+iw1tqq9DxypjGr70Z1mHDKB0DY7UFT1vshqkJZJkcaHvojdc9lV8+eWl+ZgTdbSvJPm+B1o
3w7uA43pYUFk+zB2mh3FzmfEtZE8p5vW7/bEhIAwcoz0zW3gpM1XqzZxb7Ri7Rnnug6MeCWtlJUJ
FmWqjokzNO7eVcHUbIqqHA4N3oyXUoyVucKcuPyUukno7O0+wJO0BfidrEVc4ABrFqYBuCnOUXdL
MrAXViu6O4MOrhLrXxd76gGz18vMTaMPflDpr5Jio4uXeVn62zCKHFxRyiK/9Rsl3ywbBOdq8KlJ
VcRgZ5NdGMlagdjLwUVOWCvCfVCXMyyjD20QdHuMJTAqLsc8Ps/wg3g1CuiLK0T03KV8bM1yFc12
+ORUQwsMOIXDMHKGI+UdhAX0rQFn2rGhETlIqYdj9WocGuG2cHo8NdPrTVfaQVnBfJirdDijQOmc
V60NG8XTAZzj0m4w1x3wJySXZa5st0k/S7rPb7K6zWGSuzQKrHrUVFhhS2HcJUk0X5uJBhdTh4Bj
kObs0iCqz8w2rfZ1LUZYabWvMXGEU7fPcy8XuBUO0aE3SoANY9Llu7A2rVdFpMwaGAdnvWORCnVE
fDelWXBf2BK5lKis8NrJqEilcyxeMaY3wRWy+FTgC9aDNzd3qdu2X/rEzj7ETreFrwJLMUzhQ6ZJ
b+zNaR5p9G+ui9qqD2OtF2dVD7f4ppH3xATGStW46MfEwreN8uoLtEb2ZhwydfjDsw3Ltm5npxid
bbJkHveZr72HQacQf5N8esWYtznm89DdO44y9o12RgTbkR1eJaHRcphm5pylchTHiL8QtmYaGF+h
cCTnMdVwujBc03hsJit+ELmSW0CG+rXCg+8A30ZemN6AnmLw4/gMi1ceTM0SBS0rrm7yzp9XfuR2
b2GbgIWuTMiYM2b4nZTWbau9+CYgvFmNShksmc14aDInOYgUC4SwimiQSUnJmOsqDDN0G37h7FPb
T4CHZt60BW5U3VV9XCE3F5jLm32b3pY1ntulX0xrf+YVpw4yF6+FPU6PbThHEvBOBYZx8u2zIcd/
PuLf9VpySIdPGhv2yo0VLAkz73aZyuCzmB092XEk4i9e0BZHJ/b8WykyIGTmtIisymjYuU1Gbxz6
OXBbg89TnEPrKtGjya2UsBLXPf2Al2YC0MaGmLWbgb095GzgPd77ZbQnIWMdair6L6jPyTqjYyoI
aj03Phb2HOz60VAPrRvIr2XTDA9pNJvdtrAG78rvzWbjtjCmTS+2H0dFGlT0zWKSaMyEp9IqZihn
AD0WnGQvrnrV1wfRleme9cW98czBOLeFzl/jcKxeQwGSppZjeJ5Knlw+Wf5KSkoCZ50VtOfF4NZr
m7rAbspUfJl4VM0ghAyPQaLc3dIfSWa+1MEGd0uIkEOKRtPX0mOJCHPjmWpBCAEvFFdaRsYVXMhg
yyS07iiPJ1h0624feaL/EOH+eq+rIb/NbEftCnuAkEl7ebz2vNzFI9hvovNkEvNFVQTusy5pnw5Y
Rm5FZzjrVhfd0Qwi73NdVZItre5QTTpW4h0CbGA/GLXRw1llSrFWJNVujIUBeCUsr0UZj4+EFTjc
VzKxgtXYzN4Fn453cVALvYYh629azBZfDDPSD3Elhluf6uyL2wzV7ZgCXxZY3cO9VraCYKbllyL1
7cdUAEX2SgEqMa3b/m5KSi8A9tEUoLjq/rUtrBLHBMdv1onZwFIM/fSD3WGsuCIU1EB4Wxu7jLYD
lB75rX2eD1jdV4GqHobCtfIdm3f/xTfz8kwUkJIKgqhq3RuAaOidm9xzIN+UyQJuzW6cyuk+k1Vx
qOwIrMDY9RDtJKaNlk8KuMxVc8zaEU5hDHgEz8KKI47hD+oYRHM8rqwpt3auPYXVfpBmBt43q2Z2
HenY67Irgq2YFeAuq4Y1UOZnI11Q5yWvxtcgbetLpD3GLpsX2l2Nm8s4d/KORlOMketI0LVkY5e5
nVOWEidMLbbmJvyYZFb30Y5hTE52LbgljSjxyU1Nf9Oz8h/L2orOJ6ekujo78T1p3G7XhApP5lzZ
zWdou9GT5U3iqTX79EW5tbP32qS5Mbo2fFKGcC4wKnXuAl5AAtcsEfc6zQ0olhAgM7cVl02VJ2/0
4vaghfwRGs8fB7z/n4T4DW+Zpaf3F0mI9KX/239+m4L48yN/piCE+btDQQm5ANqHRfDNCf/PFIRY
8gwcQghRA4Yh2fdfKQj7dzQGVDcWK5Jlf1g+9o8UhGX+zreZLhZdpD7JQ7p/JQVxkinjsIaoSzAS
uTmx9Nh8f2R2RJ+52QStuE6gvrGrOtXnb27IT47/PxzKydbjrGK7wmQsqt3fj5C1jtckXpwjECdI
3XcHZzn9n7WHd4axly/6JqvpIUL/diD75FTOOdbA1ljgOF7baXWUVVA+WKmucSePdHEWuxZnz3xy
xaMY2gD4wGhf06K5lN9FEzykft48GDryHjtHtNaqswGa5UJWzbruJsG2Enswc6s0hOKWV2l36KIZ
lpTuxylc+V4yfMSianqYDKsrDkDP0s9JZRE+xVZUUlyfJuMitkqYSLnoI8DtozF97iokvkQyJV6l
hABgDlOk1z68yzTA/TmO/Vc1DNW1grOTrqhNgNXkfJfcSdvEFcAINKufM2PvDouqdIGDTG3NymyM
eLhn/UK5FBgBwsvMARhrHUN89GEjcWRzgg/EX8YzCY7ppras8oKKGuZEZuYhCg7ntHupp6T+lKFZ
OrOGvnTWWujwoW6S8jWz0+nTjIB6TaIibXZeOVEEtlSYPmCkU3V7bST6MrO0sSVArTcc/2IO/pGZ
q11kaStYA+Smn2WuWf+3I7DD+OgWNpFGR5kcpK5gPWZl9nGfzqSwPg0ZGDtOVG6aXaGmGJ9128Uv
VYo0Pe4EqKDRauyLLp/Gi3mM5FmE9fWxpnfsi537iz1/NI6fsApw1jMevBdw2Io7I2uKO5X6457j
u70fYTdWiPr3qRqDszGL8NP2c365ngUI9agTz103KmtT9T7PHX8YcgB5HqgPDmfYtYpLgaDLIqmh
QzmceQjlD2ZfcrYmXeCxQ+NsN8Y5Zu55xV5fGTnUb8j2slvbHVNnO3DnzqgUB5dzOKsPRTdDMZAd
5sBiNs45F9vuqkcDeZYGqnzwisr52M8p3xdTNnyAQU0rgkQVdIFoUNrME8OjYunI7FPkLziZ2gKM
k3gg6ggSm6EAeFK4d7UHtx6tavxa54JvILSCOZFWgyh2ND2pD2pKI56FzOzHylfNLTGLdWzLIOs5
DIEI2LpJ404U/vpgT5poad/NgH15AebEWA/Z2Qs4lOII1R2WcuuUV0o77QF7i+IxbQHyGrGX7Uty
lOdiSDnnG2SAAoMw3SAIE+uiD/wD8R9Ha4KO9iKTscIFXs5AYGYlbQ0htqg/KPB6z26djsdCtSDi
dSs+wZIm1NahY60crRt3bVhReh/jHQYKO7L9R4X45jlMy/6jUYbJCEyq5ncDguUbEyzXOSnbJtgY
cWruCxK5u7HmLOhn0r2U6SgvG6cvH9GDzVdz6ub7Ku3TiyHNsbgvHe/Mkk24beuyPnphMX7No2a+
Sap5uMmS/FMvxIcQ0+gJG6xVtjDm5qPVVLfZbF46Zdccch8QEae7wb4Lphysa94nH5uopPu2nxxx
xEXfx8/bN69hEWM2lk59el5CfYNu4oQRAbCbxKyFKJTtg9tAGAYWSKZgiZIwmHPTUWM6rj1xy98a
hOuCtqfPQ1K2gE8iaJRp65jqbGgN7W3m2DLvkjQkqQJJQt1XgdPgwFS62qaDwanydSOzGMxRqJ14
00YDIvheufQVpJ2pryb8GK9w5ISI4sbWx8BPhvu8TXnZU7x/p9VoFsHjuPgObLx8jL8MBDbrSJp4
waNk/BiDLL0uzYoYSxut8cX0S75vcEZwdJVIHCCzrWXfZfT1s5Rr8H8WtWgyWD3dB+umiqtbA/6r
y6nb08TNsylAWqesZEDrzFvTKbKr3Iih7Qbcg7eOlnR335RSsNRi1HUt0lHdF8HQ2avcijPIvqUw
n3LbgOkcLghrqmxg1TtvZhUYem2dK/LCA6fbhIArawvnNcdP/KJxCkQ/BJHOQ+VUkHvpm90mgZd+
6Fw7e+R5us7aJzzdiFQnx3qq1da0RvgLKnH7DvZTPD2Ycx2fUyQnrd3OJQyvJmye9aj1BxsW5CP0
vvQyaELzoW3s+UiYHcMULyn5F3lHIaHv492Yyvyqglh0X4phevO1ySEjsafgdZZt88UwwZ5UEWck
y7KNI/b38ZHnjQgtirzhyh2Fu1P0D93IoKKZr5dGeCwan+3JTYLm0pqk9Wy7o/tUJSFETEHraUMW
DUu82wG0ANZ5MAf3ee3Yz8OSf/M5Sp1DCGqSrUnHxryd4ZOwDCw82WlqC96hZpz1QQ5hcamGosy2
VTWXj3DlZ722qDqC9jNScGAhjhEVuYGluFjFtxRXlQPzgvZxuovc61YEEXckDzaWlWINO0I7/hjh
EvslId09bqvSTNnDyra6nLOeFa30MnrSG2ze70wg3FfY9ScgkJEpbSpYe6SPxz8U2HlTfq4MkRxN
oYsnEUpnE/TLoUZa6gEWpnWTj5LEv1e42UXKH3UxjbZFm5yFNHeVGIZzqIy+PG9SI7iePPg32gyT
s3ywPc4KtNy3aR1vKpXZF5lwWkCJ1bJ2Q3Ve95nRXzpDIOUHlq7yklx2f850zMh82a0LeTktIMlj
GpsDhWrtj6mdDx+C0TFQribKSddSRwt4kA7Kg5YDSEDdB9O9NENDrOsggAGhQ0id6z6pcJyHyAki
pYoS9SUiLT+unKDGG9YrI3zoJwWVBp3flT8OdUdxfEwVmT4fcxc5VW8dIvOzKJyrHWbBjrlBUTXj
7uk5cb3RGX1ea6ft8ZHDqLPb2G4OINyf5/FzaPjeJ5GE6eMcKnXvQwi98DLW1JXII722ezCbG+5A
96EbMEtn+Vts+KN+Kp59syTFkShf7kaRlnsItFCVyGxh9ynlTVe0MTsBX8banfvnsZASqaeC9eVD
fX2otd9D6ZNu8dkqh2KrC09CGTDn7Kac3fArz6CHuTdPl4PGyUg3OBtzy9v5kVLGcIeaa9yUhSe+
zkOIAaSsnJSKCO1tRNuL1KvJtKAv2m7zWy9BJ72N4ikgohS1TYmGTlE8SrzeecuqZLwfe86CbTa7
92lpAX7rYj8rdwM3HJTUpNuDl1hia9gdu2MVjsCwvJic/1pAyCYX3S58lhrP4C3Gg9bbVIoEYqRs
w9cWtTGU2yaOnwjQwI8Hi0ndyqR5iw1CBrd+HnNHvEZCTLSKcHgrRISjRTnYW3dUxmUeVi10msCV
b2kxkjjtJ/oId7bTFy7QZN2eRYUF0LspnfzWlVb7pZOzfh0b3dxoja/fmtM/k3BIbfNRTnFLLpya
V4LQuHdfyBjJGhQTnfPo2aVXH4vMpQnKJXlRbaYmAsqitN/Sgj3L+aMoSG5H+VQeZDgA0AIVYcDO
Igb4kgPaGFZ+HrJAKZF9AdTQPaPlEAPY2UB9LdrceKjdgj/FrYUc1qPhdTtHDQ1k1Fafm2zOPVQV
dqtApX25bmxHNmAUZXoTdiEAeVS0wUbYxvzQE1UgByhDMwOfouNb3XnICVN25gdr9FlddDzVDiqP
HiNNMp3tU9RnBKpGMCygnrS+nYmha0havn0fM/33EZkWvjIDKLlKnG56IVkpvc00jOZlHMc2sYZp
kYqL/jilDOlzocg5rESXZGrrU1TEzImGq5L9FlTFqjd1f1l3FjlvFj6PNHo90ftQa1PEGFMkUUEx
xUymtcbIDbV5IqerOfGL58HLuvsi9NsXGELykmQevIlkal4Ks+wfGquKgIlTASCyycNV6rskMhKp
9BMGxegcyffeT2js91VYymwzTLjt7WCl2Mk2rUu8XHvi8pWprSSmCmrMinZBs3kKxp4vdyx1Ni7d
R5x+ALxFNr8UqDwldwri9TbrKSHiWtU9J4nRfhiSqL4JmsHY5V7TfMx6NnaKMdlNRWcPiEw/pcI4
l2TXyOI1lxy/+itKCBq6YJLj/GkZObkjamTHyB7bo/RN42AEfXerhUkTrDvV00dP+ZyeE+WNYMy8
edja44xDam5JTWCi2+LVglzE+ToYrctpyj1MbSY/WSZP2HSbZQlotgYaqktnTppLWyiZr4po4Yzh
xEYyuil791AFefQSu6nYj8Fos5RQlHxwWUDddUJ3q7tyh9Q8kq/srzj1wSrXjUGxC3halG4aal3X
srGEODRm8rXxZ/PWT6lrrsxwGG4pl85HxI3W51Fa8jW3B/lG6SS95ihRPAKTHQ6pY+UHv0mbzTTJ
7AzWUHttGHMAe0Z2+yFqYBFGrX9hR11JwSEu9kkm82s77/WuiZv5WgVS7EEDxVuleV/xSR83aQaP
bJIdQYIa7WHboMbYQ3NLzuEqRgkzjuCvsXLvfmhLcXCYgFsKFf3lIGvzQMFDHpy6S6BTD7FcK+GU
N5kMgCdSLp/u7TDtnuee9c2Lo+bWHvrs0git4a7taih2Shf+etYjSvu6jwE4Ktc6xkXJoULO9N2u
zcaDIuz39b0bJPae1ON4kTRopgiarMsw9iG7sv1vo1rB26b0Seu7aMztpASdytIdvZ3Oa9DfQsXp
g68rstGxWx+yeawvrbmZDhzHxEUbiPpFUk08G2gt2QdqEP3WaX1ri8ayOEwFi49H/eGZtj7IkZOo
jgPnIJZCZsd5aOv+i/I750ZJ3D3rLDA3IemcT5T29b5uCvuamrS9zyJn+Nxzp6+t3hgwV6vMflq3
kpmFxKW7wtJQHnRKMVD4eqIINlXduCF2RxrgqvqJdsx6XfXSvvE4MdGSPCUwCqfqtu9kRdl6Uv4m
aiyFo1Jki31P/BpuxhFVyKa2BpQFzdg9jKOpzySzL99W4xCwufcA0Sff3HZyjA5ZNIzw6ltqoFo1
S/NLNjwC/ckvosCbqNDim43oI3/NVVtt4Bn5z0Ue8y5M4b3Udx0yhXRdUif7bPe1rnZeOs/DBtef
OFmS9OXFkFWo4mdEL6DSvTHeRdIH0UwiHdI3RPCzpBjGp5bJg4tSUY8mK0vhX87ApY+5mgScxjqa
0GDkSpxJON+XY+jYhLOBdeF6nZHCxiPPtgqMDDc5PQWTvW5EWrxNrQ7kDkoHhwKTHoWJ7d8JqVDO
nHRbkbECC7wsizOFUuTesdX0maQ8HYWtFNFjx6HEX3WmquxVIpaifNXUbnnoU9yyDBHFLwIHQsG+
FL7G7EU87cIAj0j2PsPzRSfXyG/UoYDFzIIQa+tCVUFwRdErvGYLN1K8Yel1W1sq1+SMXOk8SJ2r
r2NnJ89uFOebqQygFgdRYRzAGOkvaqqpyKqgje5tqzV2siD7lFbjbQN3Ptr8Oq/3o9jGBx1Bpwq8
OVMgyTqRsYJ+KqMGrM8KrNVeHe2t3FXXyS5dD9us2tAjhJnEey69J8o+BMYng54IswyhdeoJkpbj
etpMx2KTbIw11fAzZyv33t1/8xJP9JgesRmN1lwiM/m4XKKz6S/L/Z+XyAKH99V7l+gul/BduvTk
Ek/ysm0OSUoFXCI5n3mnjvF5ubUONElusuO829RX7s5bOzBC+3V0S1LsMF5adrWujt5Zf+Ue3JIb
z/93d/DReR4+grUoKjdUV7ExkpeQ7/b9xlpzaKab+5PY1Ecc0R8f7Qsp5y3crtX7lo7vzpUlF/2N
MhgCpN0ZihuZP41bdG0bubPO/z5XKE1l/CnFunhH+f6jlO77G3na1Um+lBjC4UZiU7aeL4pNtlGH
+gJ67t69eWemLAq2Hx4a+y7iRdrXrdOO73YacpNiDheIPOEJ/OxG3pf7Yd1veBcy3oX+nbT6H1LZ
X4x4enVWGA2dVXN13WbYiDWjVIQnm/FyPnSH6BDY48rbDNvlvaBasVIgh5DerMFwp/fvqhZPqhV/
fy3/6/JPG1u1l0RWMXL52dHbFzfhDjjnYXlNZm9lr8gEvvua2O/ccR8x6LdTyteqDuOG608u5l18
sA6omXfzuTw0F97OPMS7fm04q3KX7vxNB0gNoOB+PI+23vaPR/+Ximz/0zS8Sx8/Mv1v5vhPVbzV
3/7PtxW0f37qHzW0gEJZsDQOApDzka2yUv1ZQ3PF77Sk/1/SzqM5bqTZ2n/lxrfHDXizuBsAbdi0
IkW5DWJEaeC9x6//HlDvjJoQ3kaMRqFdk8yuqqyqrMyT54Bkh7dfNFG+4qO/YLyy/L8av0FJSBUV
pMXm+tpfNTRZ/18DePFM4kyCCFzCPymhLdCgyLLNWFoKfFT5qMcZswedHTpSbJFNQQPShXrvasya
fd1piANtbMRfrVhz5zF0KrSLwbO08MNRiBWyzXrg0h6buZY+UQtABPKQjtoGvnXNEr0VcI3wXAUh
vbj7Rt0b4kBOydaiEJ7kgD+9j2G1BQr+xQqHFzM/FwVFmpSX9DPDZKpxCY7EHfbSXqfGER8Ct39o
dqIbysC2Dug2F47FcO0z/1qpR64ZBlxO48PcGwP6+u1y+U2EcGVlBa4ap4e24ZKKp62DanFOze1D
uBbyeVRUKXqqi8WCp6FX0RAIXSkFlCt/l/Wt6Zv/wtmx/MPCLHYFRbM8c2e+HQUKoJluCFgIULyV
3yv7bJ8ekmsh/9a7uRvstka0iBZ+sbe4Wauy1uJhXq66m2y/U2jD6m0itp0pTxue/qspquL0JQOx
Z2CWsRgakpRD7KvApZLoZk48QXjhlPm7gJvmsifMYdXbOcQQBXDaeUwJj196giKWhhImjAlc09Sk
JLPRa7fpdxdJCqajm20Rev3qe3QbzA0JHGQQa+sLv7ASykSVkYWu14sU6HTtphEjypS1tRWUrE0i
7biv/XIaIP/FJCKb3ag96GdXfgeZFN7hfQ6fi+vB8R8+J8fYPXqPyafL07k2uLmHQZHm//TPvXXJ
XhLKMJE4oaTYux5l+bEts2vA70+Xzayt2rmZxarVhZi18Yjn9153koPGYSPe11b4ENCEo9LqfNnc
2kSC0zRo94CM4RWJcX66p6pK03aLkwxC5xr6dx2MXAV9axz8Q24JthgKeSq3EkQ+tKbM3S/nlgZ0
ywalmO+RBijaN0Ha8vdfT6U3Bl4D2bOLylJTEuj0EbgTvBhBW5E83SBvWMolvY6BPnAuQvpZqCwu
HLxU0eswRtxO/yI8DW75WL4LT9bd5NuDE74nB97cJSfBRZb+8fIyLV9sr5ZpM2F30etoICb6dvZQ
f+pyUN3cWnZ4XUxPHlEozYe26LvlFd3+7rSl7Lni7zAe0ugMUYSEft083WfTqVl6pxQm9yQonveN
b7pN1YOohkXl8tBW7Sj06cAIAsJFWxy9EQlzEPvYkeZ0jVq5sT7tLW+LinvF0QmS/jajL+AzFMGz
oMvpqJXSnHxG/S6Tv5finT9s9Duv22GB5hc9KnYLN8/ywkAKnQ1VyuJVLChXnhS8tFai2p2CmvLl
uXtlBlic8bBBzHt3FtIA2/J2kbh/yzgkke56X3qltx3Rhm/OcMUDEN7v0UE9pPdbSKTFAKkkz03K
892saTAKLftuR0Cb06hQoRhD4dTCuUq1ObnRy/ReSilqXB7gYk//Ymz+MmdO2Ce0cVShHLpt+ZLF
PjnIDY6xhff9YmA+js8MCJEpZdlsYCo+IxntpBksQf33y6P4xQgxNHEMHcTQKwKIW2zeyK+p2vhS
6FZBxeNODe9VS7m2Kn/j/bxuh17+WfQPDriFN1APSqwRKgyXLoArCgyHuvQOMJwfLw/nFWp25nV0
nzEekn80vVJs/KUbnmYRzU8ykS37pMOGvO/2o0ObKOhqN/4CXZczNiczsBHpDe3UjU7ZQdoY6S9+
sfgGC79QrSZva+o6riIN1P5vS3HjGpbmNfl1jGAbaJ+cw6iFBUVr4l4fsFC57Z/F1fhlug7c7Dg4
SmJTgfrHysOvk6og7Mr7cA4yli9xOPskDxRd6Ir0tuzTRHxXS6O5E0JzY+5+2cDMHXRnEgUqbpNf
NnCuq+Sag549Fepkhk8eoaAhkhsdNtQhF6HM64jmkILOGo4oUDZv91ZTJl4/eoSDuZJDV6uDF2uq
AFUCNHI7/d6Uoq1bctUiOp4iHbFoKy/JD33B6/MMoXRXszuXHJL/QT+lO+CJAN+lR3rPRlvfp/ts
sKPbrYzj8or+Mdwz4wuP0c2AqmiG8d5RXsZd5vonUtSNbRxkF8jhVjfo2maHk3gG5OoQn+iL+xm5
nkEwI/ylTZ5iwTi1g3cYNGN/ea8vc44/RnVmZv4aZwdkUkX4a8XZZTyZ75R9umvhjzlSPHZBAx3K
93OGemtoa7v7fGiLmcRxAnUsmMlAyj6GdDilM5Lk8sDWdgF0bRCRzf20CAG9HVfaiHFc6l3oFkH3
TpmuPe8lKZClFtWN+GYZNP6YQcBNc0oTrPSSF1cIPasTJix1e+tlcoNPw/twJzjFLvTsLLHT96kr
uNK34LQlc7+MDn5YZnhc1hzV2pIdh0oPmmigDjnD8oQd4QHfIH1rwlktt07zh7JL91trtzqvZzbl
t/Na5pVQtv1sE0k2HzV4uTplyZM8fvvn68d0ygZnpQYnPemvc7+0wmCIyjqM3LLx9ko2fVBBTsmF
5zbyP5ROfJ3Gc1PLITVxbBleQDGfCmAcVI6Rg2fM/yGf+X/M0LBP0EhRe8khloeFkBYTG7rhhAQr
owlXetG3Wxt6bXNxy/xlZkn0T3+nBpMqZmTgZSqN+ekOOUCgq3b/kui2eFM5nNhfL6/WsorwY3DS
DBAhEPqV61/M4AIca67Tbt9/SHfeFYjCnXECHLrbCk9WB3hmahGBR0mX0Gs6mxJOEqQVQ7QVla4d
vfjc34NZXGwxFdIhqqd5pUBpeRY+Bwu8b2wcUZcHAkn6WxdXBaFvy4qBFFRFq/Kl2XLs+XsuY5yf
44DC8q2BCUSOPgYYEE/egRL9EcLMu22GhNdz5pKdxQaqjSERpxI78YfiqrwD8blvd4Nsd53dXUlH
/araxQ/NXc7jzHTgEUAnYSvPsfkdFjF423kjgvJ+5ApVlLQOfXq0E4S53gW2brQ1LcxmkbmeYH2T
ZT+9UYO6vZs6pdtXiR4euAALR8oi6Y9+Mg2nDdX6Qc8y02mNoDyoHfrhdqZCPEY1vZSACUhbKdEt
Z5g/P7uHVR04ZRFzDycqYDVasXphg65xNYCBlgRUMJwPKlQTb014odg2ZaaTMNz1O91J3LS/kj+3
+2lHEF/sxy2CuCVzxo9D4czgYkxhmA2ekJeRm9wMN/Oh4F9ld+pxu8z1X4ZGxpCkNZ1HS09vxLw0
Up+hNW51038wrofrxtZt5c/+nsjGvXzYrUWhGhJIfxlbuLtPe64XZDzDAIw/eGDUxlLZqU3zkDXd
p36qNuL5Vc+QCa8JeSkiLV99QgoDjAJFADfhlH4I26Ld94qRb+Q1/ssU/m1mWSlV0yCNLPBdbv6n
6PjHmlYnGW0T+vvYrv8pB77h/fmfrE0faFBs6v/7f6thJ7obfw1qWQpNI4KzFIlngukfdVnS1/53
5Y5Vk8h4pfvkkBs2RGmXl25jLpePsNIog77oDdIBdCzFwQe6iP6dgcUeC/3IrBFXj1y6fe+sOjpp
4rjBkLnULPnPtvo5d4ttVcNB0PcdDiGerE9FB3DdVT5p+/A0U4c53Z8ewgQ9ypN0XD0Vjve4VWHb
msRFaJ2FoVDQpsvaWU8z3E/fIpbdMrB4H0h6VffixAbLDXrPPTpntwQOl9RFv8zhIi/UxqDnRauZ
/S8IdrO7p46164d9Qr3hAO/bYQbmBLcwqPw7B1lEL3qYQLjTMDa5Vmx6pfpiI+O1PjSFdyOk1TMS
fbE8ot+T0elrskRXZeAY75OryeVe0T5yqaDmqB2mXf/UZO7222D9DDkzvVg4RRRDrxleTXsnoLrh
znRrt3cpulWHbcDMqp+QoYKLkMI63LlvLzRFGWMNYlXuzKL+Y0yi96G1FaOtvrG0MxuLzdbxTLVi
kJPA4yPpxprR1mIpJ89mX9N4p6YCEFfREF8CsL3v4SSYeYhB62W+mfkzY090kHLF3KcF6NDLnjR7
yi9R19k3W6xzmGpVMkRsQ6WW/1BL2RmscB9GBcwapp2j3lv12dNlk2uBMTUe8tCz1qDxeqqfBSlW
WEMZmKuYVJJdK407q39pNOn5spW1+/XcysKLvChWpIJWSTdqdpl6UOOnNiXFoiPR12xtlvmuXk7i
ua3FOeDlgVqLnRW69IWEx5JTAKkpCEmuRDfacQftLg9tbQKZNtMQAaZSX1+E/E0O35Q1MrR4fBeT
wBKz27bd4kdc3YYUrwyVhu1ZoHoxqFTN4MJOeTv3Dg0mTuBM15R3yNfOMKet22DNDc+NLQ40zUiS
SkPHwrUyxSmS+xG54yLp96b6rSmvE2njffua41uu2Lm9xePMMHqAxxn2NFt50Z/NWyAWzb7fTW7P
60N2aic/dNcQmLATX2h4yu2xckUXJhl369Gxupo/53kJAqmtEmIlIY9cL62+mGr2NfEs0LGi8fgb
XnNmZ/GO64QCZm9RZD0himqpA3W0BenS139nZRHW0mwD6ySsxG4XJ6dAoK+ZvkytM+3LZlZDv7MF
1BanttHC/tCXeGe9G9z+0fixdofSqb7W7uhWmZs/BRtHyvpKoZpDoXXOiy9mcBTCmDzSELmGrzn0
G/pu00PxUjbpxlKt7z2alTUwQZb5S1k1U3Q91eZZnBXBoY7cdUext0OH1s0dnT2je3k2Vwd2Zm7+
/OxEBkcFf4qJawx6fGVCnCY0XzNj4wWyvmTk3AFVaQzJWkyflMldFXYKjv487cddd1XcW3eh5tSu
kYBc5ALmyd9sVT9Xx3ZmdeGQvjRW1aBgtVJ3sLccPYZIJ+HlCVyLIYwzIwtv7IYIgUVZjVw5e9Bz
usFT2blsYd0lzkwsQggFckJLgNDODa7qD/KuPMgPCWSV4w259cPW43Q1YDkf0NIj0jyndMeANPjT
ZBRub/O79tAd45uk3oveSTgkO38vbBzLW2u1uLOtoOnht9YiJCeOfqBAWXdnQcfxL2dycbENaZLl
YspMZjfmqXil4uxdwgKQ0dvR5VoYcj6Ri4st0PtJKHsmUo17+SCoU/3UmlmIykKT0S0MuwU6vka/
4Y+rhclzs4v7TcjQK1cjxigf1HQ332fT14ZsxnTSToNOHL2V0V8tYPy0CJfr2zOkHQcv7mb/VA+u
Erhdfj+/h4Rd+UJnVtvZ+icaimatO8HdShGtZSjPTS8OlgHdGyjLkRCSKu96qgKnrjq3oUYDKbPT
etmxmOAJ0bzxeNmT1t2Vs1gHJaqAwH07ZCE3RzNsYya52ofUTkYJztI+3dgU62fLTysLD5LUTAfU
kDCxKO1I7Z+yvsVfvmVh4SzGUImWV3L8q3247wTvtq3030kbUt76a66WyBrNkKfUr1ijbi/C/GYX
QDUbu/2k/Jnswid9gx39v3jjT3MLlyglT4sqCXPjCKvDfvjUBG54jHc5ygyHGQDIlouam9ElL/Vb
qb3zsS6unLgYx95K8ItRRBGteg4zePHoitbVD0owXP0rJ9QXV09VIUSn9SxeksCEUPyBvLANpeDW
9TMfvb8EzGfrt7h+CqjiAsliTOqhu6nFW9FRMEdB42jsgju4zCvxSDewcNquDGy457IIK2VmAMk5
a2lVEJWRkDLNaWOPrZ/SP91lcfHAq9EgY80kiv2EasdLM151yt4MrzV56/rZODT0xaFBYz3MJXTP
c0gmbpHo131Z3cE/ufl+2zK0ODdIjVpeWLFiM8yhu5LjXYkc8ffiY7WT99Kt9F3kkZrDjbNxv67b
BVUM/hHy2Nen11kwKUdC9eMFAH+NLUa+a8jvzSLYgI28PnJ/cUgdjLQJTAW6icV9I+R6bwwgh7nh
vMN8mvhX1mHGGWxVClerkoAp/7a0OEsyH1HTJsX/vFvaqY7CYy6A5NRogxuP8ZbC+nqUfGZtcXio
hZ92PQQfPLtFpFZsyVWOCvRYjnyF3OOH/LMs2omTbpzPq4t2ZnVxijQD7e16KfO0Mb5m1X3Pc3Sw
Plw+qdaDyjMjizNEF+GB6OHioL7yo3QUWO/j6GV8SEmUlPemcqyTWy3cenfMM3bJU+axnzkkCuBe
A+ptProAgbsThKy0FdZucKwOsrJNK796VJ4Nc3GYwCzUjbx/OP5fqxK14+9k2tK+ImEhHbTXarZ/
PyDguZVm3FrExdGioksH1nSeX3hLrBLaZV5ThbUprbh6IJ8NcHGy1JOsAihlgN2+/iDdwHfpvnRO
flVf+WBL5963y46zGt+d2VvEJ7Up0XVPN8SPBSRg7/dQkm+GsGuXAKUxat3ojCJLs9jnLcyxtRST
l4QF1zaUx7KG6MJH+7e8SeV840JdcxKaIDQdoLYBwmhxfDWer/pqDKQ0V9/7dbsrxmOlZbbEgXZ5
8tacAgFD9FqQwAHvtdjZNQx+0dCbQGC0azE8mhb0GTT4Xzay5hEwqgMT1DGFaMTbLWbJjTL1E1NX
mZIrJlDgaFsH/qqJV5lkQOB0VyzGEfkgs0eTHGvW+PhdWGsIAkJr+hsDObMyf4uzsyIvBmmAwopO
B0+Cxn16tiaSgL9jY5Yd1JCfEJdl5rQPh46udjB5WX3NJb0j57lhYnXR6Rf/y4T8dhht6hVpMq9H
bw33cKBDZA1tSlJ5G70Oq4ti0OrArpllBxcnjpdrTVSm2BnheS3F+kPg1c+XZ2u1UDn3qEkgRFmZ
5bachKozlW5O1UJv9YnGa3rkLCe/gR0jvzEO6eEA3/eNfhyPEPT9xi5Fxg0cM12ACoCrt/MYpKHu
WyN7MqdfO/DgqFLDd2YlftasfuN2XJtKSOnQCYEelOfQwlSSGaqhzI+wrrdc4PpIR+WHy1O5YWIJ
6krLAOqVCRNJDCcZzJNmsRGVrZ1qZ4OY203Pt08jxGo2xlgADmqHEDRNEixAaNzTEvzvxrLw8Grs
YB+E9NNtDcmO5NsUiM5lC2t7iBaGucEcyoVfgC4aLKiQIFJlSdPvk1y5aXGlBBuxyaqNWV6bf8av
ussQl4JwrQv8K/Zsy3zpOyg4u++XB7K67D+NLDEZUixokZ+yKPDxOFNBrJwn+8smVrOTyA5zoM2j
QODs7cKbMIfpeT/OCWsFyoRon3a7zpmc11rR53or0lm7qs/MLYP/xvRVqZYJ6bxSv4rr7i5vp3cg
1Z1c5Y0fqFtn0Oo6/RzesmvMkINyDKETc7XxTmtfq2Fq7gATc9T32kFRPvtO4fju1vGzunJnZhdO
Lvpprwk9AR2qGp+kOqVElP3OsYPeJxSYAPD593bhomhqUKvDOdrQh6fxrve2Mterg0AblW448bVw
8tZCLg5GWrTMnRKKkG8pdrKZ7Znv/mWEb52ZmI+ls1vbN5Cgez2m6TAhGoXwn9QjCR8n0K+DY3Ob
AGC47PCrDnFmcTFthekrPjlQEgYiDKzGbc5p2o4bG3f1wXQ+rkWgbZZBrCo6OdXKlfYmHMy0EGa2
dyWALgEWCxzTzQ6/OZszIbduIFn3mls+m81Gg+uXy3h+gQbvB89uD+yzK/9g3RZ3Afwex2DjXlqf
zJ8GZw86M5gHfjW1Io/PxntuhW+6+dUztiLUFRsocqJQR6/ZjC1ZbCVjGpssTq3YrZvEFqavEZxZ
g/LxslesuDqlLdIRpKPomVEX158ZU82Dhjp2S6+wq+HFnLayOmvDQNYZ3nOU5HUIxd9OVTIWSWNB
oenWFRSpbb9TBNEpUYO4PJB1M/Swwjgsq6zMWzMZ11IjWXrMno364ygVXyBfyw6BV33+HUMwOdBe
McP0FzPWqoWSNJ2Ah9caxKPG2LcnxCiKgzRG6caFvhKcqHRycKOyM0E0LF4QPTzjgz+asVv58NM0
73ixOKoA75W4pdO6dh2+MbXwaI8G+E41jZgt1O9Uqi9xaacOHU1X6lFwlY1JXHM7Lt5Z0ooXGMJs
b1dLoz6RKgqTCFTbtiCgHL5dXqX1mfvbwJJVvg37IEugTHfVaXCyMnP04EWBXlXot0o5G0NZNqPQ
+V2JkFVGrh814g1U68axs3hTXh7PlpXFYeDLKFt4khe7ZvxEt+VOj7bSeFsztvA1Swoy+ooYR9F8
hMR5F3fvkzpxIMXYXx7K6k5F25puc8DY4AXern1falFJG34CBaZygrR61i/YScHvnAdnVubhnp3Q
BYpY9IpgxVeMXZ7Ej4Ks2n621Ra9duGhkEjPPHQh+PGynTxtol5Dmo/SbMvGadmfKNntov3MO5al
rgW1J71Jp63i5fok/jS7mMQwia0ujBieltKFqn0JVe68YKuZ7FXlYRGm0L4O2Q7HHYQby1RMw0NZ
mAohpvM66uw0dMw/5ek53gk7KmGuURDF2vpX60PJnfsQbzZdrY3y3Py8K84WcRhVVO4iqg51/qBO
7z1v2CXd1rtsdQnPrSzmUvdrr6xHrJjPXIBk5ofjVDmNR8MvzwHyg8WtHvzGJji3uXBPK6ipQ5S4
jSoZ6c6MDNONtaQ5GSW6O5f32xxyXVrDxc1Yd8k0tBamzAkxQqGe3+tw2lomgBaJ4oAnXfdSvPGs
Xl85TnjAMwQXy9xAoEdROk4zC2H3kaShXUSWQ1Ln8sg2jCyzA2QqK9nXWLhBuRHk56qA79rYkkhf
67BhD/w9lGWGoJfEutWCIKYGIO3ja//afGfBqO/6R41Ecg58OkZvCzlL0JOpYqvXjWqnzUYksHb+
Ax6jH1YmjKKN7u1OKJDaGKU6Igqo6Q+Qszqz5U7ayFAsWeNmdLhG3komP0ar4y/KyErqCy3C9snr
UEveB8/TV+Vj8RDwPIay+Kgckc/jYIMu1+1u5Qa2TxSY9tDN//Pr7s0XWTwjEqsEjxXhs6NR7lq4
Oboo/OcXxBsTixDE6A0ovg2POC7o9l7Z78SydPtp2l320ZWFOzdjLvLMGQosSHYzpUZ9FP3WGTN9
Y9XWqn1vTCwiUhn6IzR0MTGV9T4M70bzTppB6GiqdehOVO03vxn2qB3NtL0b59ha3IhxnuMWvEhg
bhcHWcljbBR1plE9DC6Sb5DS72InvcofotO4LUo8/7nFYaahsYQ9tiRNTwvHMBMxy3COCJC/f+Ry
J3cTONJHnX33pNsqTfDJISzc9OvlVZy31yWzC2dJuAV1eYZ5aYgGeXDYI2Hv+O296Fs7k6r0ZWtr
WKjzUS4167vEH9Wwnd9MgCl9f187wZ4uBhVunOIR7bPgtLXhNuZ1iXQMddjrYKKP3XT4ovjXva9f
TR4NfyixXB7b2n44W0BrEcgGkSGlikcWVGp2XD1HQ5j++a3Am5ncDbBPUaL34u1RmQZmjzYgkyfH
AwOogX3cVZvZ3FWPYM/AyfB6NSyChrCLNDQMyQCoIFei9JscGrbUodyifCmMrfattTiMrfXT2mKX
eWksK+iazgkOeVbjFtxGcoqj9qjtBqfv7IZkXtsAq6yvNcHW3l9es5V7VuOlRk2B65zbfOH9OcpC
XRASBWogAt02MN+1xVS4cSq+XDa05hxnhpYlRii4tSDVeIOko/JZL+obegn8jc21MZjl+71Si7by
wAXBHY4cRwGDdQIvKx1Dl4ey5h/nQ1n4ued1BZKcPN0jYdgVYejIBZIWE4zrDdJMn/+dMeWty2dy
MBlph7F4dkFIxE9aYiJxIcm2kmQvZgKQ8bLFNdDHuU8saTqUbkLJvGUalXvosXfZXrjzb7WddQuS
3ZaP0HddSxsbe8s7FlsutoLCVGHwdtGKpyHHqbXOvTyq1UUzgJXPlWdKtotFk5E11TUVRy8K9JGR
HPYn0uRzEY2caaFtPQJWz3lqw6i2zZVoCOTerptfWrVEcZX3zX9qEPF3645rmmbxCnUze4uyem0G
CfFkmgGIIcmfv7WX6XHOhuIY8VEFViQYY4z8nwf+FG7owbHolqIVb57isycbAujwtxggH4ro0R/q
I7qhyHhIh8sLtbaJz60swoCsRmkjT0lb6oV3GwzJH5IHr3IsbHj5lpnF+jSeWoeFGCdulXZIYtyV
henE4vgbJxI8Z3NkT+QNMPDtlEUofkV1RuoNUXK7bwV7Qr6mKKeNTufVxT8zM39+tjKFNYDpyNg+
gvJdHLkax8fLi7J6JsCbRa89GWtZWQ6kSunNk6HUdq2n+G6C5Tq/DW/bg+cWR/NJAvv/XH9tNnMU
a6ELkgRwpcw7lub0t+Pqs9FUw4hUH1qM++oBGb49eGN4n/aIutzX2g79XlKYW3m/tbPi3OzirEDO
uQnynMcn9fZ3pnQs2j8HrzvIvucoqK5vTO3sacsAlD1FlZ3nNIzFC0/Me6NFmJcw+0ffeG3Xt+gd
AAvTIqdW3flJ5tnlvvjSxLv+Y6G69W903MCK9/c3WD62SxntpDTirEKfdq/pwQGN8RdL8t5vjHR1
XgHLsJY8J4jg3i6nlpq+j/xB8pqIllzUWIoTKk3t5xSs1sxTbjrhHnGTWV1+Y7uv7RB4d/42vVjS
oMZ7gzKmTKE3z1EkfhQzWPYvj2/NBs93RYIBWBPBXL8dHq+I2EcqjdBeukp0RHx6fcPC2qF1bmGx
zxtZ81UUQRM3NGHT7/w/s0o6SkL2x+WBbJmZPz87TqwOSqnJ59WZBcZerxU3DkTHI4912Qx3wXyY
L3yfSwuyB8jCQZ79Ut2TyxBd9Fn3avQOqKl3H6TOz49BVfanBoH3+8LsjcZNrXY41pmSHgZ4St5B
moZCJ6poTuej0+ilKW8OtdGOZpnkp9wMjQPSTjRZjGp8VZS1/5BMVX6llaa3K/oBQaLEgjh+FPyb
VmzCD5Q2hw+pNPmuHwbhUcyQ0h7kUL4e0rh2wjQkZR7k0YMSIVcox2N3L6Bsf6unAYXd2tJ3Red/
FXKeCamfT64KIyNkJwHa3EKAHGTSWzo5ArG9Nv2GJGQdIWTYyJVyLcae+qWA0wthE09xyqFIbxT0
s2xf8P2PCWpTnoOEU/xiJL1nOEo0lC9jUNY3EvCzW1DP1VWQKOm9keaIfNE1kbqy1LZfJj1sP2iB
JO+DWtUf0qivOztHZCR16H7MP2YZ5CJOlPjRc46/PbZjUD/GptEYdqYIQQAl5yTy+kCDCGUWAYE6
qHwLNDdQJ/saIQTXz0Ja1nHWD9qng9g+6sisOmUVeCfEioRvaVSWEZyKiN/aYSzSqivEyHeHZXEt
zGwzsh5XNpp02k6xEnOPZh3ZpwYdlqm0Zt061dg1wASeNSO07gOT31WQ+lNYas26MSytv0VjimTZ
WKOTZgTCZHvFqDq6NcbklSLNyUe/yGx0lqqGPgQUMwTLR5I0iv2b0Y/SqzoxqisN6vEvY9VLByuc
eFHKVTL1jioPaAE33ldfrSB7CgMZ7D3HscHqP8V9X31PM0N8luMk/ZSqRrAbFK3Y12hvhgiqeck9
QkcoXChDv++8cLzPybzBzE2+HT0uU/qQakN6n/kxQJ4pKBw1TdTRbiKtOykoxLzPhDo/VIE57eoB
gbCmrJL7vjKj2zCHKkyVSu8GPbviXgxC5SE3dQ8JwnqWN841Z8isb4mP0lqQ6/qj4IX1iTZb89gy
y8cijsajNNX0pyqxdejMTnB8xUJOzJhzSa9KXVHVeA+ZJvm3gyw218jQqM8pLboI/VaS4OZTkN6b
YVoelc6o7LrMx32TjdLOQ1V21yMWeSAR1h5VQRdsj4HvUZiT9kIUVVdqIKHAWUqWy5+TjgOC77eR
mEeHRE2mvawVsjsik5NDNpp5exVVHkTzVPmgFAFA6VZKUUPsczvUkvrg9Y0GKX1cuQULedtYQ3uM
ESxzJk8LbiorV1xEPiFupL2BJhAK+E7WjApPJ7g9YqvIHFkKLMesWnOnWxkynLGmHWN0oW403pAP
ndgNn82pxK99QTm1RZg7IKnh4gmr4oYIvH/oasFwswkJW8i6tAMiXNVT6aEhyUvGuskOqDYdxjRw
h3o4hbJ8X0n6HsXSD17T3KcCuKAWJ/Tqay7/XevRgqeF7xT5ZfDMq0z91kmQEcgtArTBh9jr7+rG
u7ESb58E8DN6pnXkBXNsFIpQRbOLpuFjLyT3AXkXeYxPYpGgTgSAQZ12mXmlaN0+GqqjlA5sKviR
POVU1/XdkCIUVhWKrXjGvu7GY6LkuySrTnQL3cAI+yG00FKqs5t20gNbEfNjXedfKySebEUrv3va
wANKFu8F09g3sQGlWCp79jDR1BR2z8iVPjQjtNIBApCKXO7hTXrom/EodMa7wULXatJdPRolepLi
F6R+JVfPrc91Nr3Lc+UkheKwjyt531T5dWT2j36EEE+nk5D37+O2+ChWyRHmWNOG3vmWW/EJ4Vo6
V7yPsujrtp4F176YkLkHf0OusUSoqbsRxcexBB7aWkg6ptqTAufaXmzlewSOP6NMfKf3quoWavcw
yXG885X2Kmyq70KAhletH7Mp6xyFN+NBF3o7LzJyauKgoRuVVmg+3oZ+HL2va8RQZIPEITsIuSlN
e4cwHzIshvJFlSfFJg/zIW1y0Ee63thmM8LJgraRrQ8CckaT9DEw2xwvqmEP0vujGhH5itF+qMw7
AfVGq0YwPLFeOm34wyjK26Zg/AWpj68l53REOxJAtLj5btSo0qbW/SB596B2Pk2WgPQXGgl24CuP
VWMdTWOq7KTsb/ugeqh5wjplXeWHZiiQ9UKXTxw7BC0QIfXUnSzG976lnArNQ3S23lkwPLQBLKV+
r884cdSu9DCHUTzrX4KS43aq44MwRu/RKv/c6sNpUgHr6Fp8Y4wmclhWs/Pb6Qahzmelqm8LuXiX
jGPuhiJ/LhEqrkLBRMQ0uU5G5bqsE/eV+6w1OW0F/56SwSH2ve9oTeKZKsWEOgWOBCBwZ3V0cFSN
4VJqQX9NiPd9irBnJ6eV0+kiDVWIZGa5cFtO2qe0T78kU+hwgEIhX77LC+TOC/IPaHuQ7abUkzTj
J6vKj1mk2kkiupJBj30RDM8osaMK6JdouerTd7/Qc9KFSHkW4vdOpL5oNjkXj+p4vPX9drzRulS+
LQP9Cf3XT7k+IQqhe50Nwcljnc6XYRnuLSU8JhW6fj2XOWVzrahPwqjgX1ZpuTgOlLCq8QdyBTej
oIhOU8exPYnBixgg4GTQ9YCA/TSJysGaGlD8YnhnFepMxxG1eFSv9wcxlnvP1VvBQ420UbhGait/
ScDbIVVmpdd0xcuuEMgfq2ryHDwEdTV+wiGxe9PU5q6DoXAq4smpwY1/4eaCB68PapiZxj1SCif0
LA8VDhL55mMj67ThTUXl+kJf7yuU0l1LqFqUF2uoiST/urSQbc9N/07ih2IpPyiNd5/GSnrKxgEZ
z+AAf9cOnXPcOMfF5OqgqOMxj1NoHGJdsoswuesbea+2pMPGlssUsn4xc5Ioe4xHArNAukME88HI
9NLOh7moLtaVU8tV5HR1VvADSue2Ule6YhQcOJuQ/Kottrv8IOXyLkhQtw98K3LaOjwhcbdvSX5Z
5RHt7JOX5bs49NlEUe7IOdXrqKOUPobJabL8GzU2VRQtkRmWk/CjmNaOUHaFHQrqPphiBO2qT3Wr
73vD2lt6IsIwor34GfFmAbnxpHzMYMG2pgkPEj9L4rhHZulZEeratqJoF2koiHbTnoZix+zHLw3s
Y4j6Ce8QldvDQvbeyuXn3EBYzwhJ2cn+oc69HfHwjNPaq4J6lxF7ohtVfkOT4quvyR80sJF2JVVw
2BZIrvcZgo+D+eC1xkdJme7mCMVG73KvNDVhkPSY1kyYgMcq/v/n7Mua5MS1rX8REYhRvDLlWFlV
WbNfCJddFgiQQAgE+vXfyvM93D6+jnbEfTt93G6SQdLee00vsBf96L1LtEDm7EwPtEvOiJPxspAM
B06H8xjxNt3C5NvULo8mqItZBzmidZH04sPt0kNqlS66gZ82x2yp2votbVz2tLrdh9s0YTpW3tuy
Lcgs66oPtokHS+zBgfEFYkAf+8R/qNkK8xSzZrXxvnF+S9uT35KJYjLhiwXskOYhVNVXJaFzDzbv
G5ycQYBCJmKjnAdBFc431Ryou6RkJN/xhzuxjalYP0JmQKDDsUDD/hz69gUhzQdngHBFy/Ui2Xpo
gvbeARBnFnzG5G6Iu9yFvT338Jw37BZz5RQtxyWSrRuydibHBSyfRMjU0TAiFzwzps/mcCuTPtwn
QfUL3eXOQ8w7gpPB0lGkQnhR+wXv8M8xwUqPk/kFYNkbqzaYQ/fevZXdV+hNFmCFggiQ5omcc6rw
aMN+dNJ24vgCSJQp63WpcIiTdgTCY4Mw9NEgzNoBCyIIeLqGwdHjHi/bwIUHzXbyeED3ykkuG5J5
akeceI/sOc88wRx45y9Q73tTDu5zEUZ2Z0aapJtdTpaqL3cKK2y1dRk0yOuU7kPHVL9H3MrPwRFI
j2GBLJw+eTLxeLRhd92m+MtZp0eQijJWJcXoDCeDLgqpqem4fa6aFmscPUnjfIMCEq4BYleJYY9F
dFA1jvSp2c8MDuftnKsGrAuFo3CW8bVH2oSPA61DObbEeJJBH5WOg+h5ExX+OBdBPH7rYcORxlF7
3UK/WDsE1CHxN6ySi4iG/WrrfPBEGSDHffUCxDdbbOuCa5VWPkp8+J5JZ3ujsMvPoRlBjp7Ah1NF
SL5UxWjNIZwRc7dGsA6qkKjK9x0HmpO8JDjLNCzTVZVct157uXVVvAvW9i2BYA9/e37TERbGZI+S
McTWI7S93ewTfFrazCj9OEg4LVk4MktTr2m4REARfZMjNwVbiCgIgIlOPqMBvI5+nLoIdZ2Yem99
VAAGrdyWpA4SUzahQDJyn9U65gPKkDb5Fekkn1s0w4m6yMY/BKIpGJ0u/ooc9O2mRprTof/CYigW
30cwz4qw+vHMHYq37aduw3e0gZVFPT/KpX1wEFhV13draI913z6FfVdIZK86sBmrk+FOopEY1HPE
ZOaa9dk037j7bSRP3S0v1Rletaal1BaUcFiAJa/h8M2dkLqNuG1UQw0Ca5Fv+tLM4GfEIHPP6Uje
PZiDQFVGRX9p+uo4O0MOvCbdOoTJy4s0F0c+JzWC1TFJM1AlMsRWi+EH9j6w5+1BoPVwnRdnYfua
m2OolzntHXJGAYQdAaMB5ebL9IWY0CxumxT5GbnvP8DlIlVudwkkFAfRuXa/z6NXuDPJ9BpdF2Uv
E6mKdsQHOjWZ6yG/DmaydHzvuqrwmXcc+zadky+2IA86mgo2XGs3PEeLvqfsldgHqJnSRLD7hsmC
ildZb9g5VRGi3IW4qlzDDUarKu8cL3NgIMXgAdHJD39q7yJnxLueU0EeYRKbtjACaHq0H+wAzQeK
BufUJ0vJ5h8W52prRao7i1UHyykXB19SlXoWOx/PFtIrWLKxsu6ijMJejLeikMo9cv8x0KXj96nP
kPBKIEo+EP4yNx8dxuo0kQUfa6TvPpARx0BUkiXMHfaz34Y8tEvpBAc5XAiszNsj0uPQlwV554s+
TUaZI8stW+m3BWmvk1ulWwvXZ1hwDeyFBfeOR69Cv+l+h/gqxByVVL8juCKdajSSKqCHDQV6Ogcr
GK/xD8ofEd8LGXi3NytSabz2ojq3DJFHGzXjkS8XtzHH0QeRuY9PKojPk2ZYVcuWz1IjMjhBYfzu
OchBBxtj/VjC4dJH5nWin75vUvhHFg2CfZFVPR8FjgF/64u2f0nG7VBFzSPy0Z82hlBOLt6IhzIo
GYu6gXUhSgingukknYH0OkcY56YohlMBcUctcIp07d67pdPCWnE8WEcXst9Ka7ZDCHgw3ZDUvHrP
y0SKmD1T87X5AgECT0P4bt0g99sHGT2w+WipzZPWKaYKCRjNLgqa0+T2mRqwjSL82bnlzCNGKa7A
dgQe5kOPJUeDWdmUYm5xjEN18vASqrpneRM8hXR5mRf8alju1jMrWPcpMImat4xWzdnHx9yO/qNj
9nWVmHQcviKPZzCBKUPU5U2nYKBgG/QPJ3ATnhF8fDRjX47LdJbIgQZyloYJEpfpT3QCJI2C9WEc
ku9LhKF47I8PDRkwTZFXNa4fltS3uxhSz3G6LNn4taFIqffjvemcPiOVfgwUXHQ3Hy1Aw2g6SRSq
bfOr3pC4XXmgzjXd8iwJ/mW3GpccWTF3XhXtKe3O+N+ooTrnrhYOAKI7Oor9ZDSqYhyevXxQrgMi
8i06LE6T5jKuhSEx3kfzy+9MDiFqpjBaIPN6qTZWIie4QHhFyVWDwwbbfePi4FkKjSpAdvzYNMNZ
IYQP46wlF9GSh8NHKx4qBFbPYvlcK5NNtN4n7poCQy9w0sIq9ZePVCXlvsMvGgUdLzBQ9PLIG05z
hcIX36UJUE9jAjP0d13infUWYthnStHh4x6iJHXHdc76DllQ0cdEoFKxDYruOAONKverm8kLz2rn
y4ns1Um6osNhTzb4vRt0HcYvED63Q/eWdgE/DxLHKhaIPz6T9ifHPoJWsyT4G1sF+9E5vGq1Hh0H
ycn0x+iR1LfNXWIeoiVO0eWBDJcOhiDn/THuUQsHM16+R+e84kOhZF3OMU25wJER+mAl6fVpYfFR
ePR5jdURRflT6L+2BCqElh0x1spXty6C5MlS5K4JUkRi7+PF2mEpYLCROdLcyWV87WJZdsI/JPKl
Qbg4CCzjQ+DPJ5g0wn82yfsq+M4i7xmmBCklqE0R3+zw+LbdtSeMKO9QZux9b3gP3ZuQA0mGPr33
2LNq3SxJ6kO/+GmikjQAp6PGxCMxGfzvsJXORQV5N21EEbVjWaPxF+KHN4Q75GRkNURQ2FMyHT8p
VxYTOXvaOwgpfxJR+NW+dYGdVJ8AbmI8Rr1PDDkgjavorJeHDcfgVu0rg3RqGBHrqMpjZ8778Dz1
osuWxKBsFHuJFRDxt2Ce8emA+IttJ7DfnMpHIB4sPwd9bqO6EBpVGKzzaHhQeGdjI3GIwAbCf02a
HbjKGcNRif+zAxHCsjC1SqDH+slQY7jYsnwMBNCSHytPvBOgeVW1vXtJvGP0pV9ht9a4P5xaH0cP
ocXzbR716o7YSq09jQ5OrXU9uNu0i5q+lFjqjaCp4f68JyvF3u6hK25E9K6ZuPDRObfjsqKt1j+r
qT6s1aQKlWwkn2bvOm7TL/ieVmgRkdweAkrkaJ6hIf/JXbjhBMM1jswTq3C3W2zuB8OfERF39cEy
okPyiUzRK+R9M6aKL3MNUaEuk/jC3Plpjq7AlXIm7r34vcNxoqaPkGg08VDJke7AGE44P0GvDgA1
OCWoBRIKQp1z565bHk6wsamTkvXdflO/Zrjzj5ifyrjJwgoThSaLMECOux9yga+5kUWMfwxCkxqc
C9TBaOuzrryShR/zYvYRvURotJFCVTbYRZ34l8bzbE1OYTcU4fyN6hFSgzFzBSRbzD9iypbO435d
ol1E5mMSOcipVxi43YdL/b0K8K4dnsYOvpyB73V3m5PP/T6Ktu3isQlTpQm8pOEjWR/wIR8Ga/Mw
ccrW7I12EPj20cAVlLtzudi3hGO0FfY7DAAO0ZjsI/YeJ9Vx6+bTjeLOkdTiSpFtNN7x9nMB4Bpz
L+N1vO/RkTsgOaY2XJ/62j5bEJsXoGw+P9YwugukxVb4fKM8R9FDAyRDLV+2uk+gGYsxk4QmLmNb
yUa95xwbiwt0V4FXaeY95SR1/UcPpXTreWkg7qb1KWbOseffKxWlcQJ+/PJajwApl6cGPbzEg22a
o88xxmgf8UmnjaXprfDoLfar8a33NOLYz6FGbviM7iXOg3p/S2vH5FFITAS2r85/DjAFqpr1hLlG
qj38B9SXgMA/sr+EXHeO8s7C9t91aLKwj3MewMxCs6LrYUrawoVFJuqwuuF+8R9E99DHz6aTO7G8
VUSl48zSCQ1M+BJKls2yzpZqFzvJNxMPiN8hhWUYEN0sjEb0t5g/9eGJLq9ej6wDiJcZhZV+XxUr
BrNpLPeuZ3bOtBUTiucmMLum0UdnWbKK8zn10OnqkV4rM92NPY4SSeWu6uoSpJRDSN2nDtCcx8W+
jZxrFcldD4QkrSdzp3pxNX3fp9zUbuphoKCQ6qRjEmR1iGmiJYXj9iQTQ3DCALMgYj6GyephQjBH
MFMLptKvsDP6fqlqjKO1DVXWjf1zFWKnZjr4VVO/PrRjkItev/gcwv2ebme6bjoH5OPspjgsGoP+
kLY/vWR7UrM5A7PLFpdgyDkeQ9KfpAtoC+l+Tv9zbnoQh7pyIDsTzk8D/Af97huTSNyqkMK2PdNu
KjayXMaWv/b9esWuCZ48xtaNemc9P1lmrnU/H6UkaGi/7Kj23tw9R7rCO+NmFwIOWCwvpwgmNPWY
mSnB3BSlmu7pLtELx7NgqOZVC8yIknflevdm7ZDNu94DWzljaFsi/Dh3lZMOFcxqAxSVa+SAwQ7a
JHwYSvAasmVlJ/Ckntamq3dsm+7AdISPaPQZTRKYAzIGvCojWL0D6jWtf218wkgr2sm1P3APE7B2
Ps8sunNtkEctPzcGXu2y3w3rkjeL87qu023Y26V1zB/CCnFS23CMJlbyAAfEIo9VsBU9lUWFsRxx
8WL8521DcGijnr12ydhC8K9TVC4m64Qu0NzmKv7oJ3XYasB+hOZxrfYUndMEG7fUHYYHbxuLjkbY
c7+k0x1ZH74a2ZYjbt0Z15vl2f22xWnN6TtfXk2zlDG3+3lddrdT3oh+N66mkIRlpm+fQecpxxAi
Q8ELmyRPLsHCA/AbocGtl6bsWplVsM1xZ2wrqGZmZgcMjL29P2EhTQgiD9qfOmHwt61w9w84j4Ei
mvOcADUi06XdAIyyU6/ifEgm+G+jOPBIJr1mV9f2SN3mYQ26HWrBArqztMNALNmacnKSTHF2ruK5
DAhGQZacMJZnGmBTXe0aKS7I3jrVniysV12tWC/bitW94oWBHZn17bYP16qQwdcwgm+ix31SAYDC
rCtQ/cUd6k+/1Wi+hpPw5ePYJEUfidKOQcbaoIAo773y8T5mcjBtc1QrEEnWw5p/ep55jOGol7uQ
Bov+kTT+nrgolPsmfp43PByGnNEZvPXbncdVStAtxbHIY5FkWr/6DnA1UgwDxesdYHVT57BdvyTd
mBFlUTIkpZJmZ2DhVbsK33xT1No+dvYVXhX7CnsRbIDKZO4BpXvPVe+lkc+ASP8iY5OtXbwjLUDa
LS59HNTxUh/7Tu+8iV1nFZb+0p8od98T3xyHXtzHyjhZ48Y7iRlzrMEu6M2pWZpzXwHcdJPz4GBK
XpGdM+MdBNsuWYO9t4JUrdiPcQ6gIQEexER3lDHmCarDHEIdTYOGIBpSP24L7i0niXHy6Ib5sg5X
MNDPxKoSyHzm9e1dEpuCb9sLacd7pOwh/82/DNFQ4+HMe2yUp1k234OhhSs78KPQ2em+zlb7rQZm
BbtglO5voSKlbuBH3OL7TCJZ6AAlfUxLS6Kz7ru3mMClZOFH8AmPbdK/sjry0XB6d26MY9xEOzvD
R2ClhbuIu4Unj5GvUUJM21NVo7OY0S4JjiANLh45HCsOXYyiFCMeix8ij6oewADH7FaK8MjRQBm7
mnQLokslMd9LoruGYwaq8ckAt8nJQvbcbd5Fsn1TBorl1qAPdRE+5tLCl7cq8T/lsfaz0PqvG3eB
S24PreGf4KY9e7M/Z+6g3onlK+yxR5isJ/qNVxUKgZUNmdMl8anrGppjoE0yuE9876Lx1fY+MAGH
XCKBiWGvMPoZm+ogNu8YrfTo1uM7PrcHjDWPUa0fI6fOIie8X1qGyn503kWLqMWQfbCqu4tmPaUB
N2Wo4DJqbD2mStDvq2eQCDd+4U2pVFo80khcY3jQ8X5w07ULhpQvnrN3GPkQw/IyaDT1YJVsGGBt
L+0iL6xTTebgQ8VIoPveQHtZ2sYddm4n7a6pzZ3wA3UBkRUb7rC+2d7ZM9O+hj27jq0GjMQmmOs5
H6tFfCJkjX3qmfkLWRFDui2AFo2L+aCIXp2WH+pt/YWBaZKCQ3pVDdAL1YY5xlYjHowYMEMkIu1d
srfBiE3DBbY2OigCyEJBCplllK691+d+YkVOBs3Kwco76WOoFNT2EXOV9zmAB4sRlOUCZN3UWdxP
DeVoWXXRG94xEsTcg7DIrNzihGVNA+SAzNMxCNm2j9FqrkNDsmWoLi53Dlu42Z0e2kNDRa7W+IEh
qiCzI/dSRKD9BLo1pmi1vFQqZEdoh+5XgGlpHA5Q/20Y2oQ45dF5Ok/bSNc7wjsXLcsiMwrjpYIm
4a/WB0YVxO2c2g7N6Bhr9N4I1U6RAfxkPcrRrBJzSWrxjm3tzfhsKGUTveCAInuf28/EVX1aWUmL
uac/kE74CHzy3lNw1TG9cfeBV590hSQnUQmWttw+xgz3lGC0OLa9LsiAwhTPdN1Xw7pbJ6yTAL30
6LtACSN/Sxet+X5cg2vSTx8tizqgp01cWA57C0rBUKgDwEsM3oX56LJ7AKA9MPCBoRf13iDme+C9
g3IV33jaLeqe9aLNmKXwdeirt9rHiBADghgMCv6+Mvd53Oj3gSVtZhcY2bYtKDVxZQLMJlE4VpN/
rUIfcLbD8mVph8xzEWjGgui7a5sXEvM2g1tBk7G6h77Oj4GN4NmAIUChM227dxj9wynDRa09CfS3
ooq9zLPsa9DTlClnPixiBIAnxE9nii8kNDCz84CmI+gqwTzSR8i05/h4TWEH/BjN6mqX7+5Ar703
N9kQYZVPo6oAMugT8ygoIyNWWkJ99IHT1a8ILtND4LgATXK6XQ/uwUGGdYBWBR0vWFyIOOl1f2/d
DudhtYSHwOBjsMDcDpQ4Nm8a4j76i7cdtI7jnevE+Ji4E4MRwkasdzzrD9rdSjUu9cGNG3T5wRSZ
r9adDBRBpNvBHgXRXbGyW+7IZPrWTvhnfJ8IuQon50Dj0ZQtgfg48mrnda6roZjgenZI5oDvQq9+
pa3nPoSh9DC9xfEnV5jFF96MTsCKrjkZh2FwBy1Bs+tR1Oyw/6lXLcx8InYU5y2u6ZNeY79Efhd7
hQ0dzSxhOp0m3B9XbZcFHPswN93yyJWo7mnNBXhyXpiPDXVAQUdltIU3v8iuCrG/CPQczkYABtPl
wHkCyQRIhvta182TqnpSVmhZd7EOgYI00hbEn9E4qQS9l+uzQ8Cr6LggU/FlmNHGbevYH5W7Jlj9
EWAiNx7vpnDF2oJzaR5NvVOiORW7mXbtEZuyd55rK8uKBhPEqj7ZNbPadkZ5wW5iIVxaMPM5rFMo
7kal6h1k/tBA11W/71bAXqZawz0enX+qu2l9VMM8ZkATxoMRgLKjjbjF5msHpXqC2RudB+iLZbXe
63ju87Wu3XceK3I3A1/GUodNv6gdWgBYiF4jbKiHUWqn2EBrwdPSQl2MXdTFkmQ+c7hU7KRru12L
0rTEo93wmW/yngfk03WiAetSGlSa+DpotIF1tPrI9wDV8k5tY3zGVp6cUfIMQCAAtqgY25q3ThTf
iVlfaW2i0xgkI3YFRw+7KlL2sAQbCVKXOoAa8LwBy6oxJ0j1+wKrr/6hgmC7bDDpeOSxnq8miFHS
4LFEP1Hu8dNia5ZTv2JfvW3HYz3RUaPy0Dj3uQz9R6qd/lE5sUFnZ9SUxjPdglQiCBRgkRMAGL55
dVPb7B0vnE7Ihgbb2tUdkIwVU5GnxeuAXplJ6Ss4nxZOa1Ang2YISsgOSJR4G1tHYxcOeYGZjX72
aBu3yMTy6zvbJdCZYxhVYlwGzmw3tse2cTmwE5QOb8JDqnqzNv3ZIAdmZ11Uv7hm3WFn0iBUopZq
v7mkrvEbGw/UvJrXj25/ewWCBC+Q3tbot6sKs+B5w4IP2Gq+qHQxZcDKiYFxY6F9tEEL6KeFTPdl
DgWw5grBMFE+iXG1e6YCALamrsxza1f+3Qx4j5RUOH3YXGHCC00WqjkW1Osn8x3vY1jb6aSjiQBJ
gN3VVzss4xP1Lf6CWTfgBfNocRbG0FKcEKSoRYEvlrQglCb0EgiE8U0tWptCArm60mTwQgy2gLjn
XqCi6RDGPb8k67qgtyWJ2I+zs2JYbUIP6bmuiQBzVDq58WkowqU9juocG7jPPu24VrDR1n40ZhVi
U+qcep13kgn1DNT+BAPQqU0MDKrAHHwBk4gBeR7aCnFKxB+8ndVbBCwnacAIZJvEb2vrEEypqgan
kZG2u04o8cM0GCiFjzsi0DGhMgKda0Ca5bsWg/sLcQGoRDzCQbHpiY7DB4k9dMgkWKU43Fywc2Dq
gSHJqaaL+R72hGpobINRP7C4G8HKqMMlKWnI7XjHVo1WCq/4/cb5hBSWezWGl6EkInMwSiSYsC7Q
cC7cH1pkCEUobZzKBY63hXR7sesw9FkPvtyvdY2kyOvWuvIUrgTVmO4XMFS91cAIaJM+BxUXBvJZ
vIYYiPTKCeeid2Ym8sF15vuO4gWmyGUYOhQDvYBglXfdk4NknCAHFzWGLW8ca3sHTh2Fa9GmgWYX
44TAc8Na8ZrEKGvKhTTTDrl48w4oJHAyA3fyZl/TLQpSIH3Vdj9O2AGyNujog4XUv2xcOT+r3lfV
vm/FiuU4ckDGc+0eFHXkuY7U8nNJpCbpAhEveCJIicIoTxMXOiTtX6jUYZJBVtQ+8BYjFRvoOFO+
XA+Gyb503SH55Wo2DeC3OU4arAabhJ9s44n77XgX18lSqA4iVrSTtf+0JIBGRjCQIIHWJNnFzeLu
axyt17blot/rce7OiYlbXQR8BYeZGEwZWgf+eeimwSzr6hpzFUpmN+sCMj8GEKCVsbE9VLhz7+6S
aoozaafxjdsEPa2q+Yl3kFhrQNenpFqA2Bl8CmGAAWrStmYHnpdMLWczZHlEvmoQG9Jm27pTMNX2
MG3cPPpBQw/GkT6GVl59JZ1T7RmTBuxZhUO4n9pXsnV2t/Y4gJpY+FATAoiQZGOHFjjpiaxYbxAy
YOwQA7nzOzAvZTUnv1ax6KOLwfMO3b+TgXyxApUxFjRaXe/BxME0Z/THR+ytEJRuRu2ScW13bScb
sC4xg5hE5xSxjvRnOwVBC571Ej5WnkNK2xJe1LO3AkymQ8F0j/dI0FBoNiQn187tsTIctqF6EU/9
is1ncQOWBQqDyRoTuJLXENjxynzzuhGcJem5ub+F665ZIgIcGz5yrQtw0PGhK+QYVVADMm+ng/DE
Y+Pd69ZjP208djw186Je3LiHKgAsVJrJnmELnbz5OMSufK6URqPbIUAgN6G/fQjsogfPNlCphS2g
XxPGySfc37qPRC7AZCrcLUCZtZRLB7+DNQqTDwQ4+lEhvUr8WEiy5ZV0291INZSQ4eBm9RQCIW2o
4l8jS+r7apTThQVxeO+1LpYFsiF7pFbXKLyXnoMBo6N6FrclME4YMW7qxbZ0AFuujXQL+IRhQDU1
vv4ewBHxbcCiw+NjBkp7gYptyBY1RoUrcBHMCvSphZwAnSOvPj2NBFpwCsDOT8bpEGFc+DRpgQ23
C5ef8D9Yn53Rxb7cBosplYBagFlgFomswz2TCOlji5ew1PNje0ftNgJrp1v7TvgyXY2IY5XZmKEC
khGOQFDk43swHOX70q/NLmCjcfEZTY9NYlyQHQyMi0A/uXQo51+hisDmOIX8m78m/LGZ6/EaAmo8
J9IsOlWOGzzUMnG+SbF4IGbU3BEpNkZiQbYUmOITzMk+qyYAQXtFvfEjamLvJ0yFlnIVE2aP4L2U
IqH6MikxPpGp1ifQC+1xaeA6BfBo4yeztDcuPv+Lr4R3Eyj9b7kKRciZC/M2CFfw5/8QxpA2BudM
QOFTfXPu5+/guIDzR9PlhK4RBKg8xGA+rT5BzeYpgPnzfxzxir+oZv4gioNm5n9+xG9SJo3jMNAu
fgSCfg/xPizjz+qhPVIEM4GzXHgHMPrz9v8rTR/hrSrzNhcB3Gh16f/FMTS4SZr+7YH8JnnyJSVx
5eO32DnFAVqS/PYT2kwVkHeV6uz8R6wXX6c7m4Nf/D0okCOPoF4M73IUPnl3oWVXTAe67++9PABH
J+12fK8ydfd/i9T9ryf3m3yq3hpPWItfK843Qwv/rcZzilKaAup5+qtT/x90ff91td9UVDPXwzSA
oXt7T2c+pKBMAxpNPsdvKHLTAHFJGuc/Cu3XDQvgq3n6m/HDH2Rc//UDfnMWiGG/PpkNP0A7+qJu
BOzZB7UAgPfXv3+SfxC+/deFfhMGL7Mz9y2YB3mLFttU+BbASxn/on37g3gwcqMEwwH4lKP5+O1u
bBszJWNoXEcV6aIW7k7qWgBmYOAoOUAl50T/Zb3/8b7+ccnf7suyqqJK4b4qdOlIS3efpGev//7s
/ria/3GN3+TOdphhSbzgGrW4W51TIpCsU9bwePn3y/ztVn4Tma5yHum2xhCZ1v3J3caS/s088U9e
W/98QdFv5hzD0BLY4uNO+KHZE5pWyPhYn2s0YLAVWgsKLZU9NvbH+BcTrP8Y/v2+CZHbp4HIFNjC
ub9tiBFjbYiqGern/Vzc/AqsC24XVBOp9qHxSpdsKdxc7TB9UbBQgES+TuuvQZb//oj/JPmP/vk7
ftsMocEjsaY3Y8KdPjSF/eyass104WfIk7sHZa51//JW/7TC/3nF3zY0C8xFBrcPNOzQD7nTz26y
ZySa/kVe/rfL3P78H8fe5mAyqWbcGOjOuawUzC761J3VX+7mPwYC//Yif1vihkKfBdkBzHlhPBGW
bQEcQkdH2n+2d7cE464IzQECg27b9eHd34Id/rRE/vkwf1vtONYxz4g7HJagkoWC7Z3YK/79E/nb
JX5b7Aoe/h74/liFAf85O82DYOpvbtR/kur/12f421Jvex8jCYulPv6Kapg8puR888B2Mg16A9Cx
vLsGMPH4Pz0+4voBrCG82xb93x+J8hR00Rr3BjhpenQDoa+dB7r4vz/BP22X5H+u8rt9+O1zJ0sN
wQ+++ms7XAPvV2Q9YKTLX17V/77QzRMR/ve+D5de0Hz++3YmAhLDUqE/QuwxiPE16mOwFakDpsPX
v9/SH9Ktb5eC2zWmVX/wVhiiXpuQ4FLNq3xd8+kiSuxlF2gJG6TssOz/kfZly3Eby7a/ssPv2Bdz
ASfO3g8Yu5tDc5QoviAoisI8z/j6u4qyLXQRp8uWH+ywghYTNWVlZa5cC8j15+qq5lxuG/Rep2YZ
54EealSxFpgFhr54AEIK6gUyyvCedoAy3i8QPp6aY5xIrkwRAP8wJ6hvWfYUyzdmwhFaU+nvOHUg
pzYYB1J1OnBUoIwAwYsU1ciWCwMAk/lUSbtBB0pJQaco4mCk5RCTzXEP1B1A3L0uVx5yExEABTna
ENFBZ+MtNiCvUldAe2VRaYnL0t6jbWt4hkhq6EKQEhBlJATsumqnpwTFExuN4Q6k0J0QHSP9JF0b
QWj6XYS+i0IlwoXWyNEeLWXE1ZCHsFHeJMdJ1atD0SCXlgxp4odofXKLGC2YGjomfbC/6XjfaWgP
Rg5g2Am1JN4gVz1zdDNkekEy04aksAZ9LOSm5A/cgGE0mdCn72JHutd92kgBulPdpUEyZQtGI+kF
wPmp3T6JXpRbDaJz8DTEPGq0j86RsgD8/ArGOSZ9QBNtUFpPm5eACsMkqnP+pNHfcG6cjItCGzYJ
AMWDhawVjjJKBhaAc4091rN4keNB/L3sw/BSIH3y9bzljY25HtsHqsA4JkNSYYbzAjSyE9pIlYea
J62wwaZwMoOsOImOVE4qZrASAYP1fbbRSe+rL8pOAJ8YeYR+9ZN4iXxf548WjzJl4+4+tU332CpG
IGrYJUif4nhHlniQvNwFAUP93O3q0JlsRGOH5lbcZba2B0Tjn00uE3dNbT70iSxCKgnwdLT16slj
W9yet7Eh/ELHh4KvIVHO7nfXsxpfCf8d1TJawMcDkN9tbeeAxfcI9DIPglMLUO/WeJlHrvQdiEH9
L9yvW9fEyRcwzi2CdjAaCEekMH39IL/kboFGjQu0JOABO72EduQirs0OPeee2D6WPwfOXISS0JOh
B6ssegeQ4Cy6a6UlHGKpravoZGjM0e+rKdMVgfbXA5toxbtlB+D5bfwAHhg3sHk33//h734OifUD
i0Rq0KnRC7crkQX2zd6WXsmrGfpN7FKPF/vBfY7eiHQ/AxIT3gK2BnTh1Xjx93lpTraVxjya6kEm
wdLgU2TwAZioK6N/nDO7277nz9GySas5T3Qdgigxnj0ge0XOoa5v255Hisezwpx/wIQHM5KxO0U0
9ZDgCdVqGPLPn0KeEeakZ1UlAFCJFrRcXEbLDITAMxPg1zQVpc3zpjbC6NOVYcIjlI1NqhAOr+Kh
WoO8OTCrilP6ph3vxd4udEv7DmyhvOMljjgHTqOTsPI0SW9G4VjD8DTdiwNSuuBR54yNztPHi/Dn
lmBcyUJaY5haLFZyWb6An4GqAgKCdRscaSoOmu7ueYO8dWN8iKCkYqz0GFK5oH+jWsiD2dVOSSYO
cRH9PefGxfgR8A9BamGCnaVFUQqVispU3NFE30dwAFKEs0V4o2LcCNoJp6adMYt5/zUFac6AV7Fs
cC4ejhE2q2LmejoqHYZkFN/m8FgqkW0anOXhXW4sz5qa1Ab4Iuh+iIG8dMPZAtLJfEVnoebRvZGi
rdpBE4WWu2ropDcF5NZ5IjYbXMcnB05nPEg2Gn3cVzpGmilX0xzeQRX9oCwm2lKznRICKTxJ8i0O
PjxyGwOHp5qfz29T3pln5YvFXMxrImIeEH7quNvJDjj9Y+S1HnqxIzu/0XeRCya/82ZlznFkCTdV
HZ3PgAPgErgFXQnyKip0otGIkFn6S+wOFzOKigeoraKHyRMvTZ9iYu0Q6uWZz3vFbzx71zexTrfj
yvmUU1qUhC7CGEc+eEAhJ3SvSDLA8jxyP46b0xkfRMxOn/sAg9Y741AmvVMDDXl+YnlxBStvbLYq
ZNladGiTe/mgeWDEtwNPflLsHMLvPHfAGxDjfPQMvUEzwYCK1EC3DlBdMeec8nwB43DyJkG9hbrt
rgTNBALtBW2f4A44P2ucLcCmWKoa+tMLPQRk1oFtRwVf1gAv1O/FpuDc5xup25MzT5iCmj4lc5Lo
mDM0xF2GwfUgO+CReoRGOgLb9BKNLGKJXhaqbnyhe2iz8XgPFzpnZ64Mwnidogiz0gTDFaLqZt/6
qa/46GrksptzNgdLzyqIctfJAnaiDHbxqtyTnhuw8EzQn6+OrtGaXTsRrFu0R1RbvsuOhdYdYHug
pnc6PNl5c8fzl4TxFqGhA79SwGT6Kb6eHOIBzhXcmC6IRV6y6+E694QvOcdJcw4BYfxGqMxlrwt4
jyzRfC+p41OhpW6uVfvzp2Ajm3+6NWmssZrOBVG5UZqwg4YaCDVLFwsIXFBVNf3SAyQZnaYci7yB
Mf4DzYmdWdUEO7EDPUwzQ+qqA0VEH1xxRrZ5wE2wjaqSpBnmeyFnNTKAcpOxAxoXQm7gU/2ECPMm
dnOkh/VjYMlID8TH8MgrRtLp+nDOVkaZrWKo6aSKKRRzFQ1tLmD1QAvtHHwpu6dkrjgejGeL2SKF
CCYz5AFjB0xU6GtBq/pX4KDtAYgsHQD/89O5uWyrgTH7ZIhrsyxFPXa04KrSiEWGZ1mT3PNGNopr
2I0rK8zmyKo//Aeo+EBYBHoPJ/He16w4jg6o83bCQ/j5vNFNh7KyyVw33VQkKaAyGFmL1ukIynju
lADdft7Kdubop5n3O2K1HaOozURcnXiN5072oNro/v5qQhF9dHTPvCUu8TVb3mW+zpnTrWOgQGxC
JNC30Mk72GNlVxpEhaCrFC4ZlEczeqKTwgMLCZrqzd35IfIsMXdMkqNhJ6OKQGn1Cp1DK65bdyDE
bdCNct7S1s5XiCqpigm9ZZGVCC7naCwlgjGBtBF0HRkqZVEOMqNymPWrKdJe5QVwrvM2tw4Asl9A
T5mqimIJcwCypY6WacbodPOGVPtUAWLny3kTWztRAepG0vCEkwyZfsJqqdCMUC96jjMWtKA/BEcX
Eb6ft7AZKq5N0DVcmYhB6BqUGXxG64p2e9f6Am4xoIMhhyNf8HJqm1MG8T9NAiJMBP3tqTEAZAcB
7zok3MniyOVXoNXxROXVyrZn7acV+vPVkMpwlrXehJUB3d91eYfWbc52442DWRfTTIC/zrHdCNhG
44euvkgLzq24GWNA8xGSxIauQVWQCRFVsUcfvgIRdKOQD0oJ6qIF/ax2NaA3VJPRPJEIYX+B4Irc
mICWX6rNCE2qDkxOhgC+X1JWDcR4JaBtjIp453fN5vih+GdqxCBAHzDjRzOXIopUcbwbk50aGgc5
7r6rxd/HiCiGKkJmXoImpYyK5OlCxhW0QiFrgaIguOpL6WtkvsZyCzgFJ32ytWHWdpgNo/RdAsFD
THWxgBq2CG/ysOWcs60ZW5tgZkwmc0xoq50zNkMGXqFU3IdJX0DIFWW2gLM9N29NwPREHdzSmgi7
pxNXBDmog6nfkI7tJ9UG69U9cSV/gQgD0rk+Wkn98xtiAyFIlwo1QNws2LJsFTyHkHk6hsAZj7Zo
40FhAbmuak7gGJdqhlc7EIKQZk4fZKexQaUL7o9nbiGN3stsqLX6BvYB14WNPrc6vkE8xDvlotvl
+34PoCkHd7PpMtd2mNnNu6zVwKL5Y6yL09rF/XSBFlMfTRap9fdlEU9mln2o5WLQLOjmR9wfHBMR
LQPdI5CznB2zvT3/XD72mVaaEjo+S2yYGe/eoIOOclHNd7LecYCTPDvMSTOQHqgAs4XjLAeQJCbY
I8BGj5y4g7cb2fdZtSR6lxCsEDrHXM1r7tHVIli9X14JgGgKPlpVDyDQ9tEC6M5W8sgLsTYfUest
wt6qGaRRugAf8K4Z/TJeoYM5eAenzs4AwO9kc3OZvKllwhEwuMthIr3vSsOnSFNwx2UgcoWopWKD
VbnD0w0MCLx01mYOdT1UJkIvDKkDKfb7XDd7sIEonwU3d9EwB+Id+mh0ajQrPGZ+Z6NAEnLf4nTH
nDv0TLAOGnsod9CZBkjZI0VOL8P7886NjuCMCbaILWjowAXXB6CKFdhj8TgeLuK5A8J4Ccb0Ni+k
ft/XqVxbALBrXK3GrdB2Nb9scbtEEBgMKgbYOYPT7YsvkwiuCaf2Iy+9je6hXeig8dwFZ8p1R1Oj
9nTT3yTPbW+hb+YZR+z8ZHC2mcHE9HoRzz2BTLSjq6Vf58u1MaTHYQCt3Hk7m88jFWp4Eu5/EYEQ
c/mj41HIoC0DLws6lif9oDgRtpRU+TXUV+QHxVc9cDRLNvkLRX36uz+s+Mo246YSKBsVJvXwGh6d
MrAgymf65gRvmYd680Hl4He27+uVPTrpq4gVDDMUigF75H5yJLDFW8NO8WlSorxUvcYu/InjiDeP
zcoi46DGpjDjWkQEp80diPhKu2wETr6FZ4JxSJAr1kelhgklvKkWFSQ1pnt+j9CPPLdMjOsB0RWZ
qiZOgORqQJ6HDsb5CrQfwqUMvqB9FQ/QhD1vcXP3r6aN8TZBMJIG1OEolOMI5sVXQ0nAL88JRzeH
hWjKhNAk+r/Z6HrIO5SDphaA4hJUSjIIODPt2ezG5zJY/r6UPaKLlS1mH+Rg5hbgtWKnr2ewuhEw
ZKmWgUDg/Lxt7/CVHWYzQII1lqYadmSfZJ7sSjvTlW7nV7S3QeOnOBRXvCTt5iziZS4qQK1At4tZ
qn7Um4IUkAPImty0QkgugHpVexZAogDY/K/s9Z/G2NATQiq/e0WlPJYgK8rRzHd+BjdP08oCE3Qm
prik5vs10PQ3cpzYoF/+ct7E5uZemWBce9iNYpaj4OUQlTyTWbkSIccbxiAR+md2GM9ujCBvGmXs
hWa+NwpQBUFyD83FHPjH5r25Gg2d0JVPFcMqQUMarCwLmvKLlyK7rJNPEGWxJRD2nx/R9vZeGWMc
eC0rE9RVBBg7lp/aF7KL3cAZbFAmiq+Sm7imwwsxefuBObiTaZZGhO45ZwG7wUS+hO3D+THxDDAn
NpcnM0X2C7knUP+CcuihFevP503wNhzjv/U5JwtgQIkj65AEupbUwdLRvftu5P+9Tv8TvpU3P+6D
9r//iz+/ltXcxGHUMX/877F6K+6hWPHWXb1U/0v/6p//639P/4i/+ftvdl66l5M/gO0x7ubb/q2Z
797aPuvebeIb6P/5V3/4r7f33/IwV2//+e3lWx4XTtx2Tfza/fb7j/bf/vObTJDtW80ltfD7j69f
cvzNu7j817e3fx1eire4KTf+6ttL2/3nN0EV/00h6ZBFlHVdRx4R22R8+/Ej9d+A9SlIqyBHgOID
/VFRNl2EvyaL/ya6olCgDFEhd65ic7Rl/+Nnyr8VHek7qGkDJy4Rzfjtj4k4WYyfi/Ovos9vyrjo
2v/8xuwyTTQJFOeQEJR0mchgWz89pSmK1HUeokhh6iB5N60BEnCrifnd4tqCRKFkqyhBg8CcjiSV
rBu4TE1dZEzoKMAslaTUthYZ+zQbDwkSd8EEvDf0BNCu/G0Ux0OopX4Vh7cc28wl9Ltt5KRVRQSS
mn28o/jTNFBHa20ZERyFlcTWeJd56VtqK8+6pXwPAK56RI5id94wO60YM8HUioDw07yxyniHJV86
gkbSxpaUCTyG35rheN4Ac3TpwNYGWP1cEiax0VZgOpCMYi+2hVul/W1XKrz4hK2Us4ZYHFCyoN3c
LMFcCYIEr9vLgClOu+IC7NKoSVYvtGxX+QTv7BHVa7I/P0oWe/puHU2vqiFpaIaA+svp9szKOYP8
g97YwOi4Y1SB/lj1BBPdmlAg6Ur0YpuVpYafwbRlhSA9jbQRZIG11ySd05mgygJ+jvNJzL3245OA
xZWBxcWnGYxf7tJhaVqwRtjyLah+yto2/MVBxzIeR6BLm0HyjO5mmxzAV/zIe6hsbSs0ImIiVBlR
o8YcpbAfJBD4aTUYhhrdHYI+8Iw65cHV2dv09yH+aYaFr0ydWsraOw3y7fgiu+HBtMtLgvWGkBOe
uP1nHoRF5gxMZ26isAvEdIrghkZbegq+935d2pDPUFEkfghKD6zhlmTX32aHHOgXjEho1nbphffm
t19ZXlnC4VVMA10J8umOM0msDVUEjzG9Fg9V7xayDaoX3RGfuhfUszo7eja8yq8OscedhQ1PSaSf
ttl8e5nW6J1XCWYBhNy2eW/g0R0emuPX/Cq2g/vhYCcLzeW+JLfZVcwJBtiCx49VX1lnzloyT9UC
Al0Q9B7MJ/1lvoqBzaTtwmCPfBiu9L8geErfAMzVAFkI7GRJNulDgQmqG1mqO9DCNDbqpG60oGOl
Ma+hy+g0tQFUuYHGMdND9757fpG3nOfaLLPGnd5WqMLCpzXqJyO5btNHtee87zcuHozMkEF9oqOA
xL5+BslQoV0StXavHAhYSeP4kwBq+hh+6lfG8qchFskEYZJaHsFCQ+XgLgITTE1BeZsJvGLrpteD
9LKkyPi3qDAXWhI1gylMWCnIw9hNfz/130FzYqn6G/R+zo9oc1OsTDG+IBZqQQoySsLuh7vW73aj
FwEbzE3Ybi6RhrZdmuGSJYVx5GmFil1JHbl+1brNZQBlLyu9UHbhQdx3kQ2ud4L7xSt8U3HOj5CO
4MO213B/YDppuZzOwOppNGig2EYzI3o5hNkVwOHXfq9AVjIkSKUFj4XJbXDdHioNN9HDCHYiZqhL
3PbDOJXgr3Nnl3itb+xDP9jTw01lwU0HlJefecibTaO6rMimaKgE99XpKLthiPvURIgSgFFzUMDI
mgHJRG7K5OH8dLIFoR+ea2WJmc+x0cqlk0q6Y7o9SJVV8PA9Deh/Hnxw5wX2LHLem6wDMaGrjXZT
1IXxj/khrAQxmFiJKhxImat22ZpWnT0m89P5YbF3ImuEeaYXg15NcwH0l1jdCMJTTjjtd7zfT3++
2oX6PGKniDq8IByvpD6DA5Pjm9gd8D4C0xQRASMABy761EKXqXWSJSDhT8vrurmuckTf5m78m/rw
GmOG7WWZywrqdFCttJtCeWsV6RPkkw6VWnLSgqwLhBlU1WVEXRIoLEQWLzREEcAtZT3YaTjsSzQc
R3BQyNaNoIQYNU5C68Nt/G5N0iXTEPE+VE3mjkq1CA5qxtyJtzQFHtnCVzCvWLG92ODquwTUwOZF
22zZjk4kUv26ISmmpOPZyriJoK+iEix6oDQGJrX/jubcS0RiNsjdnXRXeTSn0ntoJITOS+l1AOly
m7k3dszJFzA+Y8q0SWwkvbMLRH9EO+jBtTY/5/3n80dr0wx2pKEZ8LP4j9ONieo8FBmFGEtpTkf0
gEEWDfT0gphUtgKOJs4x+PCKeZ/XlTlmXqNajFR05Q7QIUGHKzjmn2iHK14MexpXAh0jepCgdErO
KD/E8axdZjYNEaSvswG7YK0DZdMVvU4Dp4MSgqdbqpd7piPtf2FmNcVEX7mhEXAVnc5sojYNKHYT
UF90456M0GFTwJtgKnuDV8r+4PXfR0fwHFJ0nA/YOzXVgO28gbhXb5P7xaMge3Ufom9ddHIPhRzn
/Lg2nKWiiECAweWb+gd8BRq4NWkZ0X9l6rFlgJsqrzj5Urbg9n76FJBbImbE40MT6aWz9sdRQSZC
x0Pjnu5Yocx46IBroNVF44I2XQBZUTl8fiLqhtfhCJ1IRQLECWg6SfpQ6ZPbLO3GUPphmELRGzfa
5dycCFuU/32AP+0wFw6Iuxqlghy5TTu8AQd4QwOrajWfdA/cFzavr2fjjobflEw4asRYIDo4nc5S
AOMXuJDBf1aWXtRgUkEUmaMD/u9vjLUZZlBSA7XABnIk4BQWP4HQDboCqv7lV2xAScwQVVXFpXA6
lCFcZlT4u9YGmd6t0ggHyhR73oRMfRC7CRCR/mmDuW+MsAJypxEb7L7khuyHJ0gy2rmbRZbxCXGO
bXwBf62v3UKWJf+WuZEL8bg9VHFdUG5yT9vmVll/DbN4ZgUM+WDE0ORwdD/we1+4fu3A19UBxoRu
sV9ZQ7AQiKYJWCSE50/nt53lqpRlzG8Nuv895DDafZT0I8fK5oZEFgu0sggaZbasOEo9guROxUst
ku9F0AGAvBRE9LPUcAKVD9kUeqBpvuwPS8z1VqTzbHQLuPSiveANT/FdfTe6lVNd6q2nPsa3aB53
Spu45aWu2HO7o5LH+JqdeWNwxrzlNtdfwsys2RslSEeH1h5lwxl0FZJLvJIw27/37lbWNph7gOQ9
cO/93EJpRvJIrR5Ba3VI5wnyjkMSWAGowwPJ/NyWlTuCWzWtcg58YHNhdRghlApKZB132ctlGI14
DZgZNHWi+Eu9oI9bqjlsSJtzqZuoChhAYxKWCaBJhzYe2x6HcYyBVQ+jB6UZfuH61gwF9wFkqHQc
iNOTMOuTYowVfXuHVyGEHoOk30fNSyUFnNtuazCYKljCxBmixrgbCCpBqc9cGlurZLcMUBwYMs7e
+1B4oMeAMhLJEgrQuFmV08EskEWHPJyBB9Q8VE6nGsOh0cTMNyq193qol77MQwvy4QX0kKoOkqdp
EW/Pu1WWGuN9c+oGPgG6YgDAs0+gdukgUxrgG4znQrY0MMICOaSCl1rdgQR9D9nXT8sVNOPBTfw5
uONNgUz3PuvVV+bZp1HdgcE8NhFPN57hT5f6y1W/q10RZQMQJspuDPZG9T70y31wD9UbC0ltEdzp
FrQpbZoW4DlatuP0x3TgJkQQBfS5adCjtIpxShC7l1kcDbZ+S/bkmD2AKMoF09ZjsQcg/RFZX4gI
P4/oGoNS9zQj3W8h43ognKO0GRlTvCyQzSY08dh9nqVKC4livH2jfZN5sxtfoEfTNS4nCGO9yk7l
Z1yary0vsTL5vltXQxdaPdJAVtva0Grx+ugbKVR7nELeW2PrYKE6qECrigL8ZeYE52amB2oILaMR
hYl4p32edqad7yU3dSCMAOgx75G/NS48F1UkehA7YllPl9RIwegsEuzwMITCcfTFpKLAau9wDhKN
cdidvDLDvr4XRaog7AQzUDhxKSSsfAz95Lpw5x2vysIZ0fszebVSBoq0kH/XWrvSvgU6Zm0RoBDH
A5RsxDgo4WKZCMq8EnKQzMTJUqNlhYxwONlnN1cPhZP74jG7g4AIQJq8nowNZ0itGXhX4P4gJntJ
JSkp5lmDNdXPbiD27tK8avkAETtO5uLj7JlIbUIzidDntfQ+7NXsgXqaVpsbJBHmqrCCLHazcHyO
C14vy4YvOTVET8LKUDeOY6lopEdSU/LeAbde/jK7ERq5kiOqrmBfNDNA+BCe2toB+tgWqN95d8xH
B3v6EXQ2Vh+ht7KSoUjf2zU+wngBpfDiLfCtkQfxFfkxdAV79BaXliT9v4lMhzM9tc2EeU0HCjl0
IKDLFiz9IaRz2uxxST797YNHrRi0dI/fB56s0xECviDJZY9ciXjI7yov99GvaQVPNAHFq5pvb52f
ptgBJSMEWiOhtzWQG0PPSIXs02JyfD/PCBOSTmagFXnbAf4eFZ/B2+ELSWNA0y7itSlsbQ0dvWk0
9S0rosq82qZigQBqgnwh9M6cEATqQFdAXRiJiu4i+ty+SgfZUz3DMz+VR41TfmJR4e97A7ktJGJk
oDrwAD5dtWAxxzGEPACMQ1YNnO0eVMjQHOHkwCtTRLr4UFndbMkeqqsol3OuoY+vSVMzkZfR6AZE
7pcJveaq7EXosCPjpYLsG3T5nfq8VKU9B4Cjtl/Ob9GPVx6MQXwA4QRBd7HIPABSZNZaU8KKRstF
NCdWgS7f8xa29szaAuOqIw3AU/CLQz+kV3dAMKI7eoHYHHHPm9mIFk9GwsYIKUSk5qrGSIo6EToL
zFvKxTz3805KCsAMCsi4GpXYuOgUMZwFr8ldCzHdb2PdmB6inQkipdJwCVKy0U1HqqtrzOZUgrq/
HfcQ3AFknvPBnIl5f5ut3N8oKmUJAUVM/R66JY54VaNXHXK+jg4HAToTrsPlGZRP97VaKR2E6gXc
LjlK4clsa1O4z7qME25sPKHpSiBkx9NEFHX28Cphp0jgcsTR9Tqo2HnDvoDrq3YQfL/K7k03fgNz
P2rx0a5DnGw+mCUOEgRKfM4E0511Gvacfgcz3hQyFGBvSEac4+A23OWH7mvmxHejv1j6aIGqE6lr
f7gboCV2j6KvxpmHjcc17ANpJCHvhFudje5SvZiGCWo7duOIdnknXcRXmi+57ZF/l24e45+m2Aiv
7NUs7HOYMmPxEdlW11j0+/PTuWmC1uwQ+ItAztHdtdquhVyO5QJmOTvtG5sMsh3PnNtl+wivTDB3
WJeWvaQlNP5uII59rdo1eIxMt30Gg5fbufmNmnl4YaEPD0IMDg90vVFqAMIOexa92BrSuSZjvtUr
KSw1tPQq9+YrTeApXwvUGSRffaXtDDUyaOJF/fX8tG6k4mEV73gDCTTdAEbldF7bsswzGTpsdnRZ
7XVb2QV7GiUMn9QdP129URo7tcasog79ximAlNh74NfFIN4edmrhNa7sJRd5ZeXe9+zKEN3zg9zY
OxgjXlT0PCBVzpxEyB0l+ZBngy2kz7KwX1RORmTjpAMbqYBPHB0HuMqYyklboD+jkbBy2X66pFl4
yNX78s7gJKvoBmAcCoq6FGYEcJOhKswwILEECUMd4VxYSn4qfJuh7ArVpYHX2L45XfCeGkElkUJg
TreEHI6iEPctrXlBNnh4FqLd+fXY3nQrC0wgFxokmQyIeQAtJR+gmus3u+U231MOYbKvHI61zXkD
VhZ1f6wSGJNPx5OpwaxnCzIXqp9fQ/cPnvhCmm39nQWjuo1cspf2wp73mtrcFWDGQihFMcnseS7E
DnQwKcym0q0J2pLqoZ/2UXFj1jfTeKHEXBZvus0+7I+VQWZWoTokpUNUYd0uQY91oK5D8BeoYnBd
1eYOWVliwjZzatShS2ip0Buc+QW0pr8/LqKddpiuQq5z3DaIIwYwKer3LGFETcIUVKowGGnf5gw+
eOFWenkmmDFFE1islgreP7jKHozD/FY+pja5AondpfSCLgsn5bjezf0BjABQCchxEoUxWJlQyEoy
Gmjj0rMHwMGcHHI97tzJ2QVKC42jQy8MCnh6d9e3scDLb24OeGWfORa1Vi1QmsYxb54GT/7ewfsv
n5vdgJcFJOxAoxoeeW/ujRAQ+FdA41EiBS6CXcZxTIugig2YTMXj3LevJTrPwYwr8Ppktsa2NsTM
rQTl8SBedLwUOxJ6ULaVHKnndX5/AFjjFX8yHGYGu0aHVHqhDTY4EOe7DtDhV/MVahIOwgZb8/X7
OgMDtvyUf6MRNdhiOCmMzenEhYPvIHgwsvomYSg2UI+CjnUgfYFonpWFTxIvo7YVRkKbFnVzLJgK
cC1z65gtoTRMCKdVZKEhX7RLL+s94NruL44HRWzgZnDNAfZ/6qhNcYYqXLiMdqLlTlDdje2XyVCt
89fBVvJJp6XyP6wwD9wo78eSgOXPTi71AyR0I0uwi50J6ny7d0hiB7vBRQ7d7r8i0e/pd0FqlRcU
KH/+OzYXDy9eCR2xIkIv5jMglq2GgorB5r1iLdD4LiM/4LGNbPkYxUSTCpK7BJUh5kqAeHHUKQmi
5mwPyfIdhJ3xAkgO3LcO/Vj26sHmIKjZg9IEfPCnK1d1JNJjqA7a5Ch5lPIWWsLvwG+UAHC98jb+
ZqyMNCW4faB8CS4Vev5XrwE1CuZOFKDfbVypByJb+Q6tzXuIRGtXxNe99pjdFo/9BZerYyuUWNul
i7qymxY9mGgzcD/Ph8AXb6enkapWoSKb+u//5QE14yh+eBNfRnc0nKEpYVpm513BdEI/TvjPCWBi
tEGdDAi2wnmrXenrEHRXzW+JntuChNaOiFeo3dqr62Ezy5v2i5hkLSJPswkMT5Hrg0qfDKkB+vDz
p4K7soznhkK1VkR0J3VP2T5c3OIbGKgdfR/vlQOESIbvlIkzcv9+tRug0NWGYly5MJMxVWeYNYHt
JVDXIh0v47I1icjnGaIkowiMzvzTvVMhV2nOGV4JaocWgUSRm11OBnKt6yoPNfxe52C3x9oWk8CU
mzFoJROxZ7SXZ8isUXL99lFFU0JxNPaVqz6JznjsvoP8wEodE9QMv3A1rT+AceX6JIVDk2CwTaI8
1WnxBRSCjwoZOG/2rXt+bYZxoqZqjMtS4mVXBftQxzCq+/P7kWeAcTQADmDZCkykjhSsnkAJZHg4
b2FzW6DagkTNeysAM1OpmUztMCO0lQFSRV53rG1FLb9mkLp1/pklZrKqMhlDY6EJBoitB6VgQeYc
ctqcE7w5HrR7oVRE277YXFAzyFPfYfXtjkBDq8isYiwhGz9zzGymEmhb2R92mC0OwR8l1jR4QCjA
FnvVra860Qq+DQf5VbFLJzpAsP3I0wHYqD6D+G9llVmtpFS6pqqxH5I9AmbftLIvtH1sCJE4lT3y
1jzy7lbefDKrVncIy7QcvndKxZ2sXRdt5Sk57/HIs8LsczUqVKmhiZkCtN1CC8qdDJn/fzoW+hWr
65MYXVjHKqzkQ+pmvQ61Y93tJ45T2EwvrBeJuRynoRNLCA/Tgil5Gq+CfWZB6xN0CZ3PJ0vgzRxz
NyaqlkQTLde0S5BZdVV818r5U06qhbPjtw2p4I5DaIwnI3N/xJB0HnqaxuiKL/EIdc7+rspff8FF
INL/wwZzqII6FsOixtXe1cIOLKtfh1n0pnLmFJq3ohckloiM0g/wne+IxtU+CNREi6oMZ5eQryAd
QXuJbKFb1Z/m3M2RYv2FQUGkSKcgQR3V0NNdBxnroa8HTFwl3uQjdOgviMSpGG5gMOEXftowmcVR
8XQhpYZTKtxLXmRXCINFNzuqX4xv5DF+VI/0cSG54VNx1VyRPe2Jmg8aiIKNa56P2twnq09h1nAc
K0kDJR+qvpKyi5tAtQYd8sDQqXo8P6/bznBliXGGZhv3uTGBjiy4ArADUrIBXIelIOtEEUjKnp8k
39w4K4uMMxwqQ+m6CCc7jRs/EvwIDBtBljhT/zoHvNIh9XkfgqiVMcYnTtmMpgYDFTJJTy1lvi8h
QMGZQfq950zQtVwdhFBOgXOuUGhu3bIA5ieD5l7tgH07OMoeELNXvFfnBlT9dKMyvnEuoUlUCxhU
sh8uURUFfUBspYd3Am4gchxoynuzQ8nueU+W/8O0Bgwt3qLqhxdvkpVaIozIsJH70npW7fRA94zx
xYTgZbvXHpPDfejwymDbp+GnUWYRl3QIFEJTzZlufhpL4UKX5dQap4DjZLZe2kDN/Dk4ZiXxW8MY
9QeKkKcaWsG+99Dqs+NBZ7YPwE8zzPIN4GkY4hlHrq0MSE5Wqgc9eTeIyWU8G8+ZCJbD81t0e/6g
aYg2XwI+IMaxFWVvCArEAwAz7nylbS0wi7pBr9r/zAzjtMC+N0cRVG3toe2+55OsWvlYXGE4HPIF
mU7QxxP3czyMzyrBq9wWMhy1fCs9UWhFsw/v0NHjDRfVffoofQZDna349X7cDwBd7PpLqGZ4wR1o
4Th3xnaYAmjXH1PLOLOok1ogYOlliwKtbFPC+MiJ7dlT3OyWB9DZdGYIFSn/iIScCWNMGJu4Jj3O
fVkmr+i484tE2p1fw80jsDLBHLV2yOcZSjq4A4fkqUuRbppjj8T1YqUloIy66UDy3oOmIcfu9kSu
DDNnr2uaKekg0AifZviqO+3Cy8UOIL8FASuH97LlTSRzAts2RiCuwFgo9nsxzA4k5qFiNp/vBKwn
wOGpwACZTBJkjIchlRWchsK0ZhsdN0+9TyV1Rk+/BCrND2/l0Qr91lnwWHzTIJl+8Ss4oPckLBqA
kRkBAc7p1TQpZljT0MkmiegmSBGo0CsSp8oNBHB4RN/P753N5xzN+f5hjjmX4JyOs2ZEAka9pbFE
DpqzyNMdIMkAv/trF9KWK0DGEiw/tHcK2dHTEaoKaVB5QFyoNQrgBFd9r4C9IIScEQ/CuXUygG9S
0DqCHirQx59aivRuTuRppG/8wqtmcjsYvdONsUuaNxm1CVFYfJEbnm3dFWurzC7KlspE2RPja10g
iYTeCu+o/75HuJRbrWKPjpJZ4ZfQro9QDuNdHO9lVdbTrs0zYfcgYm6Bf6E4ttEVAMQRjvGOEvnQ
fj90BlGh0OkiPUSOiHZ2NJeUnuRKj/lNdF3dtcdxxw1ANhccKFrU3MDR9KGpuZ2GLFUDE1kxUAe9
NvvKK+1JtNAInNrTLUGjLsWafgYtJnc2NoMfNFUqgFvj0YOuttMtIBtpXKcpakWdY+Su/p2AdiZC
XnO4oHAL+al5me/be/hL5/zB2rq/13aZTSCPAIguFWpE+lIf07m5GCbdCSLz4byZLa+4NsMs9oJS
1KAnKGYmfe2lS+MapnfewuZrY2WCpTOaQFYwSkR9x0U2zvSUvgS+sqM3pix46UP70Pnctuqt+Hxt
k3GC8RjmzVjjLZVdwiv55lH+/6Rd2XaluJL9ItYCxPgqpjN5nv3CsjOdjGISg+Dre5P3duUxps3K
6tdyVcUJKZBCETv2tn7PX4QuuZwulZtkD3r1aK8+F15xgSbu888q2MIRrO4gGAsw7AxQm7Kctxmg
FJzyEpFDlARKutzNSfQg91uNvtUdPDOzSBAM3qAA3mJ54yLeVTx7S0m+gZNZQ1jNjcR/XJl/w9lz
RxEQzZ4aLOfY0PS+9jov2iFXdovjLJ2gBzqINB3VzfD62Lq211cRoGDIjQPbai9yhF5PcBqOFt6q
PKFGwxx1ehz53w8KzhPGf6zMJ9CZg1lbEcYVLGINOqlmxAgM+/WvijQY0VZBL4cRBEIWrjQTHvVS
qQ9OJNiplKS9mYsby9oSBlldsTMzC1/k3uQtEjYMo7D4dpLFq8KrjyIaN77rFTMIajSw53ky8EAu
PrEJFHazKAJAkoNw2vioQI7XJtEGdmrlBjYh5YgOKM5etHoW51OXsCiWCNbsP8w0aNf9Tiy2Cpzz
mizuvHMzy9eSqml9Fttwpkdaz6OnQinBywd9Wmnj8bC6an/80RerZkcFqvk9/DH1W5Hcy3yfbk1a
bZlYZGSdMtYKuseoEaQ7qdxjDIRmubLxvFzJUbBg83QdQI8GWcI6eQaAc6zAyCTlfjiZT/oAunWw
WfmZEYI8ekrev79G1nfoj8FFVKeRMmX4piAEMtj9VSIruce6qHYSgvtf1hq+/97e+ir+sbe49yNe
hzyMNaxitiujO6OTaS5vjVitGcG8AoY+wXJAMDbw+dhRJrCZqgxG5KL08ka4RohRSfnvq7ZgT/hj
ZeEKLyGp006w0jbahQ51Ry2MUYVODzbxI23job72IPhkbZG4JMJmhTrAWsS87BJ43yNG/vx2pyrU
6OgAsog+GHf1xne1cguCSQGBaCtoqwDM8Hkl46zVWqWC1ZgoJ6G1p0bdwmSsbda5icUyCh1zMklq
A3/S1hdF9tAP4/3wl6zK8xAJjjpQlwKUATjGkkJBiyW9SOQQiGyzPmpc30FTaCOy1xKymSMN1TxZ
w/twORWflSBWhlLDABYuEFk+YnbLBaU+je7LfQT8zDboYS1/+GRxsTshRCbTghm4ki6aE2S/9gaA
9eVhLtloPyYPmfSVDemvbbDO2lDBJ8uLTQPnYFYpHSxHb8oz4F7Cza+rfePPGQwPVC/9rdmgxA7/
gcH85BraPscYuI9N5MtsaHnDnC/64rMgVaK1eoLo4V4keWr7zhInQ93Y9qod+mlA+kyvsXDVE/je
XHXjFl39KM+tL65RidXIUXssQ7wHpOAt24GMHLprzREdNgjVkAegfdzvD9CtTV/2vXTR1eUoYHM4
YAhL9WYCHh3FAbDWHxpUrAExuowAVxx2WznjGvYNMkAmUPFI6/QvvA88RavBNpgAM9/0oEfiZ2+O
t2Nb3XRq/yIL1Z8m1Y/sya+IeVCqrYLaHM5f9vrM/CLcbUhD8awQwuH1jyncD53XltCMHjfS8tWQ
OjOziO1IZ+DDriPhRC1eo8q1UMC81oIoFkStwuAb+7l6/J1ZWwTw2BqDEWmQcRGNTsvyWKaBAtnt
74Nmy6VFnFaTIcVWkQmH2TLEMUMvgaxjrX7Esh3Ueu1/b2310vjj0jJCTZTFQ23CAhYWeR3C/mok
W+2FNROY4sRYCNJ+EDwskrE2Vcs4KedkTLxbPIQAkBx878TavpxbWLz/JquremmEBdJgDqN5KMe7
UH/7FzYwgoEpYguVzWWXNLNYmjcybDADMj4sp6VWONKwKVb/xReUWVSov6GCimsch/PnW9xmEet1
jY8YferdtELdSdn1FHnlY1N4ZH5kMgC6N0+qL9UCmIVm2EyIipKputSbyTu9AU0Jjguh0O7X5Bau
2Kl7wmn3jG4eBvj/uuqyMLiIClNr7LFREObFBAmdKnI66685AmACjW08mWbq0C/joGacxHpUwadS
ld18at1pwHTjVv98bcPOrczhf/ZutpKeablVCEcG9ryXroZJcVRz45xbN2JbBBBVBaQi89/PjMRt
YwHiD1f69DTZPzo9heZ2tvGg+dqM+L1gf6wsDm29jDoL35LAFVntZxLg9vegXwOc3b9gcFgYWwR6
BknDcIJIoyO0D1O/yMwf6dbtMJ/Hny4hmMAgkKYCL40h3SXUttKYnhZZje+1EcYHwHaZC4IictJY
mRA6pNO4l4SsgMIHaPe/PC4WphcbxqR0kJOsQexZMk3zimLKncZC/zdmkCzLoIhEjd5a3EhNWBax
bLTCyZVmJydKTGtWPKVavfGkWYs/nEmg1ECZAxIAC3fimck1CmGn5ifFvJXSO2vaeL58yRiwYmAQ
mWf+TRV5/yIeOquNy6jHZjWT+Rax+sQKp2itgsZavXFfrJgCA8aMeUFREtCaxaoldsFiFnLEuQQS
npaYu7JlD1CtDRppU/R95WRFkYiAQglzrCp6NZ8/3TIdR02JO2zRiVCdKr7idsB1AfXnSBE1XD1A
z/QyvJubfphMCKKWbk8vruwfCrAYQsIs1worgJGZA1cNeJyCAKztjglab9PGqq7aAPoKvDZAK5nL
DQSqzZ6kOUayzjraJtjbre66Nibv+y9rbfPA+YKqG4AJM+7083qKUdhmrsHMUI1UZC9S+UM2b5X4
43sza96cm1nESGY3w2iM2LYWhNOG/Er0A+Q7//7zxRP3jy+LXG+qI96GBDE/lCPt2semeyNRvXGs
b3iyBG9P8cBY3+IoYtLgmeyGKeDSLu++X64vSR44jc48IYuiXlagcB4lyPfrNpLAOJ4MKuTqpWYj
xr4+3Gc7KqZ5AEjBw31ZHMiQHgnZQLl1PIy/Ro9ggiGrKQrwN9JNfY9ZJZ/8Ldc5Pty5HDFXX4Gy
xwj354AjGC6qdMADHLVK7xptonbNXhVLbLi2cll9MrNYQaRBCpfmuCYxhNvjD0nLdvowgfazpq39
ppJqqwiyGhhnji1SME1wuwR5HD5YZLNvzfV4AeIYDoKB/LI6AsVyX3jgbui3sGlbZhcHImuLuswZ
zDK9p1V8aSNvCtub7+Nx/nIWV/+n1VxkZV0lM5ARwohZ780JrdFmJn07JOl73iQgzk6dgm+B1Nfy
JxgFxBpFerQEltxKqdUbXafC6Ex4Hh3rA7rkt+EOkemrT5AM+d7F+aD76uI/1pZPtyI36i5M5hOq
x0RwdA+ILbXUNyJ3tNW3qier3/cf15aE/1MH9BtjMh7aj9KV7o8X5UN7zI/iYAfkEfWal+zpe+/W
o+SPd4vgLCtcAALkIg5rUYrK/G4wXZb63xvZ8moRiq3J5Raq8VjCvPc7Gedv+W9OeAI2C8CXMP67
vP0jU8nHYkRIZINJC6hMde9TvIVXWI+EP0YWwY4aE1NKQ0Pq1JS5H7fSRTldJqXMQAcxgJ0ehIS7
7xduy+K8e2fvEVUeKyueD6uOE5rJEy37+9Ya3C4+GtHL97ZWL3ykLjNvgP1V1lpP7bLpI2wSdJ4j
QGb5YwGstaUkjpnHG3H+W2jly0d1ZmwRdia61bUp4X4pTjWnDS6UXeaxIL9Cl/eqvOcpzQLK3Xpf
uhjZuE1rCn6hrdf4auxDH8tASxHZ8JL0IU+NcADLDNICzK6y8XnQPsSWWvJq6J/ZWIR+KenJVNYT
nl9TvZcFIETC3ni0/h+LCSp+KLnOgKw5is6iJA51KxeSKZzJMPJbgrKW5JWsbMtTqcZh+6BG0fgK
RbueCqaO7xYosh5SDnGWfTPmQxp0tQH0B2F1b7sti4SgoNSUDkIv29NQS+hTMrttdoJV6gkXtBS7
pWabB1sLy425jNXVAk0x+nwG2CWWxFZjaceqVmK1UiQ3UXxrsY376mt5es4yzizMX8HZWjVl0cSN
jAy9fR5z2t/PLQkbLQmAi5K9DAFahjd46H3/aX2F9vy2CrYsvB7BSGkuTo5JK9sKbuE71udRO+hW
I6FiwQ+mueM1qg2/htNwBSHDl26TMnI13wGi7H9NL44Qi/Tg5BzwpeXg5QagKlDeLWCanvJjfVKc
fCcuxqN5nUfO9rD210nN2e0ZRoXSgCpj0uvzYg9qE9n1ALdrz7yadbOVXXKRHJIgfrPAV5N63bEJ
tkCzKzEEJndI72nmTI22TF1VzKPkYAUfwb850arGlDbZyOjIStYz06vg0ECZUv9CtxhO4JGPqwn8
VOAgHPV7XAxewi9BA+mkMtA3SefWIZi5+nbflZ7GmS/116okUyvNdzV/6MzYJ/Xk1xq5atVqN44R
1aerKvwQIsHt8o5E+FgaCmXdvTW81INxFwOQhrlX126u4i6jY3FdZE9j0+FmuJvaH9/H68rBiAe0
imxcAWn4VyRaQgpMcKM4GuKyq8RrlL+xYmMR14Ljk5HFyy9iicwTA0a4V+zZrfo2T8n9iOc20XAq
gfAJL8H14n7v2Vpw4CWBrcNUuPaFDBxqm2Y6qGJ0pC71tKZ2a33Dr9W1O7OwcEsp+gxT57DQJSqV
2p0JYZ48/fm9G1tG5gA9O8UiPSch2CpGR+1Cd0hLalc/5a0dWjWCaX2AykA6BTLnz0aqhKlqZc4b
VP6Mq31hglOw2yh4rZxOFrKNf2zM+3XmiDZUKsQL4EgokRp413LXKGhgZXJzCEdyVRH1B2+2VP7W
HAPbGZ62QFsCDbF4aXZc41XeEZy7mhpAr/IiiVE00uQN39Zi7dzM4qVpqJVkJAoOItLYBaB55WMW
WRs2tlxZnLBparUaaSVcLOW1PGp0TCGl/vdzhdiDc08WkWBHst6FZYLnT5Ex2iEhpUUVXpQ9uf0+
rteXTDNASgrlD8whfA6HBLqYZiTliGtM9pcPZNja+rWTG/S1/xhYeGJCs7qptGr8B+Q1K93jDtp9
78dXhs7fK/bHziKuw0g1Q3vC3tu7dM+4H+3IMQO7oHbfe8UtGEllamPcDzDKG4CZ9J/fm1+PCij9
gOBGgZblIiGs21Gp0wz8iSEo8pVc33FJva4jbeNZt/JiQItufi7gPIVQy8JJM9dVIhEsZjocE6Ts
OnmVtcdm2AAVrQbFmZnZ27MzIjfiKWQlGx3ZND3QV3lksyMzb/viOfLJk0VWKBVDWAkrHp3WR4XQ
OHRB6Rh7/SLNqR1AidLfSiFWfQI+c94ePCiXKXsEokvbnurRsUzZadO7yXr+PgTWUk5oiP6xsLiH
Gpxy6GYhBnp/8Ihf+Bh+bPc8iB7EsfImR3YFCuGC2i9/KZ4Nb3BaYP5sLuUh210m8WGc6xBtyUYU
QtMHM68eOjvfSON/w9W+bNiZjcWGWcooSl4h9AanctWg2Jt3zclyOkA/Yoccxb4Gx152IgdxqPfS
6+Qxt/dAyxhsCQ1+HcSZvUWNnEDbB9f+kmx+HNRWHkP8kt5Pr/kT2f+Hy5M72U1SU1DASwAdlft0
l1RU3v3aJk1dO9KQjUHbc2YuRIvq8+cxGMqEjwehNHPXzexLnZ9cbwPd1yIW4YTXMsDLc8P3sxl0
y5vBtGGmmTJo7n10W0PJX7mysJKQ+tCBFdNwcloLR6a4yEP0T+Y9HbxkV/jd2yw8LKODUwY9o+xZ
vYpviVP7JaYgxJYI5tppBjYuAo4XSHuisPjZwciOyrEFkt7Jip+ZUdIadDklRCPrjef62uEMwr9Z
vsJawRmPzJIKpehGx6zuVfGiVI9E2fj4102AIXrWosFuLc7/3Mb8Z6gjq6rV+w53qCIeLHPjE5z3
e/kFgnXuHxuLeDBBfK9EI2zE8Vuvc2qLXzZGhZOxpqm4IcP9xnm2uj14xIKqCskBUvfP2zNJFZuG
CPbm6FDcJqSFPz1ZmEaG/sHN6KY7SG148haabnUpQSaLUxq0AOCg/mw2NJssG+R5KUHpaoKjsX2W
i39xwUHHA4Ub4EmxZ4tEUc6Vrm7LOSKI5oe8uB3srUfx6upBmgOq8mBu+CL+Z4mikfIQ3xajUg5u
97qipn36FyEBCAge/USZmWIXa9W2g9U2LfwYoeyR9JVTmiNNAGdOlGtdK4KUv34fFGtn0rnBRQz2
Fe+KycTmoEZFGUbwk/GvuWpwKJ2bWIRdnnODoz85OgmeP5XxMxY/NGBm/4Uf4ClDwmtAHG6ZDYSa
FhmWhKOnIr8Yu5y6LZjE6kKdGVgsVN2S/xqw2F0FD/gWndTaZ4LKI+R+0DMExdv89/McTW31MRLY
ibK+NLRrkVyozQZw4SvUct4KzGICdW1hHHNpAzTEWL0CTRidQjQTYOIIlaTyFO/y162prrXP5dzU
/PczdyRVLWoLslPOZL4X8ociIO3YeHzjJvh9pSzP0HMziw8mqZUhyWp4xD2g8WsKDekYCo7oTToY
9YvpuK2LvBYJGD4iuBkImMa0hcl+tNGobrBR4UUELrxTcz+XXQyXuyyk0Jg+btdc1urTGKj8Y3MR
faE1lEZawSb34uu5DCk/xvtZSWPao/zqW3AZhPuX5kN4JWuQJoo2xddX32PnP2HxGRtdSrSpxE/Q
gv5UuRMGEGnhzqVf7kpQmsGoAIZdG1pDL2HrClnrV577vxz5saQaE4JzIWXWiphnWsuPntYgg8JI
4MMmAeGcJi2D6szV5dzPqGkkqlq4qgbaQXa0x+yt3wOCDqbyeR6cHPSchr4JEHz4Xvw9ZyU+UgtU
taDghUwoADmfvxyugOiomI/kqo/9MH9UFJAWTIP7/YG59n3OY+AoK0PS78sDF5U9Vkm5DCsYE2wm
3R3C3KkZpoX/zRVzbmkRuyOXlEkkI66YunmPQvY0mls7tvpJnjmziE0ly6JqIDAR8veUX2rV7v+1
WMupWLMabWkYccoo0iuRrkhyb1rPwxb8eF6IL2H3x4tlEtMRm7f2BC+UunkojOwoMqiMWtNNm7Uv
XavukdhsnJ8bUbBEPPNRifOuxrVpgCe+by9M0nm5cR9u3TxrlxswfzoE7TQUVbTFbVD1JNa0GtEm
h09l8yB1mNbTNjZpLQjObSzOZdZNSgLeCBQLmUXtdqITNA+/j4NVN2xkF9Ckhyrfkk5WzqKi6XS8
4Ij+UVRPpXqZi40dWfXizMT897N7U+70oSAVQg3ptCPn71ZV/T+dWCQaoUIkppfYc87QN07vi/Cu
ifbfL9RXL2b+k3nUFGA+DOMvqpBhJYdWSuAF+BAT2ueto2XK/fc2VhqRsxHQHEETYA6rxYarWiOn
AMXOJSctMA6Ta+4SEB3olySYnG5v+WxTN+jr9wKxRMC0Me8F4Vxj+Zax0knmclhOzlRakFaB0JP8
aCWoPyVbSIm1FcQYtYpZBILJsmUPTm7SuAe2FGLi1UumHHl39/3qrXkCelRwQAOugKLHYvEq6A+p
Us4nB5RYI3li1lFiR14WG8G26gbefiBAmNX2lmh9Io2sl9JYdszoTRvu0+Lpezfmk/3zmQnKOdPC
A2MuIAHw+/lz0bKaGy3GTVEpa307ugSVGLXDYGhitzDuk8GGjkjwvcmVZAQ28TbHeLiFYdovWyMV
BWjCAbFEXRrCnD4PIDYUqD+Ky3kqbqvz/fXM+WxtXuGzA0FPdbmWmhblRu1FGR71Eh9t8uN7l+bN
/rKKkOKCjALaVOhVfbZh93UNLkfYMFmdgRQq7SlUo99qG3wLBqRvo07agCms7BuCATIsyHIgdrls
IDVtIZOaEIRfaOxQ8fBU+2RPBVXjA8uQVDaW32Rbz5/51Fm4+cnookowdjovtFabgFwgz+0eY3Ue
udHAZIpBFX9rrm3lA/tkbHEEKl08g/1HRKbxTNDuiWOVqsplP0Ubn9hK/VSFJRQ9yDzgj7mLz7uX
WpNiSnUuYxAHYL63LHHyF/MIPucUbOt144I9QzxC4xtk8hlVD+JjG6ew6qw2z3zgrALd5Pz3syAV
fVQjzcTK2ix1GwXYIxkDmoqNgYL370P1KwkkuupomPyvqeUdHOuFajepDtV3XyRUuwVU/Uq6Es+J
+C8kRL4Dw/wBsBA/9DFQAbC6/MyYA4axWUXd/f7nrHydn37NYu2NiUx6NInJ4aa8LwjUYcvM7Uv/
eysr3+e5leWoVWxKehtnOOVyPQRp9oAGokQzcWBDfLKlv69EfFrh5dCBiArwxMnT5GQh0hyppuWo
u4JbG06tHgF/NtKe/34WM4pZdJC7Nyc8KGdBH8kjAd+ruy22iN+A7i9f/T92vqCiSy1PJWHX8+fR
zCJssSP+oxRBKB4MQb+fuc8lr3YH1z4oR5D7kVN0yI/Dc3k/vVaOtI9aZ3vQAVDw74OHLME9thnj
k2GNDKk8/T6SQFGl1jKdYnGRs7p1GGkJzSt+31jJjpP8wiCqoBqDHKOmi5uBmacuV3Z1WF3kNdBB
Db8TYb4fVfXetiGvEqc2xbRpkE/sAoMQDyISuyKOX2otq2ijW8dSa1U/FmyHQbuLqsKV2RBgbkab
xrLsJpVB0X8KQlV+V8vmOUQl14lVTEXbsuRObd+5cj0pfilVd2oTqs6kZD4Z+2CSJ59PzZ1pTLkX
pU0B4U3ZZ+FwJxT7hhsgxi7H4lB2+rNiza/OHgdFgXkWDMGobm+yi2TAo7RKwWdNhty8AAuHfCXp
2p6TAXKJDL9U1sonxqWD1DKJRlN8IzNyIHGGvwBu2SmqN7cGRzacojirHKNOK4cVzNMKy6/r4mCQ
4iAl6uCoor8CP8URMNHXtp1St1St966Qbnii3GZgd6ei6x40kr60Wbrv5Nav4/IItqLLQi5qp2pQ
ixjt2061Qq8pwz2Tk9Mk6bHTxFLlaEP/oPD+J4vVny2RfnZxdRva/Eao5SkpJAwrNvJusKOd0k7+
aE79I2QIr9VSV2kxKdd1ZjBax6Hk6jKG9RJLuRzIdAD47qkzQvQgeWZCkGQoXcgvPcvJ9GrY9U0a
V42XycyAcDi/r0QRTBKg5LE6yAEr++uxwuSsYrbPE3CwYWhQkkLYQRse6i4JrHy6tOQ2oxyENBWp
7qDOCy4rot/oPTg9oWbYOYKNqg9Y2gMkZhlFjaH28qz8KcvWB8CBF7oGYdvIkAVVVPs4xgqnU9Zc
pQPfl3xogbwyvRFKB14R9pd91u/tIdph7vYeSrG+ITW3coWMvu5PUphdQII8aPvpPiFyRFN9CMpG
A5VY0aROHNkWRWch4MWUU/Q7Ghonxi2aHB4wShYgl+I6YbUPEVw3xP20Y+V0V1XiBtiwJzmKdlUB
wXGjzQFdTfhralpXUBI5dhU5REPnF/00ncLKlpC7jndZX59kpT3oGjvVqhlTq88eYpFF6HLp+CdQ
5ZBjTtNWRa8yrnz8d4+cZ5daPrp9XuwLa7iPhbB9YScRLaAmQdss/FnG5k2uNpbX6vwErMuLLVS3
SMfrLtFe7Sq8M/WCkriCdGXf+VrI3grN+mlUsUmTxrrtJ/MyE9JAiVIIj2lNFJhpOlHR6kGdpSdG
oC5W2ElCizi5wZb6cscvARrbK7p5xafoqpEkZD+sDSxtetey9L1v0fSdjGOX8pFGTH3iVXGZ6h0k
B4UfkfTE9QgZIdGfeSz96Ln5c2L1iwmODYEtwINo9PsyuQk7/djHWgbRgCaQYtkz63RnWNUpsgqN
djb09jRp10z5XQO1Iprj06ZWnaPZm00/c02cNHt47QvJdHq9/ylZuFqhSw8qvYnveV7aDqlVm9qR
cWwNA2KPYvTVqXdtNXof0zQYNRuioNNtE+EwknuD0NCub7PI+Ei5DQWPqvmZIpzHMto3BZCAygCy
fgixJeo+s9m+00sHegH7yL4fFKN08lbSoCHDrohROEqu3fAq3tl16SWJ4kMOxIcakxtPMuUgtSsx
BzBUKEKbwp0kE/Qj3UWRvE7hcIXXiqOrpZ81BjJeyVF4faXngpaWGdSp2NWkdTgWrYGkdot/vew9
rpv4mDpvsnZEfRjj6jGTlINSgxRD2Hsl1DDbjcxGehkHcFQCr3BbkDfTztBObKC6o6m7DFtRxM1D
NoG4IruSufYDnGv7CJjxugROI4KPtY18omz3fZ1eaCHgcFGRvthInNL6yrT1fczbe7UFF79Qvby1
dnGb3qYJCJWr6qhAjdgw80AlOAPajvJQesgL5ieYYi15xikz7yWLux0mkhRxkQGh29QDRXmFIuD8
yAIPUV9pdJIxEz+2rtbaBzbGLs5rfwzNoEq6i5i/dhnbpw3z8wziCnHmTMWJD1MgKcohNDG/EpN9
CSSQlYOnQzacwdC9iNyX8luqFrcmhOUNczzE8SsjPChTkMu1/MhIDGhhF8i8cDMFwC9eUQFGsbxi
0CyqqKTcguN+r2eQL5Vk1wQPyyz4MSiaaxtII9Kh8jJmU8W6KrQaONnQ7yOC2tZbhescSIC9yVXw
O3hW/qYZqduZD71d0Er5iWeYJ6LWTRNQYpavpH4C9c+10fwEjboP8BUmPiF405nA30peZh8zQ3Lb
AhXnNsH8thEUUQL4+IcRRV4J/eCsql2mcXdQWkZT80ciP6t668mZQQFFoJJ8ncrSbkwOQCl6nTb4
oRpfNuxk22CmVI9JEuWoBYEjVwLjEC6VKX6uCLiU+qBPDJql1aXCc2rF8olrYl8kFnRpip2Uvjfo
g1pyfmQohzb8wRggSxQCkSU7VZX6eZG7BNcTEw98TH9VVnGjjH5r+Fmiu1GMbkGXUEm6EB2UKYvC
FxXufEskbmnfxemVoY6uacTUQLhY2aPa/xINkl9sUGNmV439OkngZpUOWX+cEw/cJY5aKI5l145s
QwvYeq3qlAobkO36Iu5OdoKeCVbLUtHstFJUCS2aZ88glPRNseu6ncqfhHyT2PEuU+VdOpq/Co7B
NqV1h6S+ShvVa/QnK/voBsONzaCRYfN16tVTbpqBpT7zYqAAPAO0ojyzId9ZXdZQk3yE+L/IMYEi
76uCEesQ55FsWLQ3cS5ZpVt3pqOAJxRgZd186GQvSxOHADoVlu8iuWbhXRzeI33I8ZszKPOV43tG
LnKlpbV5pylXo65TqRqoFI67BFLavENvxIKYNnjrSKO5cfYsId4gJ0i5TTxNDqnMrzV2H3YHrhZB
MzUO6AbAdHRMzNIrZD3IqulxqgoXdBnooik9tdqTlRGfjV5WZo4l36X9W5XstJb48XCowR6rXttE
CupSpiKp/CJ/wpmR1ORmNhuSXz2H2irHB9qqd2GlUiPhrhnrnqSkFyxlxxgfDm5nR2l+pUmGPbo3
o2upG2jKRSDm3VIhSqsbjqYNtDbue+OHaEAMqUlBljyFojjI+J4GqXycimQvUAiCpJJrmkAoZ/GN
xXYdxnBN+SPE1YCUyant2LUksZc75pl2SJNK96bBDsyYBWqI/LPMnbHsUA7JdhzHkz1oTpddt/JN
mj2x6WgJ4cnkw65/sU4ctN6v031pHKxSAnvvrqoe4+Zer35ogxcVMk5aj0kBSbywr2jcBKAYdwtc
EBJGGhWct5Wl0qG7mJIH3d6XujuhkwGfY/HLEtepXTnN4LPyF35wABKHXRu+NXb8CsJKJQKDtrWb
yF1mcqfBymUcV5IntY4kqp1UvRDxmE6gMg4BnL8dDdlN23anKBW1C2PXQEcb0XlieUO1RLkxi+Iy
rCyXK+khqvC/NhpnrLudIik7mYFwSihXtZ4cIWBxGKTXsLwV2WtXaYHatjSVYzAYQBzMiMBeDL3t
2s7dKE88nGsdYpybKFEYo6tLVZBXGCs3LdcA/Vd0N6m3dvGexVcdZxT5o2NVeNiPuSfSC0g8B4lx
r1ovaXqr2S8SnqMjxBZkEdPBfhrSgoY4q9v2R6RoQYryn5Y+NXEEtYtjH+01DMOQmOA+zgORYWOV
oXF6DmUIbvttwrwmLX0tHwIpBPJLQrqXZW5dIq/H9yWPqjvJ2b4j6W3ecMrbItAAqx6byrEKHVbr
W6v/kIrQExzTBiFz2yg9hDrxoCd+1ETnclX1ujm+8JbAm31gLQXB1I6nYPzrc0dJTjyynDB+Ky3F
0fPbUEO+URDHgkjWMKF6nkn7rm1d4BuCDKujlilNJQPAdXLZyupbMuSMtkXvCrnxYisLxi70SBrE
bXGXVTnyUvuhtjCdospBiBfZpBsnnVhHUT62aYRzFWWFGiTe3bWaDp4+RJ7WVU402S7L9Yu+a8Cl
m/p6KtwEJCjRCBRKlN/ETAmM/FLpToyXqEj+ht7sFSnBnsjKBS8AccMF0Cg1nThuPAYNiTR3hR06
sYKxTLV61nGBylnoh6zzOF4LbJS9jhVBiFYXhDR2kSX5osURE95U85YAOD2CUVlOUm8ySGBPhtuI
Psi00u37BHLYnVuJq4YQJLeXcSP8jj9VSn3Va88NvBAlgo2DPE3FxLChBGOuU61PAg1hVKjk1R7j
XYkaC2jbe2t61qfx2IKdXrdF0ITCs+XrtkcZD7vCePysNzI1a+AllW5f4xf9D2nftRy3jnb7RKwi
SIAEbxk6Sa1WtuwblCKYc8TTn0VXzbjN3UesPf/lLs0YDRDhCyvkIsO7c9XEZENjiIcjbJ8M6Vcq
9ZRRugNaLM5U+dIewZGOjpNxrFhxxKu5QzYC1I3wmY0HYMpOEATfNfot7w2kwNe2BEArC32aQ3bB
5Kd2vK0HtoMEBXziXoSRXSvRnHQEiDp50eBLG8vPaXiCGjHCjkNdOf5oXXdCITNp8Q+pa15Bf6O2
31pcwTDD9kMsGcr+YfXO2WevD0ERp9sQidHQH+Hwjtv2TVoneFvvuvwDtb+bhjCvM3B9aLTaOyZa
L1oJdxlWbqYEzNc+3TFVPJSqwr9f0U0W6jcZXFBdLsK7uK03GrxoRMEPJtHuTFueBpoFuu0cVUNO
MlLvWTpcQYcJV4CFCIQMO+bIB93SPjVARDun9wkt3jsJMG4XD7Ad1bB/25a6oF7elrW+z4TaWCwO
RNFdZaP8maZ96GaV3EJo85Dy1A1b3VdZts2zapfFyQ5VDETdSM2KMtmVEfuo8CyrXFxpIBnxort1
JjgYhALfvcJbGOvmfiTDk92m7Uz882nJDlS1Jzyru7RBgFtR35LdJu7LzVxRsONsWxbNs0rprYFW
NXYdQuDJiLAzpl8RIQD7dLvRKqXbT9Jzqv5XZQBz6LDqyu6he+akx0zYP9B5dFwjHr+oqF6sLIMw
jBP+0DTUCprw05EkuXZYAlQybKY83J24emrt0BnpLRqjJwC7BAbNR/hyWPAFEfJJxvYuLOk8J8y4
0CsE09aDaJM7Zsf7xGie07GtvYoisWlpEQZCt28yTnJId8stvLN/KkWRF7XJg52aFbRYUWDD4xvo
Ut3mWl+4TWOGLu2S3Ov1MfVhM7YrtcbxCTLSlPWOa2VIbTVi/jLltAXZfl/MsMR+2Om5vA5zJIVD
Kl4qm52EKvY5zZ6iuEwOZtvftb35a9L47WAWd0nXFMFkWbbfOc4urXNUv6y7dkjASRxMGRil1W0r
zrKj0enEt2VdQUesF0Gn63IDVZQn2+iQp7NHcLnh7WjcWEV7mOzyTdPKQzOaB26VN6mF3VtbkDDP
MtujWvojq9OHQaKMWJMf2hQ+6yy7Hfj0bkb6rWZB8TTlRnOsAIH0S1I/hWWOLYxwxK0UwmlmFzvL
QQkt0orP0JaVrxUJwM91e4Q+Sb9Fx8sA9C9NHQQn6q7r5wKcE1YBQY7o6gVkLRGE+G2Uo5hAtdgb
HLtAo0EZvh7b4wa45ueEdk8wUvD5CEl2KXPbZdH42fY2/mswv/Jq6vwxlQ3ElFGeSvomQDoSKjec
Qn7X2GZ/MCOn3zbjBOpFEzo3vC30HI7lebQd2gGOqnAVuC8dsOCCvJiMLmCJw46NKdiPLq+0x7Ew
m68Cyj9uWXPgGUp7vFNt7fhJUbJNWtpT0LTNdE/zzAyqgapdbVv5DeSOas/SNQZIp2XeJakB4YdK
izd5OY53BUF4H3ItukoiKPYVKIz8kipqvuw0IhrORVW86oN460y9csN+anOgz2xzC7ZPBfYoS4fn
1lL6a5/HOioOTPvQnTB8xPGINrpdRn4XI/6nRcMxSqZ8YypLv2pa5DkVt7ZmAwUibwxrE+FnQg99
RjgIt6m2oV2eCLyANXJtZqYwgSwV+A/W1O4gvEu2piihqiqouRcsTlG+jGwknnq2N4VFNt2UOfgr
S7Y4mnKjGZV9HSY1yhqZSP1cMmubtfGsHoeiSkOaDHzQnEZ+KHpgvXUn3gnw5vYRo3ew6mjv0qht
rQCPfjS8aoasvypC42Ncl3JEfKgSJEdlm7L6qYeed3KyuiG7siI1bp0Jtq9VweydXcI2oc1FuMkJ
RX9usM0XXHQQ+0totpVRi6pubCivl2EUwF679gzITdxSGlZ3U41akqFY7RUy6oOxFNFHaQ/FbeEQ
7QDiVV66KQ7V1opKc8N1POKgywGnziOtPsQqUxtNH5HK03Lcx1UmEJlYVqBNAzKjTo/21qwJMuUa
2RgyayDIq2RQFkjy2ohAraisQt80UWrRBmN41c3EekaRpH6C3KzVQG+jxv/H4J1BN8nUiBttstqd
7Cx0q2GcVt9EXVwiIAnTm6wWyU8wNSQo3MCL/7SnqvRjDk1K3U7iYwrOcg+3e6eLMxfR6mj6POEa
wp667COyM/UI9FZtIGChxnTKf4mxxh4Tee8U9zZI4XLDEZDyfYJDWPomL0gdVEkZNy4U/jp0Lqhy
TC9MlYZCEvze3C5tiEIyE5vXyLnMgw0AlJfWNQ5+N4lg4MDZ9rbUj2HFuyPrbPFWGFrUuX1DAMY0
m2qTQ99031MZn0RekIA6NQ2odOzdBOCmC5sZlJzqeEg8xJE6ClNjH8SJgZqK3uEdsSv92BiZduKZ
MPFsWT3CO2Bueln+QFw8XTVKA7O3rMQPA60Cl8Fufeyie8hdN26BnRsUEkr7lYxyl+AJg+i+mdrI
IECbv2n6sQGz0NaCVMuKq4T2ZGdYobUhZmztBNryW6lNSNjNvn8zwg6UHIXHyq4bfacJnf9snE4e
jK5guHNsdmU13HIdS9nHUY8dlD8glBSjueI3vY0wdYjhMIAz8tiNhoYMyrIf0fzXd0XdIhscOzz8
CCE21mDTg9NaZB8PKjmhCjrt+qqH7hce6WbXjZo4aGNnH4BJsU+hmYWBmlT2HmW62HahM1wN0+Bc
93Yhb0iJmprobBa58OLtH+RQaqAJJzTo+xSHGjYmiPvlD9XOGwekDy8VdfUmagPO0rKvr1NjGDbF
YIovEsn4risT59PiXO1U3U+nyG6bGwWTDlAL0M13+6HhW11MzjaGZPFGxRTWXCjFQ9Z2ijl56Jww
ewIOhbmQpqZXdZ2ym9Rp0ltr0smWOxqhXhFJuWlCirC/tUDxZ7I7VhCaOnU20lvRxtNWVqhVpazq
fb23kpuGxsULoN7yh6UDUukKKNveWZMG/WDoO16rPEUtkeTVhicJ0q7YDPObbJLaNtVC9US1UGzL
nsMtDTdK0OKyilzeoV8C4iOw93iMbjvVkj3pcaNXZrVF+BkeTN6MDQoWQ3SyIiQV0ICebglW77XA
UfyJzjIk0GHR6jvY/z5Uu4q9oKU4jVPSBXCp0FtPH2x235gEFV5w1E96JYXXhXp4ADwyuaWwe4HR
S8bLH5FAdCRGZXkTqixgEKOHVRb9cBoL+yEdoXqLFvVAnlkolHJZWE/WYcCBjO5ioVs79BeqYjNF
UtduJpYm0aHMdcNFPbz/ihV1ChTyIqGjHpean3KQxX6UKCq5sXCy02hwREqSFpo3wWjd5zkhXySJ
Q+T/ZaxPbmPV5Vdvd/w5LG3jtulzFPu7ei7Haib35sjs1oD4POrqrKWOp3qz32oyTgLQVIfrUKGi
EWojS3aIlQeUECHYjSZHRPqrAQyk45DwOZcxx+6rHJSzB9wLHLHUbgaYGGF76SF4gLZS/J6ijnSP
InV/0IpJO+HhLbwoLdpXraEOhEo056tqHcslZh16rdkhT2kKk+1KSqpdDbj/wUAtwTeIJpEnDq3w
gaWg+1CDWKY+4ir06qQbn1UXk+uJT/G9UgP7GBhqkKoxAM4mifALUjZXrdOYfhuOoa+spEB9Ni1R
0bZloNdFjDwjcTadweJdqJsS9QKc103Rx/CySLUx81FSBOBrEtm2KvX6JB3gvwDYTO+l7ND6GQXq
Bcps7Y0hkvKxGVALddkISfqMVzQwQ615YrlECaWz610dcgitt0puKr1DhNoPBZofrBm4byZ55eqK
Tqe0I3aAkngcpHoNWHWrrMnNjNFEGj6ZB8XHqZjjQ+ElsbLw3EQNO1myN1/MipWxV3R5fQ113sFD
Yxc1PvhDhx8pERJtZGoYVxoorvcM6sMwTt4ZLTmGVnKf2uNTro2PVWYhBshM3Oy82ehl8YDYbQO4
Wuh1EvITOZIhp3Q+nIkr34qqfVlZKEia8t2RY+FH2vDQajomHqObaWjavVZZ0HOr+ztr7KlPG1Ii
hskQUxjDvlOs32YlfyHOCPH+Abl5VOeOb3WROsgM2e5AEZVqjrqDUscPKZuvhtuffeu0HuRgt+GQ
x14fFSc0Uq0AHiieSoALsUflJ6JFyq5QQsuxwwvduGpTRJpO9z6/+u4g449UKx4d1R2tNn8t+TS5
KYmoW0T0qYvMr5KNzI2N+BekX2rPbACI0jsjDyAXvNGbRO5FX6EN2idbiEF8QFAflnpWGIQxeUir
KSCmjbun44ETMydQCEg2qh4Ht+yax7yKb3lW7IyCEpc0xSln5q2KpeVHRKigI1iCFpkA4clbwcWB
TUSib4hnoxiTr7FiEFxOtV8pJEK8wpTXqEKA5VemxXYMmeXmgn9MDZzFOuiJ0vrBDLF/jDiEhvto
P5bS2XUhLAZCAcQOjaoPtLlvKpAIMX80QoTQHqvBRG1AM15ZQl9YaKVuo8J7ijZRMDh4VXvZko2j
yl3dD3vaRA5QPzxzSS+3I1ShJ6pQe4/Yl5MwZ+OMYVCh6GNZmr2pODrPIKNIt9HkIUzp5OoyfEyT
9jPPWliUMYFeTIpDrA/1Bpqeu4yKt5q0LzzV3mo1zT7ezp1NC6CMOh2iFxrjPrLFZ6F3OI297ufj
7MuaKM0PKwVz1kiZO5ELREERRAbHTt04jZ0FkNQSCLGSJ9h9qMCh0t4qg50mC++a4uo2Iijvjtrb
SOVTgn7nUCPpCmmIkp4t8x1OP3ZnjoJFn0a3Zj79zKh2jVcJhdVqeBva6LlPOXALkfGWTP0PMjiG
25bTaxjSW91K8T+T8qHUdNutSFujKeE4fsPDXc+bAzTaDB/lG3RzFfMQLe2zASl1lqQNOl76odbr
LTL8GxGOr0U9vrfI7YPQpmnQSZTdZYkM2uyFy7PuJFLIniR6+IFdZaGpTXS3MMuHOslRModekRva
SDI4VNlQsbiNDb6htHmboLyQoWoSm85eRI3XieTAuAzMgvjlRI4qBOAsFwPqp7ycfB53R7OA2gmc
PvoMtU6q4l9VX+0TU2YoaGUoaIpkw8Tgl1q17WpjG1XZLnR+phJFAVJnd7FW5chSfyrNCmRRXo11
G4C+vtea5keM1Lwxpy2t2h9s4ohYsUGKbKbON+mTZLbmywmX8Xw9JrzbGFTc0tD5ZYofqT3c6JPl
cZkfs8wIJLEIKiRqxJaGcDDqnUgpbscaB7IZAxl2pWslc5m51E5Wbj2pOvwRdzL1WQMZYBLkle1m
Df9Mcl77TqJt4A3ioB7MXpMyyq9jPKJCZz8z9mw3r20yoOho3E5sTL0eRCWCZU1s3E5Z/SzGygPU
2dWr3q1Rji2aOvIBDX7mXTtsy7j+kSiMQXKUqVrjY8iGdyHYjW1Nkd924j4t6186ipCuVguUWwWF
GPagB5IJeL3pKtkbynzRNPR50+oqBLYHkvA2lChTYnpmOr01ehrEZXRvdz1zYaYC76Zs2Jv58Ekg
8uJ2ncBOGlJcTvaXFQK7H9ooJnQ2cEpQNXYZnW5UkT3whstNrSo0NBqj8ZHoXEOy/StGEAXAg3hB
knLVI0uCv1bR+Q5yWs8O1adRsw7/dPTa4hEnBEZfLbRsEKRjHzdPsUB9irWdAcdAAIesVAxom8Ed
kfBiK5AuuZM5HqEuDJ85DSXHYpA3sdkAFiMa0wUU5qYs5QEewCggqdsmgUDVaG+TQdbYMUL5aSic
YHKMqwwdRVx0DFAECCAaTD3Gkc4CLozXQnXSV3b0nMXIc0AXR2lcRugR0q7ZRHR6kjUCwVJRseFm
85nYKdqKA+n9UqJ5ivws2XY5WL3OhFgU78enMZGHGiUEH6uKel08EW9K+Ufbyjc5manXdc4+aXMN
bbaaXFm9Eh7shP89EcCY9dsB10TTF7aJCzhsR6OsMWvgRqvyvex2UDpzJ/6v6Qx/j7FAwY454oHS
BFa6h6zK2CE9NldQvRdBdGezMP+GEY5N3sV4oIGzBRrIMfYOsEvjsMLLvYhvPRtkAcIuRmqUvAPM
s0BTsNO6/VS2+0IvgxHx9vdYT2P+wf/AK4IBBp0zBpbBUumsKEmTixG4SOeBb2EgjTL6B3GjIHnS
H3BDjjsABwBrzYO+co1NCv+TZlc+rQFbLwD3DdiZ/fdXLICtKWoWmVNx5WksPo5Rc5UrZwUDvjbE
AjRsWqFMRkQIHrPa7gbNRo7igspXYKaXsLOOzh2I3866k0tocpHWSrZWqXtWfT/ZaMF1E6AxUHeA
kEyRrXy8C4NBFxzK1WAkUJMai1XLQ95aIwdPEXRNwCSZbzjPSfWoD84my1Y47+TC+kEyQ4ffGUg2
KIIudv7AeNZqBvhi9A40xaCBx19/YDeVj2LHIdvYt+r2+6154aiZbMbsgz4MsXp78cEoVtHOEHl5
U/IDBsN5HrpizZLq4qTOxphX+AwVrHd2VTYzqWcs47sE34wP/570BqkRfJzfBF4Duh9/D1HSkUfO
TLIP0+jA0bfLyMNglducrvk6XP5EMBQxUZTjOugifw9lV6SH8Qt4b3hW9lrhmjv5CS3IfbOf9rWH
Vmew5oJ78RudjTiv79n6hSghW50G9mgIRAoS863ToKmij8H3W+HiZzobZrHRWVQVHCZJs1DBAzc/
6vz++3//NwFkcQvONP7/rtxirzkwF0FpGnutRkei8sB0fuSwdUV/owb3mKPZBNS2+IBLGVyoUY85
Tn57nx/aK3Ob3wDvhTwHAniOX6xMfB73H78LBH2YRnOoDfzGdJ+tL+Vaz4wKv2sMgXobn3QCLr3N
XXPNKvTihzwbaLEArBARVz0odBr62xWS7tI8OvnKFXx5EBiLUcgNQXNiMUiTlxlkLTCIlCdFr1R0
DKMVoVpy4T0zGeRo/jPG4kQ3NRVI8w2s2KZ6Nrzp2F+xwHKRRW5mgxhz5ZK6RAv8a7wF3ziLVCNS
buHMPSQ3ww2gzXumezx0zS1EhK5m31O252v7Ym0lF2wG6kyaAG4aDNcawqtjE2/QE0BpmLSb70/G
ykC/NYDONuAkW01xE+D2ArF+WPyCQwSa76uip5f3OUycUYoFwpsvgkOnhzCoDgwEXODs0xDQ100S
yIPj2b/gfgNTMJBTd33sfz+3tUEXN3OhaFKpAoN2FQxdRO5WA+A64lrYP78f6OL1BYNagqI2bCOX
ixiNtgPFKXCFnbTc8US/gkLb9vshLqhz4pmxGHhPhsNhbLZYwaKUQ1ZOGAMCW9eD8iBg50OHyXM8
Co8k/q6eR3graivb4zfr9R8X1NmwizWMaQmwNsIC0Gqie81x+2uglrz0FPqOl38BsTNTwa703Zo+
zsUlhQYPbLMgD8yXrMghbsfBngU/OnSbjQlm39Oa9OA/DQLNeUn/jDH/hrO9X+UMPbo54ql962Cf
ulf1Pn2xF+XjMQAiH80vtwZL4BnJAHxsnsYAZUgIzwGx5H3/cS9wl8AamK1AZz2vf6gnRHZIG/AD
sH+62b+tGO+HnCI1jNW+YgKMAwNIVcB+UEJbeRgvHv+zkRe3G6mywR4iE/eMUqY70noLGgx3I30t
br4g+IHFPhtpcaO1dqZ3XcNmzREt9fihPcmref8qoM2u8Hk94knTHwPkJx5Ml9aW+OJdYEPli88n
CLI4f3/rMoV5wTghdFLUPtWZuGM82YyjFlhNHXz/NS8NBRwr+ls2qKgQ4Pl7qJB3VThpOKlNbbu1
dnIoxGqct7xceW0v7RoLYTPMsWyg25epCOOFNMbi99GcdQT/w3hbU8O4IPMDb4ezcRYv7oA+YKgi
vIAInZ7LTbZVW3k7i0XLVavMi1MCohn0UzzxoOL/vXRlpZtxkmAogMNa+x29djt5ifsDMYGW79/a
tWji0vafne3+M97iUi0Zlbzq58c9QgWnM9PrOIt/ogy0IiYxL9HyFj0fZ7ElugLGhpAqhNJDD3ij
psZ92WlvUzbdsLo8cf1/SuaQU0GZzUI79x++VTIF5rkCfhtC312Q3aAz6vc/FIQM5E/DDQPHX+Mn
X17JPwPOh+LsLh1DnZXIlhFfKuMV3c6dMHr0aBO28qavjbPYjEJrdD0JcWGJXvi8fFWozTX1/6Az
YJ4v3+JaBDJPWRVB2hib4MklhTuJlRLQxbjyfIjFfZiDDDGNwB145mnstoZnBGQHXKZLDtE1P/EX
uIts18irlxcPAldQnYC8gbU4Xm3XVbxMcAeXBOjcFsDxz7F//P72uziGzeGYBinnmVf990ZQpIAS
UJcprwJsdHyPolfdXhnidzz1j+PEoZnA5vfbXpqyZCFMECJAXDz0w8rrmHrUSzejm3gNWDK+dTKA
q/NmDavi1thVJJh2a/Wsi7M8+wWLA10ZIg8Le8BFZRRbWR4zYvpm/P79Us7xx3fTXKT7kPGoRAs8
r5e0KkiMZB874b+Wq8bdfjaP+SecHVuND2QUs8oNlAD2WpufegKvh5r8+7rtX8MsNgUuqJz0OdKZ
ISVAfhlQ4185T2trtbh/ZKhDqDRECAUSB1hNzBVrVpQX73AcG/hQQugECjF/L9WUNFNdzXKkaU+A
M6v8BLifDvQYJjdWyNzvv/3FDeYwm+MRxK2qL+Yzkt4a0cpHwpR90uilwx2kFW/fj3ExUDkbY3GX
AjCpYuhQ4jpAiIJKZruLK35jhhVa8mz8+n6w34fyH7v5bLTF+tlUj+wojKBt0A4EGEBwyho0DQ6A
oJGXoqqMQ2/WbFOCqXZUpY7COFqnrkx06dkTG/wiKd9zoYefgMMAOKvMWwYQ8raZ8s4Hng1dKAbG
hcxIe8xKkMbEROqdBsmYjWo5RCtQvco8B3/ZTnUaHoGnTV9oYtAdcAIjGCAdu49NECS4MaKTG9ba
YwbFey/RhmqXFhZ/KjOr2ICxCdmHTrNcgzf23sxMuFurilwVvCzQLgLgNmqKckPicJihop2Xs8S8
UQRWLloFgGsPR4kfMB8uXXBimmM+Fvq2s+N6V9aMHHMrbP0JkHJQy6kTWGWtAt0YB+Y2EoFq2DMW
gPlMN6SuxFHlhnYI9Xw4NBIbsoP1x+b7r3bpWEHSByhExLEQLl8cXBPdtl5ybJFGDFjR6he3QST8
foxL2/B8jPnvZ3eQDiRGH81qfE5I3Sh+6Qzsv+YuWg2KLp3g84EW+z0cAQ8WJi5t4274Cm978Fc/
ZrWGzIu8vnb5S301bMLcb1cf3osvFpgx6IwRx4Fs7eLlpeYQlqDfoo66t2mgQgjmogVzLK+MU/EO
NNQUUMOlO2x613mIvWjVZ+Py3P/8gEWkK5zCLmJgUSCpAu93QGxI+4lOqy+A+l6V/LgUxp/PdvE6
1gP8U+JZX3I69BD+lsfZ61PfrWUml+5ImEXD5x0NCxvqmX9vHE6AaBYhhslsoHWo6VtJD4cPEny/
Py8PA3dg1HcI1flimJxaqk8HPMO6Eh+VTq7LsdxI6CF8P8zFY0D+DLO4H+PUSCRgmLiNsf8hbOih
aexP/RVttt8PdPFMnw20iDwJjWozG/BUFuUXASPAAk7u+xFWVsxZ7HYN8ONSdvgwBHxLAxyuBgxq
HbDu74f53VpZPin2n5k4i01NwmEElAEZ8KgI37IwBGchHKN9XmXEK+qObB3NCq9Q49R8ABf0E8L5
6rHvLXrsY7b2AS+uKzgUv+X80EZbrCuVVWgaE/bJUApgb0aXWbffT/jiFvkzwlK3VBSDXqQpkh8L
n63txQw/2+RDBJZWsxJ/XOw1Qd37P7Nhi7UdSTpmIcNYg0deyIZdK6Qn8lodwLf0xqdos5bZrSzf
smwiZA9btIijGkc/oEURdWsp6sVCxvmUFvE0c1oC4J6NbP/U+3KX+/2b82RvIfr6uZZpXbxuoX4M
VWQL7eJlRRixQWVC2wbBokF8VIVdm921Ue32kwnS50pP5OLKmfBPsufqOlkegzBh0KMx5uuWIlNV
j1azVkm/WCpFJPrfIRY3eoFK+oyrx847AlT3QQO5szfFYTZ1GDbb4tDugIAL6HW8A8HrNtu0d5BA
W7kgL94qZ79h8fmqVs2ULLyhwOvkrp61d23rwBixiJ6/P2YXzCxQyD8baV7ws4iEgDU2JTkey9YH
rRrVYbBz77QHeqBe5Yl9DeTZ23ifPzvQ7J3lmbtrgJzQOHQNF/+5//7XrE17/vvZj2lq9E3SGl9X
S1ESNn5VaEYCuL5y3ufX5R9X6dmUF0FYBlBuUQMo72VSBTkC4iHbtUBTOqoJMqfcchATvp/XxcvM
NNHFhmQEKrOLeQmpNV1S4Yj0LfSfIM9X2c4hrUkg1rxdjMuT+zPUYnJdB452a2P3ytdyX/yufvUb
ehjBp3WHp9CPPHLor0C9fGDbya/xTUF5PpgwMYDa2656+37ilz+oPavLA7MBV5a/P6iR5a0TR3gn
MlVvkIAfUqL7sN/8H3JuhEX/HWYRT5QMmG1B52feEZsWqYaRjCsXz9pMFi9eV3ZFOWV4I/TKOWVQ
yjJqEDHsVfOmi98PrUO02FAXhu3D3ysGUSErUzbG0XbWFuJOV8NzcjUbRSZHsVNe+ZreT9fWLgzo
GgLn4tX6Z+RlJFMxQOqtOSizJmumhbgTa1fOweUo5myMxUvbqaiitokPNRz41vSjAyhQLBAnyJps
xM2aFdXFGc2epNzGQlr6crREEKbB1tvL4tptQRu1spd/v78BAwR5G+0P4KQW0Z/oiAUzsjlK6cHA
6qw5o4aTvLMW/V3afefjLGbSZiCG0xKnmm6dXfU8PqYP5Y663LUDfmpuYc7s85UNf2nxzoc0/t6I
LDZa5Kqo49soKDD6osbd92t3aacD2QPDm7n9AR3OvwcQzApTJ4XMpzFGG40+Qfxyk04fVSiPadh6
LWv87we8PCMQ0GDxAxjK8hZOIUJQxaaEBHHPYXYgiltR68H/bYzF9Yu02+J97kzgSCfXNcRyqNP+
H4dY3KlshITOxOYGSwoGbhq5zprc66Xniut/Fmr+cmfPcDSyIUOVERl8M4s/AvnL8qKDMFC804dk
5e6eL7Tla3w+2OLCq6RUKJfFCprA7T6HhVQd2Id1C6mVOS37AXYCCC1QPHgXVeS4XZhA7SA9hKVg
bqcevt8EFwEMZ3OyFltb6xKDFOU8p2sCPsZXDviC8MVmekGu5qsDtHC2aPz+L7fr+bCLIxu3oDi3
Azb4AKKSLwUw6TB2AQMSekrwb4WZFTRwQpYdKmirjVp0AFY1dI1uXOnWXmz4QKPYIjolTNeX1yKr
pWVnMwRt8MJHUL/QBY92YA/6thc/GyDKXqdBus1W8Mz/n2EBl7LMGYC7rF40EJybYjVnpd7oCxBu
UPCy9mUgH4kHqwZvcuHlvdZtv3irkD+DLg7L0OcQQ+SYa9sc0/ilLFc/6+URHMrRv0CetZROn/RQ
DNbc/IZo3OvwbG/UzvGGjfUe3s8xufTXsvuLrw35M+BiSnwi5VQobF+hSkin3UVGGVTTx/9ySM5G
WRz8lBHBp/531q17eDqLg9hHQHhqKFFCvN0zg+zUva19rkvZKvgBwLlBz3Z+sv++2+q0QomkQM/O
4KHmks6+LXXnWS+tx4rIGBJW0+77eV7MJ2HhZUP2nlN0qBf3dUSyhphg5HvhdRdARMkMg/429dEA
3VfeHJDHz+AiojtKvDyYASHh1vHVZ7cTK1HExalTXXeQozPLsRZvk9Ew2guZKo8kjUfbX1b3GMWx
Z+cOyM7J5vtpX9pDqP3CY2DuIenLEoceG1VoV8D9Nz247QTy2ebgQXhjZU5rw5h/f84CgidaZKHc
1oPiEo3hrc7lyQAj7vvZXHqkzmczH9GzF7FoU4BqwFj1IIn8rveFJ6HvU8XvfTOrRUIdXNTQ+fr6
ftDLc6MULzEk7f4BtSsz2jMtwhLavH4su/C5GPm1xernfz0MNgWBDhFE0EFpWezPZmh0AAdLNWuG
uDQ1IH5WbPVpDRU1767FO49hEOsB+mWCDD///WwJW/QFirJGuNcW0d6uh6uYhFBHlduKxWvvz8Wx
CJJOmA3Y6Mwv3l8ANBD9gbeLcDk2/OLVeZmfAg3sDxBzjffyGUpuQRisdcovD8tMBLNz1rGE9MiJ
9ZI2kP92Cum1OoSDIdXbm1tmDCv7cW2kxQRbRqFGOMHjwubtlQ66IlgVfmJUG6qvVUcvvD4UiTWw
V7OlKy6Pv78bQxxuOQOGEs0scZvdQ4ln//0OvJQW/jXG4ilo6x61l3k6+XV7bfpqV+4g1Io3G/Ks
27Vr8MKxOhuMLC0brFIoq0f70xsoc/4fe+fRHTey3+2vMmf2GCOH9/jeRedms5s5SBscjkQio4Cq
Qvz079O6Y1vi6Ii2157VUGQ3UqH++fcgsFtVn7LaGJY1DM7mg+f002NBc/F8LA7aDO+eE6ouEaJc
JgiKvkT553Wu7qIk/eAgP8tfE1P/11HsHx+RYhw2nSufK1pSc54eEeBbJscEITJ6/hfhJl+jE/mR
s/XTdfHdQd/tvGlSlmkiuY1OR+XeYCrUTvYoj5+R8MsSnUY5X4TVdROzbZmHEqJQjIqKQALl14vn
p7eYYqN9Zop4oD9/vHgNfWNE/Ix3vWr2cnguin4T0Nf566P8fImybfjndn8o3ufT+G77Iswv4vE8
jlc8uhdnF6xYxjvGnddiY6w+WqLnc/7bXvndwd7tlWEcTRON5edI1bv3kdIbANS7aIxP9YMKmOWI
P7KjP91QQhc7zRSWxdDXj5eXRbVdlbnESem7iz7X+HvGyhlvNCqEv76TP/FCzoVFFwfdxvt7b24m
0TpOwbQaZfYnjULqjLZxhl6n52ys+KNX46eL9LuDvVscQYeMXWlj2wYnKDe+DmADKHnz6yv66CDv
7t3gwvZARpOBv4LyuovCgPmBQfvpGo8gMdCeAK3kfYd4XZeFIq3JvF+a7tIS0bjRWauk/eCd/ugw
5wv9bo0Lyr86MAI8AZiTbeytlLo51xP/F7fru4t59yblnWuJVrK40YhZdpoBzeqDB/Kz66DRFckZ
i0AQKOyP1zHTMDNMLuO5Z73TuXpGbG2VtR+9Mj8LN8kj/ddh3t0uEgl2UUb5GY+R36eo+d36y+Yq
vdMX3WpaoQBs/Tf6Gn+WW+CowLt8iwibS/zx4ibbFwigftvsh7VBjJusjXVo0Gm7KBdIA5z0Nlv1
+dq7//Vj+6mV+f7A76yMwfXivvHi6k144/UgkFPU7JblW7dylt6jjfTm4iOP6nwL32+E3x/z3ZM0
gCMw9h6yLRlHMdz7+u7XF3V+NX/1/e8eYTfYQVBn3MxvErQlKpFuhVhKVFTXRl4+Zec51zoM1i4l
ol8f+Wcb7vdX9u4tmAEj+sg44RnAIJgSf1kizZQbapnmHwHRfjaP4NLPwdydCRgNz/THJTMO0kN3
vOfJgTQPqKYvI1ALSx7hLrzCgpGRQoBoMwEAWyFHtPxfXOl3R3+3ByPBYaZexzNEfGljyxc3h5Xh
vpVVsvofH4jGLbIkFs5W8Lep3qyOkNvSLNAAeUyZnpJarbS1E8EH28tPHh1mElwU4RJVhfdvoBUO
YxgUHEckFYqID3Ywbzy0zYyPrNe3SY13y5MjMal8rue5FLh+fHB2G05lbbM8xZu+LPcktWj2PPrf
+tzTpbM5p0sZzzM36O/KvUTJBXfk3PD+MUj2J3sqpxJ6ToT/YzPQ/+OptIY7oFXNU0zaRwFBN2YY
18s+WCo/ed09RqTZ384scipBPx4EITEDOTd8yirqF+b45HgfvO/W+TT/dkfxPMzAthAnfT9a5oRV
Fs9nb7FBubYZvVVtFcveemoreUiN6wKZnnDO15Hx9ddr86dXFkEfwGBQK3pvwZ3a6ZoIAg1hoVxU
/ZPff1CueS9+QNMy4JHzbPa5zur9bfWjp1p6A/KIZAnlZXDFTrZUW/eTt5vWNP4BOq4urbV3cYZ5
MUG9bTfDTm5+fZHvXoy/ncL5JnznP1gqNKeuqdXSmU9Detc5T5m8UrDGfn0Y6517/LfjvNs7C2nZ
hjmninjHXA6P1irfGMvicBZ68Ff9urh21ueytm8uPup1ed8u8bdDn2/Bd5eYDUXqzS53udyb2xGg
soDss4zWYuuvENQ89wvd6vWARSzX0wHgD+nZnCnGj7fVb0v1u6X8t1N5t6vHjmBAveJuW3fFY79C
SHptoQC8Ki5Q7f10HglAZXQrkLW9tS/9eDV8bJ5//sCZAyUuwhV5vxMmvtSJmyHtFSBGmQX3rbl2
0LfJxutfP/FvBYO/Xeu5aGfj1J3TRz/edpv+7bI5r6x8H17YF+5tv5nW3alYG6dsqdf5FWK0em1v
imbh4hF9OKz13tf7181m1DsKPfoiqVn+eALBFPayzVq1NJvsmBT+CytwH5biwRrG7SYqXht0zNZP
0Ty8NWV44XUT6lym/sBpeOeu/OsszqbAJilIQvDdbYCXVxezAJyF/NqqQEsnfqsYpq88tWj7r6I9
ZdPbr+/8+0ay94f8tqF+t+BrMY89Mtby27sGAIkuKPdKnhBXXol/hR//9mX8f8kr0rTllIha/fPf
+fkLzRIyS1L97sd/HrMvUijM2b+fP/aff/bjh/551bzWd1q+vurjS/P+L3/4IN//1/FXL/rlhx/W
tc70dNO9yun2VXWl/nYQzvT8l//dX/72+u1b7qfm9R+/v3ytsnqVKS2zL/r3v361//qP37GX57LA
v31/hL9+fXqp+ORtJn7bypf66+tvX8VvJ/RRX3/y+dcXpf/xu+E4f0CCpunYJqVEstHETA6v//pV
+IdH4Q2YM/X0sztR81Xp+TN/hB6vDsJyJlW5cwz5+28KqM/5d/4fVATA8kZkTElRRdRE/uNEf3ho
//UQf6u76lpktVb/+P1dfI+Gi0XvHN3DpP194q93jkKdellYj/7nNDn4qOlRGlukhYHzl62s6PG7
m/TXsb8/1rv3gWNR5KPIEJ69JIab322BJSqMolP+Z3QSloAqbiZn25o061n2gjZqtgI0/wJgGr8+
6vtckG/bTGJRQ/lmyenKfheCGRPatXZfvSEOWW6aa7WtNbHXtFFsQYz0ftQT5HzzDr7f/jggPHta
TDzqKS4TZz/uPlNVugLPPmNLiQCCZQn3fm3MTai3fRQ3B2fo56viLJWMRBuTkGY2aLTcBd3uFpNr
NL+Ywt05c+19RpymPdaqz5Nd0TNrRSHDuLCyPOgWyGyPTwaa0Dsgg7DIiil4CL28OEtTFvnXaoQK
obJYiqVRe8wv9KUY1UqkRtQtfGOiE3OEtxhsz9NP1qKVZo9evGGhjevaBSSBrs8Ge9GjTr3JS905
C4s5/08CsB7I6dr0n1G5DmqoRKiwT+jCr2edoOqvm6B5ckRhPBqTk3/qRpOGNu7YzSDlED5aZgJB
UZYNfcH55KY3CjFNfzEE4DbSYjLPXdlxsFfG0CEl46qeAQhO5MpPa/MAOL5eSYN0/dzNwEBmJEMY
/C8iqmRVONfRQmF4XNSW2/SotbQmWmGEC5WnKfxdMXSPIkkl1CJ7LJ+M0qxOhl1XLsXFnhn+QAeo
F5p9aj7ICGHmFg/Q2CAaTSvnbCCp6dfI6bbdEB+FGUpemDpr1woRv+d0Kowbq6r8L3PbK3tvoCp1
GkTAOWJWcpAgstanPrWQ9p2HqdrSUTyfMiCnqq31CkjUfFl4SE8uU9nU934U6/tWiXGpy7zPGXtD
MnjBjoAKTGAWFFtl0R/zGS2W0bfhEDmthosVdpVYt3Ka7h23s790oZ3dWIk7wmmlDGVXst72bTPf
cVxdru0YQNjKlODQuOicHOw0Z5m7Qi28r2+TMYmOvjXU5VobpUv3oUZZfwv/pB3W08it1DQRhqhX
5nV6MHTSPCpPuv66NeeSyTMZ9095rorXecyx9rKu0HxWQ6qOKSmlN5gmfbMWGrZZkLVfHLdun9zU
zbcuJcIjZMMzci0LioNnBo+FjFCeFAIoWYWQ5j5NxvxZWGK4Kb2CXoXM6I8J71R8amUXXY5Zm99X
3YT2KjqS/TEd9XhCGRq0UCZhkISNocCgepn3SgJcrpzGAbiSBJCYqRkuisgELiWq8o3PkIGcfbTf
t+lUx65cjyPAjpvMzZGId2e4GJbVp18GdCZjtrQ5pSKex8HLOLTqWoNV+FyICvF5lUxRsZMhctM6
N6rryB3te5ZAQ1uJ06bPBYLF18jHDk8+qpftAmGj+r5gCPxuZiz7T8iX5iW1QHCToNSmi6gJZ7Ua
58gYl+5c+/sqb9xPVdzPaEpT+WSq32VtLgNbTdNqNEa57XUAbGgeQ1GvoJPVMX/SzNOqnQZxzANA
SXHvVwfTnCjopMA9vCFAa9Rwm2Ftdln50sSdUdFdhLRoM/vioY2UJRZdLEioManJeDDK0auuSdV1
ZPMeNWWdbGWde9swsezLPs/dg2u4+mSX/pxAu3Ag3YVTdC1dK34u0bpnyq5pdyohNeZVqltrN4kz
dDx9sldnKf+LAoxIv6Ty1EAeFRA2qI5/NRIYicNQy+fRl+IhgbYtFkXRiEOUhcZblNpAp7AOHgSV
YTzpcdKQyoY0PjWTw9Sb7Uhj6+q4uy/oUtm6aTF+7abMu6gZpbuvhT9s7cASYPRMX2/GxLWvhR+0
u6CLGBYN8uYyzab5xqmR1Q2iwFjYbdvcCR7zoejy7qSrCDqhp40v7WAZ2wpcCDHIwLodquy6DW3q
EU5b3oXsz1/kbLS3BAp6Wdj9fFFWSDY7U2Ut/GRwv7p51W2HMomvVBX2hEsidO4SXaS3vWOJSy8d
fLIKA/A/OwfDGqXO2ndT2Ako68a7vPALdzEYabqtZgVINJFyJO5QGTtvGIuLMojbTYFU95OVUlpL
EPO+cpsiuauiCsQJuoxKsiBCWCNgKYJre/CyP5tikDjzcQ+MyAmRODeqCOlmZcc7BdbjUMdtf9Fa
CLY3dRvtKl/OzpLdSiGp1ghjF7aNgCjhophILGrse4S/N4lXabmWcUSOpFJN9FhS9a4W5JEqkIqF
krBVzyNjzEsa0eU0C+c5BHhxVKGjgUZkiJUg2N3F6TIYp+6iC8LhwpFT+jZMPfAhinzFzVgWjrd0
pgZI69koevA3nekt87L4ecYVPVJKBTeCsDdyrqZy9a2Khn6fCzAFdT5WT3N5ZghKh41sqcc6FFTM
0FtbZVLGFJH7sPos3AFp3SZO/KPXx92uZAanXWntSW+rnDyTe2FltH1Ng6LMmBqhaxxM1BbdReBk
7QexwbuUEDebCROf/6h3+wGpoR+9kj7Nq3AswrceUWU/jlDs/pzXwfKbs/V/QcHvTuBHvw4KhHzJ
qpfvA4G/PvNXIOCFf4ShF0UBEbjNYMGZbv5XIOC7f9DlRKMPbQgoB6D48p+xgPcH3iS0eVoCnIgK
ic+n/iMUsP7wcKn5ynOMQAe6F/5PQgGkSd7l25yAr2E/tc4Bi0sh7l3RALvaKL/CZQS9F9jLTqYu
aO0xq+5a04bcGZn5Sx6o4E0NEXWTtPe3Y//qtyB4gLqttHAQJgJZBSUlB2LYRx1A4Mw++7ip39wQ
gbOxiNGWR0TYS2c5Okb/RY2Az8bO7Q2Seak+TF7S3qB2Wl7Wsx0jAT25r5YV66dwbuJXq+6Ck8ik
cTngj965qrKsRaeUeCmTczK+k35zjIu8/RSnUYGP5dV3WZG2NeCffj7YsYfcbG+Z/bCyUccCJRaA
/jHT6WKsxvaTU5nF0U6d/KovPH2vwwaZVTcbHb2WbamOA1QL0Kd+DazShntHu/VtKlo2smyIDn4a
p8cIQNddpnP/Mhyd5EZ18/glTYb4SwLB6Z6drZFLwqPuecx7Y9dZmThM0s/JhcRxfyGmHpCJgQlG
A1h0N8aY9VtmxZty4UwFPT+wBBFEZYwr25QRotBo8qONikbmzq5rP8dprsvbfEYUWIS92Phe56ys
vCu3iMcUn6NqTlf97KLJ40p9Fwppbvwqk+vKaWwgbIG+n8/tZcFUsGXb7rzJCju4LeLJXvfCjLbR
2QaXeQul0U7CP3vTUnc67fWLiiKxSuZA3iO54mKy4J/d5eQ/4aa2GLgJB45+ThHhgINETw5NXQy3
c1ciLm9m+NwNZPMhy6B9E8ttsm4uKDODEFr1sg5RpHa6VQWp5yJI8vTeybR/USdq3oiqQBWuCJW/
ilIv/DQHUL9MOzYv2zDsdkOcZRcJbxbD8F10mxjOsNaIRT8g8+MBHQfJA+cqtGEUxRGeVEM0aobQ
w5X2IxCUU/YwVeBF5863rgd7VAdVxYRrRprjlozI5PJKj+sy95Mr0DPmZe+XMAgxXRukI5PLyW+Y
tM9Dd1U32txFvuzWVheFcJinJNvV7lAc21a4y7GkhV7FFris2TacVe931Q5jWq8zJYtFMoU56vwj
H6xlX1x3HmJn0vdPQCuST+3Q+ZeGGJkIG0vYpGVfPUDTVrfazTvQK23pLvRYGO6iHo3pOKjUjCmB
DI2wb2dfOfZNH6Sx3dz6rtNfD8ZA52NYTe0dJiw9g27aO7eLRrzjzskOAm/ttQit7GDWatiYWrsP
pZyQVmxSsVVZC6Yek/nAdsefNInem0YUnhLlQTWsRdFCXTbLrVnYGQLzzBxd9L0tgVPoZh12tnw2
iw6iFDL6T4qhm9MQOMYhkebwOoIeuan7oNkO+C2LxnLGg0ciexs0Zf+15I1ZayH7nW3l5j2stPTk
2CDOOWG2FKsMwa4Z+XUSteUtrCJOU9hcDq8gxI2USyFf3CxFq+sLBf01WX27UhGL9AmWXX0he0KJ
eUbxYNGNCtKzHMzHgd4JRArt+GquZxKJuaoj8J2ShzaBOwDBMwufXmY5nQx3UldVnsDT7lWKfERG
8Lpwiu7MKs38a1pdvWWbSMDErk4obY5jVdzVONzXLSTQreyYYF548H/vTadzN7h8zaehGtUuseeI
FD4Ejcmxq2sE+Z0T0LiwX4de2h4EbBlnaSNeQTFvDi5xvRSqyhQx3ai+m7rZPMaKYZhStWLv4M60
sAMchxVu6mQ/ZWn9jZTdncZ5hm5Zwdm5lK0NCdTqneJG+870Z0AeItt7KjdBPI79nQtq4CWOlYK9
lwOayTwDJJExHbwMLhokHaJnozUEWKV8Uo+dZ8iXOTRECsLRcI4T8I1VHMvq0LiztTZ9SSIhLdjW
CCqWroXsK2agOxSGRBI9lcmtmSB6sUit1tqj9QlOOcxH97Yp+pIsYEWRbWraW6/vOP+56K/AKwKz
Yeiouq6bxrsuSELwldbEBz0R7km7DBc+Iev94HZw45MYMGeZFXKtZBdeAaawn+OqKdYZDM4/J2My
lxX4xS+TB9OM9jGWfWgMcj3ZMFQ54njloTKXLNoQtnqZG2T/kRK8E1NsPnWNf37kswIVa+rLRhk4
6IOVV69FYUVLgPAIsAftdFEOdreLehHtcuYGV6Vwpz+t3ix2TqSD3dxk+TU9083R0n65FnGOFv6M
Cr9EHnrdSYDStnKyLdbW3M8ko5esVTaYwLCXidlYB2gtNP2XtXEZG1m+H3rTRqA/tvZkTIs7H2L2
ObgIN043lHuSJnLtyLzdmNHkPiMaVu/qQZ0FTZpyhfEILqRU40VUejO7Xeoc3Xaq9/E0fAonOLVp
o61VOPbW1hSSSd2s8ZkZLxFwLH1ySt0UnTwN8BPuPOVvBiSukhagVl5Zs7MJItl89arMKxcEadpZ
2OVkHJwKeGyjW/dQzU20jeNKDsspxnor7fmbMW7pUOSm3c8Rvawqc22EV5hXXzDzxF5R+3rViHm4
AgTlr+t6pCWPoBR9ejAqV6EI8u0QGdNLlvkRtUEMHhEfSTXU5bdgatPllAbZyZ6G4mALcnRlWM9P
Kdr2O/S+8620I+MUgn5Y263IYWQKfQM1uF1L00rXiT9auywY3WVWl+PFMFZAcHvl+3cqb5kfLPtu
3idyplw+5kI9zSLt17oJ402Q2PmmGaOcdgS72eeWn25jpFn3xFz2RgBeuTI60e19NqjV1AYUnvwE
HKdRtnLreF2yNYLEP6XOEN9kIP2oUnsszJhx7QVpSym2DjT4+9nKnPtOtmMO9ChrgJeCghfk8y5p
RUL3DF7IhpwJaQE6UMd4OwQtUjMkNOoLAD79YtKVu2eFxces0xDVmqS56ydR3wwCe+LGU75ys5jR
PNZ4cgSTDlC9KZF/XBkDLd0LEYfysgaPtCcpQh+NTqIv40DnEPrESuyC3CpBgNFbsXdylG8Wo0ZS
ZFEM2r8yOaHPbFUw6jOo6yVMlE2dR/bNrNCY8FTkbq00/DypadjNWsw3MwihdYzvcBrHwDk5UWe5
wOLVcGFKe3wzNTAn9G3mrSrR5NOpOVLYIZn46MVJB0sxnp8T7CA4EYk8lhfm5dcuFM0X2nJ7PNHB
w3YEjlhSvxrvM+WozWhV7Us3u+Lg0XXXIDhdey9V4kBLilwB2NwOyieL3W7l68R6NIUCc+wyRrvo
Qqn/VEFf7/opQyezGPxj4xWUf3JfbVUoUottrp1OXdLVuzkX51g6wxsj5I2c5y7W41nhJvucpq31
6Iap2ltQsjbDpNo9hjw5mkA3L2mqHE4+8IeXSE/GDZkUGEuGbe+zrhhocoSltPDaBmpV1dmXESmK
4UzAoaRpTXF+4Tq8R+AxA2th2MCjUly9E1ocAH2jQT7Vk5Gvg8Zs13GNvF3dhfDbpsneFmACARFV
cwa42usOmDxo2TqfT1OTmEunnY2NrEpyU6Uej5ntOpd5FJUXGtD8rnShjYlJ5KCIEvUp69zhMcpk
dczQIGSnxHOExFyvlfLFtjEMuFg5MDWLQb1XkqTjg+PIZ7Kn1LcQyrnXmYgvjRYuS2RD4C2lk1WL
IgjK9eD2Y7A4Y/K2UWtFX/pCOX8OGI4AGsYkXkhCqk3Vx+3W4iJOZZaaN2HeeJflnHs35GvMt6ES
5ZVsmmlnM9Nz9Fusa1al7hEWC/lJ8dSW4RHfhHR8Ds+6a+foqrPt+HLOVbUDxGuuxwLk9JnXiE6q
ad1jKK0rmcTWdtQmTJnCKzYQbMoNbNsIl9KLSD4ZU7XvMqCRK7iJIbKW4KGjBpix0Ub6Moq76caf
Usb8Rl+tfbKTV6QYqrXi4dx5zWh+0j40IYf39NrQg3oDKmNczMnU7uYoVM8OnIDLDHrZiVUSXzWM
Q14FeMKLnl1TLWbIX8cpUt66mIzhHhQZ6yFzvKsS5YhdiYnY10HubnRku/tmLLuDnWZKLRKj8V+N
1FIH+HDtEXyRs2i1AnAepubmWxoyG3MehgVbBdJ4u7H9/Cyw1c8Ppc6DjToTDJPYDE8ewO3LQFPp
wCqX4aHVYQy4sHAPyFT2h8kfotuyMJgdSewaUHhoe6sRQVqo0Srl/yiQaKXHhxKU7bAwZUeSNyvw
cPpWQW4jjmgfSqeOkdmye74P1wzX14iPVVeG1IbJVJPDDoY3zQZ8IChsrRUSgn23aEQEDKNUdr0K
6VT50y4RLyIGMINPziR4+toMH2YEId1VmcdVso7qtDjKmKwhk849b1t7Biq5sMfyGhzfihKvfV+m
9luet32+8GsKMJB4s8/k+b2FwJE8mHNvbQAotV+yOFE7068qY4l6tobx1rbJTuCMrodo5o1q02o1
jCl0Fy+ynmtZtyd5nkNTjikeI8YbkdbRLkU9ykNk5Gzs4qYdTGc7OFVwZTZ2tBzp/X6QRmCd2tkU
J1P346Goy2Qzh2WxCtoEKJSCE54BYFsQFWVXujl/VeFAxJpBUVV11OyjoEJh0Su7Z3LG1k0XG9Zl
EoMRI/oMT6DXi/WgbW9bt0Wijto0ZkXJw4ZA1/p02XSWNJdBA6hrEYG3uo98osmlGYPoKfwhvJEh
AL2FK+I0WwTtWF1lqsTeyTCPn6ewYFo98tF2ivouRfij9deNTLMdLpf/WfSOcWROMPXXdhl3F4Zd
2Tt7zGMCCNk718BQeQ6i6pqT6UM4qoqsnBaYneJCc/GbgHQsuC0oZMoZvXjpirrcUCAb3EWSd+3K
rnjRFoGrXZ/lL+M7PQwhp+4597ozvINu6mqZ9JVz15Wjt7PaLKoWIuHhL+eyCS8ysGcHx56MHbUl
NhVarrurlH1xgaaKvgq6KbiPertYkdpEXMTTnP/CSFqgwHWsngm/7M/Ki96Io/IF2RfZ7uj/hJVp
4FvCOsOVNsrmqJoSA1ul9VNWlOMljiiOul8E5mWdqvJC2EOznWMfQH1T46I4aZ9vZGerfUWLBBWl
Yq9Q+8iVVy8JCr1dFznO/TTFHayoTu6YS+d+23Z949l9/TbGvTpkvvQ3c+cgUl8YU3FFpce7rkyv
Xzu6ao5lGdh7a/LZgDOgu5mXe6cmHtRBxCMEH3/O6wMFWBOIoWtTkDBE9IZYbkdqlhDl1mgkAy9I
Hr0lZ0B7iTWGGtvDKPNluLeN8Uw/x0ZckpumORW9xNtoohbijhFFXGb4opVHveQzpTVzX+tZUpMI
ZL+3nVnc2r3Z3XmlB0mwylABRDBhZ6Q1ZHlkuLZTDh1Bt3l6Sgerf0pstFASC0gpqKdkZYmyXgED
q5Ypw6lXwRDClRcgbapxthHoa6hE906PP1qWaxlZyWM49OKropBzU6qgfWFIazqY1OzWo8TtVlVu
HySCHZuw781dkbgJnrknVpOfVyS0y+R2RKppRk4hDXYOBNrz6552DzUzLn/2AZuJkn0A4BdXAw20
OitPvttGz/Fg94dSliRrRBVEm2ZKog00Su9ZOAWZnxANlkNhe+oWfz1a2xnKvYXpFptcIr7oja5z
tCjjkjGhoo5oYXMbdS7UKdbcgfqYupna2gIKXzTlshKjsfAGJ3qGFRcvxyIVl35RtjdFbeotGXzz
InNH8Un3Zkuho6rTN/x9d9/5s7oa+qxMcRsD52UO+vhxHEW/DWJbMCgZmcaXbnD1iuCDpGcYm3Qj
J668nb12lIupscSxnkW587LG2npFwkhb7OeXE2HOV10ow2RjD+OtOeKnYwjGY2xbzk4XWbhL3MZ4
Gugc3LD342SJsrhu3FodxyqrHrSV24jMcu2WE3cPKumHdWrE1aburP6EM/CWTzq6YxfsmLQMzHxr
zIV4LNh6Lx1wq4ez7MyJ9KXHFlrodTXKt8gA2Eco4a9qiK17rEd49IRrvmlqR9dWncvHrvazx6iu
xt1o9QgrzSGGG5LeMj37dRGdtvs576yNRcpsYXmjQz7S6aqDwKW/jockPVqBbmnnEca2E459pQhE
HoGJ9VdGn41vURAP9RawmP5aR1Xm7Lyg865BP6Ynn5r7PklkBsdgquUm6jy320ZlP6FulPsNlD5f
RyRuZrN9MEg+bDzDkqzJspgAPYZN96xcMykQPg+KbE3WqNsEdZKZm0GW9iZG3pOp8GSOYc9XPgqq
QUgSQFA3DfeGWdmfclXqvVPI1FxRzT/3TNQdo4JkEXZD3xmHvBqQYAn9Rk2nyfKG7gnKLP2qhULx
elGnufPJCLFtS6zueB9qiJqw4buJvhRTpjeB1aQ3td9PJNnqhHax0Jb8LtQuQvRG0ot+p+Y6c9Zy
kKmzkk1Rr8Q0jn8iIkCuPRiS6ITbYBxcVzJXJqVB4kymJPIQTZJiUXfd+GedQ19dGp1JUm/Q7R3u
HD/rMZ3DHU3UGUr+BNvdwm1qa+lnHfpDzOhDxSszcyfneYRaL0wyexYJYNMR3IU8CrND4pGNS0LI
gd+us7Zx9UQH0agH9w6Liog0oeqpDcB4pbn7lhPscQVWKqqkvxXVEB6//SMvC5eF2brQxgidUHb9
NUFhsJS9yS3BAcQIdc51kgbxBammpF6EAiPfOlH0MFAqPtSdA/o9Ju+gkij94p7HfHJtmtvGqylB
4yFd5hqE6MRduQhV46+LwbXf8HuthKlJM/lTBrDruzj0H8Gf5oS0U0yZ1fW3hp0DC9cYfCXZk9iJ
gVOWNqGRNXSgLBMMGOX/alO1JVF5UydLr2gYFEcmckVlWiFjopzLoZqMBTJ27VXdt9FNbZrz2oYn
uIyGKLkyjVhtpqQqtlLa3SKU2IosiYeLJu+pkmZz4q485cqLoJzyF1Wcea/A4Ui1zPmL5cnxGcnn
7HEeK1xno0+fBBmmeF2GI6tEzjFaXaM/RyQR+hRzMnZjvBfhZD/3c14tpErcYpUPbfxIV41UO2q1
8Z2RluM1DfbdqatNQVhSQqBcyEjylZkfy6ek0KZ/5UQlgassmkauaiW9v5Qq/q+6+K3l8P+zdx5L
diNZeH4VhfboAJBwuYW7pnwVWWRxg6CF9x5Prw+cGal4SbE0e+06upvMCyDdOb8DsP1/pRxyW3uN
M+oQFvnT/8YZDfmPvXsloAD+F98Qwtu/cUbT/seChrcHxJkQ9vXdVOA/nEPd/gc7QGsnI+oqhEAH
tPM/QCMcRpI+wSwxRhA7gKz9N0DjJeeQCAoydZAMYB7t4GZ/QciTM+p5nJYXP4t0t28WrHE6boOf
lPb99qaAkcYvwPYrOp69MyxNCB4YmJI0aF2ykWnED00y523QDDZXd1tvifeGjlI5QJGjKZyQDCo6
Sq6zxDYR0kpfT9yS6bWv1HNTF5v56PX5aDgHJEArftRUWJUbVTa+uYiPZqf8SLO6z9GY7ubz6I/i
OklLv5Rmlg4+wrMSPW1TxEX3MMpucN71mJ+oucfuvDm2K2Q51JrnUG/V0hcOLQGkdpuoQaYG7I2H
u6lpok9mjJ+gWUEUPBtkGBj+nA85XbaUtOmidfLlU9T2Vf+IobnT3nFDrMBjENYkMjKhwAgF8tnS
lSYkDmsPB8aaWj5QAZHsGBkDsbhZN3X0kaL8eyygCLn4pTXXU9o0D72Y4+9dMnaVH021JlzZJkru
0RtaHD+uBkJu7dxZtzDJ8u5r1Wc5h1iK1ZYrjB6Nu6BPe5ZaBcGNkwEcTakVWpRxqX5pcKOcPENJ
2ncQGrHKihPnYZbd/HXTW/OZ50/hQyHN/mYmAv9Z1azEQ91O9XU8JGYb9go31EOGEPh5WTc5fbQW
DFTddW5Kw9UTcl1xEQBgpDtHXpArxyL+1BT9dk3je4Rtn5ccrwKxBmiOloBT2GOafdZH/MddLZvg
nCU1H8RV47ZxvMKBd+ZVStTmblVCE3KbcZKOPylUnoRKRI4GqpJiLovuU9/eJf1KwLTeOUPm1cRA
0tYrt8r+IDtlXH0h44mMJHNdrpdtbmy3mgVH7iJpKNlG0h/GqR++tJMyXothIxzVHvSUJmmSZ2ug
zA6Bw0XbtoGZsx7cUZZ6dCrp6YK9WKk2HCInJ1UOA3Hna5SqxgIPSpEKwblkmiP67ked/nVeWWFJ
ILjtiYauWrjNypb509JtumfGq0GhZvXQc+HOpI5Xb3ZBePJKXBDliAEaqdPHpCLvGqj825SYuTeU
Vln4Cn6mpB/gaG56m4A/4Akt0fNDadHb8PMhK2pfS+CLuX2VrzLshLrhaMH0S73asOk3QDtS6rAp
RxrUGWiN4ylqVLyk7WQRSb0N7eAtQHWLr0Y1KL00+SkePAkmTAGFUnJ34iLiqsZatp4CHveB2aSP
4WROXUftAsHNSwfbHHxZQ1f2WD5rwnWtkKMnnWjegqWxSRse2rEHBhmt4qOO11bmtkAgn/QuxVc9
R8L2fYnUWPfswo6/IS2eB0/EYonp6ltN49OSUy0CkvSBkKYsyW2v0sqFnnanRoqXiCWyg6hvrRfT
ropbqSJ9DWn+mAh+uChkoQl9aaJGApjlbSIJ982haj5SFTeTt1jjmIT12tlfB5iIN8qQJgKfd7R1
YQvE4XhNri22r0FCzsNS7e0m0GcrNj0dYDhyN71SVxdNdFJ58ASX9Khns9ntHw8jX7WpxRNPseV3
Kl2swtMgQyZcdEQ3h4opjMKHNrmZR6WblZW6MN//4p5G5kmKfCiPVS9ruvVpnK5BVRZ14lOgK5GX
EriqQEDDeTmoFaegBky2Kg4qjchuN2U/r0mcZd0GtDN269gkLVKvx6sg963eIv4qs9VqCpKkG94t
Cg2yoCztEiEvWjUlzMzIcq4zyrPZw7OkklBGzeHbtnVTdbMBdSDVT1Yk7KWp1wpB5IaGJ1+yxI9T
vlTnpiTZg3xoK4IjPecWCX5tb8j3WTGJMSDYiMUfGyY+HrZjgPI4eTLOoFyDMAKTTojG9ysoQqBn
VEM4tBNRQVRaVX+3ox2pLw1FnbwmWcruCEII7KnS56nAFkuTTt8KTfZTN45Oeq3BG0i/FXEzmuFi
6mZ82+kwdRGvVJBP3RThgNO706ir+X2t1J1+p82Jo58tQZDvSSlLagIr60Z2/pW1CRFBzSnQB33A
TL6oFmbQPMuCI0iNqQAkRKT8rM94AHq4BLOLVQ1Z8FGuTGSYVGthhNw8AI3ZOQvt3HaO87TRV32/
2pFReEM3qt82k94POfSWzE56nsUNpVc6Fl4iR5WP2iXtl7moAVFTRZ3voBwYnm0W7WML3/QuoiGT
+II657bWbfVbIo2O1L9Zx5y4U1VReoQT40BQtV2bX21g+caTJabuWZjp0Pi8Ilp0RbmO3SHt0iJQ
AITpwy6WanroGNftfjFMYKY53dYlFFmf1eFExhzUpI6IzkAmcon8VrLgaRtpLXcTXHDo5UxdmQDv
kodG1G1N0+qYOsWUfmsiUCs3M0bwucxRt/FsR5mScx51fY7arOgxzi+78nGcUEr6GZ/I9AtTHcVd
sxbmcmgco3jUOrlaj4YYOE+S1Yk/6wSGdMFULBnO+5Nhxe9H+lfW4Fa5Rvcjpo3JkTRWfQ6YVRr1
nB6mflaMYIT+BE2L4+uuabut8g0YGeUtWl75ZQPmLSCILlrzYEe2yWTl9gPQ35Y5HrdzZ6NFRw0y
H9WlypOTucSlQrR3rXFkjHWlm9wIIoNu15LDuQX8mKOgaQ1qSRsGCy5YhVEOBu022YzvZ07+5vMU
xxqV4bp063BobD3RQ9HEQGl6An7urqr9L++F/18i/E/SBHZpy/+9RHj6XA2f/4eHHKpLq194iP/+
o/+pD5x/6MjZJlocqVp74fCf6gDZkUCxgk5n5xv+9Pj839WB+c8uJbawbTF1bu+7cct/qgNd/iNM
/pWKQh6Byk4b/C8USZf3dcPSEAnBdET/RKmhW9Qhr0Wbm2ZlbTZMtW8cRLh+T8+6R0vAA4W4Ux4i
lwD6m+yg0mkJXr2tP8iTLtWilwNfWpzGi1U0A1ub3wc5RjmhDImyPKK8cPzuXeKlZyWYsH1TDvU7
Lk44bBfnKlhuANf9t7w99i/7umj57bdcMDHHRTiLpqe8hAdMAML0nHtjmN3G3m4e+5bm/0Kh+9tg
F9RgmYwCrRlvfCvfIZiIMzorjt+blhchGpjSw99f9KU3xW/jXXxhneMCxuDPL6yl7nC3B520fnZb
3P78vN78ZiDH/je+qgH/NSLmYrsrIwTXnUT7ek5RFC7cnZXKX0WdBQUebnBPxRsTSNsL17+M8puY
bo6HXhj7RztY5/IYB+X+0R73XLu3vNcvNbaXT3Q5WSks4zVNmazreQ426lDmyHRsD+VNmRwJSPfk
Q/kOpw/kG1dRyb3atd7QsLNRvH5a7ja0Av7l462q2KRfzBoxYnI/JlXpby2HPMT7XrnDysX9+2R5
Y5TL1LbCTixVV8geUrT7XHmU4izF09+HuJQL/3wSrFlwoAOoNDBr+XV2zJHUWnvmSYrr8Ux/bEMp
DnHixrofdqfH/H49Jef/0rH5t0EvNMpJZRXrWDW9n8J/jMvttLTWGwLkS/+EizGIZv/1wbZlsa1F
TuXPCWkep+OuMx9PZTi+MdKfvtL/eYMEkf060LwmixKXM28wLk4Ffd9MyFMayTeU5ZpuX6zky0f6
ube8UjhnFA52ic2MbxgCnWq2A4+p3pKHBU/N/sAdjKvPHDexp0sug3ql6wBSOZGuTQSrcZkzEIt5
BpgYp7jy9Hj6XGBJTnRWHdcZgruczHpIT94wFft/zkUwR/kcRqZEg1kJRFAbGr8Xp9maewehUpDU
do48jq5ta8LPltnq7Nyfef2G+LZuhJcYMXwyb5wcQBHRdHBfwQAyGGCtglDOHWqYfGaCOsfEpO1H
z/lIGb+1N3Rl2yc9R5xVWI28tgkw95OJHyO7OL8es8L4kqsZeg6JqZyfiiwJY6Vd8VDMkN8VFetS
WZctHNWWNogSG6hR1lHTvuetNR7bacbVae24ilardjWqBcaLFHgrosQ69XLonD4/fQmUtMlO3Gjt
qzGDN+Q2lgKdJ3fEmSxP67pSY6KedQgEZj2Wj2ahj6PXDTiHIc0s05s1bdTHqaCAixDlX0cxRU5B
2XHbdbINSQpTSX1cHc9pq8TbNLM+Y/sqHp1Z7QFnxzFA1lIdYn6ElzV1dGontQwTayFNbwPntAq9
OxuNvh6X0lZOPfqLANlrdQ0/bAlhAXXAQ9K8chbkB66dxc53RYcIU0f5dmfqWnmOR2F5moF4Mof8
8AJ9IbuRqua8LFR/1IsL8gZbKu83u9Rmr67GbPbT0rBvaYBXHxf4dChphsJXR7xIFBSCYEL9GLsF
9ZAfOel0g8HzGDi9WT7Nk5V+UYq6OVow0d4h93TCFCGfN9tzQbEKgy2dBvU9vicQveAh4ZUKFg27
aXXUT8Zgd+c13pPcrvKMDgZUy2lADbXm02cxF0PiSi3aDrKCENnN9A+n9tztLct6dD6JdUQua6tt
7Bd7HwGIqD5swuluYpQdp0kz8ruybNpnc0GFHTVdet0aIDxNOgy3o6rRpU0GrfyhNGr2DKCzY2lz
P1xlUOBW34IW4FkKAR2qQqVSyGaD2VyU10Dt8Nyy1gxMDbqA6NXmxopGELw8sp/WgqaNxN372KmI
o9hJFG9IyKmjAbURsK2NgwfBhXvYthkvG0B34NiV7uK61/l6a6M5XJbyRuk2zctt0aSIY6ckdJLK
CeYCLM5zuj4BnEuHR0cx8yyUslrnW7l0XemzvrXb2Gqc1MVjsk9Gd3ba+GbSe/0rDCf5SdXGyodM
jA6CFl1QboaDJ7BA1BZVZnYoGxQu6dZsV2VdWzSN1yi9glwNX2Qo++pzxg73mGj2dmOB5T+jJ63v
AY37+7qPm3diE8WXqhw5vR32DrfqaZF4hK8u0Gp10KhhMrH1GyBtUjmdnSoZnhSzNELKyk318N5w
hF8OhQzwk4k/D8aUX8FwFT/SMuMjI0ygVi9F1PnLZBvcazdNfXLymi5PY7wXOD3B66AJ2iWNCKIc
yy6hLgZVJtJW8KpIjGgHwOIOdg5rkahiJyhK2pILiYXBRufii52ihXRxdh1C9pXRsxKn/bKaaUd7
bJwPJjK/JbXQQ9CgBa0ckKD2g36V0hqn3zzbCkeT+TRFXX/TRFrpykK0TwjrjUO9tSZhe4rtw62c
7zeywK6l0va+nkRs1ug4zg465sdMTZaXAmz6Po/05NpEdHHEPqs49EqWHeid0bSV3GKNogHSXRvS
U+jeA3kKWGpRjyG/WRem3yCGP1dSZP5GX/dYlaVgeacFM6Q2fdZlf7AyepJtbDkHJB3dARm6OMA3
hgZgx1G4FYoD09FsdD9J92hHXXFC9oL6Zk4L7bhACuTImoh3gjB0GldmVANocVAyO3Lr3iRmcUaL
06fLEJpZD+Fd0vyELQAbkQ95jJNFv4WCafuL1AC0nW7s38dZYV4ZULKQLEXZfdZMZmDXy/ajYsv0
cosZuU00eYom7Y761s+PQ2cvxwmg7uhEi3O0G6s7qxXyHMI+Se1Kpx9ONqd+hYP5ARZTfEOnv7mF
K6Q+mFobXY+5avnDtvQ3YujaOzrVjQewoNLG66EJgzw/ZeyT56QCJ3Cx/WkQHW/l98qEN1WqjvYs
RLp91vqyWFwOsIXks2UOdboeYZtb8h72R3mFj4TxfhWwTraq6QLAIvlhqZbtXZtPzrdZAEnSk2oP
hlSrF5jhYkB8CcPetRJ4FmWd15+NCpbLKprkxMaZXbNEq492s+GUSF9n8Ko1Rk2NbN/wTLnmPhQX
jiErRlYr1j72NCeJ3DkWNcas03rbLUR0YVgAI7ltJDCOrarvc61Ow0hP02Cr0JKOqyndgXMbesPc
uU2GUhTlKQlbYv+zadtcmblSwRNSHT+fCdtxYRp2SMZjK/om6axc0SAZvvYocQJaTchA12xyvhb9
Whe+KPXuJbJHPXXH3NpIpc/07aXrTIQyOaIBbGW07rGf4u0u1fI8hAc7/KizNsW4IZ/qD03lOFxd
pAG/YMZe4TaJUguNvSo+CG0cAd/U0nfUAYMyTYGSiu1odypApFlmsrwzsqX9SnqyRCgwFzgiZGu8
2t5UddmHLmK/75amvHY0FD51a4H4m5PxCSmPuJLGgr4ewTHwGcl3V/ksLRbZrN5NSTse6+Inw7mX
ky+RusGZGX84duoELQyuQ9TMxo2Wr9OdPWxrqOqNuNNKNQssjW5mhzwKlpblQEM0k2OhbWx6bbI8
D+qQPqurEl/bmgZnEQu4A7THiAO+q0/oyiFIAiP4xmrkJxu25n5FoNhf9fpst7k4AY5Y3hhXq5t2
uwU7z+kNSt88GDC9DlHeTEet2lALZBVSQZT0w1lpjM7PjZ4kIKvMjmiz2XXBMrbIzq7mFPgNJWW/
nfUejeMAWfKpls5wS65KFQ6t1vJioL6ZVo1xCHcvwdXOmiOm6xp91tRGYP2+4ELgxmXLRmNAV2j8
LXeWqxR+CY6pafp+KeU4wOos4mvoWO1jB37wkPRm9imlJj6UwlaeRT3Ht9Aac7R5M1PelLet9LQP
iC6xnOJnpYeotdaz4eArMc1F5gERTA9ljbaKoF+zOC4VVDWvabP+cWmK/KPc1rYEXlu2m2TSmRpx
1js3aKbMo1HVSdhX03qjZs0c0vAnwWLuzPmdrg9D4cLSGD4Psu1PfVEoWCrA7e+jpf1WRtX2WGtO
f6VVdX8LnlizrbYghag+ueXQakYcYTITPuBfMXyGllbnoZruak1a3E3vmlnZva8hG4G8VviGhB2k
CZZ00oFeSuxzXQXdVe6WSuXcKS2DdNBF7jKny76nPYiwu5V4koLciTulVkmT0+Tq18yEr3bZCyvQ
9E6+zN2qDfiJ6EtYYvr6hSbvdGhH/qfFtOWXwZyzB6J74b/VCO+OtdGsL43Wd35SZe0zl3z1azRL
AzvkKlZxGRmy4wLF9KwvFdxoDFE8gohBRyZhnrMEU1y5QYrqFlt3t9VofBtSh1sVQ0mU0Zax3+U/
5pjraRxLJ+SSYMH4mhM/m5b5MMHHIjGBA7FVih636aoP5nowrhBTYCMvh+nJmiATVjB5b2QjeFkN
RmQTzjLs4V1+PUCluWXhzlfw05P3OxneVVqo/Py85qGjXsD9JVIDVEhFoOr0jaJ0nvwtZlLaA2we
M2+5xxkZcVh9J++zZY5PIKS5b0Q5aGsa14eyH0giFgqRffkCbgNhAeaak91ElcyfNkPLTnScM79S
Ssu3CU6GH5xad9qqTeHiKENQZ2bmd1m8fSZjTH0A4TEC1W66Gy1Va9+GaY8sbOBu2Ldow7AbuoEL
zUxvxyaM2kX11621OzettTkwjd441rbsX1oHtkBpJsWnNLHYO2H0vu/pyT9TbmCTWZQEfJCa9AOZ
y/otUYS9r1ChPeAbYBzVzuRJtki5mY1SPvULSJelRdFx7Bpc8FYn8TBa4TKZrQBnS4QBuBYn38Xc
40oH5zmQGm+KaL2Wg2sXbnhwtIbRrVJmO2l1GZqsmA+XAID6g745j5rCRtv0FXc5LCljKO6D+jhG
6F25LIiPScZoLRaFXjpbX+ZtsXxTtuI0VY7lkgDRPyDtVY5isNOgTTT9lvsx5VY+GMTvaEgX3DIu
kehyfCqhk7O/jDAnrnAkGuFWDTJAfzq+4LerXLFzpTfmCvvOTUljKLzCGKvHQgVsMWayZZLSiH+0
SaIdtGZqHtdpoFmlUtA/WZk5f0M2OkYepih6SE3IPOpHM8d7RLOfYHE2YVGwtv1a7fJDvCp2OMCZ
eDfWKjnc0U98dcgM/WYeNedTBIkvLGJFDbn/M3sBmY6RDbDhs/ZwYUTTimwiWwlMtLFKOGyDhXma
mAfEE1Y/e7G55A9SNqavxVGGvnmHeys0RoXXQrl77rRqD2SI59u8qtrPDgyue3utndu8j+e7XnJ4
OCYdQlRFtXnshsg5CR1keOdGBy0th/eTymXcG7NqC7Rayx4U5NfXDtdM0Ph8vavsaQk1YGRw/FbT
MH3ZtXYOe+ipjoc2zBrVuLbntT2VC6qXaARLdudshlIWq/I47VzqnrrVdPXF4J7Lgr2PMT2CtjLh
WIHcanyxdaU7DHiYatAesH6p1KV8V2CFwUlMJKKXcBMsqBe4/sChEYBPpSaPcjFSHRMilIBTr20/
oO5Gd6Y5ZgA8QlIOp7p+ZUyQ9DmlSKsEvG3cZmsd3xz58xBy4/gRxmR8XNtcfo8djWaB1tX9GYKc
fbe0BpLIxN4eBUj/i4LN/W2qZA5bpVn6TY5fwQrt6VYQlHyoHK15JDFG+Rgt1fwEpTHhR8oYWnLc
iAdbXVV/QimKZFwzuKbpZTZ6pWlEG3f7TT+o01oIOBm5OMdmPHzq47ogcCY2eL9L81LbVX3bVkDF
UBe4i8VpQgxtZsw/QNrgEEHNMENrSpVvxmpqgQMjroU70sWNl0a6hAvCG78ZTJVUIJruxzrq9I/W
gJUxbcDqLqLCCY3Raa5BFxHRCzVH2jPSlbAQu5BNr5lItVJQuzLWtqtMlMUReqvyoa2LVKH8XNWH
ZWrnZ+75juH2ub6GMtsULsGa5RmdVp9GYcYPOZH390VU4nVQGMo9c3cJc4lLV1a2yTNV60j9PWmn
tKAwr8bNul52FsmymNot1VVKIR5NV3VtYGHTztOxlqoIqjiihyX0YfqiC1hOZTYkD2aUNg/Amzji
NovzjCy2+bpMo1F5ypQVz4Uzm8esH7gXlNMQu2JU8qAQvP+9iRJfz9Wc3fTYJfgdB1YAacf5bjXW
9LnmIHqflu34pTYG9WsB0+l6kpMRJgKWDcXogt1UanyaJBe2eWfUNGvWnIq8aG4bjocgQhGBzq3e
7ruqX26Z39xasfIHCV3GkK0OJzTnJ01HRrl+nPq+3MsEJIwzl74OTcxiHBp68GdLi7ExzdPxtsYr
I3U1Qy2vldIsvytc5WFpa/bZKdvBF3a23FeFSuWRKnxuxLg6/F28g+5HNuaX2kRNTMYe5WLkmA9y
cmY/GlNc0Q06cLtJBe5HnfGusJztLPWpuI3Jw3jM9UocRsJM309zhJykj6PhMKyD/tkeN/NFOvH8
gsNRdBDF7tM0ZvJQxGKQbrKsvY9BOQ3D0crvzXFjhSvd8lRxLn5ErCQ8QGfsBOALnliuzv22wjS1
01J/J1tHnMQWzY8G3KuPZVbbnrn08XFRleW6w6EM9TO8L1x74vXG2aLtysQbK6hmRftR5XVy0BZE
hWsGAW7NmyEsFG0OawY+Ko1IntNOV8+wreS9nPXkHoIMYmVLXd6vlVGcLPK1TyOnsts1Cw2wRGUV
RwqUaCyvlJNcTQurpyn/Rt+kClYU0Xd61Q4BytzmvjJSG2U7Ypgbe0yaz7JFIQ5fdnzYiGP92u3l
tTnp7aHDryTc1AzBK0djedC1Xv+ssq2e43TGxG1YE+zEWgcznc0aw2210jDXSi3IMT5wRdlGgdmU
XFZ2upqD89HDMMbxPcVv/wDFBWFnspEWAbvPHbaZWmCUEYLLoXhudW3fIVe4kcMqQiFn431tOZil
zGK9L4cmf2oKrjwx/k7Plr0mN7SR0kM9yjwwEPvhLGgXXzRs5SL0+u46Ne1Nlw3RecyyFFWAHIO2
yQaqiUxutyKmB7vGHW52XNN9fVzF3dKYGmkPRXLmpoX2amfwjYpRHQocHOjJdNvNKtr4LikV+MJt
rgbj1jnHdMG5n8tAcqMm9cz/F+GnIay0u22XoTqgK8g8dO3jwUkGlM4wmgUeAmJyrlKjQStCyKQL
i2jzW0X2JxO7Qz/PGuWYQpSgRTfFZ87C8pH3mBwNpVB8mXNhTKGNIwVYf9QqlxPDUfJ3qW7+QGaL
LtxYRu7tyKJaGW+HDQLNTQKr/gaTAgxoHW5+J1rSrYs5QvOIdGfxuNzQXO7K2V8RlRJvXJcne1Kb
h6nD70v2mQ3BAw8IfdYVKN003EnPVo9Cn2yK7dK4Huaaf4LB55eCdWFPieFbrR3TbqeZb0wL5HFV
az7gYEZMOj/TU60U+/PKhpM0pVaNOlKHoU3vL2yMRMe1I01p4Ku4msHHQE88jSgwk+pZq80XI90U
OmKQ5Auk+q6YzRzSC5z0HK8BCvYNJT5XiHJ5sI2I2nu0ccSYDFxo8cI52whqjnG71p5FYPuBWHrB
3q8SQQwD9hO388gfpd1ep5oNf6dsjXAyInlF97e8piwows0srTdAv98ou0CL6IGI6SM0geS3HW56
BfJQXiNIHMfSR7niguNgSUeX0jrDvDlCXn0Lj94NOV/htj8xJcuR6Ggw87ThHfw6nBIZI0yrsvLF
XYk3c3rU3PiTHaDBxxl6DemUE9LwZuj7hdnS5ag/wbtXDzkiIRsRrrWgjvRyvfxsncQhOaIhewOc
u2RU/BzJVknx4m3qCGUvnq9UpqYYuA75+sOApedJO0KLHFZ0Yn70bTpPgRU2B3qFDnm1KP6VN77m
H/FVxyb+HV6HDbZ+Mb4iZy1XkZr4pjv5Mw7g+acdiqSY95WDCLAvCusPf8d0/zSDXg35Ez5/9XK5
BETY3QH4x+jnFfnFVt9Xzu52clijN3JYLrkaP1+vY5s4d+2hc/pOnH89W4cYImxC+8JXD2OwBmWA
wPqQfahPtd+9798Y7cJE97fBLpaGUahRJ42xgaTinPuDc0JUGHaHt1xsL8MMfo6z04NwK8Pin8X4
60Pl8VhmmWRN9AESv+vEqx8qP/PtD7tNORaAs88eE8Re6at+G9IEPhU3Hfbp/7aZ/sVl+rVp8J+Q
ZWnsJt7cuLAtvxALlOy4C6c20Q3qrT69bMq9Jt+KmP99/UMAdKhZJG5CUJwuyDZmKWVO8CNqZnK/
oEL7GI76S9Z5aB79v8/L3+HrX4e6eK30wsCdHBD5XnD4Rnda8QZE/vv7+mWAS7VDrxilGVs16oOh
eKQIWPfO01EZB/uNVf37CvtlIPvipUnezTpRv/n2qn8ekJmKGDtSdRN3aVSdLKOvg7+/ujeezN6/
4qslba5i5QxuSr6O4olS83G9cLDi+vsob3wge3/sV6NoCuHJmLoxSvWOthE8fuONKfD7dmjilmMR
ZQddDo/cy+Nm7vCV0Zr05xJG0IDUwyVgNMy9ogxg1bvDI9Nje5Pl9dv7+3XYy/NmodxyVKLDfMSZ
MK3nY6QUYbG0h7+/wJ1T8sthejHMxYLNFeSy4xpx2GTT9ylHoCcjEVr98jJa0KwzvfsU0wv8+6A/
CSa/jSpNwiOJxtwpjL9+Nvq/nRFzc2a7WmB9BJTXAbYXHj6mnnWV+vYbH/G3acIowHOGzlBcGS4n
o52t6RYh7/VrHWcaZS6Oolse/v5Q+m9LbB+ETExiOElfAzv59aFqsrbLukEnMX2NP4uveKV5aRCd
UFWEiFt2RqAdbFd7qHx8j4QQmll0m/v9k/5B+m+tvj89MBaiJlKY/Qy/5LaV2JUhtaCFmq8UdZR3
Ja0McfP3J75kBmJL6gh9J35iP6lKtvxfnzhNtgzVccbB6VMM7HFZV/1hOi7eFGyfS1/x3zpO/7Ao
GJDzhbEM29YuNhWbVrU9wsWBEt4noBxzRrd4sI44Xyof/v5wfxyKQbhl2tYefPTrs1lqrUwof4Hh
bfTQDwUAdv7GjPnDRzJ3Gi4Xet4ferdfh0C4F3UKTBnf1KoSKff8DQtl7++P8aft65dB9h/xaoeE
q95WecYgM/WGOwfCB50OZPDV+jqegB687vBWkMsfn4tuqOGYXGG1y2kxFXD3CjhQ1GPf6uplUT/+
/Zn+sGfBa4a5DCOCm4a8mHZGMrUqkjoIsNa3JkO8FT/G1ZlKN3RUxR8wz/z7eL9fGRnu9YAX005d
UL2Qqse0Y//ffLTkxL+YgRqKYD22bxxpv9//99EII9dMrF2haF8c1e3W4GZoM8kHv31eA/Nac7HW
+2bciXNxq/rGUZ5svw3eGlff/96LTZmLI8uKBU15dRn4YJs1eMjE/gVr6nmg7ECteG5OTUhL5C4J
gSrdNHKTWyoRt3hwrpS3i6x9xv/2E4iA4Hpn8iPUy0fvtka0OecCCr1gQ9hliSakF+b364MtIVLV
BM8XES5hu6kDQsTePGgj8TB//+C/3TD5AvLVz7hYmHE06hFdTpRzm/RXidHiGAdzbroxJut/H+oP
28wu/2WDYURiB/e5/mp5Au3oRc5FCcLs9TQ8dHTm1/zd38f4mZlx8VpZKPBlcZ3fs4T2k+vVILYD
VcpkXvmT5hanzbe8+mY7FaF+Xx72PHj7HOAPEGLgEs4fMu+t2vkP65U5BfZnaCYSJ/vidWY4n+NN
JnidsnDb4mQAL8XmBxF9SPofsfnp70/7h49n07PFsJnzyeaJf33Y3WSATimC3ggJXIarUVZ91+k6
/S/2zmNZciTJsr/S0nuUgBOR7lk44PRxEnQDCZbgnON35lPmx+bgZVWlOx7aUZm1balFSUpkpLoZ
zNSUXL23htPgL1hC2fstMlSlefCZY9tqNXTqmvRXKgCYND9OKq/tsIb4X3Co5OOyAn7bUmTyu8sl
RaIcS0MCfxMNoI/GMBw8a01BfCkkM+C5VigxoTEjvZ2hszPSja5fWCkohc7WfoxOtw8d6LKYPttU
tymsIasDHEsn/9zg7K7TFuoUZop5/QqmCEuz3I8GOb9cCithytLuyZw7GXeqWPD4XO4eI8y1qhZl
Thea4S/t1A7JyiO7uBQq9spU/Hqffaemm4cWoSXT4OOeiXVHqvrfkhbMw/UDt7gSRdF0i+PNmNDs
IkUdmMcekJYDleoeuORtn3vH6yaWXh/DpPcmikQlmqHMEoLGT8zBaHnr1H1K2d3dNL2DFOKN7mS3
8XOxy44t4V2GQuHDWuXr7cLM/dS57dmXEizwUVoTFzB9NeJjyfDyV7VI828hBOUM5lXctKbv7KI3
VWh22mBLZ7R3qmzMAbho+cn0O9U2K7DNgBDovtamMdgBE6XGJg4N5lZrK9C2Lk3Xgw7Xxq1baNqt
Br3kKxO0mmk3QSl+T7pUu+eJap9T4L6g50qi2b6X7yLmkxN7kEph58NUBBINsbAkSngPvYihIkl3
t5ULbykNaO83k5nSWyUL6l8ifJPcWM392ta+/1jTptg2LiP9TQ+rbKZF6Z3nW1Ah1zCyIq8R3sOR
i3SC26nii5R20qNbucO+E/TxVAReeeQYqjCWAjS1TDVhprNDpKFqYacDF/ddgjj3gzSo4G48+usP
StzpBwOw1rNW6tI3+soI6nb0XsbBtE56ECoMiMPcZkngO/DhzOSDQtxeP1ZLN4RYBjoKFaoKcT6z
UQDv9Eu5Bj/awlNLbw7cDx4zTINff8GQBlSfQjQxhDqVcc/c2BCZNPBgS3aqHFWkNgtHiGzMOzks
y5VLv3QZodXXGWiBsoKn7dJSCMelqEAH68BB/NFVko9hr6yEgosm8PgGtRvCA2VmwhVkQcoFDZ8s
UduPq1OX9T//wn6dmZiFtvAuw6cdpHDTyUDrg+zkl7dh8nzdyNI6rKmAQkV5mkKa3etQqyIUCrLC
gQYSMlPZ+gjM+S/slYVoCWVri/8psw8vZhpfY4rZ6ITZBdQTBaju68tYOsTnJmaukQ5h304MPo6L
CpWe/CgjfWOUa1HFu5IxwS+xL6ofbJdivD3UZye4Sntm2KdGg7r3DhWSgN1uKhmvJWlLieGFnemj
ndlR6wiwVUEdvN9ZP4wd2nvb9qY8wHt6FPblhg78B+vPHzZTlHSLpJoIzZxXO1GVqIG+87aE7p0h
waRIV0uDPf36Z1oIN9k4LiR1D+7OvB1VGIIYqMDEABpZR8QhPgRxd9+L4aumybUN/J9uSmmu5PIL
ZwN9P1XF9fBwvqsSDrCAROXIC1WJNElK94lR9uegrl6ur23RDHNvk1Qm8aA8K5yZrRW6pSewg42F
ovXeVDs7HU/Xjcw1rae6DitARh5nrU/f6/JolFIN/m0ql4GYfUVIvkfyz7E+RafMjuzAjr8x+UHl
oENlw64/rA1LLpWVpuYeg1MKEGRprswMfoQ+dEjApj20jnkiFN0Jz/pjYOcfgTjYdbFZUxBeNonK
jkLkg/Tnm9TK2WWAZFJAfl1D7seh53XfffAdgFYvLvVI+MEeXFtzru/x+yyFc0I0r/CAgLaZH1I5
GQ1VZzTOSXL69WWW/JBCT9qWRbeP1G533djbsbgMrLAGCh/nKzKkN0/tOwOlAzMngai2IMF2jQ6b
x6bfVd/GY7D1HflR2UeP6XaaVWbK5qHfik606/fJY7sdHEjDdsbr9V/03sld/qDpDp/tN7dFp7xH
6qTuy2O1R2pgJ+zlw5qTm3zYu3VbIs80byiV7pmZNjT7IoGAEb0G6Q7OSsRJhpW9fX8jWQm5poos
okp6PXsUCAlJCeABhSfEvIWg8HWshJscitrrG7bgri/tzN5QaDpitRi5FNOz4PZH74QI3K49AXe3
IeCk+yWBo7LXKudLyyOdJicEQUUQPFuegcBQwjBF5oj5DxE1i77VncL7nQbiX+8aToO8iiWLWGEy
ee5v/Kjre4jqE6eQH+r0Yy0fc//H9f1bOAkXJmYnQYY3XLdSUgsZWGpWUzSUV1q9CztFgKPQkTQk
Og3iLJLS1IShRBdMr5l/lNSjm79m9YqJBachQT4IyzxoC/zU7AxooxbCBqWgHZl91GBqr+PX0u+3
w9pjtmAH9THwB7RLoI+Ydw+CyNRaGFFjJql+tKO8qVVgOtG3xvpy/aMsbJnxdmmIBXg45x2TIjJg
QVGxMxHhG0ApcmqKlbR2dd4HBPDgvX0XvArk17PnTBwT8EceZtJbUmYnqzbGLkJVPN9SUX2u9/69
ZE9UDYyjrHj5NcuzU9d1HrylylRSLSqInhBn3nh1fIO04S8va24CSf4IdOhP1zsulzuLEcaoCEnu
GSAEfPQKyOOzHzQrWzrt2MyvUori2cLv4V3nFb08AJhmZlT4zfJZjB9b/XumME1V/qzblcUs1N5Z
zZmp6WKfvRT5SK3aCA2aCUK7H/17FXYmRXZS43vP8JObCOC/XzRXQ4qlfenyw/UTurbQ6QSfWc+M
omoQ98odyH6gsSrMb7Lk7tI+OyCy+Lku0ee8bvCt4Htta2duxIedqJcYY3pD34xOtQm25jF8MeAS
3asv8GHbMH19l4RNsY2+X7f97lHWKfzBDUOpUUbmehLQO1+sopUwHQfMRYXHqfxfH7qdtF1/lN/d
eszIkxAelBSEmfMYVo+ktvCZtHNkxp4H9QSX2MbTP1xfy6IRlKtVomTCWHG2llzrSkWtSZ0F5aOJ
Zq5V/Rilz/+ejdnhiE2rDASUop1Y+SjU0MVKD164klcsfRP5bB2z45DmLkz7Ypo7lu7bZge5jp7Z
SkX5rWo2mf+tQe9D1teqwctWNSroXHFCp5kLQWiXzhRqm2/BBkze5KD+If8LOeh0FGAvonYqv5ER
XZ44IW4EC9WIicOnFmAOsnbSQX/UH1A3vvVHotBk5+3WQu/3LmVmdeaV8zqJkIP1ALiJ6h10u3ci
iGumjIum2IwotBhFfB+4NQj54SCC+M6r7fWD8z6Ym/2C2f62UuoGLVKlTruTARMaD1NUPh5IOQ7C
U/4cbqLdGl/Smk19ViDJRqGEMIm97mw09RgQ34SOdg8r+LbcqIfqWDx4qyCW95QmlwudR8eF0vVV
OUL8Hh97aFqkg3occCrhaS3Sf+eoZ4ZmoZEr+WBrIfJzxOwHct6bmukEC2Ljpr2nurny/L1PF2fW
lMtz2w0hpM2Q45EuutoGBOohsd1duTU3uOed6Pir63uP8MMkHUJxismI/971gPQiCEWzA/VmM9Iu
bKvfmhMCyN+6go50YXuH5s79YtnB0TiRuLUbVdsixMBgsx2sf9al3Z6CDOpUhIn6nM5o0gUI9JT1
t7vovr5V3tpF+pfI1kEZWr8B4jlAnOgM++v35l1cSq2VJ0q3ZB4pyoiza9OZ8K2iTZI4dc+IofRQ
NL5ToA7TNCtkSe+7YW+WqLEAL4RBbZ6RKD68Cwmz7c5gM3dsU03cu47u/CiO7R4B5pUgZ3FdZFdw
xpnQ/sy3M/NSl0Yl4VTLfD5UARAYfm/iFKW9tcDtfXtnWtiZqdk90ftStYYkKvG4wTNEVKqdPKXf
lZvE/oEgmmRrNgTDpUcsvAYNfUPMXEQ2M9OzS2OWiVmiBpE6Cey3v8U/rd0IUBVlMFu5a4AWB3vm
1jb9Hp5UO3v9PSBfC3GmZ//ab5iFBejwoJ1tsdNZEDiB/nPsqhXf8L7ZPlvmLCpQxNrNTPRXHPfO
tKEeve+2wY200ycwmNMfUKLbTumG+RA9Vo/CasqxEPhcfOBZwCCaXk7kA/VzEcV3g6t96CtzwvM5
16/i8g1Bn5rLPzUo3g7aWWQM9waYSaMrHShVx119jE70yjbDZ5pe1JDWWe+W9/XM4OzVrtUhjcSI
6LQZ7OwAs6uTkMOlTLyfsvtkm5DOTYSDtR0Gdm0j0OeUu+trXrymZ79g5n58pUHerx1K6EegBfUN
p+tuakXYNFa6uW5p6bGmgvDP3Z0D4hEyhs40CYHr4gxwQHA7+RvasAfDBuv8zb2ZstW/5IYApDHH
AeseJebLV81n2HzksUYNYLhnZm4zlr2joSJrKcJaALR4D89MzU6pXzLjQGEpJsBsb1V9E+8y29r2
B9WpyXDgZGY+ZwVqPZ2Pd1f/zOT0pp0dWLhToIjXOT9G5H/XRBjBc2Hbd+63qgrhErnx3NfrH3Ft
jbMDq/s61LFGRjpViszZKcda0lYejsXLfram2YkMKlkoesONnchlNkq7L5lSa+qX6+uQlxcCjY8o
0uNgcOJy54Ia2V1j5LV3v6IWGRxUuxs24gmBval0axt25Wzlh4RBg+O4DTcEHO094Na1MzOVGt9/
QLoRdENVmZLu5c/IVWTFc2bTSE/dfcJhYTzMLjcyIc5aC+I9Fg4nPs2/0BLSQQzP49YBChLi1pYc
de+/TvMUMa47Pzb3UzYOzeDdxPm0Gbf1vnnI7XifHdbi9enTzVdL8iWZlOwBlszBRWqv13SqiEDi
49QGrA8g3bbrbcClE3RuZnZIQ6bNBrHCzJSQx/GXcNLg9Ndmihb389zM7KBGTCAyiIcZ+UksN9l9
uZNPyk7d5keCjo30qTwISC/Zw+0UCkhb9zscnM71Y7yy0nlR04PpDnpjXGqev47o0Jr+c2x8um5j
IS6WwQABHZSp0tJouTyiSPeMMFBhA4W4tIzsIch2gvmYFKXt+trKI7FmbOZDmXzp1JzxSidFpGAT
VeaDGEFso5lwvgv5sUql4/XVLQaPYEuoCMtwNdHDvVye2TFDitQx8bcDi+kxP0q3TBk9RHvk4yRb
Ier3t8JP4XHt0y09vOd2Z9sKcQJCPC7oEbRKT9Bo20pWnGrY5ZW82V5f45KvOzc129RMGSOhrpmT
KSz5ize2NbRX5co+Lp7EP7ZRm2XibpVDSjjNS3pBItqMWbivluIjGla748/ry3nfysWRna1n3r+R
YHfR4mlApt+5+5RRPgGFDWML2/kHA9Dn5FKMR9g+GKDa57q95sWWt9MgX+VKmOo8s0m9Huacmi8X
w9Jz7Ao1uRdTF7G168tcMzN/GvoeQvqKgyn4ycHQis+9tgaUWTMxewQ1pB7VssGEZt3lAIogCfr3
1jD9gLP4RB8AjPUxCAI1uIvaxO4Z+bxuYTEDo63+96+hzfPnNmrgd0CnAi8s7UYnelIcZVfZ/SeE
SGzxmN1+kXcwoMXQzjIVv6PIPEAVlq5kSP+DG/nnz5hDddRRz4CJcSbR70B8zim+TqWv3g4e4+24
bxxmqphK8Bxhd339b+Mh797UP9Y/xzYGLQXbCMELGkGtIzmMtXewfNnVh2BfOYOj2YZut7/iPQiR
65YXQ6iznZ9j+mUL7TXFYMntjukqJOLDXfYh+lrZoSPY6ia5M6gbyY78uaSTG/ev7Ycp//W/rgVR
i64HAapJMopIbh7ioxVvFUPJ7CSK6eAPXyvje+StALCXfc4fRubFE5jrRjdIGP2bngkkcBVYxJCc
RCbXtr4lR3MH3L1w4Gy3YXeqbBWm2LUjtrhOHXixBDM+IL3pz88ukxGh+pGCzXSQ0htRhSf9ruzM
Tmy0WY5c4ml3g4e1d2oxbVPOzM5eD0/vFa2LMTut3IyYnSCleY037IXZbPptegocGnMwVFw/X4vZ
+LnhWXKjBcgTFiWzsLAg5K/NfoKvFJ/1Tf/bFJGvB8hLNXSIfP/Y4FncGNMY66QMg/JTixNJd/4O
sLgHdIySvbOKz5m867ubqwOCBJsE+d0cCen1GhzJ9HQc4yW413ZTNU7d9CflhLrjv0CxvxhwnJmb
fUfkScjZEHlxNO27pt6ib4VwHuQoZOPXP9xiDDcBgCbENfnVDF4BksxLyo4DyezvVpQOHmAgSYAC
tP82QAJ/3diy/7MYUtR05ORo71zeinCQOr1ReWLSz/Jpqmpmv9TkWaSAY49bRHleUHKG99C1vXrF
9OJ9/MPyfOCTH0Nh15MrB6V6O+mecnJWLunvD9z/yon8pyIqU+h2RU7kV8mk4K9zncG//52/64go
+t8YfkBPC3E9RsvojP5TSUQx/8ZQJZjCicMKDaRznUHrbxPaxLKmWj/IbUZK/1ASkaS/aczfMyqA
jxWh/jD+jJLIvMD3u+gfYxoT+JXJ4Dn9fS4reZRoKNuJJ6jOG3uwk+cYKRE9JFxVoTDQ7MjpU1gM
KH7tTArzxaezLXv83Z+csxfM21XsCyEq6TbiYzQ23vU1BlSyzQjmvk14hDBGpb6obVHkle4Cx115
omblqHemZuFeYfQF4P0MNXJTf+ybahd6TW63in6yMuM1RaG2KuR+xejcbU9WaTMAkVaplsBxOHPb
XlRKuFgWCA3aW0l6CG+mivRUs4XwrTe213cUAopLzz23qMqXPkdNRymNq7DaQHMnvdZ+Xu7GisFk
GbLvLfK50dYII7iQxlSwwy71Hy2hir6gayRATRu32yLJrZ1Z1/1RgJr+phAGJN2EMYm+uw30duhV
ZY33MIpjezSGwoVWqp24uIMweh7joR63QdUVwm3bW0i9m+lYFRtRT8oc9jUr/R6aLYMcg9XeWwnh
biM2TfsLFWpQ3W1HJU2OCoEHrUpE6Wlsvbb8kkBdbrUbVwmgLYUIM4ptEdGk4YGUGcbp1mS8ItCE
QtoLgZkrmwLmc/jq+1b+4uee8HmizVdVw2d2BdXZKBo0eIvgigKSKXektsloBTuzzWFaVaLW3PQQ
48PZUZjCL7hH/VsvDOKDgXjCvTlKk4aUP+btJh9gu7TR0K6PZegjF5tKo/oDHmmkMSnVq89MFEGG
LBXdzyTSiu+FSFp4gNA07hzKYPLNqLqQhgeKAbSgV3VzB2RKuQ/FsUw3muxar2KcZc+JITUl3FNM
WzNi7lKw6ca2OJg+G3tKdaGGG71NCKnhQpWjTSNUSJElrSUTfGliv1O1oNjFUhzeQEDbJds2CLvP
ShvUPEBIW0LPxaxyCvuyZN6VroSaOiqbcPjn/pYZq4BZ7CJ/qFCjhCnbcKHojmAIrws9bTYgW5LP
qHEGj6WbaMd+tMgu1D6AWXBIGAQMIUUye73/kLee8NR10q8hUvx9rg5MCEa1hmZkKyRHBPhqguM0
ku14rC0GaUyEhgvKPbvAquIHDerHm6oO4WWAuRWCNEtMKNHrRQ9Cw/V+6mruHcxB1cUtYk4ya2m9
Au5sKA8+ar7WxjYC7vGHSjSLJ/phw72nisN+TAaEPsMBpntGnXiQZRVNaVs1cnmrQWtn16NsIuDZ
h05ulNUpKAPvWQDX5e86sYk+DqjMfShcg9kov1C+pUmabb0oYywo6Ky9WuX1Jo9QcTNcXb7Bzaa/
htSSP8GupzzqoZDftJGuvFB2rT7SLRcg18WZQq0dynD+jIroCIUm3eSaF6S7fnCTg+Qa0UsZA5iW
m6C+96lDxxuxbOWXdszKgVHz1n2tCgsSyFSzPiujNrwaVkP5oTSNrQTl5jFqEvMj+Jn+xaP17dl9
L6kfciTRtn2YGkdky4rbHrXlexMuy4+W1QxfPW2If4awSh6VFDLmOh3dhyA2EfmQegmGlhKC+12Y
VeGT2w7+faIK6jck6KJbLw3B5lT6+NWrSvjAI7NEyEWL7/xAqBiOKhnZs3r0LBAiPbRjWh4RWYOf
VBvrHTN24pOYa2BGYzpQSEFrQESA5RwMaAKPLkSHR9CHEsp+areNDW1EoTbTOdAJKe3IBBoipBEK
C23jxIX104tkwLqQqW9FE59XhgXo+rI2n0xI523IJcO9G8p0eoTOOGgdHHYaKq623FHawIcNxywJ
vGOuZzCta95o54bmbUOa1Qe9zdxD1lRthjihCEO3ng43iDfCxpWRgNqlAu22oZXj0UIJ5WC2ZQa/
b9lv5cyNT0FYJbsiCVpiwFz8eP0dUOfPAPkmfEuAvsDyEUfMSa1gia4KqW2Ljd6WOz0tHjLZfBFj
+QQg2BlSBt8C+Us6qPdB84rQLGRnx0Kk+OA96oj1qZ2BlC3EaumLFN34VritUWLRkls/ooh7kAt9
A/eg3Vhfk07clSX9enPvilDiGZpdJegCCzCd+7BwiC+B0e9FX9haykNdSU4NMFP3H03EgfvEhAGu
31jDUyyvVWvnKRq5EjA0giQCKUYa3skWTVX+btB4euE8cRi6q7Vtvsv2UM1ZG2W0EXHM92vp/qrR
2XsvmC2KJgZG+138qhe24owH2qPbdkoL/0LmNFslM1eXz72bZHIF7X/BkjqbqQpoJT8Ofnsb1+JK
NWtlbWC1Lk2lccD7b7G2KdlGVBkZy61hJ7cSZYXoRQpXQ7Z5F+NtcZxfSqpvkfB8aIPxL1/UXSJU
ZKcfOnptgz2hmpgC5Vw7cLfGKI3aYHMcXMTEDSEBzPkXCDZm2dS73zFLT6e+MdoDVOq07kVW4tdQ
+8CE4m/Xr+zi/p6vdpYtqlVc9IBup9X2TiBotGvGw7RMQpSdRyzuOdrvlfE/lcA95L/Sl7r89au+
+5b/1/RXf2T5wIPm1//n8h+r3//Z+5U5yChe/AOiDUE9PDW/yuH5V9XE/NXfpxGmf/Nf/cP/+PX2
X3kd8l///Z/ffiYBM3BVXQY/6vM0C6TslMpcSc3+3//N/uPxWxNnC3/tHyqP6t+oVSn0GmHtoRIw
IS7/0HkESGERlk98Z4Y0EVD9Q+dRQjweahq+kqXDGKgonIR/6jxq6Dwa/MUpQYNHkDLcPzbh76kQ
+/c/jmhMR+qsAEO8MqVlokjOQFOSH3R52RIpqTwZjmq7TEMnyuQNlKd70w2ZUv5xtjlLSdjsqfi7
KQXfIQMPVqeM87x2h94OgqkCJPfhcQxgTL8DBW1D6A4L507elc+A2zxicg7gOrJtdrPe2Z4tMwiL
uJfZULvJocPunjX/U2GszZEu7SXTQAYjnsyLMOZ1ucCx6wc5ddlL5CnuukS8598jCu6+RmWxNso3
9ZLm3+3c1uwB8L0qhfoXtZSgrJ/kLL4zOh01AYRr4AUfSa6T4Ckskert3GSneOmX6x9zcakavR8C
ZORIp/N5/i0ZIizLYBJrgRPIqdFtGk3PFis4YOnAXjc1uft3K52mjNlRIg1zlmgaWteYJaU25Kq9
T32cfRl0aSWbXTodFveAEIYpnHdkLb6a6ZCLcDra+rOefO+az0H0cH0VCxtmyHCKUIdgxse0uOzn
G6aEkafnLiZMKAB9ROCH/ikc6c216p/frzNL70Ye9SAolZjbbled6siut9GTNSzcvOA4XSdQmsA1
J6I3GTd0uZoGal6t8WLJnrg201drB4zik/fhR3LMHvttbUcPlmOtDJMt7aAiWpQ4mTXHXc6OXCWM
0AfD9m7DpNDv8iEjbdRqtKj7qHdao4lX7M3bHW+LxG3jF/He9MZnIY+RJ3HcTqeiOyX3ZbDpHcoS
Fc3WbA/pm+OddAdO+p0PIPlX/WEN1rRwJpGq+MP6LApCyjGtjZ4bVhDqSv2PVvqikEhfP5VrRqY/
P2un9DGxdJfpou3FVeSIvvJSKcUXSxAP1+3MgdXv9nL28WKjF4RkTMChAnvTaZwAeYN46gGBg4NM
l9o6rtXhFtzGxf7NnLGE/JQI3bpoC427D4Gmqpn5b+7ezAeXvmR5ILNku6qtJypVe1OmmWA26dpJ
nCGkft89EgkmKqA/Qo159pm0MhIipZeQ4MhAf3/PMmk7yEwOGcq9ZbqOBQ24C+l+LgKczNdAPtMy
Zg7Y4Bz+0/rsHiQgI/uQf8HWgmEb63RwW2o5fQUhIoo8dtALdmOar9dPzOJtBw6mgAqfZghnDZS4
E1siEk6mm/hoRqR21xe2lf3mamvdkzeoxNn66DwRfinMpUsSI8Ww8Fzubun1edi7EQh/yzM6WCRH
WMNLS/xSpAYxvyIIz4IeRvumEcvPgqQLNnKeKK5AUnNghgR9B70b443auONRMoX8PhzUdKvqjbv1
db+26xCRnHiU8x3cSNoh8D3jmYFT70UzYkQXoZu6U/0aYUYB8dEvYZgXN7Vfpd2GZ3cgl/U08yFE
Kwh2uPD2Jm3jOyj7RYRmILS/6VAwiLeCAC03o8z+TlRK4UEdPX0jx6F0W5WIZ0lJV+x0MXIfZVWQ
DiLst4dM0fPTWAXSyk2fXbu3zaRrMDHcgSbS51RGYVhF4yCymZUpbvz8Z6GtGJinL+8szByjOshy
W6QxjAEgsd2naUjDdChuAl2EwE5YzQ5XDc6cpAJpj+I2LEl7SI/mpCj9FJFqJy4QxSlZWmtyr23h
7DwSKQiZrmMvqVHsRNhEXqPbXBhGJBYhFFFU7vWUfFweeTmsyyYfEhC5dFv623xX3lqbbg8UcluQ
ZwNJtMNDaVtf1rzy7MH5/eOdGZ55sg79HXSZJsMMU1NJTDL85QogeHH/zmzM/JWq5DUc09ioURJu
rRerW4nlpJk/freK2REUXLnqgdvgMU7BQfue2Ehf3Ou7yLFWIXILtvhEdJBh4dcZpZ+TiXpITKEn
0yt2fOvuJ9xBcGvt4TsDB7/WtH4PcyADOrc1W1fYUtxXJ1u1g95vzIkAxkLtpduh12lPFPHrmvAL
Z5GGJuMGMFTCioPU7+VZHMKhFoWhVW31SbTFrSI5ermJngUGZK1n3d8wWx35jFbkz2hAHNcY6pfN
Q6FBmxIOm3ezR6pS1GbfYr790W0lRz2BnTqEL9M3BWaxRZdVYuxA/+Q5yvH6EzdvjHKMWPkfpud4
KS0utKZvJtO7btvYSOqewi90LYAOBXaweRW25TbnN/SBnZ6Gwxp94/u7iHlePGb0Jwj4HM4jGDST
LSqattXF2mevSKyNIJaNHaSd//xXlgrxDPxqAIjUOW4HTU49UPRRtYcTSimF/RZOT/zQ0V29CY5T
Hzi8NxDg27mbZAdWYdWrzgKKt82m5a2hsAQJ4jtOY1WFjrPOG9X2qgA+P3T98hf+tY1LFf36Yhf2
lWEveEPoMzMIMMdi6QHzFSKyVrbq3irRV58Rb68f7H/PyOyRQCZYFlN8hp2or2XxqaqOZuutLGTe
VZ727GIlsxi6dyuxTGpWMnWV4bt2hGfUUrfWvt57u7U5svfwwZm1WThtxEE6ishf2+reAOlkR9sq
A9sFhPyD8A29M3nH+AiX8RfAsrXZ4YXTcbHSWXpOwXmM9AHbvYQeZH4zIM3he7Raity5/uHev07T
nlIj4h4Q1s6HLvrMVwZtuglKdGulFOuzD3/egEwUS2FvakrMwUCMXgviMGBAHZJt6TLyl3++bmHp
gJ9bmH0os69kFKKx0HcvdNOa4HY0VxhRFpiNQKHhkOE0kqay/OyDQNBgWUGL/Ku677buSXgIDtmz
sEuPxT0n42nCwVUASunxbPRj4USv4zbDZ99niGBYDnOAn/70muGvE1W47cF7vqM0qVuvkuoK1lm9
T249E/ShVT/L8euftsITiAWQYyZv4mzVtPHJOyA8tSWl2khesUcvGFLKtbR/+s9cZjy8tDQTmIGh
BUsp+fLJld1q0HUXvSN1P436RPvfFW/W1EsWzsmZGYrMl2Y0vfXzwu81u82sr1LRfEr91HY1ecUV
LgTo58vh0FzaqScxD3eyo98ZDw0dxX0DW31wK6rb6hYg4Sq/wYK3gK6HmEyGV3sivrs0WIkwHSPn
rNHuffGbQ9RUtmTcSPiM68dh6RacG5ozpqWdp8ObyocKPoZ7RpaotrW3wmGwlZ21C+6tz4glHYSt
uxOpwm7UB3dTQutb37dbl9l/z4lXtnrBeTG5BLuHDpyLmzB7dQYvVqBbLjU76ZuNKyu2EPy2suQp
On93Ns9MzN6cCjJB0CuVZvc/pB048h81PGZAGptfjMIZkFoLDIT632iuw2Xm4K133QEWjbWSy9JK
of2DaHSiNaWFc/mJM1CpQQDrqy3vq5P1ED4mh9hxncBm7k/Y80F2ayDj9yh+DQmLM5PTTzorxqna
2PnUfzjGT8U3/3XYdnu05W+Yhr1DzNKGLM/+0X2O77PH7sE3bCTMV9kIlg72+U+YbvTZT8jbOvKo
wmt2XFZO49XPRq08QbmY2ZUK1uH6p15yD8RjOshEjhKUQ5fGSjU1gjDUNDtvTro37OPk4Ptrs72L
3xGOX50iGhi5eXZRjEo/jCnfsQCc7ulMiSXfry9j3j2eoiSkR/4wIV+uo1FrS8l7TNQ7WAWEk7gF
3bh3H91XNP8mPsXkpbY/yY8xmYR1SnbCF/X5+k9Y2klK8QYJIiEuiKjLXzC2EGz7raDZCuj/stY3
AmiuoHj581boRqqU5CSKBu/yBdQWI9llnakb7eVKcJrqKWhX7v/S99JpfErcPLi957BCIwXAJiKd
ZCvWN9n8FbUrxYE5FPTta50bmO1VHolJq5S+Tiain+DWOP4Y7ehRPqyNmk6nd+7HKJtqPLKkPdBa
XH6TuHCVsfamdkUsHMXwKS3ETdZkDyptuuhPzwtzBElsgKGIRJTvkpvBhWS4EnrZFgVrayhMlhfN
qYIT5voJWIobpi7cxIsIfHVONQMvdlg1TSfbANSqGyXx033qe7ld99kkIizpO8uXwUuFRvWUxLW8
8u2WvNMk1EQKqQF3nm9pqBVx2uUyPYMaakE0UrvgoRXk4TZBwu828eThx/X1Lh3Gc4PTn5+5Q7UE
xcnkp2T3YnLoZetQC2uqhwtXF4kYWlrgcycXNYtdkHv3R9mH49HMXormrlZP4ppwwqIJkAQk+1O/
1pyF614muqknW9BIoj+6y/I2OymRFWxlMxztP71hJq4BjUN94pidxwdZW41jlwoQPilQNVQGKphf
rltYWgyODiLgKb2mH3z5SRRBi31PkmU76oARCNTUi2A/DNFKf336z8xur4nQDbtCWQj8/Myn932a
tMbIQlzEf3M9tvX2Jf5u+nTKwC7oa9iIpVVNc+kKMH7ErOaQJ593jwLVJBKaAjUeRtuNPkjW2oDe
wnE2ITMF6MSQL2RDs3g80dxK6kMW1VThpjM/xMbKBV1K4cHX82mImNC5nAfG+IIoa1KcXlFumq3/
pfuYbIOtd5d9ngjuEgivq9uJeXct01iqVJwbngfKBT4xVBMM63e9Myn5MIZyj2fP79d57ubNzOkJ
oXiOr4WuE+omZRa4ZKnrjYBrYfjaT9MMPTxJLPLDeD/a2knZCo/C6/VDv/CWYBDIDFAdFBjntIxC
qtZ64BY0GqMaFp/efYGJetgUWU/hWRMaR/XWNBsWfC19sWl0SaeXw5Iv71nKXD/tMkwmXmcPvr6X
A2bRQZVbCK1dX92aqenPz7xsVLRRgPyBbHfIhtevUgNkIfimeMGKnaVLpk1U3sj+sY1z7gcPuK1Q
BR1d1Fbf60Dwi3DYSrTvry9n4ZFEn2aKX5CJob8y2zltqOOga0aJ0zFJg07J9cTzvvaBlhoDF3Zm
26anCaxi7Zsd6/PUu0HRxQl+TrQZawQyi/da4+XAsYISwy9efiI5jXUPogfJdu+iexFt1eDUHuIb
aV+grgolCMjMgE7YKqvV4tE4szsLoiorjag21RLBWr1Lb+Xf3HgTnayt/jLeS7CEoBxND+5BW/Nj
S55SNwgxuHOUfOZ8D3WfSgHQa7pgR/UkIIBn3ExV+Ukqt0aqKz79JQcGHEylFM+7SdnkcofBdida
luvENsfg3oAu0du7L9Mobbi1VvW4lm7CubGZA0OlMWGCwyAiiD/FHTqCwV3drfisxTND8ASIkplj
2guzIkkRyAnZlyu99Rjroz4xgm0rm8rdvmYwEQGah+Ahvlvrni693H+YRd7zciNdvYuQHAaU4cXd
rohRckjuEuM2GvKtWcLVuybCteSbz+3NArhUa0tqCCwzQkStko6CgCCR5tqFxn38C3ECLoUxb+S+
SJnf0PhnrjKLILBJMnrfefm5Uns79d1t2B+vO7ClLwcPIbkX7Qse83nt1S/TUbck2psDNINOfQtO
cy/BB6I7xt2wa24lpnOn6pK+xs63sJfkFsCgIQEij5nDymIYa/ouYnmTHt9U9MHNfEenbqd+kV/r
iTbUGaBCB8G55rQXLjyRF70wFSfH/8++olkIRW01uWL7JvIV2qPafLq+qf+ftOtoklTnlr+ICIwA
scWUb29mejbEWAkkEE4I+PUvmcW709UVU3G/u25zkD8mT+aFmyzCq4DzEKxCUtHZ+UanVU9HC6XV
pSufoxwO2Ox2t+0yl5AwQjXs79YuVDXxcqOwj85PpHlBM/T+FNDSt6sBERQwC87GzdjX8DsDUMLK
vK08AuW7ZBP6Ldun60XkjzMJyxgiEIZglvoongbECfgufS8Z6QSlorl6Jf2/d2TRSQfos71mXsAb
dbZaA8+tgcMrQoXfETvZgJwdOOmrjQgf1wxm1pQK9DjQJHtetFzsyWVmghnvjm+H72tpuAT5djwc
DPDRTuxDNb3Zem/elavzowcBu6j2wwFDOydC+veLhw1EatlFXuI0dL8w+7nh5c4x3q0p1alG05uk
Qx0Pwr5y8C8s3Tu7Z688CToVMSSzkrwXUAi71/RKVHV5YCuuHkccyPczAzKyVVmM1EsAuN3KQH7v
W6+IqxzYgmXYWo3/tCzgXa3EuP37ebiQW8WUwh8CCR7QLjji76eUmDFQusTQxk1wGFO900kkk/l1
2rdbrKj/RafRofw6Q0Q9czfwKTa7a/ndS7O7qpsjyrNXzpx1cv64u/OO562ZOUl8BiwzmgsDc+X+
/Pisw7eFxgt0wjycsPOEKpUrukISHIsgiB3N49apE8/610kRdJvj89euAR8Yr7PdOczQYJN2hRqA
lomGaEstr1j4nch5H32/N3G+T+xgyKdG+ngHTLb24YBTBTwyq9MAMZP9NSDGhXl7N6IzL7OmrHT6
Fua64VBWUGWFkgC7yuVx2QpeVYAqICt2zlNmnDZoB1+gthdOaHefYjAbxbW+whx4ITjFoqDdfYV1
IFA9d12Rf/M8mAEvCtrR0NDcPvQvq6r5hMJJPyTNl/oqK8sFIAtsIk5ckZqrBMHZ1o5ADDMJISj0
4ItfVcnjxfrqooF6njWkP34M4RfjghpG0BTMZmk96nguVcKBa3F6ZFPIXdk131D6PDjA65oancn5
tdP38S5fgeOOi1wbCDA/iOCisivR1oppGcSLG+jUC/FBo96ycLny9n485+8tnWWoxhG4YJ6XATpA
ZYaXcq+b4goTzzUTZ/O9aDERNMKj/TxEg6QnPiMtf+UMXpmv81SvgLKsyyVMeGjUlhYkCUeyd1Hx
C4ro9e+X8wVn5d2MnT/n1tzypvdga5XAUYfxHokOsOoipezH/ea3lnXS3JDH4eaqx3ltmGc3zdyt
8krBui3ScoyRf3uOvpVW6nwrttV+uIXipPPCnLi+ubYfP94G78d8dudMkYnCuYHhrnlGVBir+i6Y
8ytb8YInj0ABvJpwOlfKy/OSTdf5tfbDgv6G3YdPQAYn1id2EEmX1bf81qQr+v764C7MKriZfmt4
o+gGd/f9U+e1zqTnygkTZ74t5DbnRRJ1X93hSph+4Ri8M7P+/I8XVUw1t6ZS0qRlU5ojwJPWrytb
86PHgvYmXGuhDW4i8GufjUTXNfNM5VDsD7R13ZAH8ghhtj3JBBigv0QZ8LKrXA/kxPRTcZXz+Tcd
8PuHEJ1+yApDgAqg6g+ycMEc2QB/zqAI2EIhW1mZeIziIGmT/XgcD8Vzc1vcR6D7G1713t1dSzFd
2KOwjlwZNNLXKTgbfJs7EEIB61ACFoXdxMIU2p77hV9zOz9Gfesg/zFztoxVPkpvLDHHwn0b7Wff
vg9AtUDvBhpdOw8fkwPvTa0j/mPHDKGfLx1ctKRDqXZK7cxk02+ltHpXvtJ4VWlQKaTfj9dc+gsu
zXvL65H5w3Jb1SCecrGSwybYTlDqhirjLtgXSbglp2ZrXcEvXFw6B1UlZK+QxD0PXVowTEQjOC4S
DYijKX/R2Ut9fi3MvOBWY1R/mDkblSxAqTnVuF/A+bLyzvQva5JsFZkJAFG+C551qk/+jUm9JPyK
NnjcQ/XLfK0seem6gZ4m8nVoFnfJOUR66hiRkSY0Acdn5vsvwgm3etjJ6yz7647/cB4BI4DXGyG8
9s+ei7EgNRnBvgPHlG7X9tXqJ9R74uq5zuZjd1Xb45JjFaJc4wRomkUp6tyZWyqrNP5sh4ks4rUX
nu/pFvKJIP1cxd45pD42xTbf1eHamN7+QNH/yfkfLtnfbcjgT0Kz+TljOQhN3E6ChTMprCdXfhu7
a+LXl44/ROSR1EJvp4Oc+fuT4XSzGCDiRZOqNEkvb2f/vvH8JKqHWDjetRvgwpsBkkT0diMGjHCt
nd1pA3qYVNF4wLQjtCjfEH7+xtSj5SH/rKGIBoL5a9oEH7cnFnClXgdLBvDU5yKNYElyyShJntQK
FT5vHrwYGZ8St2oHSMhi8eTvj9bHIa72EGPg7UVx6vzNGpE0tz2BFKSogjxRTIVbZ9TOlZm8aAVD
whTCef7AcKdGL5JTGIJTTgKTxVFKphP4Of4+lI/XGIbyh5Gz8xba3K+w/TF1urwXk4VN3hFgMIPR
+o+WzvZF55TGrltY8oI8pkZ9DUwXB/W/D54xoBA1XgTp1P5QOvRVXtWeRfNkWsA/RqT9Bv6mK0O5
uDJ/2DgLQGbCwFgCPQxoh0N5ZAGVRL3s/r4uF7c06jIrGAiV5PMaV7WoKc9LD7OlrRCM2xGYMWeQ
gzRFfpJg67qy1877jeGArNP2j72zdwaMFa7HBFwE/2nO1C34VW6qxH0OH9ZmY1CK71PragPppb33
2+2DRubvWu/7e8kdzWJ5CieIqu9O/Vn7kIKXQfbvJ/I3eAxJ/RWjtn7EH25B0aLyn9vMSuYW8hNB
ufEAL7bJ62Ie/m7o0qZAVx4qWmEAqaFzok2AlGzfRFaehHb5aKHxXGnvf9h3f5o4W6TQLhzH5DAx
SWs31O2GKv7230ZxltauWEfJ1GK6cpffkLr34go6Z+l/M3J+fvASL/0EIzXGIRyzqRv7638zcfbm
uQaNpo6M8kTOGxkGad3LK4P4+KoCD/jPep9jPSKwvrnMxmJw48RzDx425ceabiWtkkBGm/80HnKW
E7TY4IFEAVNW8A4cdVX0YBXkX2c31xGhfO+vcFHQir4/Krrrpa39AsxaswfGsOH7UJffoDb8Py3N
P2bOnpzKqlx3crmVLEQBsSfKZ9Cl7f8+XRevlj+GcvbYcOVXFS1LDKVTnwMHvLp987Vtr8mZXdwD
8ASA00bx/iMSoRlYkYMGDkzMDYibJnXneOo2tBy0CvObsrmyCS6NCqBwIB4BY0L0f3aXcWYFBfc9
tEeL/KiqT0Vbx9IOriQ4P4ZwgBb9YeXslgHTXkGghIRB5blJO1GTVzrKW6cD47TuhMpmPQ9JvoBa
8O+LdukGBdEqUvguiHIAQ3y//8KlFMSKqt/DkxmKhQDcj4u+0vhy0Qpwr9C4DwFSOadyF54LIsKO
o7hKzT1qKDflNbb4CxniFZz1/ybO2w7VGKEX3bashH11f81fexTmg1SdkMUIDywhO2j1XnkZ3HVR
3sdN702enV3AM6EoFTGWFq/+dx8N/Qi+TSL33SpU5sQMRLAO0FNO0t9PVdxBnLwAyn+C5Nz15o0L
WLH3H3N2wifeEkSt+JjwqSniVYSl2gYn8zk6gLhkc03A8Kq5s8M+QyzV1+uKgmv6tr0FLf8xeP6u
AJyRX64BdS7MM9hYfvfeQ98Okjrv96iw6rJ0rIKlCyiBwF4JWtHafyMi+rLI/Mp9fCGlEcAYKk4O
sHAfcwyCzsG4zBjYGO7bX/oVuGYQ6xaJ1z+a1AUs6OpUXjj77yyenf0lapYmbzE8r76rw92M2tB4
53+ie3IHsr3uNrrhtxAPrk6EQ8HnGkbnwv2GVweVDiB1wbV7Dm4kYqoGFKasBBkqByx4nvdMrjrv
F5LhmNV/rJwjGXuEdUHZwYoAU0r3vORx/lodeLkxEDS46XYzZCiDZieghzah+nztqF64f96ZPzup
PtVlPXQUg4R6YewaQIWra2mjS+78OyNnJ3BAA2SpFca4qiaoBrnNzP9UJWDs3ZoxBi9XfvR1Ogjo
bf77vPs6vUje+CFq0CiSvj8h4AkeJXrRrSQK81jUIIzwkPcn4sqNd6HNAHbQwoi0O7InH2qxESI9
YjW4ZO3DnK1AllUgNdjYx2uH4kKO6L2lM3dVtByZMReTuWY0rAJ6DOxheGqe+GaITyfQXwJDFg9o
dM70bgXrXWt0uMAa8P4Dzh7GWRjahTWGag7RU/nMwEyCHvYoc7bl1+EVCNy42V5bxnNyJkSE0Tqv
aEZDSgodkWfrqJ3cL5ep5FBkwCLqLm6PPbK5A6QZqq0ad/S5wSsCOh7zpOrYXG2e/zhqeFUIfgOA
ZBEgfkg6lr1VuAZI4LT7Dl2I5jk8MhGHj8EpuJtk7H214+rpeqn1dy7z3Uu6mkVbGoE4O6BZ50Cl
0VHTxGjAUnfs3JsAzG6P0RhYVewMTOutA+RPVSQ0UK5zADtWpT4hF9Qmji3KIJOupV6G3ne/1lLZ
3wODRuEtUEkuwgTtLT8IUErwPJqps0HFV+SvcLfLNwtI9I09gr8GHN3sYSzdL4Xwyc7rc0yvrcYq
XvnGfvi0aY61XfJ940X6IYp6/n0K/fFf941hClA/R0IAAq7wY86uKNIu4Lxz8aFhUya8xvXBFzTL
Dtu/+3vrDjqf6T/NnF1SkzcYZCYjPG+034DI1rOeC/cTGORSM1xT3fxw665DilbQMGp17gdPnY1j
xS0yAI0VVklVnzR4L/4+mg+P15mFs6czd9zAot0C+VeKnkb+SwXflvxfPx4wAnk0UO0TSOx+6Hmq
TFTMrplZ2g4nBpbkZayu3KuXhoGK4srNSTBb58e+p0U0qUDwFKmMh0qpmyiakjbK3/4+Wx/8qHUg
AMtAgnGl9T1PoXq5CoPO8jGQrsQjeGpl1izg2obkzN8NXVp4+GmoLa59JpALef8cdUg8NbnCsnSk
+MQBDnIneQV0dXEsf5hYP+GPFJNxOvBsEwSZ4ElOSg/MtWraklzE1fLt74O5dGJA5AH4MkAWa4/Y
e0sK5HzImE08DcCPPnNwP7n7oHjhZNxMoKb6u7FLOwE3IVr51s5HvOfvjXUKAu8E+bPUNM2DZggq
IpJv2m65xqd4aVRrDwTIQFDr/IACHA1Sk1bk8rRm9jYnb7Vvx3WZTcGcWvJKYuDSWv1pa/35H2tF
VBMumuBVc0pxJIt72zV27ITVwWUy+/v8Xdp5AejLwXy26m6TM7fBpTkwCM6C+SMjSLaDeGC7v1u4
uEJ/WDjzC2zQmcuuUDydvOpGhNiAXXfT1dfA+hfX5x8z/hngW3WiQSpl7RKHZC9lh6762fdyq50f
tBp//H1IHwIQ3At4dXzE5TbyqO7ZpI0lyBIRuvNVoODF0kPcguGsHdI5ABwgElvc4du/W7y0I/60
eDaJuAjrumhznmoNnKJbTMnI+FEY9gKiiPbKnrggRr+Ob1VIWetjH+AOxmEM3hzBXi89t71xChMs
SSUJfa3Aw3e0uUQ3UDiVE6jsmf21KFBXAsorN0Ncu5aBv2XMfjRhCG2Jtk78ftaJNy5fxBQ1aWNc
51M0+PO2CJi+KSoi9toS8sB6d/pZmbz7JcFf213Zhpc2euiGaKpDsQpA3jN3YWG+BSytxdNq9HsQ
2Vih2TtzMV1zSy6uFJqvARjy1y7ps7MrXLv0tcsgkku9A9Pe09JXT2QY9sqnm79vClw9V6yd942O
BHgpXWAnomrabCAFQpe4Ir45OI2KtsZezLHB6m3k2LVw/0e0PfVlQB9kNdlvTVT2acXCaMudQByH
qAABeC3CW+TOxo3UjUrQhCg37jjTLwt3zdYql/Cmab3qi0LRPyast2N3tqcjG1yQ2AS8yO+dYuje
hD/oGh396ASMmyCvU8hKKC+25TCcuqJw3mivQcbptVAynwtZggwUYn1LPkTBxnh+s5VeFSA9VIOX
qY/VYJyn0J7rly5qBDLLkdGvJLc6/SJyYRugC91uP09MZFXZDFE81W151CE10XPnT+GQ4pACOzN0
JGbA3e5NxJpvkZ9DBaOivNmhcOm/ViEUJU6L1k1174RyKb4Vk9fR78pSHXoPhkDkyJ76w8nAd7tp
6VzEM6DSNzYc6JvJBukmHwb7c29AxekOVJwK5GEymzf84NaNenM1yXfF2I0ZK/z8EeuWq7jPJfSH
I4WrsfDa1LBuiWVl+gcLa7Jn1uIfaRWaXVBNw8aDLMTJXtSSuGVVZG2pCZAjXltu5LJq0Bn9qG1j
7wsG4scI5Ij3Dh5ISJ+IBf2IjtsmS9CEySxHq46JiG02fjdRC31sVDl7FUZJ2dX5MXB697R0xGxl
LvhGy7nIVtik2VQuHfaLK+usG6rxKH2nSMqKyudw0nY62hCOhg8LIb5Z84fSmewwK0w3B5ltKW8j
JjxjYUlXzRkI6W106M9lIod62swjVDhIM/YZgbbf0xzIDjdpFWx1VLmpPXo69nJfggcRUiJiJnp9
rCqzNdBRTsK6HpMyCPudyIMuU0uUn1zphrgjI5rMNK/KZM6Z+2lu7D4xshpgBRW92inL+0iOY5JP
lkiF64NhzbPGQ9OGLdqhZFkD0uXM87FxeuiNiEXboNWO+iCmRRPek9ap9nYT8axqON/mrp1/ywNQ
o0AqxQdnRz0Ph6jgTsqauc3mCBowwp5q6K/b7iY3Nt0tfKhOna6dLRlHP6ZzJFLLj4aY8SA61FYQ
bGajFdhke+QprE61R2UR74a5fr+ZWeTEPa3BTlcWYTYzXR0NQC8ZWimbTbPUIvNGu0wgBRO++n71
xRcmjMEjOG6l76Kmpajz7KNxKXHzDvgnMYpXd9BDl/LaVhCNhV7RdulUlVlgG30kvuK/inCsQWXQ
M0A0GrWxG4MCbDtDpKEcxtOstD6WA3OeSmqmHV0gak+HG2na+TPGZ6eMkPbB6QP3VtUVe8q1L7/W
yp1eiNv2r241Lhto2xT3nMzWfnJpjbYAN5r2AvKsaQ4YDAjGe8gwiU6yh37ywrQpOMd0Nfa8C9QU
HmXe4MXpl9K+c8MuOLZQPtpMTt4lS6Mh+6R6IR7MUgPzoewGAlCaI79UjPnW5I5IO7ag4Ujn0ala
nDbVEGLKaNSGm8DM7l3jd3nSd2qFM1dThmht7nFaZ7pVjgWlvSjovo691VYx0u7ofZYtL1+gmNO8
mEY5J1q4vNnMOoTueEGCL9C1tB5oPU9Z0YX8Me+rAj1PrhL7Ni/1Ftwz1sGQyv/l9ZH9uZM4kIjd
fPTFMgjwpGYmOXrMolVkjDVD4k8Enk8begfpdNGL6zCQotK+TnO7d7aDo/pj18zRPZBadVIMZH7k
lSAPbaXzA3Co8zerLe2U1lX+EOGuu19oZT+UYGPbgIO6f9J+TzY4xhCK6HUHUZbB++x4U3vH+PdQ
U32jiSt3BagMwdBbUrntHAmQZOG66cT8ZscQwseQgnFSh1O2G8lQQM2ec/M6h1JuWFSSWBdFlDq9
HB+8AZTlAqDVBltotJ97BshRwsex2IZ+g94MAEDisfB+lcBG3U0hYPt9SNu7wGnVwap9fxfZov0k
ACl6rkqXHEJdLIdem3k3tGpItKpCHje0qR/ggHS3dGjsxwHaJhAiQFpjN2iv3IUdWjCFsm576Pkc
56B0F6wP6HaVogWQ644zpgvxpjsgXees9drhM5OV+Ar3hz8OIW74uFgpOeJgsvSvxhqceygGNXGk
EaScZug4xYJa9BMr2vnBl0soTouMqswA2ZJUXJOTLKFBtjZwWHvW4lGNe4u2SRUo9Ke5OveyEk7q
YzdNkEDDk5zQfrHvKfRvXvHvILVr2VzEdcuXtID4ATZKUQU8CZslylTB3LhnU19ByItKHKo2Ijsa
iRaFYiZuFumRRzDikzqh1kQf2t4Cesgu5HgS09zfBnlh7mTkTk8KElzf+1x1dx3p3cQXiP/iqFHl
iyOb6aFpB2AcvcHGzc2W6dGgc+TZ8rj+NU2kQS8Ha/MnC08NZIFHt37qC2/JhrAmT7O7dJ9tXfzo
gGLMcgvIV+CJ9a4vfPGrc0z0k7dd2MXhGDSPTFG1EY4cmpgtvvfMQlW+ehaErHrBnaxvyxYMJfbg
xAWqIaldTsHecRohY792VMzlwO8rrxmPBfTcn8dRQQCuwr8r0yIY5E1fufl3359xGoGPg9uDFzEB
Y2jLk3oa8QJPPD9OWJmjhAp95hWu9Xn2rOhBOw0DS1aZF5vOjgbc5R7TeK5sGzoNcHPZ3IuHVZow
RQl4fhsxcdvJmHGJl4XLuOQ9vaUtTnjs8ILv0RDKQHwYjvwGfmx7X1iNnSrZ2ydfK8nBv1KTQ+dF
Nz1keXhPHly+geRGCMWchd+3g6pvPO5xbK9W7hYHCFQi97R27BeEnEkZsYR7urxtkV3caAhQ4fqT
Fo8ty7f3ldJtvAicbaTUpzgYRuSVfebp76JDR2Y/SL3L/XlKVhIS1JzG4FCbwrzSwpG7Eu/NQ07n
5VTIYLq1KL4PxL8yDbzO2dde3e4k6OcTZFrrVzQVRZm3hPYRZ7Lb+T5T22GBvmE80VHfoEMaDaAc
7wGqJEj+RqTYRKGlnmtTLhsJNzMdrBFvURVGb2E09jGnVpsJGvYPOarDNzowaGJdsIQMYd4TpE/q
hznSVTY4fffmcGnw8Kjwh1dBgj7vXO+2gsf6jD/1H6pG6rQMyn7niJodbE+PqLTlUZkOVdjcgcgb
uAdnVJtoWHrcCvX4Mjgu4XHoi2lniGFRzEbPBqftFBZHRTv5yEaoQpN+rqGNWdNMuHP4qfdUmRKQ
ttwZDShf3BeUvFAt67SfEVSDyb6Xjz0kVl5QyGS3o627e7TsKhK3i6j2EPRz91Q30R2ZFc0I97y0
7/sm65bqhw8JxBsLgvSbjkortRX+K4KVeYHX1cpHKoYpVqUvt5A3kVuG9VzTnfWBcLrAjS8lbgkm
8JtGgKotNkG1fnRUHFnX4M9dPeHHRG4t6vGHyh7cvRjCGRxfBu9mhULLjnSz2dl5194MlQ73cOwC
vL4KOeqRdz8YA+Y8RlGFH/vZ4008Yx6LrAPp1SfWtm0my5lnzBnFvQhLOx46MM20llWmyppYZvqB
pFCdy3c5jpCx6i7zBqe+ITmHX0aZ/agthx6LyWAWuEU3hTNZR3uswt1AxuZNOQM2xVzrBNJy5Fst
cnRJiLHe2WCz2bR+P6xaieFJq27aIRISP0EqUT25JW8y39T9S9BO5ZbyaTgIY/lBUi/M2UmlxSPV
HcC76P/PY0Qh4EGBfuCJNEt5WzMfnh4OA94Sp2j8bwOtMQn14oHfPSL8xaptN3EL6mxBU6qfVMuj
+Pf6jC6ajmNilumbGhhyekT09UH52E7Et8yzQcYxVdPipQR8hZ+bCqGYjnJK1uscbz74h1m9D3rT
bZuharbQxFGbFjdUWum6Qb5TLHHelcEmsH526gd2SwWfU+HqnjyP4UcFeyg82cyI1MjSIvTV2BQT
8+T9UPDxFVKe86btq+pWen60xe5oDsbi7CeEOmtoeg2h941V0nr0sJFtiAhD4bKbouAhaEvnODm6
blMb4oDfp2lc9jk0GD8DLxmc/GpqnsFH4aRc4PGHp8ur7y5UMVni8aF4CNyxWWLXBRVqXCuP7cHH
G7pxEFgIS2XZ2mnvNu5zUNjRgSiH3PoyWO4mZAG/kNAHbVsASc42dqBIuSSdsei3UHQMtFcOGkYL
u6ApiFpQvOzt1TWKInHSgyI/zMjZkMF1kW2GbIf/A8REEViKeJQJW07f+jaMVCamgv1gi4kEvHtQ
8IORWGiIQnq5+2ZTZbU7u++iCXk/M3/H7Ujw+WE1w0MEZ+czRXRhEgTgqwK6tYYIPirTdzWHZqKg
I7bcLKS4LdtheENgMH2D+oABNCYMRxZD0xKXxhowbJU1W0c1RF1/tCUDry5Rqm0SOteQyCNQHLyz
CULihIS6D3ZW6ap9U9oVFJT6ZkHJ1IXv7085MuJ9GFZs77StM8SaRAJRudNQGc8hr+uEowiKWpjn
zA8jsfNXVY38k8+nRmS1nTfQx53aOUTffQtOZgId0SZR1eSlwu+jk2K4KNMeUozwNj2nwff1GAH1
a8ygjozaGDLjBGAw2Hd0EXOxxRWaV0mv+9mJlepwawnTwYEyvmeelVXLx8ZpImQ4oPSqsybyoVzt
E0QCiZklJpWGnD+IEAuWgv1zfMRuKXF+sMu7216MEwD/VmN+2qFwcBXWDZYODyF71lFZ6jTQc9nc
A6jQ1/FS1mRNt9deuzOtKekdnZvyK6Et/0SXtgAGJqhA0stKKjRU7qB4uRsNdC9Ac8z66BA04LI/
ua2X4yHn3t0IDmscAk4M1LlyO0jLOQdKnoMUApp8UE5c+bbmHLoSgkXwOSqAsuHi8gFbgnYqzZvf
Iho2Nes/cHiZtBV+K7MNFIM2PgMLe2b1i7n3QK82xqA/Kn6BgtSFtCGqR88RqJ2KVM1TeB8aNiu4
P4XQiXCW8RNSu3m+Z4PABM6gGmcx9hTFOlsgasOlGno7EHVhM5ZoKtoORFO6M3kzsxsj9AC10wg/
ZEGHPYwcJzv0CzQ1diqCFmBiI/QHwxJEVM2uqjwLzmsj2A8QnuXyBLcOq+1yL4q1KdwXwyF0gb3s
u2+mdLB5BC+HvSd+f6nC0d4raRdD1jc29oQ1KfnoN4umcSGX5TDiYfZSy/Yad7toBF5pS0DQlnrl
6BxahMWvK3KTZgrRvklD5BqOUSMNT72p7wFncCddQuvWFK+D8Ng3p+wU1EVp7/A4aIt8Aad0zx+t
yZenGqUGb8Ms6b1R3G5dSsKqvHVIF/T7vPbQZtGrKCyzet2xIObJ4RZBPPm4VBG9HevOEQmfXV1n
QeUjhdcuUZWME/IIMVqZ7Soum7F9UpqYn75gro7VJPqj5VruG66e9Vawsf8YAVN0HDr5UsWjM+V3
gA91n0eOe8ZqCY5OV7fTsgOaVARp1YJvKC7B2fzCGBTOSDiM3xc9iigNlY3j4rHJ/FRtEIC0O8+t
FEQs8FaWGn+gIJL5c6X2WDLBBv5A8P1fKjfMHyOcmBmyYa2t147g6iTtEUz4wDNy6AXbZRA3Hujd
2sBRBz/3orcSTuyNQ3FCk6VahudgtspsDnr9WXte/QkREdsOSASXSQ4KNxKPfQceUw9dO7FBfP8k
3BUbFQlp4QFDOuUYciP3owZLhe6G6annYbkJNLR+45ZEbR93hvkpWgzH20L5HiTuZ0QNdNbNGMtF
tIfQy9nPzlQstQuvPA5LGPwYSViYtAgH/djWhf/QEjLjTjb8O4B35mfoQpkW7PHOrp9w7ZVKMR4D
yFl/aimeYcvJPQjZVs5yS7WZXjH9dN+HUIvlaDCBwnXYJA7ekhMSMCF2kk1v1OTJbV800WlB71eC
/Jy9gzIWT+HrmWcbzNIbFHnkdqztYOuXLNo3c6MfeBm1t4GN9HjcqMHK2hwivBBADl5BVUszz0Ux
F6q6bGcQdp+qWS6f4bnh+Kh8uhNCdgmRPoph3mC14NUa0VFna1AbtLTdAxzWgqEJifaq6/p4GBTd
h+5QHcd88neLnuHZl3OzaxfHyhqIu26jcaxvpk6rU5BTfWDhoPb1wOQG8Q54vlcIvju7w2mgUhwC
0tVbv6+sDRCpbop0L/2+3uDIkVH7IKrIPRAWsWMf5LgbMNcvI3PlgZM237vGD2L47146cblkAfZL
yszEt+0U+nGJLFMy4NA+QRGc7IoyKhK3s8d9uYAHciDyFwpnX+vI6/bNWLc4JMgJgAWIZ7xy/ZQq
PHv1nLf3U2/xBzpXEA22lhp0Og3AOTQP8DkUPZ1tw14nUENueiLEc8VNfoTsjz6KBsVgnwqow+Hc
oCNl6kf0pEDixx7xKb3nDGWGpHWRIDXnJqM05r4ZrBeIAdfbLnKHPd6iNvOBYn4tHTj4otJmg4vF
bGak3NAANWRlj10SsrH/0v0fc1ey3DaSRH9F4TvR2JeOtiOaBDdJlNSS7bb7woAoGijsKwngbzrm
7Nv8gX5sXgGUDIA0aQ98IG4SyUpUVlVWri+BGYokTBXNd00LFp7N4ntw123XpQJctqGDxu3zJI21
a9fP089yYUbskEW7y6kjCAEQIBRlqljJdo7bRUBDZbnUCy+R5zCCnsiAcy8LFj2ReRztWzmBNSOz
iBbxfqDOcjlIsRQDd+qiQRd0iiWXJKMwCFX0OZbZeRx57JpogY2mA2GyfdyyA38cFa59m7KZOQqQ
DPNpMxg46HsYcP5NyqH1VSYLj64NHYQzXfXSIRa5TriN8HEbx95VrPnILE3F5G9zw3u6j77h99tM
Wj4WaFc9thUPqBwuHHwzCb4w+BZzlJlYpnXtov3vVRZs/adCokmsCBosBpLkTzYCelnk8KXc8Dbv
X5XL5XJhOVFi5JGaL4Rczm6xMOpMMhP7Dq2Z1kimzC4VKY2nsM2KmZ86JYBIlhYgXSS8EHqGX7ka
hzo44sdogU2dvXy5BSZknA4AirSBYA/QfebvJJLkj2JksWNl6wNSK4YfbOhFErFG1lJTL8kGfl7Z
RI8uuLc+wwUjzbKNIE7yUpSmRSzJ6ErNF0OcYG5E7MKdbCJTG6EjkKunFjzkIqDaF6VSKleohAhH
ZAndIt6KiKKoOX/JZQLahHAcCrzzzJp5qbaZbkTbGavmJr2GerS5ZEsOPlyS47hDFKGoNk7Qi1ti
ndmGL4sr0QuLMVKgi9VA4NhVnArFl0GY5xPYhC47FBw+hDKTwokNZdO8c5exNDED25xjh9r/hPbA
vwJGbDyy0QM+Glq86+rFRiV6xA5Q6Mo5ZKpK4mZFxOQzV8Lzjozx5WiTesG8KAfJPdJj/ZkHRgfD
jM02mh77W/GT5/E4pW5amJeDDEjUNpJmxtoyRrt6RMfug9Q5maJfRYy7WUaoBQOWEXAzeDSKbUf8
icBmwAsxLb1Mt/AUEERtVizO+5Wi8M41PLvsvFyKUIiyYACEnEK5tT0RPRfCRIKmxaXLSWkqyiKR
JOt9aPN6aYu5jvieOeKwhz8TuFzgByzCaE5KPwEyB+t713yimSsfUGlrwsbLhRvACtEdxCk+ZKwc
nQqMHsoDUHG/oiUF0uYRiG1PseB5B4nCoaVvaNKJ8+gQwwHo3PGQ6KF4qCqiVSPFHUVFWicy71vs
IN6mOAq4fnUJzmMHslBQPjmldyIif3A6DUqdFUNLwcQVS6Q1lKm/2AawJsgEtsGpEC8dZm9jfCNT
JZg2UkHMLEacQvOgWg7dOf8lnAhX8a05XurFZ/gW3gNNVS+uygWso8dTnVhOzLBCnmyQRiFfnJIk
s/QEWkMY26M8paZZOj++ZIcC840lqxLnG2R41D1rVoElizdUg4Bn1bk/TmE/SxT5Gk0SnfSqjZ/L
ZpSAhC2O87tsBg/W5fLSfUB1OlImzTX7IA/FTyVAVHQIuckpLMLDp7uxiJQFjSmm2wj1qwL2Cs1N
FSiSEUKg8ZwgXfM9WqZe+bcoZbu2DQWlB8FDPh0AUSyHc0bPp/kH5yF7/On+ax2G0KVvvJDDi7nI
E3oWEXVkHVNHrBXZTKsTfD+Uk9PkOz2tDTK2G2w3LOW7O7fvcsTyohGZRdMi1aUbgt6pQjy0ctQI
FLMBWqqeYvupjUXfrkFdc810m2nguozYNPqOwqlxaoInxE2Vxd8gobBxZkOdoxMU4ar3JzCCkoUz
RU+alaqnSD1O75NohnDDqSoE7uDpRGWfBkFHk5+78keTU7hKIBiicTbOr5ObYp1fxTNk6auAIRFn
/CN5OJVufXC632h2hVGgCra09OFwR+BmHG28iaZCiUtz4TNreh+Pb56DtFC6iERSAKWhLLa9eopW
pqoEJ6HucTwwK8Ihy360VHUoZeHoOKWDnKQt9Tgkk9Pem21KIVycG0cCJ/kllEdhGObzjDOO09gv
/8GJ0yhyAgwmWnjbEUGslSENMgPr3DkOgjKhzYMjnYZP0Oj8NLTrfjlAh15H5Ei2FspsCnoUTMmf
LD/6ExgniMdMKO6qKI7lSTjd2iMbKfrzfJou1PtTacCH+NqccoevEkwODjqgpVvINqXqnIsYloUc
neOsPXTMm2ToRmqeQZggNrxtyAVefnC9dXgK/OfQRmyO3xEjHpwlSzbD9giEYKgBzFKEGWZmkS4j
UPPTU1EADAGUHwGJY+it0Z6Kg4wTi/eQ0s5bD0qMQo48mxyncGBNmhS0jhJGSi8hCIfBeFmyaFVL
u0T4MJbMnmQ6yXahhW5JbAwyJl8Obcwijqwh7P2fz+lrzYZv8yvnXWJLMFl0N9Lj7ElBes7/wS4Z
QPkAOAAUp9RZeyGMWVdQQixItI5dH07OmyLgfl7+AGDgG5GOpNM8U5K2FmaR2PFwYAf6QL4pEqsn
lc7eWm7hd9xKrol6qtAcChb3QALAz+bKqSLwg1vs23S6kHF8EfK2EmI6sMhHLMCbkOc2QuXOiaU5
cCzBNUWS0VkFJQbd3Hzg5w62yKDA2gN6IraXD+xWuUMquDY6JccOCBhgmKEMV+TQ7AQJ7e1dJsSO
m7shKkAUeCsXA4WDBUa4L8d32kEiyLYF9g1gh/fAXjPZzZ1thEAyjySeVMz/MiP51B10ikbnuHhJ
lhFJQnkJe2k9UTjz5IN2k+i+Yc2SB9ovjzuh2u/XGMuCghJm9JpA0Hu/FrwMBW7D0YIWgsbYnv6P
bCDDdE7mG08XJ9olgHY+nFKMDu0L8A9YxyjR3K+cRlWvmQIQy9Qtl71yhHC2BHx1NljCz1dLn99W
+e/mOrirrbDk3R/4exWEBYKYVtr5892CrOIgCb6kf9CfvX6t/aN3t+Haf0jj9TpdGGH3m60fYvwd
fd1IjdYfYz8lafFXto6L+3WSuenxT+s3xUToQHcB8dP3wd4QP/SlajLfHehiXb3X+yJcv32zQuwn
pe9nksB/s/to/vT2De2c8tveQNVkjg3gGphz9oSRBxzLCNVD4cDdwDdfPpAEBl4TPAA4rJ6aVION
35v93vsc4NDx77Te3XjyiK8T+EDJKm1OHjgFAk+7dfwIBzqjNDggMIh2oEEQeh7VD27VJiMElUHx
EHq6UDwykDojDkBq9p29xmio9lRZEdjJ1QMx3Jy9rDAq8BigNgGFij64l86LCbRJJOAT+zKClxhU
IIkAhBNh+9GnzQhRYwArLXFoIFp/XLP+jHYDDNYfFAffPwycxCho44cSQ9xyzX0gYh+g5gzNdXfH
BKfkvPYBjww26Hj9hIHCcNgEqgY8l/rpCgORUdGTCF3SduelFj9ntAsA8ddbJHI8pAKKsJBO2N4F
VBYCqBA+c4CjVM+57QIOhat9N4HAoBMPj+mhv0n1dK5GmWUQhqeNNHa75OwuBrx476OgMbABsANe
7n86YlMiCBAVggSdEM1qq6emeEZHQVDQiq3nZsBSo3icugNfnw4fJI6BxMBp4c9VMlJp3vtm4KEo
wjBUoOTXnOiwQaw+R9GmjJvjvG4GnGbaYa3fzcDJDHYT7C4E2g4JBaofwMFEcVZf+XNebEBlLTWy
+7EB2wBKECzPnTpIgeKaUkESGVRsA7YSnKie89MTWP4XnAYGTKCKYj1JtssGUcRpwXFR0d+pemrG
n5FwhO+fr09qbZi/2rP71uP31UWJQbMsRNex3q/TbO4G3BFwvKD1E+TGee4Gekf0lo0crCg4sURo
Ba/TbLJBFBiAUCBQ8aJWnp/WCE9p36tyAONBhmhAoxJ4j5rzl2QGaEI8RbOtn7NTFQCn0ltVGHCw
IOGUgFNuJxU6slFUGbg5Uf2PEET9nNtNCVQ7tfcVoTIwEgF7AVP64GkQRJwWkTbg2m2Hs5ONVCj0
NqIkBpIPjbhe2dCxIkQewhMoO0iVOtfdAKyh+qT2uCJ42JLQiXBD7syEjkkJ2QiBgUZwL4fm7GSj
BigwTemtQKoMWunRg/8dP6OMSwJJOVAfdwrm2WlO9Fj0VRmw6aF+Yce/OBA6ZgRsa8QD0RwTPqjq
OTsuUMWp92YQqF2pIU++M30YkzxEJ7o77oTn2bkWKMZLb4WJVxgkhSCHieaGVE9bYcBNie6W6BGP
/irVc3ZCgfbfrLdmD9mI4AuF98dh6GgKgsLg39QNeX6aEm3P0tuKFBgJably1eaQLnBn/iKMbR4l
OsCBrp+zYwOA0SjKfz9jGuuPagncfQ13alNvxjEAWqFQhZ+qY1Az/oesyB/40muYcmQR96mKYpJ1
0giFnvzCSxhvf4B2kLL1PRrTrEf+FuN817Ixqxhb48OXmFtFZvfz3fz2KbdovUzq5Z8zso6NeGUV
1QfF7i1vDA+x0D9X8boZX6yia9/e4u2b1js21v7ooK5hBkbSHLd2zvYe2DPKwO+MXDm/+448NCxi
NF+4Din0HXayfgLv3YuDodwqdNWXAsoKn7/GJA0uHgw/DZpT2LlA+1KYBuT53/Zi1r7FvgMvjNjw
ref/tF4a2LfUU9V/bHBkinyKJLh4Am8y92VMmkKw8wr+QiLt0Su/Qt/R74z4+d/WuLW9/gvGNZ6/
PnZ2exVH7D30OvYN7zFbtZe0NrD7Dn5PsJTri0vDX5O4TaC22X4FgSm2JIhgy9wEcdoSjTvn4a+l
0t2YtZ7dlwYVBcbFCNk6MfHbC11rsr0J4NRe3BmZ216HWk3qPfg6NknY4v1O8+w78vtgBc4QvyXN
dlpN37H/9IywfV53obi+Ay+whMnFFPcIab937cXtO/wdMbLnr005s/ME9R34PsAbe63dtzOm+4/s
Pz3/129f2K8ei76jQ+4afnslX9Nt+o49WneF+mtC1/GhD2l+r2lZ+/pgJ6vve1+ARkoHXrl4rXf/
AwAA//8=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1665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29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548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50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435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011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5449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291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929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602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542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696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608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8dc6e53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8dc6e53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74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31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62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45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539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1600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64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8dc6e53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38dc6e53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72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microsoft.com/office/2014/relationships/chartEx" Target="../charts/chartEx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51100" y="1440666"/>
            <a:ext cx="6839017" cy="20615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l"/>
            <a:r>
              <a:rPr lang="pt-BR" sz="3733" b="1" dirty="0">
                <a:solidFill>
                  <a:schemeClr val="lt1"/>
                </a:solidFill>
              </a:rPr>
              <a:t>Pesquisa </a:t>
            </a:r>
            <a:br>
              <a:rPr lang="pt-BR" sz="3733" b="1" dirty="0">
                <a:solidFill>
                  <a:schemeClr val="lt1"/>
                </a:solidFill>
              </a:rPr>
            </a:br>
            <a:r>
              <a:rPr lang="pt-BR" sz="3733" b="1" dirty="0">
                <a:solidFill>
                  <a:schemeClr val="lt1"/>
                </a:solidFill>
              </a:rPr>
              <a:t>Pulso dos Pequenos Negócios – 6ª edição</a:t>
            </a:r>
            <a:br>
              <a:rPr lang="pt-BR" sz="3733" b="1" dirty="0">
                <a:solidFill>
                  <a:schemeClr val="lt1"/>
                </a:solidFill>
              </a:rPr>
            </a:br>
            <a:br>
              <a:rPr lang="pt-BR" sz="3733" b="1" dirty="0">
                <a:solidFill>
                  <a:schemeClr val="lt1"/>
                </a:solidFill>
              </a:rPr>
            </a:br>
            <a:r>
              <a:rPr lang="pt-B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Resultados por UF</a:t>
            </a:r>
            <a:br>
              <a:rPr lang="pt-BR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sz="3733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9BCD88-810F-2343-B768-A3F1A54E479A}"/>
              </a:ext>
            </a:extLst>
          </p:cNvPr>
          <p:cNvSpPr txBox="1"/>
          <p:nvPr/>
        </p:nvSpPr>
        <p:spPr>
          <a:xfrm>
            <a:off x="4852893" y="6563786"/>
            <a:ext cx="489275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CD8C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UGE – Unidade de Gestão Estratégica e Inteligência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FA7F74-5D80-6A88-B1B8-DB7F850A3875}"/>
              </a:ext>
            </a:extLst>
          </p:cNvPr>
          <p:cNvSpPr txBox="1"/>
          <p:nvPr/>
        </p:nvSpPr>
        <p:spPr>
          <a:xfrm>
            <a:off x="358140" y="6485322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dirty="0">
                <a:solidFill>
                  <a:srgbClr val="FFCD8C"/>
                </a:solidFill>
                <a:effectLst/>
                <a:latin typeface="Calibri" panose="020F0502020204030204" pitchFamily="34" charset="0"/>
              </a:rPr>
              <a:t>Pesquisa Online – de 26/02/2024 a 02/03/2024 </a:t>
            </a:r>
            <a:endParaRPr lang="pt-BR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220671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Como estão as dívidas/empréstimos da sua empresa no momento? 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A95C96-E564-6043-D0F9-A71DF20DEA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10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4BF92EB4-F026-AB70-0AC2-F4924D45A6C9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3F9A820-050A-55BD-C3A1-CB2699C72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105944"/>
              </p:ext>
            </p:extLst>
          </p:nvPr>
        </p:nvGraphicFramePr>
        <p:xfrm>
          <a:off x="234752" y="877454"/>
          <a:ext cx="11597030" cy="497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276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165455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Quanto o pagamento dessas dívidas representa dos custos mensais da sua empresa? </a:t>
            </a:r>
            <a:br>
              <a:rPr lang="pt-BR" sz="1600" b="1" dirty="0">
                <a:solidFill>
                  <a:schemeClr val="bg1"/>
                </a:solidFill>
              </a:rPr>
            </a:br>
            <a:r>
              <a:rPr lang="pt-BR" sz="1200" b="1" dirty="0">
                <a:solidFill>
                  <a:schemeClr val="bg1"/>
                </a:solidFill>
              </a:rPr>
              <a:t>(aplicada para quem tem dívida/empréstimo na questão anterior) 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9731F861-6355-BB1D-2FD8-3E0D0FA3623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11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9286B0CA-F4E5-DBB6-3DFB-E896FD77D624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0C84B67-050B-D5E0-2BDC-69C376896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818456"/>
              </p:ext>
            </p:extLst>
          </p:nvPr>
        </p:nvGraphicFramePr>
        <p:xfrm>
          <a:off x="171768" y="1052945"/>
          <a:ext cx="11650777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562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41000" y="225001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Nos últimos 3 meses você buscou empréstimo bancário para a sua empresa? 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559BE5E-EF7C-E5B1-3CA0-24154CE622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12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7895754C-CE48-FD08-5EA2-089A8C57E60F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3CFE45C-893F-6034-B725-4E56AFC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283760"/>
              </p:ext>
            </p:extLst>
          </p:nvPr>
        </p:nvGraphicFramePr>
        <p:xfrm>
          <a:off x="314036" y="932873"/>
          <a:ext cx="11536219" cy="489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61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42562" y="297930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o que aconteceu com o seu pedido de empréstimo? 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4BD574FB-9074-B5AB-72A3-0353C440BE7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13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7619D84A-5DB1-F8BB-9723-908C67827047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FEEE269-3897-862F-25D8-6E87AAC51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62073"/>
              </p:ext>
            </p:extLst>
          </p:nvPr>
        </p:nvGraphicFramePr>
        <p:xfrm>
          <a:off x="341745" y="942109"/>
          <a:ext cx="11480800" cy="496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5176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114794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Nos últimos 3 meses você realizou algum investimento no seu negócio?</a:t>
            </a:r>
            <a:endParaRPr lang="pt-BR" sz="16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44C5DF2-F8AC-9461-DA15-A7084DA823D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14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67575F0F-9988-E659-C4AA-303C75D05267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6F46E09-7F19-4C06-C5A1-354A464C04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818041"/>
              </p:ext>
            </p:extLst>
          </p:nvPr>
        </p:nvGraphicFramePr>
        <p:xfrm>
          <a:off x="265582" y="932872"/>
          <a:ext cx="11584674" cy="476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9406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165455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Em que você investiu?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0C29A8D5-AF2E-8AE0-FB3B-EA1EC58ED1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15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78E245EB-CEA5-E686-9E28-29631DFA9804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00962B-34B9-5307-776F-2ED65F810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63" y="803096"/>
            <a:ext cx="9079346" cy="55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0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47700" y="133391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Para o seu negócio, você acredita que o ano de 2024: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0C29A8D5-AF2E-8AE0-FB3B-EA1EC58ED1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16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DC2AA347-2126-B962-6CD2-D3E132C6DC68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67C1815-C27C-F9C9-1634-4BECF99BEE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854468"/>
              </p:ext>
            </p:extLst>
          </p:nvPr>
        </p:nvGraphicFramePr>
        <p:xfrm>
          <a:off x="171768" y="865911"/>
          <a:ext cx="11763887" cy="494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8D180E6B-80F1-9F80-15AA-91139485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05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0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25800" y="211261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O que fará de 2024 um ano </a:t>
            </a:r>
            <a:r>
              <a:rPr lang="pt-BR" sz="1600" b="1" u="sng" dirty="0">
                <a:solidFill>
                  <a:schemeClr val="bg1"/>
                </a:solidFill>
              </a:rPr>
              <a:t>melhor</a:t>
            </a:r>
            <a:r>
              <a:rPr lang="pt-BR" sz="1600" b="1" dirty="0">
                <a:solidFill>
                  <a:schemeClr val="bg1"/>
                </a:solidFill>
              </a:rPr>
              <a:t> para o seu negócio? 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D35214BE-76A9-6574-26C6-DA86B74BB1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17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52B80276-0555-0E10-8168-A79DCDD83409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150C71-EF32-16CB-D1AE-00ADC1DEC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12" y="606544"/>
            <a:ext cx="7449439" cy="56942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D7E969A-6EBA-7E7D-9496-571EB93E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968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1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07327" y="124154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O que fará de 2024 um ano </a:t>
            </a:r>
            <a:r>
              <a:rPr lang="pt-BR" sz="1600" b="1" u="sng" dirty="0">
                <a:solidFill>
                  <a:schemeClr val="bg1"/>
                </a:solidFill>
              </a:rPr>
              <a:t>pior </a:t>
            </a:r>
            <a:r>
              <a:rPr lang="pt-BR" sz="1600" b="1" dirty="0">
                <a:solidFill>
                  <a:schemeClr val="bg1"/>
                </a:solidFill>
              </a:rPr>
              <a:t>para o seu negócio?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D35214BE-76A9-6574-26C6-DA86B74BB1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18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52B80276-0555-0E10-8168-A79DCDD83409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B0D1336-8C0E-DD4A-ECDE-5B7447222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119" y="667454"/>
            <a:ext cx="7369752" cy="563329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55E8A49-61F7-39B9-89F9-DE0D943C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7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3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165455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>
                <a:solidFill>
                  <a:schemeClr val="bg1"/>
                </a:solidFill>
              </a:rPr>
              <a:t>Qual das seguintes frases representam melhor a situação que você vive agora?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D35214BE-76A9-6574-26C6-DA86B74BB1D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19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52B80276-0555-0E10-8168-A79DCDD83409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A806A4C-CC3C-ABBC-C6AC-8A39FCAAE1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572413"/>
              </p:ext>
            </p:extLst>
          </p:nvPr>
        </p:nvGraphicFramePr>
        <p:xfrm>
          <a:off x="265582" y="868707"/>
          <a:ext cx="11464600" cy="530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437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86621"/>
            <a:ext cx="85540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400" b="1" dirty="0">
                <a:solidFill>
                  <a:schemeClr val="lt1"/>
                </a:solidFill>
              </a:rPr>
              <a:t>MÉTODO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ACABC9-602F-2220-A006-13BEEF0FCF8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2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EB01BC-F65F-4943-8EC3-83064115B728}"/>
              </a:ext>
            </a:extLst>
          </p:cNvPr>
          <p:cNvSpPr/>
          <p:nvPr/>
        </p:nvSpPr>
        <p:spPr>
          <a:xfrm>
            <a:off x="6100861" y="5776027"/>
            <a:ext cx="5958348" cy="416011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600" i="1" dirty="0"/>
              <a:t>* Universo segundo RFB referente a dezembro de 2023.</a:t>
            </a:r>
            <a:endParaRPr lang="pt-BR" i="1" dirty="0"/>
          </a:p>
        </p:txBody>
      </p:sp>
      <p:sp>
        <p:nvSpPr>
          <p:cNvPr id="5" name="CaixaDeTexto 5">
            <a:extLst>
              <a:ext uri="{FF2B5EF4-FFF2-40B4-BE49-F238E27FC236}">
                <a16:creationId xmlns:a16="http://schemas.microsoft.com/office/drawing/2014/main" id="{7BE0B3D7-848F-4128-BE27-D6D90A9B2F1D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18BD92-F09B-A687-8119-098290B97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00" y="889469"/>
            <a:ext cx="11087100" cy="5132917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/>
              <a:t>Tipo de pesquisa: Quantitativa por meio de formulário online (</a:t>
            </a:r>
            <a:r>
              <a:rPr lang="pt-BR" sz="2000" i="1" dirty="0"/>
              <a:t>web </a:t>
            </a:r>
            <a:r>
              <a:rPr lang="pt-BR" sz="2000" i="1" dirty="0" err="1"/>
              <a:t>survey</a:t>
            </a:r>
            <a:r>
              <a:rPr lang="pt-BR" sz="2000" dirty="0"/>
              <a:t>).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Período de Realização: 26/02/2024 a 02/03/2024.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Universo: 19,5 milhões de pequenos negócios* 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Amostra: </a:t>
            </a:r>
            <a:r>
              <a:rPr lang="pt-BR" sz="2000" b="1" dirty="0"/>
              <a:t>6.797</a:t>
            </a:r>
            <a:r>
              <a:rPr lang="pt-BR" sz="2000" dirty="0"/>
              <a:t> respondentes de todos 26 Estados e DF, composta por 55% MEI, 31% ME, 14% EPP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(*Porte declarado na pesquisa).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O erro amostral é de +/- 1% para os resultados nacionais.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O intervalo de confiança é de 95%.</a:t>
            </a:r>
            <a:endParaRPr lang="pt-BR" sz="20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pt-BR" sz="2000" dirty="0"/>
              <a:t>Resultados ponderados por UF e por porte levando em conta o universo de Pequenos Negócios.</a:t>
            </a:r>
          </a:p>
        </p:txBody>
      </p:sp>
    </p:spTree>
    <p:extLst>
      <p:ext uri="{BB962C8B-B14F-4D97-AF65-F5344CB8AC3E}">
        <p14:creationId xmlns:p14="http://schemas.microsoft.com/office/powerpoint/2010/main" val="213070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1" y="252173"/>
            <a:ext cx="86032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667" b="1" dirty="0">
                <a:solidFill>
                  <a:schemeClr val="bg1"/>
                </a:solidFill>
              </a:rPr>
              <a:t>Equipe Técnica</a:t>
            </a:r>
            <a:endParaRPr sz="2667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601" y="1669149"/>
            <a:ext cx="4743254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</a:rPr>
              <a:t>A </a:t>
            </a:r>
            <a:r>
              <a:rPr lang="pt-BR" sz="2000" b="1" dirty="0">
                <a:solidFill>
                  <a:schemeClr val="bg1"/>
                </a:solidFill>
              </a:rPr>
              <a:t>5ª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Pulso dos Pequenos Negócios </a:t>
            </a:r>
            <a:r>
              <a:rPr lang="pt-BR" sz="2000" dirty="0">
                <a:solidFill>
                  <a:schemeClr val="bg1"/>
                </a:solidFill>
              </a:rPr>
              <a:t>é um produto da </a:t>
            </a:r>
            <a:r>
              <a:rPr lang="pt-BR" sz="20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e Inteligência </a:t>
            </a:r>
            <a:r>
              <a:rPr lang="pt-BR" sz="2000" dirty="0">
                <a:solidFill>
                  <a:schemeClr val="bg1"/>
                </a:solidFill>
              </a:rPr>
              <a:t>do Sebrae Nacional, com apoio da </a:t>
            </a:r>
            <a:r>
              <a:rPr lang="pt-BR" sz="2000" b="1" dirty="0">
                <a:solidFill>
                  <a:schemeClr val="bg1"/>
                </a:solidFill>
              </a:rPr>
              <a:t>Unidade de Competitividade e Unidade de Capitalização e Serviços Financeiros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10599" y="1669149"/>
            <a:ext cx="30471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Kennyston Lago </a:t>
            </a:r>
            <a:r>
              <a:rPr lang="pt-BR" sz="1400" dirty="0">
                <a:solidFill>
                  <a:srgbClr val="FFC000"/>
                </a:solidFill>
              </a:rPr>
              <a:t>kennyston.lago@sebrae.com.br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</a:t>
            </a:r>
          </a:p>
          <a:p>
            <a:r>
              <a:rPr lang="pt-BR" sz="1400" dirty="0">
                <a:solidFill>
                  <a:srgbClr val="FFC000"/>
                </a:solidFill>
              </a:rPr>
              <a:t>denis.pedro@sebrae.com.br</a:t>
            </a:r>
          </a:p>
          <a:p>
            <a:r>
              <a:rPr lang="pt-BR" sz="1600" dirty="0">
                <a:solidFill>
                  <a:schemeClr val="bg1"/>
                </a:solidFill>
              </a:rPr>
              <a:t>Marco Bedê</a:t>
            </a:r>
          </a:p>
          <a:p>
            <a:r>
              <a:rPr lang="pt-BR" sz="1400" dirty="0">
                <a:solidFill>
                  <a:srgbClr val="FFC000"/>
                </a:solidFill>
              </a:rPr>
              <a:t>marco.bede@sebrae.com.br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Competitividade</a:t>
            </a:r>
          </a:p>
          <a:p>
            <a:r>
              <a:rPr lang="pt-BR" sz="1600" dirty="0">
                <a:solidFill>
                  <a:schemeClr val="bg1"/>
                </a:solidFill>
              </a:rPr>
              <a:t>Alberto Vallim</a:t>
            </a:r>
          </a:p>
          <a:p>
            <a:r>
              <a:rPr lang="pt-BR" sz="1400" dirty="0">
                <a:solidFill>
                  <a:srgbClr val="FFC000"/>
                </a:solidFill>
              </a:rPr>
              <a:t>alberto.vallim@sebrae.com.br</a:t>
            </a:r>
          </a:p>
          <a:p>
            <a:endParaRPr lang="pt-BR" sz="1400" dirty="0">
              <a:solidFill>
                <a:srgbClr val="FFC000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UCSF</a:t>
            </a:r>
          </a:p>
          <a:p>
            <a:r>
              <a:rPr lang="pt-BR" sz="1600" dirty="0">
                <a:solidFill>
                  <a:schemeClr val="bg1"/>
                </a:solidFill>
              </a:rPr>
              <a:t>Giovanni </a:t>
            </a:r>
            <a:r>
              <a:rPr lang="pt-BR" sz="1600" dirty="0" err="1">
                <a:solidFill>
                  <a:schemeClr val="bg1"/>
                </a:solidFill>
              </a:rPr>
              <a:t>Beviláqua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BR" sz="1400" dirty="0">
                <a:solidFill>
                  <a:srgbClr val="FFC000"/>
                </a:solidFill>
              </a:rPr>
              <a:t>giovanni.bevilaqua@sebrae.com.br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5499907" y="2019204"/>
            <a:ext cx="384819" cy="25668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5" name="Gráfico 14">
                <a:extLst>
                  <a:ext uri="{FF2B5EF4-FFF2-40B4-BE49-F238E27FC236}">
                    <a16:creationId xmlns:a16="http://schemas.microsoft.com/office/drawing/2014/main" id="{7B0987BF-4F5B-F596-DFBD-7641EC9787F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09099067"/>
                  </p:ext>
                </p:extLst>
              </p:nvPr>
            </p:nvGraphicFramePr>
            <p:xfrm>
              <a:off x="1010623" y="916649"/>
              <a:ext cx="8554000" cy="53209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7B0987BF-4F5B-F596-DFBD-7641EC9787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623" y="916649"/>
                <a:ext cx="8554000" cy="5320959"/>
              </a:xfrm>
              <a:prstGeom prst="rect">
                <a:avLst/>
              </a:prstGeom>
            </p:spPr>
          </p:pic>
        </mc:Fallback>
      </mc:AlternateContent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86621"/>
            <a:ext cx="85540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2400" b="1" dirty="0">
                <a:solidFill>
                  <a:schemeClr val="lt1"/>
                </a:solidFill>
              </a:rPr>
              <a:t>Distribuição dos respondentes: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38A2645-C8E5-8A32-9456-3E52B914902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3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1A07567-C5FC-76C4-694E-2CD3EE401B8C}"/>
              </a:ext>
            </a:extLst>
          </p:cNvPr>
          <p:cNvSpPr/>
          <p:nvPr/>
        </p:nvSpPr>
        <p:spPr>
          <a:xfrm>
            <a:off x="5914503" y="4670110"/>
            <a:ext cx="619432" cy="162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/>
              <a:t>515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9BB864A-48F4-8A06-96D7-F3F7E071D6C5}"/>
              </a:ext>
            </a:extLst>
          </p:cNvPr>
          <p:cNvSpPr/>
          <p:nvPr/>
        </p:nvSpPr>
        <p:spPr>
          <a:xfrm>
            <a:off x="6061590" y="4266267"/>
            <a:ext cx="619432" cy="162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/>
              <a:t>136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D9283CB-03E8-8E2F-2852-231080CA9122}"/>
              </a:ext>
            </a:extLst>
          </p:cNvPr>
          <p:cNvSpPr/>
          <p:nvPr/>
        </p:nvSpPr>
        <p:spPr>
          <a:xfrm>
            <a:off x="6474543" y="3124599"/>
            <a:ext cx="619432" cy="162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/>
              <a:t>77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2714AD5-7114-7D94-7CEC-386A13EC9B62}"/>
              </a:ext>
            </a:extLst>
          </p:cNvPr>
          <p:cNvSpPr/>
          <p:nvPr/>
        </p:nvSpPr>
        <p:spPr>
          <a:xfrm>
            <a:off x="6681022" y="2789197"/>
            <a:ext cx="501444" cy="431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/>
              <a:t>80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F0C2DDB-761C-5BC0-2327-4673E41EC4B0}"/>
              </a:ext>
            </a:extLst>
          </p:cNvPr>
          <p:cNvSpPr/>
          <p:nvPr/>
        </p:nvSpPr>
        <p:spPr>
          <a:xfrm>
            <a:off x="6724973" y="3591369"/>
            <a:ext cx="501444" cy="431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dirty="0"/>
              <a:t>147</a:t>
            </a: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0322EC0C-50AB-FAD4-DF10-51200838DAB5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D5CF4AE-93E9-081A-A674-B4D0FA769A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760631"/>
              </p:ext>
            </p:extLst>
          </p:nvPr>
        </p:nvGraphicFramePr>
        <p:xfrm>
          <a:off x="7425855" y="3286832"/>
          <a:ext cx="4572000" cy="247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6A0C26E0-59E3-657B-9417-42A76FD68854}"/>
              </a:ext>
            </a:extLst>
          </p:cNvPr>
          <p:cNvCxnSpPr>
            <a:cxnSpLocks/>
          </p:cNvCxnSpPr>
          <p:nvPr/>
        </p:nvCxnSpPr>
        <p:spPr>
          <a:xfrm>
            <a:off x="5385820" y="3764617"/>
            <a:ext cx="1523999" cy="42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14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93745" y="135968"/>
            <a:ext cx="8260319" cy="6341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Comparando este mês (fevereiro de 2024) em relação a fevereiro de 2023.</a:t>
            </a:r>
            <a:br>
              <a:rPr lang="pt-BR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ficou o seu faturamento? (RU)</a:t>
            </a:r>
            <a:endParaRPr lang="pt-BR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4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E0C8161C-C36F-3058-44EE-60E89DB15946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B0ABA67-8BAA-7CA6-B2A1-FF33D2198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097026"/>
              </p:ext>
            </p:extLst>
          </p:nvPr>
        </p:nvGraphicFramePr>
        <p:xfrm>
          <a:off x="293746" y="1005840"/>
          <a:ext cx="11401430" cy="504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839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530941" y="165213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</a:rPr>
              <a:t>Variação do faturamento </a:t>
            </a:r>
            <a:r>
              <a:rPr lang="pt-BR" sz="1600" b="1" dirty="0" err="1">
                <a:solidFill>
                  <a:schemeClr val="bg1"/>
                </a:solidFill>
              </a:rPr>
              <a:t>fev</a:t>
            </a:r>
            <a:r>
              <a:rPr lang="pt-BR" sz="1600" b="1" dirty="0">
                <a:solidFill>
                  <a:schemeClr val="bg1"/>
                </a:solidFill>
              </a:rPr>
              <a:t> 24% em relação a </a:t>
            </a:r>
            <a:r>
              <a:rPr lang="pt-BR" sz="1600" b="1" dirty="0" err="1">
                <a:solidFill>
                  <a:schemeClr val="bg1"/>
                </a:solidFill>
              </a:rPr>
              <a:t>fev</a:t>
            </a:r>
            <a:r>
              <a:rPr lang="pt-BR" sz="1600" b="1" dirty="0">
                <a:solidFill>
                  <a:schemeClr val="bg1"/>
                </a:solidFill>
              </a:rPr>
              <a:t> 23: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A74AE899-4BAA-5FC4-2A9B-69CCFC03D5B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5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BCFA17F4-828B-B060-F1B3-7D955C2DC2E1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2A8668E-9F2D-A2D1-9817-1864A2D478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789244"/>
              </p:ext>
            </p:extLst>
          </p:nvPr>
        </p:nvGraphicFramePr>
        <p:xfrm>
          <a:off x="749173" y="831366"/>
          <a:ext cx="10458864" cy="184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A76619D6-8EEF-4124-BE31-17764FA4C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398915"/>
              </p:ext>
            </p:extLst>
          </p:nvPr>
        </p:nvGraphicFramePr>
        <p:xfrm>
          <a:off x="749173" y="2837759"/>
          <a:ext cx="10531728" cy="160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CC2B0DD-CBAF-4D06-8954-53F212081C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217421"/>
              </p:ext>
            </p:extLst>
          </p:nvPr>
        </p:nvGraphicFramePr>
        <p:xfrm>
          <a:off x="666722" y="4599956"/>
          <a:ext cx="10684769" cy="184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155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264918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Atualmente o que mais traz dificuldades para o seu negócio? 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6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AF77BB54-6375-F658-A03B-8640F2836E9F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4C00830-EECD-DB83-9041-0628D25AF1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799095"/>
              </p:ext>
            </p:extLst>
          </p:nvPr>
        </p:nvGraphicFramePr>
        <p:xfrm>
          <a:off x="171768" y="849896"/>
          <a:ext cx="11673868" cy="551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533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135968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Nos últimos 30 dias, sua empresa teve aumento dos custos (valor dos Insumos/mercadoria, Combustíveis, Aluguel, Energia)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7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250C6281-0CEE-E834-D66B-6A84E66DE0B4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6D49195-7205-9DD7-174D-6D377B40F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996157"/>
              </p:ext>
            </p:extLst>
          </p:nvPr>
        </p:nvGraphicFramePr>
        <p:xfrm>
          <a:off x="314036" y="849745"/>
          <a:ext cx="11499273" cy="517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331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34751" y="135968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aumento de custos que a sua empresa sofreu, nos últimos 30 dias, foram repassados em que medida para os seus clientes?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8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CB59D274-E6DF-77FE-313D-A2C7393BB8AC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463C5D5-E6B7-A1E7-65F5-3D0C03618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635937"/>
              </p:ext>
            </p:extLst>
          </p:nvPr>
        </p:nvGraphicFramePr>
        <p:xfrm>
          <a:off x="234751" y="955318"/>
          <a:ext cx="11624740" cy="517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289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65581" y="165455"/>
            <a:ext cx="8861437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Você vende utilizando redes sociais, aplicativos ou internet (por exemplo, </a:t>
            </a:r>
            <a:r>
              <a:rPr lang="pt-BR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Whatsapp</a:t>
            </a: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facebook</a:t>
            </a: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instagram</a:t>
            </a:r>
            <a:r>
              <a:rPr lang="pt-B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etc.)?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852A93-EB55-754C-4914-BF406C3BBD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16682" y="6300750"/>
            <a:ext cx="731600" cy="524800"/>
          </a:xfrm>
        </p:spPr>
        <p:txBody>
          <a:bodyPr>
            <a:normAutofit/>
          </a:bodyPr>
          <a:lstStyle/>
          <a:p>
            <a:pPr algn="ctr"/>
            <a:fld id="{00000000-1234-1234-1234-123412341234}" type="slidenum">
              <a:rPr lang="pt-BR" sz="1600" smtClean="0">
                <a:solidFill>
                  <a:schemeClr val="bg1"/>
                </a:solidFill>
              </a:rPr>
              <a:pPr algn="ctr"/>
              <a:t>9</a:t>
            </a:fld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88310F10-887A-2959-D2FA-D247C2F0C44D}"/>
              </a:ext>
            </a:extLst>
          </p:cNvPr>
          <p:cNvSpPr txBox="1"/>
          <p:nvPr/>
        </p:nvSpPr>
        <p:spPr>
          <a:xfrm>
            <a:off x="171768" y="6445033"/>
            <a:ext cx="10531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Pesquisa Sebrae – Pulso dos Pequenos Negócios– 6ª edição. Coleta: 26 de fevereiro a 02 de março de 2024.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2D2B72E-916F-0DD7-7247-DAF2F7E59C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625438"/>
              </p:ext>
            </p:extLst>
          </p:nvPr>
        </p:nvGraphicFramePr>
        <p:xfrm>
          <a:off x="272544" y="877453"/>
          <a:ext cx="11707020" cy="499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55384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973</Words>
  <Application>Microsoft Office PowerPoint</Application>
  <PresentationFormat>Widescreen</PresentationFormat>
  <Paragraphs>90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Simple Light</vt:lpstr>
      <vt:lpstr>Pesquisa  Pulso dos Pequenos Negócios – 6ª edição  Resultados por UF </vt:lpstr>
      <vt:lpstr>MÉTODO</vt:lpstr>
      <vt:lpstr>Distribuição dos respondentes:</vt:lpstr>
      <vt:lpstr>Comparando este mês (fevereiro de 2024) em relação a fevereiro de 2023. Como ficou o seu faturamento? (RU)</vt:lpstr>
      <vt:lpstr>Variação do faturamento fev 24% em relação a fev 23:</vt:lpstr>
      <vt:lpstr>Atualmente o que mais traz dificuldades para o seu negócio? </vt:lpstr>
      <vt:lpstr>Nos últimos 30 dias, sua empresa teve aumento dos custos (valor dos Insumos/mercadoria, Combustíveis, Aluguel, Energia)</vt:lpstr>
      <vt:lpstr>O aumento de custos que a sua empresa sofreu, nos últimos 30 dias, foram repassados em que medida para os seus clientes?</vt:lpstr>
      <vt:lpstr>Você vende utilizando redes sociais, aplicativos ou internet (por exemplo, Whatsapp, facebook, instagram, etc.)?</vt:lpstr>
      <vt:lpstr>Como estão as dívidas/empréstimos da sua empresa no momento? </vt:lpstr>
      <vt:lpstr>Quanto o pagamento dessas dívidas representa dos custos mensais da sua empresa?  (aplicada para quem tem dívida/empréstimo na questão anterior) </vt:lpstr>
      <vt:lpstr>Nos últimos 3 meses você buscou empréstimo bancário para a sua empresa? </vt:lpstr>
      <vt:lpstr>E o que aconteceu com o seu pedido de empréstimo? </vt:lpstr>
      <vt:lpstr>Nos últimos 3 meses você realizou algum investimento no seu negócio?</vt:lpstr>
      <vt:lpstr>Em que você investiu?</vt:lpstr>
      <vt:lpstr>Para o seu negócio, você acredita que o ano de 2024:</vt:lpstr>
      <vt:lpstr>O que fará de 2024 um ano melhor para o seu negócio? </vt:lpstr>
      <vt:lpstr>O que fará de 2024 um ano pior para o seu negócio?</vt:lpstr>
      <vt:lpstr>Qual das seguintes frases representam melhor a situação que você vive agora?</vt:lpstr>
      <vt:lpstr>Equipe Técnica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 Pulso dos Pequenos Negócios – 1ª edição  Principais Resultados</dc:title>
  <dc:creator>Kennyston Lago</dc:creator>
  <cp:lastModifiedBy>Kennyston Costa Lago</cp:lastModifiedBy>
  <cp:revision>188</cp:revision>
  <dcterms:modified xsi:type="dcterms:W3CDTF">2024-03-27T17:02:40Z</dcterms:modified>
</cp:coreProperties>
</file>