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56" r:id="rId4"/>
  </p:sldMasterIdLst>
  <p:notesMasterIdLst>
    <p:notesMasterId r:id="rId43"/>
  </p:notesMasterIdLst>
  <p:handoutMasterIdLst>
    <p:handoutMasterId r:id="rId44"/>
  </p:handoutMasterIdLst>
  <p:sldIdLst>
    <p:sldId id="324" r:id="rId5"/>
    <p:sldId id="325" r:id="rId6"/>
    <p:sldId id="327" r:id="rId7"/>
    <p:sldId id="328" r:id="rId8"/>
    <p:sldId id="329" r:id="rId9"/>
    <p:sldId id="330" r:id="rId10"/>
    <p:sldId id="331" r:id="rId11"/>
    <p:sldId id="333" r:id="rId12"/>
    <p:sldId id="335" r:id="rId13"/>
    <p:sldId id="363" r:id="rId14"/>
    <p:sldId id="364" r:id="rId15"/>
    <p:sldId id="334" r:id="rId16"/>
    <p:sldId id="336" r:id="rId17"/>
    <p:sldId id="332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348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2" r:id="rId41"/>
    <p:sldId id="361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452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F5C6B4-49A7-2BD7-1DA4-921DA7727B3F}" name="Anna Carolina Lemos Gouveia" initials="ACLG" userId="S::anna.gouveia@fgv.br::a90450b5-254c-45a7-844d-ce3853c3fa67" providerId="AD"/>
  <p188:author id="{F6F92AD1-850B-50DA-8B05-AEAC767D959C}" name="Raphael Silva" initials="RS" userId="Raphael Silv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iguara Bezerra" initials="IB" lastIdx="1" clrIdx="0">
    <p:extLst>
      <p:ext uri="{19B8F6BF-5375-455C-9EA6-DF929625EA0E}">
        <p15:presenceInfo xmlns:p15="http://schemas.microsoft.com/office/powerpoint/2012/main" userId="f00b3ce78dec93af" providerId="Windows Live"/>
      </p:ext>
    </p:extLst>
  </p:cmAuthor>
  <p:cmAuthor id="2" name="Raphael Silva" initials="RS" lastIdx="2" clrIdx="1">
    <p:extLst>
      <p:ext uri="{19B8F6BF-5375-455C-9EA6-DF929625EA0E}">
        <p15:presenceInfo xmlns:p15="http://schemas.microsoft.com/office/powerpoint/2012/main" userId="Raphael Sil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2F5597"/>
    <a:srgbClr val="1A42BE"/>
    <a:srgbClr val="005EB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6" autoAdjust="0"/>
    <p:restoredTop sz="95799" autoAdjust="0"/>
  </p:normalViewPr>
  <p:slideViewPr>
    <p:cSldViewPr snapToGrid="0">
      <p:cViewPr varScale="1">
        <p:scale>
          <a:sx n="104" d="100"/>
          <a:sy n="104" d="100"/>
        </p:scale>
        <p:origin x="426" y="96"/>
      </p:cViewPr>
      <p:guideLst>
        <p:guide orient="horz" pos="777"/>
        <p:guide pos="4452"/>
        <p:guide pos="1005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Dados%20Mensais%20SEBRAE%20(ppt%20abril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\user\IBRE\UserIBRE\raphael.silva\ppt%20abril%20(2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\user\IBRE\UserIBRE\raphael.silva\Dados%20Mensais%20SEBRAE%20(ppt%20abril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icius.goncalves\Downloads\ppt%20abril%20(2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2\IBRE\Informacoes%20empresariais\Sondagem%20Micro%20e%20Pequenas%20Empresas%20(SEBRAE)\Apresenta&#231;&#245;es\Presidente\base%20gr&#225;ficos\ppt%20abril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21690949487106E-2"/>
          <c:y val="8.1493748152579981E-2"/>
          <c:w val="0.89944501294254331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7'!$B$1</c:f>
              <c:strCache>
                <c:ptCount val="1"/>
                <c:pt idx="0">
                  <c:v>IC-MPE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7'!$A$110:$A$171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'Slide 7'!$B$110:$B$171</c:f>
              <c:numCache>
                <c:formatCode>0.0</c:formatCode>
                <c:ptCount val="62"/>
                <c:pt idx="0">
                  <c:v>99.5</c:v>
                </c:pt>
                <c:pt idx="1">
                  <c:v>97.2</c:v>
                </c:pt>
                <c:pt idx="2">
                  <c:v>95.1</c:v>
                </c:pt>
                <c:pt idx="3">
                  <c:v>93.8</c:v>
                </c:pt>
                <c:pt idx="4">
                  <c:v>92</c:v>
                </c:pt>
                <c:pt idx="5">
                  <c:v>93.3</c:v>
                </c:pt>
                <c:pt idx="6">
                  <c:v>93.3</c:v>
                </c:pt>
                <c:pt idx="7">
                  <c:v>94.5</c:v>
                </c:pt>
                <c:pt idx="8">
                  <c:v>94.3</c:v>
                </c:pt>
                <c:pt idx="9">
                  <c:v>94.6</c:v>
                </c:pt>
                <c:pt idx="10">
                  <c:v>96</c:v>
                </c:pt>
                <c:pt idx="11">
                  <c:v>96.4</c:v>
                </c:pt>
                <c:pt idx="12">
                  <c:v>98.4</c:v>
                </c:pt>
                <c:pt idx="13">
                  <c:v>97.4</c:v>
                </c:pt>
                <c:pt idx="14">
                  <c:v>87.9</c:v>
                </c:pt>
                <c:pt idx="15">
                  <c:v>51.3</c:v>
                </c:pt>
                <c:pt idx="16">
                  <c:v>56.9</c:v>
                </c:pt>
                <c:pt idx="17">
                  <c:v>71.900000000000006</c:v>
                </c:pt>
                <c:pt idx="18">
                  <c:v>83.6</c:v>
                </c:pt>
                <c:pt idx="19">
                  <c:v>89.5</c:v>
                </c:pt>
                <c:pt idx="20">
                  <c:v>94.4</c:v>
                </c:pt>
                <c:pt idx="21">
                  <c:v>96.1</c:v>
                </c:pt>
                <c:pt idx="22">
                  <c:v>94.8</c:v>
                </c:pt>
                <c:pt idx="23">
                  <c:v>93.5</c:v>
                </c:pt>
                <c:pt idx="24">
                  <c:v>90.7</c:v>
                </c:pt>
                <c:pt idx="25">
                  <c:v>90.6</c:v>
                </c:pt>
                <c:pt idx="26">
                  <c:v>79.5</c:v>
                </c:pt>
                <c:pt idx="27">
                  <c:v>85</c:v>
                </c:pt>
                <c:pt idx="28">
                  <c:v>90.2</c:v>
                </c:pt>
                <c:pt idx="29">
                  <c:v>92.5</c:v>
                </c:pt>
                <c:pt idx="30">
                  <c:v>97.8</c:v>
                </c:pt>
                <c:pt idx="31">
                  <c:v>96.5</c:v>
                </c:pt>
                <c:pt idx="32">
                  <c:v>95.8</c:v>
                </c:pt>
                <c:pt idx="33">
                  <c:v>96.9</c:v>
                </c:pt>
                <c:pt idx="34">
                  <c:v>95.6</c:v>
                </c:pt>
                <c:pt idx="35">
                  <c:v>95.9</c:v>
                </c:pt>
                <c:pt idx="36">
                  <c:v>91.7</c:v>
                </c:pt>
                <c:pt idx="37">
                  <c:v>90.4</c:v>
                </c:pt>
                <c:pt idx="38">
                  <c:v>92.4</c:v>
                </c:pt>
                <c:pt idx="39">
                  <c:v>95.5</c:v>
                </c:pt>
                <c:pt idx="40">
                  <c:v>96.8</c:v>
                </c:pt>
                <c:pt idx="41">
                  <c:v>97</c:v>
                </c:pt>
                <c:pt idx="42">
                  <c:v>95.1</c:v>
                </c:pt>
                <c:pt idx="43">
                  <c:v>97</c:v>
                </c:pt>
                <c:pt idx="44">
                  <c:v>97.9</c:v>
                </c:pt>
                <c:pt idx="45">
                  <c:v>96.1</c:v>
                </c:pt>
                <c:pt idx="46">
                  <c:v>89.7</c:v>
                </c:pt>
                <c:pt idx="47">
                  <c:v>90.9</c:v>
                </c:pt>
                <c:pt idx="48">
                  <c:v>89.1</c:v>
                </c:pt>
                <c:pt idx="49">
                  <c:v>90.5</c:v>
                </c:pt>
                <c:pt idx="50">
                  <c:v>89.4</c:v>
                </c:pt>
                <c:pt idx="51">
                  <c:v>87</c:v>
                </c:pt>
                <c:pt idx="52">
                  <c:v>87.3</c:v>
                </c:pt>
                <c:pt idx="53">
                  <c:v>91.2</c:v>
                </c:pt>
                <c:pt idx="54">
                  <c:v>90.3</c:v>
                </c:pt>
                <c:pt idx="55">
                  <c:v>90.6</c:v>
                </c:pt>
                <c:pt idx="56">
                  <c:v>89.6</c:v>
                </c:pt>
                <c:pt idx="57">
                  <c:v>90.2</c:v>
                </c:pt>
                <c:pt idx="58">
                  <c:v>93.2</c:v>
                </c:pt>
                <c:pt idx="59">
                  <c:v>92.5</c:v>
                </c:pt>
                <c:pt idx="60">
                  <c:v>94</c:v>
                </c:pt>
                <c:pt idx="61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41-4263-BED1-1E10FBA3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8.4346601138384283E-3"/>
              <c:y val="0.2835288522323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0.1034722036401295"/>
          <c:w val="0.83690543536426898"/>
          <c:h val="0.710414633009956"/>
        </c:manualLayout>
      </c:layout>
      <c:lineChart>
        <c:grouping val="standard"/>
        <c:varyColors val="0"/>
        <c:ser>
          <c:idx val="0"/>
          <c:order val="0"/>
          <c:tx>
            <c:strRef>
              <c:f>'Slide 11'!$B$1</c:f>
              <c:strCache>
                <c:ptCount val="1"/>
                <c:pt idx="0">
                  <c:v>ISA-MPE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11'!$A$111:$A$171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11'!$B$111:$B$171</c:f>
              <c:numCache>
                <c:formatCode>0.0</c:formatCode>
                <c:ptCount val="61"/>
                <c:pt idx="0">
                  <c:v>91.8</c:v>
                </c:pt>
                <c:pt idx="1">
                  <c:v>90.6</c:v>
                </c:pt>
                <c:pt idx="2">
                  <c:v>88.5</c:v>
                </c:pt>
                <c:pt idx="3">
                  <c:v>87.5</c:v>
                </c:pt>
                <c:pt idx="4">
                  <c:v>88.2</c:v>
                </c:pt>
                <c:pt idx="5">
                  <c:v>88.3</c:v>
                </c:pt>
                <c:pt idx="6">
                  <c:v>89.8</c:v>
                </c:pt>
                <c:pt idx="7">
                  <c:v>90.2</c:v>
                </c:pt>
                <c:pt idx="8">
                  <c:v>91.4</c:v>
                </c:pt>
                <c:pt idx="9">
                  <c:v>92.5</c:v>
                </c:pt>
                <c:pt idx="10">
                  <c:v>94.1</c:v>
                </c:pt>
                <c:pt idx="11">
                  <c:v>93.3</c:v>
                </c:pt>
                <c:pt idx="12">
                  <c:v>94.4</c:v>
                </c:pt>
                <c:pt idx="13">
                  <c:v>91.3</c:v>
                </c:pt>
                <c:pt idx="14">
                  <c:v>57.9</c:v>
                </c:pt>
                <c:pt idx="15">
                  <c:v>60.2</c:v>
                </c:pt>
                <c:pt idx="16">
                  <c:v>69.900000000000006</c:v>
                </c:pt>
                <c:pt idx="17">
                  <c:v>80.8</c:v>
                </c:pt>
                <c:pt idx="18">
                  <c:v>86.8</c:v>
                </c:pt>
                <c:pt idx="19">
                  <c:v>94.4</c:v>
                </c:pt>
                <c:pt idx="20">
                  <c:v>98.1</c:v>
                </c:pt>
                <c:pt idx="21">
                  <c:v>96</c:v>
                </c:pt>
                <c:pt idx="22">
                  <c:v>95</c:v>
                </c:pt>
                <c:pt idx="23">
                  <c:v>89</c:v>
                </c:pt>
                <c:pt idx="24">
                  <c:v>90.3</c:v>
                </c:pt>
                <c:pt idx="25">
                  <c:v>81.599999999999994</c:v>
                </c:pt>
                <c:pt idx="26">
                  <c:v>82.4</c:v>
                </c:pt>
                <c:pt idx="27">
                  <c:v>88</c:v>
                </c:pt>
                <c:pt idx="28">
                  <c:v>91.8</c:v>
                </c:pt>
                <c:pt idx="29">
                  <c:v>97</c:v>
                </c:pt>
                <c:pt idx="30">
                  <c:v>95.6</c:v>
                </c:pt>
                <c:pt idx="31">
                  <c:v>94.9</c:v>
                </c:pt>
                <c:pt idx="32">
                  <c:v>96</c:v>
                </c:pt>
                <c:pt idx="33">
                  <c:v>95.2</c:v>
                </c:pt>
                <c:pt idx="34">
                  <c:v>95.7</c:v>
                </c:pt>
                <c:pt idx="35">
                  <c:v>91.7</c:v>
                </c:pt>
                <c:pt idx="36">
                  <c:v>89.9</c:v>
                </c:pt>
                <c:pt idx="37">
                  <c:v>93.6</c:v>
                </c:pt>
                <c:pt idx="38">
                  <c:v>97.4</c:v>
                </c:pt>
                <c:pt idx="39">
                  <c:v>99.1</c:v>
                </c:pt>
                <c:pt idx="40">
                  <c:v>99.3</c:v>
                </c:pt>
                <c:pt idx="41">
                  <c:v>98.2</c:v>
                </c:pt>
                <c:pt idx="42">
                  <c:v>99.3</c:v>
                </c:pt>
                <c:pt idx="43">
                  <c:v>100.8</c:v>
                </c:pt>
                <c:pt idx="44">
                  <c:v>99</c:v>
                </c:pt>
                <c:pt idx="45">
                  <c:v>94.2</c:v>
                </c:pt>
                <c:pt idx="46">
                  <c:v>94.2</c:v>
                </c:pt>
                <c:pt idx="47">
                  <c:v>92.8</c:v>
                </c:pt>
                <c:pt idx="48">
                  <c:v>95.3</c:v>
                </c:pt>
                <c:pt idx="49">
                  <c:v>92.8</c:v>
                </c:pt>
                <c:pt idx="50">
                  <c:v>90.3</c:v>
                </c:pt>
                <c:pt idx="51">
                  <c:v>90.9</c:v>
                </c:pt>
                <c:pt idx="52">
                  <c:v>92.6</c:v>
                </c:pt>
                <c:pt idx="53">
                  <c:v>93.5</c:v>
                </c:pt>
                <c:pt idx="54">
                  <c:v>92.6</c:v>
                </c:pt>
                <c:pt idx="55">
                  <c:v>91.1</c:v>
                </c:pt>
                <c:pt idx="56">
                  <c:v>92.3</c:v>
                </c:pt>
                <c:pt idx="57">
                  <c:v>95.6</c:v>
                </c:pt>
                <c:pt idx="58">
                  <c:v>94.9</c:v>
                </c:pt>
                <c:pt idx="59">
                  <c:v>95.4</c:v>
                </c:pt>
                <c:pt idx="60">
                  <c:v>96.1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60-4611-825E-23CA1F11A0A5}"/>
            </c:ext>
          </c:extLst>
        </c:ser>
        <c:ser>
          <c:idx val="1"/>
          <c:order val="1"/>
          <c:tx>
            <c:strRef>
              <c:f>'Slide 11'!$C$1</c:f>
              <c:strCache>
                <c:ptCount val="1"/>
                <c:pt idx="0">
                  <c:v>IE-MPE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 11'!$A$111:$A$171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11'!$C$111:$C$171</c:f>
              <c:numCache>
                <c:formatCode>0.0</c:formatCode>
                <c:ptCount val="61"/>
                <c:pt idx="0">
                  <c:v>102.7</c:v>
                </c:pt>
                <c:pt idx="1">
                  <c:v>99.7</c:v>
                </c:pt>
                <c:pt idx="2">
                  <c:v>99.3</c:v>
                </c:pt>
                <c:pt idx="3">
                  <c:v>96.7</c:v>
                </c:pt>
                <c:pt idx="4">
                  <c:v>98.7</c:v>
                </c:pt>
                <c:pt idx="5">
                  <c:v>98.6</c:v>
                </c:pt>
                <c:pt idx="6">
                  <c:v>99.4</c:v>
                </c:pt>
                <c:pt idx="7">
                  <c:v>98.5</c:v>
                </c:pt>
                <c:pt idx="8">
                  <c:v>97.9</c:v>
                </c:pt>
                <c:pt idx="9">
                  <c:v>99.5</c:v>
                </c:pt>
                <c:pt idx="10">
                  <c:v>98.9</c:v>
                </c:pt>
                <c:pt idx="11">
                  <c:v>103.6</c:v>
                </c:pt>
                <c:pt idx="12">
                  <c:v>100.4</c:v>
                </c:pt>
                <c:pt idx="13">
                  <c:v>84.9</c:v>
                </c:pt>
                <c:pt idx="14">
                  <c:v>46.1</c:v>
                </c:pt>
                <c:pt idx="15">
                  <c:v>54.7</c:v>
                </c:pt>
                <c:pt idx="16">
                  <c:v>74.599999999999994</c:v>
                </c:pt>
                <c:pt idx="17">
                  <c:v>86.9</c:v>
                </c:pt>
                <c:pt idx="18">
                  <c:v>92.5</c:v>
                </c:pt>
                <c:pt idx="19">
                  <c:v>94.5</c:v>
                </c:pt>
                <c:pt idx="20">
                  <c:v>94.2</c:v>
                </c:pt>
                <c:pt idx="21">
                  <c:v>93.6</c:v>
                </c:pt>
                <c:pt idx="22">
                  <c:v>92.1</c:v>
                </c:pt>
                <c:pt idx="23">
                  <c:v>92.7</c:v>
                </c:pt>
                <c:pt idx="24">
                  <c:v>91.2</c:v>
                </c:pt>
                <c:pt idx="25">
                  <c:v>77.900000000000006</c:v>
                </c:pt>
                <c:pt idx="26">
                  <c:v>88.1</c:v>
                </c:pt>
                <c:pt idx="27">
                  <c:v>92.6</c:v>
                </c:pt>
                <c:pt idx="28">
                  <c:v>93.4</c:v>
                </c:pt>
                <c:pt idx="29">
                  <c:v>98.6</c:v>
                </c:pt>
                <c:pt idx="30">
                  <c:v>97.5</c:v>
                </c:pt>
                <c:pt idx="31">
                  <c:v>96.9</c:v>
                </c:pt>
                <c:pt idx="32">
                  <c:v>97.9</c:v>
                </c:pt>
                <c:pt idx="33">
                  <c:v>96.2</c:v>
                </c:pt>
                <c:pt idx="34">
                  <c:v>96.2</c:v>
                </c:pt>
                <c:pt idx="35">
                  <c:v>91.9</c:v>
                </c:pt>
                <c:pt idx="36">
                  <c:v>91.2</c:v>
                </c:pt>
                <c:pt idx="37">
                  <c:v>91.4</c:v>
                </c:pt>
                <c:pt idx="38">
                  <c:v>93.7</c:v>
                </c:pt>
                <c:pt idx="39">
                  <c:v>94.6</c:v>
                </c:pt>
                <c:pt idx="40">
                  <c:v>94.7</c:v>
                </c:pt>
                <c:pt idx="41">
                  <c:v>92.1</c:v>
                </c:pt>
                <c:pt idx="42">
                  <c:v>94.8</c:v>
                </c:pt>
                <c:pt idx="43">
                  <c:v>95</c:v>
                </c:pt>
                <c:pt idx="44">
                  <c:v>93.3</c:v>
                </c:pt>
                <c:pt idx="45">
                  <c:v>85.5</c:v>
                </c:pt>
                <c:pt idx="46">
                  <c:v>87.8</c:v>
                </c:pt>
                <c:pt idx="47">
                  <c:v>85.7</c:v>
                </c:pt>
                <c:pt idx="48">
                  <c:v>86</c:v>
                </c:pt>
                <c:pt idx="49">
                  <c:v>86.2</c:v>
                </c:pt>
                <c:pt idx="50">
                  <c:v>84</c:v>
                </c:pt>
                <c:pt idx="51">
                  <c:v>84.1</c:v>
                </c:pt>
                <c:pt idx="52">
                  <c:v>90</c:v>
                </c:pt>
                <c:pt idx="53">
                  <c:v>87.4</c:v>
                </c:pt>
                <c:pt idx="54">
                  <c:v>88.9</c:v>
                </c:pt>
                <c:pt idx="55">
                  <c:v>88.5</c:v>
                </c:pt>
                <c:pt idx="56">
                  <c:v>88.3</c:v>
                </c:pt>
                <c:pt idx="57">
                  <c:v>91</c:v>
                </c:pt>
                <c:pt idx="58">
                  <c:v>90.3</c:v>
                </c:pt>
                <c:pt idx="59">
                  <c:v>92.8</c:v>
                </c:pt>
                <c:pt idx="60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60-4611-825E-23CA1F11A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7376683976743562E-2"/>
              <c:y val="0.26662263614687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14668966834929"/>
          <c:y val="2.627313048678976E-2"/>
          <c:w val="0.47133439670743882"/>
          <c:h val="5.5950423485603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0606606957283"/>
          <c:y val="5.6326923248666463E-2"/>
          <c:w val="0.86345037739553432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12, 13 e 15'!$B$2</c:f>
              <c:strCache>
                <c:ptCount val="1"/>
                <c:pt idx="0">
                  <c:v>ICOM-MPE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12, 13 e 15'!$A$112:$A$172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12, 13 e 15'!$B$112:$B$172</c:f>
              <c:numCache>
                <c:formatCode>0.0</c:formatCode>
                <c:ptCount val="61"/>
                <c:pt idx="0">
                  <c:v>98.100000000000009</c:v>
                </c:pt>
                <c:pt idx="1">
                  <c:v>94.2</c:v>
                </c:pt>
                <c:pt idx="2">
                  <c:v>94.7</c:v>
                </c:pt>
                <c:pt idx="3">
                  <c:v>93.5</c:v>
                </c:pt>
                <c:pt idx="4">
                  <c:v>91</c:v>
                </c:pt>
                <c:pt idx="5">
                  <c:v>93.3</c:v>
                </c:pt>
                <c:pt idx="6">
                  <c:v>94</c:v>
                </c:pt>
                <c:pt idx="7">
                  <c:v>92.4</c:v>
                </c:pt>
                <c:pt idx="8">
                  <c:v>94.100000000000009</c:v>
                </c:pt>
                <c:pt idx="9">
                  <c:v>94.7</c:v>
                </c:pt>
                <c:pt idx="10">
                  <c:v>94.5</c:v>
                </c:pt>
                <c:pt idx="11">
                  <c:v>97.9</c:v>
                </c:pt>
                <c:pt idx="12">
                  <c:v>96.9</c:v>
                </c:pt>
                <c:pt idx="13">
                  <c:v>85.9</c:v>
                </c:pt>
                <c:pt idx="14">
                  <c:v>59</c:v>
                </c:pt>
                <c:pt idx="15">
                  <c:v>60</c:v>
                </c:pt>
                <c:pt idx="16">
                  <c:v>76.900000000000006</c:v>
                </c:pt>
                <c:pt idx="17">
                  <c:v>81.900000000000006</c:v>
                </c:pt>
                <c:pt idx="18">
                  <c:v>88.7</c:v>
                </c:pt>
                <c:pt idx="19">
                  <c:v>95.7</c:v>
                </c:pt>
                <c:pt idx="20">
                  <c:v>90.100000000000009</c:v>
                </c:pt>
                <c:pt idx="21">
                  <c:v>93.100000000000009</c:v>
                </c:pt>
                <c:pt idx="22">
                  <c:v>92.8</c:v>
                </c:pt>
                <c:pt idx="23">
                  <c:v>90.8</c:v>
                </c:pt>
                <c:pt idx="24">
                  <c:v>91.100000000000009</c:v>
                </c:pt>
                <c:pt idx="25">
                  <c:v>69</c:v>
                </c:pt>
                <c:pt idx="26">
                  <c:v>81.7</c:v>
                </c:pt>
                <c:pt idx="27">
                  <c:v>89.9</c:v>
                </c:pt>
                <c:pt idx="28">
                  <c:v>87.2</c:v>
                </c:pt>
                <c:pt idx="29">
                  <c:v>94.600000000000009</c:v>
                </c:pt>
                <c:pt idx="30">
                  <c:v>93.3</c:v>
                </c:pt>
                <c:pt idx="31">
                  <c:v>89.2</c:v>
                </c:pt>
                <c:pt idx="32">
                  <c:v>90.3</c:v>
                </c:pt>
                <c:pt idx="33">
                  <c:v>88.5</c:v>
                </c:pt>
                <c:pt idx="34">
                  <c:v>86.5</c:v>
                </c:pt>
                <c:pt idx="35">
                  <c:v>85.7</c:v>
                </c:pt>
                <c:pt idx="36">
                  <c:v>87.8</c:v>
                </c:pt>
                <c:pt idx="37">
                  <c:v>88.100000000000009</c:v>
                </c:pt>
                <c:pt idx="38">
                  <c:v>87.8</c:v>
                </c:pt>
                <c:pt idx="39">
                  <c:v>91.3</c:v>
                </c:pt>
                <c:pt idx="40">
                  <c:v>93.7</c:v>
                </c:pt>
                <c:pt idx="41">
                  <c:v>90.5</c:v>
                </c:pt>
                <c:pt idx="42">
                  <c:v>95.3</c:v>
                </c:pt>
                <c:pt idx="43">
                  <c:v>96.3</c:v>
                </c:pt>
                <c:pt idx="44">
                  <c:v>94.7</c:v>
                </c:pt>
                <c:pt idx="45">
                  <c:v>88.2</c:v>
                </c:pt>
                <c:pt idx="46">
                  <c:v>88.4</c:v>
                </c:pt>
                <c:pt idx="47">
                  <c:v>87.2</c:v>
                </c:pt>
                <c:pt idx="48">
                  <c:v>88.100000000000009</c:v>
                </c:pt>
                <c:pt idx="49">
                  <c:v>88.600000000000009</c:v>
                </c:pt>
                <c:pt idx="50">
                  <c:v>85.2</c:v>
                </c:pt>
                <c:pt idx="51">
                  <c:v>85.8</c:v>
                </c:pt>
                <c:pt idx="52">
                  <c:v>88.8</c:v>
                </c:pt>
                <c:pt idx="53">
                  <c:v>89.2</c:v>
                </c:pt>
                <c:pt idx="54">
                  <c:v>87.8</c:v>
                </c:pt>
                <c:pt idx="55">
                  <c:v>87.5</c:v>
                </c:pt>
                <c:pt idx="56">
                  <c:v>85.9</c:v>
                </c:pt>
                <c:pt idx="57">
                  <c:v>87.600000000000009</c:v>
                </c:pt>
                <c:pt idx="58">
                  <c:v>87.7</c:v>
                </c:pt>
                <c:pt idx="59">
                  <c:v>90.600000000000009</c:v>
                </c:pt>
                <c:pt idx="60">
                  <c:v>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9-4E63-97EF-0D9D4DB3C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5092049699186291E-3"/>
              <c:y val="0.268212821514780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12, 13 e 15'!$C$2</c:f>
              <c:strCache>
                <c:ptCount val="1"/>
                <c:pt idx="0">
                  <c:v>ISA-COM-MPE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12, 13 e 15'!$A$111:$A$172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'Slide 12, 13 e 15'!$C$111:$C$172</c:f>
              <c:numCache>
                <c:formatCode>0.0</c:formatCode>
                <c:ptCount val="62"/>
                <c:pt idx="0">
                  <c:v>93.600000000000009</c:v>
                </c:pt>
                <c:pt idx="1">
                  <c:v>92.100000000000009</c:v>
                </c:pt>
                <c:pt idx="2">
                  <c:v>86.5</c:v>
                </c:pt>
                <c:pt idx="3">
                  <c:v>89.100000000000009</c:v>
                </c:pt>
                <c:pt idx="4">
                  <c:v>87.9</c:v>
                </c:pt>
                <c:pt idx="5">
                  <c:v>83.5</c:v>
                </c:pt>
                <c:pt idx="6">
                  <c:v>85.100000000000009</c:v>
                </c:pt>
                <c:pt idx="7">
                  <c:v>88.3</c:v>
                </c:pt>
                <c:pt idx="8">
                  <c:v>85.9</c:v>
                </c:pt>
                <c:pt idx="9">
                  <c:v>89.600000000000009</c:v>
                </c:pt>
                <c:pt idx="10">
                  <c:v>91.600000000000009</c:v>
                </c:pt>
                <c:pt idx="11">
                  <c:v>93.7</c:v>
                </c:pt>
                <c:pt idx="12">
                  <c:v>94.100000000000009</c:v>
                </c:pt>
                <c:pt idx="13">
                  <c:v>92</c:v>
                </c:pt>
                <c:pt idx="14">
                  <c:v>95.8</c:v>
                </c:pt>
                <c:pt idx="15">
                  <c:v>55.6</c:v>
                </c:pt>
                <c:pt idx="16">
                  <c:v>57.300000000000004</c:v>
                </c:pt>
                <c:pt idx="17">
                  <c:v>67.900000000000006</c:v>
                </c:pt>
                <c:pt idx="18">
                  <c:v>77.3</c:v>
                </c:pt>
                <c:pt idx="19">
                  <c:v>88.7</c:v>
                </c:pt>
                <c:pt idx="20">
                  <c:v>102.5</c:v>
                </c:pt>
                <c:pt idx="21">
                  <c:v>100.2</c:v>
                </c:pt>
                <c:pt idx="22">
                  <c:v>100.5</c:v>
                </c:pt>
                <c:pt idx="23">
                  <c:v>96.3</c:v>
                </c:pt>
                <c:pt idx="24">
                  <c:v>91.8</c:v>
                </c:pt>
                <c:pt idx="25">
                  <c:v>89.2</c:v>
                </c:pt>
                <c:pt idx="26">
                  <c:v>77.600000000000009</c:v>
                </c:pt>
                <c:pt idx="27">
                  <c:v>75.900000000000006</c:v>
                </c:pt>
                <c:pt idx="28">
                  <c:v>86.4</c:v>
                </c:pt>
                <c:pt idx="29">
                  <c:v>91</c:v>
                </c:pt>
                <c:pt idx="30">
                  <c:v>99.4</c:v>
                </c:pt>
                <c:pt idx="31">
                  <c:v>97.2</c:v>
                </c:pt>
                <c:pt idx="32">
                  <c:v>94.3</c:v>
                </c:pt>
                <c:pt idx="33">
                  <c:v>91.7</c:v>
                </c:pt>
                <c:pt idx="34">
                  <c:v>90.5</c:v>
                </c:pt>
                <c:pt idx="35">
                  <c:v>87.2</c:v>
                </c:pt>
                <c:pt idx="36">
                  <c:v>87</c:v>
                </c:pt>
                <c:pt idx="37">
                  <c:v>83.3</c:v>
                </c:pt>
                <c:pt idx="38">
                  <c:v>90.8</c:v>
                </c:pt>
                <c:pt idx="39">
                  <c:v>92.8</c:v>
                </c:pt>
                <c:pt idx="40">
                  <c:v>96.4</c:v>
                </c:pt>
                <c:pt idx="41">
                  <c:v>99.8</c:v>
                </c:pt>
                <c:pt idx="42">
                  <c:v>96.5</c:v>
                </c:pt>
                <c:pt idx="43">
                  <c:v>98.2</c:v>
                </c:pt>
                <c:pt idx="44">
                  <c:v>100</c:v>
                </c:pt>
                <c:pt idx="45">
                  <c:v>97.2</c:v>
                </c:pt>
                <c:pt idx="46">
                  <c:v>91.8</c:v>
                </c:pt>
                <c:pt idx="47">
                  <c:v>93.4</c:v>
                </c:pt>
                <c:pt idx="48">
                  <c:v>89.8</c:v>
                </c:pt>
                <c:pt idx="49">
                  <c:v>95.2</c:v>
                </c:pt>
                <c:pt idx="50">
                  <c:v>90.600000000000009</c:v>
                </c:pt>
                <c:pt idx="51">
                  <c:v>88.9</c:v>
                </c:pt>
                <c:pt idx="52">
                  <c:v>87.600000000000009</c:v>
                </c:pt>
                <c:pt idx="53">
                  <c:v>90.100000000000009</c:v>
                </c:pt>
                <c:pt idx="54">
                  <c:v>91</c:v>
                </c:pt>
                <c:pt idx="55">
                  <c:v>88.9</c:v>
                </c:pt>
                <c:pt idx="56">
                  <c:v>88.100000000000009</c:v>
                </c:pt>
                <c:pt idx="57">
                  <c:v>88.100000000000009</c:v>
                </c:pt>
                <c:pt idx="58">
                  <c:v>90.8</c:v>
                </c:pt>
                <c:pt idx="59">
                  <c:v>88.8</c:v>
                </c:pt>
                <c:pt idx="60">
                  <c:v>91.7</c:v>
                </c:pt>
                <c:pt idx="61">
                  <c:v>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D-4FE7-9029-15AE0202DA85}"/>
            </c:ext>
          </c:extLst>
        </c:ser>
        <c:ser>
          <c:idx val="1"/>
          <c:order val="1"/>
          <c:tx>
            <c:strRef>
              <c:f>'Slide 12, 13 e 15'!$D$2</c:f>
              <c:strCache>
                <c:ptCount val="1"/>
                <c:pt idx="0">
                  <c:v>IE-COM-MPE</c:v>
                </c:pt>
              </c:strCache>
            </c:strRef>
          </c:tx>
          <c:spPr>
            <a:ln w="28575" cap="rnd">
              <a:solidFill>
                <a:srgbClr val="2B474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 12, 13 e 15'!$A$111:$A$172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'Slide 12, 13 e 15'!$D$111:$D$172</c:f>
              <c:numCache>
                <c:formatCode>0.0</c:formatCode>
                <c:ptCount val="62"/>
                <c:pt idx="0">
                  <c:v>105.5</c:v>
                </c:pt>
                <c:pt idx="1">
                  <c:v>104.3</c:v>
                </c:pt>
                <c:pt idx="2">
                  <c:v>102.2</c:v>
                </c:pt>
                <c:pt idx="3">
                  <c:v>100.7</c:v>
                </c:pt>
                <c:pt idx="4">
                  <c:v>99.4</c:v>
                </c:pt>
                <c:pt idx="5">
                  <c:v>99</c:v>
                </c:pt>
                <c:pt idx="6">
                  <c:v>101.8</c:v>
                </c:pt>
                <c:pt idx="7">
                  <c:v>100</c:v>
                </c:pt>
                <c:pt idx="8">
                  <c:v>99.2</c:v>
                </c:pt>
                <c:pt idx="9">
                  <c:v>98.9</c:v>
                </c:pt>
                <c:pt idx="10">
                  <c:v>98</c:v>
                </c:pt>
                <c:pt idx="11">
                  <c:v>95.5</c:v>
                </c:pt>
                <c:pt idx="12">
                  <c:v>101.8</c:v>
                </c:pt>
                <c:pt idx="13">
                  <c:v>101.8</c:v>
                </c:pt>
                <c:pt idx="14">
                  <c:v>76.5</c:v>
                </c:pt>
                <c:pt idx="15">
                  <c:v>64.2</c:v>
                </c:pt>
                <c:pt idx="16">
                  <c:v>64.400000000000006</c:v>
                </c:pt>
                <c:pt idx="17">
                  <c:v>86.8</c:v>
                </c:pt>
                <c:pt idx="18">
                  <c:v>87.3</c:v>
                </c:pt>
                <c:pt idx="19">
                  <c:v>89.2</c:v>
                </c:pt>
                <c:pt idx="20">
                  <c:v>89.2</c:v>
                </c:pt>
                <c:pt idx="21">
                  <c:v>80.3</c:v>
                </c:pt>
                <c:pt idx="22">
                  <c:v>85.9</c:v>
                </c:pt>
                <c:pt idx="23">
                  <c:v>89.600000000000009</c:v>
                </c:pt>
                <c:pt idx="24">
                  <c:v>90.2</c:v>
                </c:pt>
                <c:pt idx="25">
                  <c:v>93.3</c:v>
                </c:pt>
                <c:pt idx="26">
                  <c:v>61.6</c:v>
                </c:pt>
                <c:pt idx="27">
                  <c:v>88.100000000000009</c:v>
                </c:pt>
                <c:pt idx="28">
                  <c:v>93.8</c:v>
                </c:pt>
                <c:pt idx="29">
                  <c:v>83.9</c:v>
                </c:pt>
                <c:pt idx="30">
                  <c:v>90.100000000000009</c:v>
                </c:pt>
                <c:pt idx="31">
                  <c:v>89.5</c:v>
                </c:pt>
                <c:pt idx="32">
                  <c:v>84.5</c:v>
                </c:pt>
                <c:pt idx="33">
                  <c:v>89.100000000000009</c:v>
                </c:pt>
                <c:pt idx="34">
                  <c:v>87</c:v>
                </c:pt>
                <c:pt idx="35">
                  <c:v>86.5</c:v>
                </c:pt>
                <c:pt idx="36">
                  <c:v>84.8</c:v>
                </c:pt>
                <c:pt idx="37">
                  <c:v>92.9</c:v>
                </c:pt>
                <c:pt idx="38">
                  <c:v>86</c:v>
                </c:pt>
                <c:pt idx="39">
                  <c:v>83.3</c:v>
                </c:pt>
                <c:pt idx="40">
                  <c:v>86.5</c:v>
                </c:pt>
                <c:pt idx="41">
                  <c:v>87.8</c:v>
                </c:pt>
                <c:pt idx="42">
                  <c:v>84.600000000000009</c:v>
                </c:pt>
                <c:pt idx="43">
                  <c:v>92.7</c:v>
                </c:pt>
                <c:pt idx="44">
                  <c:v>92.600000000000009</c:v>
                </c:pt>
                <c:pt idx="45">
                  <c:v>92.4</c:v>
                </c:pt>
                <c:pt idx="46">
                  <c:v>85.2</c:v>
                </c:pt>
                <c:pt idx="47">
                  <c:v>83.8</c:v>
                </c:pt>
                <c:pt idx="48">
                  <c:v>85.100000000000009</c:v>
                </c:pt>
                <c:pt idx="49">
                  <c:v>81.400000000000006</c:v>
                </c:pt>
                <c:pt idx="50">
                  <c:v>87.100000000000009</c:v>
                </c:pt>
                <c:pt idx="51">
                  <c:v>82.2</c:v>
                </c:pt>
                <c:pt idx="52">
                  <c:v>84.5</c:v>
                </c:pt>
                <c:pt idx="53">
                  <c:v>88.100000000000009</c:v>
                </c:pt>
                <c:pt idx="54">
                  <c:v>88</c:v>
                </c:pt>
                <c:pt idx="55">
                  <c:v>87.3</c:v>
                </c:pt>
                <c:pt idx="56">
                  <c:v>87.4</c:v>
                </c:pt>
                <c:pt idx="57">
                  <c:v>84.3</c:v>
                </c:pt>
                <c:pt idx="58">
                  <c:v>84.8</c:v>
                </c:pt>
                <c:pt idx="59">
                  <c:v>87.2</c:v>
                </c:pt>
                <c:pt idx="60">
                  <c:v>89.8</c:v>
                </c:pt>
                <c:pt idx="61">
                  <c:v>85.9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7D-4FE7-9029-15AE0202D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430064"/>
        <c:axId val="486430392"/>
      </c:lineChart>
      <c:dateAx>
        <c:axId val="486430064"/>
        <c:scaling>
          <c:orientation val="minMax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486430392"/>
        <c:crosses val="autoZero"/>
        <c:auto val="1"/>
        <c:lblOffset val="100"/>
        <c:baseTimeUnit val="months"/>
      </c:dateAx>
      <c:valAx>
        <c:axId val="4864303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>
                    <a:latin typeface="Montserrat" panose="02000505000000020004" pitchFamily="2" charset="0"/>
                  </a:rPr>
                  <a:t>Índice (em</a:t>
                </a:r>
                <a:r>
                  <a:rPr lang="pt-BR" sz="1200" baseline="0" dirty="0">
                    <a:latin typeface="Montserrat" panose="02000505000000020004" pitchFamily="2" charset="0"/>
                  </a:rPr>
                  <a:t> pontos)</a:t>
                </a:r>
                <a:endParaRPr lang="pt-BR" sz="1200" dirty="0">
                  <a:latin typeface="Montserrat" panose="02000505000000020004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48643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488888888889"/>
          <c:y val="0.88977910684303896"/>
          <c:w val="0.53510222222222226"/>
          <c:h val="9.3380683935262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93576915724729E-2"/>
          <c:y val="3.3260707876638089E-2"/>
          <c:w val="0.9640727191993832"/>
          <c:h val="0.7208115266798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'[ppt abril (2).xlsx]Slide 12, 13 e 15'!$B$2</c:f>
              <c:strCache>
                <c:ptCount val="1"/>
                <c:pt idx="0">
                  <c:v>ICOM-MPE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506921394805386E-3"/>
                  <c:y val="1.39074118483648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AF-4234-A582-0937616F6DF2}"/>
                </c:ext>
              </c:extLst>
            </c:dLbl>
            <c:dLbl>
              <c:idx val="3"/>
              <c:layout>
                <c:manualLayout>
                  <c:x val="-1.3097829094988137E-2"/>
                  <c:y val="1.333444731528613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AF-4234-A582-0937616F6DF2}"/>
                </c:ext>
              </c:extLst>
            </c:dLbl>
            <c:dLbl>
              <c:idx val="8"/>
              <c:layout>
                <c:manualLayout>
                  <c:x val="-4.3659430316628197E-3"/>
                  <c:y val="1.0584217556508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AF-4234-A582-0937616F6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'[ppt abril (2).xlsx]Slide 12, 13 e 15'!$A$134:$A$172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  <c:extLst/>
            </c:numRef>
          </c:cat>
          <c:val>
            <c:numRef>
              <c:f>'[ppt abril (2).xlsx]Slide 12, 13 e 15'!$F$134:$F$172</c:f>
              <c:numCache>
                <c:formatCode>0.0</c:formatCode>
                <c:ptCount val="38"/>
                <c:pt idx="0">
                  <c:v>-2.9</c:v>
                </c:pt>
                <c:pt idx="1">
                  <c:v>1.4</c:v>
                </c:pt>
                <c:pt idx="2">
                  <c:v>-22.100000000000009</c:v>
                </c:pt>
                <c:pt idx="3">
                  <c:v>12.700000000000003</c:v>
                </c:pt>
                <c:pt idx="4">
                  <c:v>8.2000000000000028</c:v>
                </c:pt>
                <c:pt idx="5">
                  <c:v>-2.7000000000000028</c:v>
                </c:pt>
                <c:pt idx="6">
                  <c:v>7.4000000000000057</c:v>
                </c:pt>
                <c:pt idx="7">
                  <c:v>-1.3000000000000114</c:v>
                </c:pt>
                <c:pt idx="8">
                  <c:v>-4.0999999999999943</c:v>
                </c:pt>
                <c:pt idx="9">
                  <c:v>1.0999999999999943</c:v>
                </c:pt>
                <c:pt idx="10">
                  <c:v>-1.7999999999999972</c:v>
                </c:pt>
                <c:pt idx="11">
                  <c:v>-2</c:v>
                </c:pt>
                <c:pt idx="12">
                  <c:v>-0.79999999999999716</c:v>
                </c:pt>
                <c:pt idx="13">
                  <c:v>2.0999999999999943</c:v>
                </c:pt>
                <c:pt idx="14">
                  <c:v>0.30000000000001137</c:v>
                </c:pt>
                <c:pt idx="15">
                  <c:v>-0.30000000000001137</c:v>
                </c:pt>
                <c:pt idx="16">
                  <c:v>3.5</c:v>
                </c:pt>
                <c:pt idx="17">
                  <c:v>2.4000000000000057</c:v>
                </c:pt>
                <c:pt idx="18">
                  <c:v>-3.2000000000000028</c:v>
                </c:pt>
                <c:pt idx="19">
                  <c:v>4.7999999999999972</c:v>
                </c:pt>
                <c:pt idx="20">
                  <c:v>1</c:v>
                </c:pt>
                <c:pt idx="21">
                  <c:v>-1.5999999999999943</c:v>
                </c:pt>
                <c:pt idx="22">
                  <c:v>-6.5</c:v>
                </c:pt>
                <c:pt idx="23">
                  <c:v>0.20000000000000284</c:v>
                </c:pt>
                <c:pt idx="24">
                  <c:v>-1.2000000000000028</c:v>
                </c:pt>
                <c:pt idx="25">
                  <c:v>0.90000000000000568</c:v>
                </c:pt>
                <c:pt idx="26">
                  <c:v>0.5</c:v>
                </c:pt>
                <c:pt idx="27">
                  <c:v>-3.4000000000000057</c:v>
                </c:pt>
                <c:pt idx="28">
                  <c:v>0.59999999999999432</c:v>
                </c:pt>
                <c:pt idx="29">
                  <c:v>3</c:v>
                </c:pt>
                <c:pt idx="30">
                  <c:v>0.40000000000000568</c:v>
                </c:pt>
                <c:pt idx="31">
                  <c:v>-1.4000000000000057</c:v>
                </c:pt>
                <c:pt idx="32">
                  <c:v>-0.29999999999999716</c:v>
                </c:pt>
                <c:pt idx="33">
                  <c:v>-1.5999999999999943</c:v>
                </c:pt>
                <c:pt idx="34">
                  <c:v>1.7000000000000028</c:v>
                </c:pt>
                <c:pt idx="35">
                  <c:v>9.9999999999994316E-2</c:v>
                </c:pt>
                <c:pt idx="36">
                  <c:v>2.9000000000000057</c:v>
                </c:pt>
                <c:pt idx="37">
                  <c:v>-4.3000000000000114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DAF-4234-A582-0937616F6DF2}"/>
            </c:ext>
          </c:extLst>
        </c:ser>
        <c:ser>
          <c:idx val="1"/>
          <c:order val="1"/>
          <c:tx>
            <c:strRef>
              <c:f>'[ppt abril (2).xlsx]Slide 12, 13 e 15'!$E$1</c:f>
              <c:strCache>
                <c:ptCount val="1"/>
                <c:pt idx="0">
                  <c:v>ICOM-Geral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30995628671159E-3"/>
                  <c:y val="1.0290443014093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AF-4234-A582-0937616F6DF2}"/>
                </c:ext>
              </c:extLst>
            </c:dLbl>
            <c:dLbl>
              <c:idx val="2"/>
              <c:layout>
                <c:manualLayout>
                  <c:x val="7.27657171943785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AF-4234-A582-0937616F6DF2}"/>
                </c:ext>
              </c:extLst>
            </c:dLbl>
            <c:dLbl>
              <c:idx val="3"/>
              <c:layout>
                <c:manualLayout>
                  <c:x val="7.27657171943780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AF-4234-A582-0937616F6DF2}"/>
                </c:ext>
              </c:extLst>
            </c:dLbl>
            <c:dLbl>
              <c:idx val="4"/>
              <c:layout>
                <c:manualLayout>
                  <c:x val="1.16425147511005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AF-4234-A582-0937616F6DF2}"/>
                </c:ext>
              </c:extLst>
            </c:dLbl>
            <c:dLbl>
              <c:idx val="5"/>
              <c:layout>
                <c:manualLayout>
                  <c:x val="1.1642514751100567E-2"/>
                  <c:y val="-4.851043673729193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AF-4234-A582-0937616F6DF2}"/>
                </c:ext>
              </c:extLst>
            </c:dLbl>
            <c:dLbl>
              <c:idx val="6"/>
              <c:layout>
                <c:manualLayout>
                  <c:x val="4.3659430316627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AF-4234-A582-0937616F6DF2}"/>
                </c:ext>
              </c:extLst>
            </c:dLbl>
            <c:dLbl>
              <c:idx val="7"/>
              <c:layout>
                <c:manualLayout>
                  <c:x val="1.0187200407212889E-2"/>
                  <c:y val="1.8522380723889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AF-4234-A582-0937616F6DF2}"/>
                </c:ext>
              </c:extLst>
            </c:dLbl>
            <c:dLbl>
              <c:idx val="9"/>
              <c:layout>
                <c:manualLayout>
                  <c:x val="8.731886063325426E-3"/>
                  <c:y val="1.33344473152376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AF-4234-A582-0937616F6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'[ppt abril (2).xlsx]Slide 12, 13 e 15'!$A$134:$A$172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  <c:extLst/>
            </c:numRef>
          </c:cat>
          <c:val>
            <c:numRef>
              <c:f>'[ppt abril (2).xlsx]Slide 12, 13 e 15'!$G$134:$G$172</c:f>
              <c:numCache>
                <c:formatCode>0.0</c:formatCode>
                <c:ptCount val="38"/>
                <c:pt idx="0">
                  <c:v>0.20000000000000284</c:v>
                </c:pt>
                <c:pt idx="1">
                  <c:v>9.9999999999994316E-2</c:v>
                </c:pt>
                <c:pt idx="2">
                  <c:v>-15.399999999999991</c:v>
                </c:pt>
                <c:pt idx="3">
                  <c:v>12.899999999999991</c:v>
                </c:pt>
                <c:pt idx="4">
                  <c:v>3.9000000000000057</c:v>
                </c:pt>
                <c:pt idx="5">
                  <c:v>-2.7999999999999972</c:v>
                </c:pt>
                <c:pt idx="6">
                  <c:v>4.0999999999999943</c:v>
                </c:pt>
                <c:pt idx="7">
                  <c:v>-0.89999999999999147</c:v>
                </c:pt>
                <c:pt idx="8">
                  <c:v>-5.3000000000000114</c:v>
                </c:pt>
                <c:pt idx="9">
                  <c:v>1.9000000000000057</c:v>
                </c:pt>
                <c:pt idx="10">
                  <c:v>-1.7999999999999972</c:v>
                </c:pt>
                <c:pt idx="11">
                  <c:v>-1.2999999999999972</c:v>
                </c:pt>
                <c:pt idx="12">
                  <c:v>1.0999999999999943</c:v>
                </c:pt>
                <c:pt idx="13">
                  <c:v>0.29999999999999716</c:v>
                </c:pt>
                <c:pt idx="14">
                  <c:v>0.70000000000000284</c:v>
                </c:pt>
                <c:pt idx="15">
                  <c:v>-0.59999999999999432</c:v>
                </c:pt>
                <c:pt idx="16">
                  <c:v>2.5999999999999943</c:v>
                </c:pt>
                <c:pt idx="17">
                  <c:v>0.20000000000000284</c:v>
                </c:pt>
                <c:pt idx="18">
                  <c:v>-2.2999999999999972</c:v>
                </c:pt>
                <c:pt idx="19">
                  <c:v>3.2999999999999972</c:v>
                </c:pt>
                <c:pt idx="20">
                  <c:v>2.7000000000000028</c:v>
                </c:pt>
                <c:pt idx="21">
                  <c:v>-1.7000000000000028</c:v>
                </c:pt>
                <c:pt idx="22">
                  <c:v>-5.7000000000000028</c:v>
                </c:pt>
                <c:pt idx="23">
                  <c:v>1.0999999999999943</c:v>
                </c:pt>
                <c:pt idx="24">
                  <c:v>-2.3999999999999915</c:v>
                </c:pt>
                <c:pt idx="25">
                  <c:v>0</c:v>
                </c:pt>
                <c:pt idx="26">
                  <c:v>1.8999999999999915</c:v>
                </c:pt>
                <c:pt idx="27">
                  <c:v>-2</c:v>
                </c:pt>
                <c:pt idx="28">
                  <c:v>0.30000000000001137</c:v>
                </c:pt>
                <c:pt idx="29">
                  <c:v>2</c:v>
                </c:pt>
                <c:pt idx="30">
                  <c:v>-2</c:v>
                </c:pt>
                <c:pt idx="31">
                  <c:v>1.3999999999999915</c:v>
                </c:pt>
                <c:pt idx="32">
                  <c:v>-1.2000000000000028</c:v>
                </c:pt>
                <c:pt idx="33">
                  <c:v>-1.1999999999999886</c:v>
                </c:pt>
                <c:pt idx="34">
                  <c:v>1.2999999999999972</c:v>
                </c:pt>
                <c:pt idx="35">
                  <c:v>0.89999999999999147</c:v>
                </c:pt>
                <c:pt idx="36">
                  <c:v>1.2000000000000028</c:v>
                </c:pt>
                <c:pt idx="37">
                  <c:v>-1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6DAF-4234-A582-0937616F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70245055454928"/>
          <c:y val="0.92557399066046975"/>
          <c:w val="0.53063751821005045"/>
          <c:h val="5.1117560084253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8372091222"/>
          <c:y val="4.2012117701309915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'Slides 16, 17 e 19'!$B$2</c:f>
              <c:strCache>
                <c:ptCount val="1"/>
                <c:pt idx="0">
                  <c:v>ICS-MPE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16, 17 e 19'!$A$111:$A$172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'Slides 16, 17 e 19'!$B$111:$B$172</c:f>
              <c:numCache>
                <c:formatCode>0.0</c:formatCode>
                <c:ptCount val="62"/>
                <c:pt idx="0">
                  <c:v>94.5</c:v>
                </c:pt>
                <c:pt idx="1">
                  <c:v>95.2</c:v>
                </c:pt>
                <c:pt idx="2">
                  <c:v>93.4</c:v>
                </c:pt>
                <c:pt idx="3">
                  <c:v>94.5</c:v>
                </c:pt>
                <c:pt idx="4">
                  <c:v>92.8</c:v>
                </c:pt>
                <c:pt idx="5">
                  <c:v>94.100000000000009</c:v>
                </c:pt>
                <c:pt idx="6">
                  <c:v>94.8</c:v>
                </c:pt>
                <c:pt idx="7">
                  <c:v>94.5</c:v>
                </c:pt>
                <c:pt idx="8">
                  <c:v>95.8</c:v>
                </c:pt>
                <c:pt idx="9">
                  <c:v>94.2</c:v>
                </c:pt>
                <c:pt idx="10">
                  <c:v>95.8</c:v>
                </c:pt>
                <c:pt idx="11">
                  <c:v>95.7</c:v>
                </c:pt>
                <c:pt idx="12">
                  <c:v>97.9</c:v>
                </c:pt>
                <c:pt idx="13">
                  <c:v>94.8</c:v>
                </c:pt>
                <c:pt idx="14">
                  <c:v>86</c:v>
                </c:pt>
                <c:pt idx="15">
                  <c:v>51.2</c:v>
                </c:pt>
                <c:pt idx="16">
                  <c:v>58.6</c:v>
                </c:pt>
                <c:pt idx="17">
                  <c:v>69</c:v>
                </c:pt>
                <c:pt idx="18">
                  <c:v>74.2</c:v>
                </c:pt>
                <c:pt idx="19">
                  <c:v>82.2</c:v>
                </c:pt>
                <c:pt idx="20">
                  <c:v>85.3</c:v>
                </c:pt>
                <c:pt idx="21">
                  <c:v>86</c:v>
                </c:pt>
                <c:pt idx="22">
                  <c:v>84.100000000000009</c:v>
                </c:pt>
                <c:pt idx="23">
                  <c:v>83.600000000000009</c:v>
                </c:pt>
                <c:pt idx="24">
                  <c:v>85.4</c:v>
                </c:pt>
                <c:pt idx="25">
                  <c:v>83.100000000000009</c:v>
                </c:pt>
                <c:pt idx="26">
                  <c:v>76.400000000000006</c:v>
                </c:pt>
                <c:pt idx="27">
                  <c:v>79.400000000000006</c:v>
                </c:pt>
                <c:pt idx="28">
                  <c:v>86</c:v>
                </c:pt>
                <c:pt idx="29">
                  <c:v>90.8</c:v>
                </c:pt>
                <c:pt idx="30">
                  <c:v>94.9</c:v>
                </c:pt>
                <c:pt idx="31">
                  <c:v>95.4</c:v>
                </c:pt>
                <c:pt idx="32">
                  <c:v>95.4</c:v>
                </c:pt>
                <c:pt idx="33">
                  <c:v>97.5</c:v>
                </c:pt>
                <c:pt idx="34">
                  <c:v>97.9</c:v>
                </c:pt>
                <c:pt idx="35">
                  <c:v>96.5</c:v>
                </c:pt>
                <c:pt idx="36">
                  <c:v>94.4</c:v>
                </c:pt>
                <c:pt idx="37">
                  <c:v>93.4</c:v>
                </c:pt>
                <c:pt idx="38">
                  <c:v>93.4</c:v>
                </c:pt>
                <c:pt idx="39">
                  <c:v>97.600000000000009</c:v>
                </c:pt>
                <c:pt idx="40">
                  <c:v>98.2</c:v>
                </c:pt>
                <c:pt idx="41">
                  <c:v>97.2</c:v>
                </c:pt>
                <c:pt idx="42">
                  <c:v>96.8</c:v>
                </c:pt>
                <c:pt idx="43">
                  <c:v>97.3</c:v>
                </c:pt>
                <c:pt idx="44">
                  <c:v>98.100000000000009</c:v>
                </c:pt>
                <c:pt idx="45">
                  <c:v>96.100000000000009</c:v>
                </c:pt>
                <c:pt idx="46">
                  <c:v>91</c:v>
                </c:pt>
                <c:pt idx="47">
                  <c:v>91</c:v>
                </c:pt>
                <c:pt idx="48">
                  <c:v>89.8</c:v>
                </c:pt>
                <c:pt idx="49">
                  <c:v>90.5</c:v>
                </c:pt>
                <c:pt idx="50">
                  <c:v>91.5</c:v>
                </c:pt>
                <c:pt idx="51">
                  <c:v>90.3</c:v>
                </c:pt>
                <c:pt idx="52">
                  <c:v>91</c:v>
                </c:pt>
                <c:pt idx="53">
                  <c:v>91.8</c:v>
                </c:pt>
                <c:pt idx="54">
                  <c:v>91.2</c:v>
                </c:pt>
                <c:pt idx="55">
                  <c:v>92</c:v>
                </c:pt>
                <c:pt idx="56">
                  <c:v>91.4</c:v>
                </c:pt>
                <c:pt idx="57">
                  <c:v>92</c:v>
                </c:pt>
                <c:pt idx="58">
                  <c:v>91.9</c:v>
                </c:pt>
                <c:pt idx="59">
                  <c:v>91</c:v>
                </c:pt>
                <c:pt idx="60">
                  <c:v>94.3</c:v>
                </c:pt>
                <c:pt idx="61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29-4279-B136-205AEC5CE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Offset val="100"/>
        <c:baseTimeUnit val="months"/>
        <c:majorUnit val="4"/>
        <c:majorTimeUnit val="months"/>
      </c:dateAx>
      <c:valAx>
        <c:axId val="58738843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4675529809150041"/>
          <c:h val="0.71389190717889939"/>
        </c:manualLayout>
      </c:layout>
      <c:lineChart>
        <c:grouping val="standard"/>
        <c:varyColors val="0"/>
        <c:ser>
          <c:idx val="0"/>
          <c:order val="0"/>
          <c:tx>
            <c:strRef>
              <c:f>'Slides 16, 17 e 19'!$C$2</c:f>
              <c:strCache>
                <c:ptCount val="1"/>
                <c:pt idx="0">
                  <c:v>ISA-S-MPE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16, 17 e 19'!$A$112:$A$172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'Slides 16, 17 e 19'!$C$112:$C$172</c:f>
              <c:numCache>
                <c:formatCode>0.0</c:formatCode>
                <c:ptCount val="61"/>
                <c:pt idx="0">
                  <c:v>88.9</c:v>
                </c:pt>
                <c:pt idx="1">
                  <c:v>88.100000000000009</c:v>
                </c:pt>
                <c:pt idx="2">
                  <c:v>88.3</c:v>
                </c:pt>
                <c:pt idx="3">
                  <c:v>86.9</c:v>
                </c:pt>
                <c:pt idx="4">
                  <c:v>88.7</c:v>
                </c:pt>
                <c:pt idx="5">
                  <c:v>88.5</c:v>
                </c:pt>
                <c:pt idx="6">
                  <c:v>89</c:v>
                </c:pt>
                <c:pt idx="7">
                  <c:v>90.100000000000009</c:v>
                </c:pt>
                <c:pt idx="8">
                  <c:v>90.5</c:v>
                </c:pt>
                <c:pt idx="9">
                  <c:v>91.3</c:v>
                </c:pt>
                <c:pt idx="10">
                  <c:v>92.100000000000009</c:v>
                </c:pt>
                <c:pt idx="11">
                  <c:v>92.4</c:v>
                </c:pt>
                <c:pt idx="12">
                  <c:v>91.5</c:v>
                </c:pt>
                <c:pt idx="13">
                  <c:v>85.3</c:v>
                </c:pt>
                <c:pt idx="14">
                  <c:v>54.300000000000004</c:v>
                </c:pt>
                <c:pt idx="15">
                  <c:v>55.800000000000004</c:v>
                </c:pt>
                <c:pt idx="16">
                  <c:v>62.4</c:v>
                </c:pt>
                <c:pt idx="17">
                  <c:v>67.099999999999994</c:v>
                </c:pt>
                <c:pt idx="18">
                  <c:v>75.100000000000009</c:v>
                </c:pt>
                <c:pt idx="19">
                  <c:v>77.600000000000009</c:v>
                </c:pt>
                <c:pt idx="20">
                  <c:v>81.100000000000009</c:v>
                </c:pt>
                <c:pt idx="21">
                  <c:v>79.8</c:v>
                </c:pt>
                <c:pt idx="22">
                  <c:v>80.8</c:v>
                </c:pt>
                <c:pt idx="23">
                  <c:v>79.3</c:v>
                </c:pt>
                <c:pt idx="24">
                  <c:v>78.900000000000006</c:v>
                </c:pt>
                <c:pt idx="25">
                  <c:v>73.2</c:v>
                </c:pt>
                <c:pt idx="26">
                  <c:v>74.7</c:v>
                </c:pt>
                <c:pt idx="27">
                  <c:v>81.3</c:v>
                </c:pt>
                <c:pt idx="28">
                  <c:v>86.7</c:v>
                </c:pt>
                <c:pt idx="29">
                  <c:v>88.9</c:v>
                </c:pt>
                <c:pt idx="30">
                  <c:v>91.5</c:v>
                </c:pt>
                <c:pt idx="31">
                  <c:v>90.8</c:v>
                </c:pt>
                <c:pt idx="32">
                  <c:v>96.2</c:v>
                </c:pt>
                <c:pt idx="33">
                  <c:v>94.100000000000009</c:v>
                </c:pt>
                <c:pt idx="34">
                  <c:v>94.7</c:v>
                </c:pt>
                <c:pt idx="35">
                  <c:v>91</c:v>
                </c:pt>
                <c:pt idx="36">
                  <c:v>89.3</c:v>
                </c:pt>
                <c:pt idx="37">
                  <c:v>92.3</c:v>
                </c:pt>
                <c:pt idx="38">
                  <c:v>97.8</c:v>
                </c:pt>
                <c:pt idx="39">
                  <c:v>99.5</c:v>
                </c:pt>
                <c:pt idx="40">
                  <c:v>98.9</c:v>
                </c:pt>
                <c:pt idx="41">
                  <c:v>98.8</c:v>
                </c:pt>
                <c:pt idx="42">
                  <c:v>99.9</c:v>
                </c:pt>
                <c:pt idx="43">
                  <c:v>101.5</c:v>
                </c:pt>
                <c:pt idx="44">
                  <c:v>99.100000000000009</c:v>
                </c:pt>
                <c:pt idx="45">
                  <c:v>93.9</c:v>
                </c:pt>
                <c:pt idx="46">
                  <c:v>92.9</c:v>
                </c:pt>
                <c:pt idx="47">
                  <c:v>92</c:v>
                </c:pt>
                <c:pt idx="48">
                  <c:v>93.2</c:v>
                </c:pt>
                <c:pt idx="49">
                  <c:v>94.2</c:v>
                </c:pt>
                <c:pt idx="50">
                  <c:v>93.2</c:v>
                </c:pt>
                <c:pt idx="51">
                  <c:v>94.9</c:v>
                </c:pt>
                <c:pt idx="52">
                  <c:v>95.2</c:v>
                </c:pt>
                <c:pt idx="53">
                  <c:v>94.7</c:v>
                </c:pt>
                <c:pt idx="54">
                  <c:v>95.9</c:v>
                </c:pt>
                <c:pt idx="55">
                  <c:v>95.100000000000009</c:v>
                </c:pt>
                <c:pt idx="56">
                  <c:v>95.600000000000009</c:v>
                </c:pt>
                <c:pt idx="57">
                  <c:v>95.3</c:v>
                </c:pt>
                <c:pt idx="58">
                  <c:v>94.3</c:v>
                </c:pt>
                <c:pt idx="59">
                  <c:v>92.8</c:v>
                </c:pt>
                <c:pt idx="60">
                  <c:v>94.600000000000009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9534-4E5A-B08D-322D2CDB747D}"/>
            </c:ext>
          </c:extLst>
        </c:ser>
        <c:ser>
          <c:idx val="1"/>
          <c:order val="1"/>
          <c:tx>
            <c:strRef>
              <c:f>'Slides 16, 17 e 19'!$D$2</c:f>
              <c:strCache>
                <c:ptCount val="1"/>
                <c:pt idx="0">
                  <c:v>IE-S-MPE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'Slides 16, 17 e 19'!$A$112:$A$172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'Slides 16, 17 e 19'!$D$112:$D$172</c:f>
              <c:numCache>
                <c:formatCode>0.0</c:formatCode>
                <c:ptCount val="61"/>
                <c:pt idx="0">
                  <c:v>101.8</c:v>
                </c:pt>
                <c:pt idx="1">
                  <c:v>98.9</c:v>
                </c:pt>
                <c:pt idx="2">
                  <c:v>100.8</c:v>
                </c:pt>
                <c:pt idx="3">
                  <c:v>98.9</c:v>
                </c:pt>
                <c:pt idx="4">
                  <c:v>99.7</c:v>
                </c:pt>
                <c:pt idx="5">
                  <c:v>101.2</c:v>
                </c:pt>
                <c:pt idx="6">
                  <c:v>100.10000000000001</c:v>
                </c:pt>
                <c:pt idx="7">
                  <c:v>101.8</c:v>
                </c:pt>
                <c:pt idx="8">
                  <c:v>98.100000000000009</c:v>
                </c:pt>
                <c:pt idx="9">
                  <c:v>100.5</c:v>
                </c:pt>
                <c:pt idx="10">
                  <c:v>99.4</c:v>
                </c:pt>
                <c:pt idx="11">
                  <c:v>103.4</c:v>
                </c:pt>
                <c:pt idx="12">
                  <c:v>98.3</c:v>
                </c:pt>
                <c:pt idx="13">
                  <c:v>87</c:v>
                </c:pt>
                <c:pt idx="14">
                  <c:v>49</c:v>
                </c:pt>
                <c:pt idx="15">
                  <c:v>62.2</c:v>
                </c:pt>
                <c:pt idx="16">
                  <c:v>76.2</c:v>
                </c:pt>
                <c:pt idx="17">
                  <c:v>81.8</c:v>
                </c:pt>
                <c:pt idx="18">
                  <c:v>89.7</c:v>
                </c:pt>
                <c:pt idx="19">
                  <c:v>93.3</c:v>
                </c:pt>
                <c:pt idx="20">
                  <c:v>91.3</c:v>
                </c:pt>
                <c:pt idx="21">
                  <c:v>88.7</c:v>
                </c:pt>
                <c:pt idx="22">
                  <c:v>86.8</c:v>
                </c:pt>
                <c:pt idx="23">
                  <c:v>91.8</c:v>
                </c:pt>
                <c:pt idx="24">
                  <c:v>87.7</c:v>
                </c:pt>
                <c:pt idx="25">
                  <c:v>80</c:v>
                </c:pt>
                <c:pt idx="26">
                  <c:v>84.4</c:v>
                </c:pt>
                <c:pt idx="27">
                  <c:v>91.100000000000009</c:v>
                </c:pt>
                <c:pt idx="28">
                  <c:v>95</c:v>
                </c:pt>
                <c:pt idx="29">
                  <c:v>101</c:v>
                </c:pt>
                <c:pt idx="30">
                  <c:v>99.5</c:v>
                </c:pt>
                <c:pt idx="31">
                  <c:v>100.3</c:v>
                </c:pt>
                <c:pt idx="32">
                  <c:v>98.9</c:v>
                </c:pt>
                <c:pt idx="33">
                  <c:v>101.7</c:v>
                </c:pt>
                <c:pt idx="34">
                  <c:v>98.4</c:v>
                </c:pt>
                <c:pt idx="35">
                  <c:v>98</c:v>
                </c:pt>
                <c:pt idx="36">
                  <c:v>97.7</c:v>
                </c:pt>
                <c:pt idx="37">
                  <c:v>94.8</c:v>
                </c:pt>
                <c:pt idx="38">
                  <c:v>97.5</c:v>
                </c:pt>
                <c:pt idx="39">
                  <c:v>96.9</c:v>
                </c:pt>
                <c:pt idx="40">
                  <c:v>95.5</c:v>
                </c:pt>
                <c:pt idx="41">
                  <c:v>95.100000000000009</c:v>
                </c:pt>
                <c:pt idx="42">
                  <c:v>94.7</c:v>
                </c:pt>
                <c:pt idx="43">
                  <c:v>94.8</c:v>
                </c:pt>
                <c:pt idx="44">
                  <c:v>93.3</c:v>
                </c:pt>
                <c:pt idx="45">
                  <c:v>88.3</c:v>
                </c:pt>
                <c:pt idx="46">
                  <c:v>89.4</c:v>
                </c:pt>
                <c:pt idx="47">
                  <c:v>87.8</c:v>
                </c:pt>
                <c:pt idx="48">
                  <c:v>88</c:v>
                </c:pt>
                <c:pt idx="49">
                  <c:v>88.9</c:v>
                </c:pt>
                <c:pt idx="50">
                  <c:v>87.600000000000009</c:v>
                </c:pt>
                <c:pt idx="51">
                  <c:v>87.4</c:v>
                </c:pt>
                <c:pt idx="52">
                  <c:v>88.5</c:v>
                </c:pt>
                <c:pt idx="53">
                  <c:v>87.9</c:v>
                </c:pt>
                <c:pt idx="54">
                  <c:v>88.3</c:v>
                </c:pt>
                <c:pt idx="55">
                  <c:v>87.8</c:v>
                </c:pt>
                <c:pt idx="56">
                  <c:v>88.600000000000009</c:v>
                </c:pt>
                <c:pt idx="57">
                  <c:v>88.8</c:v>
                </c:pt>
                <c:pt idx="58">
                  <c:v>88</c:v>
                </c:pt>
                <c:pt idx="59">
                  <c:v>96</c:v>
                </c:pt>
                <c:pt idx="60">
                  <c:v>90.100000000000009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4-4E5A-B08D-322D2CDB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  <c:extLst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8431820639229911E-2"/>
              <c:y val="0.27083205670177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 16, 17 e 19'!$B$2</c:f>
              <c:strCache>
                <c:ptCount val="1"/>
                <c:pt idx="0">
                  <c:v>ICS-MPE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718419008946833E-3"/>
                  <c:y val="3.3070866141732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90-4ADF-9AB3-85B821F4431B}"/>
                </c:ext>
              </c:extLst>
            </c:dLbl>
            <c:dLbl>
              <c:idx val="1"/>
              <c:layout>
                <c:manualLayout>
                  <c:x val="-9.72948954654449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90-4ADF-9AB3-85B821F4431B}"/>
                </c:ext>
              </c:extLst>
            </c:dLbl>
            <c:dLbl>
              <c:idx val="5"/>
              <c:layout>
                <c:manualLayout>
                  <c:x val="-4.1697812342333567E-3"/>
                  <c:y val="-1.160759389964968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90-4ADF-9AB3-85B821F4431B}"/>
                </c:ext>
              </c:extLst>
            </c:dLbl>
            <c:dLbl>
              <c:idx val="6"/>
              <c:layout>
                <c:manualLayout>
                  <c:x val="-6.9496353903889278E-3"/>
                  <c:y val="5.0651903963192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0-4ADF-9AB3-85B821F44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16, 17 e 19'!$A$135:$A$172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'Slides 16, 17 e 19'!$F$135:$F$172</c:f>
              <c:numCache>
                <c:formatCode>0.0</c:formatCode>
                <c:ptCount val="38"/>
                <c:pt idx="0">
                  <c:v>1.7999999999999972</c:v>
                </c:pt>
                <c:pt idx="1">
                  <c:v>-2.2999999999999972</c:v>
                </c:pt>
                <c:pt idx="2">
                  <c:v>-6.7000000000000028</c:v>
                </c:pt>
                <c:pt idx="3">
                  <c:v>3</c:v>
                </c:pt>
                <c:pt idx="4">
                  <c:v>6.5999999999999943</c:v>
                </c:pt>
                <c:pt idx="5">
                  <c:v>4.7999999999999972</c:v>
                </c:pt>
                <c:pt idx="6">
                  <c:v>4.1000000000000085</c:v>
                </c:pt>
                <c:pt idx="7">
                  <c:v>0.5</c:v>
                </c:pt>
                <c:pt idx="8">
                  <c:v>0</c:v>
                </c:pt>
                <c:pt idx="9">
                  <c:v>2.0999999999999943</c:v>
                </c:pt>
                <c:pt idx="10">
                  <c:v>0.40000000000000568</c:v>
                </c:pt>
                <c:pt idx="11">
                  <c:v>-1.4000000000000057</c:v>
                </c:pt>
                <c:pt idx="12">
                  <c:v>-2.0999999999999943</c:v>
                </c:pt>
                <c:pt idx="13">
                  <c:v>-1</c:v>
                </c:pt>
                <c:pt idx="14">
                  <c:v>0</c:v>
                </c:pt>
                <c:pt idx="15">
                  <c:v>4.2000000000000028</c:v>
                </c:pt>
                <c:pt idx="16">
                  <c:v>0.59999999999999432</c:v>
                </c:pt>
                <c:pt idx="17">
                  <c:v>-1</c:v>
                </c:pt>
                <c:pt idx="18">
                  <c:v>-0.40000000000000568</c:v>
                </c:pt>
                <c:pt idx="19">
                  <c:v>0.5</c:v>
                </c:pt>
                <c:pt idx="20">
                  <c:v>0.80000000000001137</c:v>
                </c:pt>
                <c:pt idx="21">
                  <c:v>-2</c:v>
                </c:pt>
                <c:pt idx="22">
                  <c:v>-5.1000000000000085</c:v>
                </c:pt>
                <c:pt idx="23">
                  <c:v>0</c:v>
                </c:pt>
                <c:pt idx="24">
                  <c:v>-1.2000000000000028</c:v>
                </c:pt>
                <c:pt idx="25">
                  <c:v>0.70000000000000284</c:v>
                </c:pt>
                <c:pt idx="26">
                  <c:v>1</c:v>
                </c:pt>
                <c:pt idx="27">
                  <c:v>-1.2000000000000028</c:v>
                </c:pt>
                <c:pt idx="28">
                  <c:v>0.70000000000000284</c:v>
                </c:pt>
                <c:pt idx="29">
                  <c:v>0.79999999999999716</c:v>
                </c:pt>
                <c:pt idx="30">
                  <c:v>-0.59999999999999432</c:v>
                </c:pt>
                <c:pt idx="31">
                  <c:v>0.79999999999999716</c:v>
                </c:pt>
                <c:pt idx="32">
                  <c:v>-0.59999999999999432</c:v>
                </c:pt>
                <c:pt idx="33">
                  <c:v>0.59999999999999432</c:v>
                </c:pt>
                <c:pt idx="34">
                  <c:v>-9.9999999999994316E-2</c:v>
                </c:pt>
                <c:pt idx="35">
                  <c:v>-0.90000000000000568</c:v>
                </c:pt>
                <c:pt idx="36">
                  <c:v>3.2999999999999972</c:v>
                </c:pt>
                <c:pt idx="37">
                  <c:v>-2.0999999999999943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90-4ADF-9AB3-85B821F4431B}"/>
            </c:ext>
          </c:extLst>
        </c:ser>
        <c:ser>
          <c:idx val="1"/>
          <c:order val="1"/>
          <c:tx>
            <c:strRef>
              <c:f>'Slides 16, 17 e 19'!$E$2</c:f>
              <c:strCache>
                <c:ptCount val="1"/>
                <c:pt idx="0">
                  <c:v>ICS-Geral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529878153529277E-4"/>
                  <c:y val="1.98558513519153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0-4ADF-9AB3-85B821F4431B}"/>
                </c:ext>
              </c:extLst>
            </c:dLbl>
            <c:dLbl>
              <c:idx val="1"/>
              <c:layout>
                <c:manualLayout>
                  <c:x val="6.94963539038890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90-4ADF-9AB3-85B821F4431B}"/>
                </c:ext>
              </c:extLst>
            </c:dLbl>
            <c:dLbl>
              <c:idx val="32"/>
              <c:layout>
                <c:manualLayout>
                  <c:x val="0"/>
                  <c:y val="-5.1916834953520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0-4ADF-9AB3-85B821F44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16, 17 e 19'!$A$135:$A$172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'Slides 16, 17 e 19'!$G$135:$G$172</c:f>
              <c:numCache>
                <c:formatCode>0.0</c:formatCode>
                <c:ptCount val="38"/>
                <c:pt idx="0">
                  <c:v>0</c:v>
                </c:pt>
                <c:pt idx="1">
                  <c:v>-1.8000000000000114</c:v>
                </c:pt>
                <c:pt idx="2">
                  <c:v>-6.3999999999999915</c:v>
                </c:pt>
                <c:pt idx="3">
                  <c:v>3</c:v>
                </c:pt>
                <c:pt idx="4">
                  <c:v>5</c:v>
                </c:pt>
                <c:pt idx="5">
                  <c:v>4.5</c:v>
                </c:pt>
                <c:pt idx="6">
                  <c:v>3.3999999999999915</c:v>
                </c:pt>
                <c:pt idx="7">
                  <c:v>1.4000000000000057</c:v>
                </c:pt>
                <c:pt idx="8">
                  <c:v>-2</c:v>
                </c:pt>
                <c:pt idx="9">
                  <c:v>3.2000000000000028</c:v>
                </c:pt>
                <c:pt idx="10">
                  <c:v>-0.79999999999999716</c:v>
                </c:pt>
                <c:pt idx="11">
                  <c:v>0.29999999999999716</c:v>
                </c:pt>
                <c:pt idx="12">
                  <c:v>-3.7000000000000028</c:v>
                </c:pt>
                <c:pt idx="13">
                  <c:v>-1.5</c:v>
                </c:pt>
                <c:pt idx="14">
                  <c:v>2</c:v>
                </c:pt>
                <c:pt idx="15">
                  <c:v>2.9000000000000057</c:v>
                </c:pt>
                <c:pt idx="16">
                  <c:v>0.39999999999999147</c:v>
                </c:pt>
                <c:pt idx="17">
                  <c:v>-1.0999999999999943</c:v>
                </c:pt>
                <c:pt idx="18">
                  <c:v>1.2999999999999972</c:v>
                </c:pt>
                <c:pt idx="19">
                  <c:v>0.20000000000000284</c:v>
                </c:pt>
                <c:pt idx="20">
                  <c:v>1.0999999999999943</c:v>
                </c:pt>
                <c:pt idx="21">
                  <c:v>-1.3999999999999915</c:v>
                </c:pt>
                <c:pt idx="22">
                  <c:v>-3.5</c:v>
                </c:pt>
                <c:pt idx="23">
                  <c:v>0</c:v>
                </c:pt>
                <c:pt idx="24">
                  <c:v>-1.9000000000000057</c:v>
                </c:pt>
                <c:pt idx="25">
                  <c:v>9.9999999999994316E-2</c:v>
                </c:pt>
                <c:pt idx="26">
                  <c:v>1.5</c:v>
                </c:pt>
                <c:pt idx="27">
                  <c:v>-0.5</c:v>
                </c:pt>
                <c:pt idx="28">
                  <c:v>-1</c:v>
                </c:pt>
                <c:pt idx="29">
                  <c:v>1.9000000000000057</c:v>
                </c:pt>
                <c:pt idx="30">
                  <c:v>0.59999999999999432</c:v>
                </c:pt>
                <c:pt idx="31">
                  <c:v>-0.29999999999999716</c:v>
                </c:pt>
                <c:pt idx="32">
                  <c:v>-0.5</c:v>
                </c:pt>
                <c:pt idx="33">
                  <c:v>-9.9999999999994316E-2</c:v>
                </c:pt>
                <c:pt idx="34">
                  <c:v>0.89999999999999147</c:v>
                </c:pt>
                <c:pt idx="35">
                  <c:v>-1</c:v>
                </c:pt>
                <c:pt idx="36">
                  <c:v>1.9000000000000057</c:v>
                </c:pt>
                <c:pt idx="37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90-4ADF-9AB3-85B821F44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'Slides 20, 21 e 23'!$B$2</c:f>
              <c:strCache>
                <c:ptCount val="1"/>
                <c:pt idx="0">
                  <c:v>ICI-MPE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20, 21 e 23'!$A$111:$A$172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'Slides 20, 21 e 23'!$B$111:$B$172</c:f>
              <c:numCache>
                <c:formatCode>0.0</c:formatCode>
                <c:ptCount val="62"/>
                <c:pt idx="0">
                  <c:v>103.2</c:v>
                </c:pt>
                <c:pt idx="1">
                  <c:v>99.3</c:v>
                </c:pt>
                <c:pt idx="2">
                  <c:v>95.6</c:v>
                </c:pt>
                <c:pt idx="3">
                  <c:v>90.1</c:v>
                </c:pt>
                <c:pt idx="4">
                  <c:v>88.4</c:v>
                </c:pt>
                <c:pt idx="5">
                  <c:v>89.3</c:v>
                </c:pt>
                <c:pt idx="6">
                  <c:v>90.6</c:v>
                </c:pt>
                <c:pt idx="7">
                  <c:v>92.9</c:v>
                </c:pt>
                <c:pt idx="8">
                  <c:v>96.5</c:v>
                </c:pt>
                <c:pt idx="9">
                  <c:v>95.5</c:v>
                </c:pt>
                <c:pt idx="10">
                  <c:v>96.9</c:v>
                </c:pt>
                <c:pt idx="11">
                  <c:v>94.9</c:v>
                </c:pt>
                <c:pt idx="12">
                  <c:v>97.7</c:v>
                </c:pt>
                <c:pt idx="13">
                  <c:v>98.8</c:v>
                </c:pt>
                <c:pt idx="14">
                  <c:v>94.5</c:v>
                </c:pt>
                <c:pt idx="15">
                  <c:v>42.3</c:v>
                </c:pt>
                <c:pt idx="16">
                  <c:v>49.1</c:v>
                </c:pt>
                <c:pt idx="17">
                  <c:v>73.7</c:v>
                </c:pt>
                <c:pt idx="18">
                  <c:v>94.5</c:v>
                </c:pt>
                <c:pt idx="19">
                  <c:v>101.9</c:v>
                </c:pt>
                <c:pt idx="20">
                  <c:v>108.6</c:v>
                </c:pt>
                <c:pt idx="21">
                  <c:v>115.4</c:v>
                </c:pt>
                <c:pt idx="22">
                  <c:v>117.4</c:v>
                </c:pt>
                <c:pt idx="23">
                  <c:v>112.1</c:v>
                </c:pt>
                <c:pt idx="24">
                  <c:v>104.4</c:v>
                </c:pt>
                <c:pt idx="25">
                  <c:v>104.5</c:v>
                </c:pt>
                <c:pt idx="26">
                  <c:v>96.1</c:v>
                </c:pt>
                <c:pt idx="27">
                  <c:v>95.6</c:v>
                </c:pt>
                <c:pt idx="28">
                  <c:v>97.6</c:v>
                </c:pt>
                <c:pt idx="29">
                  <c:v>101.3</c:v>
                </c:pt>
                <c:pt idx="30">
                  <c:v>104.6</c:v>
                </c:pt>
                <c:pt idx="31">
                  <c:v>102.6</c:v>
                </c:pt>
                <c:pt idx="32">
                  <c:v>103.1</c:v>
                </c:pt>
                <c:pt idx="33">
                  <c:v>99.9</c:v>
                </c:pt>
                <c:pt idx="34">
                  <c:v>96.9</c:v>
                </c:pt>
                <c:pt idx="35">
                  <c:v>104.3</c:v>
                </c:pt>
                <c:pt idx="36">
                  <c:v>96.9</c:v>
                </c:pt>
                <c:pt idx="37">
                  <c:v>94.3</c:v>
                </c:pt>
                <c:pt idx="38">
                  <c:v>95.4</c:v>
                </c:pt>
                <c:pt idx="39">
                  <c:v>99.6</c:v>
                </c:pt>
                <c:pt idx="40">
                  <c:v>99.9</c:v>
                </c:pt>
                <c:pt idx="41">
                  <c:v>102</c:v>
                </c:pt>
                <c:pt idx="42">
                  <c:v>100.5</c:v>
                </c:pt>
                <c:pt idx="43">
                  <c:v>100.5</c:v>
                </c:pt>
                <c:pt idx="44">
                  <c:v>97.5</c:v>
                </c:pt>
                <c:pt idx="45">
                  <c:v>98.6</c:v>
                </c:pt>
                <c:pt idx="46">
                  <c:v>87</c:v>
                </c:pt>
                <c:pt idx="47">
                  <c:v>89</c:v>
                </c:pt>
                <c:pt idx="48">
                  <c:v>89.8</c:v>
                </c:pt>
                <c:pt idx="49">
                  <c:v>93.9</c:v>
                </c:pt>
                <c:pt idx="50">
                  <c:v>88.4</c:v>
                </c:pt>
                <c:pt idx="51">
                  <c:v>87</c:v>
                </c:pt>
                <c:pt idx="52">
                  <c:v>85.8</c:v>
                </c:pt>
                <c:pt idx="53">
                  <c:v>95.2</c:v>
                </c:pt>
                <c:pt idx="54">
                  <c:v>93.7</c:v>
                </c:pt>
                <c:pt idx="55">
                  <c:v>94</c:v>
                </c:pt>
                <c:pt idx="56">
                  <c:v>91.6</c:v>
                </c:pt>
                <c:pt idx="57">
                  <c:v>89.9</c:v>
                </c:pt>
                <c:pt idx="58">
                  <c:v>99.2</c:v>
                </c:pt>
                <c:pt idx="59">
                  <c:v>96.5</c:v>
                </c:pt>
                <c:pt idx="60">
                  <c:v>95.1</c:v>
                </c:pt>
                <c:pt idx="61">
                  <c:v>100.1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4-431F-B86F-7FEE9113F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dateAx>
        <c:axId val="587388760"/>
        <c:scaling>
          <c:orientation val="minMax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Offset val="100"/>
        <c:baseTimeUnit val="months"/>
        <c:majorUnit val="4"/>
        <c:majorTimeUnit val="months"/>
      </c:dateAx>
      <c:valAx>
        <c:axId val="587388432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3690543536426898"/>
          <c:h val="0.71389190717889939"/>
        </c:manualLayout>
      </c:layout>
      <c:lineChart>
        <c:grouping val="standard"/>
        <c:varyColors val="0"/>
        <c:ser>
          <c:idx val="0"/>
          <c:order val="0"/>
          <c:tx>
            <c:strRef>
              <c:f>'Slides 20, 21 e 23'!$C$2</c:f>
              <c:strCache>
                <c:ptCount val="1"/>
                <c:pt idx="0">
                  <c:v>ISA-I-MPE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'Slides 20, 21 e 23'!$A$112:$A$172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'Slides 20, 21 e 23'!$C$112:$C$172</c:f>
              <c:numCache>
                <c:formatCode>0.0</c:formatCode>
                <c:ptCount val="61"/>
                <c:pt idx="0">
                  <c:v>93.5</c:v>
                </c:pt>
                <c:pt idx="1">
                  <c:v>92.8</c:v>
                </c:pt>
                <c:pt idx="2">
                  <c:v>84.5</c:v>
                </c:pt>
                <c:pt idx="3">
                  <c:v>85.7</c:v>
                </c:pt>
                <c:pt idx="4">
                  <c:v>84.4</c:v>
                </c:pt>
                <c:pt idx="5">
                  <c:v>87.8</c:v>
                </c:pt>
                <c:pt idx="6">
                  <c:v>88.5</c:v>
                </c:pt>
                <c:pt idx="7">
                  <c:v>94.2</c:v>
                </c:pt>
                <c:pt idx="8">
                  <c:v>93.3</c:v>
                </c:pt>
                <c:pt idx="9">
                  <c:v>91.7</c:v>
                </c:pt>
                <c:pt idx="10">
                  <c:v>93.2</c:v>
                </c:pt>
                <c:pt idx="11">
                  <c:v>91.9</c:v>
                </c:pt>
                <c:pt idx="12">
                  <c:v>95.9</c:v>
                </c:pt>
                <c:pt idx="13">
                  <c:v>94.8</c:v>
                </c:pt>
                <c:pt idx="14">
                  <c:v>63.6</c:v>
                </c:pt>
                <c:pt idx="15">
                  <c:v>68.3</c:v>
                </c:pt>
                <c:pt idx="16">
                  <c:v>82.8</c:v>
                </c:pt>
                <c:pt idx="17">
                  <c:v>97.1</c:v>
                </c:pt>
                <c:pt idx="18">
                  <c:v>104</c:v>
                </c:pt>
                <c:pt idx="19">
                  <c:v>115.6</c:v>
                </c:pt>
                <c:pt idx="20">
                  <c:v>125</c:v>
                </c:pt>
                <c:pt idx="21">
                  <c:v>127</c:v>
                </c:pt>
                <c:pt idx="22">
                  <c:v>119.6</c:v>
                </c:pt>
                <c:pt idx="23">
                  <c:v>106.5</c:v>
                </c:pt>
                <c:pt idx="24">
                  <c:v>109</c:v>
                </c:pt>
                <c:pt idx="25">
                  <c:v>100.9</c:v>
                </c:pt>
                <c:pt idx="26">
                  <c:v>99.9</c:v>
                </c:pt>
                <c:pt idx="27">
                  <c:v>96.8</c:v>
                </c:pt>
                <c:pt idx="28">
                  <c:v>100.9</c:v>
                </c:pt>
                <c:pt idx="29">
                  <c:v>105.7</c:v>
                </c:pt>
                <c:pt idx="30">
                  <c:v>102.4</c:v>
                </c:pt>
                <c:pt idx="31">
                  <c:v>99.8</c:v>
                </c:pt>
                <c:pt idx="32">
                  <c:v>99.8</c:v>
                </c:pt>
                <c:pt idx="33">
                  <c:v>94.8</c:v>
                </c:pt>
                <c:pt idx="34">
                  <c:v>100.9</c:v>
                </c:pt>
                <c:pt idx="35">
                  <c:v>96.2</c:v>
                </c:pt>
                <c:pt idx="36">
                  <c:v>94.7</c:v>
                </c:pt>
                <c:pt idx="37">
                  <c:v>94</c:v>
                </c:pt>
                <c:pt idx="38">
                  <c:v>98.7</c:v>
                </c:pt>
                <c:pt idx="39">
                  <c:v>100.4</c:v>
                </c:pt>
                <c:pt idx="40">
                  <c:v>98.8</c:v>
                </c:pt>
                <c:pt idx="41">
                  <c:v>97.8</c:v>
                </c:pt>
                <c:pt idx="42">
                  <c:v>97.4</c:v>
                </c:pt>
                <c:pt idx="43">
                  <c:v>94.7</c:v>
                </c:pt>
                <c:pt idx="44">
                  <c:v>98.3</c:v>
                </c:pt>
                <c:pt idx="45">
                  <c:v>91</c:v>
                </c:pt>
                <c:pt idx="46">
                  <c:v>85.8</c:v>
                </c:pt>
                <c:pt idx="47">
                  <c:v>90.9</c:v>
                </c:pt>
                <c:pt idx="48">
                  <c:v>94.9</c:v>
                </c:pt>
                <c:pt idx="49">
                  <c:v>85.5</c:v>
                </c:pt>
                <c:pt idx="50">
                  <c:v>81.7</c:v>
                </c:pt>
                <c:pt idx="51">
                  <c:v>83.2</c:v>
                </c:pt>
                <c:pt idx="52">
                  <c:v>89.7</c:v>
                </c:pt>
                <c:pt idx="53">
                  <c:v>91.8</c:v>
                </c:pt>
                <c:pt idx="54">
                  <c:v>92.1</c:v>
                </c:pt>
                <c:pt idx="55">
                  <c:v>89.6</c:v>
                </c:pt>
                <c:pt idx="56">
                  <c:v>88.7</c:v>
                </c:pt>
                <c:pt idx="57">
                  <c:v>100.6</c:v>
                </c:pt>
                <c:pt idx="58">
                  <c:v>99.6</c:v>
                </c:pt>
                <c:pt idx="59">
                  <c:v>98.3</c:v>
                </c:pt>
                <c:pt idx="60">
                  <c:v>99.4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439D-4AED-9511-1FB6D7422B7D}"/>
            </c:ext>
          </c:extLst>
        </c:ser>
        <c:ser>
          <c:idx val="1"/>
          <c:order val="1"/>
          <c:tx>
            <c:strRef>
              <c:f>'Slides 20, 21 e 23'!$D$2</c:f>
              <c:strCache>
                <c:ptCount val="1"/>
                <c:pt idx="0">
                  <c:v>IE-I-MPE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'Slides 20, 21 e 23'!$A$112:$A$172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'Slides 20, 21 e 23'!$D$112:$D$172</c:f>
              <c:numCache>
                <c:formatCode>0.0</c:formatCode>
                <c:ptCount val="61"/>
                <c:pt idx="0">
                  <c:v>104.6</c:v>
                </c:pt>
                <c:pt idx="1">
                  <c:v>98.5</c:v>
                </c:pt>
                <c:pt idx="2">
                  <c:v>96.1</c:v>
                </c:pt>
                <c:pt idx="3">
                  <c:v>91.9</c:v>
                </c:pt>
                <c:pt idx="4">
                  <c:v>94.6</c:v>
                </c:pt>
                <c:pt idx="5">
                  <c:v>93.9</c:v>
                </c:pt>
                <c:pt idx="6">
                  <c:v>97.6</c:v>
                </c:pt>
                <c:pt idx="7">
                  <c:v>98.9</c:v>
                </c:pt>
                <c:pt idx="8">
                  <c:v>98</c:v>
                </c:pt>
                <c:pt idx="9">
                  <c:v>101.9</c:v>
                </c:pt>
                <c:pt idx="10">
                  <c:v>96.9</c:v>
                </c:pt>
                <c:pt idx="11">
                  <c:v>103.1</c:v>
                </c:pt>
                <c:pt idx="12">
                  <c:v>101.6</c:v>
                </c:pt>
                <c:pt idx="13">
                  <c:v>94.7</c:v>
                </c:pt>
                <c:pt idx="14">
                  <c:v>27.5</c:v>
                </c:pt>
                <c:pt idx="15">
                  <c:v>35.700000000000003</c:v>
                </c:pt>
                <c:pt idx="16">
                  <c:v>67.5</c:v>
                </c:pt>
                <c:pt idx="17">
                  <c:v>92.6</c:v>
                </c:pt>
                <c:pt idx="18">
                  <c:v>99.8</c:v>
                </c:pt>
                <c:pt idx="19">
                  <c:v>101.5</c:v>
                </c:pt>
                <c:pt idx="20">
                  <c:v>105.3</c:v>
                </c:pt>
                <c:pt idx="21">
                  <c:v>107.1</c:v>
                </c:pt>
                <c:pt idx="22">
                  <c:v>104.1</c:v>
                </c:pt>
                <c:pt idx="23">
                  <c:v>102.2</c:v>
                </c:pt>
                <c:pt idx="24">
                  <c:v>100.1</c:v>
                </c:pt>
                <c:pt idx="25">
                  <c:v>92.1</c:v>
                </c:pt>
                <c:pt idx="26">
                  <c:v>92</c:v>
                </c:pt>
                <c:pt idx="27">
                  <c:v>98.4</c:v>
                </c:pt>
                <c:pt idx="28">
                  <c:v>101.6</c:v>
                </c:pt>
                <c:pt idx="29">
                  <c:v>103.3</c:v>
                </c:pt>
                <c:pt idx="30">
                  <c:v>102.6</c:v>
                </c:pt>
                <c:pt idx="31">
                  <c:v>105.9</c:v>
                </c:pt>
                <c:pt idx="32">
                  <c:v>99.9</c:v>
                </c:pt>
                <c:pt idx="33">
                  <c:v>99.2</c:v>
                </c:pt>
                <c:pt idx="34">
                  <c:v>107</c:v>
                </c:pt>
                <c:pt idx="35">
                  <c:v>97.8</c:v>
                </c:pt>
                <c:pt idx="36">
                  <c:v>94.3</c:v>
                </c:pt>
                <c:pt idx="37">
                  <c:v>97</c:v>
                </c:pt>
                <c:pt idx="38">
                  <c:v>100.5</c:v>
                </c:pt>
                <c:pt idx="39">
                  <c:v>99.4</c:v>
                </c:pt>
                <c:pt idx="40">
                  <c:v>104.7</c:v>
                </c:pt>
                <c:pt idx="41">
                  <c:v>102.9</c:v>
                </c:pt>
                <c:pt idx="42">
                  <c:v>103.2</c:v>
                </c:pt>
                <c:pt idx="43">
                  <c:v>100.2</c:v>
                </c:pt>
                <c:pt idx="44">
                  <c:v>99</c:v>
                </c:pt>
                <c:pt idx="45">
                  <c:v>84.4</c:v>
                </c:pt>
                <c:pt idx="46">
                  <c:v>92.8</c:v>
                </c:pt>
                <c:pt idx="47">
                  <c:v>89.6</c:v>
                </c:pt>
                <c:pt idx="48">
                  <c:v>93.4</c:v>
                </c:pt>
                <c:pt idx="49">
                  <c:v>92</c:v>
                </c:pt>
                <c:pt idx="50">
                  <c:v>92.8</c:v>
                </c:pt>
                <c:pt idx="51">
                  <c:v>89.4</c:v>
                </c:pt>
                <c:pt idx="52">
                  <c:v>100.6</c:v>
                </c:pt>
                <c:pt idx="53">
                  <c:v>95.9</c:v>
                </c:pt>
                <c:pt idx="54">
                  <c:v>96.3</c:v>
                </c:pt>
                <c:pt idx="55">
                  <c:v>94.1</c:v>
                </c:pt>
                <c:pt idx="56">
                  <c:v>91.9</c:v>
                </c:pt>
                <c:pt idx="57">
                  <c:v>98</c:v>
                </c:pt>
                <c:pt idx="58">
                  <c:v>94</c:v>
                </c:pt>
                <c:pt idx="59">
                  <c:v>92.5</c:v>
                </c:pt>
                <c:pt idx="60">
                  <c:v>100.8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9D-4AED-9511-1FB6D7422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  <c:extLst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3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45004998327556E-2"/>
              <c:y val="0.30870276158313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 20, 21 e 23'!$B$2</c:f>
              <c:strCache>
                <c:ptCount val="1"/>
                <c:pt idx="0">
                  <c:v>ICI-MPE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517902081383864E-3"/>
                  <c:y val="7.6413824332597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6B-4D1C-B6EA-764D68BC4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20, 21 e 23'!$A$135:$A$172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'Slides 20, 21 e 23'!$F$135:$F$172</c:f>
              <c:numCache>
                <c:formatCode>0.0</c:formatCode>
                <c:ptCount val="38"/>
                <c:pt idx="0">
                  <c:v>-7.6999999999999886</c:v>
                </c:pt>
                <c:pt idx="1">
                  <c:v>9.9999999999994316E-2</c:v>
                </c:pt>
                <c:pt idx="2">
                  <c:v>-8.4000000000000057</c:v>
                </c:pt>
                <c:pt idx="3">
                  <c:v>-0.5</c:v>
                </c:pt>
                <c:pt idx="4">
                  <c:v>2</c:v>
                </c:pt>
                <c:pt idx="5">
                  <c:v>3.7000000000000028</c:v>
                </c:pt>
                <c:pt idx="6">
                  <c:v>3.2999999999999972</c:v>
                </c:pt>
                <c:pt idx="7">
                  <c:v>-2</c:v>
                </c:pt>
                <c:pt idx="8">
                  <c:v>0.5</c:v>
                </c:pt>
                <c:pt idx="9">
                  <c:v>-3.1999999999999886</c:v>
                </c:pt>
                <c:pt idx="10">
                  <c:v>-3</c:v>
                </c:pt>
                <c:pt idx="11">
                  <c:v>7.3999999999999915</c:v>
                </c:pt>
                <c:pt idx="12">
                  <c:v>-7.3999999999999915</c:v>
                </c:pt>
                <c:pt idx="13">
                  <c:v>-2.6000000000000085</c:v>
                </c:pt>
                <c:pt idx="14">
                  <c:v>1.1000000000000085</c:v>
                </c:pt>
                <c:pt idx="15">
                  <c:v>4.1999999999999886</c:v>
                </c:pt>
                <c:pt idx="16">
                  <c:v>0.30000000000001137</c:v>
                </c:pt>
                <c:pt idx="17">
                  <c:v>2.0999999999999943</c:v>
                </c:pt>
                <c:pt idx="18">
                  <c:v>-1.5</c:v>
                </c:pt>
                <c:pt idx="19">
                  <c:v>0</c:v>
                </c:pt>
                <c:pt idx="20">
                  <c:v>-3</c:v>
                </c:pt>
                <c:pt idx="21">
                  <c:v>1.0999999999999943</c:v>
                </c:pt>
                <c:pt idx="22">
                  <c:v>-11.599999999999994</c:v>
                </c:pt>
                <c:pt idx="23">
                  <c:v>2</c:v>
                </c:pt>
                <c:pt idx="24">
                  <c:v>0.79999999999999716</c:v>
                </c:pt>
                <c:pt idx="25">
                  <c:v>4.1000000000000085</c:v>
                </c:pt>
                <c:pt idx="26">
                  <c:v>-5.5</c:v>
                </c:pt>
                <c:pt idx="27">
                  <c:v>-1.4000000000000057</c:v>
                </c:pt>
                <c:pt idx="28">
                  <c:v>-1.2000000000000028</c:v>
                </c:pt>
                <c:pt idx="29">
                  <c:v>9.4000000000000057</c:v>
                </c:pt>
                <c:pt idx="30">
                  <c:v>-1.5</c:v>
                </c:pt>
                <c:pt idx="31">
                  <c:v>0.29999999999999716</c:v>
                </c:pt>
                <c:pt idx="32">
                  <c:v>-2.4000000000000057</c:v>
                </c:pt>
                <c:pt idx="33">
                  <c:v>-1.6999999999999886</c:v>
                </c:pt>
                <c:pt idx="34">
                  <c:v>9.2999999999999972</c:v>
                </c:pt>
                <c:pt idx="35">
                  <c:v>-2.7000000000000028</c:v>
                </c:pt>
                <c:pt idx="36">
                  <c:v>-1.4000000000000057</c:v>
                </c:pt>
                <c:pt idx="3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B-4D1C-B6EA-764D68BC4885}"/>
            </c:ext>
          </c:extLst>
        </c:ser>
        <c:ser>
          <c:idx val="1"/>
          <c:order val="1"/>
          <c:tx>
            <c:strRef>
              <c:f>'Slides 20, 21 e 23'!$E$2</c:f>
              <c:strCache>
                <c:ptCount val="1"/>
                <c:pt idx="0">
                  <c:v>ICI-Geral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834016760304978E-3"/>
                  <c:y val="7.304217544507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B-4D1C-B6EA-764D68BC4885}"/>
                </c:ext>
              </c:extLst>
            </c:dLbl>
            <c:dLbl>
              <c:idx val="3"/>
              <c:layout>
                <c:manualLayout>
                  <c:x val="9.5018883533462134E-3"/>
                  <c:y val="1.2975739658029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B-4D1C-B6EA-764D68BC4885}"/>
                </c:ext>
              </c:extLst>
            </c:dLbl>
            <c:dLbl>
              <c:idx val="8"/>
              <c:layout>
                <c:manualLayout>
                  <c:x val="6.7870631095330444E-3"/>
                  <c:y val="2.59514793160579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6B-4D1C-B6EA-764D68BC4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'Slides 20, 21 e 23'!$A$135:$A$172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'Slides 20, 21 e 23'!$G$135:$G$172</c:f>
              <c:numCache>
                <c:formatCode>0.0</c:formatCode>
                <c:ptCount val="38"/>
                <c:pt idx="0">
                  <c:v>-3.5</c:v>
                </c:pt>
                <c:pt idx="1">
                  <c:v>-3.2999999999999972</c:v>
                </c:pt>
                <c:pt idx="2">
                  <c:v>-3.5999999999999943</c:v>
                </c:pt>
                <c:pt idx="3">
                  <c:v>-1.2999999999999972</c:v>
                </c:pt>
                <c:pt idx="4">
                  <c:v>0.39999999999999147</c:v>
                </c:pt>
                <c:pt idx="5">
                  <c:v>2.9000000000000057</c:v>
                </c:pt>
                <c:pt idx="6">
                  <c:v>0.79999999999999716</c:v>
                </c:pt>
                <c:pt idx="7">
                  <c:v>-1.0999999999999943</c:v>
                </c:pt>
                <c:pt idx="8">
                  <c:v>-0.60000000000000853</c:v>
                </c:pt>
                <c:pt idx="9">
                  <c:v>-1.0999999999999943</c:v>
                </c:pt>
                <c:pt idx="10">
                  <c:v>-2.5</c:v>
                </c:pt>
                <c:pt idx="11">
                  <c:v>-1.7999999999999972</c:v>
                </c:pt>
                <c:pt idx="12">
                  <c:v>-1.6000000000000085</c:v>
                </c:pt>
                <c:pt idx="13">
                  <c:v>-1.7000000000000028</c:v>
                </c:pt>
                <c:pt idx="14">
                  <c:v>-1.5999999999999943</c:v>
                </c:pt>
                <c:pt idx="15">
                  <c:v>1.5999999999999943</c:v>
                </c:pt>
                <c:pt idx="16">
                  <c:v>2.3000000000000114</c:v>
                </c:pt>
                <c:pt idx="17">
                  <c:v>0.79999999999999716</c:v>
                </c:pt>
                <c:pt idx="18">
                  <c:v>-1.5</c:v>
                </c:pt>
                <c:pt idx="19">
                  <c:v>1.0999999999999943</c:v>
                </c:pt>
                <c:pt idx="20">
                  <c:v>-0.89999999999999147</c:v>
                </c:pt>
                <c:pt idx="21">
                  <c:v>-3.5</c:v>
                </c:pt>
                <c:pt idx="22">
                  <c:v>-3</c:v>
                </c:pt>
                <c:pt idx="23">
                  <c:v>1.0999999999999943</c:v>
                </c:pt>
                <c:pt idx="24">
                  <c:v>0</c:v>
                </c:pt>
                <c:pt idx="25">
                  <c:v>-1</c:v>
                </c:pt>
                <c:pt idx="26">
                  <c:v>2.4000000000000057</c:v>
                </c:pt>
                <c:pt idx="27">
                  <c:v>-0.70000000000000284</c:v>
                </c:pt>
                <c:pt idx="28">
                  <c:v>-1.6000000000000085</c:v>
                </c:pt>
                <c:pt idx="29">
                  <c:v>0.40000000000000568</c:v>
                </c:pt>
                <c:pt idx="30">
                  <c:v>-2</c:v>
                </c:pt>
                <c:pt idx="31">
                  <c:v>-9.9999999999994316E-2</c:v>
                </c:pt>
                <c:pt idx="32">
                  <c:v>-0.60000000000000853</c:v>
                </c:pt>
                <c:pt idx="33">
                  <c:v>0.29999999999999716</c:v>
                </c:pt>
                <c:pt idx="34">
                  <c:v>2.3000000000000114</c:v>
                </c:pt>
                <c:pt idx="35">
                  <c:v>2.5</c:v>
                </c:pt>
                <c:pt idx="36">
                  <c:v>1.7999999999999972</c:v>
                </c:pt>
                <c:pt idx="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6B-4D1C-B6EA-764D68BC4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3714768870978"/>
          <c:y val="6.5826931974489203E-2"/>
          <c:w val="0.84853000066360484"/>
          <c:h val="0.71389190717889939"/>
        </c:manualLayout>
      </c:layout>
      <c:lineChart>
        <c:grouping val="standard"/>
        <c:varyColors val="0"/>
        <c:ser>
          <c:idx val="0"/>
          <c:order val="0"/>
          <c:tx>
            <c:strRef>
              <c:f>'Slide 8 e 9'!$B$2</c:f>
              <c:strCache>
                <c:ptCount val="1"/>
                <c:pt idx="0">
                  <c:v>IC-MPE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8 e 9'!$A$4:$A$64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8 e 9'!$B$4:$B$64</c:f>
              <c:numCache>
                <c:formatCode>0.0</c:formatCode>
                <c:ptCount val="61"/>
                <c:pt idx="0">
                  <c:v>96.1</c:v>
                </c:pt>
                <c:pt idx="1">
                  <c:v>94.4</c:v>
                </c:pt>
                <c:pt idx="2">
                  <c:v>93.6</c:v>
                </c:pt>
                <c:pt idx="3">
                  <c:v>92.1</c:v>
                </c:pt>
                <c:pt idx="4">
                  <c:v>93.6</c:v>
                </c:pt>
                <c:pt idx="5">
                  <c:v>93.3</c:v>
                </c:pt>
                <c:pt idx="6">
                  <c:v>94.6</c:v>
                </c:pt>
                <c:pt idx="7">
                  <c:v>94.3</c:v>
                </c:pt>
                <c:pt idx="8">
                  <c:v>94.6</c:v>
                </c:pt>
                <c:pt idx="9">
                  <c:v>95.6</c:v>
                </c:pt>
                <c:pt idx="10">
                  <c:v>96</c:v>
                </c:pt>
                <c:pt idx="11">
                  <c:v>97.5</c:v>
                </c:pt>
                <c:pt idx="12">
                  <c:v>96.9</c:v>
                </c:pt>
                <c:pt idx="13">
                  <c:v>88.1</c:v>
                </c:pt>
                <c:pt idx="14">
                  <c:v>51.7</c:v>
                </c:pt>
                <c:pt idx="15">
                  <c:v>57</c:v>
                </c:pt>
                <c:pt idx="16">
                  <c:v>71.400000000000006</c:v>
                </c:pt>
                <c:pt idx="17">
                  <c:v>83.3</c:v>
                </c:pt>
                <c:pt idx="18">
                  <c:v>89.2</c:v>
                </c:pt>
                <c:pt idx="19">
                  <c:v>94.5</c:v>
                </c:pt>
                <c:pt idx="20">
                  <c:v>96.3</c:v>
                </c:pt>
                <c:pt idx="21">
                  <c:v>95.1</c:v>
                </c:pt>
                <c:pt idx="22">
                  <c:v>93.9</c:v>
                </c:pt>
                <c:pt idx="23">
                  <c:v>90.7</c:v>
                </c:pt>
                <c:pt idx="24">
                  <c:v>91</c:v>
                </c:pt>
                <c:pt idx="25">
                  <c:v>79.900000000000006</c:v>
                </c:pt>
                <c:pt idx="26">
                  <c:v>84.5</c:v>
                </c:pt>
                <c:pt idx="27">
                  <c:v>89.5</c:v>
                </c:pt>
                <c:pt idx="28">
                  <c:v>91.9</c:v>
                </c:pt>
                <c:pt idx="29">
                  <c:v>97.5</c:v>
                </c:pt>
                <c:pt idx="30">
                  <c:v>96.2</c:v>
                </c:pt>
                <c:pt idx="31">
                  <c:v>95.4</c:v>
                </c:pt>
                <c:pt idx="32">
                  <c:v>96.6</c:v>
                </c:pt>
                <c:pt idx="33">
                  <c:v>96.2</c:v>
                </c:pt>
                <c:pt idx="34">
                  <c:v>96.4</c:v>
                </c:pt>
                <c:pt idx="35">
                  <c:v>92.6</c:v>
                </c:pt>
                <c:pt idx="36">
                  <c:v>91.6</c:v>
                </c:pt>
                <c:pt idx="37">
                  <c:v>93.3</c:v>
                </c:pt>
                <c:pt idx="38">
                  <c:v>95.7</c:v>
                </c:pt>
                <c:pt idx="39">
                  <c:v>96.5</c:v>
                </c:pt>
                <c:pt idx="40">
                  <c:v>96.6</c:v>
                </c:pt>
                <c:pt idx="41">
                  <c:v>94.9</c:v>
                </c:pt>
                <c:pt idx="42">
                  <c:v>96.6</c:v>
                </c:pt>
                <c:pt idx="43">
                  <c:v>97.2</c:v>
                </c:pt>
                <c:pt idx="44">
                  <c:v>95.8</c:v>
                </c:pt>
                <c:pt idx="45">
                  <c:v>90.1</c:v>
                </c:pt>
                <c:pt idx="46">
                  <c:v>91.7</c:v>
                </c:pt>
                <c:pt idx="47">
                  <c:v>90</c:v>
                </c:pt>
                <c:pt idx="48">
                  <c:v>91.1</c:v>
                </c:pt>
                <c:pt idx="49">
                  <c:v>89.9</c:v>
                </c:pt>
                <c:pt idx="50">
                  <c:v>87.8</c:v>
                </c:pt>
                <c:pt idx="51">
                  <c:v>88.1</c:v>
                </c:pt>
                <c:pt idx="52">
                  <c:v>91.4</c:v>
                </c:pt>
                <c:pt idx="53">
                  <c:v>90.6</c:v>
                </c:pt>
                <c:pt idx="54">
                  <c:v>91</c:v>
                </c:pt>
                <c:pt idx="55">
                  <c:v>90.2</c:v>
                </c:pt>
                <c:pt idx="56">
                  <c:v>90.6</c:v>
                </c:pt>
                <c:pt idx="57">
                  <c:v>93.3</c:v>
                </c:pt>
                <c:pt idx="58">
                  <c:v>92.5</c:v>
                </c:pt>
                <c:pt idx="59">
                  <c:v>94</c:v>
                </c:pt>
                <c:pt idx="6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E-455E-9C76-13C0223E0A76}"/>
            </c:ext>
          </c:extLst>
        </c:ser>
        <c:ser>
          <c:idx val="1"/>
          <c:order val="1"/>
          <c:tx>
            <c:strRef>
              <c:f>'Slide 8 e 9'!$C$2</c:f>
              <c:strCache>
                <c:ptCount val="1"/>
                <c:pt idx="0">
                  <c:v>IC-Geral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8 e 9'!$A$4:$A$64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8 e 9'!$C$4:$C$64</c:f>
              <c:numCache>
                <c:formatCode>0.0</c:formatCode>
                <c:ptCount val="61"/>
                <c:pt idx="0">
                  <c:v>97.4</c:v>
                </c:pt>
                <c:pt idx="1">
                  <c:v>95.2</c:v>
                </c:pt>
                <c:pt idx="2">
                  <c:v>95.2</c:v>
                </c:pt>
                <c:pt idx="3">
                  <c:v>93.8</c:v>
                </c:pt>
                <c:pt idx="4">
                  <c:v>94.1</c:v>
                </c:pt>
                <c:pt idx="5">
                  <c:v>95.3</c:v>
                </c:pt>
                <c:pt idx="6">
                  <c:v>94.9</c:v>
                </c:pt>
                <c:pt idx="7">
                  <c:v>95.7</c:v>
                </c:pt>
                <c:pt idx="8">
                  <c:v>95.9</c:v>
                </c:pt>
                <c:pt idx="9">
                  <c:v>97.7</c:v>
                </c:pt>
                <c:pt idx="10">
                  <c:v>98.6</c:v>
                </c:pt>
                <c:pt idx="11">
                  <c:v>98.8</c:v>
                </c:pt>
                <c:pt idx="12">
                  <c:v>98.4</c:v>
                </c:pt>
                <c:pt idx="13">
                  <c:v>89.3</c:v>
                </c:pt>
                <c:pt idx="14">
                  <c:v>53.2</c:v>
                </c:pt>
                <c:pt idx="15">
                  <c:v>59.2</c:v>
                </c:pt>
                <c:pt idx="16">
                  <c:v>74.2</c:v>
                </c:pt>
                <c:pt idx="17">
                  <c:v>82</c:v>
                </c:pt>
                <c:pt idx="18">
                  <c:v>90</c:v>
                </c:pt>
                <c:pt idx="19">
                  <c:v>95.2</c:v>
                </c:pt>
                <c:pt idx="20">
                  <c:v>97.6</c:v>
                </c:pt>
                <c:pt idx="21">
                  <c:v>98</c:v>
                </c:pt>
                <c:pt idx="22">
                  <c:v>98.4</c:v>
                </c:pt>
                <c:pt idx="23">
                  <c:v>96.1</c:v>
                </c:pt>
                <c:pt idx="24">
                  <c:v>94.8</c:v>
                </c:pt>
                <c:pt idx="25">
                  <c:v>87.2</c:v>
                </c:pt>
                <c:pt idx="26">
                  <c:v>89.8</c:v>
                </c:pt>
                <c:pt idx="27">
                  <c:v>94</c:v>
                </c:pt>
                <c:pt idx="28">
                  <c:v>97.5</c:v>
                </c:pt>
                <c:pt idx="29">
                  <c:v>100.3</c:v>
                </c:pt>
                <c:pt idx="30">
                  <c:v>100.5</c:v>
                </c:pt>
                <c:pt idx="31">
                  <c:v>97.7</c:v>
                </c:pt>
                <c:pt idx="32">
                  <c:v>99.4</c:v>
                </c:pt>
                <c:pt idx="33">
                  <c:v>98.5</c:v>
                </c:pt>
                <c:pt idx="34">
                  <c:v>97.5</c:v>
                </c:pt>
                <c:pt idx="35">
                  <c:v>94.1</c:v>
                </c:pt>
                <c:pt idx="36">
                  <c:v>93.1</c:v>
                </c:pt>
                <c:pt idx="37">
                  <c:v>93</c:v>
                </c:pt>
                <c:pt idx="38">
                  <c:v>94.8</c:v>
                </c:pt>
                <c:pt idx="39">
                  <c:v>96.6</c:v>
                </c:pt>
                <c:pt idx="40">
                  <c:v>97.4</c:v>
                </c:pt>
                <c:pt idx="41">
                  <c:v>97.1</c:v>
                </c:pt>
                <c:pt idx="42">
                  <c:v>98.7</c:v>
                </c:pt>
                <c:pt idx="43">
                  <c:v>98.8</c:v>
                </c:pt>
                <c:pt idx="44">
                  <c:v>96.3</c:v>
                </c:pt>
                <c:pt idx="45">
                  <c:v>92.4</c:v>
                </c:pt>
                <c:pt idx="46">
                  <c:v>92.9</c:v>
                </c:pt>
                <c:pt idx="47">
                  <c:v>91.5</c:v>
                </c:pt>
                <c:pt idx="48">
                  <c:v>91.8</c:v>
                </c:pt>
                <c:pt idx="49">
                  <c:v>92.8</c:v>
                </c:pt>
                <c:pt idx="50">
                  <c:v>91</c:v>
                </c:pt>
                <c:pt idx="51">
                  <c:v>90.8</c:v>
                </c:pt>
                <c:pt idx="52">
                  <c:v>93.1</c:v>
                </c:pt>
                <c:pt idx="53">
                  <c:v>92.8</c:v>
                </c:pt>
                <c:pt idx="54">
                  <c:v>92.9</c:v>
                </c:pt>
                <c:pt idx="55">
                  <c:v>92.5</c:v>
                </c:pt>
                <c:pt idx="56">
                  <c:v>91.7</c:v>
                </c:pt>
                <c:pt idx="57">
                  <c:v>92.7</c:v>
                </c:pt>
                <c:pt idx="58">
                  <c:v>93.2</c:v>
                </c:pt>
                <c:pt idx="59">
                  <c:v>94.4</c:v>
                </c:pt>
                <c:pt idx="60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E-455E-9C76-13C0223E0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sz="1200" dirty="0">
                    <a:latin typeface="+mj-lt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5975281860473628E-2"/>
              <c:y val="0.3275493872300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30095042078789158"/>
          <c:y val="0.90623510146549757"/>
          <c:w val="0.40544729557308878"/>
          <c:h val="6.8929933719976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45508274231683E-2"/>
          <c:y val="4.1201157407407402E-2"/>
          <c:w val="0.91633912529550832"/>
          <c:h val="0.717380555555555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'Crédito - Comércio'!$G$1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Comércio'!$G$2:$G$51</c:f>
              <c:numCache>
                <c:formatCode>0.0</c:formatCode>
                <c:ptCount val="50"/>
                <c:pt idx="0">
                  <c:v>14.8</c:v>
                </c:pt>
                <c:pt idx="1">
                  <c:v>10.5</c:v>
                </c:pt>
                <c:pt idx="2">
                  <c:v>10.6</c:v>
                </c:pt>
                <c:pt idx="3">
                  <c:v>23.7</c:v>
                </c:pt>
                <c:pt idx="4">
                  <c:v>28.5</c:v>
                </c:pt>
                <c:pt idx="5">
                  <c:v>28.1</c:v>
                </c:pt>
                <c:pt idx="6">
                  <c:v>34.4</c:v>
                </c:pt>
                <c:pt idx="7">
                  <c:v>21.8</c:v>
                </c:pt>
                <c:pt idx="8">
                  <c:v>20.5</c:v>
                </c:pt>
                <c:pt idx="9">
                  <c:v>17.900000000000002</c:v>
                </c:pt>
                <c:pt idx="10">
                  <c:v>15.200000000000001</c:v>
                </c:pt>
                <c:pt idx="11">
                  <c:v>13.1</c:v>
                </c:pt>
                <c:pt idx="12">
                  <c:v>14.1</c:v>
                </c:pt>
                <c:pt idx="13">
                  <c:v>10.5</c:v>
                </c:pt>
                <c:pt idx="14">
                  <c:v>11.5</c:v>
                </c:pt>
                <c:pt idx="15">
                  <c:v>11.200000000000001</c:v>
                </c:pt>
                <c:pt idx="16">
                  <c:v>13.8</c:v>
                </c:pt>
                <c:pt idx="17">
                  <c:v>10.5</c:v>
                </c:pt>
                <c:pt idx="18">
                  <c:v>11</c:v>
                </c:pt>
                <c:pt idx="19">
                  <c:v>15.1</c:v>
                </c:pt>
                <c:pt idx="20">
                  <c:v>10.8</c:v>
                </c:pt>
                <c:pt idx="21">
                  <c:v>14.1</c:v>
                </c:pt>
                <c:pt idx="22">
                  <c:v>10.6</c:v>
                </c:pt>
                <c:pt idx="23">
                  <c:v>9.7000000000000011</c:v>
                </c:pt>
                <c:pt idx="24">
                  <c:v>13.8</c:v>
                </c:pt>
                <c:pt idx="25">
                  <c:v>10</c:v>
                </c:pt>
                <c:pt idx="26">
                  <c:v>13.200000000000001</c:v>
                </c:pt>
                <c:pt idx="27">
                  <c:v>14.8</c:v>
                </c:pt>
                <c:pt idx="28">
                  <c:v>15.700000000000001</c:v>
                </c:pt>
                <c:pt idx="29">
                  <c:v>14.8</c:v>
                </c:pt>
                <c:pt idx="30">
                  <c:v>13.8</c:v>
                </c:pt>
                <c:pt idx="31">
                  <c:v>13.6</c:v>
                </c:pt>
                <c:pt idx="32">
                  <c:v>14.1</c:v>
                </c:pt>
                <c:pt idx="33">
                  <c:v>12.1</c:v>
                </c:pt>
                <c:pt idx="34">
                  <c:v>14.200000000000001</c:v>
                </c:pt>
                <c:pt idx="35">
                  <c:v>12.6</c:v>
                </c:pt>
                <c:pt idx="36">
                  <c:v>11.6</c:v>
                </c:pt>
                <c:pt idx="37">
                  <c:v>11.9</c:v>
                </c:pt>
                <c:pt idx="38">
                  <c:v>13.1</c:v>
                </c:pt>
                <c:pt idx="39">
                  <c:v>11.3</c:v>
                </c:pt>
                <c:pt idx="40">
                  <c:v>13.5</c:v>
                </c:pt>
                <c:pt idx="41">
                  <c:v>13</c:v>
                </c:pt>
                <c:pt idx="42">
                  <c:v>12.9</c:v>
                </c:pt>
                <c:pt idx="43">
                  <c:v>14.1</c:v>
                </c:pt>
                <c:pt idx="44">
                  <c:v>16.399999999999999</c:v>
                </c:pt>
                <c:pt idx="45">
                  <c:v>13.700000000000001</c:v>
                </c:pt>
                <c:pt idx="46">
                  <c:v>10.6</c:v>
                </c:pt>
                <c:pt idx="47">
                  <c:v>13.9</c:v>
                </c:pt>
                <c:pt idx="48">
                  <c:v>10.700000000000001</c:v>
                </c:pt>
                <c:pt idx="49">
                  <c:v>11.200000000000001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7-4E72-BAE8-101D28776EE6}"/>
            </c:ext>
          </c:extLst>
        </c:ser>
        <c:ser>
          <c:idx val="1"/>
          <c:order val="1"/>
          <c:tx>
            <c:strRef>
              <c:f>'Crédito - Comércio'!$H$1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Comércio'!$H$2:$H$51</c:f>
              <c:numCache>
                <c:formatCode>0.0</c:formatCode>
                <c:ptCount val="50"/>
                <c:pt idx="0">
                  <c:v>60.400000000000006</c:v>
                </c:pt>
                <c:pt idx="1">
                  <c:v>62.7</c:v>
                </c:pt>
                <c:pt idx="2">
                  <c:v>65.600000000000009</c:v>
                </c:pt>
                <c:pt idx="3">
                  <c:v>55.8</c:v>
                </c:pt>
                <c:pt idx="4">
                  <c:v>53.9</c:v>
                </c:pt>
                <c:pt idx="5">
                  <c:v>52.79999999999999</c:v>
                </c:pt>
                <c:pt idx="6">
                  <c:v>49.099999999999987</c:v>
                </c:pt>
                <c:pt idx="7">
                  <c:v>55.8</c:v>
                </c:pt>
                <c:pt idx="8">
                  <c:v>55.9</c:v>
                </c:pt>
                <c:pt idx="9">
                  <c:v>62.599999999999987</c:v>
                </c:pt>
                <c:pt idx="10">
                  <c:v>60.6</c:v>
                </c:pt>
                <c:pt idx="11">
                  <c:v>63.4</c:v>
                </c:pt>
                <c:pt idx="12">
                  <c:v>64.600000000000009</c:v>
                </c:pt>
                <c:pt idx="13">
                  <c:v>76.2</c:v>
                </c:pt>
                <c:pt idx="14">
                  <c:v>74.7</c:v>
                </c:pt>
                <c:pt idx="15">
                  <c:v>71.8</c:v>
                </c:pt>
                <c:pt idx="16">
                  <c:v>63</c:v>
                </c:pt>
                <c:pt idx="17">
                  <c:v>75.7</c:v>
                </c:pt>
                <c:pt idx="18">
                  <c:v>70.2</c:v>
                </c:pt>
                <c:pt idx="19">
                  <c:v>59.6</c:v>
                </c:pt>
                <c:pt idx="20">
                  <c:v>69.400000000000006</c:v>
                </c:pt>
                <c:pt idx="21">
                  <c:v>58.500000000000007</c:v>
                </c:pt>
                <c:pt idx="22">
                  <c:v>66.3</c:v>
                </c:pt>
                <c:pt idx="23">
                  <c:v>69.899999999999991</c:v>
                </c:pt>
                <c:pt idx="24">
                  <c:v>70.7</c:v>
                </c:pt>
                <c:pt idx="25">
                  <c:v>70.400000000000006</c:v>
                </c:pt>
                <c:pt idx="26">
                  <c:v>69</c:v>
                </c:pt>
                <c:pt idx="27">
                  <c:v>75.5</c:v>
                </c:pt>
                <c:pt idx="28">
                  <c:v>63.6</c:v>
                </c:pt>
                <c:pt idx="29">
                  <c:v>67.3</c:v>
                </c:pt>
                <c:pt idx="30">
                  <c:v>70.099999999999994</c:v>
                </c:pt>
                <c:pt idx="31">
                  <c:v>58.300000000000004</c:v>
                </c:pt>
                <c:pt idx="32">
                  <c:v>59</c:v>
                </c:pt>
                <c:pt idx="33">
                  <c:v>57.900000000000013</c:v>
                </c:pt>
                <c:pt idx="34">
                  <c:v>58.8</c:v>
                </c:pt>
                <c:pt idx="35">
                  <c:v>66.900000000000006</c:v>
                </c:pt>
                <c:pt idx="36">
                  <c:v>73.400000000000006</c:v>
                </c:pt>
                <c:pt idx="37">
                  <c:v>73.199999999999989</c:v>
                </c:pt>
                <c:pt idx="38">
                  <c:v>67.600000000000009</c:v>
                </c:pt>
                <c:pt idx="39">
                  <c:v>72.600000000000009</c:v>
                </c:pt>
                <c:pt idx="40">
                  <c:v>70.3</c:v>
                </c:pt>
                <c:pt idx="41">
                  <c:v>67.099999999999994</c:v>
                </c:pt>
                <c:pt idx="42">
                  <c:v>69.099999999999994</c:v>
                </c:pt>
                <c:pt idx="43">
                  <c:v>60.7</c:v>
                </c:pt>
                <c:pt idx="44">
                  <c:v>57.400000000000006</c:v>
                </c:pt>
                <c:pt idx="45">
                  <c:v>64.8</c:v>
                </c:pt>
                <c:pt idx="46">
                  <c:v>66.600000000000009</c:v>
                </c:pt>
                <c:pt idx="47">
                  <c:v>63.29999999999999</c:v>
                </c:pt>
                <c:pt idx="48">
                  <c:v>63.699999999999996</c:v>
                </c:pt>
                <c:pt idx="49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7-4E72-BAE8-101D28776EE6}"/>
            </c:ext>
          </c:extLst>
        </c:ser>
        <c:ser>
          <c:idx val="2"/>
          <c:order val="2"/>
          <c:tx>
            <c:strRef>
              <c:f>'Crédito - Comércio'!$I$1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Comércio'!$I$2:$I$51</c:f>
              <c:numCache>
                <c:formatCode>0.0</c:formatCode>
                <c:ptCount val="50"/>
                <c:pt idx="0">
                  <c:v>24.8</c:v>
                </c:pt>
                <c:pt idx="1">
                  <c:v>26.8</c:v>
                </c:pt>
                <c:pt idx="2">
                  <c:v>23.8</c:v>
                </c:pt>
                <c:pt idx="3">
                  <c:v>20.5</c:v>
                </c:pt>
                <c:pt idx="4">
                  <c:v>17.600000000000001</c:v>
                </c:pt>
                <c:pt idx="5">
                  <c:v>19.100000000000001</c:v>
                </c:pt>
                <c:pt idx="6">
                  <c:v>16.5</c:v>
                </c:pt>
                <c:pt idx="7">
                  <c:v>22.400000000000002</c:v>
                </c:pt>
                <c:pt idx="8">
                  <c:v>23.6</c:v>
                </c:pt>
                <c:pt idx="9">
                  <c:v>19.5</c:v>
                </c:pt>
                <c:pt idx="10">
                  <c:v>24.2</c:v>
                </c:pt>
                <c:pt idx="11">
                  <c:v>23.5</c:v>
                </c:pt>
                <c:pt idx="12">
                  <c:v>21.3</c:v>
                </c:pt>
                <c:pt idx="13">
                  <c:v>13.3</c:v>
                </c:pt>
                <c:pt idx="14">
                  <c:v>13.8</c:v>
                </c:pt>
                <c:pt idx="15">
                  <c:v>17</c:v>
                </c:pt>
                <c:pt idx="16">
                  <c:v>23.2</c:v>
                </c:pt>
                <c:pt idx="17">
                  <c:v>13.8</c:v>
                </c:pt>
                <c:pt idx="18">
                  <c:v>18.8</c:v>
                </c:pt>
                <c:pt idx="19">
                  <c:v>25.3</c:v>
                </c:pt>
                <c:pt idx="20">
                  <c:v>19.8</c:v>
                </c:pt>
                <c:pt idx="21">
                  <c:v>27.400000000000002</c:v>
                </c:pt>
                <c:pt idx="22">
                  <c:v>23.1</c:v>
                </c:pt>
                <c:pt idx="23">
                  <c:v>20.400000000000002</c:v>
                </c:pt>
                <c:pt idx="24">
                  <c:v>15.5</c:v>
                </c:pt>
                <c:pt idx="25">
                  <c:v>19.600000000000001</c:v>
                </c:pt>
                <c:pt idx="26">
                  <c:v>17.8</c:v>
                </c:pt>
                <c:pt idx="27">
                  <c:v>9.7000000000000011</c:v>
                </c:pt>
                <c:pt idx="28">
                  <c:v>20.7</c:v>
                </c:pt>
                <c:pt idx="29">
                  <c:v>17.900000000000002</c:v>
                </c:pt>
                <c:pt idx="30">
                  <c:v>16.100000000000001</c:v>
                </c:pt>
                <c:pt idx="31">
                  <c:v>28.1</c:v>
                </c:pt>
                <c:pt idx="32">
                  <c:v>26.900000000000002</c:v>
                </c:pt>
                <c:pt idx="33">
                  <c:v>30</c:v>
                </c:pt>
                <c:pt idx="34">
                  <c:v>27</c:v>
                </c:pt>
                <c:pt idx="35">
                  <c:v>20.5</c:v>
                </c:pt>
                <c:pt idx="36">
                  <c:v>15</c:v>
                </c:pt>
                <c:pt idx="37">
                  <c:v>14.9</c:v>
                </c:pt>
                <c:pt idx="38">
                  <c:v>19.3</c:v>
                </c:pt>
                <c:pt idx="39">
                  <c:v>16.100000000000001</c:v>
                </c:pt>
                <c:pt idx="40">
                  <c:v>16.2</c:v>
                </c:pt>
                <c:pt idx="41">
                  <c:v>19.900000000000002</c:v>
                </c:pt>
                <c:pt idx="42">
                  <c:v>18</c:v>
                </c:pt>
                <c:pt idx="43">
                  <c:v>25.2</c:v>
                </c:pt>
                <c:pt idx="44">
                  <c:v>26.2</c:v>
                </c:pt>
                <c:pt idx="45">
                  <c:v>21.5</c:v>
                </c:pt>
                <c:pt idx="46">
                  <c:v>22.8</c:v>
                </c:pt>
                <c:pt idx="47">
                  <c:v>22.8</c:v>
                </c:pt>
                <c:pt idx="48">
                  <c:v>25.6</c:v>
                </c:pt>
                <c:pt idx="4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7-4E72-BAE8-101D28776E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183368794326241"/>
          <c:y val="0.90546296296296291"/>
          <c:w val="0.35536335697399529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314420803782E-2"/>
          <c:y val="3.2381712962962959E-2"/>
          <c:w val="0.91633912529550832"/>
          <c:h val="0.676954107307700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'Crédito - Serviços'!$G$1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Serviços'!$G$2:$G$51</c:f>
              <c:numCache>
                <c:formatCode>0.0</c:formatCode>
                <c:ptCount val="50"/>
                <c:pt idx="0">
                  <c:v>21.5</c:v>
                </c:pt>
                <c:pt idx="1">
                  <c:v>20</c:v>
                </c:pt>
                <c:pt idx="2">
                  <c:v>20</c:v>
                </c:pt>
                <c:pt idx="3">
                  <c:v>30.7</c:v>
                </c:pt>
                <c:pt idx="4">
                  <c:v>32.6</c:v>
                </c:pt>
                <c:pt idx="5">
                  <c:v>38</c:v>
                </c:pt>
                <c:pt idx="6">
                  <c:v>36.4</c:v>
                </c:pt>
                <c:pt idx="7">
                  <c:v>36.1</c:v>
                </c:pt>
                <c:pt idx="8">
                  <c:v>33.299999999999997</c:v>
                </c:pt>
                <c:pt idx="9">
                  <c:v>30.1</c:v>
                </c:pt>
                <c:pt idx="10">
                  <c:v>27.5</c:v>
                </c:pt>
                <c:pt idx="11">
                  <c:v>26.5</c:v>
                </c:pt>
                <c:pt idx="12">
                  <c:v>30.2</c:v>
                </c:pt>
                <c:pt idx="13">
                  <c:v>27</c:v>
                </c:pt>
                <c:pt idx="14">
                  <c:v>27</c:v>
                </c:pt>
                <c:pt idx="15">
                  <c:v>29.400000000000002</c:v>
                </c:pt>
                <c:pt idx="16">
                  <c:v>22</c:v>
                </c:pt>
                <c:pt idx="17">
                  <c:v>25.6</c:v>
                </c:pt>
                <c:pt idx="18">
                  <c:v>22.400000000000002</c:v>
                </c:pt>
                <c:pt idx="19">
                  <c:v>23.3</c:v>
                </c:pt>
                <c:pt idx="20">
                  <c:v>23.5</c:v>
                </c:pt>
                <c:pt idx="21">
                  <c:v>23.5</c:v>
                </c:pt>
                <c:pt idx="22">
                  <c:v>24.5</c:v>
                </c:pt>
                <c:pt idx="23">
                  <c:v>19.600000000000001</c:v>
                </c:pt>
                <c:pt idx="24">
                  <c:v>22</c:v>
                </c:pt>
                <c:pt idx="25">
                  <c:v>23.5</c:v>
                </c:pt>
                <c:pt idx="26">
                  <c:v>22.2</c:v>
                </c:pt>
                <c:pt idx="27">
                  <c:v>27.1</c:v>
                </c:pt>
                <c:pt idx="28">
                  <c:v>21</c:v>
                </c:pt>
                <c:pt idx="29">
                  <c:v>25</c:v>
                </c:pt>
                <c:pt idx="30">
                  <c:v>21.900000000000002</c:v>
                </c:pt>
                <c:pt idx="31">
                  <c:v>23.2</c:v>
                </c:pt>
                <c:pt idx="32">
                  <c:v>18.100000000000001</c:v>
                </c:pt>
                <c:pt idx="33">
                  <c:v>18.900000000000002</c:v>
                </c:pt>
                <c:pt idx="34">
                  <c:v>18.5</c:v>
                </c:pt>
                <c:pt idx="35">
                  <c:v>19.5</c:v>
                </c:pt>
                <c:pt idx="36">
                  <c:v>21</c:v>
                </c:pt>
                <c:pt idx="37">
                  <c:v>21</c:v>
                </c:pt>
                <c:pt idx="38">
                  <c:v>22.3</c:v>
                </c:pt>
                <c:pt idx="39">
                  <c:v>24.2</c:v>
                </c:pt>
                <c:pt idx="40">
                  <c:v>24.1</c:v>
                </c:pt>
                <c:pt idx="41">
                  <c:v>25.2</c:v>
                </c:pt>
                <c:pt idx="42">
                  <c:v>24</c:v>
                </c:pt>
                <c:pt idx="43">
                  <c:v>23.1</c:v>
                </c:pt>
                <c:pt idx="44">
                  <c:v>25.3</c:v>
                </c:pt>
                <c:pt idx="45">
                  <c:v>21.900000000000002</c:v>
                </c:pt>
                <c:pt idx="46">
                  <c:v>22.400000000000002</c:v>
                </c:pt>
                <c:pt idx="47">
                  <c:v>22.7</c:v>
                </c:pt>
                <c:pt idx="48">
                  <c:v>23.3</c:v>
                </c:pt>
                <c:pt idx="49">
                  <c:v>22.400000000000002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A-4AA6-97DC-6274016C3CCC}"/>
            </c:ext>
          </c:extLst>
        </c:ser>
        <c:ser>
          <c:idx val="1"/>
          <c:order val="1"/>
          <c:tx>
            <c:strRef>
              <c:f>'Crédito - Serviços'!$H$1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Serviços'!$H$2:$H$51</c:f>
              <c:numCache>
                <c:formatCode>0.0</c:formatCode>
                <c:ptCount val="50"/>
                <c:pt idx="0">
                  <c:v>61.4</c:v>
                </c:pt>
                <c:pt idx="1">
                  <c:v>61.9</c:v>
                </c:pt>
                <c:pt idx="2">
                  <c:v>65</c:v>
                </c:pt>
                <c:pt idx="3">
                  <c:v>57.4</c:v>
                </c:pt>
                <c:pt idx="4">
                  <c:v>53.5</c:v>
                </c:pt>
                <c:pt idx="5">
                  <c:v>52.600000000000009</c:v>
                </c:pt>
                <c:pt idx="6">
                  <c:v>52.999999999999993</c:v>
                </c:pt>
                <c:pt idx="7">
                  <c:v>51.399999999999991</c:v>
                </c:pt>
                <c:pt idx="8">
                  <c:v>55.600000000000009</c:v>
                </c:pt>
                <c:pt idx="9">
                  <c:v>59.899999999999991</c:v>
                </c:pt>
                <c:pt idx="10">
                  <c:v>62.199999999999996</c:v>
                </c:pt>
                <c:pt idx="11">
                  <c:v>64.5</c:v>
                </c:pt>
                <c:pt idx="12">
                  <c:v>59.999999999999993</c:v>
                </c:pt>
                <c:pt idx="13">
                  <c:v>63.8</c:v>
                </c:pt>
                <c:pt idx="14">
                  <c:v>62.1</c:v>
                </c:pt>
                <c:pt idx="15">
                  <c:v>60.4</c:v>
                </c:pt>
                <c:pt idx="16">
                  <c:v>69</c:v>
                </c:pt>
                <c:pt idx="17">
                  <c:v>59.800000000000004</c:v>
                </c:pt>
                <c:pt idx="18">
                  <c:v>61.1</c:v>
                </c:pt>
                <c:pt idx="19">
                  <c:v>63.9</c:v>
                </c:pt>
                <c:pt idx="20">
                  <c:v>60.800000000000004</c:v>
                </c:pt>
                <c:pt idx="21">
                  <c:v>61.099999999999994</c:v>
                </c:pt>
                <c:pt idx="22">
                  <c:v>64.3</c:v>
                </c:pt>
                <c:pt idx="23">
                  <c:v>63.70000000000001</c:v>
                </c:pt>
                <c:pt idx="24">
                  <c:v>64.400000000000006</c:v>
                </c:pt>
                <c:pt idx="25">
                  <c:v>65</c:v>
                </c:pt>
                <c:pt idx="26">
                  <c:v>65.3</c:v>
                </c:pt>
                <c:pt idx="27">
                  <c:v>59.800000000000011</c:v>
                </c:pt>
                <c:pt idx="28">
                  <c:v>63.800000000000004</c:v>
                </c:pt>
                <c:pt idx="29">
                  <c:v>59.500000000000007</c:v>
                </c:pt>
                <c:pt idx="30">
                  <c:v>61.899999999999991</c:v>
                </c:pt>
                <c:pt idx="31">
                  <c:v>62.6</c:v>
                </c:pt>
                <c:pt idx="32">
                  <c:v>65.800000000000011</c:v>
                </c:pt>
                <c:pt idx="33">
                  <c:v>63.599999999999994</c:v>
                </c:pt>
                <c:pt idx="34">
                  <c:v>65.599999999999994</c:v>
                </c:pt>
                <c:pt idx="35">
                  <c:v>65.8</c:v>
                </c:pt>
                <c:pt idx="36">
                  <c:v>65.400000000000006</c:v>
                </c:pt>
                <c:pt idx="37">
                  <c:v>64.8</c:v>
                </c:pt>
                <c:pt idx="38">
                  <c:v>66.7</c:v>
                </c:pt>
                <c:pt idx="39">
                  <c:v>64.099999999999994</c:v>
                </c:pt>
                <c:pt idx="40">
                  <c:v>64</c:v>
                </c:pt>
                <c:pt idx="41">
                  <c:v>60.79999999999999</c:v>
                </c:pt>
                <c:pt idx="42">
                  <c:v>63.2</c:v>
                </c:pt>
                <c:pt idx="43">
                  <c:v>61.099999999999987</c:v>
                </c:pt>
                <c:pt idx="44">
                  <c:v>60.9</c:v>
                </c:pt>
                <c:pt idx="45">
                  <c:v>63.099999999999987</c:v>
                </c:pt>
                <c:pt idx="46">
                  <c:v>59.199999999999996</c:v>
                </c:pt>
                <c:pt idx="47">
                  <c:v>63.199999999999996</c:v>
                </c:pt>
                <c:pt idx="48">
                  <c:v>61.300000000000004</c:v>
                </c:pt>
                <c:pt idx="49">
                  <c:v>59.999999999999986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A-4AA6-97DC-6274016C3CCC}"/>
            </c:ext>
          </c:extLst>
        </c:ser>
        <c:ser>
          <c:idx val="2"/>
          <c:order val="2"/>
          <c:tx>
            <c:strRef>
              <c:f>'Crédito - Serviços'!$I$1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Serviços'!$I$2:$I$51</c:f>
              <c:numCache>
                <c:formatCode>0.0</c:formatCode>
                <c:ptCount val="50"/>
                <c:pt idx="0">
                  <c:v>17.100000000000001</c:v>
                </c:pt>
                <c:pt idx="1">
                  <c:v>18.100000000000001</c:v>
                </c:pt>
                <c:pt idx="2">
                  <c:v>15</c:v>
                </c:pt>
                <c:pt idx="3">
                  <c:v>11.9</c:v>
                </c:pt>
                <c:pt idx="4">
                  <c:v>13.9</c:v>
                </c:pt>
                <c:pt idx="5">
                  <c:v>9.4</c:v>
                </c:pt>
                <c:pt idx="6">
                  <c:v>10.6</c:v>
                </c:pt>
                <c:pt idx="7">
                  <c:v>12.5</c:v>
                </c:pt>
                <c:pt idx="8">
                  <c:v>11.1</c:v>
                </c:pt>
                <c:pt idx="9">
                  <c:v>10</c:v>
                </c:pt>
                <c:pt idx="10">
                  <c:v>10.3</c:v>
                </c:pt>
                <c:pt idx="11">
                  <c:v>9</c:v>
                </c:pt>
                <c:pt idx="12">
                  <c:v>9.8000000000000007</c:v>
                </c:pt>
                <c:pt idx="13">
                  <c:v>9.2000000000000011</c:v>
                </c:pt>
                <c:pt idx="14">
                  <c:v>10.9</c:v>
                </c:pt>
                <c:pt idx="15">
                  <c:v>10.200000000000001</c:v>
                </c:pt>
                <c:pt idx="16">
                  <c:v>9</c:v>
                </c:pt>
                <c:pt idx="17">
                  <c:v>14.6</c:v>
                </c:pt>
                <c:pt idx="18">
                  <c:v>16.5</c:v>
                </c:pt>
                <c:pt idx="19">
                  <c:v>12.8</c:v>
                </c:pt>
                <c:pt idx="20">
                  <c:v>15.700000000000001</c:v>
                </c:pt>
                <c:pt idx="21">
                  <c:v>15.4</c:v>
                </c:pt>
                <c:pt idx="22">
                  <c:v>11.200000000000001</c:v>
                </c:pt>
                <c:pt idx="23">
                  <c:v>16.7</c:v>
                </c:pt>
                <c:pt idx="24">
                  <c:v>13.6</c:v>
                </c:pt>
                <c:pt idx="25">
                  <c:v>11.5</c:v>
                </c:pt>
                <c:pt idx="26">
                  <c:v>12.5</c:v>
                </c:pt>
                <c:pt idx="27">
                  <c:v>13.1</c:v>
                </c:pt>
                <c:pt idx="28">
                  <c:v>15.200000000000001</c:v>
                </c:pt>
                <c:pt idx="29">
                  <c:v>15.5</c:v>
                </c:pt>
                <c:pt idx="30">
                  <c:v>16.2</c:v>
                </c:pt>
                <c:pt idx="31">
                  <c:v>14.200000000000001</c:v>
                </c:pt>
                <c:pt idx="32">
                  <c:v>16.100000000000001</c:v>
                </c:pt>
                <c:pt idx="33">
                  <c:v>17.5</c:v>
                </c:pt>
                <c:pt idx="34">
                  <c:v>15.9</c:v>
                </c:pt>
                <c:pt idx="35">
                  <c:v>14.700000000000001</c:v>
                </c:pt>
                <c:pt idx="36">
                  <c:v>13.6</c:v>
                </c:pt>
                <c:pt idx="37">
                  <c:v>14.200000000000001</c:v>
                </c:pt>
                <c:pt idx="38">
                  <c:v>11</c:v>
                </c:pt>
                <c:pt idx="39">
                  <c:v>11.700000000000001</c:v>
                </c:pt>
                <c:pt idx="40">
                  <c:v>11.9</c:v>
                </c:pt>
                <c:pt idx="41">
                  <c:v>14</c:v>
                </c:pt>
                <c:pt idx="42">
                  <c:v>12.8</c:v>
                </c:pt>
                <c:pt idx="43">
                  <c:v>15.8</c:v>
                </c:pt>
                <c:pt idx="44">
                  <c:v>13.8</c:v>
                </c:pt>
                <c:pt idx="45">
                  <c:v>15</c:v>
                </c:pt>
                <c:pt idx="46">
                  <c:v>18.400000000000002</c:v>
                </c:pt>
                <c:pt idx="47">
                  <c:v>14.1</c:v>
                </c:pt>
                <c:pt idx="48">
                  <c:v>15.4</c:v>
                </c:pt>
                <c:pt idx="49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A-4AA6-97DC-6274016C3C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631359338061465"/>
          <c:y val="0.9226537037037037"/>
          <c:w val="0.35536335697399529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46333333333333E-2"/>
          <c:y val="3.8016437932885325E-2"/>
          <c:w val="0.92380922222222217"/>
          <c:h val="0.677372919865082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'Crédito - Indústria'!$G$1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7171"/>
            </a:solidFill>
            <a:ln>
              <a:solidFill>
                <a:srgbClr val="F1BCB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Indústria'!$G$2:$G$51</c:f>
              <c:numCache>
                <c:formatCode>0.0</c:formatCode>
                <c:ptCount val="50"/>
                <c:pt idx="0">
                  <c:v>30.223107466513103</c:v>
                </c:pt>
                <c:pt idx="1">
                  <c:v>35.922501765966537</c:v>
                </c:pt>
                <c:pt idx="2">
                  <c:v>36.332496449997954</c:v>
                </c:pt>
                <c:pt idx="3">
                  <c:v>39.472729920776835</c:v>
                </c:pt>
                <c:pt idx="4">
                  <c:v>48.607137525497919</c:v>
                </c:pt>
                <c:pt idx="5">
                  <c:v>50.661069152921343</c:v>
                </c:pt>
                <c:pt idx="6">
                  <c:v>43.686176115785102</c:v>
                </c:pt>
                <c:pt idx="7">
                  <c:v>43.617683384973589</c:v>
                </c:pt>
                <c:pt idx="8">
                  <c:v>43.523300915494296</c:v>
                </c:pt>
                <c:pt idx="9">
                  <c:v>38.679489543646838</c:v>
                </c:pt>
                <c:pt idx="10">
                  <c:v>34.495902379785235</c:v>
                </c:pt>
                <c:pt idx="11">
                  <c:v>33.47830324993614</c:v>
                </c:pt>
                <c:pt idx="12">
                  <c:v>34.023039613231276</c:v>
                </c:pt>
                <c:pt idx="13">
                  <c:v>32.422359464084131</c:v>
                </c:pt>
                <c:pt idx="14">
                  <c:v>33.632473155638763</c:v>
                </c:pt>
                <c:pt idx="15">
                  <c:v>40.87270257589293</c:v>
                </c:pt>
                <c:pt idx="16">
                  <c:v>33.20750464130424</c:v>
                </c:pt>
                <c:pt idx="17">
                  <c:v>32.861195249155941</c:v>
                </c:pt>
                <c:pt idx="18">
                  <c:v>34.686534886565717</c:v>
                </c:pt>
                <c:pt idx="19">
                  <c:v>32.917480051617346</c:v>
                </c:pt>
                <c:pt idx="20">
                  <c:v>31.023231193661321</c:v>
                </c:pt>
                <c:pt idx="21">
                  <c:v>34.579436077094698</c:v>
                </c:pt>
                <c:pt idx="22">
                  <c:v>33.395735486235672</c:v>
                </c:pt>
                <c:pt idx="23">
                  <c:v>32.578205468704972</c:v>
                </c:pt>
                <c:pt idx="24">
                  <c:v>26.522922787765566</c:v>
                </c:pt>
                <c:pt idx="25">
                  <c:v>32.222321256434171</c:v>
                </c:pt>
                <c:pt idx="26">
                  <c:v>27.032438258503802</c:v>
                </c:pt>
                <c:pt idx="27">
                  <c:v>24.7726231022219</c:v>
                </c:pt>
                <c:pt idx="28">
                  <c:v>25.407846795088499</c:v>
                </c:pt>
                <c:pt idx="29">
                  <c:v>26.461330212249372</c:v>
                </c:pt>
                <c:pt idx="30">
                  <c:v>23.086821249581689</c:v>
                </c:pt>
                <c:pt idx="31">
                  <c:v>26.817295635349929</c:v>
                </c:pt>
                <c:pt idx="32">
                  <c:v>28.423215196569679</c:v>
                </c:pt>
                <c:pt idx="33">
                  <c:v>24.979341267313629</c:v>
                </c:pt>
                <c:pt idx="34">
                  <c:v>31.095668537099971</c:v>
                </c:pt>
                <c:pt idx="35">
                  <c:v>29.47815186861536</c:v>
                </c:pt>
                <c:pt idx="36">
                  <c:v>31.822806883613953</c:v>
                </c:pt>
                <c:pt idx="37">
                  <c:v>27.122461968544933</c:v>
                </c:pt>
                <c:pt idx="38">
                  <c:v>31.432416116521797</c:v>
                </c:pt>
                <c:pt idx="39">
                  <c:v>34.072487387532341</c:v>
                </c:pt>
                <c:pt idx="40">
                  <c:v>29.90804660393901</c:v>
                </c:pt>
                <c:pt idx="41">
                  <c:v>31.66140431799159</c:v>
                </c:pt>
                <c:pt idx="42">
                  <c:v>33.186894467483128</c:v>
                </c:pt>
                <c:pt idx="43">
                  <c:v>35.517130846189865</c:v>
                </c:pt>
                <c:pt idx="44">
                  <c:v>33.123224244057738</c:v>
                </c:pt>
                <c:pt idx="45">
                  <c:v>36.979177561484036</c:v>
                </c:pt>
                <c:pt idx="46">
                  <c:v>32.595716658043784</c:v>
                </c:pt>
                <c:pt idx="47">
                  <c:v>34.17814973670184</c:v>
                </c:pt>
                <c:pt idx="48">
                  <c:v>28.825580554422093</c:v>
                </c:pt>
                <c:pt idx="49">
                  <c:v>28.924412619792502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0-4D92-B76C-700A864FC775}"/>
            </c:ext>
          </c:extLst>
        </c:ser>
        <c:ser>
          <c:idx val="1"/>
          <c:order val="1"/>
          <c:tx>
            <c:strRef>
              <c:f>'Crédito - Indústria'!$H$1</c:f>
              <c:strCache>
                <c:ptCount val="1"/>
                <c:pt idx="0">
                  <c:v>Moderado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Indústria'!$H$2:$H$51</c:f>
              <c:numCache>
                <c:formatCode>0.0</c:formatCode>
                <c:ptCount val="50"/>
                <c:pt idx="0">
                  <c:v>59.676892533486907</c:v>
                </c:pt>
                <c:pt idx="1">
                  <c:v>53.67749823403345</c:v>
                </c:pt>
                <c:pt idx="2">
                  <c:v>50.167503550002046</c:v>
                </c:pt>
                <c:pt idx="3">
                  <c:v>50.327270079223169</c:v>
                </c:pt>
                <c:pt idx="4">
                  <c:v>38.192862474502078</c:v>
                </c:pt>
                <c:pt idx="5">
                  <c:v>39.53893084707866</c:v>
                </c:pt>
                <c:pt idx="6">
                  <c:v>51.813823884214898</c:v>
                </c:pt>
                <c:pt idx="7">
                  <c:v>47.78231661502641</c:v>
                </c:pt>
                <c:pt idx="8">
                  <c:v>48.376699084505709</c:v>
                </c:pt>
                <c:pt idx="9">
                  <c:v>52.120510456353159</c:v>
                </c:pt>
                <c:pt idx="10">
                  <c:v>58.104097620214752</c:v>
                </c:pt>
                <c:pt idx="11">
                  <c:v>60.321696750063865</c:v>
                </c:pt>
                <c:pt idx="12">
                  <c:v>57.276960386768714</c:v>
                </c:pt>
                <c:pt idx="13">
                  <c:v>59.67764053591587</c:v>
                </c:pt>
                <c:pt idx="14">
                  <c:v>57.967526844361224</c:v>
                </c:pt>
                <c:pt idx="15">
                  <c:v>54.427297424107074</c:v>
                </c:pt>
                <c:pt idx="16">
                  <c:v>59.492495358695763</c:v>
                </c:pt>
                <c:pt idx="17">
                  <c:v>57.938804750844064</c:v>
                </c:pt>
                <c:pt idx="18">
                  <c:v>53.913465113434277</c:v>
                </c:pt>
                <c:pt idx="19">
                  <c:v>57.682519948382648</c:v>
                </c:pt>
                <c:pt idx="20">
                  <c:v>56.476768806338683</c:v>
                </c:pt>
                <c:pt idx="21">
                  <c:v>54.720563922905292</c:v>
                </c:pt>
                <c:pt idx="22">
                  <c:v>56.50426451376434</c:v>
                </c:pt>
                <c:pt idx="23">
                  <c:v>53.621794531295031</c:v>
                </c:pt>
                <c:pt idx="24">
                  <c:v>60.277077212234424</c:v>
                </c:pt>
                <c:pt idx="25">
                  <c:v>54.877678743565824</c:v>
                </c:pt>
                <c:pt idx="26">
                  <c:v>58.967561741496205</c:v>
                </c:pt>
                <c:pt idx="27">
                  <c:v>62.527376897778097</c:v>
                </c:pt>
                <c:pt idx="28">
                  <c:v>60.392153204911502</c:v>
                </c:pt>
                <c:pt idx="29">
                  <c:v>60.238669787750631</c:v>
                </c:pt>
                <c:pt idx="30">
                  <c:v>62.313178750418317</c:v>
                </c:pt>
                <c:pt idx="31">
                  <c:v>57.782704364650066</c:v>
                </c:pt>
                <c:pt idx="32">
                  <c:v>51.076784803430328</c:v>
                </c:pt>
                <c:pt idx="33">
                  <c:v>59.120658732686366</c:v>
                </c:pt>
                <c:pt idx="34">
                  <c:v>53.404331462900032</c:v>
                </c:pt>
                <c:pt idx="35">
                  <c:v>55.521848131384644</c:v>
                </c:pt>
                <c:pt idx="36">
                  <c:v>53.97719311638604</c:v>
                </c:pt>
                <c:pt idx="37">
                  <c:v>56.977538031455062</c:v>
                </c:pt>
                <c:pt idx="38">
                  <c:v>56.567583883478207</c:v>
                </c:pt>
                <c:pt idx="39">
                  <c:v>52.827512612467672</c:v>
                </c:pt>
                <c:pt idx="40">
                  <c:v>55.191953396060981</c:v>
                </c:pt>
                <c:pt idx="41">
                  <c:v>54.338595682008417</c:v>
                </c:pt>
                <c:pt idx="42">
                  <c:v>50.813105532516872</c:v>
                </c:pt>
                <c:pt idx="43">
                  <c:v>51.582869153810137</c:v>
                </c:pt>
                <c:pt idx="44">
                  <c:v>48.576775755942265</c:v>
                </c:pt>
                <c:pt idx="45">
                  <c:v>49.320822438515961</c:v>
                </c:pt>
                <c:pt idx="46">
                  <c:v>47.604283341956211</c:v>
                </c:pt>
                <c:pt idx="47">
                  <c:v>46.521850263298163</c:v>
                </c:pt>
                <c:pt idx="48">
                  <c:v>58.274419445577898</c:v>
                </c:pt>
                <c:pt idx="49">
                  <c:v>54.775587380207504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0-4D92-B76C-700A864FC775}"/>
            </c:ext>
          </c:extLst>
        </c:ser>
        <c:ser>
          <c:idx val="2"/>
          <c:order val="2"/>
          <c:tx>
            <c:strRef>
              <c:f>'Crédito - Indústria'!$I$1</c:f>
              <c:strCache>
                <c:ptCount val="1"/>
                <c:pt idx="0">
                  <c:v>Baixo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'Crédito - Indústria'!$I$2:$I$51</c:f>
              <c:numCache>
                <c:formatCode>0.0</c:formatCode>
                <c:ptCount val="50"/>
                <c:pt idx="0">
                  <c:v>10.1</c:v>
                </c:pt>
                <c:pt idx="1">
                  <c:v>10.4</c:v>
                </c:pt>
                <c:pt idx="2">
                  <c:v>13.5</c:v>
                </c:pt>
                <c:pt idx="3">
                  <c:v>10.199999999999999</c:v>
                </c:pt>
                <c:pt idx="4">
                  <c:v>13.2</c:v>
                </c:pt>
                <c:pt idx="5">
                  <c:v>9.8000000000000007</c:v>
                </c:pt>
                <c:pt idx="6">
                  <c:v>4.5</c:v>
                </c:pt>
                <c:pt idx="7">
                  <c:v>8.6</c:v>
                </c:pt>
                <c:pt idx="8">
                  <c:v>8.1</c:v>
                </c:pt>
                <c:pt idx="9">
                  <c:v>9.1999999999999993</c:v>
                </c:pt>
                <c:pt idx="10">
                  <c:v>7.4</c:v>
                </c:pt>
                <c:pt idx="11">
                  <c:v>6.2</c:v>
                </c:pt>
                <c:pt idx="12">
                  <c:v>8.6999999999999993</c:v>
                </c:pt>
                <c:pt idx="13">
                  <c:v>7.9</c:v>
                </c:pt>
                <c:pt idx="14">
                  <c:v>8.4</c:v>
                </c:pt>
                <c:pt idx="15">
                  <c:v>4.7</c:v>
                </c:pt>
                <c:pt idx="16">
                  <c:v>7.3</c:v>
                </c:pt>
                <c:pt idx="17">
                  <c:v>9.1999999999999993</c:v>
                </c:pt>
                <c:pt idx="18">
                  <c:v>11.4</c:v>
                </c:pt>
                <c:pt idx="19">
                  <c:v>9.4</c:v>
                </c:pt>
                <c:pt idx="20">
                  <c:v>12.5</c:v>
                </c:pt>
                <c:pt idx="21">
                  <c:v>10.7</c:v>
                </c:pt>
                <c:pt idx="22">
                  <c:v>10.1</c:v>
                </c:pt>
                <c:pt idx="23">
                  <c:v>13.8</c:v>
                </c:pt>
                <c:pt idx="24">
                  <c:v>13.2</c:v>
                </c:pt>
                <c:pt idx="25">
                  <c:v>12.9</c:v>
                </c:pt>
                <c:pt idx="26">
                  <c:v>14</c:v>
                </c:pt>
                <c:pt idx="27">
                  <c:v>12.7</c:v>
                </c:pt>
                <c:pt idx="28">
                  <c:v>14.2</c:v>
                </c:pt>
                <c:pt idx="29">
                  <c:v>13.3</c:v>
                </c:pt>
                <c:pt idx="30">
                  <c:v>14.6</c:v>
                </c:pt>
                <c:pt idx="31">
                  <c:v>15.4</c:v>
                </c:pt>
                <c:pt idx="32">
                  <c:v>20.5</c:v>
                </c:pt>
                <c:pt idx="33">
                  <c:v>15.9</c:v>
                </c:pt>
                <c:pt idx="34">
                  <c:v>15.5</c:v>
                </c:pt>
                <c:pt idx="35">
                  <c:v>15</c:v>
                </c:pt>
                <c:pt idx="36">
                  <c:v>14.2</c:v>
                </c:pt>
                <c:pt idx="37">
                  <c:v>15.9</c:v>
                </c:pt>
                <c:pt idx="38">
                  <c:v>12</c:v>
                </c:pt>
                <c:pt idx="39">
                  <c:v>13.1</c:v>
                </c:pt>
                <c:pt idx="40">
                  <c:v>14.9</c:v>
                </c:pt>
                <c:pt idx="41">
                  <c:v>14</c:v>
                </c:pt>
                <c:pt idx="42">
                  <c:v>16</c:v>
                </c:pt>
                <c:pt idx="43">
                  <c:v>12.9</c:v>
                </c:pt>
                <c:pt idx="44">
                  <c:v>18.3</c:v>
                </c:pt>
                <c:pt idx="45">
                  <c:v>13.7</c:v>
                </c:pt>
                <c:pt idx="46">
                  <c:v>19.8</c:v>
                </c:pt>
                <c:pt idx="47">
                  <c:v>19.3</c:v>
                </c:pt>
                <c:pt idx="48">
                  <c:v>12.9</c:v>
                </c:pt>
                <c:pt idx="49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0-4D92-B76C-700A864FC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2105645303377"/>
          <c:y val="0.92304159932962226"/>
          <c:w val="0.38719479905437354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2476947551728119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'Credito_Indicador_slide 28'!$B$4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'Credito_Indicador_slide 28'!$A$6:$A$66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'Credito_Indicador_slide 28'!$B$6:$B$66</c:f>
              <c:numCache>
                <c:formatCode>0.0</c:formatCode>
                <c:ptCount val="61"/>
                <c:pt idx="0">
                  <c:v>74.8</c:v>
                </c:pt>
                <c:pt idx="1">
                  <c:v>77</c:v>
                </c:pt>
                <c:pt idx="2">
                  <c:v>68.900000000000006</c:v>
                </c:pt>
                <c:pt idx="3">
                  <c:v>71.100000000000009</c:v>
                </c:pt>
                <c:pt idx="4">
                  <c:v>71</c:v>
                </c:pt>
                <c:pt idx="5">
                  <c:v>72.2</c:v>
                </c:pt>
                <c:pt idx="6">
                  <c:v>75</c:v>
                </c:pt>
                <c:pt idx="7">
                  <c:v>73.7</c:v>
                </c:pt>
                <c:pt idx="8">
                  <c:v>81.5</c:v>
                </c:pt>
                <c:pt idx="9">
                  <c:v>79.2</c:v>
                </c:pt>
                <c:pt idx="10">
                  <c:v>82.8</c:v>
                </c:pt>
                <c:pt idx="11">
                  <c:v>71.600000000000009</c:v>
                </c:pt>
                <c:pt idx="12">
                  <c:v>80.3</c:v>
                </c:pt>
                <c:pt idx="13">
                  <c:v>75.400000000000006</c:v>
                </c:pt>
                <c:pt idx="14">
                  <c:v>54.4</c:v>
                </c:pt>
                <c:pt idx="15">
                  <c:v>44.300000000000004</c:v>
                </c:pt>
                <c:pt idx="16">
                  <c:v>46.800000000000004</c:v>
                </c:pt>
                <c:pt idx="17">
                  <c:v>35.1</c:v>
                </c:pt>
                <c:pt idx="18">
                  <c:v>59.300000000000004</c:v>
                </c:pt>
                <c:pt idx="19">
                  <c:v>62.6</c:v>
                </c:pt>
                <c:pt idx="20">
                  <c:v>60.7</c:v>
                </c:pt>
                <c:pt idx="21">
                  <c:v>70.3</c:v>
                </c:pt>
                <c:pt idx="22">
                  <c:v>72.2</c:v>
                </c:pt>
                <c:pt idx="23">
                  <c:v>68</c:v>
                </c:pt>
                <c:pt idx="24">
                  <c:v>62.6</c:v>
                </c:pt>
                <c:pt idx="25">
                  <c:v>61.2</c:v>
                </c:pt>
                <c:pt idx="26">
                  <c:v>66.2</c:v>
                </c:pt>
                <c:pt idx="27">
                  <c:v>70.900000000000006</c:v>
                </c:pt>
                <c:pt idx="28">
                  <c:v>62.9</c:v>
                </c:pt>
                <c:pt idx="29">
                  <c:v>68.8</c:v>
                </c:pt>
                <c:pt idx="30">
                  <c:v>71.900000000000006</c:v>
                </c:pt>
                <c:pt idx="31">
                  <c:v>70.3</c:v>
                </c:pt>
                <c:pt idx="32">
                  <c:v>76</c:v>
                </c:pt>
                <c:pt idx="33">
                  <c:v>74.900000000000006</c:v>
                </c:pt>
                <c:pt idx="34">
                  <c:v>72.600000000000009</c:v>
                </c:pt>
                <c:pt idx="35">
                  <c:v>60.800000000000004</c:v>
                </c:pt>
                <c:pt idx="36">
                  <c:v>70.900000000000006</c:v>
                </c:pt>
                <c:pt idx="37">
                  <c:v>65</c:v>
                </c:pt>
                <c:pt idx="38">
                  <c:v>51.9</c:v>
                </c:pt>
                <c:pt idx="39">
                  <c:v>65.099999999999994</c:v>
                </c:pt>
                <c:pt idx="40">
                  <c:v>62.6</c:v>
                </c:pt>
                <c:pt idx="41">
                  <c:v>61.6</c:v>
                </c:pt>
                <c:pt idx="42">
                  <c:v>77.5</c:v>
                </c:pt>
                <c:pt idx="43">
                  <c:v>75.3</c:v>
                </c:pt>
                <c:pt idx="44">
                  <c:v>82</c:v>
                </c:pt>
                <c:pt idx="45">
                  <c:v>75.3</c:v>
                </c:pt>
                <c:pt idx="46">
                  <c:v>68.900000000000006</c:v>
                </c:pt>
                <c:pt idx="47">
                  <c:v>63</c:v>
                </c:pt>
                <c:pt idx="48">
                  <c:v>62.9</c:v>
                </c:pt>
                <c:pt idx="49">
                  <c:v>66.3</c:v>
                </c:pt>
                <c:pt idx="50">
                  <c:v>64.8</c:v>
                </c:pt>
                <c:pt idx="51">
                  <c:v>62.1</c:v>
                </c:pt>
                <c:pt idx="52">
                  <c:v>67.599999999999994</c:v>
                </c:pt>
                <c:pt idx="53">
                  <c:v>65.2</c:v>
                </c:pt>
                <c:pt idx="54">
                  <c:v>73.100000000000009</c:v>
                </c:pt>
                <c:pt idx="55">
                  <c:v>71.400000000000006</c:v>
                </c:pt>
                <c:pt idx="56">
                  <c:v>68.8</c:v>
                </c:pt>
                <c:pt idx="57">
                  <c:v>74.5</c:v>
                </c:pt>
                <c:pt idx="58">
                  <c:v>70.2</c:v>
                </c:pt>
                <c:pt idx="59">
                  <c:v>78.100000000000009</c:v>
                </c:pt>
                <c:pt idx="60">
                  <c:v>73.100000000000009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3-4AE8-BEB2-799C0A820D49}"/>
            </c:ext>
          </c:extLst>
        </c:ser>
        <c:ser>
          <c:idx val="1"/>
          <c:order val="1"/>
          <c:tx>
            <c:strRef>
              <c:f>'Credito_Indicador_slide 28'!$C$4</c:f>
              <c:strCache>
                <c:ptCount val="1"/>
                <c:pt idx="0">
                  <c:v>Serviço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'Credito_Indicador_slide 28'!$A$6:$A$66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'Credito_Indicador_slide 28'!$C$6:$C$66</c:f>
              <c:numCache>
                <c:formatCode>0.0</c:formatCode>
                <c:ptCount val="61"/>
                <c:pt idx="0">
                  <c:v>76.2</c:v>
                </c:pt>
                <c:pt idx="1">
                  <c:v>74.900000000000006</c:v>
                </c:pt>
                <c:pt idx="2">
                  <c:v>77.2</c:v>
                </c:pt>
                <c:pt idx="3">
                  <c:v>76.2</c:v>
                </c:pt>
                <c:pt idx="4">
                  <c:v>76.900000000000006</c:v>
                </c:pt>
                <c:pt idx="5">
                  <c:v>77.7</c:v>
                </c:pt>
                <c:pt idx="6">
                  <c:v>79.100000000000009</c:v>
                </c:pt>
                <c:pt idx="7">
                  <c:v>85.3</c:v>
                </c:pt>
                <c:pt idx="8">
                  <c:v>83.5</c:v>
                </c:pt>
                <c:pt idx="9">
                  <c:v>83.4</c:v>
                </c:pt>
                <c:pt idx="10">
                  <c:v>84.100000000000009</c:v>
                </c:pt>
                <c:pt idx="11">
                  <c:v>86.2</c:v>
                </c:pt>
                <c:pt idx="12">
                  <c:v>90.600000000000009</c:v>
                </c:pt>
                <c:pt idx="13">
                  <c:v>85.100000000000009</c:v>
                </c:pt>
                <c:pt idx="14">
                  <c:v>60.800000000000004</c:v>
                </c:pt>
                <c:pt idx="15">
                  <c:v>61</c:v>
                </c:pt>
                <c:pt idx="16">
                  <c:v>43.6</c:v>
                </c:pt>
                <c:pt idx="17">
                  <c:v>48.5</c:v>
                </c:pt>
                <c:pt idx="18">
                  <c:v>52.4</c:v>
                </c:pt>
                <c:pt idx="19">
                  <c:v>54.9</c:v>
                </c:pt>
                <c:pt idx="20">
                  <c:v>58.6</c:v>
                </c:pt>
                <c:pt idx="21">
                  <c:v>63.7</c:v>
                </c:pt>
                <c:pt idx="22">
                  <c:v>63.1</c:v>
                </c:pt>
                <c:pt idx="23">
                  <c:v>58</c:v>
                </c:pt>
                <c:pt idx="24">
                  <c:v>62.6</c:v>
                </c:pt>
                <c:pt idx="25">
                  <c:v>65.599999999999994</c:v>
                </c:pt>
                <c:pt idx="26">
                  <c:v>60.1</c:v>
                </c:pt>
                <c:pt idx="27">
                  <c:v>71</c:v>
                </c:pt>
                <c:pt idx="28">
                  <c:v>74.600000000000009</c:v>
                </c:pt>
                <c:pt idx="29">
                  <c:v>83.5</c:v>
                </c:pt>
                <c:pt idx="30">
                  <c:v>75.400000000000006</c:v>
                </c:pt>
                <c:pt idx="31">
                  <c:v>80.2</c:v>
                </c:pt>
                <c:pt idx="32">
                  <c:v>79.7</c:v>
                </c:pt>
                <c:pt idx="33">
                  <c:v>70.5</c:v>
                </c:pt>
                <c:pt idx="34">
                  <c:v>88.8</c:v>
                </c:pt>
                <c:pt idx="35">
                  <c:v>79.100000000000009</c:v>
                </c:pt>
                <c:pt idx="36">
                  <c:v>72.8</c:v>
                </c:pt>
                <c:pt idx="37">
                  <c:v>76.900000000000006</c:v>
                </c:pt>
                <c:pt idx="38">
                  <c:v>69.3</c:v>
                </c:pt>
                <c:pt idx="39">
                  <c:v>83.7</c:v>
                </c:pt>
                <c:pt idx="40">
                  <c:v>77.2</c:v>
                </c:pt>
                <c:pt idx="41">
                  <c:v>83.9</c:v>
                </c:pt>
                <c:pt idx="42">
                  <c:v>78.100000000000009</c:v>
                </c:pt>
                <c:pt idx="43">
                  <c:v>90.4</c:v>
                </c:pt>
                <c:pt idx="44">
                  <c:v>91.5</c:v>
                </c:pt>
                <c:pt idx="45">
                  <c:v>89.3</c:v>
                </c:pt>
                <c:pt idx="46">
                  <c:v>85.5</c:v>
                </c:pt>
                <c:pt idx="47">
                  <c:v>80.900000000000006</c:v>
                </c:pt>
                <c:pt idx="48">
                  <c:v>82</c:v>
                </c:pt>
                <c:pt idx="49">
                  <c:v>74</c:v>
                </c:pt>
                <c:pt idx="50">
                  <c:v>71.900000000000006</c:v>
                </c:pt>
                <c:pt idx="51">
                  <c:v>72.5</c:v>
                </c:pt>
                <c:pt idx="52">
                  <c:v>74.2</c:v>
                </c:pt>
                <c:pt idx="53">
                  <c:v>74.2</c:v>
                </c:pt>
                <c:pt idx="54">
                  <c:v>81.100000000000009</c:v>
                </c:pt>
                <c:pt idx="55">
                  <c:v>73.7</c:v>
                </c:pt>
                <c:pt idx="56">
                  <c:v>81.8</c:v>
                </c:pt>
                <c:pt idx="57">
                  <c:v>86.9</c:v>
                </c:pt>
                <c:pt idx="58">
                  <c:v>78.8</c:v>
                </c:pt>
                <c:pt idx="59">
                  <c:v>80</c:v>
                </c:pt>
                <c:pt idx="60">
                  <c:v>85.5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3-4AE8-BEB2-799C0A820D49}"/>
            </c:ext>
          </c:extLst>
        </c:ser>
        <c:ser>
          <c:idx val="2"/>
          <c:order val="2"/>
          <c:tx>
            <c:strRef>
              <c:f>'Credito_Indicador_slide 28'!$D$4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'Credito_Indicador_slide 28'!$A$6:$A$66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'Credito_Indicador_slide 28'!$D$6:$D$66</c:f>
              <c:numCache>
                <c:formatCode>0.0</c:formatCode>
                <c:ptCount val="61"/>
                <c:pt idx="0">
                  <c:v>102.4</c:v>
                </c:pt>
                <c:pt idx="1">
                  <c:v>109.4</c:v>
                </c:pt>
                <c:pt idx="2">
                  <c:v>111</c:v>
                </c:pt>
                <c:pt idx="3">
                  <c:v>109.2</c:v>
                </c:pt>
                <c:pt idx="4">
                  <c:v>107.9</c:v>
                </c:pt>
                <c:pt idx="5">
                  <c:v>105.8</c:v>
                </c:pt>
                <c:pt idx="6">
                  <c:v>113.6</c:v>
                </c:pt>
                <c:pt idx="7">
                  <c:v>104.3</c:v>
                </c:pt>
                <c:pt idx="8">
                  <c:v>104.8</c:v>
                </c:pt>
                <c:pt idx="9">
                  <c:v>106.7</c:v>
                </c:pt>
                <c:pt idx="10">
                  <c:v>104</c:v>
                </c:pt>
                <c:pt idx="11">
                  <c:v>114.5</c:v>
                </c:pt>
                <c:pt idx="12">
                  <c:v>109.6</c:v>
                </c:pt>
                <c:pt idx="13">
                  <c:v>111.4</c:v>
                </c:pt>
                <c:pt idx="14">
                  <c:v>106.3</c:v>
                </c:pt>
                <c:pt idx="15">
                  <c:v>99.7</c:v>
                </c:pt>
                <c:pt idx="16">
                  <c:v>94.1</c:v>
                </c:pt>
                <c:pt idx="17">
                  <c:v>96</c:v>
                </c:pt>
                <c:pt idx="18">
                  <c:v>98.4</c:v>
                </c:pt>
                <c:pt idx="19">
                  <c:v>97.3</c:v>
                </c:pt>
                <c:pt idx="20">
                  <c:v>106.1</c:v>
                </c:pt>
                <c:pt idx="21">
                  <c:v>106.6</c:v>
                </c:pt>
                <c:pt idx="22">
                  <c:v>107</c:v>
                </c:pt>
                <c:pt idx="23">
                  <c:v>109.3</c:v>
                </c:pt>
                <c:pt idx="24">
                  <c:v>110.6</c:v>
                </c:pt>
                <c:pt idx="25">
                  <c:v>109.1</c:v>
                </c:pt>
                <c:pt idx="26">
                  <c:v>99.5</c:v>
                </c:pt>
                <c:pt idx="27">
                  <c:v>109.1</c:v>
                </c:pt>
                <c:pt idx="28">
                  <c:v>111</c:v>
                </c:pt>
                <c:pt idx="29">
                  <c:v>111.7</c:v>
                </c:pt>
                <c:pt idx="30">
                  <c:v>109.7</c:v>
                </c:pt>
                <c:pt idx="31">
                  <c:v>114</c:v>
                </c:pt>
                <c:pt idx="32">
                  <c:v>111.6</c:v>
                </c:pt>
                <c:pt idx="33">
                  <c:v>110.3</c:v>
                </c:pt>
                <c:pt idx="34">
                  <c:v>115.4</c:v>
                </c:pt>
                <c:pt idx="35">
                  <c:v>121.2</c:v>
                </c:pt>
                <c:pt idx="36">
                  <c:v>115.8</c:v>
                </c:pt>
                <c:pt idx="37">
                  <c:v>121.1</c:v>
                </c:pt>
                <c:pt idx="38">
                  <c:v>123.2</c:v>
                </c:pt>
                <c:pt idx="39">
                  <c:v>123.5</c:v>
                </c:pt>
                <c:pt idx="40">
                  <c:v>121.4</c:v>
                </c:pt>
                <c:pt idx="41">
                  <c:v>126.3</c:v>
                </c:pt>
                <c:pt idx="42">
                  <c:v>121.7</c:v>
                </c:pt>
                <c:pt idx="43">
                  <c:v>124.4</c:v>
                </c:pt>
                <c:pt idx="44">
                  <c:v>126.2</c:v>
                </c:pt>
                <c:pt idx="45">
                  <c:v>117.9</c:v>
                </c:pt>
                <c:pt idx="46">
                  <c:v>119.6</c:v>
                </c:pt>
                <c:pt idx="47">
                  <c:v>116.9</c:v>
                </c:pt>
                <c:pt idx="48">
                  <c:v>123.7</c:v>
                </c:pt>
                <c:pt idx="49">
                  <c:v>114.8</c:v>
                </c:pt>
                <c:pt idx="50">
                  <c:v>114.5</c:v>
                </c:pt>
                <c:pt idx="51">
                  <c:v>119.8</c:v>
                </c:pt>
                <c:pt idx="52">
                  <c:v>116.9</c:v>
                </c:pt>
                <c:pt idx="53">
                  <c:v>117.7</c:v>
                </c:pt>
                <c:pt idx="54">
                  <c:v>110.6</c:v>
                </c:pt>
                <c:pt idx="55">
                  <c:v>117.6</c:v>
                </c:pt>
                <c:pt idx="56">
                  <c:v>112.2</c:v>
                </c:pt>
                <c:pt idx="57">
                  <c:v>120.7</c:v>
                </c:pt>
                <c:pt idx="58">
                  <c:v>119.2</c:v>
                </c:pt>
                <c:pt idx="59">
                  <c:v>118.6</c:v>
                </c:pt>
                <c:pt idx="60">
                  <c:v>122.4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C3-4AE8-BEB2-799C0A820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3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9202862548491"/>
          <c:y val="5.0925925925925923E-2"/>
          <c:w val="0.849844945687937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29'!$B$3</c:f>
              <c:strCache>
                <c:ptCount val="1"/>
                <c:pt idx="0">
                  <c:v>Crédito Empresarial - Agregado 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29'!$A$5:$A$65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29'!$B$5:$B$65</c:f>
              <c:numCache>
                <c:formatCode>0.0</c:formatCode>
                <c:ptCount val="61"/>
                <c:pt idx="0">
                  <c:v>91.4</c:v>
                </c:pt>
                <c:pt idx="1">
                  <c:v>94.8</c:v>
                </c:pt>
                <c:pt idx="2">
                  <c:v>94.8</c:v>
                </c:pt>
                <c:pt idx="3">
                  <c:v>93.8</c:v>
                </c:pt>
                <c:pt idx="4">
                  <c:v>94</c:v>
                </c:pt>
                <c:pt idx="5">
                  <c:v>93.8</c:v>
                </c:pt>
                <c:pt idx="6">
                  <c:v>97.7</c:v>
                </c:pt>
                <c:pt idx="7">
                  <c:v>94.6</c:v>
                </c:pt>
                <c:pt idx="8">
                  <c:v>96.5</c:v>
                </c:pt>
                <c:pt idx="9">
                  <c:v>96.9</c:v>
                </c:pt>
                <c:pt idx="10">
                  <c:v>97.7</c:v>
                </c:pt>
                <c:pt idx="11">
                  <c:v>100</c:v>
                </c:pt>
                <c:pt idx="12">
                  <c:v>101.7</c:v>
                </c:pt>
                <c:pt idx="13">
                  <c:v>98.6</c:v>
                </c:pt>
                <c:pt idx="14">
                  <c:v>82</c:v>
                </c:pt>
                <c:pt idx="15">
                  <c:v>74.599999999999994</c:v>
                </c:pt>
                <c:pt idx="16">
                  <c:v>67.400000000000006</c:v>
                </c:pt>
                <c:pt idx="17">
                  <c:v>66.400000000000006</c:v>
                </c:pt>
                <c:pt idx="18">
                  <c:v>75.599999999999994</c:v>
                </c:pt>
                <c:pt idx="19">
                  <c:v>77.5</c:v>
                </c:pt>
                <c:pt idx="20">
                  <c:v>82.3</c:v>
                </c:pt>
                <c:pt idx="21">
                  <c:v>87.6</c:v>
                </c:pt>
                <c:pt idx="22">
                  <c:v>89</c:v>
                </c:pt>
                <c:pt idx="23">
                  <c:v>86.8</c:v>
                </c:pt>
                <c:pt idx="24">
                  <c:v>87.4</c:v>
                </c:pt>
                <c:pt idx="25">
                  <c:v>86.4</c:v>
                </c:pt>
                <c:pt idx="26">
                  <c:v>81.8</c:v>
                </c:pt>
                <c:pt idx="27">
                  <c:v>91.9</c:v>
                </c:pt>
                <c:pt idx="28">
                  <c:v>92.3</c:v>
                </c:pt>
                <c:pt idx="29">
                  <c:v>97.9</c:v>
                </c:pt>
                <c:pt idx="30">
                  <c:v>93.3</c:v>
                </c:pt>
                <c:pt idx="31">
                  <c:v>97</c:v>
                </c:pt>
                <c:pt idx="32">
                  <c:v>96.9</c:v>
                </c:pt>
                <c:pt idx="33">
                  <c:v>93.2</c:v>
                </c:pt>
                <c:pt idx="34">
                  <c:v>102</c:v>
                </c:pt>
                <c:pt idx="35">
                  <c:v>98.1</c:v>
                </c:pt>
                <c:pt idx="36">
                  <c:v>96.3</c:v>
                </c:pt>
                <c:pt idx="37">
                  <c:v>98</c:v>
                </c:pt>
                <c:pt idx="38">
                  <c:v>93.4</c:v>
                </c:pt>
                <c:pt idx="39">
                  <c:v>102.5</c:v>
                </c:pt>
                <c:pt idx="40">
                  <c:v>98.9</c:v>
                </c:pt>
                <c:pt idx="41">
                  <c:v>104</c:v>
                </c:pt>
                <c:pt idx="42">
                  <c:v>102.4</c:v>
                </c:pt>
                <c:pt idx="43">
                  <c:v>107.4</c:v>
                </c:pt>
                <c:pt idx="44">
                  <c:v>110.8</c:v>
                </c:pt>
                <c:pt idx="45">
                  <c:v>103.8</c:v>
                </c:pt>
                <c:pt idx="46">
                  <c:v>102.3</c:v>
                </c:pt>
                <c:pt idx="47">
                  <c:v>96.6</c:v>
                </c:pt>
                <c:pt idx="48">
                  <c:v>100.8</c:v>
                </c:pt>
                <c:pt idx="49">
                  <c:v>93.4</c:v>
                </c:pt>
                <c:pt idx="50">
                  <c:v>93.1</c:v>
                </c:pt>
                <c:pt idx="51">
                  <c:v>95</c:v>
                </c:pt>
                <c:pt idx="52">
                  <c:v>96.5</c:v>
                </c:pt>
                <c:pt idx="53">
                  <c:v>96.6</c:v>
                </c:pt>
                <c:pt idx="54">
                  <c:v>95.4</c:v>
                </c:pt>
                <c:pt idx="55">
                  <c:v>96.7</c:v>
                </c:pt>
                <c:pt idx="56">
                  <c:v>95.3</c:v>
                </c:pt>
                <c:pt idx="57">
                  <c:v>103.5</c:v>
                </c:pt>
                <c:pt idx="58">
                  <c:v>99.7</c:v>
                </c:pt>
                <c:pt idx="59">
                  <c:v>103.7</c:v>
                </c:pt>
                <c:pt idx="60">
                  <c:v>105.7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C9-4DF8-B597-EED3C03FE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tickMarkSkip val="4"/>
        <c:noMultiLvlLbl val="0"/>
      </c:catAx>
      <c:valAx>
        <c:axId val="587388432"/>
        <c:scaling>
          <c:orientation val="minMax"/>
          <c:max val="11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45508274231683E-2"/>
          <c:y val="4.1201157407407402E-2"/>
          <c:w val="0.91633912529550832"/>
          <c:h val="0.666655825630491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 Prev - Comércio'!$G$1</c:f>
              <c:strCache>
                <c:ptCount val="1"/>
                <c:pt idx="0">
                  <c:v>Diminuirá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Comércio'!$G$2:$G$51</c:f>
              <c:numCache>
                <c:formatCode>0.0</c:formatCode>
                <c:ptCount val="50"/>
                <c:pt idx="0">
                  <c:v>9</c:v>
                </c:pt>
                <c:pt idx="1">
                  <c:v>7</c:v>
                </c:pt>
                <c:pt idx="2">
                  <c:v>8.9</c:v>
                </c:pt>
                <c:pt idx="3">
                  <c:v>38.300000000000004</c:v>
                </c:pt>
                <c:pt idx="4">
                  <c:v>24.1</c:v>
                </c:pt>
                <c:pt idx="5">
                  <c:v>14.5</c:v>
                </c:pt>
                <c:pt idx="6">
                  <c:v>16.8</c:v>
                </c:pt>
                <c:pt idx="7">
                  <c:v>7.5</c:v>
                </c:pt>
                <c:pt idx="8">
                  <c:v>7.1000000000000005</c:v>
                </c:pt>
                <c:pt idx="9">
                  <c:v>9.3000000000000007</c:v>
                </c:pt>
                <c:pt idx="10">
                  <c:v>8.8000000000000007</c:v>
                </c:pt>
                <c:pt idx="11">
                  <c:v>7.3</c:v>
                </c:pt>
                <c:pt idx="12">
                  <c:v>8.4</c:v>
                </c:pt>
                <c:pt idx="13">
                  <c:v>5.9</c:v>
                </c:pt>
                <c:pt idx="14">
                  <c:v>12.1</c:v>
                </c:pt>
                <c:pt idx="15">
                  <c:v>15</c:v>
                </c:pt>
                <c:pt idx="16">
                  <c:v>8.5</c:v>
                </c:pt>
                <c:pt idx="17">
                  <c:v>5.2</c:v>
                </c:pt>
                <c:pt idx="18">
                  <c:v>3.7</c:v>
                </c:pt>
                <c:pt idx="19">
                  <c:v>5.6000000000000005</c:v>
                </c:pt>
                <c:pt idx="20">
                  <c:v>6.5</c:v>
                </c:pt>
                <c:pt idx="21">
                  <c:v>6.3</c:v>
                </c:pt>
                <c:pt idx="22">
                  <c:v>6.8</c:v>
                </c:pt>
                <c:pt idx="23">
                  <c:v>4.9000000000000004</c:v>
                </c:pt>
                <c:pt idx="24">
                  <c:v>4.6000000000000005</c:v>
                </c:pt>
                <c:pt idx="25">
                  <c:v>6.5</c:v>
                </c:pt>
                <c:pt idx="26">
                  <c:v>5.1000000000000005</c:v>
                </c:pt>
                <c:pt idx="27">
                  <c:v>6.9</c:v>
                </c:pt>
                <c:pt idx="28">
                  <c:v>5.5</c:v>
                </c:pt>
                <c:pt idx="29">
                  <c:v>4.4000000000000004</c:v>
                </c:pt>
                <c:pt idx="30">
                  <c:v>3.7</c:v>
                </c:pt>
                <c:pt idx="31">
                  <c:v>4.8</c:v>
                </c:pt>
                <c:pt idx="32">
                  <c:v>4.0999999999999996</c:v>
                </c:pt>
                <c:pt idx="33">
                  <c:v>2.8000000000000003</c:v>
                </c:pt>
                <c:pt idx="34">
                  <c:v>8.1</c:v>
                </c:pt>
                <c:pt idx="35">
                  <c:v>5.7</c:v>
                </c:pt>
                <c:pt idx="36">
                  <c:v>5.4</c:v>
                </c:pt>
                <c:pt idx="37">
                  <c:v>4</c:v>
                </c:pt>
                <c:pt idx="38">
                  <c:v>4.4000000000000004</c:v>
                </c:pt>
                <c:pt idx="39">
                  <c:v>2.7</c:v>
                </c:pt>
                <c:pt idx="40">
                  <c:v>5</c:v>
                </c:pt>
                <c:pt idx="41">
                  <c:v>4.4000000000000004</c:v>
                </c:pt>
                <c:pt idx="42">
                  <c:v>5</c:v>
                </c:pt>
                <c:pt idx="43">
                  <c:v>6.2</c:v>
                </c:pt>
                <c:pt idx="44">
                  <c:v>6.1000000000000005</c:v>
                </c:pt>
                <c:pt idx="45">
                  <c:v>6.8</c:v>
                </c:pt>
                <c:pt idx="46">
                  <c:v>4</c:v>
                </c:pt>
                <c:pt idx="47">
                  <c:v>5.4</c:v>
                </c:pt>
                <c:pt idx="48">
                  <c:v>6.2</c:v>
                </c:pt>
                <c:pt idx="49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7-444B-93C8-49689928BB42}"/>
            </c:ext>
          </c:extLst>
        </c:ser>
        <c:ser>
          <c:idx val="1"/>
          <c:order val="1"/>
          <c:tx>
            <c:strRef>
              <c:f>'E Prev - Comércio'!$H$1</c:f>
              <c:strCache>
                <c:ptCount val="1"/>
                <c:pt idx="0">
                  <c:v>Ficará 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Comércio'!$H$2:$H$51</c:f>
              <c:numCache>
                <c:formatCode>0.0</c:formatCode>
                <c:ptCount val="50"/>
                <c:pt idx="0">
                  <c:v>77.900000000000006</c:v>
                </c:pt>
                <c:pt idx="1">
                  <c:v>77.3</c:v>
                </c:pt>
                <c:pt idx="2">
                  <c:v>83</c:v>
                </c:pt>
                <c:pt idx="3">
                  <c:v>54.300000000000004</c:v>
                </c:pt>
                <c:pt idx="4">
                  <c:v>70.599999999999994</c:v>
                </c:pt>
                <c:pt idx="5">
                  <c:v>77.7</c:v>
                </c:pt>
                <c:pt idx="6">
                  <c:v>74.5</c:v>
                </c:pt>
                <c:pt idx="7">
                  <c:v>78</c:v>
                </c:pt>
                <c:pt idx="8">
                  <c:v>81.7</c:v>
                </c:pt>
                <c:pt idx="9">
                  <c:v>87.3</c:v>
                </c:pt>
                <c:pt idx="10">
                  <c:v>79.900000000000006</c:v>
                </c:pt>
                <c:pt idx="11">
                  <c:v>76.400000000000006</c:v>
                </c:pt>
                <c:pt idx="12">
                  <c:v>78.099999999999994</c:v>
                </c:pt>
                <c:pt idx="13">
                  <c:v>86.699999999999989</c:v>
                </c:pt>
                <c:pt idx="14">
                  <c:v>79.400000000000006</c:v>
                </c:pt>
                <c:pt idx="15">
                  <c:v>75.5</c:v>
                </c:pt>
                <c:pt idx="16">
                  <c:v>75.7</c:v>
                </c:pt>
                <c:pt idx="17">
                  <c:v>86.5</c:v>
                </c:pt>
                <c:pt idx="18">
                  <c:v>86.2</c:v>
                </c:pt>
                <c:pt idx="19">
                  <c:v>79.800000000000011</c:v>
                </c:pt>
                <c:pt idx="20">
                  <c:v>86.1</c:v>
                </c:pt>
                <c:pt idx="21">
                  <c:v>80.5</c:v>
                </c:pt>
                <c:pt idx="22">
                  <c:v>82</c:v>
                </c:pt>
                <c:pt idx="23">
                  <c:v>81.399999999999991</c:v>
                </c:pt>
                <c:pt idx="24">
                  <c:v>85.2</c:v>
                </c:pt>
                <c:pt idx="25">
                  <c:v>82.2</c:v>
                </c:pt>
                <c:pt idx="26">
                  <c:v>83.800000000000011</c:v>
                </c:pt>
                <c:pt idx="27">
                  <c:v>84.699999999999989</c:v>
                </c:pt>
                <c:pt idx="28">
                  <c:v>84.2</c:v>
                </c:pt>
                <c:pt idx="29">
                  <c:v>84.3</c:v>
                </c:pt>
                <c:pt idx="30">
                  <c:v>86.8</c:v>
                </c:pt>
                <c:pt idx="31">
                  <c:v>81.8</c:v>
                </c:pt>
                <c:pt idx="32">
                  <c:v>83.300000000000011</c:v>
                </c:pt>
                <c:pt idx="33">
                  <c:v>81.2</c:v>
                </c:pt>
                <c:pt idx="34">
                  <c:v>80.900000000000006</c:v>
                </c:pt>
                <c:pt idx="35">
                  <c:v>83.2</c:v>
                </c:pt>
                <c:pt idx="36">
                  <c:v>83.8</c:v>
                </c:pt>
                <c:pt idx="37">
                  <c:v>85.9</c:v>
                </c:pt>
                <c:pt idx="38">
                  <c:v>84.1</c:v>
                </c:pt>
                <c:pt idx="39">
                  <c:v>84.7</c:v>
                </c:pt>
                <c:pt idx="40">
                  <c:v>82.9</c:v>
                </c:pt>
                <c:pt idx="41">
                  <c:v>82.699999999999989</c:v>
                </c:pt>
                <c:pt idx="42">
                  <c:v>80.900000000000006</c:v>
                </c:pt>
                <c:pt idx="43">
                  <c:v>82.1</c:v>
                </c:pt>
                <c:pt idx="44">
                  <c:v>80.7</c:v>
                </c:pt>
                <c:pt idx="45">
                  <c:v>83.7</c:v>
                </c:pt>
                <c:pt idx="46">
                  <c:v>84.5</c:v>
                </c:pt>
                <c:pt idx="47">
                  <c:v>81.199999999999989</c:v>
                </c:pt>
                <c:pt idx="48">
                  <c:v>76.8</c:v>
                </c:pt>
                <c:pt idx="49">
                  <c:v>78.699999999999989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7-444B-93C8-49689928BB42}"/>
            </c:ext>
          </c:extLst>
        </c:ser>
        <c:ser>
          <c:idx val="2"/>
          <c:order val="2"/>
          <c:tx>
            <c:strRef>
              <c:f>'E Prev - Comércio'!$I$1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Comércio'!$A$2:$A$51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Comércio'!$I$2:$I$51</c:f>
              <c:numCache>
                <c:formatCode>0.0</c:formatCode>
                <c:ptCount val="50"/>
                <c:pt idx="0">
                  <c:v>13.1</c:v>
                </c:pt>
                <c:pt idx="1">
                  <c:v>15.700000000000001</c:v>
                </c:pt>
                <c:pt idx="2">
                  <c:v>8.1</c:v>
                </c:pt>
                <c:pt idx="3">
                  <c:v>7.4</c:v>
                </c:pt>
                <c:pt idx="4">
                  <c:v>5.3</c:v>
                </c:pt>
                <c:pt idx="5">
                  <c:v>7.8</c:v>
                </c:pt>
                <c:pt idx="6">
                  <c:v>8.7000000000000011</c:v>
                </c:pt>
                <c:pt idx="7">
                  <c:v>14.5</c:v>
                </c:pt>
                <c:pt idx="8">
                  <c:v>11.200000000000001</c:v>
                </c:pt>
                <c:pt idx="9">
                  <c:v>3.4</c:v>
                </c:pt>
                <c:pt idx="10">
                  <c:v>11.3</c:v>
                </c:pt>
                <c:pt idx="11">
                  <c:v>16.3</c:v>
                </c:pt>
                <c:pt idx="12">
                  <c:v>13.5</c:v>
                </c:pt>
                <c:pt idx="13">
                  <c:v>7.4</c:v>
                </c:pt>
                <c:pt idx="14">
                  <c:v>8.5</c:v>
                </c:pt>
                <c:pt idx="15">
                  <c:v>9.5</c:v>
                </c:pt>
                <c:pt idx="16">
                  <c:v>15.8</c:v>
                </c:pt>
                <c:pt idx="17">
                  <c:v>8.3000000000000007</c:v>
                </c:pt>
                <c:pt idx="18">
                  <c:v>10.1</c:v>
                </c:pt>
                <c:pt idx="19">
                  <c:v>14.6</c:v>
                </c:pt>
                <c:pt idx="20">
                  <c:v>7.4</c:v>
                </c:pt>
                <c:pt idx="21">
                  <c:v>13.200000000000001</c:v>
                </c:pt>
                <c:pt idx="22">
                  <c:v>11.200000000000001</c:v>
                </c:pt>
                <c:pt idx="23">
                  <c:v>13.700000000000001</c:v>
                </c:pt>
                <c:pt idx="24">
                  <c:v>10.200000000000001</c:v>
                </c:pt>
                <c:pt idx="25">
                  <c:v>11.3</c:v>
                </c:pt>
                <c:pt idx="26">
                  <c:v>11.1</c:v>
                </c:pt>
                <c:pt idx="27">
                  <c:v>8.4</c:v>
                </c:pt>
                <c:pt idx="28">
                  <c:v>10.3</c:v>
                </c:pt>
                <c:pt idx="29">
                  <c:v>11.3</c:v>
                </c:pt>
                <c:pt idx="30">
                  <c:v>9.5</c:v>
                </c:pt>
                <c:pt idx="31">
                  <c:v>13.4</c:v>
                </c:pt>
                <c:pt idx="32">
                  <c:v>12.6</c:v>
                </c:pt>
                <c:pt idx="33">
                  <c:v>16</c:v>
                </c:pt>
                <c:pt idx="34">
                  <c:v>11</c:v>
                </c:pt>
                <c:pt idx="35">
                  <c:v>11.1</c:v>
                </c:pt>
                <c:pt idx="36">
                  <c:v>10.8</c:v>
                </c:pt>
                <c:pt idx="37">
                  <c:v>10.1</c:v>
                </c:pt>
                <c:pt idx="38">
                  <c:v>11.5</c:v>
                </c:pt>
                <c:pt idx="39">
                  <c:v>12.6</c:v>
                </c:pt>
                <c:pt idx="40">
                  <c:v>12.1</c:v>
                </c:pt>
                <c:pt idx="41">
                  <c:v>12.9</c:v>
                </c:pt>
                <c:pt idx="42">
                  <c:v>14.1</c:v>
                </c:pt>
                <c:pt idx="43">
                  <c:v>11.700000000000001</c:v>
                </c:pt>
                <c:pt idx="44">
                  <c:v>13.200000000000001</c:v>
                </c:pt>
                <c:pt idx="45">
                  <c:v>9.5</c:v>
                </c:pt>
                <c:pt idx="46">
                  <c:v>11.5</c:v>
                </c:pt>
                <c:pt idx="47">
                  <c:v>13.4</c:v>
                </c:pt>
                <c:pt idx="48">
                  <c:v>17</c:v>
                </c:pt>
                <c:pt idx="49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7-444B-93C8-49689928BB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32403073286052"/>
          <c:y val="0.89459346114344407"/>
          <c:w val="0.5688860520094563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4314420803782E-2"/>
          <c:y val="3.2381712962962959E-2"/>
          <c:w val="0.91633912529550832"/>
          <c:h val="0.681069768239754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 Prev - Serviços'!$G$1</c:f>
              <c:strCache>
                <c:ptCount val="1"/>
                <c:pt idx="0">
                  <c:v>Diminuirá</c:v>
                </c:pt>
              </c:strCache>
            </c:strRef>
          </c:tx>
          <c:spPr>
            <a:solidFill>
              <a:srgbClr val="FF71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Serviços'!$G$2:$G$51</c:f>
              <c:numCache>
                <c:formatCode>0.0</c:formatCode>
                <c:ptCount val="50"/>
                <c:pt idx="0">
                  <c:v>8.3000000000000007</c:v>
                </c:pt>
                <c:pt idx="1">
                  <c:v>8.7000000000000011</c:v>
                </c:pt>
                <c:pt idx="2">
                  <c:v>12.1</c:v>
                </c:pt>
                <c:pt idx="3">
                  <c:v>45.6</c:v>
                </c:pt>
                <c:pt idx="4">
                  <c:v>33.9</c:v>
                </c:pt>
                <c:pt idx="5">
                  <c:v>25</c:v>
                </c:pt>
                <c:pt idx="6">
                  <c:v>20.100000000000001</c:v>
                </c:pt>
                <c:pt idx="7">
                  <c:v>17.2</c:v>
                </c:pt>
                <c:pt idx="8">
                  <c:v>11.200000000000001</c:v>
                </c:pt>
                <c:pt idx="9">
                  <c:v>9.6</c:v>
                </c:pt>
                <c:pt idx="10">
                  <c:v>8.1999999999999993</c:v>
                </c:pt>
                <c:pt idx="11">
                  <c:v>7.5</c:v>
                </c:pt>
                <c:pt idx="12">
                  <c:v>8.3000000000000007</c:v>
                </c:pt>
                <c:pt idx="13">
                  <c:v>12.6</c:v>
                </c:pt>
                <c:pt idx="14">
                  <c:v>16.2</c:v>
                </c:pt>
                <c:pt idx="15">
                  <c:v>13.8</c:v>
                </c:pt>
                <c:pt idx="16">
                  <c:v>7.4</c:v>
                </c:pt>
                <c:pt idx="17">
                  <c:v>8</c:v>
                </c:pt>
                <c:pt idx="18">
                  <c:v>4.8</c:v>
                </c:pt>
                <c:pt idx="19">
                  <c:v>4.4000000000000004</c:v>
                </c:pt>
                <c:pt idx="20">
                  <c:v>5.6000000000000005</c:v>
                </c:pt>
                <c:pt idx="21">
                  <c:v>2.3000000000000003</c:v>
                </c:pt>
                <c:pt idx="22">
                  <c:v>5.9</c:v>
                </c:pt>
                <c:pt idx="23">
                  <c:v>5.2</c:v>
                </c:pt>
                <c:pt idx="24">
                  <c:v>7.9</c:v>
                </c:pt>
                <c:pt idx="25">
                  <c:v>6.6000000000000005</c:v>
                </c:pt>
                <c:pt idx="26">
                  <c:v>6.9</c:v>
                </c:pt>
                <c:pt idx="27">
                  <c:v>5.2</c:v>
                </c:pt>
                <c:pt idx="28">
                  <c:v>4.0999999999999996</c:v>
                </c:pt>
                <c:pt idx="29">
                  <c:v>6.2</c:v>
                </c:pt>
                <c:pt idx="30">
                  <c:v>4.4000000000000004</c:v>
                </c:pt>
                <c:pt idx="31">
                  <c:v>4.3</c:v>
                </c:pt>
                <c:pt idx="32">
                  <c:v>4.5</c:v>
                </c:pt>
                <c:pt idx="33">
                  <c:v>4.7</c:v>
                </c:pt>
                <c:pt idx="34">
                  <c:v>12.200000000000001</c:v>
                </c:pt>
                <c:pt idx="35">
                  <c:v>9.7000000000000011</c:v>
                </c:pt>
                <c:pt idx="36">
                  <c:v>12.9</c:v>
                </c:pt>
                <c:pt idx="37">
                  <c:v>13.700000000000001</c:v>
                </c:pt>
                <c:pt idx="38">
                  <c:v>10.3</c:v>
                </c:pt>
                <c:pt idx="39">
                  <c:v>11.3</c:v>
                </c:pt>
                <c:pt idx="40">
                  <c:v>10.200000000000001</c:v>
                </c:pt>
                <c:pt idx="41">
                  <c:v>7.9</c:v>
                </c:pt>
                <c:pt idx="42">
                  <c:v>8.8000000000000007</c:v>
                </c:pt>
                <c:pt idx="43">
                  <c:v>8</c:v>
                </c:pt>
                <c:pt idx="44">
                  <c:v>7</c:v>
                </c:pt>
                <c:pt idx="45">
                  <c:v>7.4</c:v>
                </c:pt>
                <c:pt idx="46">
                  <c:v>7.3</c:v>
                </c:pt>
                <c:pt idx="47">
                  <c:v>9.5</c:v>
                </c:pt>
                <c:pt idx="48">
                  <c:v>9.7000000000000011</c:v>
                </c:pt>
                <c:pt idx="4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4-48CD-804B-EF7CE22E49A8}"/>
            </c:ext>
          </c:extLst>
        </c:ser>
        <c:ser>
          <c:idx val="1"/>
          <c:order val="1"/>
          <c:tx>
            <c:strRef>
              <c:f>'E Prev - Serviços'!$H$1</c:f>
              <c:strCache>
                <c:ptCount val="1"/>
                <c:pt idx="0">
                  <c:v>Ficará 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Serviços'!$H$2:$H$51</c:f>
              <c:numCache>
                <c:formatCode>0.0</c:formatCode>
                <c:ptCount val="50"/>
                <c:pt idx="0">
                  <c:v>76.8</c:v>
                </c:pt>
                <c:pt idx="1">
                  <c:v>75.5</c:v>
                </c:pt>
                <c:pt idx="2">
                  <c:v>74.5</c:v>
                </c:pt>
                <c:pt idx="3">
                  <c:v>50.600000000000009</c:v>
                </c:pt>
                <c:pt idx="4">
                  <c:v>60.29999999999999</c:v>
                </c:pt>
                <c:pt idx="5">
                  <c:v>66.7</c:v>
                </c:pt>
                <c:pt idx="6">
                  <c:v>68.899999999999991</c:v>
                </c:pt>
                <c:pt idx="7">
                  <c:v>71.7</c:v>
                </c:pt>
                <c:pt idx="8">
                  <c:v>73.8</c:v>
                </c:pt>
                <c:pt idx="9">
                  <c:v>76.7</c:v>
                </c:pt>
                <c:pt idx="10">
                  <c:v>80.3</c:v>
                </c:pt>
                <c:pt idx="11">
                  <c:v>82.8</c:v>
                </c:pt>
                <c:pt idx="12">
                  <c:v>80.8</c:v>
                </c:pt>
                <c:pt idx="13">
                  <c:v>76.2</c:v>
                </c:pt>
                <c:pt idx="14">
                  <c:v>76.5</c:v>
                </c:pt>
                <c:pt idx="15">
                  <c:v>77.7</c:v>
                </c:pt>
                <c:pt idx="16">
                  <c:v>86.1</c:v>
                </c:pt>
                <c:pt idx="17">
                  <c:v>78</c:v>
                </c:pt>
                <c:pt idx="18">
                  <c:v>77.8</c:v>
                </c:pt>
                <c:pt idx="19">
                  <c:v>77.399999999999991</c:v>
                </c:pt>
                <c:pt idx="20">
                  <c:v>75</c:v>
                </c:pt>
                <c:pt idx="21">
                  <c:v>77.7</c:v>
                </c:pt>
                <c:pt idx="22">
                  <c:v>75.999999999999986</c:v>
                </c:pt>
                <c:pt idx="23">
                  <c:v>75.7</c:v>
                </c:pt>
                <c:pt idx="24">
                  <c:v>75.999999999999986</c:v>
                </c:pt>
                <c:pt idx="25">
                  <c:v>80</c:v>
                </c:pt>
                <c:pt idx="26">
                  <c:v>78.899999999999991</c:v>
                </c:pt>
                <c:pt idx="27">
                  <c:v>80</c:v>
                </c:pt>
                <c:pt idx="28">
                  <c:v>80</c:v>
                </c:pt>
                <c:pt idx="29">
                  <c:v>78.900000000000006</c:v>
                </c:pt>
                <c:pt idx="30">
                  <c:v>81.599999999999994</c:v>
                </c:pt>
                <c:pt idx="31">
                  <c:v>80.400000000000006</c:v>
                </c:pt>
                <c:pt idx="32">
                  <c:v>80</c:v>
                </c:pt>
                <c:pt idx="33">
                  <c:v>78.699999999999989</c:v>
                </c:pt>
                <c:pt idx="34">
                  <c:v>72.899999999999991</c:v>
                </c:pt>
                <c:pt idx="35">
                  <c:v>75.899999999999991</c:v>
                </c:pt>
                <c:pt idx="36">
                  <c:v>74.899999999999991</c:v>
                </c:pt>
                <c:pt idx="37">
                  <c:v>70.7</c:v>
                </c:pt>
                <c:pt idx="38">
                  <c:v>76.2</c:v>
                </c:pt>
                <c:pt idx="39">
                  <c:v>76.2</c:v>
                </c:pt>
                <c:pt idx="40">
                  <c:v>76.099999999999994</c:v>
                </c:pt>
                <c:pt idx="41">
                  <c:v>78.199999999999989</c:v>
                </c:pt>
                <c:pt idx="42">
                  <c:v>76.400000000000006</c:v>
                </c:pt>
                <c:pt idx="43">
                  <c:v>78.099999999999994</c:v>
                </c:pt>
                <c:pt idx="44">
                  <c:v>77.5</c:v>
                </c:pt>
                <c:pt idx="45">
                  <c:v>78.199999999999989</c:v>
                </c:pt>
                <c:pt idx="46">
                  <c:v>79</c:v>
                </c:pt>
                <c:pt idx="47">
                  <c:v>76.2</c:v>
                </c:pt>
                <c:pt idx="48">
                  <c:v>72.599999999999994</c:v>
                </c:pt>
                <c:pt idx="49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4-48CD-804B-EF7CE22E49A8}"/>
            </c:ext>
          </c:extLst>
        </c:ser>
        <c:ser>
          <c:idx val="2"/>
          <c:order val="2"/>
          <c:tx>
            <c:strRef>
              <c:f>'E Prev - Serviços'!$I$1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 - Serviços'!$A$2:$A$51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 - Serviços'!$I$2:$I$51</c:f>
              <c:numCache>
                <c:formatCode>0.0</c:formatCode>
                <c:ptCount val="50"/>
                <c:pt idx="0">
                  <c:v>14.9</c:v>
                </c:pt>
                <c:pt idx="1">
                  <c:v>15.8</c:v>
                </c:pt>
                <c:pt idx="2">
                  <c:v>13.4</c:v>
                </c:pt>
                <c:pt idx="3">
                  <c:v>3.8000000000000003</c:v>
                </c:pt>
                <c:pt idx="4">
                  <c:v>5.8</c:v>
                </c:pt>
                <c:pt idx="5">
                  <c:v>8.3000000000000007</c:v>
                </c:pt>
                <c:pt idx="6">
                  <c:v>11</c:v>
                </c:pt>
                <c:pt idx="7">
                  <c:v>11.1</c:v>
                </c:pt>
                <c:pt idx="8">
                  <c:v>15</c:v>
                </c:pt>
                <c:pt idx="9">
                  <c:v>13.700000000000001</c:v>
                </c:pt>
                <c:pt idx="10">
                  <c:v>11.5</c:v>
                </c:pt>
                <c:pt idx="11">
                  <c:v>9.7000000000000011</c:v>
                </c:pt>
                <c:pt idx="12">
                  <c:v>10.9</c:v>
                </c:pt>
                <c:pt idx="13">
                  <c:v>11.200000000000001</c:v>
                </c:pt>
                <c:pt idx="14">
                  <c:v>7.3</c:v>
                </c:pt>
                <c:pt idx="15">
                  <c:v>8.5</c:v>
                </c:pt>
                <c:pt idx="16">
                  <c:v>6.5</c:v>
                </c:pt>
                <c:pt idx="17">
                  <c:v>14</c:v>
                </c:pt>
                <c:pt idx="18">
                  <c:v>17.400000000000002</c:v>
                </c:pt>
                <c:pt idx="19">
                  <c:v>18.2</c:v>
                </c:pt>
                <c:pt idx="20">
                  <c:v>19.400000000000002</c:v>
                </c:pt>
                <c:pt idx="21">
                  <c:v>20</c:v>
                </c:pt>
                <c:pt idx="22">
                  <c:v>18.100000000000001</c:v>
                </c:pt>
                <c:pt idx="23">
                  <c:v>19.100000000000001</c:v>
                </c:pt>
                <c:pt idx="24">
                  <c:v>16.100000000000001</c:v>
                </c:pt>
                <c:pt idx="25">
                  <c:v>13.4</c:v>
                </c:pt>
                <c:pt idx="26">
                  <c:v>14.200000000000001</c:v>
                </c:pt>
                <c:pt idx="27">
                  <c:v>14.8</c:v>
                </c:pt>
                <c:pt idx="28">
                  <c:v>15.9</c:v>
                </c:pt>
                <c:pt idx="29">
                  <c:v>14.9</c:v>
                </c:pt>
                <c:pt idx="30">
                  <c:v>14</c:v>
                </c:pt>
                <c:pt idx="31">
                  <c:v>15.3</c:v>
                </c:pt>
                <c:pt idx="32">
                  <c:v>15.5</c:v>
                </c:pt>
                <c:pt idx="33">
                  <c:v>16.600000000000001</c:v>
                </c:pt>
                <c:pt idx="34">
                  <c:v>14.9</c:v>
                </c:pt>
                <c:pt idx="35">
                  <c:v>14.4</c:v>
                </c:pt>
                <c:pt idx="36">
                  <c:v>12.200000000000001</c:v>
                </c:pt>
                <c:pt idx="37">
                  <c:v>15.6</c:v>
                </c:pt>
                <c:pt idx="38">
                  <c:v>13.5</c:v>
                </c:pt>
                <c:pt idx="39">
                  <c:v>12.5</c:v>
                </c:pt>
                <c:pt idx="40">
                  <c:v>13.700000000000001</c:v>
                </c:pt>
                <c:pt idx="41">
                  <c:v>13.9</c:v>
                </c:pt>
                <c:pt idx="42">
                  <c:v>14.8</c:v>
                </c:pt>
                <c:pt idx="43">
                  <c:v>13.9</c:v>
                </c:pt>
                <c:pt idx="44">
                  <c:v>15.5</c:v>
                </c:pt>
                <c:pt idx="45">
                  <c:v>14.4</c:v>
                </c:pt>
                <c:pt idx="46">
                  <c:v>13.700000000000001</c:v>
                </c:pt>
                <c:pt idx="47">
                  <c:v>14.3</c:v>
                </c:pt>
                <c:pt idx="48">
                  <c:v>17.7</c:v>
                </c:pt>
                <c:pt idx="49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4-48CD-804B-EF7CE22E49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871312056737588"/>
          <c:y val="0.9226537037037037"/>
          <c:w val="0.52049338061465722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46333333333333E-2"/>
          <c:y val="3.8016437932885325E-2"/>
          <c:w val="0.92380922222222217"/>
          <c:h val="0.670269028871391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 Prev- Indústria'!$G$1</c:f>
              <c:strCache>
                <c:ptCount val="1"/>
                <c:pt idx="0">
                  <c:v>Menor</c:v>
                </c:pt>
              </c:strCache>
            </c:strRef>
          </c:tx>
          <c:spPr>
            <a:solidFill>
              <a:srgbClr val="FF7171"/>
            </a:solidFill>
            <a:ln>
              <a:solidFill>
                <a:srgbClr val="F1BCB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Prev- Indústria'!$G$2:$G$51</c:f>
              <c:numCache>
                <c:formatCode>0.0</c:formatCode>
                <c:ptCount val="50"/>
                <c:pt idx="0">
                  <c:v>12.053036125975259</c:v>
                </c:pt>
                <c:pt idx="1">
                  <c:v>18.077945801303951</c:v>
                </c:pt>
                <c:pt idx="2">
                  <c:v>18.657597488109285</c:v>
                </c:pt>
                <c:pt idx="3">
                  <c:v>69.58118807596253</c:v>
                </c:pt>
                <c:pt idx="4">
                  <c:v>56.336160619371505</c:v>
                </c:pt>
                <c:pt idx="5">
                  <c:v>36.063677549246577</c:v>
                </c:pt>
                <c:pt idx="6">
                  <c:v>30.63045020863801</c:v>
                </c:pt>
                <c:pt idx="7">
                  <c:v>18.252622813206258</c:v>
                </c:pt>
                <c:pt idx="8">
                  <c:v>13.771598010762139</c:v>
                </c:pt>
                <c:pt idx="9">
                  <c:v>10.773862113480813</c:v>
                </c:pt>
                <c:pt idx="10">
                  <c:v>10.638270931549517</c:v>
                </c:pt>
                <c:pt idx="11">
                  <c:v>11.144280869725847</c:v>
                </c:pt>
                <c:pt idx="12">
                  <c:v>9.9799458286659046</c:v>
                </c:pt>
                <c:pt idx="13">
                  <c:v>12.527567854340623</c:v>
                </c:pt>
                <c:pt idx="14">
                  <c:v>18.004759112054469</c:v>
                </c:pt>
                <c:pt idx="15">
                  <c:v>20.289459552225249</c:v>
                </c:pt>
                <c:pt idx="16">
                  <c:v>18.528818164226259</c:v>
                </c:pt>
                <c:pt idx="17">
                  <c:v>13.891491000471449</c:v>
                </c:pt>
                <c:pt idx="18">
                  <c:v>14.176369503001521</c:v>
                </c:pt>
                <c:pt idx="19">
                  <c:v>11.742215143729812</c:v>
                </c:pt>
                <c:pt idx="20">
                  <c:v>12.447634328134855</c:v>
                </c:pt>
                <c:pt idx="21">
                  <c:v>13.359667770572138</c:v>
                </c:pt>
                <c:pt idx="22">
                  <c:v>14.250985869346563</c:v>
                </c:pt>
                <c:pt idx="23">
                  <c:v>11.892865094045412</c:v>
                </c:pt>
                <c:pt idx="24">
                  <c:v>15.199824310942773</c:v>
                </c:pt>
                <c:pt idx="25">
                  <c:v>13.558157208774</c:v>
                </c:pt>
                <c:pt idx="26">
                  <c:v>12.594089051774553</c:v>
                </c:pt>
                <c:pt idx="27">
                  <c:v>17.30893911595636</c:v>
                </c:pt>
                <c:pt idx="28">
                  <c:v>14.317464000232826</c:v>
                </c:pt>
                <c:pt idx="29">
                  <c:v>12.55601843925262</c:v>
                </c:pt>
                <c:pt idx="30">
                  <c:v>11.012181315471087</c:v>
                </c:pt>
                <c:pt idx="31">
                  <c:v>12.672371976252213</c:v>
                </c:pt>
                <c:pt idx="32">
                  <c:v>11.520856836887491</c:v>
                </c:pt>
                <c:pt idx="33">
                  <c:v>12.497803084754404</c:v>
                </c:pt>
                <c:pt idx="34">
                  <c:v>20.272316665185347</c:v>
                </c:pt>
                <c:pt idx="35">
                  <c:v>13.805791868903869</c:v>
                </c:pt>
                <c:pt idx="36">
                  <c:v>19.344896318428145</c:v>
                </c:pt>
                <c:pt idx="37">
                  <c:v>18.473796859792664</c:v>
                </c:pt>
                <c:pt idx="38">
                  <c:v>16.418999026102405</c:v>
                </c:pt>
                <c:pt idx="39">
                  <c:v>15.245641587861289</c:v>
                </c:pt>
                <c:pt idx="40">
                  <c:v>19.65117694761323</c:v>
                </c:pt>
                <c:pt idx="41">
                  <c:v>15.227672524888678</c:v>
                </c:pt>
                <c:pt idx="42">
                  <c:v>17.720800675146585</c:v>
                </c:pt>
                <c:pt idx="43">
                  <c:v>17.904068280576329</c:v>
                </c:pt>
                <c:pt idx="44">
                  <c:v>17.87723683612408</c:v>
                </c:pt>
                <c:pt idx="45">
                  <c:v>18.962136955902185</c:v>
                </c:pt>
                <c:pt idx="46">
                  <c:v>15.354818825390936</c:v>
                </c:pt>
                <c:pt idx="47">
                  <c:v>17.548386698706022</c:v>
                </c:pt>
                <c:pt idx="48">
                  <c:v>18.349618347550127</c:v>
                </c:pt>
                <c:pt idx="49">
                  <c:v>16.412811954603168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7-4774-A4D9-9B9E8B9BD8B5}"/>
            </c:ext>
          </c:extLst>
        </c:ser>
        <c:ser>
          <c:idx val="1"/>
          <c:order val="1"/>
          <c:tx>
            <c:strRef>
              <c:f>'E Prev- Indústria'!$H$1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Prev- Indústria'!$H$2:$H$51</c:f>
              <c:numCache>
                <c:formatCode>0.0</c:formatCode>
                <c:ptCount val="50"/>
                <c:pt idx="0">
                  <c:v>71.291998251520468</c:v>
                </c:pt>
                <c:pt idx="1">
                  <c:v>64.429148262586779</c:v>
                </c:pt>
                <c:pt idx="2">
                  <c:v>63.246348437756851</c:v>
                </c:pt>
                <c:pt idx="3">
                  <c:v>29.727109020011831</c:v>
                </c:pt>
                <c:pt idx="4">
                  <c:v>37.209281127154071</c:v>
                </c:pt>
                <c:pt idx="5">
                  <c:v>53.161932220192043</c:v>
                </c:pt>
                <c:pt idx="6">
                  <c:v>47.567482464167185</c:v>
                </c:pt>
                <c:pt idx="7">
                  <c:v>59.983208751031768</c:v>
                </c:pt>
                <c:pt idx="8">
                  <c:v>69.827694753880664</c:v>
                </c:pt>
                <c:pt idx="9">
                  <c:v>68.57765067976591</c:v>
                </c:pt>
                <c:pt idx="10">
                  <c:v>68.356192713480539</c:v>
                </c:pt>
                <c:pt idx="11">
                  <c:v>72.503428539483082</c:v>
                </c:pt>
                <c:pt idx="12">
                  <c:v>72.181799627688434</c:v>
                </c:pt>
                <c:pt idx="13">
                  <c:v>69.191323381988369</c:v>
                </c:pt>
                <c:pt idx="14">
                  <c:v>66.877450219812843</c:v>
                </c:pt>
                <c:pt idx="15">
                  <c:v>68.841203027867721</c:v>
                </c:pt>
                <c:pt idx="16">
                  <c:v>61.400237827822444</c:v>
                </c:pt>
                <c:pt idx="17">
                  <c:v>69.485579096117618</c:v>
                </c:pt>
                <c:pt idx="18">
                  <c:v>66.433618560540026</c:v>
                </c:pt>
                <c:pt idx="19">
                  <c:v>71.301732788118386</c:v>
                </c:pt>
                <c:pt idx="20">
                  <c:v>68.445025641898653</c:v>
                </c:pt>
                <c:pt idx="21">
                  <c:v>71.180057536206945</c:v>
                </c:pt>
                <c:pt idx="22">
                  <c:v>67.969068967615485</c:v>
                </c:pt>
                <c:pt idx="23">
                  <c:v>66.163289931871688</c:v>
                </c:pt>
                <c:pt idx="24">
                  <c:v>65.678277821159682</c:v>
                </c:pt>
                <c:pt idx="25">
                  <c:v>67.88426978851561</c:v>
                </c:pt>
                <c:pt idx="26">
                  <c:v>69.288937296321649</c:v>
                </c:pt>
                <c:pt idx="27">
                  <c:v>61.209375331258855</c:v>
                </c:pt>
                <c:pt idx="28">
                  <c:v>67.116840919302859</c:v>
                </c:pt>
                <c:pt idx="29">
                  <c:v>65.333983771363052</c:v>
                </c:pt>
                <c:pt idx="30">
                  <c:v>65.9575147270412</c:v>
                </c:pt>
                <c:pt idx="31">
                  <c:v>63.512653442693519</c:v>
                </c:pt>
                <c:pt idx="32">
                  <c:v>70.80572376096309</c:v>
                </c:pt>
                <c:pt idx="33">
                  <c:v>68.033694593181266</c:v>
                </c:pt>
                <c:pt idx="34">
                  <c:v>64.447420162872604</c:v>
                </c:pt>
                <c:pt idx="35">
                  <c:v>71.437270734158972</c:v>
                </c:pt>
                <c:pt idx="36">
                  <c:v>67.145558506966196</c:v>
                </c:pt>
                <c:pt idx="37">
                  <c:v>64.250840315925856</c:v>
                </c:pt>
                <c:pt idx="38">
                  <c:v>67.464965175592909</c:v>
                </c:pt>
                <c:pt idx="39">
                  <c:v>68.268115753653277</c:v>
                </c:pt>
                <c:pt idx="40">
                  <c:v>61.499898553890937</c:v>
                </c:pt>
                <c:pt idx="41">
                  <c:v>66.597318595043703</c:v>
                </c:pt>
                <c:pt idx="42">
                  <c:v>65.594799320898815</c:v>
                </c:pt>
                <c:pt idx="43">
                  <c:v>65.254700981493926</c:v>
                </c:pt>
                <c:pt idx="44">
                  <c:v>65.033882773228811</c:v>
                </c:pt>
                <c:pt idx="45">
                  <c:v>63.707238124587093</c:v>
                </c:pt>
                <c:pt idx="46">
                  <c:v>68.449021967614513</c:v>
                </c:pt>
                <c:pt idx="47">
                  <c:v>63.842776977625974</c:v>
                </c:pt>
                <c:pt idx="48">
                  <c:v>65.887421668242737</c:v>
                </c:pt>
                <c:pt idx="49">
                  <c:v>61.123576741851217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7-4774-A4D9-9B9E8B9BD8B5}"/>
            </c:ext>
          </c:extLst>
        </c:ser>
        <c:ser>
          <c:idx val="2"/>
          <c:order val="2"/>
          <c:tx>
            <c:strRef>
              <c:f>'E Prev- Indústria'!$I$1</c:f>
              <c:strCache>
                <c:ptCount val="1"/>
                <c:pt idx="0">
                  <c:v>Maior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 Prev- Indústria'!$A$2:$A$51</c:f>
              <c:numCache>
                <c:formatCode>mmm\-yy</c:formatCode>
                <c:ptCount val="5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</c:numCache>
            </c:numRef>
          </c:cat>
          <c:val>
            <c:numRef>
              <c:f>'E Prev- Indústria'!$I$2:$I$51</c:f>
              <c:numCache>
                <c:formatCode>0.0</c:formatCode>
                <c:ptCount val="50"/>
                <c:pt idx="0">
                  <c:v>16.654965622504271</c:v>
                </c:pt>
                <c:pt idx="1">
                  <c:v>17.49290593610927</c:v>
                </c:pt>
                <c:pt idx="2">
                  <c:v>18.09605407413386</c:v>
                </c:pt>
                <c:pt idx="3">
                  <c:v>0.69170290402563006</c:v>
                </c:pt>
                <c:pt idx="4">
                  <c:v>6.4545582534744295</c:v>
                </c:pt>
                <c:pt idx="5">
                  <c:v>10.77439023056138</c:v>
                </c:pt>
                <c:pt idx="6">
                  <c:v>21.802067327194813</c:v>
                </c:pt>
                <c:pt idx="7">
                  <c:v>21.764168435761981</c:v>
                </c:pt>
                <c:pt idx="8">
                  <c:v>16.400707235357203</c:v>
                </c:pt>
                <c:pt idx="9">
                  <c:v>20.648487206753281</c:v>
                </c:pt>
                <c:pt idx="10">
                  <c:v>21.005536354969941</c:v>
                </c:pt>
                <c:pt idx="11">
                  <c:v>16.352290590791071</c:v>
                </c:pt>
                <c:pt idx="12">
                  <c:v>17.838254543645661</c:v>
                </c:pt>
                <c:pt idx="13">
                  <c:v>18.281108763671011</c:v>
                </c:pt>
                <c:pt idx="14">
                  <c:v>15.11779066813269</c:v>
                </c:pt>
                <c:pt idx="15">
                  <c:v>10.869337419907021</c:v>
                </c:pt>
                <c:pt idx="16">
                  <c:v>20.070944007951301</c:v>
                </c:pt>
                <c:pt idx="17">
                  <c:v>16.622929903410931</c:v>
                </c:pt>
                <c:pt idx="18">
                  <c:v>19.39001193645845</c:v>
                </c:pt>
                <c:pt idx="19">
                  <c:v>16.956052068151799</c:v>
                </c:pt>
                <c:pt idx="20">
                  <c:v>19.107340029966497</c:v>
                </c:pt>
                <c:pt idx="21">
                  <c:v>15.46027469322093</c:v>
                </c:pt>
                <c:pt idx="22">
                  <c:v>17.779945163037951</c:v>
                </c:pt>
                <c:pt idx="23">
                  <c:v>21.943844974082889</c:v>
                </c:pt>
                <c:pt idx="24">
                  <c:v>19.121897867897541</c:v>
                </c:pt>
                <c:pt idx="25">
                  <c:v>18.557573002710392</c:v>
                </c:pt>
                <c:pt idx="26">
                  <c:v>18.116973651903798</c:v>
                </c:pt>
                <c:pt idx="27">
                  <c:v>21.481685552784782</c:v>
                </c:pt>
                <c:pt idx="28">
                  <c:v>18.565695080464312</c:v>
                </c:pt>
                <c:pt idx="29">
                  <c:v>22.10999778938433</c:v>
                </c:pt>
                <c:pt idx="30">
                  <c:v>23.030303957487718</c:v>
                </c:pt>
                <c:pt idx="31">
                  <c:v>23.81497458105428</c:v>
                </c:pt>
                <c:pt idx="32">
                  <c:v>17.67341940214942</c:v>
                </c:pt>
                <c:pt idx="33">
                  <c:v>19.468502322064332</c:v>
                </c:pt>
                <c:pt idx="34">
                  <c:v>15.280263171942048</c:v>
                </c:pt>
                <c:pt idx="35">
                  <c:v>14.756937396937159</c:v>
                </c:pt>
                <c:pt idx="36">
                  <c:v>13.509545174605661</c:v>
                </c:pt>
                <c:pt idx="37">
                  <c:v>17.275362824281469</c:v>
                </c:pt>
                <c:pt idx="38">
                  <c:v>16.116035798304679</c:v>
                </c:pt>
                <c:pt idx="39">
                  <c:v>16.486242658485441</c:v>
                </c:pt>
                <c:pt idx="40">
                  <c:v>18.84892449849583</c:v>
                </c:pt>
                <c:pt idx="41">
                  <c:v>18.175008880067626</c:v>
                </c:pt>
                <c:pt idx="42">
                  <c:v>16.68440000395459</c:v>
                </c:pt>
                <c:pt idx="43">
                  <c:v>16.841230737929749</c:v>
                </c:pt>
                <c:pt idx="44">
                  <c:v>17.088880390647113</c:v>
                </c:pt>
                <c:pt idx="45">
                  <c:v>17.330624919510729</c:v>
                </c:pt>
                <c:pt idx="46">
                  <c:v>16.196159206994544</c:v>
                </c:pt>
                <c:pt idx="47">
                  <c:v>18.608836323668001</c:v>
                </c:pt>
                <c:pt idx="48">
                  <c:v>15.762959984207139</c:v>
                </c:pt>
                <c:pt idx="49">
                  <c:v>22.463611303545612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7-4774-A4D9-9B9E8B9BD8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614216"/>
        <c:axId val="513613888"/>
      </c:barChart>
      <c:dateAx>
        <c:axId val="513614216"/>
        <c:scaling>
          <c:orientation val="minMax"/>
          <c:min val="4386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13613888"/>
        <c:crosses val="autoZero"/>
        <c:auto val="1"/>
        <c:lblOffset val="100"/>
        <c:baseTimeUnit val="months"/>
      </c:dateAx>
      <c:valAx>
        <c:axId val="5136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13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22105645303377"/>
          <c:y val="0.92304159932962226"/>
          <c:w val="0.38719479905437354"/>
          <c:h val="7.4406481481481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30783767533639E-2"/>
          <c:y val="5.0925925925925923E-2"/>
          <c:w val="0.86873071776791211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'Emprego_Indicador_slide 34'!$B$4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'Emprego_Indicador_slide 34'!$A$6:$A$66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'Emprego_Indicador_slide 34'!$B$6:$B$66</c:f>
              <c:numCache>
                <c:formatCode>0.0</c:formatCode>
                <c:ptCount val="61"/>
                <c:pt idx="0">
                  <c:v>91.100000000000009</c:v>
                </c:pt>
                <c:pt idx="1">
                  <c:v>88</c:v>
                </c:pt>
                <c:pt idx="2">
                  <c:v>86.7</c:v>
                </c:pt>
                <c:pt idx="3">
                  <c:v>89.8</c:v>
                </c:pt>
                <c:pt idx="4">
                  <c:v>88.2</c:v>
                </c:pt>
                <c:pt idx="5">
                  <c:v>91.7</c:v>
                </c:pt>
                <c:pt idx="6">
                  <c:v>91.4</c:v>
                </c:pt>
                <c:pt idx="7">
                  <c:v>88.600000000000009</c:v>
                </c:pt>
                <c:pt idx="8">
                  <c:v>86.7</c:v>
                </c:pt>
                <c:pt idx="9">
                  <c:v>88.3</c:v>
                </c:pt>
                <c:pt idx="10">
                  <c:v>91.4</c:v>
                </c:pt>
                <c:pt idx="11">
                  <c:v>90.2</c:v>
                </c:pt>
                <c:pt idx="12">
                  <c:v>95.8</c:v>
                </c:pt>
                <c:pt idx="13">
                  <c:v>84.600000000000009</c:v>
                </c:pt>
                <c:pt idx="14">
                  <c:v>52.2</c:v>
                </c:pt>
                <c:pt idx="15">
                  <c:v>63.2</c:v>
                </c:pt>
                <c:pt idx="16">
                  <c:v>78</c:v>
                </c:pt>
                <c:pt idx="17">
                  <c:v>78.100000000000009</c:v>
                </c:pt>
                <c:pt idx="18">
                  <c:v>92.8</c:v>
                </c:pt>
                <c:pt idx="19">
                  <c:v>89.3</c:v>
                </c:pt>
                <c:pt idx="20">
                  <c:v>78.7</c:v>
                </c:pt>
                <c:pt idx="21">
                  <c:v>87.600000000000009</c:v>
                </c:pt>
                <c:pt idx="22">
                  <c:v>96</c:v>
                </c:pt>
                <c:pt idx="23">
                  <c:v>91.3</c:v>
                </c:pt>
                <c:pt idx="24">
                  <c:v>87.2</c:v>
                </c:pt>
                <c:pt idx="25">
                  <c:v>81.2</c:v>
                </c:pt>
                <c:pt idx="26">
                  <c:v>80.600000000000009</c:v>
                </c:pt>
                <c:pt idx="27">
                  <c:v>93.4</c:v>
                </c:pt>
                <c:pt idx="28">
                  <c:v>89.2</c:v>
                </c:pt>
                <c:pt idx="29">
                  <c:v>92.2</c:v>
                </c:pt>
                <c:pt idx="30">
                  <c:v>95.2</c:v>
                </c:pt>
                <c:pt idx="31">
                  <c:v>85.8</c:v>
                </c:pt>
                <c:pt idx="32">
                  <c:v>93.3</c:v>
                </c:pt>
                <c:pt idx="33">
                  <c:v>89.7</c:v>
                </c:pt>
                <c:pt idx="34">
                  <c:v>97</c:v>
                </c:pt>
                <c:pt idx="35">
                  <c:v>92.7</c:v>
                </c:pt>
                <c:pt idx="36">
                  <c:v>90.7</c:v>
                </c:pt>
                <c:pt idx="37">
                  <c:v>92.600000000000009</c:v>
                </c:pt>
                <c:pt idx="38">
                  <c:v>87.7</c:v>
                </c:pt>
                <c:pt idx="39">
                  <c:v>90.3</c:v>
                </c:pt>
                <c:pt idx="40">
                  <c:v>93.600000000000009</c:v>
                </c:pt>
                <c:pt idx="41">
                  <c:v>91.5</c:v>
                </c:pt>
                <c:pt idx="42">
                  <c:v>94.8</c:v>
                </c:pt>
                <c:pt idx="43">
                  <c:v>94.7</c:v>
                </c:pt>
                <c:pt idx="44">
                  <c:v>99.5</c:v>
                </c:pt>
                <c:pt idx="45">
                  <c:v>87.8</c:v>
                </c:pt>
                <c:pt idx="46">
                  <c:v>91.9</c:v>
                </c:pt>
                <c:pt idx="47">
                  <c:v>91.9</c:v>
                </c:pt>
                <c:pt idx="48">
                  <c:v>92.3</c:v>
                </c:pt>
                <c:pt idx="49">
                  <c:v>93.600000000000009</c:v>
                </c:pt>
                <c:pt idx="50">
                  <c:v>96.8</c:v>
                </c:pt>
                <c:pt idx="51">
                  <c:v>93.100000000000009</c:v>
                </c:pt>
                <c:pt idx="52">
                  <c:v>95.600000000000009</c:v>
                </c:pt>
                <c:pt idx="53">
                  <c:v>96</c:v>
                </c:pt>
                <c:pt idx="54">
                  <c:v>91.4</c:v>
                </c:pt>
                <c:pt idx="55">
                  <c:v>93.600000000000009</c:v>
                </c:pt>
                <c:pt idx="56">
                  <c:v>88.7</c:v>
                </c:pt>
                <c:pt idx="57">
                  <c:v>93.4</c:v>
                </c:pt>
                <c:pt idx="58">
                  <c:v>95.2</c:v>
                </c:pt>
                <c:pt idx="59">
                  <c:v>98</c:v>
                </c:pt>
                <c:pt idx="60">
                  <c:v>97.4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42-42C7-90DA-DDEA7A55E98B}"/>
            </c:ext>
          </c:extLst>
        </c:ser>
        <c:ser>
          <c:idx val="1"/>
          <c:order val="1"/>
          <c:tx>
            <c:strRef>
              <c:f>'Emprego_Indicador_slide 34'!$C$4</c:f>
              <c:strCache>
                <c:ptCount val="1"/>
                <c:pt idx="0">
                  <c:v>Serviço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'Emprego_Indicador_slide 34'!$A$6:$A$66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'Emprego_Indicador_slide 34'!$C$6:$C$66</c:f>
              <c:numCache>
                <c:formatCode>0.0</c:formatCode>
                <c:ptCount val="61"/>
                <c:pt idx="0">
                  <c:v>95.600000000000009</c:v>
                </c:pt>
                <c:pt idx="1">
                  <c:v>96.2</c:v>
                </c:pt>
                <c:pt idx="2">
                  <c:v>90.8</c:v>
                </c:pt>
                <c:pt idx="3">
                  <c:v>91.5</c:v>
                </c:pt>
                <c:pt idx="4">
                  <c:v>92.9</c:v>
                </c:pt>
                <c:pt idx="5">
                  <c:v>94.5</c:v>
                </c:pt>
                <c:pt idx="6">
                  <c:v>94.100000000000009</c:v>
                </c:pt>
                <c:pt idx="7">
                  <c:v>100.2</c:v>
                </c:pt>
                <c:pt idx="8">
                  <c:v>96.4</c:v>
                </c:pt>
                <c:pt idx="9">
                  <c:v>98.8</c:v>
                </c:pt>
                <c:pt idx="10">
                  <c:v>99.2</c:v>
                </c:pt>
                <c:pt idx="11">
                  <c:v>96.600000000000009</c:v>
                </c:pt>
                <c:pt idx="12">
                  <c:v>97</c:v>
                </c:pt>
                <c:pt idx="13">
                  <c:v>90.4</c:v>
                </c:pt>
                <c:pt idx="14">
                  <c:v>43.4</c:v>
                </c:pt>
                <c:pt idx="15">
                  <c:v>57.800000000000004</c:v>
                </c:pt>
                <c:pt idx="16">
                  <c:v>70.7</c:v>
                </c:pt>
                <c:pt idx="17">
                  <c:v>78.600000000000009</c:v>
                </c:pt>
                <c:pt idx="18">
                  <c:v>81.900000000000006</c:v>
                </c:pt>
                <c:pt idx="19">
                  <c:v>93.3</c:v>
                </c:pt>
                <c:pt idx="20">
                  <c:v>92.600000000000009</c:v>
                </c:pt>
                <c:pt idx="21">
                  <c:v>92.4</c:v>
                </c:pt>
                <c:pt idx="22">
                  <c:v>91.2</c:v>
                </c:pt>
                <c:pt idx="23">
                  <c:v>91.8</c:v>
                </c:pt>
                <c:pt idx="24">
                  <c:v>86.600000000000009</c:v>
                </c:pt>
                <c:pt idx="25">
                  <c:v>78.600000000000009</c:v>
                </c:pt>
                <c:pt idx="26">
                  <c:v>82.4</c:v>
                </c:pt>
                <c:pt idx="27">
                  <c:v>87.8</c:v>
                </c:pt>
                <c:pt idx="28">
                  <c:v>95</c:v>
                </c:pt>
                <c:pt idx="29">
                  <c:v>101.7</c:v>
                </c:pt>
                <c:pt idx="30">
                  <c:v>103.7</c:v>
                </c:pt>
                <c:pt idx="31">
                  <c:v>104.3</c:v>
                </c:pt>
                <c:pt idx="32">
                  <c:v>108.7</c:v>
                </c:pt>
                <c:pt idx="33">
                  <c:v>101.9</c:v>
                </c:pt>
                <c:pt idx="34">
                  <c:v>103.4</c:v>
                </c:pt>
                <c:pt idx="35">
                  <c:v>96.7</c:v>
                </c:pt>
                <c:pt idx="36">
                  <c:v>94.5</c:v>
                </c:pt>
                <c:pt idx="37">
                  <c:v>94.7</c:v>
                </c:pt>
                <c:pt idx="38">
                  <c:v>97.3</c:v>
                </c:pt>
                <c:pt idx="39">
                  <c:v>101.7</c:v>
                </c:pt>
                <c:pt idx="40">
                  <c:v>97.8</c:v>
                </c:pt>
                <c:pt idx="41">
                  <c:v>98.7</c:v>
                </c:pt>
                <c:pt idx="42">
                  <c:v>101.3</c:v>
                </c:pt>
                <c:pt idx="43">
                  <c:v>102.8</c:v>
                </c:pt>
                <c:pt idx="44">
                  <c:v>104</c:v>
                </c:pt>
                <c:pt idx="45">
                  <c:v>92.100000000000009</c:v>
                </c:pt>
                <c:pt idx="46">
                  <c:v>93.5</c:v>
                </c:pt>
                <c:pt idx="47">
                  <c:v>86</c:v>
                </c:pt>
                <c:pt idx="48">
                  <c:v>90.2</c:v>
                </c:pt>
                <c:pt idx="49">
                  <c:v>90.2</c:v>
                </c:pt>
                <c:pt idx="50">
                  <c:v>87.5</c:v>
                </c:pt>
                <c:pt idx="51">
                  <c:v>92</c:v>
                </c:pt>
                <c:pt idx="52">
                  <c:v>94.7</c:v>
                </c:pt>
                <c:pt idx="53">
                  <c:v>95.3</c:v>
                </c:pt>
                <c:pt idx="54">
                  <c:v>95.5</c:v>
                </c:pt>
                <c:pt idx="55">
                  <c:v>100</c:v>
                </c:pt>
                <c:pt idx="56">
                  <c:v>97.8</c:v>
                </c:pt>
                <c:pt idx="57">
                  <c:v>95.4</c:v>
                </c:pt>
                <c:pt idx="58">
                  <c:v>93.8</c:v>
                </c:pt>
                <c:pt idx="59">
                  <c:v>95.9</c:v>
                </c:pt>
                <c:pt idx="60">
                  <c:v>94.5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2-42C7-90DA-DDEA7A55E98B}"/>
            </c:ext>
          </c:extLst>
        </c:ser>
        <c:ser>
          <c:idx val="2"/>
          <c:order val="2"/>
          <c:tx>
            <c:strRef>
              <c:f>'Emprego_Indicador_slide 34'!$D$4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'Emprego_Indicador_slide 34'!$A$6:$A$66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'Emprego_Indicador_slide 34'!$D$6:$D$66</c:f>
              <c:numCache>
                <c:formatCode>0.0</c:formatCode>
                <c:ptCount val="61"/>
                <c:pt idx="0">
                  <c:v>100.5</c:v>
                </c:pt>
                <c:pt idx="1">
                  <c:v>95.6</c:v>
                </c:pt>
                <c:pt idx="2">
                  <c:v>94.5</c:v>
                </c:pt>
                <c:pt idx="3">
                  <c:v>88.4</c:v>
                </c:pt>
                <c:pt idx="4">
                  <c:v>90.3</c:v>
                </c:pt>
                <c:pt idx="5">
                  <c:v>97.8</c:v>
                </c:pt>
                <c:pt idx="6">
                  <c:v>97.5</c:v>
                </c:pt>
                <c:pt idx="7">
                  <c:v>102.9</c:v>
                </c:pt>
                <c:pt idx="8">
                  <c:v>98.3</c:v>
                </c:pt>
                <c:pt idx="9">
                  <c:v>98.5</c:v>
                </c:pt>
                <c:pt idx="10">
                  <c:v>92.4</c:v>
                </c:pt>
                <c:pt idx="11">
                  <c:v>107.2</c:v>
                </c:pt>
                <c:pt idx="12">
                  <c:v>98.3</c:v>
                </c:pt>
                <c:pt idx="13">
                  <c:v>98.4</c:v>
                </c:pt>
                <c:pt idx="14">
                  <c:v>20.100000000000001</c:v>
                </c:pt>
                <c:pt idx="15">
                  <c:v>32</c:v>
                </c:pt>
                <c:pt idx="16">
                  <c:v>63.7</c:v>
                </c:pt>
                <c:pt idx="17">
                  <c:v>92.7</c:v>
                </c:pt>
                <c:pt idx="18">
                  <c:v>106.5</c:v>
                </c:pt>
                <c:pt idx="19">
                  <c:v>103.6</c:v>
                </c:pt>
                <c:pt idx="20">
                  <c:v>110.4</c:v>
                </c:pt>
                <c:pt idx="21">
                  <c:v>112.6</c:v>
                </c:pt>
                <c:pt idx="22">
                  <c:v>106</c:v>
                </c:pt>
                <c:pt idx="23">
                  <c:v>111.8</c:v>
                </c:pt>
                <c:pt idx="24">
                  <c:v>108.2</c:v>
                </c:pt>
                <c:pt idx="25">
                  <c:v>95.2</c:v>
                </c:pt>
                <c:pt idx="26">
                  <c:v>88.9</c:v>
                </c:pt>
                <c:pt idx="27">
                  <c:v>101.8</c:v>
                </c:pt>
                <c:pt idx="28">
                  <c:v>103.8</c:v>
                </c:pt>
                <c:pt idx="29">
                  <c:v>106.7</c:v>
                </c:pt>
                <c:pt idx="30">
                  <c:v>108</c:v>
                </c:pt>
                <c:pt idx="31">
                  <c:v>108.2</c:v>
                </c:pt>
                <c:pt idx="32">
                  <c:v>101.5</c:v>
                </c:pt>
                <c:pt idx="33">
                  <c:v>103.3</c:v>
                </c:pt>
                <c:pt idx="34">
                  <c:v>111.8</c:v>
                </c:pt>
                <c:pt idx="35">
                  <c:v>104.4</c:v>
                </c:pt>
                <c:pt idx="36">
                  <c:v>106.8</c:v>
                </c:pt>
                <c:pt idx="37">
                  <c:v>106.3</c:v>
                </c:pt>
                <c:pt idx="38">
                  <c:v>106</c:v>
                </c:pt>
                <c:pt idx="39">
                  <c:v>105.8</c:v>
                </c:pt>
                <c:pt idx="40">
                  <c:v>113.1</c:v>
                </c:pt>
                <c:pt idx="41">
                  <c:v>114.9</c:v>
                </c:pt>
                <c:pt idx="42">
                  <c:v>116.1</c:v>
                </c:pt>
                <c:pt idx="43">
                  <c:v>107.2</c:v>
                </c:pt>
                <c:pt idx="44">
                  <c:v>107.6</c:v>
                </c:pt>
                <c:pt idx="45">
                  <c:v>92.1</c:v>
                </c:pt>
                <c:pt idx="46">
                  <c:v>99.4</c:v>
                </c:pt>
                <c:pt idx="47">
                  <c:v>89.9</c:v>
                </c:pt>
                <c:pt idx="48">
                  <c:v>97.1</c:v>
                </c:pt>
                <c:pt idx="49">
                  <c:v>98.3</c:v>
                </c:pt>
                <c:pt idx="50">
                  <c:v>101.9</c:v>
                </c:pt>
                <c:pt idx="51">
                  <c:v>98.9</c:v>
                </c:pt>
                <c:pt idx="52">
                  <c:v>104.4</c:v>
                </c:pt>
                <c:pt idx="53">
                  <c:v>100</c:v>
                </c:pt>
                <c:pt idx="54">
                  <c:v>101.4</c:v>
                </c:pt>
                <c:pt idx="55">
                  <c:v>100.2</c:v>
                </c:pt>
                <c:pt idx="56">
                  <c:v>99.1</c:v>
                </c:pt>
                <c:pt idx="57">
                  <c:v>99.4</c:v>
                </c:pt>
                <c:pt idx="58">
                  <c:v>98.7</c:v>
                </c:pt>
                <c:pt idx="59">
                  <c:v>94.4</c:v>
                </c:pt>
                <c:pt idx="60">
                  <c:v>107.2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42-42C7-90DA-DDEA7A55E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1.390282237542414E-2"/>
              <c:y val="0.25872255663373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7050457162207"/>
          <c:y val="5.0925885873118464E-2"/>
          <c:w val="0.8523381263730061"/>
          <c:h val="0.78572543015456398"/>
        </c:manualLayout>
      </c:layout>
      <c:lineChart>
        <c:grouping val="standard"/>
        <c:varyColors val="0"/>
        <c:ser>
          <c:idx val="0"/>
          <c:order val="0"/>
          <c:tx>
            <c:strRef>
              <c:f>'slide 35'!$B$3</c:f>
              <c:strCache>
                <c:ptCount val="1"/>
                <c:pt idx="0">
                  <c:v>Emprego Previsto - Agregado MPE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35'!$A$5:$A$65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35'!$B$5:$B$65</c:f>
              <c:numCache>
                <c:formatCode>0.0</c:formatCode>
                <c:ptCount val="61"/>
                <c:pt idx="0">
                  <c:v>94.9</c:v>
                </c:pt>
                <c:pt idx="1">
                  <c:v>92.7</c:v>
                </c:pt>
                <c:pt idx="2">
                  <c:v>91.8</c:v>
                </c:pt>
                <c:pt idx="3">
                  <c:v>91.6</c:v>
                </c:pt>
                <c:pt idx="4">
                  <c:v>91.2</c:v>
                </c:pt>
                <c:pt idx="5">
                  <c:v>94.9</c:v>
                </c:pt>
                <c:pt idx="6">
                  <c:v>93.3</c:v>
                </c:pt>
                <c:pt idx="7">
                  <c:v>94.9</c:v>
                </c:pt>
                <c:pt idx="8">
                  <c:v>92.8</c:v>
                </c:pt>
                <c:pt idx="9">
                  <c:v>95</c:v>
                </c:pt>
                <c:pt idx="10">
                  <c:v>96.3</c:v>
                </c:pt>
                <c:pt idx="11">
                  <c:v>98.1</c:v>
                </c:pt>
                <c:pt idx="12">
                  <c:v>97.1</c:v>
                </c:pt>
                <c:pt idx="13">
                  <c:v>89.9</c:v>
                </c:pt>
                <c:pt idx="14">
                  <c:v>38.4</c:v>
                </c:pt>
                <c:pt idx="15">
                  <c:v>50.8</c:v>
                </c:pt>
                <c:pt idx="16">
                  <c:v>70.900000000000006</c:v>
                </c:pt>
                <c:pt idx="17">
                  <c:v>81</c:v>
                </c:pt>
                <c:pt idx="18">
                  <c:v>90.3</c:v>
                </c:pt>
                <c:pt idx="19">
                  <c:v>92</c:v>
                </c:pt>
                <c:pt idx="20">
                  <c:v>89.6</c:v>
                </c:pt>
                <c:pt idx="21">
                  <c:v>95</c:v>
                </c:pt>
                <c:pt idx="22">
                  <c:v>98.7</c:v>
                </c:pt>
                <c:pt idx="23">
                  <c:v>97.5</c:v>
                </c:pt>
                <c:pt idx="24">
                  <c:v>91.9</c:v>
                </c:pt>
                <c:pt idx="25">
                  <c:v>83</c:v>
                </c:pt>
                <c:pt idx="26">
                  <c:v>83.1</c:v>
                </c:pt>
                <c:pt idx="27">
                  <c:v>92.7</c:v>
                </c:pt>
                <c:pt idx="28">
                  <c:v>95.5</c:v>
                </c:pt>
                <c:pt idx="29">
                  <c:v>100</c:v>
                </c:pt>
                <c:pt idx="30">
                  <c:v>101.4</c:v>
                </c:pt>
                <c:pt idx="31">
                  <c:v>96.6</c:v>
                </c:pt>
                <c:pt idx="32">
                  <c:v>100</c:v>
                </c:pt>
                <c:pt idx="33">
                  <c:v>97.9</c:v>
                </c:pt>
                <c:pt idx="34">
                  <c:v>106.1</c:v>
                </c:pt>
                <c:pt idx="35">
                  <c:v>99.2</c:v>
                </c:pt>
                <c:pt idx="36">
                  <c:v>97.4</c:v>
                </c:pt>
                <c:pt idx="37">
                  <c:v>97.9</c:v>
                </c:pt>
                <c:pt idx="38">
                  <c:v>97</c:v>
                </c:pt>
                <c:pt idx="39">
                  <c:v>98.9</c:v>
                </c:pt>
                <c:pt idx="40">
                  <c:v>100</c:v>
                </c:pt>
                <c:pt idx="41">
                  <c:v>98.9</c:v>
                </c:pt>
                <c:pt idx="42">
                  <c:v>101</c:v>
                </c:pt>
                <c:pt idx="43">
                  <c:v>98</c:v>
                </c:pt>
                <c:pt idx="44">
                  <c:v>101.2</c:v>
                </c:pt>
                <c:pt idx="45">
                  <c:v>91</c:v>
                </c:pt>
                <c:pt idx="46">
                  <c:v>97.5</c:v>
                </c:pt>
                <c:pt idx="47">
                  <c:v>92</c:v>
                </c:pt>
                <c:pt idx="48">
                  <c:v>94</c:v>
                </c:pt>
                <c:pt idx="49">
                  <c:v>94.5</c:v>
                </c:pt>
                <c:pt idx="50">
                  <c:v>94.6</c:v>
                </c:pt>
                <c:pt idx="51">
                  <c:v>94</c:v>
                </c:pt>
                <c:pt idx="52">
                  <c:v>97.3</c:v>
                </c:pt>
                <c:pt idx="53">
                  <c:v>96.1</c:v>
                </c:pt>
                <c:pt idx="54">
                  <c:v>94.9</c:v>
                </c:pt>
                <c:pt idx="55">
                  <c:v>96.1</c:v>
                </c:pt>
                <c:pt idx="56">
                  <c:v>93.9</c:v>
                </c:pt>
                <c:pt idx="57">
                  <c:v>96</c:v>
                </c:pt>
                <c:pt idx="58">
                  <c:v>97.2</c:v>
                </c:pt>
                <c:pt idx="59">
                  <c:v>98.9</c:v>
                </c:pt>
                <c:pt idx="60">
                  <c:v>98.9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7-46B6-9AED-A8A0A466B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1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5.598641537940556E-2"/>
              <c:y val="0.26186175794106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32930353700111E-2"/>
          <c:y val="3.3429609891338613E-2"/>
          <c:w val="0.96553416250358659"/>
          <c:h val="0.73666443295814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8 e 9'!$B$2</c:f>
              <c:strCache>
                <c:ptCount val="1"/>
                <c:pt idx="0">
                  <c:v>IC-MPE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177518060024848E-2"/>
                  <c:y val="4.13116042060719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94-4099-A273-D752FBC84ADC}"/>
                </c:ext>
              </c:extLst>
            </c:dLbl>
            <c:dLbl>
              <c:idx val="5"/>
              <c:layout>
                <c:manualLayout>
                  <c:x val="-4.6998869313291582E-3"/>
                  <c:y val="1.181439147946086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94-4099-A273-D752FBC84ADC}"/>
                </c:ext>
              </c:extLst>
            </c:dLbl>
            <c:dLbl>
              <c:idx val="8"/>
              <c:layout>
                <c:manualLayout>
                  <c:x val="-4.699886931329101E-3"/>
                  <c:y val="8.596101164192707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4-4099-A273-D752FBC84ADC}"/>
                </c:ext>
              </c:extLst>
            </c:dLbl>
            <c:dLbl>
              <c:idx val="12"/>
              <c:layout>
                <c:manualLayout>
                  <c:x val="0"/>
                  <c:y val="-2.1099764782849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4-4099-A273-D752FBC84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8 e 9'!$A$27:$A$64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 8 e 9'!$D$27:$D$64</c:f>
              <c:numCache>
                <c:formatCode>0.0</c:formatCode>
                <c:ptCount val="38"/>
                <c:pt idx="0">
                  <c:v>-3.2000000000000028</c:v>
                </c:pt>
                <c:pt idx="1">
                  <c:v>0.29999999999999716</c:v>
                </c:pt>
                <c:pt idx="2">
                  <c:v>-11.099999999999994</c:v>
                </c:pt>
                <c:pt idx="3">
                  <c:v>4.5999999999999943</c:v>
                </c:pt>
                <c:pt idx="4">
                  <c:v>5</c:v>
                </c:pt>
                <c:pt idx="5">
                  <c:v>2.4000000000000057</c:v>
                </c:pt>
                <c:pt idx="6">
                  <c:v>5.5999999999999943</c:v>
                </c:pt>
                <c:pt idx="7">
                  <c:v>-1.2999999999999972</c:v>
                </c:pt>
                <c:pt idx="8">
                  <c:v>-0.79999999999999716</c:v>
                </c:pt>
                <c:pt idx="9">
                  <c:v>1.1999999999999886</c:v>
                </c:pt>
                <c:pt idx="10">
                  <c:v>-0.39999999999999147</c:v>
                </c:pt>
                <c:pt idx="11">
                  <c:v>0.20000000000000284</c:v>
                </c:pt>
                <c:pt idx="12">
                  <c:v>-3.8000000000000114</c:v>
                </c:pt>
                <c:pt idx="13">
                  <c:v>-1</c:v>
                </c:pt>
                <c:pt idx="14">
                  <c:v>1.7000000000000028</c:v>
                </c:pt>
                <c:pt idx="15">
                  <c:v>2.4000000000000057</c:v>
                </c:pt>
                <c:pt idx="16">
                  <c:v>0.79999999999999716</c:v>
                </c:pt>
                <c:pt idx="17">
                  <c:v>9.9999999999994316E-2</c:v>
                </c:pt>
                <c:pt idx="18">
                  <c:v>-1.6999999999999886</c:v>
                </c:pt>
                <c:pt idx="19">
                  <c:v>1.6999999999999886</c:v>
                </c:pt>
                <c:pt idx="20">
                  <c:v>0.60000000000000853</c:v>
                </c:pt>
                <c:pt idx="21">
                  <c:v>-1.4000000000000057</c:v>
                </c:pt>
                <c:pt idx="22">
                  <c:v>-5.7000000000000028</c:v>
                </c:pt>
                <c:pt idx="23">
                  <c:v>1.6000000000000085</c:v>
                </c:pt>
                <c:pt idx="24">
                  <c:v>-1.7000000000000028</c:v>
                </c:pt>
                <c:pt idx="25">
                  <c:v>1.0999999999999943</c:v>
                </c:pt>
                <c:pt idx="26">
                  <c:v>-1.1999999999999886</c:v>
                </c:pt>
                <c:pt idx="27">
                  <c:v>-2.1000000000000085</c:v>
                </c:pt>
                <c:pt idx="28">
                  <c:v>0.29999999999999716</c:v>
                </c:pt>
                <c:pt idx="29">
                  <c:v>3.3000000000000114</c:v>
                </c:pt>
                <c:pt idx="30">
                  <c:v>-0.80000000000001137</c:v>
                </c:pt>
                <c:pt idx="31">
                  <c:v>0.40000000000000568</c:v>
                </c:pt>
                <c:pt idx="32">
                  <c:v>-0.79999999999999716</c:v>
                </c:pt>
                <c:pt idx="33">
                  <c:v>0.39999999999999147</c:v>
                </c:pt>
                <c:pt idx="34">
                  <c:v>2.7000000000000028</c:v>
                </c:pt>
                <c:pt idx="35">
                  <c:v>-0.79999999999999716</c:v>
                </c:pt>
                <c:pt idx="36">
                  <c:v>1.5</c:v>
                </c:pt>
                <c:pt idx="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4-4099-A273-D752FBC84ADC}"/>
            </c:ext>
          </c:extLst>
        </c:ser>
        <c:ser>
          <c:idx val="1"/>
          <c:order val="1"/>
          <c:tx>
            <c:strRef>
              <c:f>'Slide 8 e 9'!$C$2</c:f>
              <c:strCache>
                <c:ptCount val="1"/>
                <c:pt idx="0">
                  <c:v>IC-Geral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99886931329094E-3"/>
                  <c:y val="1.40665098552330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4-4099-A273-D752FBC84ADC}"/>
                </c:ext>
              </c:extLst>
            </c:dLbl>
            <c:dLbl>
              <c:idx val="4"/>
              <c:layout>
                <c:manualLayout>
                  <c:x val="6.26651590843874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4-4099-A273-D752FBC84ADC}"/>
                </c:ext>
              </c:extLst>
            </c:dLbl>
            <c:dLbl>
              <c:idx val="7"/>
              <c:layout>
                <c:manualLayout>
                  <c:x val="1.72329187482065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94-4099-A273-D752FBC84ADC}"/>
                </c:ext>
              </c:extLst>
            </c:dLbl>
            <c:dLbl>
              <c:idx val="9"/>
              <c:layout>
                <c:manualLayout>
                  <c:x val="1.0966402839767787E-2"/>
                  <c:y val="-1.181439147950384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94-4099-A273-D752FBC84ADC}"/>
                </c:ext>
              </c:extLst>
            </c:dLbl>
            <c:dLbl>
              <c:idx val="32"/>
              <c:layout>
                <c:manualLayout>
                  <c:x val="-1.1488479782905667E-16"/>
                  <c:y val="-3.6661815631674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94-4099-A273-D752FBC84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8 e 9'!$A$27:$A$64</c:f>
              <c:numCache>
                <c:formatCode>mmm\-yy</c:formatCode>
                <c:ptCount val="3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  <c:pt idx="36">
                  <c:v>45292</c:v>
                </c:pt>
                <c:pt idx="37">
                  <c:v>45323</c:v>
                </c:pt>
              </c:numCache>
            </c:numRef>
          </c:cat>
          <c:val>
            <c:numRef>
              <c:f>'Slide 8 e 9'!$E$27:$E$64</c:f>
              <c:numCache>
                <c:formatCode>0.0</c:formatCode>
                <c:ptCount val="38"/>
                <c:pt idx="0">
                  <c:v>-2.3000000000000114</c:v>
                </c:pt>
                <c:pt idx="1">
                  <c:v>-1.2999999999999972</c:v>
                </c:pt>
                <c:pt idx="2">
                  <c:v>-7.5999999999999943</c:v>
                </c:pt>
                <c:pt idx="3">
                  <c:v>2.5999999999999943</c:v>
                </c:pt>
                <c:pt idx="4">
                  <c:v>4.2000000000000028</c:v>
                </c:pt>
                <c:pt idx="5">
                  <c:v>3.5</c:v>
                </c:pt>
                <c:pt idx="6">
                  <c:v>2.7999999999999972</c:v>
                </c:pt>
                <c:pt idx="7">
                  <c:v>0.20000000000000284</c:v>
                </c:pt>
                <c:pt idx="8">
                  <c:v>-2.7999999999999972</c:v>
                </c:pt>
                <c:pt idx="9">
                  <c:v>1.7000000000000028</c:v>
                </c:pt>
                <c:pt idx="10">
                  <c:v>-0.90000000000000568</c:v>
                </c:pt>
                <c:pt idx="11">
                  <c:v>-1</c:v>
                </c:pt>
                <c:pt idx="12">
                  <c:v>-3.4000000000000057</c:v>
                </c:pt>
                <c:pt idx="13">
                  <c:v>-1</c:v>
                </c:pt>
                <c:pt idx="14">
                  <c:v>-9.9999999999994316E-2</c:v>
                </c:pt>
                <c:pt idx="15">
                  <c:v>1.7999999999999972</c:v>
                </c:pt>
                <c:pt idx="16">
                  <c:v>1.7999999999999972</c:v>
                </c:pt>
                <c:pt idx="17">
                  <c:v>0.80000000000001137</c:v>
                </c:pt>
                <c:pt idx="18">
                  <c:v>-0.30000000000001137</c:v>
                </c:pt>
                <c:pt idx="19">
                  <c:v>1.6000000000000085</c:v>
                </c:pt>
                <c:pt idx="20">
                  <c:v>9.9999999999994316E-2</c:v>
                </c:pt>
                <c:pt idx="21">
                  <c:v>-2.5</c:v>
                </c:pt>
                <c:pt idx="22">
                  <c:v>-3.8999999999999915</c:v>
                </c:pt>
                <c:pt idx="23">
                  <c:v>0.5</c:v>
                </c:pt>
                <c:pt idx="24">
                  <c:v>-1.4000000000000057</c:v>
                </c:pt>
                <c:pt idx="25">
                  <c:v>0.29999999999999716</c:v>
                </c:pt>
                <c:pt idx="26">
                  <c:v>1</c:v>
                </c:pt>
                <c:pt idx="27">
                  <c:v>-1.7999999999999972</c:v>
                </c:pt>
                <c:pt idx="28">
                  <c:v>-0.20000000000000284</c:v>
                </c:pt>
                <c:pt idx="29">
                  <c:v>2.2999999999999972</c:v>
                </c:pt>
                <c:pt idx="30">
                  <c:v>-0.29999999999999716</c:v>
                </c:pt>
                <c:pt idx="31">
                  <c:v>0.10000000000000853</c:v>
                </c:pt>
                <c:pt idx="32">
                  <c:v>-0.40000000000000568</c:v>
                </c:pt>
                <c:pt idx="33">
                  <c:v>-0.79999999999999716</c:v>
                </c:pt>
                <c:pt idx="34">
                  <c:v>1</c:v>
                </c:pt>
                <c:pt idx="35">
                  <c:v>0.5</c:v>
                </c:pt>
                <c:pt idx="36">
                  <c:v>1.2000000000000028</c:v>
                </c:pt>
                <c:pt idx="37">
                  <c:v>-1.8000000000000114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94-4099-A273-D752FBC84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142000"/>
        <c:axId val="719142656"/>
      </c:barChart>
      <c:dateAx>
        <c:axId val="719142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719142656"/>
        <c:crosses val="autoZero"/>
        <c:auto val="1"/>
        <c:lblOffset val="100"/>
        <c:baseTimeUnit val="months"/>
      </c:dateAx>
      <c:valAx>
        <c:axId val="719142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1914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34684524098822"/>
          <c:y val="0.91098347172505412"/>
          <c:w val="0.3450397936095847"/>
          <c:h val="7.1938648028058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89713412767659E-2"/>
          <c:y val="1.4470829125335231E-2"/>
          <c:w val="0.9297483306328338"/>
          <c:h val="0.78373592749848742"/>
        </c:manualLayout>
      </c:layout>
      <c:lineChart>
        <c:grouping val="standard"/>
        <c:varyColors val="0"/>
        <c:ser>
          <c:idx val="0"/>
          <c:order val="0"/>
          <c:tx>
            <c:strRef>
              <c:f>'Slide 10 e 11'!$B$1:$D$1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'Slide 10 e 11'!$A$3:$A$172</c:f>
              <c:numCache>
                <c:formatCode>mmm\-yy</c:formatCode>
                <c:ptCount val="17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</c:numCache>
            </c:numRef>
          </c:cat>
          <c:val>
            <c:numRef>
              <c:f>'Slide 10 e 11'!$B$3:$B$172</c:f>
              <c:numCache>
                <c:formatCode>0.0</c:formatCode>
                <c:ptCount val="170"/>
                <c:pt idx="0">
                  <c:v>109.6</c:v>
                </c:pt>
                <c:pt idx="1">
                  <c:v>102.6</c:v>
                </c:pt>
                <c:pt idx="2">
                  <c:v>109.4</c:v>
                </c:pt>
                <c:pt idx="3">
                  <c:v>106</c:v>
                </c:pt>
                <c:pt idx="4">
                  <c:v>105.8</c:v>
                </c:pt>
                <c:pt idx="5">
                  <c:v>106.7</c:v>
                </c:pt>
                <c:pt idx="6">
                  <c:v>105.9</c:v>
                </c:pt>
                <c:pt idx="7">
                  <c:v>105.2</c:v>
                </c:pt>
                <c:pt idx="8">
                  <c:v>108.2</c:v>
                </c:pt>
                <c:pt idx="9">
                  <c:v>107.8</c:v>
                </c:pt>
                <c:pt idx="10">
                  <c:v>106.2</c:v>
                </c:pt>
                <c:pt idx="11">
                  <c:v>104.3</c:v>
                </c:pt>
                <c:pt idx="12">
                  <c:v>104.4</c:v>
                </c:pt>
                <c:pt idx="13">
                  <c:v>111.2</c:v>
                </c:pt>
                <c:pt idx="14">
                  <c:v>109</c:v>
                </c:pt>
                <c:pt idx="15">
                  <c:v>108.5</c:v>
                </c:pt>
                <c:pt idx="16">
                  <c:v>110.4</c:v>
                </c:pt>
                <c:pt idx="17">
                  <c:v>110.6</c:v>
                </c:pt>
                <c:pt idx="18">
                  <c:v>106.3</c:v>
                </c:pt>
                <c:pt idx="19">
                  <c:v>109.2</c:v>
                </c:pt>
                <c:pt idx="20">
                  <c:v>104.7</c:v>
                </c:pt>
                <c:pt idx="21">
                  <c:v>104.2</c:v>
                </c:pt>
                <c:pt idx="22">
                  <c:v>98.8</c:v>
                </c:pt>
                <c:pt idx="23">
                  <c:v>105</c:v>
                </c:pt>
                <c:pt idx="24">
                  <c:v>104</c:v>
                </c:pt>
                <c:pt idx="25">
                  <c:v>107.6</c:v>
                </c:pt>
                <c:pt idx="26">
                  <c:v>106.7</c:v>
                </c:pt>
                <c:pt idx="27">
                  <c:v>107</c:v>
                </c:pt>
                <c:pt idx="28">
                  <c:v>104.9</c:v>
                </c:pt>
                <c:pt idx="29">
                  <c:v>103.4</c:v>
                </c:pt>
                <c:pt idx="30">
                  <c:v>103.2</c:v>
                </c:pt>
                <c:pt idx="31">
                  <c:v>104</c:v>
                </c:pt>
                <c:pt idx="32">
                  <c:v>107.9</c:v>
                </c:pt>
                <c:pt idx="33">
                  <c:v>107.1</c:v>
                </c:pt>
                <c:pt idx="34">
                  <c:v>108.6</c:v>
                </c:pt>
                <c:pt idx="35">
                  <c:v>104.9</c:v>
                </c:pt>
                <c:pt idx="36">
                  <c:v>99.2</c:v>
                </c:pt>
                <c:pt idx="37">
                  <c:v>101.3</c:v>
                </c:pt>
                <c:pt idx="38">
                  <c:v>103.8</c:v>
                </c:pt>
                <c:pt idx="39">
                  <c:v>102.4</c:v>
                </c:pt>
                <c:pt idx="40">
                  <c:v>99.7</c:v>
                </c:pt>
                <c:pt idx="41">
                  <c:v>104.9</c:v>
                </c:pt>
                <c:pt idx="42">
                  <c:v>104</c:v>
                </c:pt>
                <c:pt idx="43">
                  <c:v>103.4</c:v>
                </c:pt>
                <c:pt idx="44">
                  <c:v>103.9</c:v>
                </c:pt>
                <c:pt idx="45">
                  <c:v>102.4</c:v>
                </c:pt>
                <c:pt idx="46">
                  <c:v>101.1</c:v>
                </c:pt>
                <c:pt idx="47">
                  <c:v>100.1</c:v>
                </c:pt>
                <c:pt idx="48">
                  <c:v>102</c:v>
                </c:pt>
                <c:pt idx="49">
                  <c:v>101.3</c:v>
                </c:pt>
                <c:pt idx="50">
                  <c:v>99.4</c:v>
                </c:pt>
                <c:pt idx="51">
                  <c:v>99.7</c:v>
                </c:pt>
                <c:pt idx="52">
                  <c:v>94.8</c:v>
                </c:pt>
                <c:pt idx="53">
                  <c:v>95.1</c:v>
                </c:pt>
                <c:pt idx="54">
                  <c:v>93.6</c:v>
                </c:pt>
                <c:pt idx="55">
                  <c:v>93.4</c:v>
                </c:pt>
                <c:pt idx="56">
                  <c:v>87.2</c:v>
                </c:pt>
                <c:pt idx="57">
                  <c:v>87</c:v>
                </c:pt>
                <c:pt idx="58">
                  <c:v>86.8</c:v>
                </c:pt>
                <c:pt idx="59">
                  <c:v>88.9</c:v>
                </c:pt>
                <c:pt idx="60">
                  <c:v>85.2</c:v>
                </c:pt>
                <c:pt idx="61">
                  <c:v>79.400000000000006</c:v>
                </c:pt>
                <c:pt idx="62">
                  <c:v>72.3</c:v>
                </c:pt>
                <c:pt idx="63">
                  <c:v>75.2</c:v>
                </c:pt>
                <c:pt idx="64">
                  <c:v>74.599999999999994</c:v>
                </c:pt>
                <c:pt idx="65">
                  <c:v>68.900000000000006</c:v>
                </c:pt>
                <c:pt idx="66">
                  <c:v>70.900000000000006</c:v>
                </c:pt>
                <c:pt idx="67">
                  <c:v>64.599999999999994</c:v>
                </c:pt>
                <c:pt idx="68">
                  <c:v>65.2</c:v>
                </c:pt>
                <c:pt idx="69">
                  <c:v>70.400000000000006</c:v>
                </c:pt>
                <c:pt idx="70">
                  <c:v>62.9</c:v>
                </c:pt>
                <c:pt idx="71">
                  <c:v>64.7</c:v>
                </c:pt>
                <c:pt idx="72">
                  <c:v>67.2</c:v>
                </c:pt>
                <c:pt idx="73">
                  <c:v>66.099999999999994</c:v>
                </c:pt>
                <c:pt idx="74">
                  <c:v>65.5</c:v>
                </c:pt>
                <c:pt idx="75">
                  <c:v>63.5</c:v>
                </c:pt>
                <c:pt idx="76">
                  <c:v>69.900000000000006</c:v>
                </c:pt>
                <c:pt idx="77">
                  <c:v>73.8</c:v>
                </c:pt>
                <c:pt idx="78">
                  <c:v>75.8</c:v>
                </c:pt>
                <c:pt idx="79">
                  <c:v>75.599999999999994</c:v>
                </c:pt>
                <c:pt idx="80">
                  <c:v>76</c:v>
                </c:pt>
                <c:pt idx="81">
                  <c:v>74.099999999999994</c:v>
                </c:pt>
                <c:pt idx="82">
                  <c:v>78.099999999999994</c:v>
                </c:pt>
                <c:pt idx="83">
                  <c:v>75</c:v>
                </c:pt>
                <c:pt idx="84">
                  <c:v>81.3</c:v>
                </c:pt>
                <c:pt idx="85">
                  <c:v>80.2</c:v>
                </c:pt>
                <c:pt idx="86">
                  <c:v>81.400000000000006</c:v>
                </c:pt>
                <c:pt idx="87">
                  <c:v>83.4</c:v>
                </c:pt>
                <c:pt idx="88">
                  <c:v>86.7</c:v>
                </c:pt>
                <c:pt idx="89">
                  <c:v>84.9</c:v>
                </c:pt>
                <c:pt idx="90">
                  <c:v>87.1</c:v>
                </c:pt>
                <c:pt idx="91">
                  <c:v>85.2</c:v>
                </c:pt>
                <c:pt idx="92">
                  <c:v>86.9</c:v>
                </c:pt>
                <c:pt idx="93">
                  <c:v>87.9</c:v>
                </c:pt>
                <c:pt idx="94">
                  <c:v>86.2</c:v>
                </c:pt>
                <c:pt idx="95">
                  <c:v>90.2</c:v>
                </c:pt>
                <c:pt idx="96">
                  <c:v>94.9</c:v>
                </c:pt>
                <c:pt idx="97">
                  <c:v>96.1</c:v>
                </c:pt>
                <c:pt idx="98">
                  <c:v>91.7</c:v>
                </c:pt>
                <c:pt idx="99">
                  <c:v>95.5</c:v>
                </c:pt>
                <c:pt idx="100">
                  <c:v>93.1</c:v>
                </c:pt>
                <c:pt idx="101">
                  <c:v>88.7</c:v>
                </c:pt>
                <c:pt idx="102">
                  <c:v>92.9</c:v>
                </c:pt>
                <c:pt idx="103">
                  <c:v>92.9</c:v>
                </c:pt>
                <c:pt idx="104">
                  <c:v>92.1</c:v>
                </c:pt>
                <c:pt idx="105">
                  <c:v>92.6</c:v>
                </c:pt>
                <c:pt idx="106">
                  <c:v>101.7</c:v>
                </c:pt>
                <c:pt idx="107">
                  <c:v>99.3</c:v>
                </c:pt>
                <c:pt idx="108">
                  <c:v>99.5</c:v>
                </c:pt>
                <c:pt idx="109">
                  <c:v>99.9</c:v>
                </c:pt>
                <c:pt idx="110">
                  <c:v>102.3</c:v>
                </c:pt>
                <c:pt idx="111">
                  <c:v>102.3</c:v>
                </c:pt>
                <c:pt idx="112">
                  <c:v>96.3</c:v>
                </c:pt>
                <c:pt idx="113">
                  <c:v>94.9</c:v>
                </c:pt>
                <c:pt idx="114">
                  <c:v>96.1</c:v>
                </c:pt>
                <c:pt idx="115">
                  <c:v>97.3</c:v>
                </c:pt>
                <c:pt idx="116">
                  <c:v>98.1</c:v>
                </c:pt>
                <c:pt idx="117">
                  <c:v>95.2</c:v>
                </c:pt>
                <c:pt idx="118">
                  <c:v>97.6</c:v>
                </c:pt>
                <c:pt idx="119">
                  <c:v>98.4</c:v>
                </c:pt>
                <c:pt idx="120">
                  <c:v>101.3</c:v>
                </c:pt>
                <c:pt idx="121">
                  <c:v>100.8</c:v>
                </c:pt>
                <c:pt idx="122">
                  <c:v>89.9</c:v>
                </c:pt>
                <c:pt idx="123">
                  <c:v>56.2</c:v>
                </c:pt>
                <c:pt idx="124">
                  <c:v>61.5</c:v>
                </c:pt>
                <c:pt idx="125">
                  <c:v>73.7</c:v>
                </c:pt>
                <c:pt idx="126">
                  <c:v>86.3</c:v>
                </c:pt>
                <c:pt idx="127">
                  <c:v>87.8</c:v>
                </c:pt>
                <c:pt idx="128">
                  <c:v>93</c:v>
                </c:pt>
                <c:pt idx="129">
                  <c:v>91.3</c:v>
                </c:pt>
                <c:pt idx="130">
                  <c:v>90.6</c:v>
                </c:pt>
                <c:pt idx="131">
                  <c:v>91.1</c:v>
                </c:pt>
                <c:pt idx="132">
                  <c:v>96.2</c:v>
                </c:pt>
                <c:pt idx="133">
                  <c:v>88.1</c:v>
                </c:pt>
                <c:pt idx="134">
                  <c:v>76.7</c:v>
                </c:pt>
                <c:pt idx="135">
                  <c:v>84.6</c:v>
                </c:pt>
                <c:pt idx="136">
                  <c:v>90.8</c:v>
                </c:pt>
                <c:pt idx="137">
                  <c:v>92.8</c:v>
                </c:pt>
                <c:pt idx="138">
                  <c:v>94.1</c:v>
                </c:pt>
                <c:pt idx="139">
                  <c:v>94.8</c:v>
                </c:pt>
                <c:pt idx="140">
                  <c:v>95.5</c:v>
                </c:pt>
                <c:pt idx="141">
                  <c:v>96.2</c:v>
                </c:pt>
                <c:pt idx="142">
                  <c:v>98.2</c:v>
                </c:pt>
                <c:pt idx="143">
                  <c:v>95.7</c:v>
                </c:pt>
                <c:pt idx="144">
                  <c:v>95</c:v>
                </c:pt>
                <c:pt idx="145">
                  <c:v>93.4</c:v>
                </c:pt>
                <c:pt idx="146">
                  <c:v>98.5</c:v>
                </c:pt>
                <c:pt idx="147">
                  <c:v>94.5</c:v>
                </c:pt>
                <c:pt idx="148">
                  <c:v>98</c:v>
                </c:pt>
                <c:pt idx="149">
                  <c:v>101</c:v>
                </c:pt>
                <c:pt idx="150">
                  <c:v>100.1</c:v>
                </c:pt>
                <c:pt idx="151">
                  <c:v>102.9</c:v>
                </c:pt>
                <c:pt idx="152">
                  <c:v>102.4</c:v>
                </c:pt>
                <c:pt idx="153">
                  <c:v>101</c:v>
                </c:pt>
                <c:pt idx="154">
                  <c:v>94.1</c:v>
                </c:pt>
                <c:pt idx="155">
                  <c:v>94.9</c:v>
                </c:pt>
                <c:pt idx="156">
                  <c:v>91.8</c:v>
                </c:pt>
                <c:pt idx="157">
                  <c:v>93.7</c:v>
                </c:pt>
                <c:pt idx="158">
                  <c:v>91.2</c:v>
                </c:pt>
                <c:pt idx="159">
                  <c:v>89.9</c:v>
                </c:pt>
                <c:pt idx="160">
                  <c:v>91.3</c:v>
                </c:pt>
                <c:pt idx="161">
                  <c:v>93.8</c:v>
                </c:pt>
                <c:pt idx="162">
                  <c:v>91.1</c:v>
                </c:pt>
                <c:pt idx="163">
                  <c:v>92.8</c:v>
                </c:pt>
                <c:pt idx="164">
                  <c:v>91.8</c:v>
                </c:pt>
                <c:pt idx="165">
                  <c:v>92.3</c:v>
                </c:pt>
                <c:pt idx="166">
                  <c:v>94.9</c:v>
                </c:pt>
                <c:pt idx="167">
                  <c:v>92.3</c:v>
                </c:pt>
                <c:pt idx="168">
                  <c:v>95.4</c:v>
                </c:pt>
                <c:pt idx="169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4-433D-B414-3D58915BAF1C}"/>
            </c:ext>
          </c:extLst>
        </c:ser>
        <c:ser>
          <c:idx val="1"/>
          <c:order val="1"/>
          <c:tx>
            <c:strRef>
              <c:f>'Slide 10 e 11'!$E$1:$G$1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'Slide 10 e 11'!$A$3:$A$172</c:f>
              <c:numCache>
                <c:formatCode>mmm\-yy</c:formatCode>
                <c:ptCount val="17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</c:numCache>
            </c:numRef>
          </c:cat>
          <c:val>
            <c:numRef>
              <c:f>'Slide 10 e 11'!$E$3:$E$172</c:f>
              <c:numCache>
                <c:formatCode>0.0</c:formatCode>
                <c:ptCount val="170"/>
                <c:pt idx="0">
                  <c:v>105.6</c:v>
                </c:pt>
                <c:pt idx="1">
                  <c:v>106.7</c:v>
                </c:pt>
                <c:pt idx="2">
                  <c:v>108.4</c:v>
                </c:pt>
                <c:pt idx="3">
                  <c:v>106.6</c:v>
                </c:pt>
                <c:pt idx="4">
                  <c:v>110.9</c:v>
                </c:pt>
                <c:pt idx="5">
                  <c:v>109.5</c:v>
                </c:pt>
                <c:pt idx="6">
                  <c:v>109.7</c:v>
                </c:pt>
                <c:pt idx="7">
                  <c:v>109.8</c:v>
                </c:pt>
                <c:pt idx="8">
                  <c:v>108.9</c:v>
                </c:pt>
                <c:pt idx="9">
                  <c:v>111.5</c:v>
                </c:pt>
                <c:pt idx="10">
                  <c:v>111.1</c:v>
                </c:pt>
                <c:pt idx="11">
                  <c:v>110.6</c:v>
                </c:pt>
                <c:pt idx="12">
                  <c:v>108.9</c:v>
                </c:pt>
                <c:pt idx="13">
                  <c:v>108.7</c:v>
                </c:pt>
                <c:pt idx="14">
                  <c:v>107.1</c:v>
                </c:pt>
                <c:pt idx="15">
                  <c:v>110.5</c:v>
                </c:pt>
                <c:pt idx="16">
                  <c:v>109</c:v>
                </c:pt>
                <c:pt idx="17">
                  <c:v>110.7</c:v>
                </c:pt>
                <c:pt idx="18">
                  <c:v>109.3</c:v>
                </c:pt>
                <c:pt idx="19">
                  <c:v>108.9</c:v>
                </c:pt>
                <c:pt idx="20">
                  <c:v>106</c:v>
                </c:pt>
                <c:pt idx="21">
                  <c:v>105.9</c:v>
                </c:pt>
                <c:pt idx="22">
                  <c:v>107.7</c:v>
                </c:pt>
                <c:pt idx="23">
                  <c:v>106.2</c:v>
                </c:pt>
                <c:pt idx="24">
                  <c:v>102.9</c:v>
                </c:pt>
                <c:pt idx="25">
                  <c:v>104.6</c:v>
                </c:pt>
                <c:pt idx="26">
                  <c:v>105.9</c:v>
                </c:pt>
                <c:pt idx="27">
                  <c:v>105.5</c:v>
                </c:pt>
                <c:pt idx="28">
                  <c:v>102.8</c:v>
                </c:pt>
                <c:pt idx="29">
                  <c:v>103.8</c:v>
                </c:pt>
                <c:pt idx="30">
                  <c:v>103.8</c:v>
                </c:pt>
                <c:pt idx="31">
                  <c:v>103.9</c:v>
                </c:pt>
                <c:pt idx="32">
                  <c:v>105.9</c:v>
                </c:pt>
                <c:pt idx="33">
                  <c:v>101.8</c:v>
                </c:pt>
                <c:pt idx="34">
                  <c:v>103.7</c:v>
                </c:pt>
                <c:pt idx="35">
                  <c:v>101</c:v>
                </c:pt>
                <c:pt idx="36">
                  <c:v>98</c:v>
                </c:pt>
                <c:pt idx="37">
                  <c:v>99.2</c:v>
                </c:pt>
                <c:pt idx="38">
                  <c:v>101.3</c:v>
                </c:pt>
                <c:pt idx="39">
                  <c:v>101.8</c:v>
                </c:pt>
                <c:pt idx="40">
                  <c:v>102.1</c:v>
                </c:pt>
                <c:pt idx="41">
                  <c:v>100.9</c:v>
                </c:pt>
                <c:pt idx="42">
                  <c:v>100.7</c:v>
                </c:pt>
                <c:pt idx="43">
                  <c:v>99.7</c:v>
                </c:pt>
                <c:pt idx="44">
                  <c:v>100.9</c:v>
                </c:pt>
                <c:pt idx="45">
                  <c:v>100</c:v>
                </c:pt>
                <c:pt idx="46">
                  <c:v>101.6</c:v>
                </c:pt>
                <c:pt idx="47">
                  <c:v>101.6</c:v>
                </c:pt>
                <c:pt idx="48">
                  <c:v>99.2</c:v>
                </c:pt>
                <c:pt idx="49">
                  <c:v>101.3</c:v>
                </c:pt>
                <c:pt idx="50">
                  <c:v>97.4</c:v>
                </c:pt>
                <c:pt idx="51">
                  <c:v>97.7</c:v>
                </c:pt>
                <c:pt idx="52">
                  <c:v>94.4</c:v>
                </c:pt>
                <c:pt idx="53">
                  <c:v>95.7</c:v>
                </c:pt>
                <c:pt idx="54">
                  <c:v>92.6</c:v>
                </c:pt>
                <c:pt idx="55">
                  <c:v>94.6</c:v>
                </c:pt>
                <c:pt idx="56">
                  <c:v>90.8</c:v>
                </c:pt>
                <c:pt idx="57">
                  <c:v>93</c:v>
                </c:pt>
                <c:pt idx="58">
                  <c:v>86.3</c:v>
                </c:pt>
                <c:pt idx="59">
                  <c:v>86</c:v>
                </c:pt>
                <c:pt idx="60">
                  <c:v>83.5</c:v>
                </c:pt>
                <c:pt idx="61">
                  <c:v>79.599999999999994</c:v>
                </c:pt>
                <c:pt idx="62">
                  <c:v>74.400000000000006</c:v>
                </c:pt>
                <c:pt idx="63">
                  <c:v>76.400000000000006</c:v>
                </c:pt>
                <c:pt idx="64">
                  <c:v>72.7</c:v>
                </c:pt>
                <c:pt idx="65">
                  <c:v>70.3</c:v>
                </c:pt>
                <c:pt idx="66">
                  <c:v>69.3</c:v>
                </c:pt>
                <c:pt idx="67">
                  <c:v>65.5</c:v>
                </c:pt>
                <c:pt idx="68">
                  <c:v>62.6</c:v>
                </c:pt>
                <c:pt idx="69">
                  <c:v>62.9</c:v>
                </c:pt>
                <c:pt idx="70">
                  <c:v>64.3</c:v>
                </c:pt>
                <c:pt idx="71">
                  <c:v>64.099999999999994</c:v>
                </c:pt>
                <c:pt idx="72">
                  <c:v>68.8</c:v>
                </c:pt>
                <c:pt idx="73">
                  <c:v>66.3</c:v>
                </c:pt>
                <c:pt idx="74">
                  <c:v>67.5</c:v>
                </c:pt>
                <c:pt idx="75">
                  <c:v>66.099999999999994</c:v>
                </c:pt>
                <c:pt idx="76">
                  <c:v>69.7</c:v>
                </c:pt>
                <c:pt idx="77">
                  <c:v>69.3</c:v>
                </c:pt>
                <c:pt idx="78">
                  <c:v>75.099999999999994</c:v>
                </c:pt>
                <c:pt idx="79">
                  <c:v>76.900000000000006</c:v>
                </c:pt>
                <c:pt idx="80">
                  <c:v>77.7</c:v>
                </c:pt>
                <c:pt idx="81">
                  <c:v>76.400000000000006</c:v>
                </c:pt>
                <c:pt idx="82">
                  <c:v>77</c:v>
                </c:pt>
                <c:pt idx="83">
                  <c:v>76</c:v>
                </c:pt>
                <c:pt idx="84">
                  <c:v>81.3</c:v>
                </c:pt>
                <c:pt idx="85">
                  <c:v>80</c:v>
                </c:pt>
                <c:pt idx="86">
                  <c:v>82.7</c:v>
                </c:pt>
                <c:pt idx="87">
                  <c:v>82.4</c:v>
                </c:pt>
                <c:pt idx="88">
                  <c:v>81.599999999999994</c:v>
                </c:pt>
                <c:pt idx="89">
                  <c:v>84.5</c:v>
                </c:pt>
                <c:pt idx="90">
                  <c:v>80</c:v>
                </c:pt>
                <c:pt idx="91">
                  <c:v>82.8</c:v>
                </c:pt>
                <c:pt idx="92">
                  <c:v>84.1</c:v>
                </c:pt>
                <c:pt idx="93">
                  <c:v>84.4</c:v>
                </c:pt>
                <c:pt idx="94">
                  <c:v>85.1</c:v>
                </c:pt>
                <c:pt idx="95">
                  <c:v>86.2</c:v>
                </c:pt>
                <c:pt idx="96">
                  <c:v>85.4</c:v>
                </c:pt>
                <c:pt idx="97">
                  <c:v>86.9</c:v>
                </c:pt>
                <c:pt idx="98">
                  <c:v>85.7</c:v>
                </c:pt>
                <c:pt idx="99">
                  <c:v>84.5</c:v>
                </c:pt>
                <c:pt idx="100">
                  <c:v>85.1</c:v>
                </c:pt>
                <c:pt idx="101">
                  <c:v>80.7</c:v>
                </c:pt>
                <c:pt idx="102">
                  <c:v>84</c:v>
                </c:pt>
                <c:pt idx="103">
                  <c:v>81.7</c:v>
                </c:pt>
                <c:pt idx="104">
                  <c:v>83.8</c:v>
                </c:pt>
                <c:pt idx="105">
                  <c:v>83</c:v>
                </c:pt>
                <c:pt idx="106">
                  <c:v>88.1</c:v>
                </c:pt>
                <c:pt idx="107">
                  <c:v>90.3</c:v>
                </c:pt>
                <c:pt idx="108">
                  <c:v>89.1</c:v>
                </c:pt>
                <c:pt idx="109">
                  <c:v>89</c:v>
                </c:pt>
                <c:pt idx="110">
                  <c:v>89.7</c:v>
                </c:pt>
                <c:pt idx="111">
                  <c:v>87.3</c:v>
                </c:pt>
                <c:pt idx="112">
                  <c:v>85.6</c:v>
                </c:pt>
                <c:pt idx="113">
                  <c:v>88.3</c:v>
                </c:pt>
                <c:pt idx="114">
                  <c:v>87.8</c:v>
                </c:pt>
                <c:pt idx="115">
                  <c:v>88.1</c:v>
                </c:pt>
                <c:pt idx="116">
                  <c:v>89.7</c:v>
                </c:pt>
                <c:pt idx="117">
                  <c:v>92.1</c:v>
                </c:pt>
                <c:pt idx="118">
                  <c:v>90.8</c:v>
                </c:pt>
                <c:pt idx="119">
                  <c:v>91.4</c:v>
                </c:pt>
                <c:pt idx="120">
                  <c:v>93.3</c:v>
                </c:pt>
                <c:pt idx="121">
                  <c:v>93.6</c:v>
                </c:pt>
                <c:pt idx="122">
                  <c:v>80.8</c:v>
                </c:pt>
                <c:pt idx="123">
                  <c:v>48.9</c:v>
                </c:pt>
                <c:pt idx="124">
                  <c:v>48.5</c:v>
                </c:pt>
                <c:pt idx="125">
                  <c:v>65</c:v>
                </c:pt>
                <c:pt idx="126">
                  <c:v>73.2</c:v>
                </c:pt>
                <c:pt idx="127">
                  <c:v>82.5</c:v>
                </c:pt>
                <c:pt idx="128">
                  <c:v>92.1</c:v>
                </c:pt>
                <c:pt idx="129">
                  <c:v>82</c:v>
                </c:pt>
                <c:pt idx="130">
                  <c:v>84.6</c:v>
                </c:pt>
                <c:pt idx="131">
                  <c:v>84.4</c:v>
                </c:pt>
                <c:pt idx="132">
                  <c:v>85.9</c:v>
                </c:pt>
                <c:pt idx="133">
                  <c:v>86.2</c:v>
                </c:pt>
                <c:pt idx="134">
                  <c:v>75.2</c:v>
                </c:pt>
                <c:pt idx="135">
                  <c:v>80</c:v>
                </c:pt>
                <c:pt idx="136">
                  <c:v>80.599999999999994</c:v>
                </c:pt>
                <c:pt idx="137">
                  <c:v>81.099999999999994</c:v>
                </c:pt>
                <c:pt idx="138">
                  <c:v>88.5</c:v>
                </c:pt>
                <c:pt idx="139">
                  <c:v>87.2</c:v>
                </c:pt>
                <c:pt idx="140">
                  <c:v>93.7</c:v>
                </c:pt>
                <c:pt idx="141">
                  <c:v>90.5</c:v>
                </c:pt>
                <c:pt idx="142">
                  <c:v>87.6</c:v>
                </c:pt>
                <c:pt idx="143">
                  <c:v>88.1</c:v>
                </c:pt>
                <c:pt idx="144">
                  <c:v>85.3</c:v>
                </c:pt>
                <c:pt idx="145">
                  <c:v>82.9</c:v>
                </c:pt>
                <c:pt idx="146">
                  <c:v>85.3</c:v>
                </c:pt>
                <c:pt idx="147">
                  <c:v>88.9</c:v>
                </c:pt>
                <c:pt idx="148">
                  <c:v>91</c:v>
                </c:pt>
                <c:pt idx="149">
                  <c:v>88.6</c:v>
                </c:pt>
                <c:pt idx="150">
                  <c:v>88.1</c:v>
                </c:pt>
                <c:pt idx="151">
                  <c:v>89.5</c:v>
                </c:pt>
                <c:pt idx="152">
                  <c:v>90.4</c:v>
                </c:pt>
                <c:pt idx="153">
                  <c:v>89.4</c:v>
                </c:pt>
                <c:pt idx="154">
                  <c:v>86.4</c:v>
                </c:pt>
                <c:pt idx="155">
                  <c:v>87.8</c:v>
                </c:pt>
                <c:pt idx="156">
                  <c:v>85.4</c:v>
                </c:pt>
                <c:pt idx="157">
                  <c:v>87.4</c:v>
                </c:pt>
                <c:pt idx="158">
                  <c:v>85.4</c:v>
                </c:pt>
                <c:pt idx="159">
                  <c:v>82.2</c:v>
                </c:pt>
                <c:pt idx="160">
                  <c:v>84.9</c:v>
                </c:pt>
                <c:pt idx="161">
                  <c:v>86.6</c:v>
                </c:pt>
                <c:pt idx="162">
                  <c:v>87</c:v>
                </c:pt>
                <c:pt idx="163">
                  <c:v>86.8</c:v>
                </c:pt>
                <c:pt idx="164">
                  <c:v>86.8</c:v>
                </c:pt>
                <c:pt idx="165">
                  <c:v>86.5</c:v>
                </c:pt>
                <c:pt idx="166">
                  <c:v>84.4</c:v>
                </c:pt>
                <c:pt idx="167">
                  <c:v>85.6</c:v>
                </c:pt>
                <c:pt idx="168">
                  <c:v>88.6</c:v>
                </c:pt>
                <c:pt idx="169">
                  <c:v>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E4-433D-B414-3D58915BAF1C}"/>
            </c:ext>
          </c:extLst>
        </c:ser>
        <c:ser>
          <c:idx val="3"/>
          <c:order val="2"/>
          <c:tx>
            <c:strRef>
              <c:f>'Slide 10 e 11'!$H$1:$J$1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'Slide 10 e 11'!$A$3:$A$172</c:f>
              <c:numCache>
                <c:formatCode>mmm\-yy</c:formatCode>
                <c:ptCount val="17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</c:numCache>
            </c:numRef>
          </c:cat>
          <c:val>
            <c:numRef>
              <c:f>'Slide 10 e 11'!$H$3:$H$172</c:f>
              <c:numCache>
                <c:formatCode>0.0</c:formatCode>
                <c:ptCount val="170"/>
                <c:pt idx="0">
                  <c:v>111.7</c:v>
                </c:pt>
                <c:pt idx="1">
                  <c:v>111.8</c:v>
                </c:pt>
                <c:pt idx="2">
                  <c:v>115.8</c:v>
                </c:pt>
                <c:pt idx="3">
                  <c:v>112.6</c:v>
                </c:pt>
                <c:pt idx="4">
                  <c:v>111.1</c:v>
                </c:pt>
                <c:pt idx="5">
                  <c:v>116.1</c:v>
                </c:pt>
                <c:pt idx="6">
                  <c:v>113.5</c:v>
                </c:pt>
                <c:pt idx="7">
                  <c:v>113</c:v>
                </c:pt>
                <c:pt idx="8">
                  <c:v>110.6</c:v>
                </c:pt>
                <c:pt idx="9">
                  <c:v>113.8</c:v>
                </c:pt>
                <c:pt idx="10">
                  <c:v>112</c:v>
                </c:pt>
                <c:pt idx="11">
                  <c:v>111</c:v>
                </c:pt>
                <c:pt idx="12">
                  <c:v>109.4</c:v>
                </c:pt>
                <c:pt idx="13">
                  <c:v>109.6</c:v>
                </c:pt>
                <c:pt idx="14">
                  <c:v>108.6</c:v>
                </c:pt>
                <c:pt idx="15">
                  <c:v>110.5</c:v>
                </c:pt>
                <c:pt idx="16">
                  <c:v>112.8</c:v>
                </c:pt>
                <c:pt idx="17">
                  <c:v>109.7</c:v>
                </c:pt>
                <c:pt idx="18">
                  <c:v>110.2</c:v>
                </c:pt>
                <c:pt idx="19">
                  <c:v>108.2</c:v>
                </c:pt>
                <c:pt idx="20">
                  <c:v>105.7</c:v>
                </c:pt>
                <c:pt idx="21">
                  <c:v>106.4</c:v>
                </c:pt>
                <c:pt idx="22">
                  <c:v>104.1</c:v>
                </c:pt>
                <c:pt idx="23">
                  <c:v>104.6</c:v>
                </c:pt>
                <c:pt idx="24">
                  <c:v>103.4</c:v>
                </c:pt>
                <c:pt idx="25">
                  <c:v>105.8</c:v>
                </c:pt>
                <c:pt idx="26">
                  <c:v>106.8</c:v>
                </c:pt>
                <c:pt idx="27">
                  <c:v>105.7</c:v>
                </c:pt>
                <c:pt idx="28">
                  <c:v>103.4</c:v>
                </c:pt>
                <c:pt idx="29">
                  <c:v>104</c:v>
                </c:pt>
                <c:pt idx="30">
                  <c:v>101.8</c:v>
                </c:pt>
                <c:pt idx="31">
                  <c:v>100.4</c:v>
                </c:pt>
                <c:pt idx="32">
                  <c:v>103.5</c:v>
                </c:pt>
                <c:pt idx="33">
                  <c:v>103.7</c:v>
                </c:pt>
                <c:pt idx="34">
                  <c:v>101.6</c:v>
                </c:pt>
                <c:pt idx="35">
                  <c:v>100.3</c:v>
                </c:pt>
                <c:pt idx="36">
                  <c:v>102.3</c:v>
                </c:pt>
                <c:pt idx="37">
                  <c:v>102</c:v>
                </c:pt>
                <c:pt idx="38">
                  <c:v>103.9</c:v>
                </c:pt>
                <c:pt idx="39">
                  <c:v>101.9</c:v>
                </c:pt>
                <c:pt idx="40">
                  <c:v>103.4</c:v>
                </c:pt>
                <c:pt idx="41">
                  <c:v>101.5</c:v>
                </c:pt>
                <c:pt idx="42">
                  <c:v>99.2</c:v>
                </c:pt>
                <c:pt idx="43">
                  <c:v>99.9</c:v>
                </c:pt>
                <c:pt idx="44">
                  <c:v>102.3</c:v>
                </c:pt>
                <c:pt idx="45">
                  <c:v>101.1</c:v>
                </c:pt>
                <c:pt idx="46">
                  <c:v>98.9</c:v>
                </c:pt>
                <c:pt idx="47">
                  <c:v>98.8</c:v>
                </c:pt>
                <c:pt idx="48">
                  <c:v>95.3</c:v>
                </c:pt>
                <c:pt idx="49">
                  <c:v>96.9</c:v>
                </c:pt>
                <c:pt idx="50">
                  <c:v>97.7</c:v>
                </c:pt>
                <c:pt idx="51">
                  <c:v>95.7</c:v>
                </c:pt>
                <c:pt idx="52">
                  <c:v>88.7</c:v>
                </c:pt>
                <c:pt idx="53">
                  <c:v>89.1</c:v>
                </c:pt>
                <c:pt idx="54">
                  <c:v>92.7</c:v>
                </c:pt>
                <c:pt idx="55">
                  <c:v>89.2</c:v>
                </c:pt>
                <c:pt idx="56">
                  <c:v>89.9</c:v>
                </c:pt>
                <c:pt idx="57">
                  <c:v>87.9</c:v>
                </c:pt>
                <c:pt idx="58">
                  <c:v>87.8</c:v>
                </c:pt>
                <c:pt idx="59">
                  <c:v>86.8</c:v>
                </c:pt>
                <c:pt idx="60">
                  <c:v>85</c:v>
                </c:pt>
                <c:pt idx="61">
                  <c:v>81.5</c:v>
                </c:pt>
                <c:pt idx="62">
                  <c:v>75.3</c:v>
                </c:pt>
                <c:pt idx="63">
                  <c:v>76.900000000000006</c:v>
                </c:pt>
                <c:pt idx="64">
                  <c:v>78</c:v>
                </c:pt>
                <c:pt idx="65">
                  <c:v>75.599999999999994</c:v>
                </c:pt>
                <c:pt idx="66">
                  <c:v>73.7</c:v>
                </c:pt>
                <c:pt idx="67">
                  <c:v>71.900000000000006</c:v>
                </c:pt>
                <c:pt idx="68">
                  <c:v>66.900000000000006</c:v>
                </c:pt>
                <c:pt idx="69">
                  <c:v>68.900000000000006</c:v>
                </c:pt>
                <c:pt idx="70">
                  <c:v>69.400000000000006</c:v>
                </c:pt>
                <c:pt idx="71">
                  <c:v>71.900000000000006</c:v>
                </c:pt>
                <c:pt idx="72">
                  <c:v>69.400000000000006</c:v>
                </c:pt>
                <c:pt idx="73">
                  <c:v>72.3</c:v>
                </c:pt>
                <c:pt idx="74">
                  <c:v>69.5</c:v>
                </c:pt>
                <c:pt idx="75">
                  <c:v>71.099999999999994</c:v>
                </c:pt>
                <c:pt idx="76">
                  <c:v>74.5</c:v>
                </c:pt>
                <c:pt idx="77">
                  <c:v>76.400000000000006</c:v>
                </c:pt>
                <c:pt idx="78">
                  <c:v>80</c:v>
                </c:pt>
                <c:pt idx="79">
                  <c:v>83.5</c:v>
                </c:pt>
                <c:pt idx="80">
                  <c:v>82.6</c:v>
                </c:pt>
                <c:pt idx="81">
                  <c:v>82.3</c:v>
                </c:pt>
                <c:pt idx="82">
                  <c:v>84</c:v>
                </c:pt>
                <c:pt idx="83">
                  <c:v>81.099999999999994</c:v>
                </c:pt>
                <c:pt idx="84">
                  <c:v>81.3</c:v>
                </c:pt>
                <c:pt idx="85">
                  <c:v>81.8</c:v>
                </c:pt>
                <c:pt idx="86">
                  <c:v>85.2</c:v>
                </c:pt>
                <c:pt idx="87">
                  <c:v>85.6</c:v>
                </c:pt>
                <c:pt idx="88">
                  <c:v>86.7</c:v>
                </c:pt>
                <c:pt idx="89">
                  <c:v>87</c:v>
                </c:pt>
                <c:pt idx="90">
                  <c:v>85.8</c:v>
                </c:pt>
                <c:pt idx="91">
                  <c:v>87.8</c:v>
                </c:pt>
                <c:pt idx="92">
                  <c:v>91.4</c:v>
                </c:pt>
                <c:pt idx="93">
                  <c:v>92.7</c:v>
                </c:pt>
                <c:pt idx="94">
                  <c:v>90.4</c:v>
                </c:pt>
                <c:pt idx="95">
                  <c:v>92.8</c:v>
                </c:pt>
                <c:pt idx="96">
                  <c:v>95.1</c:v>
                </c:pt>
                <c:pt idx="97">
                  <c:v>93.8</c:v>
                </c:pt>
                <c:pt idx="98">
                  <c:v>94.7</c:v>
                </c:pt>
                <c:pt idx="99">
                  <c:v>94.3</c:v>
                </c:pt>
                <c:pt idx="100">
                  <c:v>93.2</c:v>
                </c:pt>
                <c:pt idx="101">
                  <c:v>86.2</c:v>
                </c:pt>
                <c:pt idx="102">
                  <c:v>89.5</c:v>
                </c:pt>
                <c:pt idx="103">
                  <c:v>91.5</c:v>
                </c:pt>
                <c:pt idx="104">
                  <c:v>90.8</c:v>
                </c:pt>
                <c:pt idx="105">
                  <c:v>92.1</c:v>
                </c:pt>
                <c:pt idx="106">
                  <c:v>99.6</c:v>
                </c:pt>
                <c:pt idx="107">
                  <c:v>102.4</c:v>
                </c:pt>
                <c:pt idx="108">
                  <c:v>103.7</c:v>
                </c:pt>
                <c:pt idx="109">
                  <c:v>100</c:v>
                </c:pt>
                <c:pt idx="110">
                  <c:v>97.9</c:v>
                </c:pt>
                <c:pt idx="111">
                  <c:v>96.6</c:v>
                </c:pt>
                <c:pt idx="112">
                  <c:v>94</c:v>
                </c:pt>
                <c:pt idx="113">
                  <c:v>95.1</c:v>
                </c:pt>
                <c:pt idx="114">
                  <c:v>96.1</c:v>
                </c:pt>
                <c:pt idx="115">
                  <c:v>96.4</c:v>
                </c:pt>
                <c:pt idx="116">
                  <c:v>97.5</c:v>
                </c:pt>
                <c:pt idx="117">
                  <c:v>94.2</c:v>
                </c:pt>
                <c:pt idx="118">
                  <c:v>99.5</c:v>
                </c:pt>
                <c:pt idx="119">
                  <c:v>98.2</c:v>
                </c:pt>
                <c:pt idx="120">
                  <c:v>100.8</c:v>
                </c:pt>
                <c:pt idx="121">
                  <c:v>97.9</c:v>
                </c:pt>
                <c:pt idx="122">
                  <c:v>88.4</c:v>
                </c:pt>
                <c:pt idx="123">
                  <c:v>52.4</c:v>
                </c:pt>
                <c:pt idx="124">
                  <c:v>57.1</c:v>
                </c:pt>
                <c:pt idx="125">
                  <c:v>73</c:v>
                </c:pt>
                <c:pt idx="126">
                  <c:v>82.4</c:v>
                </c:pt>
                <c:pt idx="127">
                  <c:v>88.9</c:v>
                </c:pt>
                <c:pt idx="128">
                  <c:v>90.3</c:v>
                </c:pt>
                <c:pt idx="129">
                  <c:v>94.7</c:v>
                </c:pt>
                <c:pt idx="130">
                  <c:v>94</c:v>
                </c:pt>
                <c:pt idx="131">
                  <c:v>93.8</c:v>
                </c:pt>
                <c:pt idx="132">
                  <c:v>90.7</c:v>
                </c:pt>
                <c:pt idx="133">
                  <c:v>88.2</c:v>
                </c:pt>
                <c:pt idx="134">
                  <c:v>80.599999999999994</c:v>
                </c:pt>
                <c:pt idx="135">
                  <c:v>81.7</c:v>
                </c:pt>
                <c:pt idx="136">
                  <c:v>91</c:v>
                </c:pt>
                <c:pt idx="137">
                  <c:v>95.6</c:v>
                </c:pt>
                <c:pt idx="138">
                  <c:v>98.3</c:v>
                </c:pt>
                <c:pt idx="139">
                  <c:v>99.5</c:v>
                </c:pt>
                <c:pt idx="140">
                  <c:v>96.6</c:v>
                </c:pt>
                <c:pt idx="141">
                  <c:v>100.2</c:v>
                </c:pt>
                <c:pt idx="142">
                  <c:v>98.5</c:v>
                </c:pt>
                <c:pt idx="143">
                  <c:v>99.1</c:v>
                </c:pt>
                <c:pt idx="144">
                  <c:v>96</c:v>
                </c:pt>
                <c:pt idx="145">
                  <c:v>94.1</c:v>
                </c:pt>
                <c:pt idx="146">
                  <c:v>93.9</c:v>
                </c:pt>
                <c:pt idx="147">
                  <c:v>100.1</c:v>
                </c:pt>
                <c:pt idx="148">
                  <c:v>100.7</c:v>
                </c:pt>
                <c:pt idx="149">
                  <c:v>101.6</c:v>
                </c:pt>
                <c:pt idx="150">
                  <c:v>99.4</c:v>
                </c:pt>
                <c:pt idx="151">
                  <c:v>100.1</c:v>
                </c:pt>
                <c:pt idx="152">
                  <c:v>101.4</c:v>
                </c:pt>
                <c:pt idx="153">
                  <c:v>98.6</c:v>
                </c:pt>
                <c:pt idx="154">
                  <c:v>94</c:v>
                </c:pt>
                <c:pt idx="155">
                  <c:v>95.1</c:v>
                </c:pt>
                <c:pt idx="156">
                  <c:v>93.5</c:v>
                </c:pt>
                <c:pt idx="157">
                  <c:v>94</c:v>
                </c:pt>
                <c:pt idx="158">
                  <c:v>94.4</c:v>
                </c:pt>
                <c:pt idx="159">
                  <c:v>90.9</c:v>
                </c:pt>
                <c:pt idx="160">
                  <c:v>93.5</c:v>
                </c:pt>
                <c:pt idx="161">
                  <c:v>95.9</c:v>
                </c:pt>
                <c:pt idx="162">
                  <c:v>95</c:v>
                </c:pt>
                <c:pt idx="163">
                  <c:v>95.9</c:v>
                </c:pt>
                <c:pt idx="164">
                  <c:v>95</c:v>
                </c:pt>
                <c:pt idx="165">
                  <c:v>94.6</c:v>
                </c:pt>
                <c:pt idx="166">
                  <c:v>95.7</c:v>
                </c:pt>
                <c:pt idx="167">
                  <c:v>94.5</c:v>
                </c:pt>
                <c:pt idx="168">
                  <c:v>97</c:v>
                </c:pt>
                <c:pt idx="169">
                  <c:v>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E4-433D-B414-3D58915BAF1C}"/>
            </c:ext>
          </c:extLst>
        </c:ser>
        <c:ser>
          <c:idx val="5"/>
          <c:order val="3"/>
          <c:tx>
            <c:strRef>
              <c:f>'Slide 10 e 11'!$K$1:$M$1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'Slide 10 e 11'!$A$3:$A$172</c:f>
              <c:numCache>
                <c:formatCode>mmm\-yy</c:formatCode>
                <c:ptCount val="170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</c:numCache>
            </c:numRef>
          </c:cat>
          <c:val>
            <c:numRef>
              <c:f>'Slide 10 e 11'!$K$3:$K$172</c:f>
              <c:numCache>
                <c:formatCode>0.0</c:formatCode>
                <c:ptCount val="170"/>
                <c:pt idx="0">
                  <c:v>105</c:v>
                </c:pt>
                <c:pt idx="1">
                  <c:v>104.4</c:v>
                </c:pt>
                <c:pt idx="2">
                  <c:v>110.8</c:v>
                </c:pt>
                <c:pt idx="3">
                  <c:v>111.6</c:v>
                </c:pt>
                <c:pt idx="4">
                  <c:v>110.4</c:v>
                </c:pt>
                <c:pt idx="5">
                  <c:v>111.2</c:v>
                </c:pt>
                <c:pt idx="6">
                  <c:v>109</c:v>
                </c:pt>
                <c:pt idx="7">
                  <c:v>108.1</c:v>
                </c:pt>
                <c:pt idx="8">
                  <c:v>107.6</c:v>
                </c:pt>
                <c:pt idx="9">
                  <c:v>106.7</c:v>
                </c:pt>
                <c:pt idx="10">
                  <c:v>109.6</c:v>
                </c:pt>
                <c:pt idx="11">
                  <c:v>108.2</c:v>
                </c:pt>
                <c:pt idx="12">
                  <c:v>109.1</c:v>
                </c:pt>
                <c:pt idx="13">
                  <c:v>108.4</c:v>
                </c:pt>
                <c:pt idx="14">
                  <c:v>107.2</c:v>
                </c:pt>
                <c:pt idx="15">
                  <c:v>105.8</c:v>
                </c:pt>
                <c:pt idx="16">
                  <c:v>104</c:v>
                </c:pt>
                <c:pt idx="17">
                  <c:v>106.1</c:v>
                </c:pt>
                <c:pt idx="18">
                  <c:v>107.2</c:v>
                </c:pt>
                <c:pt idx="19">
                  <c:v>105.8</c:v>
                </c:pt>
                <c:pt idx="20">
                  <c:v>105.9</c:v>
                </c:pt>
                <c:pt idx="21">
                  <c:v>110.1</c:v>
                </c:pt>
                <c:pt idx="22">
                  <c:v>103.5</c:v>
                </c:pt>
                <c:pt idx="23">
                  <c:v>101.3</c:v>
                </c:pt>
                <c:pt idx="24">
                  <c:v>99.6</c:v>
                </c:pt>
                <c:pt idx="25">
                  <c:v>104.5</c:v>
                </c:pt>
                <c:pt idx="26">
                  <c:v>103.4</c:v>
                </c:pt>
                <c:pt idx="27">
                  <c:v>106.3</c:v>
                </c:pt>
                <c:pt idx="28">
                  <c:v>103.6</c:v>
                </c:pt>
                <c:pt idx="29">
                  <c:v>103.6</c:v>
                </c:pt>
                <c:pt idx="30">
                  <c:v>107.8</c:v>
                </c:pt>
                <c:pt idx="31">
                  <c:v>108.5</c:v>
                </c:pt>
                <c:pt idx="32">
                  <c:v>109.9</c:v>
                </c:pt>
                <c:pt idx="33">
                  <c:v>102.7</c:v>
                </c:pt>
                <c:pt idx="34">
                  <c:v>105.9</c:v>
                </c:pt>
                <c:pt idx="35">
                  <c:v>105.3</c:v>
                </c:pt>
                <c:pt idx="36">
                  <c:v>105.3</c:v>
                </c:pt>
                <c:pt idx="37">
                  <c:v>104.9</c:v>
                </c:pt>
                <c:pt idx="38">
                  <c:v>106.1</c:v>
                </c:pt>
                <c:pt idx="39">
                  <c:v>102.6</c:v>
                </c:pt>
                <c:pt idx="40">
                  <c:v>106.6</c:v>
                </c:pt>
                <c:pt idx="41">
                  <c:v>105.3</c:v>
                </c:pt>
                <c:pt idx="42">
                  <c:v>100.9</c:v>
                </c:pt>
                <c:pt idx="43">
                  <c:v>101.8</c:v>
                </c:pt>
                <c:pt idx="44">
                  <c:v>103.6</c:v>
                </c:pt>
                <c:pt idx="45">
                  <c:v>103.9</c:v>
                </c:pt>
                <c:pt idx="46">
                  <c:v>100.8</c:v>
                </c:pt>
                <c:pt idx="47">
                  <c:v>101</c:v>
                </c:pt>
                <c:pt idx="48">
                  <c:v>100</c:v>
                </c:pt>
                <c:pt idx="49">
                  <c:v>100.5</c:v>
                </c:pt>
                <c:pt idx="50">
                  <c:v>98</c:v>
                </c:pt>
                <c:pt idx="51">
                  <c:v>99.1</c:v>
                </c:pt>
                <c:pt idx="52">
                  <c:v>92</c:v>
                </c:pt>
                <c:pt idx="53">
                  <c:v>90.2</c:v>
                </c:pt>
                <c:pt idx="54">
                  <c:v>90.7</c:v>
                </c:pt>
                <c:pt idx="55">
                  <c:v>92.1</c:v>
                </c:pt>
                <c:pt idx="56">
                  <c:v>89.3</c:v>
                </c:pt>
                <c:pt idx="57">
                  <c:v>91.3</c:v>
                </c:pt>
                <c:pt idx="58">
                  <c:v>87.2</c:v>
                </c:pt>
                <c:pt idx="59">
                  <c:v>84.5</c:v>
                </c:pt>
                <c:pt idx="60">
                  <c:v>81.7</c:v>
                </c:pt>
                <c:pt idx="61">
                  <c:v>78.8</c:v>
                </c:pt>
                <c:pt idx="62">
                  <c:v>72.599999999999994</c:v>
                </c:pt>
                <c:pt idx="63">
                  <c:v>75.2</c:v>
                </c:pt>
                <c:pt idx="64">
                  <c:v>76.900000000000006</c:v>
                </c:pt>
                <c:pt idx="65">
                  <c:v>72.2</c:v>
                </c:pt>
                <c:pt idx="66">
                  <c:v>73.099999999999994</c:v>
                </c:pt>
                <c:pt idx="67">
                  <c:v>66.400000000000006</c:v>
                </c:pt>
                <c:pt idx="68">
                  <c:v>64.5</c:v>
                </c:pt>
                <c:pt idx="69">
                  <c:v>65.3</c:v>
                </c:pt>
                <c:pt idx="70">
                  <c:v>70.099999999999994</c:v>
                </c:pt>
                <c:pt idx="71">
                  <c:v>72.5</c:v>
                </c:pt>
                <c:pt idx="72">
                  <c:v>73.3</c:v>
                </c:pt>
                <c:pt idx="73">
                  <c:v>70.400000000000006</c:v>
                </c:pt>
                <c:pt idx="74">
                  <c:v>73.5</c:v>
                </c:pt>
                <c:pt idx="75">
                  <c:v>71</c:v>
                </c:pt>
                <c:pt idx="76">
                  <c:v>76</c:v>
                </c:pt>
                <c:pt idx="77">
                  <c:v>80.3</c:v>
                </c:pt>
                <c:pt idx="78">
                  <c:v>80.8</c:v>
                </c:pt>
                <c:pt idx="79">
                  <c:v>82.7</c:v>
                </c:pt>
                <c:pt idx="80">
                  <c:v>85.1</c:v>
                </c:pt>
                <c:pt idx="81">
                  <c:v>86.6</c:v>
                </c:pt>
                <c:pt idx="82">
                  <c:v>83.7</c:v>
                </c:pt>
                <c:pt idx="83">
                  <c:v>83.5</c:v>
                </c:pt>
                <c:pt idx="84">
                  <c:v>83.6</c:v>
                </c:pt>
                <c:pt idx="85">
                  <c:v>84.3</c:v>
                </c:pt>
                <c:pt idx="86">
                  <c:v>88</c:v>
                </c:pt>
                <c:pt idx="87">
                  <c:v>88.4</c:v>
                </c:pt>
                <c:pt idx="88">
                  <c:v>88.3</c:v>
                </c:pt>
                <c:pt idx="89">
                  <c:v>85.4</c:v>
                </c:pt>
                <c:pt idx="90">
                  <c:v>86.1</c:v>
                </c:pt>
                <c:pt idx="91">
                  <c:v>87.2</c:v>
                </c:pt>
                <c:pt idx="92">
                  <c:v>87.7</c:v>
                </c:pt>
                <c:pt idx="93">
                  <c:v>84</c:v>
                </c:pt>
                <c:pt idx="94">
                  <c:v>89.9</c:v>
                </c:pt>
                <c:pt idx="95">
                  <c:v>89.9</c:v>
                </c:pt>
                <c:pt idx="96">
                  <c:v>92.7</c:v>
                </c:pt>
                <c:pt idx="97">
                  <c:v>92.7</c:v>
                </c:pt>
                <c:pt idx="98">
                  <c:v>93.5</c:v>
                </c:pt>
                <c:pt idx="99">
                  <c:v>93.3</c:v>
                </c:pt>
                <c:pt idx="100">
                  <c:v>93.2</c:v>
                </c:pt>
                <c:pt idx="101">
                  <c:v>89</c:v>
                </c:pt>
                <c:pt idx="102">
                  <c:v>90.8</c:v>
                </c:pt>
                <c:pt idx="103">
                  <c:v>88.1</c:v>
                </c:pt>
                <c:pt idx="104">
                  <c:v>91</c:v>
                </c:pt>
                <c:pt idx="105">
                  <c:v>95.5</c:v>
                </c:pt>
                <c:pt idx="106">
                  <c:v>101.3</c:v>
                </c:pt>
                <c:pt idx="107">
                  <c:v>102.5</c:v>
                </c:pt>
                <c:pt idx="108">
                  <c:v>105.7</c:v>
                </c:pt>
                <c:pt idx="109">
                  <c:v>105.9</c:v>
                </c:pt>
                <c:pt idx="110">
                  <c:v>100.6</c:v>
                </c:pt>
                <c:pt idx="111">
                  <c:v>95.4</c:v>
                </c:pt>
                <c:pt idx="112">
                  <c:v>93.4</c:v>
                </c:pt>
                <c:pt idx="113">
                  <c:v>95</c:v>
                </c:pt>
                <c:pt idx="114">
                  <c:v>91.8</c:v>
                </c:pt>
                <c:pt idx="115">
                  <c:v>96.2</c:v>
                </c:pt>
                <c:pt idx="116">
                  <c:v>96.3</c:v>
                </c:pt>
                <c:pt idx="117">
                  <c:v>95.9</c:v>
                </c:pt>
                <c:pt idx="118">
                  <c:v>97.4</c:v>
                </c:pt>
                <c:pt idx="119">
                  <c:v>96.3</c:v>
                </c:pt>
                <c:pt idx="120">
                  <c:v>101</c:v>
                </c:pt>
                <c:pt idx="121">
                  <c:v>99.8</c:v>
                </c:pt>
                <c:pt idx="122">
                  <c:v>92.3</c:v>
                </c:pt>
                <c:pt idx="123">
                  <c:v>53.7</c:v>
                </c:pt>
                <c:pt idx="124">
                  <c:v>61.6</c:v>
                </c:pt>
                <c:pt idx="125">
                  <c:v>73.400000000000006</c:v>
                </c:pt>
                <c:pt idx="126">
                  <c:v>78.099999999999994</c:v>
                </c:pt>
                <c:pt idx="127">
                  <c:v>87.2</c:v>
                </c:pt>
                <c:pt idx="128">
                  <c:v>97.1</c:v>
                </c:pt>
                <c:pt idx="129">
                  <c:v>97.2</c:v>
                </c:pt>
                <c:pt idx="130">
                  <c:v>98.1</c:v>
                </c:pt>
                <c:pt idx="131">
                  <c:v>96.1</c:v>
                </c:pt>
                <c:pt idx="132">
                  <c:v>91.4</c:v>
                </c:pt>
                <c:pt idx="133">
                  <c:v>93.7</c:v>
                </c:pt>
                <c:pt idx="134">
                  <c:v>78.099999999999994</c:v>
                </c:pt>
                <c:pt idx="135">
                  <c:v>90.3</c:v>
                </c:pt>
                <c:pt idx="136">
                  <c:v>96.1</c:v>
                </c:pt>
                <c:pt idx="137">
                  <c:v>96.5</c:v>
                </c:pt>
                <c:pt idx="138">
                  <c:v>104.7</c:v>
                </c:pt>
                <c:pt idx="139">
                  <c:v>102.5</c:v>
                </c:pt>
                <c:pt idx="140">
                  <c:v>99.4</c:v>
                </c:pt>
                <c:pt idx="141">
                  <c:v>101.6</c:v>
                </c:pt>
                <c:pt idx="142">
                  <c:v>105.7</c:v>
                </c:pt>
                <c:pt idx="143">
                  <c:v>105.6</c:v>
                </c:pt>
                <c:pt idx="144">
                  <c:v>96.2</c:v>
                </c:pt>
                <c:pt idx="145">
                  <c:v>97.8</c:v>
                </c:pt>
                <c:pt idx="146">
                  <c:v>95.3</c:v>
                </c:pt>
                <c:pt idx="147">
                  <c:v>98.5</c:v>
                </c:pt>
                <c:pt idx="148">
                  <c:v>102.5</c:v>
                </c:pt>
                <c:pt idx="149">
                  <c:v>103.1</c:v>
                </c:pt>
                <c:pt idx="150">
                  <c:v>100.9</c:v>
                </c:pt>
                <c:pt idx="151">
                  <c:v>104.3</c:v>
                </c:pt>
                <c:pt idx="152">
                  <c:v>101.9</c:v>
                </c:pt>
                <c:pt idx="153">
                  <c:v>99.5</c:v>
                </c:pt>
                <c:pt idx="154">
                  <c:v>88.7</c:v>
                </c:pt>
                <c:pt idx="155">
                  <c:v>91.1</c:v>
                </c:pt>
                <c:pt idx="156">
                  <c:v>84</c:v>
                </c:pt>
                <c:pt idx="157">
                  <c:v>85.1</c:v>
                </c:pt>
                <c:pt idx="158">
                  <c:v>88</c:v>
                </c:pt>
                <c:pt idx="159">
                  <c:v>87.1</c:v>
                </c:pt>
                <c:pt idx="160">
                  <c:v>84.3</c:v>
                </c:pt>
                <c:pt idx="161">
                  <c:v>87.1</c:v>
                </c:pt>
                <c:pt idx="162">
                  <c:v>87.4</c:v>
                </c:pt>
                <c:pt idx="163">
                  <c:v>86.7</c:v>
                </c:pt>
                <c:pt idx="164">
                  <c:v>85.3</c:v>
                </c:pt>
                <c:pt idx="165">
                  <c:v>85.5</c:v>
                </c:pt>
                <c:pt idx="166">
                  <c:v>89.2</c:v>
                </c:pt>
                <c:pt idx="167">
                  <c:v>93</c:v>
                </c:pt>
                <c:pt idx="168">
                  <c:v>92.5</c:v>
                </c:pt>
                <c:pt idx="16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E4-433D-B414-3D58915BA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444959"/>
        <c:axId val="456445375"/>
      </c:lineChart>
      <c:dateAx>
        <c:axId val="456444959"/>
        <c:scaling>
          <c:orientation val="minMax"/>
          <c:min val="4021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456445375"/>
        <c:crosses val="autoZero"/>
        <c:auto val="1"/>
        <c:lblOffset val="100"/>
        <c:baseTimeUnit val="months"/>
      </c:dateAx>
      <c:valAx>
        <c:axId val="45644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4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'Norte + Centro-Oeste'!$A$1:$A$171</c:f>
              <c:strCache>
                <c:ptCount val="17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'Norte + Centro-Oeste'!$B$110:$B$171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'Norte + Centro-Oeste'!$C$110:$C$171</c:f>
              <c:numCache>
                <c:formatCode>0.0</c:formatCode>
                <c:ptCount val="62"/>
                <c:pt idx="0">
                  <c:v>99.5</c:v>
                </c:pt>
                <c:pt idx="1">
                  <c:v>99.9</c:v>
                </c:pt>
                <c:pt idx="2">
                  <c:v>102.3</c:v>
                </c:pt>
                <c:pt idx="3">
                  <c:v>102.3</c:v>
                </c:pt>
                <c:pt idx="4">
                  <c:v>96.3</c:v>
                </c:pt>
                <c:pt idx="5">
                  <c:v>94.9</c:v>
                </c:pt>
                <c:pt idx="6">
                  <c:v>96.1</c:v>
                </c:pt>
                <c:pt idx="7">
                  <c:v>97.3</c:v>
                </c:pt>
                <c:pt idx="8">
                  <c:v>98.1</c:v>
                </c:pt>
                <c:pt idx="9">
                  <c:v>95.2</c:v>
                </c:pt>
                <c:pt idx="10">
                  <c:v>97.6</c:v>
                </c:pt>
                <c:pt idx="11">
                  <c:v>98.4</c:v>
                </c:pt>
                <c:pt idx="12">
                  <c:v>101.3</c:v>
                </c:pt>
                <c:pt idx="13">
                  <c:v>100.8</c:v>
                </c:pt>
                <c:pt idx="14">
                  <c:v>89.9</c:v>
                </c:pt>
                <c:pt idx="15">
                  <c:v>56.2</c:v>
                </c:pt>
                <c:pt idx="16">
                  <c:v>61.5</c:v>
                </c:pt>
                <c:pt idx="17">
                  <c:v>73.7</c:v>
                </c:pt>
                <c:pt idx="18">
                  <c:v>86.3</c:v>
                </c:pt>
                <c:pt idx="19">
                  <c:v>87.8</c:v>
                </c:pt>
                <c:pt idx="20">
                  <c:v>93</c:v>
                </c:pt>
                <c:pt idx="21">
                  <c:v>91.3</c:v>
                </c:pt>
                <c:pt idx="22">
                  <c:v>90.6</c:v>
                </c:pt>
                <c:pt idx="23">
                  <c:v>91.1</c:v>
                </c:pt>
                <c:pt idx="24">
                  <c:v>96.2</c:v>
                </c:pt>
                <c:pt idx="25">
                  <c:v>88.1</c:v>
                </c:pt>
                <c:pt idx="26">
                  <c:v>76.7</c:v>
                </c:pt>
                <c:pt idx="27">
                  <c:v>84.6</c:v>
                </c:pt>
                <c:pt idx="28">
                  <c:v>90.8</c:v>
                </c:pt>
                <c:pt idx="29">
                  <c:v>92.8</c:v>
                </c:pt>
                <c:pt idx="30">
                  <c:v>94.1</c:v>
                </c:pt>
                <c:pt idx="31">
                  <c:v>94.8</c:v>
                </c:pt>
                <c:pt idx="32">
                  <c:v>95.5</c:v>
                </c:pt>
                <c:pt idx="33">
                  <c:v>96.2</c:v>
                </c:pt>
                <c:pt idx="34">
                  <c:v>98.2</c:v>
                </c:pt>
                <c:pt idx="35">
                  <c:v>95.7</c:v>
                </c:pt>
                <c:pt idx="36">
                  <c:v>95</c:v>
                </c:pt>
                <c:pt idx="37">
                  <c:v>93.4</c:v>
                </c:pt>
                <c:pt idx="38">
                  <c:v>98.5</c:v>
                </c:pt>
                <c:pt idx="39">
                  <c:v>94.5</c:v>
                </c:pt>
                <c:pt idx="40">
                  <c:v>98</c:v>
                </c:pt>
                <c:pt idx="41">
                  <c:v>101</c:v>
                </c:pt>
                <c:pt idx="42">
                  <c:v>100.1</c:v>
                </c:pt>
                <c:pt idx="43">
                  <c:v>102.9</c:v>
                </c:pt>
                <c:pt idx="44">
                  <c:v>102.4</c:v>
                </c:pt>
                <c:pt idx="45">
                  <c:v>101</c:v>
                </c:pt>
                <c:pt idx="46">
                  <c:v>94.1</c:v>
                </c:pt>
                <c:pt idx="47">
                  <c:v>94.9</c:v>
                </c:pt>
                <c:pt idx="48">
                  <c:v>91.8</c:v>
                </c:pt>
                <c:pt idx="49">
                  <c:v>93.7</c:v>
                </c:pt>
                <c:pt idx="50">
                  <c:v>91.2</c:v>
                </c:pt>
                <c:pt idx="51">
                  <c:v>89.9</c:v>
                </c:pt>
                <c:pt idx="52">
                  <c:v>91.3</c:v>
                </c:pt>
                <c:pt idx="53">
                  <c:v>93.8</c:v>
                </c:pt>
                <c:pt idx="54">
                  <c:v>91.1</c:v>
                </c:pt>
                <c:pt idx="55">
                  <c:v>92.8</c:v>
                </c:pt>
                <c:pt idx="56">
                  <c:v>91.8</c:v>
                </c:pt>
                <c:pt idx="57">
                  <c:v>92.3</c:v>
                </c:pt>
                <c:pt idx="58">
                  <c:v>94.9</c:v>
                </c:pt>
                <c:pt idx="59">
                  <c:v>92.3</c:v>
                </c:pt>
                <c:pt idx="60">
                  <c:v>95.4</c:v>
                </c:pt>
                <c:pt idx="61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A-4855-B287-931206AC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  <c:min val="4349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Nordeste!$A$1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Nordeste!$B$110:$B$171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Nordeste!$C$110:$C$171</c:f>
              <c:numCache>
                <c:formatCode>0.0</c:formatCode>
                <c:ptCount val="62"/>
                <c:pt idx="0">
                  <c:v>89.1</c:v>
                </c:pt>
                <c:pt idx="1">
                  <c:v>89</c:v>
                </c:pt>
                <c:pt idx="2">
                  <c:v>89.7</c:v>
                </c:pt>
                <c:pt idx="3">
                  <c:v>87.3</c:v>
                </c:pt>
                <c:pt idx="4">
                  <c:v>85.6</c:v>
                </c:pt>
                <c:pt idx="5">
                  <c:v>88.3</c:v>
                </c:pt>
                <c:pt idx="6">
                  <c:v>87.8</c:v>
                </c:pt>
                <c:pt idx="7">
                  <c:v>88.1</c:v>
                </c:pt>
                <c:pt idx="8">
                  <c:v>89.7</c:v>
                </c:pt>
                <c:pt idx="9">
                  <c:v>92.1</c:v>
                </c:pt>
                <c:pt idx="10">
                  <c:v>90.8</c:v>
                </c:pt>
                <c:pt idx="11">
                  <c:v>91.4</c:v>
                </c:pt>
                <c:pt idx="12">
                  <c:v>93.3</c:v>
                </c:pt>
                <c:pt idx="13">
                  <c:v>93.6</c:v>
                </c:pt>
                <c:pt idx="14">
                  <c:v>80.8</c:v>
                </c:pt>
                <c:pt idx="15">
                  <c:v>48.9</c:v>
                </c:pt>
                <c:pt idx="16">
                  <c:v>48.5</c:v>
                </c:pt>
                <c:pt idx="17">
                  <c:v>65</c:v>
                </c:pt>
                <c:pt idx="18">
                  <c:v>73.2</c:v>
                </c:pt>
                <c:pt idx="19">
                  <c:v>82.5</c:v>
                </c:pt>
                <c:pt idx="20">
                  <c:v>92.1</c:v>
                </c:pt>
                <c:pt idx="21">
                  <c:v>82</c:v>
                </c:pt>
                <c:pt idx="22">
                  <c:v>84.6</c:v>
                </c:pt>
                <c:pt idx="23">
                  <c:v>84.4</c:v>
                </c:pt>
                <c:pt idx="24">
                  <c:v>85.9</c:v>
                </c:pt>
                <c:pt idx="25">
                  <c:v>86.2</c:v>
                </c:pt>
                <c:pt idx="26">
                  <c:v>75.2</c:v>
                </c:pt>
                <c:pt idx="27">
                  <c:v>80</c:v>
                </c:pt>
                <c:pt idx="28">
                  <c:v>80.599999999999994</c:v>
                </c:pt>
                <c:pt idx="29">
                  <c:v>81.099999999999994</c:v>
                </c:pt>
                <c:pt idx="30">
                  <c:v>88.5</c:v>
                </c:pt>
                <c:pt idx="31">
                  <c:v>87.2</c:v>
                </c:pt>
                <c:pt idx="32">
                  <c:v>93.7</c:v>
                </c:pt>
                <c:pt idx="33">
                  <c:v>90.5</c:v>
                </c:pt>
                <c:pt idx="34">
                  <c:v>87.6</c:v>
                </c:pt>
                <c:pt idx="35">
                  <c:v>88.1</c:v>
                </c:pt>
                <c:pt idx="36">
                  <c:v>85.3</c:v>
                </c:pt>
                <c:pt idx="37">
                  <c:v>82.9</c:v>
                </c:pt>
                <c:pt idx="38">
                  <c:v>85.3</c:v>
                </c:pt>
                <c:pt idx="39">
                  <c:v>88.9</c:v>
                </c:pt>
                <c:pt idx="40">
                  <c:v>91</c:v>
                </c:pt>
                <c:pt idx="41">
                  <c:v>88.6</c:v>
                </c:pt>
                <c:pt idx="42">
                  <c:v>88.1</c:v>
                </c:pt>
                <c:pt idx="43">
                  <c:v>89.5</c:v>
                </c:pt>
                <c:pt idx="44">
                  <c:v>90.4</c:v>
                </c:pt>
                <c:pt idx="45">
                  <c:v>89.4</c:v>
                </c:pt>
                <c:pt idx="46">
                  <c:v>86.4</c:v>
                </c:pt>
                <c:pt idx="47">
                  <c:v>87.8</c:v>
                </c:pt>
                <c:pt idx="48">
                  <c:v>85.4</c:v>
                </c:pt>
                <c:pt idx="49">
                  <c:v>87.4</c:v>
                </c:pt>
                <c:pt idx="50">
                  <c:v>85.4</c:v>
                </c:pt>
                <c:pt idx="51">
                  <c:v>82.2</c:v>
                </c:pt>
                <c:pt idx="52">
                  <c:v>84.9</c:v>
                </c:pt>
                <c:pt idx="53">
                  <c:v>86.6</c:v>
                </c:pt>
                <c:pt idx="54">
                  <c:v>87</c:v>
                </c:pt>
                <c:pt idx="55">
                  <c:v>86.8</c:v>
                </c:pt>
                <c:pt idx="56">
                  <c:v>86.8</c:v>
                </c:pt>
                <c:pt idx="57">
                  <c:v>86.5</c:v>
                </c:pt>
                <c:pt idx="58">
                  <c:v>84.4</c:v>
                </c:pt>
                <c:pt idx="59">
                  <c:v>85.6</c:v>
                </c:pt>
                <c:pt idx="60">
                  <c:v>88.6</c:v>
                </c:pt>
                <c:pt idx="61">
                  <c:v>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BA-46B1-A1FE-EAEA4285E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  <c:min val="4349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Sudeste!$A$1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Sudeste!$B$110:$B$171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Sudeste!$C$110:$C$171</c:f>
              <c:numCache>
                <c:formatCode>0.0</c:formatCode>
                <c:ptCount val="62"/>
                <c:pt idx="0">
                  <c:v>103.7</c:v>
                </c:pt>
                <c:pt idx="1">
                  <c:v>100</c:v>
                </c:pt>
                <c:pt idx="2">
                  <c:v>97.9</c:v>
                </c:pt>
                <c:pt idx="3">
                  <c:v>96.6</c:v>
                </c:pt>
                <c:pt idx="4">
                  <c:v>94</c:v>
                </c:pt>
                <c:pt idx="5">
                  <c:v>95.1</c:v>
                </c:pt>
                <c:pt idx="6">
                  <c:v>96.1</c:v>
                </c:pt>
                <c:pt idx="7">
                  <c:v>96.4</c:v>
                </c:pt>
                <c:pt idx="8">
                  <c:v>97.5</c:v>
                </c:pt>
                <c:pt idx="9">
                  <c:v>94.2</c:v>
                </c:pt>
                <c:pt idx="10">
                  <c:v>99.5</c:v>
                </c:pt>
                <c:pt idx="11">
                  <c:v>98.2</c:v>
                </c:pt>
                <c:pt idx="12">
                  <c:v>100.8</c:v>
                </c:pt>
                <c:pt idx="13">
                  <c:v>97.9</c:v>
                </c:pt>
                <c:pt idx="14">
                  <c:v>88.4</c:v>
                </c:pt>
                <c:pt idx="15">
                  <c:v>52.4</c:v>
                </c:pt>
                <c:pt idx="16">
                  <c:v>57.1</c:v>
                </c:pt>
                <c:pt idx="17">
                  <c:v>73</c:v>
                </c:pt>
                <c:pt idx="18">
                  <c:v>82.4</c:v>
                </c:pt>
                <c:pt idx="19">
                  <c:v>88.9</c:v>
                </c:pt>
                <c:pt idx="20">
                  <c:v>90.3</c:v>
                </c:pt>
                <c:pt idx="21">
                  <c:v>94.7</c:v>
                </c:pt>
                <c:pt idx="22">
                  <c:v>94</c:v>
                </c:pt>
                <c:pt idx="23">
                  <c:v>93.8</c:v>
                </c:pt>
                <c:pt idx="24">
                  <c:v>90.7</c:v>
                </c:pt>
                <c:pt idx="25">
                  <c:v>88.2</c:v>
                </c:pt>
                <c:pt idx="26">
                  <c:v>80.599999999999994</c:v>
                </c:pt>
                <c:pt idx="27">
                  <c:v>81.7</c:v>
                </c:pt>
                <c:pt idx="28">
                  <c:v>91</c:v>
                </c:pt>
                <c:pt idx="29">
                  <c:v>95.6</c:v>
                </c:pt>
                <c:pt idx="30">
                  <c:v>98.3</c:v>
                </c:pt>
                <c:pt idx="31">
                  <c:v>99.5</c:v>
                </c:pt>
                <c:pt idx="32">
                  <c:v>96.6</c:v>
                </c:pt>
                <c:pt idx="33">
                  <c:v>100.2</c:v>
                </c:pt>
                <c:pt idx="34">
                  <c:v>98.5</c:v>
                </c:pt>
                <c:pt idx="35">
                  <c:v>99.1</c:v>
                </c:pt>
                <c:pt idx="36">
                  <c:v>96</c:v>
                </c:pt>
                <c:pt idx="37">
                  <c:v>94.1</c:v>
                </c:pt>
                <c:pt idx="38">
                  <c:v>93.9</c:v>
                </c:pt>
                <c:pt idx="39">
                  <c:v>100.1</c:v>
                </c:pt>
                <c:pt idx="40">
                  <c:v>100.7</c:v>
                </c:pt>
                <c:pt idx="41">
                  <c:v>101.6</c:v>
                </c:pt>
                <c:pt idx="42">
                  <c:v>99.4</c:v>
                </c:pt>
                <c:pt idx="43">
                  <c:v>100.1</c:v>
                </c:pt>
                <c:pt idx="44">
                  <c:v>101.4</c:v>
                </c:pt>
                <c:pt idx="45">
                  <c:v>98.6</c:v>
                </c:pt>
                <c:pt idx="46">
                  <c:v>94</c:v>
                </c:pt>
                <c:pt idx="47">
                  <c:v>95.1</c:v>
                </c:pt>
                <c:pt idx="48">
                  <c:v>93.5</c:v>
                </c:pt>
                <c:pt idx="49">
                  <c:v>94</c:v>
                </c:pt>
                <c:pt idx="50">
                  <c:v>94.4</c:v>
                </c:pt>
                <c:pt idx="51">
                  <c:v>90.9</c:v>
                </c:pt>
                <c:pt idx="52">
                  <c:v>93.5</c:v>
                </c:pt>
                <c:pt idx="53">
                  <c:v>95.9</c:v>
                </c:pt>
                <c:pt idx="54">
                  <c:v>95</c:v>
                </c:pt>
                <c:pt idx="55">
                  <c:v>95.9</c:v>
                </c:pt>
                <c:pt idx="56">
                  <c:v>95</c:v>
                </c:pt>
                <c:pt idx="57">
                  <c:v>94.6</c:v>
                </c:pt>
                <c:pt idx="58">
                  <c:v>95.7</c:v>
                </c:pt>
                <c:pt idx="59">
                  <c:v>94.5</c:v>
                </c:pt>
                <c:pt idx="60">
                  <c:v>97</c:v>
                </c:pt>
                <c:pt idx="61">
                  <c:v>98.1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C6-400C-BF65-57BABAC90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  <c:min val="4349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Sul!$A$1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Sul!$B$110:$B$171</c:f>
              <c:numCache>
                <c:formatCode>mmm\-yy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Sul!$C$110:$C$171</c:f>
              <c:numCache>
                <c:formatCode>0.0</c:formatCode>
                <c:ptCount val="62"/>
                <c:pt idx="0">
                  <c:v>105.7</c:v>
                </c:pt>
                <c:pt idx="1">
                  <c:v>105.9</c:v>
                </c:pt>
                <c:pt idx="2">
                  <c:v>100.6</c:v>
                </c:pt>
                <c:pt idx="3">
                  <c:v>95.4</c:v>
                </c:pt>
                <c:pt idx="4">
                  <c:v>93.4</c:v>
                </c:pt>
                <c:pt idx="5">
                  <c:v>95</c:v>
                </c:pt>
                <c:pt idx="6">
                  <c:v>91.8</c:v>
                </c:pt>
                <c:pt idx="7">
                  <c:v>96.2</c:v>
                </c:pt>
                <c:pt idx="8">
                  <c:v>96.3</c:v>
                </c:pt>
                <c:pt idx="9">
                  <c:v>95.9</c:v>
                </c:pt>
                <c:pt idx="10">
                  <c:v>97.4</c:v>
                </c:pt>
                <c:pt idx="11">
                  <c:v>96.3</c:v>
                </c:pt>
                <c:pt idx="12">
                  <c:v>101</c:v>
                </c:pt>
                <c:pt idx="13">
                  <c:v>99.8</c:v>
                </c:pt>
                <c:pt idx="14">
                  <c:v>92.3</c:v>
                </c:pt>
                <c:pt idx="15">
                  <c:v>53.7</c:v>
                </c:pt>
                <c:pt idx="16">
                  <c:v>61.6</c:v>
                </c:pt>
                <c:pt idx="17">
                  <c:v>73.400000000000006</c:v>
                </c:pt>
                <c:pt idx="18">
                  <c:v>78.099999999999994</c:v>
                </c:pt>
                <c:pt idx="19">
                  <c:v>87.2</c:v>
                </c:pt>
                <c:pt idx="20">
                  <c:v>97.1</c:v>
                </c:pt>
                <c:pt idx="21">
                  <c:v>97.2</c:v>
                </c:pt>
                <c:pt idx="22">
                  <c:v>98.1</c:v>
                </c:pt>
                <c:pt idx="23">
                  <c:v>96.1</c:v>
                </c:pt>
                <c:pt idx="24">
                  <c:v>91.4</c:v>
                </c:pt>
                <c:pt idx="25">
                  <c:v>93.7</c:v>
                </c:pt>
                <c:pt idx="26">
                  <c:v>78.099999999999994</c:v>
                </c:pt>
                <c:pt idx="27">
                  <c:v>90.3</c:v>
                </c:pt>
                <c:pt idx="28">
                  <c:v>96.1</c:v>
                </c:pt>
                <c:pt idx="29">
                  <c:v>96.5</c:v>
                </c:pt>
                <c:pt idx="30">
                  <c:v>104.7</c:v>
                </c:pt>
                <c:pt idx="31">
                  <c:v>102.5</c:v>
                </c:pt>
                <c:pt idx="32">
                  <c:v>99.4</c:v>
                </c:pt>
                <c:pt idx="33">
                  <c:v>101.6</c:v>
                </c:pt>
                <c:pt idx="34">
                  <c:v>105.7</c:v>
                </c:pt>
                <c:pt idx="35">
                  <c:v>105.6</c:v>
                </c:pt>
                <c:pt idx="36">
                  <c:v>96.2</c:v>
                </c:pt>
                <c:pt idx="37">
                  <c:v>97.8</c:v>
                </c:pt>
                <c:pt idx="38">
                  <c:v>95.3</c:v>
                </c:pt>
                <c:pt idx="39">
                  <c:v>98.5</c:v>
                </c:pt>
                <c:pt idx="40">
                  <c:v>102.5</c:v>
                </c:pt>
                <c:pt idx="41">
                  <c:v>103.1</c:v>
                </c:pt>
                <c:pt idx="42">
                  <c:v>100.9</c:v>
                </c:pt>
                <c:pt idx="43">
                  <c:v>104.3</c:v>
                </c:pt>
                <c:pt idx="44">
                  <c:v>101.9</c:v>
                </c:pt>
                <c:pt idx="45">
                  <c:v>99.5</c:v>
                </c:pt>
                <c:pt idx="46">
                  <c:v>88.7</c:v>
                </c:pt>
                <c:pt idx="47">
                  <c:v>91.1</c:v>
                </c:pt>
                <c:pt idx="48">
                  <c:v>84</c:v>
                </c:pt>
                <c:pt idx="49">
                  <c:v>85.1</c:v>
                </c:pt>
                <c:pt idx="50">
                  <c:v>88</c:v>
                </c:pt>
                <c:pt idx="51">
                  <c:v>87.1</c:v>
                </c:pt>
                <c:pt idx="52">
                  <c:v>84.3</c:v>
                </c:pt>
                <c:pt idx="53">
                  <c:v>87.1</c:v>
                </c:pt>
                <c:pt idx="54">
                  <c:v>87.4</c:v>
                </c:pt>
                <c:pt idx="55">
                  <c:v>86.7</c:v>
                </c:pt>
                <c:pt idx="56">
                  <c:v>85.3</c:v>
                </c:pt>
                <c:pt idx="57">
                  <c:v>85.5</c:v>
                </c:pt>
                <c:pt idx="58">
                  <c:v>89.2</c:v>
                </c:pt>
                <c:pt idx="59">
                  <c:v>93</c:v>
                </c:pt>
                <c:pt idx="60">
                  <c:v>92.5</c:v>
                </c:pt>
                <c:pt idx="61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9A-441C-BF14-88BB461A7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130111"/>
        <c:axId val="788133023"/>
      </c:lineChart>
      <c:dateAx>
        <c:axId val="788130111"/>
        <c:scaling>
          <c:orientation val="minMax"/>
          <c:min val="4349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3023"/>
        <c:crosses val="autoZero"/>
        <c:auto val="1"/>
        <c:lblOffset val="100"/>
        <c:baseTimeUnit val="months"/>
      </c:dateAx>
      <c:valAx>
        <c:axId val="78813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813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2129939115659"/>
          <c:y val="5.3600377379947058E-2"/>
          <c:w val="0.85977406991872285"/>
          <c:h val="0.7696784057381969"/>
        </c:manualLayout>
      </c:layout>
      <c:lineChart>
        <c:grouping val="standard"/>
        <c:varyColors val="0"/>
        <c:ser>
          <c:idx val="0"/>
          <c:order val="0"/>
          <c:tx>
            <c:strRef>
              <c:f>'Slide 10'!$B$1</c:f>
              <c:strCache>
                <c:ptCount val="1"/>
                <c:pt idx="0">
                  <c:v>ICOM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'Slide 10'!$A$111:$A$171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10'!$B$111:$B$171</c:f>
              <c:numCache>
                <c:formatCode>0.0</c:formatCode>
                <c:ptCount val="61"/>
                <c:pt idx="0">
                  <c:v>98.100000000000009</c:v>
                </c:pt>
                <c:pt idx="1">
                  <c:v>94.2</c:v>
                </c:pt>
                <c:pt idx="2">
                  <c:v>94.7</c:v>
                </c:pt>
                <c:pt idx="3">
                  <c:v>93.5</c:v>
                </c:pt>
                <c:pt idx="4">
                  <c:v>91</c:v>
                </c:pt>
                <c:pt idx="5">
                  <c:v>93.3</c:v>
                </c:pt>
                <c:pt idx="6">
                  <c:v>94</c:v>
                </c:pt>
                <c:pt idx="7">
                  <c:v>92.4</c:v>
                </c:pt>
                <c:pt idx="8">
                  <c:v>94.100000000000009</c:v>
                </c:pt>
                <c:pt idx="9">
                  <c:v>94.7</c:v>
                </c:pt>
                <c:pt idx="10">
                  <c:v>94.5</c:v>
                </c:pt>
                <c:pt idx="11">
                  <c:v>97.9</c:v>
                </c:pt>
                <c:pt idx="12">
                  <c:v>96.9</c:v>
                </c:pt>
                <c:pt idx="13">
                  <c:v>85.9</c:v>
                </c:pt>
                <c:pt idx="14">
                  <c:v>59</c:v>
                </c:pt>
                <c:pt idx="15">
                  <c:v>60</c:v>
                </c:pt>
                <c:pt idx="16">
                  <c:v>76.900000000000006</c:v>
                </c:pt>
                <c:pt idx="17">
                  <c:v>81.900000000000006</c:v>
                </c:pt>
                <c:pt idx="18">
                  <c:v>88.7</c:v>
                </c:pt>
                <c:pt idx="19">
                  <c:v>95.7</c:v>
                </c:pt>
                <c:pt idx="20">
                  <c:v>90.100000000000009</c:v>
                </c:pt>
                <c:pt idx="21">
                  <c:v>93.100000000000009</c:v>
                </c:pt>
                <c:pt idx="22">
                  <c:v>92.8</c:v>
                </c:pt>
                <c:pt idx="23">
                  <c:v>90.8</c:v>
                </c:pt>
                <c:pt idx="24">
                  <c:v>91.100000000000009</c:v>
                </c:pt>
                <c:pt idx="25">
                  <c:v>69</c:v>
                </c:pt>
                <c:pt idx="26">
                  <c:v>81.7</c:v>
                </c:pt>
                <c:pt idx="27">
                  <c:v>89.9</c:v>
                </c:pt>
                <c:pt idx="28">
                  <c:v>87.2</c:v>
                </c:pt>
                <c:pt idx="29">
                  <c:v>94.600000000000009</c:v>
                </c:pt>
                <c:pt idx="30">
                  <c:v>93.3</c:v>
                </c:pt>
                <c:pt idx="31">
                  <c:v>89.2</c:v>
                </c:pt>
                <c:pt idx="32">
                  <c:v>90.3</c:v>
                </c:pt>
                <c:pt idx="33">
                  <c:v>88.5</c:v>
                </c:pt>
                <c:pt idx="34">
                  <c:v>86.5</c:v>
                </c:pt>
                <c:pt idx="35">
                  <c:v>85.7</c:v>
                </c:pt>
                <c:pt idx="36">
                  <c:v>87.8</c:v>
                </c:pt>
                <c:pt idx="37">
                  <c:v>88.100000000000009</c:v>
                </c:pt>
                <c:pt idx="38">
                  <c:v>87.8</c:v>
                </c:pt>
                <c:pt idx="39">
                  <c:v>91.3</c:v>
                </c:pt>
                <c:pt idx="40">
                  <c:v>93.7</c:v>
                </c:pt>
                <c:pt idx="41">
                  <c:v>90.5</c:v>
                </c:pt>
                <c:pt idx="42">
                  <c:v>95.3</c:v>
                </c:pt>
                <c:pt idx="43">
                  <c:v>96.3</c:v>
                </c:pt>
                <c:pt idx="44">
                  <c:v>94.7</c:v>
                </c:pt>
                <c:pt idx="45">
                  <c:v>88.2</c:v>
                </c:pt>
                <c:pt idx="46">
                  <c:v>88.4</c:v>
                </c:pt>
                <c:pt idx="47">
                  <c:v>87.2</c:v>
                </c:pt>
                <c:pt idx="48">
                  <c:v>88.100000000000009</c:v>
                </c:pt>
                <c:pt idx="49">
                  <c:v>88.600000000000009</c:v>
                </c:pt>
                <c:pt idx="50">
                  <c:v>85.2</c:v>
                </c:pt>
                <c:pt idx="51">
                  <c:v>85.8</c:v>
                </c:pt>
                <c:pt idx="52">
                  <c:v>88.8</c:v>
                </c:pt>
                <c:pt idx="53">
                  <c:v>89.2</c:v>
                </c:pt>
                <c:pt idx="54">
                  <c:v>87.8</c:v>
                </c:pt>
                <c:pt idx="55">
                  <c:v>87.5</c:v>
                </c:pt>
                <c:pt idx="56">
                  <c:v>85.9</c:v>
                </c:pt>
                <c:pt idx="57">
                  <c:v>87.600000000000009</c:v>
                </c:pt>
                <c:pt idx="58">
                  <c:v>87.7</c:v>
                </c:pt>
                <c:pt idx="59">
                  <c:v>90.600000000000009</c:v>
                </c:pt>
                <c:pt idx="60">
                  <c:v>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69-4AEC-B455-6725BB125897}"/>
            </c:ext>
          </c:extLst>
        </c:ser>
        <c:ser>
          <c:idx val="1"/>
          <c:order val="1"/>
          <c:tx>
            <c:strRef>
              <c:f>'Slide 10'!$C$1</c:f>
              <c:strCache>
                <c:ptCount val="1"/>
                <c:pt idx="0">
                  <c:v>ICS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'Slide 10'!$A$111:$A$171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10'!$C$111:$C$171</c:f>
              <c:numCache>
                <c:formatCode>0.0</c:formatCode>
                <c:ptCount val="61"/>
                <c:pt idx="0">
                  <c:v>95.2</c:v>
                </c:pt>
                <c:pt idx="1">
                  <c:v>93.4</c:v>
                </c:pt>
                <c:pt idx="2">
                  <c:v>94.5</c:v>
                </c:pt>
                <c:pt idx="3">
                  <c:v>92.8</c:v>
                </c:pt>
                <c:pt idx="4">
                  <c:v>94.100000000000009</c:v>
                </c:pt>
                <c:pt idx="5">
                  <c:v>94.8</c:v>
                </c:pt>
                <c:pt idx="6">
                  <c:v>94.5</c:v>
                </c:pt>
                <c:pt idx="7">
                  <c:v>95.8</c:v>
                </c:pt>
                <c:pt idx="8">
                  <c:v>94.2</c:v>
                </c:pt>
                <c:pt idx="9">
                  <c:v>95.8</c:v>
                </c:pt>
                <c:pt idx="10">
                  <c:v>95.7</c:v>
                </c:pt>
                <c:pt idx="11">
                  <c:v>97.9</c:v>
                </c:pt>
                <c:pt idx="12">
                  <c:v>94.8</c:v>
                </c:pt>
                <c:pt idx="13">
                  <c:v>86</c:v>
                </c:pt>
                <c:pt idx="14">
                  <c:v>51.2</c:v>
                </c:pt>
                <c:pt idx="15">
                  <c:v>58.6</c:v>
                </c:pt>
                <c:pt idx="16">
                  <c:v>69</c:v>
                </c:pt>
                <c:pt idx="17">
                  <c:v>74.2</c:v>
                </c:pt>
                <c:pt idx="18">
                  <c:v>82.2</c:v>
                </c:pt>
                <c:pt idx="19">
                  <c:v>85.3</c:v>
                </c:pt>
                <c:pt idx="20">
                  <c:v>86</c:v>
                </c:pt>
                <c:pt idx="21">
                  <c:v>84.100000000000009</c:v>
                </c:pt>
                <c:pt idx="22">
                  <c:v>83.600000000000009</c:v>
                </c:pt>
                <c:pt idx="23">
                  <c:v>85.4</c:v>
                </c:pt>
                <c:pt idx="24">
                  <c:v>83.100000000000009</c:v>
                </c:pt>
                <c:pt idx="25">
                  <c:v>76.400000000000006</c:v>
                </c:pt>
                <c:pt idx="26">
                  <c:v>79.400000000000006</c:v>
                </c:pt>
                <c:pt idx="27">
                  <c:v>86</c:v>
                </c:pt>
                <c:pt idx="28">
                  <c:v>90.8</c:v>
                </c:pt>
                <c:pt idx="29">
                  <c:v>94.9</c:v>
                </c:pt>
                <c:pt idx="30">
                  <c:v>95.4</c:v>
                </c:pt>
                <c:pt idx="31">
                  <c:v>95.4</c:v>
                </c:pt>
                <c:pt idx="32">
                  <c:v>97.5</c:v>
                </c:pt>
                <c:pt idx="33">
                  <c:v>97.9</c:v>
                </c:pt>
                <c:pt idx="34">
                  <c:v>96.5</c:v>
                </c:pt>
                <c:pt idx="35">
                  <c:v>94.4</c:v>
                </c:pt>
                <c:pt idx="36">
                  <c:v>93.4</c:v>
                </c:pt>
                <c:pt idx="37">
                  <c:v>93.4</c:v>
                </c:pt>
                <c:pt idx="38">
                  <c:v>97.600000000000009</c:v>
                </c:pt>
                <c:pt idx="39">
                  <c:v>98.2</c:v>
                </c:pt>
                <c:pt idx="40">
                  <c:v>97.2</c:v>
                </c:pt>
                <c:pt idx="41">
                  <c:v>96.8</c:v>
                </c:pt>
                <c:pt idx="42">
                  <c:v>97.3</c:v>
                </c:pt>
                <c:pt idx="43">
                  <c:v>98.100000000000009</c:v>
                </c:pt>
                <c:pt idx="44">
                  <c:v>96.100000000000009</c:v>
                </c:pt>
                <c:pt idx="45">
                  <c:v>91</c:v>
                </c:pt>
                <c:pt idx="46">
                  <c:v>91</c:v>
                </c:pt>
                <c:pt idx="47">
                  <c:v>89.8</c:v>
                </c:pt>
                <c:pt idx="48">
                  <c:v>90.5</c:v>
                </c:pt>
                <c:pt idx="49">
                  <c:v>91.5</c:v>
                </c:pt>
                <c:pt idx="50">
                  <c:v>90.3</c:v>
                </c:pt>
                <c:pt idx="51">
                  <c:v>91</c:v>
                </c:pt>
                <c:pt idx="52">
                  <c:v>91.8</c:v>
                </c:pt>
                <c:pt idx="53">
                  <c:v>91.2</c:v>
                </c:pt>
                <c:pt idx="54">
                  <c:v>92</c:v>
                </c:pt>
                <c:pt idx="55">
                  <c:v>91.4</c:v>
                </c:pt>
                <c:pt idx="56">
                  <c:v>92</c:v>
                </c:pt>
                <c:pt idx="57">
                  <c:v>91.9</c:v>
                </c:pt>
                <c:pt idx="58">
                  <c:v>91</c:v>
                </c:pt>
                <c:pt idx="59">
                  <c:v>94.3</c:v>
                </c:pt>
                <c:pt idx="60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69-4AEC-B455-6725BB125897}"/>
            </c:ext>
          </c:extLst>
        </c:ser>
        <c:ser>
          <c:idx val="2"/>
          <c:order val="2"/>
          <c:tx>
            <c:strRef>
              <c:f>'Slide 10'!$D$1</c:f>
              <c:strCache>
                <c:ptCount val="1"/>
                <c:pt idx="0">
                  <c:v>ICI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'Slide 10'!$A$111:$A$171</c:f>
              <c:numCache>
                <c:formatCode>mmm\-yy</c:formatCode>
                <c:ptCount val="61"/>
                <c:pt idx="0">
                  <c:v>43497</c:v>
                </c:pt>
                <c:pt idx="1">
                  <c:v>43525</c:v>
                </c:pt>
                <c:pt idx="2">
                  <c:v>43556</c:v>
                </c:pt>
                <c:pt idx="3">
                  <c:v>43586</c:v>
                </c:pt>
                <c:pt idx="4">
                  <c:v>43617</c:v>
                </c:pt>
                <c:pt idx="5">
                  <c:v>43647</c:v>
                </c:pt>
                <c:pt idx="6">
                  <c:v>43678</c:v>
                </c:pt>
                <c:pt idx="7">
                  <c:v>43709</c:v>
                </c:pt>
                <c:pt idx="8">
                  <c:v>43739</c:v>
                </c:pt>
                <c:pt idx="9">
                  <c:v>43770</c:v>
                </c:pt>
                <c:pt idx="10">
                  <c:v>43800</c:v>
                </c:pt>
                <c:pt idx="11">
                  <c:v>43831</c:v>
                </c:pt>
                <c:pt idx="12">
                  <c:v>43862</c:v>
                </c:pt>
                <c:pt idx="13">
                  <c:v>43891</c:v>
                </c:pt>
                <c:pt idx="14">
                  <c:v>43922</c:v>
                </c:pt>
                <c:pt idx="15">
                  <c:v>43952</c:v>
                </c:pt>
                <c:pt idx="16">
                  <c:v>43983</c:v>
                </c:pt>
                <c:pt idx="17">
                  <c:v>44013</c:v>
                </c:pt>
                <c:pt idx="18">
                  <c:v>44044</c:v>
                </c:pt>
                <c:pt idx="19">
                  <c:v>44075</c:v>
                </c:pt>
                <c:pt idx="20">
                  <c:v>44105</c:v>
                </c:pt>
                <c:pt idx="21">
                  <c:v>44136</c:v>
                </c:pt>
                <c:pt idx="22">
                  <c:v>44166</c:v>
                </c:pt>
                <c:pt idx="23">
                  <c:v>44197</c:v>
                </c:pt>
                <c:pt idx="24">
                  <c:v>44228</c:v>
                </c:pt>
                <c:pt idx="25">
                  <c:v>44256</c:v>
                </c:pt>
                <c:pt idx="26">
                  <c:v>44287</c:v>
                </c:pt>
                <c:pt idx="27">
                  <c:v>44317</c:v>
                </c:pt>
                <c:pt idx="28">
                  <c:v>44348</c:v>
                </c:pt>
                <c:pt idx="29">
                  <c:v>44378</c:v>
                </c:pt>
                <c:pt idx="30">
                  <c:v>44409</c:v>
                </c:pt>
                <c:pt idx="31">
                  <c:v>44440</c:v>
                </c:pt>
                <c:pt idx="32">
                  <c:v>44470</c:v>
                </c:pt>
                <c:pt idx="33">
                  <c:v>44501</c:v>
                </c:pt>
                <c:pt idx="34">
                  <c:v>44531</c:v>
                </c:pt>
                <c:pt idx="35">
                  <c:v>44562</c:v>
                </c:pt>
                <c:pt idx="36">
                  <c:v>44593</c:v>
                </c:pt>
                <c:pt idx="37">
                  <c:v>44621</c:v>
                </c:pt>
                <c:pt idx="38">
                  <c:v>44652</c:v>
                </c:pt>
                <c:pt idx="39">
                  <c:v>44682</c:v>
                </c:pt>
                <c:pt idx="40">
                  <c:v>44713</c:v>
                </c:pt>
                <c:pt idx="41">
                  <c:v>44743</c:v>
                </c:pt>
                <c:pt idx="42">
                  <c:v>44774</c:v>
                </c:pt>
                <c:pt idx="43">
                  <c:v>44805</c:v>
                </c:pt>
                <c:pt idx="44">
                  <c:v>44835</c:v>
                </c:pt>
                <c:pt idx="45">
                  <c:v>44866</c:v>
                </c:pt>
                <c:pt idx="46">
                  <c:v>44896</c:v>
                </c:pt>
                <c:pt idx="47">
                  <c:v>44927</c:v>
                </c:pt>
                <c:pt idx="48">
                  <c:v>44958</c:v>
                </c:pt>
                <c:pt idx="49">
                  <c:v>44986</c:v>
                </c:pt>
                <c:pt idx="50">
                  <c:v>45017</c:v>
                </c:pt>
                <c:pt idx="51">
                  <c:v>45047</c:v>
                </c:pt>
                <c:pt idx="52">
                  <c:v>45078</c:v>
                </c:pt>
                <c:pt idx="53">
                  <c:v>45108</c:v>
                </c:pt>
                <c:pt idx="54">
                  <c:v>45139</c:v>
                </c:pt>
                <c:pt idx="55">
                  <c:v>45170</c:v>
                </c:pt>
                <c:pt idx="56">
                  <c:v>45200</c:v>
                </c:pt>
                <c:pt idx="57">
                  <c:v>45231</c:v>
                </c:pt>
                <c:pt idx="58">
                  <c:v>45261</c:v>
                </c:pt>
                <c:pt idx="59">
                  <c:v>45292</c:v>
                </c:pt>
                <c:pt idx="60">
                  <c:v>45323</c:v>
                </c:pt>
              </c:numCache>
            </c:numRef>
          </c:cat>
          <c:val>
            <c:numRef>
              <c:f>'Slide 10'!$D$111:$D$171</c:f>
              <c:numCache>
                <c:formatCode>0.0</c:formatCode>
                <c:ptCount val="61"/>
                <c:pt idx="0">
                  <c:v>99.3</c:v>
                </c:pt>
                <c:pt idx="1">
                  <c:v>95.6</c:v>
                </c:pt>
                <c:pt idx="2">
                  <c:v>90.1</c:v>
                </c:pt>
                <c:pt idx="3">
                  <c:v>88.4</c:v>
                </c:pt>
                <c:pt idx="4">
                  <c:v>89.3</c:v>
                </c:pt>
                <c:pt idx="5">
                  <c:v>90.6</c:v>
                </c:pt>
                <c:pt idx="6">
                  <c:v>92.9</c:v>
                </c:pt>
                <c:pt idx="7">
                  <c:v>96.5</c:v>
                </c:pt>
                <c:pt idx="8">
                  <c:v>95.5</c:v>
                </c:pt>
                <c:pt idx="9">
                  <c:v>96.9</c:v>
                </c:pt>
                <c:pt idx="10">
                  <c:v>94.9</c:v>
                </c:pt>
                <c:pt idx="11">
                  <c:v>97.7</c:v>
                </c:pt>
                <c:pt idx="12">
                  <c:v>98.8</c:v>
                </c:pt>
                <c:pt idx="13">
                  <c:v>94.5</c:v>
                </c:pt>
                <c:pt idx="14">
                  <c:v>42.3</c:v>
                </c:pt>
                <c:pt idx="15">
                  <c:v>49.1</c:v>
                </c:pt>
                <c:pt idx="16">
                  <c:v>73.7</c:v>
                </c:pt>
                <c:pt idx="17">
                  <c:v>94.5</c:v>
                </c:pt>
                <c:pt idx="18">
                  <c:v>101.9</c:v>
                </c:pt>
                <c:pt idx="19">
                  <c:v>108.6</c:v>
                </c:pt>
                <c:pt idx="20">
                  <c:v>115.4</c:v>
                </c:pt>
                <c:pt idx="21">
                  <c:v>117.4</c:v>
                </c:pt>
                <c:pt idx="22">
                  <c:v>112.1</c:v>
                </c:pt>
                <c:pt idx="23">
                  <c:v>104.4</c:v>
                </c:pt>
                <c:pt idx="24">
                  <c:v>104.5</c:v>
                </c:pt>
                <c:pt idx="25">
                  <c:v>96.1</c:v>
                </c:pt>
                <c:pt idx="26">
                  <c:v>95.6</c:v>
                </c:pt>
                <c:pt idx="27">
                  <c:v>97.6</c:v>
                </c:pt>
                <c:pt idx="28">
                  <c:v>101.3</c:v>
                </c:pt>
                <c:pt idx="29">
                  <c:v>104.6</c:v>
                </c:pt>
                <c:pt idx="30">
                  <c:v>102.6</c:v>
                </c:pt>
                <c:pt idx="31">
                  <c:v>103.1</c:v>
                </c:pt>
                <c:pt idx="32">
                  <c:v>99.9</c:v>
                </c:pt>
                <c:pt idx="33">
                  <c:v>96.9</c:v>
                </c:pt>
                <c:pt idx="34">
                  <c:v>104.3</c:v>
                </c:pt>
                <c:pt idx="35">
                  <c:v>96.9</c:v>
                </c:pt>
                <c:pt idx="36">
                  <c:v>94.3</c:v>
                </c:pt>
                <c:pt idx="37">
                  <c:v>95.4</c:v>
                </c:pt>
                <c:pt idx="38">
                  <c:v>99.6</c:v>
                </c:pt>
                <c:pt idx="39">
                  <c:v>99.9</c:v>
                </c:pt>
                <c:pt idx="40">
                  <c:v>102</c:v>
                </c:pt>
                <c:pt idx="41">
                  <c:v>100.5</c:v>
                </c:pt>
                <c:pt idx="42">
                  <c:v>100.5</c:v>
                </c:pt>
                <c:pt idx="43">
                  <c:v>97.5</c:v>
                </c:pt>
                <c:pt idx="44">
                  <c:v>98.6</c:v>
                </c:pt>
                <c:pt idx="45">
                  <c:v>87</c:v>
                </c:pt>
                <c:pt idx="46">
                  <c:v>89</c:v>
                </c:pt>
                <c:pt idx="47">
                  <c:v>89.8</c:v>
                </c:pt>
                <c:pt idx="48">
                  <c:v>93.9</c:v>
                </c:pt>
                <c:pt idx="49">
                  <c:v>88.4</c:v>
                </c:pt>
                <c:pt idx="50">
                  <c:v>87</c:v>
                </c:pt>
                <c:pt idx="51">
                  <c:v>85.8</c:v>
                </c:pt>
                <c:pt idx="52">
                  <c:v>95.2</c:v>
                </c:pt>
                <c:pt idx="53">
                  <c:v>93.7</c:v>
                </c:pt>
                <c:pt idx="54">
                  <c:v>94</c:v>
                </c:pt>
                <c:pt idx="55">
                  <c:v>91.6</c:v>
                </c:pt>
                <c:pt idx="56">
                  <c:v>89.9</c:v>
                </c:pt>
                <c:pt idx="57">
                  <c:v>99.2</c:v>
                </c:pt>
                <c:pt idx="58">
                  <c:v>96.5</c:v>
                </c:pt>
                <c:pt idx="59">
                  <c:v>95.1</c:v>
                </c:pt>
                <c:pt idx="60">
                  <c:v>100.1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69-4AEC-B455-6725BB125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388760"/>
        <c:axId val="587388432"/>
      </c:lineChart>
      <c:catAx>
        <c:axId val="587388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587388432"/>
        <c:crosses val="autoZero"/>
        <c:auto val="0"/>
        <c:lblAlgn val="ctr"/>
        <c:lblOffset val="100"/>
        <c:noMultiLvlLbl val="0"/>
      </c:catAx>
      <c:valAx>
        <c:axId val="587388432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2000505000000020004" pitchFamily="2" charset="0"/>
                    <a:ea typeface="+mn-ea"/>
                    <a:cs typeface="+mn-cs"/>
                  </a:defRPr>
                </a:pPr>
                <a:r>
                  <a:rPr lang="pt-BR" sz="1200">
                    <a:latin typeface="Montserrat" panose="02000505000000020004" pitchFamily="2" charset="0"/>
                  </a:rPr>
                  <a:t>Índice (em pontos)</a:t>
                </a:r>
              </a:p>
            </c:rich>
          </c:tx>
          <c:layout>
            <c:manualLayout>
              <c:xMode val="edge"/>
              <c:yMode val="edge"/>
              <c:x val="3.2553082471382479E-2"/>
              <c:y val="0.25872245136024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2000505000000020004" pitchFamily="2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pt-BR"/>
          </a:p>
        </c:txPr>
        <c:crossAx val="5873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0.27671</cdr:x>
      <cdr:y>0.01532</cdr:y>
    </cdr:from>
    <cdr:to>
      <cdr:x>0.27671</cdr:x>
      <cdr:y>0.79997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13CABEEA-2B0F-41E4-A867-63FEB04CD33B}"/>
            </a:ext>
          </a:extLst>
        </cdr:cNvPr>
        <cdr:cNvCxnSpPr/>
      </cdr:nvCxnSpPr>
      <cdr:spPr>
        <a:xfrm xmlns:a="http://schemas.openxmlformats.org/drawingml/2006/main" flipV="1">
          <a:off x="2317786" y="80664"/>
          <a:ext cx="0" cy="41317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0.56073</cdr:x>
      <cdr:y>0.01532</cdr:y>
    </cdr:from>
    <cdr:to>
      <cdr:x>0.56073</cdr:x>
      <cdr:y>0.79997</cdr:y>
    </cdr:to>
    <cdr:cxnSp macro="">
      <cdr:nvCxnSpPr>
        <cdr:cNvPr id="5" name="Conector reto 4">
          <a:extLst xmlns:a="http://schemas.openxmlformats.org/drawingml/2006/main">
            <a:ext uri="{FF2B5EF4-FFF2-40B4-BE49-F238E27FC236}">
              <a16:creationId xmlns:a16="http://schemas.microsoft.com/office/drawing/2014/main" id="{9E4BED02-05CE-4786-AF63-323C49A16813}"/>
            </a:ext>
          </a:extLst>
        </cdr:cNvPr>
        <cdr:cNvCxnSpPr/>
      </cdr:nvCxnSpPr>
      <cdr:spPr>
        <a:xfrm xmlns:a="http://schemas.openxmlformats.org/drawingml/2006/main" flipV="1">
          <a:off x="4696802" y="80664"/>
          <a:ext cx="0" cy="41317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0.48519</cdr:x>
      <cdr:y>0.01532</cdr:y>
    </cdr:from>
    <cdr:to>
      <cdr:x>0.48519</cdr:x>
      <cdr:y>0.79997</cdr:y>
    </cdr:to>
    <cdr:cxnSp macro="">
      <cdr:nvCxnSpPr>
        <cdr:cNvPr id="11" name="Conector reto 10">
          <a:extLst xmlns:a="http://schemas.openxmlformats.org/drawingml/2006/main">
            <a:ext uri="{FF2B5EF4-FFF2-40B4-BE49-F238E27FC236}">
              <a16:creationId xmlns:a16="http://schemas.microsoft.com/office/drawing/2014/main" id="{55112FBA-9C3A-113A-5A80-9696758876D4}"/>
            </a:ext>
          </a:extLst>
        </cdr:cNvPr>
        <cdr:cNvCxnSpPr/>
      </cdr:nvCxnSpPr>
      <cdr:spPr>
        <a:xfrm xmlns:a="http://schemas.openxmlformats.org/drawingml/2006/main" flipV="1">
          <a:off x="4064028" y="80664"/>
          <a:ext cx="0" cy="41317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0.7764</cdr:x>
      <cdr:y>0.00466</cdr:y>
    </cdr:from>
    <cdr:to>
      <cdr:x>1</cdr:x>
      <cdr:y>0.14291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BD3DFD6-E9FB-42DB-B7E1-48A6172AC1AC}"/>
            </a:ext>
          </a:extLst>
        </cdr:cNvPr>
        <cdr:cNvSpPr txBox="1"/>
      </cdr:nvSpPr>
      <cdr:spPr>
        <a:xfrm xmlns:a="http://schemas.openxmlformats.org/drawingml/2006/main">
          <a:off x="3549706" y="12436"/>
          <a:ext cx="102229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005CB8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b="1" dirty="0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rPr>
            <a:t>+1,1 </a:t>
          </a:r>
          <a:r>
            <a:rPr lang="pt-BR" b="1" dirty="0" err="1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rPr>
            <a:t>pt</a:t>
          </a:r>
          <a:endParaRPr lang="pt-BR" b="1" dirty="0">
            <a:solidFill>
              <a:srgbClr val="2F5597"/>
            </a:solidFill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0.77489</cdr:x>
      <cdr:y>0</cdr:y>
    </cdr:from>
    <cdr:to>
      <cdr:x>1</cdr:x>
      <cdr:y>0.13718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BD3DFD6-E9FB-42DB-B7E1-48A6172AC1AC}"/>
            </a:ext>
          </a:extLst>
        </cdr:cNvPr>
        <cdr:cNvSpPr txBox="1"/>
      </cdr:nvSpPr>
      <cdr:spPr>
        <a:xfrm xmlns:a="http://schemas.openxmlformats.org/drawingml/2006/main">
          <a:off x="3542815" y="0"/>
          <a:ext cx="1029185" cy="3693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005CB8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b="1" dirty="0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rPr>
            <a:t>-2,5 </a:t>
          </a:r>
          <a:r>
            <a:rPr lang="pt-BR" b="1" dirty="0" err="1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rPr>
            <a:t>pts</a:t>
          </a:r>
          <a:endParaRPr lang="pt-BR" b="1" dirty="0">
            <a:solidFill>
              <a:srgbClr val="2F5597"/>
            </a:solidFill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0470FE-8E17-21A3-D8D3-8272689BD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4BC6F4-AFD3-8DFF-4DF3-4A95A5058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7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0C857CF-F6C8-64AB-33CB-90FB9795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96" t="18207" r="12669" b="156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8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829358-A6F3-45F7-143E-C35D325A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D9392E-3902-DFB3-A468-7FAEADDD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DC1C0-A70C-CA7E-C54B-99FA9EE7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81D5-7DB0-9D4C-BC0E-B40A65EEB116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43FFB-4B48-6B74-DDD6-0C33086F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E6EF4-D99E-CFB8-0837-984990AE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19BE-EC44-B449-AD8A-7DF9B2B9AD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4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-3736331" y="-346467"/>
            <a:ext cx="17308818" cy="7910143"/>
            <a:chOff x="-3632636" y="-374747"/>
            <a:chExt cx="17308818" cy="7910143"/>
          </a:xfrm>
        </p:grpSpPr>
        <p:sp>
          <p:nvSpPr>
            <p:cNvPr id="34" name="Gráfico 24">
              <a:extLst>
                <a:ext uri="{FF2B5EF4-FFF2-40B4-BE49-F238E27FC236}">
                  <a16:creationId xmlns:a16="http://schemas.microsoft.com/office/drawing/2014/main" id="{E15ACB2F-14EF-AC0A-2A50-5DD423180AC7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462" y="227500"/>
              <a:ext cx="7918720" cy="6312421"/>
            </a:xfrm>
            <a:prstGeom prst="rect">
              <a:avLst/>
            </a:prstGeom>
          </p:spPr>
        </p:pic>
        <p:sp>
          <p:nvSpPr>
            <p:cNvPr id="30" name="Gráfico 12">
              <a:extLst>
                <a:ext uri="{FF2B5EF4-FFF2-40B4-BE49-F238E27FC236}">
                  <a16:creationId xmlns:a16="http://schemas.microsoft.com/office/drawing/2014/main" id="{7C1F002D-13D7-3DDB-DC87-E0F6D2A57CD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ráfico 10">
              <a:extLst>
                <a:ext uri="{FF2B5EF4-FFF2-40B4-BE49-F238E27FC236}">
                  <a16:creationId xmlns:a16="http://schemas.microsoft.com/office/drawing/2014/main" id="{29CFD527-6EF0-8E2A-858B-AF0D4383CD2E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ráfico 17">
              <a:extLst>
                <a:ext uri="{FF2B5EF4-FFF2-40B4-BE49-F238E27FC236}">
                  <a16:creationId xmlns:a16="http://schemas.microsoft.com/office/drawing/2014/main" id="{24B49369-DA57-0656-0A3F-7D6CAED3483E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ráfico 12">
              <a:extLst>
                <a:ext uri="{FF2B5EF4-FFF2-40B4-BE49-F238E27FC236}">
                  <a16:creationId xmlns:a16="http://schemas.microsoft.com/office/drawing/2014/main" id="{7A47D7BE-D1D5-AFF2-0D66-FAF2BC9270A3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466677" y="1516130"/>
            <a:ext cx="6272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1A42BE"/>
                </a:solidFill>
              </a:rPr>
              <a:t>BOLETIM MENSAL</a:t>
            </a:r>
          </a:p>
          <a:p>
            <a:pPr algn="ctr"/>
            <a:r>
              <a:rPr lang="pt-BR" sz="4000" b="1" dirty="0">
                <a:solidFill>
                  <a:srgbClr val="1A42BE"/>
                </a:solidFill>
              </a:rPr>
              <a:t>SONDAGEM ECONÔMICA MPE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SEBRAE – FGV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Boletim Fevereiro/2024 – 08/03/2024</a:t>
            </a:r>
          </a:p>
        </p:txBody>
      </p:sp>
    </p:spTree>
    <p:extLst>
      <p:ext uri="{BB962C8B-B14F-4D97-AF65-F5344CB8AC3E}">
        <p14:creationId xmlns:p14="http://schemas.microsoft.com/office/powerpoint/2010/main" val="206325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47631"/>
            <a:ext cx="779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IC-MPE por Região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9560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FA2D15-82D8-41DA-8ACB-95503E105230}"/>
              </a:ext>
            </a:extLst>
          </p:cNvPr>
          <p:cNvSpPr txBox="1"/>
          <p:nvPr/>
        </p:nvSpPr>
        <p:spPr>
          <a:xfrm>
            <a:off x="9082195" y="2833890"/>
            <a:ext cx="3017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/>
              </a:rPr>
              <a:t>Há um padrão comum no longo prazo, mas a confiança inferior do Nordeste a partir do fim da recessão de 2014-2016, se comparada com as demais regiões, expõe as disparidades regionais.</a:t>
            </a: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01D43B9E-959F-4F28-B469-596FCB24F6A1}"/>
              </a:ext>
            </a:extLst>
          </p:cNvPr>
          <p:cNvSpPr txBox="1"/>
          <p:nvPr/>
        </p:nvSpPr>
        <p:spPr>
          <a:xfrm>
            <a:off x="3147843" y="4321621"/>
            <a:ext cx="1661224" cy="953111"/>
          </a:xfrm>
          <a:prstGeom prst="rect">
            <a:avLst/>
          </a:prstGeom>
          <a:noFill/>
          <a:ln w="9525" cmpd="sng">
            <a:solidFill>
              <a:schemeClr val="lt1">
                <a:shade val="50000"/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Crise</a:t>
            </a:r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fiscal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Aumento do juros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Redução investimentos</a:t>
            </a:r>
          </a:p>
          <a:p>
            <a:r>
              <a:rPr lang="pt-BR" sz="1100" b="1" baseline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Aumento do grau de "risco país" </a:t>
            </a:r>
            <a:endParaRPr lang="pt-BR" sz="11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97D9A15B-D55F-4CAA-926A-03F2254A4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326540"/>
              </p:ext>
            </p:extLst>
          </p:nvPr>
        </p:nvGraphicFramePr>
        <p:xfrm>
          <a:off x="641800" y="1062272"/>
          <a:ext cx="8376228" cy="52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84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47631"/>
            <a:ext cx="641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IC-MPE </a:t>
            </a: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Brasil e por Região (variação no mês/mês anterior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9560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11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D3DFD6-E9FB-42DB-B7E1-48A6172AC1AC}"/>
              </a:ext>
            </a:extLst>
          </p:cNvPr>
          <p:cNvSpPr txBox="1"/>
          <p:nvPr/>
        </p:nvSpPr>
        <p:spPr>
          <a:xfrm>
            <a:off x="7247106" y="583660"/>
            <a:ext cx="18012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CB8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Brasil: 0,0 </a:t>
            </a:r>
            <a:r>
              <a:rPr lang="pt-BR" b="1" dirty="0" err="1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pt</a:t>
            </a:r>
            <a:endParaRPr lang="pt-BR" b="1" dirty="0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AA080221-6D0E-4247-902D-0B0BB1C7E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84494"/>
              </p:ext>
            </p:extLst>
          </p:nvPr>
        </p:nvGraphicFramePr>
        <p:xfrm>
          <a:off x="5172237" y="3708499"/>
          <a:ext cx="4572000" cy="26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4AA5FF31-E100-4DB3-893E-3F5BE7146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07867"/>
              </p:ext>
            </p:extLst>
          </p:nvPr>
        </p:nvGraphicFramePr>
        <p:xfrm>
          <a:off x="5172237" y="1010015"/>
          <a:ext cx="4572000" cy="266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EE125921-51EB-4209-BDE4-8031395F2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340150"/>
              </p:ext>
            </p:extLst>
          </p:nvPr>
        </p:nvGraphicFramePr>
        <p:xfrm>
          <a:off x="224852" y="1006844"/>
          <a:ext cx="4572000" cy="26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ECA90167-CB92-44A9-859C-A9BA16D9A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486976"/>
              </p:ext>
            </p:extLst>
          </p:nvPr>
        </p:nvGraphicFramePr>
        <p:xfrm>
          <a:off x="224852" y="3703206"/>
          <a:ext cx="45720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4044276E-3257-45D6-875E-CBE4B53FCBC8}"/>
              </a:ext>
            </a:extLst>
          </p:cNvPr>
          <p:cNvSpPr txBox="1"/>
          <p:nvPr/>
        </p:nvSpPr>
        <p:spPr>
          <a:xfrm>
            <a:off x="8718698" y="2509432"/>
            <a:ext cx="10255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CB8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-0,9 </a:t>
            </a:r>
            <a:r>
              <a:rPr lang="pt-BR" b="1" dirty="0" err="1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pt</a:t>
            </a:r>
            <a:endParaRPr lang="pt-BR" b="1" dirty="0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9FAE9BE-E6CB-4AB2-98D2-A2D9A7690526}"/>
              </a:ext>
            </a:extLst>
          </p:cNvPr>
          <p:cNvSpPr txBox="1"/>
          <p:nvPr/>
        </p:nvSpPr>
        <p:spPr>
          <a:xfrm>
            <a:off x="8718698" y="5243336"/>
            <a:ext cx="10255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CB8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-2,5 </a:t>
            </a:r>
            <a:r>
              <a:rPr lang="pt-BR" b="1" dirty="0" err="1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pts</a:t>
            </a:r>
            <a:endParaRPr lang="pt-BR" b="1" dirty="0">
              <a:solidFill>
                <a:srgbClr val="2F559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1C669C30-01EF-4236-80E5-CAB328FBA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83076"/>
              </p:ext>
            </p:extLst>
          </p:nvPr>
        </p:nvGraphicFramePr>
        <p:xfrm>
          <a:off x="3019397" y="4754547"/>
          <a:ext cx="1611036" cy="853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518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805518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Indústria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+5,4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304432">
                <a:tc>
                  <a:txBody>
                    <a:bodyPr/>
                    <a:lstStyle/>
                    <a:p>
                      <a:r>
                        <a:rPr lang="pt-BR" sz="1200" dirty="0"/>
                        <a:t>Comércio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-4,5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Serviços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-12,4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5" name="Tabela 9">
            <a:extLst>
              <a:ext uri="{FF2B5EF4-FFF2-40B4-BE49-F238E27FC236}">
                <a16:creationId xmlns:a16="http://schemas.microsoft.com/office/drawing/2014/main" id="{4AED1F70-66A7-42BD-9B69-3D7C02DFA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21358"/>
              </p:ext>
            </p:extLst>
          </p:nvPr>
        </p:nvGraphicFramePr>
        <p:xfrm>
          <a:off x="7007027" y="4784659"/>
          <a:ext cx="161103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518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805518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Indústria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+4,4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Comércio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-4,2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Serviços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-2,4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6" name="Tabela 9">
            <a:extLst>
              <a:ext uri="{FF2B5EF4-FFF2-40B4-BE49-F238E27FC236}">
                <a16:creationId xmlns:a16="http://schemas.microsoft.com/office/drawing/2014/main" id="{5A721C62-9F32-474C-AF5B-B8E2DD14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22155"/>
              </p:ext>
            </p:extLst>
          </p:nvPr>
        </p:nvGraphicFramePr>
        <p:xfrm>
          <a:off x="7077053" y="2055804"/>
          <a:ext cx="161103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518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805518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Indústria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-2,4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Comércio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+3,4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Serviços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-3,0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  <p:graphicFrame>
        <p:nvGraphicFramePr>
          <p:cNvPr id="37" name="Tabela 9">
            <a:extLst>
              <a:ext uri="{FF2B5EF4-FFF2-40B4-BE49-F238E27FC236}">
                <a16:creationId xmlns:a16="http://schemas.microsoft.com/office/drawing/2014/main" id="{EDAA5900-300E-4F13-8878-62400C022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60171"/>
              </p:ext>
            </p:extLst>
          </p:nvPr>
        </p:nvGraphicFramePr>
        <p:xfrm>
          <a:off x="3019397" y="2055804"/>
          <a:ext cx="161103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518">
                  <a:extLst>
                    <a:ext uri="{9D8B030D-6E8A-4147-A177-3AD203B41FA5}">
                      <a16:colId xmlns:a16="http://schemas.microsoft.com/office/drawing/2014/main" val="2991715246"/>
                    </a:ext>
                  </a:extLst>
                </a:gridCol>
                <a:gridCol w="805518">
                  <a:extLst>
                    <a:ext uri="{9D8B030D-6E8A-4147-A177-3AD203B41FA5}">
                      <a16:colId xmlns:a16="http://schemas.microsoft.com/office/drawing/2014/main" val="1331315360"/>
                    </a:ext>
                  </a:extLst>
                </a:gridCol>
              </a:tblGrid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Indústria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+10,7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4234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Comércio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-3,8 </a:t>
                      </a:r>
                      <a:r>
                        <a:rPr lang="pt-BR" sz="1200" dirty="0" err="1"/>
                        <a:t>pts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7713"/>
                  </a:ext>
                </a:extLst>
              </a:tr>
              <a:tr h="266910">
                <a:tc>
                  <a:txBody>
                    <a:bodyPr/>
                    <a:lstStyle/>
                    <a:p>
                      <a:r>
                        <a:rPr lang="pt-BR" sz="1200" dirty="0"/>
                        <a:t>Serviços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-0,7 </a:t>
                      </a:r>
                      <a:r>
                        <a:rPr lang="pt-BR" sz="1200" dirty="0" err="1"/>
                        <a:t>pt</a:t>
                      </a:r>
                      <a:endParaRPr lang="pt-BR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5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10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41672" y="435261"/>
            <a:ext cx="70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Comércio – </a:t>
            </a:r>
            <a:r>
              <a:rPr lang="pt-BR" sz="2800" b="1" dirty="0">
                <a:solidFill>
                  <a:srgbClr val="005CB8"/>
                </a:solidFill>
              </a:rPr>
              <a:t>Serviços –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Indústria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367960" cy="6487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2C116F-BB34-4DFE-9F04-05CBD6F79EA6}"/>
              </a:ext>
            </a:extLst>
          </p:cNvPr>
          <p:cNvSpPr txBox="1"/>
          <p:nvPr/>
        </p:nvSpPr>
        <p:spPr>
          <a:xfrm>
            <a:off x="2613043" y="5583821"/>
            <a:ext cx="54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F0"/>
                </a:solidFill>
                <a:latin typeface="Roboto"/>
              </a:rPr>
              <a:t>ICOM-MPE: ÍNDICE DE CONFIANÇA DO COMERCIO MPE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ICS-MPE: ÍNDICE DE CONFIANÇA DOS SERVIÇOS MPE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ICI-MPE: ÍNDICE DE CONFIANÇA DA INDUSTRIA MPE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72B4AD6-E6E2-47D9-811B-F63817F3DAF3}"/>
              </a:ext>
            </a:extLst>
          </p:cNvPr>
          <p:cNvSpPr txBox="1"/>
          <p:nvPr/>
        </p:nvSpPr>
        <p:spPr>
          <a:xfrm>
            <a:off x="9630562" y="3095316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86,3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807F3A2-17AC-4CB0-9EBE-7874B9B856FB}"/>
              </a:ext>
            </a:extLst>
          </p:cNvPr>
          <p:cNvSpPr txBox="1"/>
          <p:nvPr/>
        </p:nvSpPr>
        <p:spPr>
          <a:xfrm>
            <a:off x="9510941" y="2443294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92,2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5A26AC-674C-4B54-ACA6-730B2786F074}"/>
              </a:ext>
            </a:extLst>
          </p:cNvPr>
          <p:cNvSpPr txBox="1"/>
          <p:nvPr/>
        </p:nvSpPr>
        <p:spPr>
          <a:xfrm>
            <a:off x="9507193" y="1800435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100,1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4196805-8215-4F73-ACB4-3C735E3FB899}"/>
              </a:ext>
            </a:extLst>
          </p:cNvPr>
          <p:cNvGrpSpPr/>
          <p:nvPr/>
        </p:nvGrpSpPr>
        <p:grpSpPr>
          <a:xfrm>
            <a:off x="1071553" y="1927886"/>
            <a:ext cx="163361" cy="2585041"/>
            <a:chOff x="688058" y="1408361"/>
            <a:chExt cx="134323" cy="4007892"/>
          </a:xfrm>
        </p:grpSpPr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EB0D4865-6323-4BDA-8E2A-79848B0D5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33FB171C-4DB9-47F6-83D3-08B3CE8D8D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5D01B27-0F4B-4E41-A30B-A98AD6299304}"/>
              </a:ext>
            </a:extLst>
          </p:cNvPr>
          <p:cNvSpPr txBox="1"/>
          <p:nvPr/>
        </p:nvSpPr>
        <p:spPr>
          <a:xfrm rot="16200000">
            <a:off x="24640" y="2300628"/>
            <a:ext cx="1310297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9D6088C-A5AF-4EF9-9F00-E8012E95638A}"/>
              </a:ext>
            </a:extLst>
          </p:cNvPr>
          <p:cNvSpPr txBox="1"/>
          <p:nvPr/>
        </p:nvSpPr>
        <p:spPr>
          <a:xfrm rot="16200000">
            <a:off x="-109947" y="3758993"/>
            <a:ext cx="1600024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31" name="Seta: para a Direita 16">
            <a:extLst>
              <a:ext uri="{FF2B5EF4-FFF2-40B4-BE49-F238E27FC236}">
                <a16:creationId xmlns:a16="http://schemas.microsoft.com/office/drawing/2014/main" id="{5F1A1DAB-EFE4-46FE-BD25-C125CB1D81BE}"/>
              </a:ext>
            </a:extLst>
          </p:cNvPr>
          <p:cNvSpPr/>
          <p:nvPr/>
        </p:nvSpPr>
        <p:spPr>
          <a:xfrm rot="16200000">
            <a:off x="738043" y="2146229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Seta: para a Direita 16">
            <a:extLst>
              <a:ext uri="{FF2B5EF4-FFF2-40B4-BE49-F238E27FC236}">
                <a16:creationId xmlns:a16="http://schemas.microsoft.com/office/drawing/2014/main" id="{4D6A87D1-90DF-45B2-A734-65501403EA04}"/>
              </a:ext>
            </a:extLst>
          </p:cNvPr>
          <p:cNvSpPr/>
          <p:nvPr/>
        </p:nvSpPr>
        <p:spPr>
          <a:xfrm rot="5400000">
            <a:off x="741797" y="2625123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929063"/>
              </p:ext>
            </p:extLst>
          </p:nvPr>
        </p:nvGraphicFramePr>
        <p:xfrm>
          <a:off x="966939" y="1289167"/>
          <a:ext cx="8733941" cy="474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056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093611"/>
            <a:ext cx="12192000" cy="764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11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ISA-MPE x </a:t>
            </a:r>
            <a:r>
              <a:rPr lang="pt-BR" sz="2800" b="1" dirty="0">
                <a:solidFill>
                  <a:srgbClr val="005CB8"/>
                </a:solidFill>
              </a:rPr>
              <a:t>IE-MPE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72928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63631" y="6178238"/>
            <a:ext cx="105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ISA, IE e IC-MPE possuem sazonalidades distintas. A dessazonalização destes é feita de forma independente. Logo, o IC-MPE dessazonalizado não é a média aritmética simples dos ISA e IE dessazonalizados, podendo superá-los (ou ficar abaixo) destes, em alguns meses.</a:t>
            </a: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E83DD5D-D15A-4558-8033-E7F200CFDD6A}"/>
              </a:ext>
            </a:extLst>
          </p:cNvPr>
          <p:cNvSpPr txBox="1"/>
          <p:nvPr/>
        </p:nvSpPr>
        <p:spPr>
          <a:xfrm>
            <a:off x="9086905" y="2201694"/>
            <a:ext cx="102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/23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96,1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0450B0-8541-4B66-80C5-6F825DD3BD28}"/>
              </a:ext>
            </a:extLst>
          </p:cNvPr>
          <p:cNvSpPr txBox="1"/>
          <p:nvPr/>
        </p:nvSpPr>
        <p:spPr>
          <a:xfrm>
            <a:off x="9043154" y="2706428"/>
            <a:ext cx="110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/23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92,0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7CF01B5-30F3-483E-8C76-CF1FB69A6F42}"/>
              </a:ext>
            </a:extLst>
          </p:cNvPr>
          <p:cNvGrpSpPr/>
          <p:nvPr/>
        </p:nvGrpSpPr>
        <p:grpSpPr>
          <a:xfrm>
            <a:off x="907589" y="1801646"/>
            <a:ext cx="144388" cy="2731347"/>
            <a:chOff x="688058" y="1408361"/>
            <a:chExt cx="134323" cy="4007892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6C31B0EC-C3A2-4713-A3D0-9FD16EE96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4EF86D57-0452-44F4-B6F2-131843B0C8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775688D-990B-452E-AA83-AC167EE40034}"/>
              </a:ext>
            </a:extLst>
          </p:cNvPr>
          <p:cNvSpPr txBox="1"/>
          <p:nvPr/>
        </p:nvSpPr>
        <p:spPr>
          <a:xfrm rot="16200000">
            <a:off x="-125510" y="2188204"/>
            <a:ext cx="1282669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BE4FA8D-B9C9-4C17-95F1-A97AC181F284}"/>
              </a:ext>
            </a:extLst>
          </p:cNvPr>
          <p:cNvSpPr txBox="1"/>
          <p:nvPr/>
        </p:nvSpPr>
        <p:spPr>
          <a:xfrm rot="16200000">
            <a:off x="-239885" y="3757864"/>
            <a:ext cx="1557636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9" name="Seta: para a Direita 16">
            <a:extLst>
              <a:ext uri="{FF2B5EF4-FFF2-40B4-BE49-F238E27FC236}">
                <a16:creationId xmlns:a16="http://schemas.microsoft.com/office/drawing/2014/main" id="{A78095FD-BFAD-4C56-B711-0DCA4379EF74}"/>
              </a:ext>
            </a:extLst>
          </p:cNvPr>
          <p:cNvSpPr/>
          <p:nvPr/>
        </p:nvSpPr>
        <p:spPr>
          <a:xfrm rot="16200000">
            <a:off x="574079" y="2064815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: para a Direita 16">
            <a:extLst>
              <a:ext uri="{FF2B5EF4-FFF2-40B4-BE49-F238E27FC236}">
                <a16:creationId xmlns:a16="http://schemas.microsoft.com/office/drawing/2014/main" id="{3CE08900-FE8D-4689-A819-D17CF660CEA5}"/>
              </a:ext>
            </a:extLst>
          </p:cNvPr>
          <p:cNvSpPr/>
          <p:nvPr/>
        </p:nvSpPr>
        <p:spPr>
          <a:xfrm rot="5400000">
            <a:off x="577833" y="2543709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C565E4-E546-470F-A769-88320ADF0B59}"/>
              </a:ext>
            </a:extLst>
          </p:cNvPr>
          <p:cNvSpPr txBox="1"/>
          <p:nvPr/>
        </p:nvSpPr>
        <p:spPr>
          <a:xfrm>
            <a:off x="9650395" y="3565478"/>
            <a:ext cx="2355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 panose="02000000000000000000"/>
              </a:rPr>
              <a:t>Em fevereiro de 2024 houve alta do índice de expectativas e do índice de situação atual.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20610"/>
              </p:ext>
            </p:extLst>
          </p:nvPr>
        </p:nvGraphicFramePr>
        <p:xfrm>
          <a:off x="775818" y="1459512"/>
          <a:ext cx="8502015" cy="429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71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95744" y="453701"/>
            <a:ext cx="674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Confiança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15224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EE1E49E-74A1-4767-8206-BBFB36FE0115}"/>
              </a:ext>
            </a:extLst>
          </p:cNvPr>
          <p:cNvGrpSpPr/>
          <p:nvPr/>
        </p:nvGrpSpPr>
        <p:grpSpPr>
          <a:xfrm>
            <a:off x="922768" y="1779440"/>
            <a:ext cx="144388" cy="2731347"/>
            <a:chOff x="688058" y="1408361"/>
            <a:chExt cx="134323" cy="4007892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3E336FF8-0C09-4EEC-AC84-B84A65CE9F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9342A501-D7AC-4186-8358-59E9483BFD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FF7513-B53D-4259-8FBB-CABD58A60889}"/>
              </a:ext>
            </a:extLst>
          </p:cNvPr>
          <p:cNvSpPr txBox="1"/>
          <p:nvPr/>
        </p:nvSpPr>
        <p:spPr>
          <a:xfrm rot="16200000">
            <a:off x="-124742" y="2147832"/>
            <a:ext cx="1318999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A486E36-961F-44DE-A333-0AE968EEA625}"/>
              </a:ext>
            </a:extLst>
          </p:cNvPr>
          <p:cNvSpPr txBox="1"/>
          <p:nvPr/>
        </p:nvSpPr>
        <p:spPr>
          <a:xfrm rot="16200000">
            <a:off x="-259223" y="3735537"/>
            <a:ext cx="1557392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6" name="Seta: para a Direita 14">
            <a:extLst>
              <a:ext uri="{FF2B5EF4-FFF2-40B4-BE49-F238E27FC236}">
                <a16:creationId xmlns:a16="http://schemas.microsoft.com/office/drawing/2014/main" id="{7786A38C-6A31-4467-A7CA-E00A0C8094BE}"/>
              </a:ext>
            </a:extLst>
          </p:cNvPr>
          <p:cNvSpPr/>
          <p:nvPr/>
        </p:nvSpPr>
        <p:spPr>
          <a:xfrm rot="16200000">
            <a:off x="589258" y="2042609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B57AB5DF-3159-43A1-A24A-26DEE7E0139A}"/>
              </a:ext>
            </a:extLst>
          </p:cNvPr>
          <p:cNvSpPr/>
          <p:nvPr/>
        </p:nvSpPr>
        <p:spPr>
          <a:xfrm rot="5400000">
            <a:off x="593012" y="2521503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587DB5D-FC25-451F-B39E-0742799B3102}"/>
              </a:ext>
            </a:extLst>
          </p:cNvPr>
          <p:cNvSpPr txBox="1"/>
          <p:nvPr/>
        </p:nvSpPr>
        <p:spPr>
          <a:xfrm>
            <a:off x="8780083" y="3040762"/>
            <a:ext cx="113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86,3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B416BE-4733-0DAC-58E8-C83329EC1B2B}"/>
              </a:ext>
            </a:extLst>
          </p:cNvPr>
          <p:cNvSpPr txBox="1"/>
          <p:nvPr/>
        </p:nvSpPr>
        <p:spPr>
          <a:xfrm>
            <a:off x="9361973" y="4517678"/>
            <a:ext cx="286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Negativamente</a:t>
            </a:r>
            <a:endParaRPr lang="pt-BR" sz="1400" b="1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3CA038-CDB9-CAA9-6937-664D1F088F1C}"/>
              </a:ext>
            </a:extLst>
          </p:cNvPr>
          <p:cNvSpPr txBox="1"/>
          <p:nvPr/>
        </p:nvSpPr>
        <p:spPr>
          <a:xfrm>
            <a:off x="9481400" y="2936653"/>
            <a:ext cx="2621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Comércio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-4,3 pontos</a:t>
            </a:r>
            <a:endParaRPr lang="pt-BR" sz="1600" strike="sngStrike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10" name="Retângulo: Cantos Arredondados 24">
            <a:extLst>
              <a:ext uri="{FF2B5EF4-FFF2-40B4-BE49-F238E27FC236}">
                <a16:creationId xmlns:a16="http://schemas.microsoft.com/office/drawing/2014/main" id="{614C483E-2A49-1A8D-52D0-564C531E7998}"/>
              </a:ext>
            </a:extLst>
          </p:cNvPr>
          <p:cNvSpPr/>
          <p:nvPr/>
        </p:nvSpPr>
        <p:spPr>
          <a:xfrm>
            <a:off x="9573972" y="4825455"/>
            <a:ext cx="2454041" cy="12967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Emprego nos últimos três meses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Volume de compras previsto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Crédito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Volume de compras atual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Tendência dos negócios</a:t>
            </a:r>
          </a:p>
        </p:txBody>
      </p:sp>
      <p:sp>
        <p:nvSpPr>
          <p:cNvPr id="30" name="Retângulo: Cantos Arredondados 4">
            <a:extLst>
              <a:ext uri="{FF2B5EF4-FFF2-40B4-BE49-F238E27FC236}">
                <a16:creationId xmlns:a16="http://schemas.microsoft.com/office/drawing/2014/main" id="{1EA9C3A8-6D95-4C54-8A1A-33DEB230A7E4}"/>
              </a:ext>
            </a:extLst>
          </p:cNvPr>
          <p:cNvSpPr/>
          <p:nvPr/>
        </p:nvSpPr>
        <p:spPr>
          <a:xfrm>
            <a:off x="9581661" y="3938469"/>
            <a:ext cx="2458909" cy="5098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DDDD24-AE54-42A3-829A-F7AFFC28A53F}"/>
              </a:ext>
            </a:extLst>
          </p:cNvPr>
          <p:cNvSpPr txBox="1"/>
          <p:nvPr/>
        </p:nvSpPr>
        <p:spPr>
          <a:xfrm>
            <a:off x="9432144" y="3567617"/>
            <a:ext cx="275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Contribuiu Positivamente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D426637-4EED-46A3-BBD0-29A6DC18CDAA}"/>
              </a:ext>
            </a:extLst>
          </p:cNvPr>
          <p:cNvSpPr txBox="1"/>
          <p:nvPr/>
        </p:nvSpPr>
        <p:spPr>
          <a:xfrm>
            <a:off x="9524348" y="3965284"/>
            <a:ext cx="251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Emprego nos últimos três meses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52227"/>
              </p:ext>
            </p:extLst>
          </p:nvPr>
        </p:nvGraphicFramePr>
        <p:xfrm>
          <a:off x="1052165" y="1565241"/>
          <a:ext cx="8185798" cy="406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643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Comércio: Situação Atual e Expectativa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9C2BD23-C219-440A-BEB2-9DDF8E184A67}"/>
              </a:ext>
            </a:extLst>
          </p:cNvPr>
          <p:cNvGrpSpPr/>
          <p:nvPr/>
        </p:nvGrpSpPr>
        <p:grpSpPr>
          <a:xfrm>
            <a:off x="1015936" y="2053465"/>
            <a:ext cx="144388" cy="2731347"/>
            <a:chOff x="688058" y="1408361"/>
            <a:chExt cx="134323" cy="4007892"/>
          </a:xfrm>
        </p:grpSpPr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4DB8FBA3-1D5F-4A38-AA0B-4283DA3A2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DDAA8813-38A3-40BB-AA06-CA3F6264AE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72AC51B-1ED3-4B0B-9000-1B8D0E5D65AA}"/>
              </a:ext>
            </a:extLst>
          </p:cNvPr>
          <p:cNvSpPr txBox="1"/>
          <p:nvPr/>
        </p:nvSpPr>
        <p:spPr>
          <a:xfrm rot="16200000">
            <a:off x="-35683" y="2421502"/>
            <a:ext cx="1319709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DE0AD07-EA13-440E-B37B-88D874484AA2}"/>
              </a:ext>
            </a:extLst>
          </p:cNvPr>
          <p:cNvSpPr txBox="1"/>
          <p:nvPr/>
        </p:nvSpPr>
        <p:spPr>
          <a:xfrm rot="16200000">
            <a:off x="-184923" y="4015958"/>
            <a:ext cx="1641905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6" name="Seta: para a Direita 14">
            <a:extLst>
              <a:ext uri="{FF2B5EF4-FFF2-40B4-BE49-F238E27FC236}">
                <a16:creationId xmlns:a16="http://schemas.microsoft.com/office/drawing/2014/main" id="{F2E4175F-57F6-4E34-8704-5455AAB3726A}"/>
              </a:ext>
            </a:extLst>
          </p:cNvPr>
          <p:cNvSpPr/>
          <p:nvPr/>
        </p:nvSpPr>
        <p:spPr>
          <a:xfrm rot="16200000">
            <a:off x="682426" y="2316634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7C0BAF0F-581B-4CFD-9574-44E510DDA292}"/>
              </a:ext>
            </a:extLst>
          </p:cNvPr>
          <p:cNvSpPr/>
          <p:nvPr/>
        </p:nvSpPr>
        <p:spPr>
          <a:xfrm rot="5400000">
            <a:off x="686180" y="2795528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788B612-595F-4B4D-A5FD-E1842FDE2246}"/>
              </a:ext>
            </a:extLst>
          </p:cNvPr>
          <p:cNvSpPr txBox="1"/>
          <p:nvPr/>
        </p:nvSpPr>
        <p:spPr>
          <a:xfrm>
            <a:off x="9496374" y="2467837"/>
            <a:ext cx="125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87,4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58A7ADB-20B9-48D2-A6E7-B8B499A892D6}"/>
              </a:ext>
            </a:extLst>
          </p:cNvPr>
          <p:cNvSpPr txBox="1"/>
          <p:nvPr/>
        </p:nvSpPr>
        <p:spPr>
          <a:xfrm>
            <a:off x="9496374" y="2939255"/>
            <a:ext cx="125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85,9</a:t>
            </a: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387591"/>
              </p:ext>
            </p:extLst>
          </p:nvPr>
        </p:nvGraphicFramePr>
        <p:xfrm>
          <a:off x="1027794" y="1545860"/>
          <a:ext cx="8853118" cy="457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00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E513A07-054A-4DC6-80AA-F2886F10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081" y="1479834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97703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42D9D8-B8B7-4653-A1B6-AB8865C8DB7D}"/>
              </a:ext>
            </a:extLst>
          </p:cNvPr>
          <p:cNvSpPr txBox="1"/>
          <p:nvPr/>
        </p:nvSpPr>
        <p:spPr>
          <a:xfrm>
            <a:off x="8329622" y="3071425"/>
            <a:ext cx="2907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A confiança caiu em todas as regiões, em fevereiro de 2024, com exceção ao </a:t>
            </a:r>
            <a:r>
              <a:rPr lang="pt-BR" sz="2000" b="1" dirty="0">
                <a:solidFill>
                  <a:srgbClr val="1D6295"/>
                </a:solidFill>
                <a:latin typeface="Roboto"/>
              </a:rPr>
              <a:t>Nordeste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em que o indicador subiu.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602948-8E45-49BA-9206-DA4E9743E135}"/>
              </a:ext>
            </a:extLst>
          </p:cNvPr>
          <p:cNvSpPr txBox="1"/>
          <p:nvPr/>
        </p:nvSpPr>
        <p:spPr>
          <a:xfrm>
            <a:off x="5048366" y="5847868"/>
            <a:ext cx="85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-4,5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F5D54C6-37E7-4182-9E0E-61EACC76ECBF}"/>
              </a:ext>
            </a:extLst>
          </p:cNvPr>
          <p:cNvSpPr txBox="1"/>
          <p:nvPr/>
        </p:nvSpPr>
        <p:spPr>
          <a:xfrm>
            <a:off x="6214796" y="4845089"/>
            <a:ext cx="85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-3,8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C441BAC-6F46-45B2-84C6-A38DBCBD67E5}"/>
              </a:ext>
            </a:extLst>
          </p:cNvPr>
          <p:cNvSpPr txBox="1"/>
          <p:nvPr/>
        </p:nvSpPr>
        <p:spPr>
          <a:xfrm>
            <a:off x="6921587" y="3009411"/>
            <a:ext cx="953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+3,4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rgbClr val="FF0000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7F51783-9219-4247-880B-815B30EBF28B}"/>
              </a:ext>
            </a:extLst>
          </p:cNvPr>
          <p:cNvSpPr txBox="1"/>
          <p:nvPr/>
        </p:nvSpPr>
        <p:spPr>
          <a:xfrm>
            <a:off x="2255511" y="3710090"/>
            <a:ext cx="897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-4,2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B308C22-2E09-4253-AD17-BD62D9804066}"/>
              </a:ext>
            </a:extLst>
          </p:cNvPr>
          <p:cNvSpPr txBox="1"/>
          <p:nvPr/>
        </p:nvSpPr>
        <p:spPr>
          <a:xfrm>
            <a:off x="3163448" y="2819473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77,4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AC62118-C9D8-461F-8F25-BC9B4FB20BED}"/>
              </a:ext>
            </a:extLst>
          </p:cNvPr>
          <p:cNvSpPr txBox="1"/>
          <p:nvPr/>
        </p:nvSpPr>
        <p:spPr>
          <a:xfrm>
            <a:off x="5662892" y="2819473"/>
            <a:ext cx="11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88,4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D7340A0-B9C9-4F4C-BFFE-0EEE6EFE087A}"/>
              </a:ext>
            </a:extLst>
          </p:cNvPr>
          <p:cNvSpPr txBox="1"/>
          <p:nvPr/>
        </p:nvSpPr>
        <p:spPr>
          <a:xfrm>
            <a:off x="4031139" y="5404259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1A42BE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87,6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1AC083-4A99-4325-A270-4F95213D4E7F}"/>
              </a:ext>
            </a:extLst>
          </p:cNvPr>
          <p:cNvSpPr txBox="1"/>
          <p:nvPr/>
        </p:nvSpPr>
        <p:spPr>
          <a:xfrm>
            <a:off x="4941090" y="4444979"/>
            <a:ext cx="144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1A42BE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88,1</a:t>
            </a:r>
          </a:p>
        </p:txBody>
      </p:sp>
    </p:spTree>
    <p:extLst>
      <p:ext uri="{BB962C8B-B14F-4D97-AF65-F5344CB8AC3E}">
        <p14:creationId xmlns:p14="http://schemas.microsoft.com/office/powerpoint/2010/main" val="322289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6804" y="523367"/>
            <a:ext cx="90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5CB8"/>
                </a:solidFill>
                <a:latin typeface="Calibri" panose="020F0502020204030204"/>
              </a:defRPr>
            </a:lvl1pPr>
          </a:lstStyle>
          <a:p>
            <a:r>
              <a:rPr lang="pt-BR" dirty="0"/>
              <a:t>Comércio: Diferença em pontos: ICOM MPE x ICOM Geral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944316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1646782-83FE-4699-A5BE-A581E1247AFC}"/>
              </a:ext>
            </a:extLst>
          </p:cNvPr>
          <p:cNvSpPr txBox="1"/>
          <p:nvPr/>
        </p:nvSpPr>
        <p:spPr>
          <a:xfrm>
            <a:off x="9556984" y="2674698"/>
            <a:ext cx="2082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Em fevereiro de 2024, tanto o ICOM-MPE  quanto o ICOM-Geral decresceram.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47571"/>
              </p:ext>
            </p:extLst>
          </p:nvPr>
        </p:nvGraphicFramePr>
        <p:xfrm>
          <a:off x="325873" y="1454576"/>
          <a:ext cx="9156793" cy="425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37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380986"/>
              </p:ext>
            </p:extLst>
          </p:nvPr>
        </p:nvGraphicFramePr>
        <p:xfrm>
          <a:off x="561964" y="1748444"/>
          <a:ext cx="8779933" cy="427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Confiança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295681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7281D53-850C-43D1-A282-BD490DFC11FE}"/>
              </a:ext>
            </a:extLst>
          </p:cNvPr>
          <p:cNvGrpSpPr/>
          <p:nvPr/>
        </p:nvGrpSpPr>
        <p:grpSpPr>
          <a:xfrm>
            <a:off x="868834" y="1849668"/>
            <a:ext cx="144388" cy="2731347"/>
            <a:chOff x="688058" y="1408361"/>
            <a:chExt cx="134323" cy="4007892"/>
          </a:xfrm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8551D15A-2D92-405C-B2FF-0D8A7CE83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FD623794-CF45-48FB-A61C-A8104C37A3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F4434FF-428D-4599-B0B7-661614D73161}"/>
              </a:ext>
            </a:extLst>
          </p:cNvPr>
          <p:cNvSpPr txBox="1"/>
          <p:nvPr/>
        </p:nvSpPr>
        <p:spPr>
          <a:xfrm rot="16200000">
            <a:off x="-195751" y="2187626"/>
            <a:ext cx="1379867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AE2584C-C7A4-4184-A484-9EDC03D0413E}"/>
              </a:ext>
            </a:extLst>
          </p:cNvPr>
          <p:cNvSpPr txBox="1"/>
          <p:nvPr/>
        </p:nvSpPr>
        <p:spPr>
          <a:xfrm rot="16200000">
            <a:off x="-315546" y="3829960"/>
            <a:ext cx="1612619" cy="283836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40" name="Seta: para a Direita 13">
            <a:extLst>
              <a:ext uri="{FF2B5EF4-FFF2-40B4-BE49-F238E27FC236}">
                <a16:creationId xmlns:a16="http://schemas.microsoft.com/office/drawing/2014/main" id="{33A9DE7C-8A67-4D2F-BD69-02BCBECC7F93}"/>
              </a:ext>
            </a:extLst>
          </p:cNvPr>
          <p:cNvSpPr/>
          <p:nvPr/>
        </p:nvSpPr>
        <p:spPr>
          <a:xfrm rot="16200000">
            <a:off x="535324" y="2112837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Seta: para a Direita 16">
            <a:extLst>
              <a:ext uri="{FF2B5EF4-FFF2-40B4-BE49-F238E27FC236}">
                <a16:creationId xmlns:a16="http://schemas.microsoft.com/office/drawing/2014/main" id="{110C6814-7AE3-4DD8-8278-101F885F9C7C}"/>
              </a:ext>
            </a:extLst>
          </p:cNvPr>
          <p:cNvSpPr/>
          <p:nvPr/>
        </p:nvSpPr>
        <p:spPr>
          <a:xfrm rot="5400000">
            <a:off x="539078" y="2591731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87FEFF5-059A-458C-A3D2-FCFA40B98046}"/>
              </a:ext>
            </a:extLst>
          </p:cNvPr>
          <p:cNvSpPr txBox="1"/>
          <p:nvPr/>
        </p:nvSpPr>
        <p:spPr>
          <a:xfrm>
            <a:off x="8766640" y="2385293"/>
            <a:ext cx="105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92,2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CECCB46-1174-4809-BCE4-3303FAA2869B}"/>
              </a:ext>
            </a:extLst>
          </p:cNvPr>
          <p:cNvSpPr txBox="1"/>
          <p:nvPr/>
        </p:nvSpPr>
        <p:spPr>
          <a:xfrm>
            <a:off x="9370582" y="2358841"/>
            <a:ext cx="26213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Serviços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-2,1 pontos</a:t>
            </a:r>
            <a:endParaRPr lang="pt-BR" sz="1600" strike="sngStrike" dirty="0">
              <a:solidFill>
                <a:srgbClr val="FF0000"/>
              </a:solidFill>
              <a:latin typeface="Roboto"/>
            </a:endParaRPr>
          </a:p>
        </p:txBody>
      </p:sp>
      <p:sp>
        <p:nvSpPr>
          <p:cNvPr id="46" name="Retângulo: Cantos Arredondados 24">
            <a:extLst>
              <a:ext uri="{FF2B5EF4-FFF2-40B4-BE49-F238E27FC236}">
                <a16:creationId xmlns:a16="http://schemas.microsoft.com/office/drawing/2014/main" id="{472B14A1-CD33-6EE3-B454-D9391B7235CD}"/>
              </a:ext>
            </a:extLst>
          </p:cNvPr>
          <p:cNvSpPr/>
          <p:nvPr/>
        </p:nvSpPr>
        <p:spPr>
          <a:xfrm>
            <a:off x="9485510" y="5103439"/>
            <a:ext cx="2454041" cy="8521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Demanda prevista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Faturamento previsto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Tendência dos negócios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Emprego previsto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FBD6D01-A006-47AB-F8AC-FED4838FD947}"/>
              </a:ext>
            </a:extLst>
          </p:cNvPr>
          <p:cNvSpPr txBox="1"/>
          <p:nvPr/>
        </p:nvSpPr>
        <p:spPr>
          <a:xfrm>
            <a:off x="9271179" y="4483391"/>
            <a:ext cx="286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</a:t>
            </a:r>
            <a:endParaRPr lang="pt-BR" sz="1400" b="1" dirty="0">
              <a:solidFill>
                <a:srgbClr val="FF0000"/>
              </a:solidFill>
              <a:latin typeface="Roboto"/>
            </a:endParaRPr>
          </a:p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Negativamente</a:t>
            </a:r>
          </a:p>
        </p:txBody>
      </p:sp>
      <p:sp>
        <p:nvSpPr>
          <p:cNvPr id="8" name="Retângulo: Cantos Arredondados 4">
            <a:extLst>
              <a:ext uri="{FF2B5EF4-FFF2-40B4-BE49-F238E27FC236}">
                <a16:creationId xmlns:a16="http://schemas.microsoft.com/office/drawing/2014/main" id="{11147746-BC6B-A13F-177B-1C58919C96B2}"/>
              </a:ext>
            </a:extLst>
          </p:cNvPr>
          <p:cNvSpPr/>
          <p:nvPr/>
        </p:nvSpPr>
        <p:spPr>
          <a:xfrm>
            <a:off x="9471978" y="3698139"/>
            <a:ext cx="2458624" cy="72387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717E4E-6964-1A4A-E2B3-FE071CE4E2F9}"/>
              </a:ext>
            </a:extLst>
          </p:cNvPr>
          <p:cNvSpPr txBox="1"/>
          <p:nvPr/>
        </p:nvSpPr>
        <p:spPr>
          <a:xfrm>
            <a:off x="9322460" y="3168299"/>
            <a:ext cx="275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</a:t>
            </a:r>
          </a:p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Positivamente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45C0DD-7BCB-3703-D410-E129946D09EF}"/>
              </a:ext>
            </a:extLst>
          </p:cNvPr>
          <p:cNvSpPr txBox="1"/>
          <p:nvPr/>
        </p:nvSpPr>
        <p:spPr>
          <a:xfrm>
            <a:off x="9414380" y="3705712"/>
            <a:ext cx="251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Crédito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Volume de demanda atual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Situação atual dos negócios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493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48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Situação Atual e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Expetativas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6595563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B0A298-AEB5-4176-A46C-5DF47AA6D165}"/>
              </a:ext>
            </a:extLst>
          </p:cNvPr>
          <p:cNvSpPr txBox="1"/>
          <p:nvPr/>
        </p:nvSpPr>
        <p:spPr>
          <a:xfrm>
            <a:off x="10491039" y="2245469"/>
            <a:ext cx="95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94,6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116290-D6A8-425C-86CD-4E94B690A6E5}"/>
              </a:ext>
            </a:extLst>
          </p:cNvPr>
          <p:cNvSpPr txBox="1"/>
          <p:nvPr/>
        </p:nvSpPr>
        <p:spPr>
          <a:xfrm>
            <a:off x="10434451" y="2768689"/>
            <a:ext cx="107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90,1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7AD4BCF-58DB-49BF-A0F8-760EBFB8D207}"/>
              </a:ext>
            </a:extLst>
          </p:cNvPr>
          <p:cNvGrpSpPr/>
          <p:nvPr/>
        </p:nvGrpSpPr>
        <p:grpSpPr>
          <a:xfrm>
            <a:off x="1398873" y="1807835"/>
            <a:ext cx="144388" cy="2731347"/>
            <a:chOff x="688058" y="1408361"/>
            <a:chExt cx="134323" cy="400789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7528BBBC-3111-428A-9BDE-8431A03196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3E20CFAA-6C84-47C0-9F46-80BB3950AF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7123C46-F2D1-4235-898A-5711169083D4}"/>
              </a:ext>
            </a:extLst>
          </p:cNvPr>
          <p:cNvSpPr txBox="1"/>
          <p:nvPr/>
        </p:nvSpPr>
        <p:spPr>
          <a:xfrm rot="16200000">
            <a:off x="304899" y="2133519"/>
            <a:ext cx="1404417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6EA4DE1-B99B-48A2-A75A-F915C10A3D5F}"/>
              </a:ext>
            </a:extLst>
          </p:cNvPr>
          <p:cNvSpPr txBox="1"/>
          <p:nvPr/>
        </p:nvSpPr>
        <p:spPr>
          <a:xfrm rot="16200000">
            <a:off x="214153" y="3807979"/>
            <a:ext cx="1645488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4DCB06A9-8EC9-47C4-9566-FEB7D7CD7D8F}"/>
              </a:ext>
            </a:extLst>
          </p:cNvPr>
          <p:cNvSpPr/>
          <p:nvPr/>
        </p:nvSpPr>
        <p:spPr>
          <a:xfrm rot="16200000">
            <a:off x="1065363" y="2071004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: para a Direita 16">
            <a:extLst>
              <a:ext uri="{FF2B5EF4-FFF2-40B4-BE49-F238E27FC236}">
                <a16:creationId xmlns:a16="http://schemas.microsoft.com/office/drawing/2014/main" id="{F7046BA5-7DBB-4045-ABD8-F749979C0781}"/>
              </a:ext>
            </a:extLst>
          </p:cNvPr>
          <p:cNvSpPr/>
          <p:nvPr/>
        </p:nvSpPr>
        <p:spPr>
          <a:xfrm rot="5400000">
            <a:off x="1069117" y="2549898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69694"/>
              </p:ext>
            </p:extLst>
          </p:nvPr>
        </p:nvGraphicFramePr>
        <p:xfrm>
          <a:off x="1200748" y="1792001"/>
          <a:ext cx="9290291" cy="408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99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O que é Pesquisado?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225707" y="976921"/>
            <a:ext cx="517017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753A271-70A8-4BF5-A2C3-30071AA91379}"/>
              </a:ext>
            </a:extLst>
          </p:cNvPr>
          <p:cNvGrpSpPr/>
          <p:nvPr/>
        </p:nvGrpSpPr>
        <p:grpSpPr>
          <a:xfrm>
            <a:off x="370434" y="1544318"/>
            <a:ext cx="3138696" cy="4084890"/>
            <a:chOff x="838200" y="1436974"/>
            <a:chExt cx="3176337" cy="5083095"/>
          </a:xfrm>
        </p:grpSpPr>
        <p:sp>
          <p:nvSpPr>
            <p:cNvPr id="24" name="Retângulo: Cantos Arredondados 8">
              <a:extLst>
                <a:ext uri="{FF2B5EF4-FFF2-40B4-BE49-F238E27FC236}">
                  <a16:creationId xmlns:a16="http://schemas.microsoft.com/office/drawing/2014/main" id="{176DF473-AD3B-4686-8EDA-9CDECBA3BB92}"/>
                </a:ext>
              </a:extLst>
            </p:cNvPr>
            <p:cNvSpPr/>
            <p:nvPr/>
          </p:nvSpPr>
          <p:spPr>
            <a:xfrm>
              <a:off x="838200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4F68D1E-0495-4215-BCDD-36B9851D2A36}"/>
                </a:ext>
              </a:extLst>
            </p:cNvPr>
            <p:cNvSpPr/>
            <p:nvPr/>
          </p:nvSpPr>
          <p:spPr>
            <a:xfrm>
              <a:off x="1263316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185F35A-6A7B-4A60-B009-81E69EFBCD71}"/>
                </a:ext>
              </a:extLst>
            </p:cNvPr>
            <p:cNvSpPr/>
            <p:nvPr/>
          </p:nvSpPr>
          <p:spPr>
            <a:xfrm>
              <a:off x="1023109" y="1563095"/>
              <a:ext cx="1281884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Indústria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AECE6C6-CFC6-4232-9B0D-B8501F5BF6D4}"/>
                </a:ext>
              </a:extLst>
            </p:cNvPr>
            <p:cNvSpPr/>
            <p:nvPr/>
          </p:nvSpPr>
          <p:spPr>
            <a:xfrm>
              <a:off x="903784" y="2112938"/>
              <a:ext cx="3110752" cy="40865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de estoques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Utilização Capacidade Instalada (NUCI)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Produção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  <a:endParaRPr lang="pt-BR" sz="1600" b="0" cap="none" spc="0" dirty="0">
                <a:ln w="0"/>
                <a:solidFill>
                  <a:schemeClr val="bg2">
                    <a:lumMod val="25000"/>
                  </a:schemeClr>
                </a:solidFill>
                <a:latin typeface="Roboto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A794E64-872E-42AB-8795-B24D26CAABA0}"/>
              </a:ext>
            </a:extLst>
          </p:cNvPr>
          <p:cNvGrpSpPr/>
          <p:nvPr/>
        </p:nvGrpSpPr>
        <p:grpSpPr>
          <a:xfrm>
            <a:off x="4359366" y="1544318"/>
            <a:ext cx="3150897" cy="4084890"/>
            <a:chOff x="4811215" y="1436974"/>
            <a:chExt cx="3188685" cy="5083095"/>
          </a:xfrm>
        </p:grpSpPr>
        <p:sp>
          <p:nvSpPr>
            <p:cNvPr id="29" name="Retângulo: Cantos Arredondados 13">
              <a:extLst>
                <a:ext uri="{FF2B5EF4-FFF2-40B4-BE49-F238E27FC236}">
                  <a16:creationId xmlns:a16="http://schemas.microsoft.com/office/drawing/2014/main" id="{4B025619-43FD-4975-BA7B-9C92BE6D3131}"/>
                </a:ext>
              </a:extLst>
            </p:cNvPr>
            <p:cNvSpPr/>
            <p:nvPr/>
          </p:nvSpPr>
          <p:spPr>
            <a:xfrm>
              <a:off x="4811215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Roboto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E7496EE-9467-4A9F-A882-E827D26BF8EF}"/>
                </a:ext>
              </a:extLst>
            </p:cNvPr>
            <p:cNvSpPr/>
            <p:nvPr/>
          </p:nvSpPr>
          <p:spPr>
            <a:xfrm>
              <a:off x="5236331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FBB2DC5-9B7B-41C8-BFC4-0F3675F857EB}"/>
                </a:ext>
              </a:extLst>
            </p:cNvPr>
            <p:cNvSpPr/>
            <p:nvPr/>
          </p:nvSpPr>
          <p:spPr>
            <a:xfrm>
              <a:off x="4996124" y="1563095"/>
              <a:ext cx="1268906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Serviços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9BAA5DB-2B2F-4C60-BE13-5D37EEE527E7}"/>
                </a:ext>
              </a:extLst>
            </p:cNvPr>
            <p:cNvSpPr/>
            <p:nvPr/>
          </p:nvSpPr>
          <p:spPr>
            <a:xfrm>
              <a:off x="4889148" y="2208806"/>
              <a:ext cx="3110752" cy="36844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Nível Utilização Capacidade Instalada (NUCI)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Faturamento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B6E60311-31BD-4077-939A-C51749CB00FD}"/>
              </a:ext>
            </a:extLst>
          </p:cNvPr>
          <p:cNvGrpSpPr/>
          <p:nvPr/>
        </p:nvGrpSpPr>
        <p:grpSpPr>
          <a:xfrm>
            <a:off x="8348301" y="1544318"/>
            <a:ext cx="3290944" cy="4084890"/>
            <a:chOff x="8599321" y="1436974"/>
            <a:chExt cx="3330411" cy="5083095"/>
          </a:xfrm>
        </p:grpSpPr>
        <p:sp>
          <p:nvSpPr>
            <p:cNvPr id="34" name="Retângulo: Cantos Arredondados 18">
              <a:extLst>
                <a:ext uri="{FF2B5EF4-FFF2-40B4-BE49-F238E27FC236}">
                  <a16:creationId xmlns:a16="http://schemas.microsoft.com/office/drawing/2014/main" id="{507F3B2B-EDFC-4C62-B56B-83C2422C537B}"/>
                </a:ext>
              </a:extLst>
            </p:cNvPr>
            <p:cNvSpPr/>
            <p:nvPr/>
          </p:nvSpPr>
          <p:spPr>
            <a:xfrm>
              <a:off x="8599321" y="1436974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9D530A3-FD10-46FE-80C6-D7989E06D5E9}"/>
                </a:ext>
              </a:extLst>
            </p:cNvPr>
            <p:cNvSpPr/>
            <p:nvPr/>
          </p:nvSpPr>
          <p:spPr>
            <a:xfrm>
              <a:off x="9024437" y="1436974"/>
              <a:ext cx="621454" cy="72000"/>
            </a:xfrm>
            <a:prstGeom prst="rect">
              <a:avLst/>
            </a:prstGeom>
            <a:solidFill>
              <a:srgbClr val="349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4180B1BA-B280-48EC-BF04-DB438552D799}"/>
                </a:ext>
              </a:extLst>
            </p:cNvPr>
            <p:cNvSpPr/>
            <p:nvPr/>
          </p:nvSpPr>
          <p:spPr>
            <a:xfrm>
              <a:off x="8784230" y="1563095"/>
              <a:ext cx="1384084" cy="4978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2000" b="1" cap="none" spc="0" dirty="0">
                  <a:ln w="0"/>
                  <a:solidFill>
                    <a:srgbClr val="3494BA"/>
                  </a:solidFill>
                  <a:latin typeface="Roboto"/>
                </a:rPr>
                <a:t>Comércio</a:t>
              </a:r>
              <a:endParaRPr lang="pt-BR" sz="2400" b="1" cap="none" spc="0" dirty="0">
                <a:ln w="0"/>
                <a:solidFill>
                  <a:srgbClr val="3494BA"/>
                </a:solidFill>
                <a:latin typeface="Roboto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1F8C56C-0D48-4E83-B30E-6C9E9968092F}"/>
                </a:ext>
              </a:extLst>
            </p:cNvPr>
            <p:cNvSpPr/>
            <p:nvPr/>
          </p:nvSpPr>
          <p:spPr>
            <a:xfrm>
              <a:off x="8695016" y="2208806"/>
              <a:ext cx="3234716" cy="36000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Compras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Vendas Previstas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Volume de Compras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Emprego Previsto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</a:p>
            <a:p>
              <a:pPr marL="342900" indent="-342900"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endParaRPr lang="pt-BR" sz="1400" dirty="0">
                <a:solidFill>
                  <a:schemeClr val="bg2">
                    <a:lumMod val="25000"/>
                  </a:schemeClr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8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2D6EF65-FEC3-4CF7-88F0-3B40C3A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900" y="1589902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97703" cy="69666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5BD56B-6F8B-CE0B-B630-F9852E837D12}"/>
              </a:ext>
            </a:extLst>
          </p:cNvPr>
          <p:cNvSpPr txBox="1"/>
          <p:nvPr/>
        </p:nvSpPr>
        <p:spPr>
          <a:xfrm>
            <a:off x="8016524" y="3228227"/>
            <a:ext cx="3076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Todas as regiões apresentaram queda do índice de confiança em fevereiro de 2024.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D9DE31-FB21-DFBB-EA47-B878AD3E83BF}"/>
              </a:ext>
            </a:extLst>
          </p:cNvPr>
          <p:cNvSpPr txBox="1"/>
          <p:nvPr/>
        </p:nvSpPr>
        <p:spPr>
          <a:xfrm>
            <a:off x="2938185" y="2813145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96,2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471F7C-6A03-E2D1-37C2-2408F8D09526}"/>
              </a:ext>
            </a:extLst>
          </p:cNvPr>
          <p:cNvSpPr txBox="1"/>
          <p:nvPr/>
        </p:nvSpPr>
        <p:spPr>
          <a:xfrm>
            <a:off x="5234710" y="3046709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1A42BE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89,1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BCD484-8AE7-3C15-BE75-7FBCC3BC3309}"/>
              </a:ext>
            </a:extLst>
          </p:cNvPr>
          <p:cNvSpPr txBox="1"/>
          <p:nvPr/>
        </p:nvSpPr>
        <p:spPr>
          <a:xfrm>
            <a:off x="4794454" y="4541361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1A42BE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94,5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8E49B83-6D4E-69E4-4E3F-4C7B1B1460D6}"/>
              </a:ext>
            </a:extLst>
          </p:cNvPr>
          <p:cNvSpPr txBox="1"/>
          <p:nvPr/>
        </p:nvSpPr>
        <p:spPr>
          <a:xfrm>
            <a:off x="4292394" y="5507194"/>
            <a:ext cx="73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1A42BE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rgbClr val="1A42BE"/>
                </a:solidFill>
                <a:latin typeface="Montserrat" panose="02000505000000020004" pitchFamily="2" charset="0"/>
              </a:rPr>
              <a:t>83,0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4D35454-C2E3-FBBE-84C0-7431CFD7F3B9}"/>
              </a:ext>
            </a:extLst>
          </p:cNvPr>
          <p:cNvSpPr txBox="1"/>
          <p:nvPr/>
        </p:nvSpPr>
        <p:spPr>
          <a:xfrm>
            <a:off x="6050001" y="4947232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-0,7 </a:t>
            </a:r>
            <a:r>
              <a:rPr lang="pt-BR" sz="1200" b="1" dirty="0" err="1">
                <a:solidFill>
                  <a:srgbClr val="0070C0"/>
                </a:solidFill>
                <a:latin typeface="Montserrat" panose="02000505000000020004" pitchFamily="2" charset="0"/>
              </a:rPr>
              <a:t>pt</a:t>
            </a:r>
            <a:endParaRPr lang="pt-BR" sz="1200" b="1" dirty="0">
              <a:solidFill>
                <a:srgbClr val="0070C0"/>
              </a:solidFill>
              <a:latin typeface="Montserrat" panose="02000505000000020004" pitchFamily="2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B793E2-D513-77A7-57ED-63F8CD867AF9}"/>
              </a:ext>
            </a:extLst>
          </p:cNvPr>
          <p:cNvSpPr txBox="1"/>
          <p:nvPr/>
        </p:nvSpPr>
        <p:spPr>
          <a:xfrm>
            <a:off x="6709500" y="3492318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accent4">
                    <a:lumMod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>
                <a:solidFill>
                  <a:srgbClr val="0070C0"/>
                </a:solidFill>
              </a:rPr>
              <a:t>-3,0 </a:t>
            </a:r>
            <a:r>
              <a:rPr lang="pt-BR" dirty="0" err="1">
                <a:solidFill>
                  <a:srgbClr val="0070C0"/>
                </a:solidFill>
              </a:rPr>
              <a:t>pts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37FBA42-2356-7FE3-775C-D3A3737F27D7}"/>
              </a:ext>
            </a:extLst>
          </p:cNvPr>
          <p:cNvSpPr txBox="1"/>
          <p:nvPr/>
        </p:nvSpPr>
        <p:spPr>
          <a:xfrm>
            <a:off x="1783437" y="3808884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-2,4 </a:t>
            </a:r>
            <a:r>
              <a:rPr lang="pt-BR" sz="1200" b="1" dirty="0" err="1">
                <a:solidFill>
                  <a:srgbClr val="0070C0"/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rgbClr val="0070C0"/>
              </a:solidFill>
              <a:latin typeface="Montserrat" panose="02000505000000020004" pitchFamily="2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BB33887-DFDE-F12B-4DEE-9A14194A649A}"/>
              </a:ext>
            </a:extLst>
          </p:cNvPr>
          <p:cNvSpPr txBox="1"/>
          <p:nvPr/>
        </p:nvSpPr>
        <p:spPr>
          <a:xfrm>
            <a:off x="4852431" y="5938104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-12,4 </a:t>
            </a:r>
            <a:r>
              <a:rPr lang="pt-BR" sz="1200" b="1" dirty="0" err="1">
                <a:solidFill>
                  <a:srgbClr val="0070C0"/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rgbClr val="0070C0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48949" y="463825"/>
            <a:ext cx="799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Diferença em pontos: ICS MPE x ICS 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01198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21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28FC21-22E2-45D3-8408-CA3EEB5DA66B}"/>
              </a:ext>
            </a:extLst>
          </p:cNvPr>
          <p:cNvSpPr txBox="1"/>
          <p:nvPr/>
        </p:nvSpPr>
        <p:spPr>
          <a:xfrm>
            <a:off x="9676535" y="2819162"/>
            <a:ext cx="236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Tanto ICS-MPE quanto ICS-Geral caíram em fevereiro de 2024.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65399"/>
              </p:ext>
            </p:extLst>
          </p:nvPr>
        </p:nvGraphicFramePr>
        <p:xfrm>
          <a:off x="267482" y="1582771"/>
          <a:ext cx="8959370" cy="467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959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95901"/>
              </p:ext>
            </p:extLst>
          </p:nvPr>
        </p:nvGraphicFramePr>
        <p:xfrm>
          <a:off x="716829" y="1770347"/>
          <a:ext cx="8379086" cy="415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Índice de Confiança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27713"/>
            <a:ext cx="5439116" cy="4920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22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B36BC8E-226A-4479-A7E6-EFE2A8067D9F}"/>
              </a:ext>
            </a:extLst>
          </p:cNvPr>
          <p:cNvGrpSpPr/>
          <p:nvPr/>
        </p:nvGrpSpPr>
        <p:grpSpPr>
          <a:xfrm>
            <a:off x="906749" y="2207501"/>
            <a:ext cx="144388" cy="2731347"/>
            <a:chOff x="688058" y="1408361"/>
            <a:chExt cx="134323" cy="4007892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27AC0537-7772-405D-B4AA-0E24C3D032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2BDB166E-D4C7-4F4D-BC49-8609924D86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A7FD819-D996-4DFA-A209-15269E6AF5CD}"/>
              </a:ext>
            </a:extLst>
          </p:cNvPr>
          <p:cNvSpPr txBox="1"/>
          <p:nvPr/>
        </p:nvSpPr>
        <p:spPr>
          <a:xfrm rot="16200000">
            <a:off x="-153600" y="2566808"/>
            <a:ext cx="1337170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17EF881-2D2F-49AC-A3B1-FFCBDD6E48D3}"/>
              </a:ext>
            </a:extLst>
          </p:cNvPr>
          <p:cNvSpPr txBox="1"/>
          <p:nvPr/>
        </p:nvSpPr>
        <p:spPr>
          <a:xfrm rot="16200000">
            <a:off x="-291046" y="4196072"/>
            <a:ext cx="1622339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7" name="Seta: para a Direita 14">
            <a:extLst>
              <a:ext uri="{FF2B5EF4-FFF2-40B4-BE49-F238E27FC236}">
                <a16:creationId xmlns:a16="http://schemas.microsoft.com/office/drawing/2014/main" id="{D05F6076-81C3-4DF9-8478-6BB32CDE34D8}"/>
              </a:ext>
            </a:extLst>
          </p:cNvPr>
          <p:cNvSpPr/>
          <p:nvPr/>
        </p:nvSpPr>
        <p:spPr>
          <a:xfrm rot="16200000">
            <a:off x="573239" y="2470670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A4A80AC4-DD1E-46F8-AAD1-B8EA7D94FE19}"/>
              </a:ext>
            </a:extLst>
          </p:cNvPr>
          <p:cNvSpPr/>
          <p:nvPr/>
        </p:nvSpPr>
        <p:spPr>
          <a:xfrm rot="5400000">
            <a:off x="576993" y="2949564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CD7987-DDE0-41FB-86C7-777F98247F1C}"/>
              </a:ext>
            </a:extLst>
          </p:cNvPr>
          <p:cNvSpPr txBox="1"/>
          <p:nvPr/>
        </p:nvSpPr>
        <p:spPr>
          <a:xfrm>
            <a:off x="9429262" y="2460795"/>
            <a:ext cx="2444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1D6295"/>
                </a:solidFill>
                <a:latin typeface="Roboto"/>
              </a:rPr>
              <a:t>MPE Indústria</a:t>
            </a:r>
          </a:p>
          <a:p>
            <a:pPr algn="ctr">
              <a:buClr>
                <a:srgbClr val="3494BA"/>
              </a:buClr>
            </a:pPr>
            <a:r>
              <a:rPr lang="pt-BR" sz="1600" dirty="0">
                <a:solidFill>
                  <a:srgbClr val="1D6295"/>
                </a:solidFill>
                <a:latin typeface="Roboto"/>
              </a:rPr>
              <a:t>+5,0 pontos</a:t>
            </a:r>
          </a:p>
        </p:txBody>
      </p:sp>
      <p:sp>
        <p:nvSpPr>
          <p:cNvPr id="30" name="CaixaDeTexto 23">
            <a:extLst>
              <a:ext uri="{FF2B5EF4-FFF2-40B4-BE49-F238E27FC236}">
                <a16:creationId xmlns:a16="http://schemas.microsoft.com/office/drawing/2014/main" id="{1FBFF546-B2E6-4C90-B80B-0847F201445F}"/>
              </a:ext>
            </a:extLst>
          </p:cNvPr>
          <p:cNvSpPr txBox="1"/>
          <p:nvPr/>
        </p:nvSpPr>
        <p:spPr>
          <a:xfrm>
            <a:off x="8244809" y="2214442"/>
            <a:ext cx="101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101,1</a:t>
            </a:r>
          </a:p>
        </p:txBody>
      </p:sp>
      <p:sp>
        <p:nvSpPr>
          <p:cNvPr id="33" name="Retângulo: Cantos Arredondados 29">
            <a:extLst>
              <a:ext uri="{FF2B5EF4-FFF2-40B4-BE49-F238E27FC236}">
                <a16:creationId xmlns:a16="http://schemas.microsoft.com/office/drawing/2014/main" id="{CFF72411-04E5-F453-5890-43C4F8B73F03}"/>
              </a:ext>
            </a:extLst>
          </p:cNvPr>
          <p:cNvSpPr/>
          <p:nvPr/>
        </p:nvSpPr>
        <p:spPr>
          <a:xfrm>
            <a:off x="9281841" y="5416962"/>
            <a:ext cx="2616912" cy="7939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FC248E-9A1D-499C-4FAF-07210529349A}"/>
              </a:ext>
            </a:extLst>
          </p:cNvPr>
          <p:cNvSpPr txBox="1"/>
          <p:nvPr/>
        </p:nvSpPr>
        <p:spPr>
          <a:xfrm>
            <a:off x="9228441" y="4863774"/>
            <a:ext cx="275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</a:t>
            </a:r>
          </a:p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Negativamente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2894EDE-31B1-8FA7-AA3A-B9BFE537BBBC}"/>
              </a:ext>
            </a:extLst>
          </p:cNvPr>
          <p:cNvSpPr txBox="1"/>
          <p:nvPr/>
        </p:nvSpPr>
        <p:spPr>
          <a:xfrm>
            <a:off x="9357702" y="5530230"/>
            <a:ext cx="251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Tendência dos negócios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Nível de estoques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36" name="Retângulo: Cantos Arredondados 4">
            <a:extLst>
              <a:ext uri="{FF2B5EF4-FFF2-40B4-BE49-F238E27FC236}">
                <a16:creationId xmlns:a16="http://schemas.microsoft.com/office/drawing/2014/main" id="{F4060965-F71D-3878-65F5-3BD0D7915875}"/>
              </a:ext>
            </a:extLst>
          </p:cNvPr>
          <p:cNvSpPr/>
          <p:nvPr/>
        </p:nvSpPr>
        <p:spPr>
          <a:xfrm>
            <a:off x="9299879" y="3720857"/>
            <a:ext cx="2616912" cy="11623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75F1502-4F2A-AB15-3BF4-7292257D68C7}"/>
              </a:ext>
            </a:extLst>
          </p:cNvPr>
          <p:cNvSpPr txBox="1"/>
          <p:nvPr/>
        </p:nvSpPr>
        <p:spPr>
          <a:xfrm>
            <a:off x="9276329" y="3223497"/>
            <a:ext cx="275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Contribuíram </a:t>
            </a:r>
          </a:p>
          <a:p>
            <a:pPr algn="ctr">
              <a:buClr>
                <a:srgbClr val="3494BA"/>
              </a:buClr>
            </a:pPr>
            <a:r>
              <a:rPr lang="pt-BR" sz="1400" dirty="0">
                <a:solidFill>
                  <a:srgbClr val="1D6295"/>
                </a:solidFill>
                <a:latin typeface="Roboto"/>
              </a:rPr>
              <a:t>Positivamente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2B2D34C-A410-C7BF-B2DB-E5B68258468C}"/>
              </a:ext>
            </a:extLst>
          </p:cNvPr>
          <p:cNvSpPr txBox="1"/>
          <p:nvPr/>
        </p:nvSpPr>
        <p:spPr>
          <a:xfrm>
            <a:off x="9365494" y="3703531"/>
            <a:ext cx="258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Crédito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Demanda interna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Situação atual dos negócios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Demanda interna prevista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Produção prevista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/>
              </a:rPr>
              <a:t>Emprego previsto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2600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705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Situação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Atual e Expectativas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88243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90265" y="6495195"/>
            <a:ext cx="8265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Rodapé de exemplo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2C99509-5B74-4757-8D8F-AC8D9380E6D5}"/>
              </a:ext>
            </a:extLst>
          </p:cNvPr>
          <p:cNvSpPr txBox="1"/>
          <p:nvPr/>
        </p:nvSpPr>
        <p:spPr>
          <a:xfrm>
            <a:off x="9316242" y="2053386"/>
            <a:ext cx="9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99,4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F42572D-0B80-4B47-BF64-EDBAFC052D88}"/>
              </a:ext>
            </a:extLst>
          </p:cNvPr>
          <p:cNvSpPr txBox="1"/>
          <p:nvPr/>
        </p:nvSpPr>
        <p:spPr>
          <a:xfrm>
            <a:off x="9316242" y="2637100"/>
            <a:ext cx="9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100,8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8D6DBD5C-E68F-4E9C-85BE-970A96DD3BC5}"/>
              </a:ext>
            </a:extLst>
          </p:cNvPr>
          <p:cNvGrpSpPr/>
          <p:nvPr/>
        </p:nvGrpSpPr>
        <p:grpSpPr>
          <a:xfrm>
            <a:off x="1210254" y="2039085"/>
            <a:ext cx="144388" cy="2731347"/>
            <a:chOff x="688058" y="1408361"/>
            <a:chExt cx="134323" cy="4007892"/>
          </a:xfrm>
        </p:grpSpPr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D47551CF-7291-4BFF-9D8E-E3569749D8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F57362D6-6CDF-4B4A-8D4E-E27F889B98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2FCDEF4-8199-4733-B8AB-6C8E8C0917E2}"/>
              </a:ext>
            </a:extLst>
          </p:cNvPr>
          <p:cNvSpPr txBox="1"/>
          <p:nvPr/>
        </p:nvSpPr>
        <p:spPr>
          <a:xfrm rot="16200000">
            <a:off x="149394" y="2387604"/>
            <a:ext cx="1358744" cy="277000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F3FF2A5-5B19-4A47-AAF8-F83799C9C459}"/>
              </a:ext>
            </a:extLst>
          </p:cNvPr>
          <p:cNvSpPr txBox="1"/>
          <p:nvPr/>
        </p:nvSpPr>
        <p:spPr>
          <a:xfrm rot="16200000">
            <a:off x="23035" y="4022216"/>
            <a:ext cx="1611461" cy="277000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46" name="Seta: para a Direita 16">
            <a:extLst>
              <a:ext uri="{FF2B5EF4-FFF2-40B4-BE49-F238E27FC236}">
                <a16:creationId xmlns:a16="http://schemas.microsoft.com/office/drawing/2014/main" id="{AF15CB91-A04D-42E7-9B22-670C0939AD83}"/>
              </a:ext>
            </a:extLst>
          </p:cNvPr>
          <p:cNvSpPr/>
          <p:nvPr/>
        </p:nvSpPr>
        <p:spPr>
          <a:xfrm rot="16200000">
            <a:off x="876744" y="2302254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Seta: para a Direita 16">
            <a:extLst>
              <a:ext uri="{FF2B5EF4-FFF2-40B4-BE49-F238E27FC236}">
                <a16:creationId xmlns:a16="http://schemas.microsoft.com/office/drawing/2014/main" id="{95307C30-7FDA-4B08-A723-A9E2BABC32AD}"/>
              </a:ext>
            </a:extLst>
          </p:cNvPr>
          <p:cNvSpPr/>
          <p:nvPr/>
        </p:nvSpPr>
        <p:spPr>
          <a:xfrm rot="5400000">
            <a:off x="880498" y="2781148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424819"/>
              </p:ext>
            </p:extLst>
          </p:nvPr>
        </p:nvGraphicFramePr>
        <p:xfrm>
          <a:off x="1131155" y="1514475"/>
          <a:ext cx="8319756" cy="441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552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BCBC600-512E-4EC2-9B4D-D38D4DA0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992" y="1249844"/>
            <a:ext cx="4852506" cy="48143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6387195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Resultado por Região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70805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306E20B-17E4-56B7-93BD-6229D9581966}"/>
              </a:ext>
            </a:extLst>
          </p:cNvPr>
          <p:cNvSpPr txBox="1"/>
          <p:nvPr/>
        </p:nvSpPr>
        <p:spPr>
          <a:xfrm>
            <a:off x="8448576" y="3341442"/>
            <a:ext cx="32287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Somente a região </a:t>
            </a:r>
            <a:r>
              <a:rPr lang="pt-BR" sz="2000" b="1" dirty="0">
                <a:solidFill>
                  <a:srgbClr val="1D6295"/>
                </a:solidFill>
                <a:latin typeface="Roboto"/>
              </a:rPr>
              <a:t>Nordeste 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apresentou queda do índice de confiança, em Fevereiro de 2024.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D629564-5C5A-B0D9-27F9-13667A44979B}"/>
              </a:ext>
            </a:extLst>
          </p:cNvPr>
          <p:cNvSpPr txBox="1"/>
          <p:nvPr/>
        </p:nvSpPr>
        <p:spPr>
          <a:xfrm>
            <a:off x="2608440" y="2474506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100,9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54CC548-02B8-E250-54E9-D117BE74C55F}"/>
              </a:ext>
            </a:extLst>
          </p:cNvPr>
          <p:cNvSpPr txBox="1"/>
          <p:nvPr/>
        </p:nvSpPr>
        <p:spPr>
          <a:xfrm>
            <a:off x="4735156" y="2680205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91,8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337C28F-A281-3766-9FBD-66B2EEF82FD7}"/>
              </a:ext>
            </a:extLst>
          </p:cNvPr>
          <p:cNvSpPr txBox="1"/>
          <p:nvPr/>
        </p:nvSpPr>
        <p:spPr>
          <a:xfrm>
            <a:off x="4331020" y="4187977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116,5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708EB41-273D-6F35-C9C2-DC08696EA4AD}"/>
              </a:ext>
            </a:extLst>
          </p:cNvPr>
          <p:cNvSpPr txBox="1"/>
          <p:nvPr/>
        </p:nvSpPr>
        <p:spPr>
          <a:xfrm>
            <a:off x="3400540" y="5024237"/>
            <a:ext cx="172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/24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Montserrat" panose="02000505000000020004" pitchFamily="2" charset="0"/>
              </a:rPr>
              <a:t>99,7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546A4EA-4F49-60ED-6720-624800C132DC}"/>
              </a:ext>
            </a:extLst>
          </p:cNvPr>
          <p:cNvSpPr txBox="1"/>
          <p:nvPr/>
        </p:nvSpPr>
        <p:spPr>
          <a:xfrm>
            <a:off x="4544779" y="5424347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+5,4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89F4A56-CB43-C540-673B-31029EF98CFC}"/>
              </a:ext>
            </a:extLst>
          </p:cNvPr>
          <p:cNvSpPr txBox="1"/>
          <p:nvPr/>
        </p:nvSpPr>
        <p:spPr>
          <a:xfrm>
            <a:off x="5544399" y="4694096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+10,7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0409466-DF9A-391B-E015-D2982E705F66}"/>
              </a:ext>
            </a:extLst>
          </p:cNvPr>
          <p:cNvSpPr txBox="1"/>
          <p:nvPr/>
        </p:nvSpPr>
        <p:spPr>
          <a:xfrm>
            <a:off x="6359498" y="2998122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r>
              <a:rPr lang="pt-BR" dirty="0"/>
              <a:t>-2,4 </a:t>
            </a:r>
            <a:r>
              <a:rPr lang="pt-BR" dirty="0" err="1"/>
              <a:t>pts</a:t>
            </a:r>
            <a:endParaRPr lang="pt-BR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E0EDA1F-0477-8375-3260-B3C513C8517E}"/>
              </a:ext>
            </a:extLst>
          </p:cNvPr>
          <p:cNvSpPr txBox="1"/>
          <p:nvPr/>
        </p:nvSpPr>
        <p:spPr>
          <a:xfrm>
            <a:off x="1907133" y="3647850"/>
            <a:ext cx="1017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+4,4 </a:t>
            </a:r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pts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6804" y="427333"/>
            <a:ext cx="90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Diferença em pontos: ICI-MPE x ICI-Geral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8164387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25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D21E0E8-579B-49DC-8735-E2D65469A23D}"/>
              </a:ext>
            </a:extLst>
          </p:cNvPr>
          <p:cNvSpPr txBox="1"/>
          <p:nvPr/>
        </p:nvSpPr>
        <p:spPr>
          <a:xfrm>
            <a:off x="9398539" y="2801426"/>
            <a:ext cx="2708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1D6295"/>
                </a:solidFill>
                <a:latin typeface="Roboto"/>
              </a:rPr>
              <a:t>Em fevereiro, o ICI-MPE voltou a crescer após uma queda nos dois meses anteriores, enquanto o ICI-Geral estagnou após um crescimento de quatro meses seguidos.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786537"/>
              </p:ext>
            </p:extLst>
          </p:nvPr>
        </p:nvGraphicFramePr>
        <p:xfrm>
          <a:off x="156804" y="1710321"/>
          <a:ext cx="9241735" cy="394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04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2026" y="2354291"/>
            <a:ext cx="4610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FACILIDADE DE ACESSO AO CRÉDITO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AE0B48-2F57-3491-2B9F-B5D4D8F11483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FEVEREIRO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0097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Comércio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97699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27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065B42-AEC6-48F0-8A08-893046CBB7F1}"/>
              </a:ext>
            </a:extLst>
          </p:cNvPr>
          <p:cNvSpPr txBox="1"/>
          <p:nvPr/>
        </p:nvSpPr>
        <p:spPr>
          <a:xfrm>
            <a:off x="9059836" y="3001183"/>
            <a:ext cx="2889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proporção de empresas do Comércio que consideram que está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fácil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obter crédito caiu em relação ao mês passado.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A80739-8F32-48BC-86EB-1CE938BC0357}"/>
              </a:ext>
            </a:extLst>
          </p:cNvPr>
          <p:cNvSpPr txBox="1"/>
          <p:nvPr/>
        </p:nvSpPr>
        <p:spPr>
          <a:xfrm>
            <a:off x="1824318" y="1561470"/>
            <a:ext cx="631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Como você avalia o grau de exigência para acesso ao crédito por sua empresa no momento?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626841"/>
              </p:ext>
            </p:extLst>
          </p:nvPr>
        </p:nvGraphicFramePr>
        <p:xfrm>
          <a:off x="264743" y="2507994"/>
          <a:ext cx="835332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36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Serviços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33563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C62CFF-15AC-4B06-A2B3-06064C7A1066}"/>
              </a:ext>
            </a:extLst>
          </p:cNvPr>
          <p:cNvSpPr txBox="1"/>
          <p:nvPr/>
        </p:nvSpPr>
        <p:spPr>
          <a:xfrm>
            <a:off x="9221050" y="2730511"/>
            <a:ext cx="2611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proporção de empresas de Serviços que consideram que está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fácil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obter crédito cresceu +2,2 </a:t>
            </a:r>
            <a:r>
              <a:rPr lang="pt-BR" sz="2000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 em fevereiro de 2024.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6A32379-359F-4063-BB82-ACAAF51B3D38}"/>
              </a:ext>
            </a:extLst>
          </p:cNvPr>
          <p:cNvSpPr txBox="1"/>
          <p:nvPr/>
        </p:nvSpPr>
        <p:spPr>
          <a:xfrm>
            <a:off x="1407178" y="1595411"/>
            <a:ext cx="677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Como você avalia o grau de exigência para acesso ao crédito por sua empresa no momento?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45792"/>
              </p:ext>
            </p:extLst>
          </p:nvPr>
        </p:nvGraphicFramePr>
        <p:xfrm>
          <a:off x="619821" y="2601186"/>
          <a:ext cx="8353320" cy="34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87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Indústria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87351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3BDE68D-A022-4206-8675-6E9BED8A87BC}"/>
              </a:ext>
            </a:extLst>
          </p:cNvPr>
          <p:cNvSpPr txBox="1"/>
          <p:nvPr/>
        </p:nvSpPr>
        <p:spPr>
          <a:xfrm>
            <a:off x="9347201" y="2885589"/>
            <a:ext cx="274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Em fevereiro de 2024, a proporção de empresas da Indústria que percebe o grau de exigência como </a:t>
            </a:r>
            <a:r>
              <a:rPr lang="pt-BR" sz="2000" b="1" i="1" dirty="0">
                <a:solidFill>
                  <a:srgbClr val="1D6295"/>
                </a:solidFill>
                <a:latin typeface="Roboto"/>
              </a:rPr>
              <a:t>baixo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subiu 3,4 </a:t>
            </a:r>
            <a:r>
              <a:rPr lang="pt-BR" sz="2000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053F79-D0F2-4F78-BCFC-56B3CA42A1FC}"/>
              </a:ext>
            </a:extLst>
          </p:cNvPr>
          <p:cNvSpPr txBox="1"/>
          <p:nvPr/>
        </p:nvSpPr>
        <p:spPr>
          <a:xfrm>
            <a:off x="1183910" y="1610835"/>
            <a:ext cx="705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O Grau de exigência para a concessão ou renovação de empréstimos bancários no momento está?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883965"/>
              </p:ext>
            </p:extLst>
          </p:nvPr>
        </p:nvGraphicFramePr>
        <p:xfrm>
          <a:off x="534716" y="2751956"/>
          <a:ext cx="8353320" cy="349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57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Cálculo dos Índices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643000" y="976921"/>
            <a:ext cx="464730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30F907F-AD19-4745-A1F9-5F66D450D6A3}"/>
              </a:ext>
            </a:extLst>
          </p:cNvPr>
          <p:cNvGrpSpPr/>
          <p:nvPr/>
        </p:nvGrpSpPr>
        <p:grpSpPr>
          <a:xfrm>
            <a:off x="473442" y="1327053"/>
            <a:ext cx="6990055" cy="3895579"/>
            <a:chOff x="2197429" y="1553153"/>
            <a:chExt cx="7531844" cy="4617911"/>
          </a:xfrm>
        </p:grpSpPr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0199C645-8EA4-484F-8D18-F7C03C8C4676}"/>
                </a:ext>
              </a:extLst>
            </p:cNvPr>
            <p:cNvSpPr txBox="1">
              <a:spLocks/>
            </p:cNvSpPr>
            <p:nvPr/>
          </p:nvSpPr>
          <p:spPr>
            <a:xfrm>
              <a:off x="2276069" y="1553153"/>
              <a:ext cx="3712276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400" b="1" dirty="0">
                  <a:solidFill>
                    <a:srgbClr val="0070C0"/>
                  </a:solidFill>
                  <a:latin typeface="Roboto"/>
                </a:rPr>
                <a:t>Índice de Situação Atual (ISA)*</a:t>
              </a:r>
              <a:br>
                <a:rPr lang="pt-BR" sz="1800" b="1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dirty="0">
                  <a:solidFill>
                    <a:srgbClr val="0070C0"/>
                  </a:solidFill>
                  <a:latin typeface="Roboto"/>
                </a:rPr>
                <a:t>(Média dos quesitos de Situação dos Negócios e Demanda Atual</a:t>
              </a:r>
              <a:r>
                <a:rPr lang="pt-BR" sz="1200" dirty="0">
                  <a:solidFill>
                    <a:srgbClr val="0070C0"/>
                  </a:solidFill>
                  <a:latin typeface="Montserrat" panose="02000505000000020004" pitchFamily="2" charset="0"/>
                </a:rPr>
                <a:t>)</a:t>
              </a:r>
              <a:endParaRPr lang="pt-BR" sz="900" dirty="0">
                <a:solidFill>
                  <a:srgbClr val="0070C0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F766DDE4-3802-4071-B773-36629AE72B4C}"/>
                </a:ext>
              </a:extLst>
            </p:cNvPr>
            <p:cNvSpPr txBox="1">
              <a:spLocks/>
            </p:cNvSpPr>
            <p:nvPr/>
          </p:nvSpPr>
          <p:spPr>
            <a:xfrm>
              <a:off x="6134313" y="1554374"/>
              <a:ext cx="3594960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dirty="0">
                  <a:solidFill>
                    <a:srgbClr val="0070C0"/>
                  </a:solidFill>
                  <a:latin typeface="Roboto"/>
                </a:rPr>
                <a:t>Índice de Expectativas (IE)*</a:t>
              </a:r>
              <a:br>
                <a:rPr lang="pt-BR" sz="1400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b="0" dirty="0">
                  <a:solidFill>
                    <a:srgbClr val="0070C0"/>
                  </a:solidFill>
                  <a:latin typeface="Roboto"/>
                </a:rPr>
                <a:t>(Média dos quesitos de Tendência dos Negócios e Demanda Prevista)</a:t>
              </a:r>
            </a:p>
          </p:txBody>
        </p:sp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9E0C5CEC-F1F5-4EDA-B202-094005C5C857}"/>
                </a:ext>
              </a:extLst>
            </p:cNvPr>
            <p:cNvSpPr txBox="1">
              <a:spLocks/>
            </p:cNvSpPr>
            <p:nvPr/>
          </p:nvSpPr>
          <p:spPr>
            <a:xfrm>
              <a:off x="4189428" y="3516907"/>
              <a:ext cx="3411893" cy="1029226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700" b="1" dirty="0">
                  <a:solidFill>
                    <a:schemeClr val="bg1"/>
                  </a:solidFill>
                  <a:latin typeface="Roboto"/>
                </a:rPr>
                <a:t>Índice de Confiança (IC)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  <a:latin typeface="Roboto"/>
                </a:rPr>
                <a:t>(Média dos quatro quesitos que compõe ISA e IE)</a:t>
              </a:r>
              <a:endParaRPr lang="pt-BR" sz="1200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5D317A50-9AEF-4951-ACB8-980B0FBA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207" y="5637671"/>
              <a:ext cx="3276558" cy="152398"/>
            </a:xfrm>
            <a:prstGeom prst="rect">
              <a:avLst/>
            </a:prstGeom>
            <a:solidFill>
              <a:srgbClr val="D4EA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2356A2E7-E8BD-4186-B1C0-37C824D7D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0765" y="5256675"/>
              <a:ext cx="0" cy="914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800" dirty="0"/>
            </a:p>
          </p:txBody>
        </p: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ABA55249-B2CE-4583-B5F8-EB63EB637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429" y="552920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5FC8B362-128C-440F-AC81-85B538086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165" y="491611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B92C7A3C-AA94-4144-9BDE-854E11DD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3549" y="552920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14AB088-AB79-43D2-89DF-E83ED6F4C3DE}"/>
                </a:ext>
              </a:extLst>
            </p:cNvPr>
            <p:cNvSpPr txBox="1"/>
            <p:nvPr/>
          </p:nvSpPr>
          <p:spPr>
            <a:xfrm>
              <a:off x="7366703" y="5267474"/>
              <a:ext cx="1316882" cy="31467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aceleração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7B94599-710D-419D-A40D-B4AB6CB5A4CF}"/>
                </a:ext>
              </a:extLst>
            </p:cNvPr>
            <p:cNvSpPr txBox="1"/>
            <p:nvPr/>
          </p:nvSpPr>
          <p:spPr>
            <a:xfrm>
              <a:off x="2686831" y="5234867"/>
              <a:ext cx="1620100" cy="3146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solidFill>
                    <a:srgbClr val="0070C0"/>
                  </a:solidFill>
                  <a:latin typeface="Montserrat" panose="02000505000000020004" pitchFamily="2" charset="0"/>
                </a:rPr>
                <a:t>desaceleração</a:t>
              </a:r>
            </a:p>
          </p:txBody>
        </p:sp>
        <p:sp>
          <p:nvSpPr>
            <p:cNvPr id="34" name="Seta: para a Direita 16">
              <a:extLst>
                <a:ext uri="{FF2B5EF4-FFF2-40B4-BE49-F238E27FC236}">
                  <a16:creationId xmlns:a16="http://schemas.microsoft.com/office/drawing/2014/main" id="{BDB22A8B-56F5-4A6C-BDF4-B62B1922966B}"/>
                </a:ext>
              </a:extLst>
            </p:cNvPr>
            <p:cNvSpPr/>
            <p:nvPr/>
          </p:nvSpPr>
          <p:spPr>
            <a:xfrm rot="5400000">
              <a:off x="6434439" y="2958160"/>
              <a:ext cx="542179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Seta: para a Direita 16">
              <a:extLst>
                <a:ext uri="{FF2B5EF4-FFF2-40B4-BE49-F238E27FC236}">
                  <a16:creationId xmlns:a16="http://schemas.microsoft.com/office/drawing/2014/main" id="{61336421-C092-4EEB-9984-0E2A02C6260E}"/>
                </a:ext>
              </a:extLst>
            </p:cNvPr>
            <p:cNvSpPr/>
            <p:nvPr/>
          </p:nvSpPr>
          <p:spPr>
            <a:xfrm>
              <a:off x="6446169" y="5368961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Seta: para a Direita 16">
              <a:extLst>
                <a:ext uri="{FF2B5EF4-FFF2-40B4-BE49-F238E27FC236}">
                  <a16:creationId xmlns:a16="http://schemas.microsoft.com/office/drawing/2014/main" id="{F1FE1035-FF72-4B81-BD84-E2ACFB660012}"/>
                </a:ext>
              </a:extLst>
            </p:cNvPr>
            <p:cNvSpPr/>
            <p:nvPr/>
          </p:nvSpPr>
          <p:spPr>
            <a:xfrm rot="10800000">
              <a:off x="4496072" y="5373796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Seta: para a Direita 16">
              <a:extLst>
                <a:ext uri="{FF2B5EF4-FFF2-40B4-BE49-F238E27FC236}">
                  <a16:creationId xmlns:a16="http://schemas.microsoft.com/office/drawing/2014/main" id="{E8B10328-5402-4202-91CA-5105282100CD}"/>
                </a:ext>
              </a:extLst>
            </p:cNvPr>
            <p:cNvSpPr/>
            <p:nvPr/>
          </p:nvSpPr>
          <p:spPr>
            <a:xfrm rot="5400000">
              <a:off x="4956376" y="2936030"/>
              <a:ext cx="542180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8" name="Rectangle 7">
            <a:extLst>
              <a:ext uri="{FF2B5EF4-FFF2-40B4-BE49-F238E27FC236}">
                <a16:creationId xmlns:a16="http://schemas.microsoft.com/office/drawing/2014/main" id="{AFEC518D-EC4B-428D-A0A7-8C01AA7B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539" y="4773221"/>
            <a:ext cx="2754670" cy="122974"/>
          </a:xfrm>
          <a:prstGeom prst="rect">
            <a:avLst/>
          </a:prstGeom>
          <a:solidFill>
            <a:srgbClr val="34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9" name="Seta: para a Direita 16">
            <a:extLst>
              <a:ext uri="{FF2B5EF4-FFF2-40B4-BE49-F238E27FC236}">
                <a16:creationId xmlns:a16="http://schemas.microsoft.com/office/drawing/2014/main" id="{B77BB239-8D1C-42C0-A66D-6F23CB677604}"/>
              </a:ext>
            </a:extLst>
          </p:cNvPr>
          <p:cNvSpPr/>
          <p:nvPr/>
        </p:nvSpPr>
        <p:spPr>
          <a:xfrm rot="1492387">
            <a:off x="6515585" y="4012357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Seta: para a Direita 16">
            <a:extLst>
              <a:ext uri="{FF2B5EF4-FFF2-40B4-BE49-F238E27FC236}">
                <a16:creationId xmlns:a16="http://schemas.microsoft.com/office/drawing/2014/main" id="{0A83206D-94D1-40F3-A810-0DAD1F9B8BC8}"/>
              </a:ext>
            </a:extLst>
          </p:cNvPr>
          <p:cNvSpPr/>
          <p:nvPr/>
        </p:nvSpPr>
        <p:spPr>
          <a:xfrm rot="19846363">
            <a:off x="6502730" y="2972932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Seta: para a Direita 16">
            <a:extLst>
              <a:ext uri="{FF2B5EF4-FFF2-40B4-BE49-F238E27FC236}">
                <a16:creationId xmlns:a16="http://schemas.microsoft.com/office/drawing/2014/main" id="{01AB29CB-DE39-41E3-9B5B-7B43367DA00A}"/>
              </a:ext>
            </a:extLst>
          </p:cNvPr>
          <p:cNvSpPr/>
          <p:nvPr/>
        </p:nvSpPr>
        <p:spPr>
          <a:xfrm>
            <a:off x="6543301" y="3497405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C61A00B0-E35C-4418-9C48-865C35BA4BDF}"/>
              </a:ext>
            </a:extLst>
          </p:cNvPr>
          <p:cNvGrpSpPr/>
          <p:nvPr/>
        </p:nvGrpSpPr>
        <p:grpSpPr>
          <a:xfrm>
            <a:off x="7818525" y="2365952"/>
            <a:ext cx="3463474" cy="2352861"/>
            <a:chOff x="8049483" y="2894027"/>
            <a:chExt cx="3784554" cy="2393481"/>
          </a:xfrm>
        </p:grpSpPr>
        <p:sp>
          <p:nvSpPr>
            <p:cNvPr id="43" name="Retângulo: Cantos Arredondados 72">
              <a:extLst>
                <a:ext uri="{FF2B5EF4-FFF2-40B4-BE49-F238E27FC236}">
                  <a16:creationId xmlns:a16="http://schemas.microsoft.com/office/drawing/2014/main" id="{15367FEB-C0F6-4EDE-BB40-62E7903190AD}"/>
                </a:ext>
              </a:extLst>
            </p:cNvPr>
            <p:cNvSpPr/>
            <p:nvPr/>
          </p:nvSpPr>
          <p:spPr>
            <a:xfrm rot="5400000">
              <a:off x="8674362" y="2274091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Retângulo: Cantos Arredondados 73">
              <a:extLst>
                <a:ext uri="{FF2B5EF4-FFF2-40B4-BE49-F238E27FC236}">
                  <a16:creationId xmlns:a16="http://schemas.microsoft.com/office/drawing/2014/main" id="{2A968796-D198-40C3-BACF-0529F3EA2BF7}"/>
                </a:ext>
              </a:extLst>
            </p:cNvPr>
            <p:cNvSpPr/>
            <p:nvPr/>
          </p:nvSpPr>
          <p:spPr>
            <a:xfrm rot="5400000">
              <a:off x="8678698" y="3156175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5" name="Retângulo: Cantos Arredondados 74">
              <a:extLst>
                <a:ext uri="{FF2B5EF4-FFF2-40B4-BE49-F238E27FC236}">
                  <a16:creationId xmlns:a16="http://schemas.microsoft.com/office/drawing/2014/main" id="{9D51F973-D43E-44AC-8265-EB81C16FF9BC}"/>
                </a:ext>
              </a:extLst>
            </p:cNvPr>
            <p:cNvSpPr/>
            <p:nvPr/>
          </p:nvSpPr>
          <p:spPr>
            <a:xfrm rot="5400000">
              <a:off x="8669419" y="4024958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Título 1">
              <a:extLst>
                <a:ext uri="{FF2B5EF4-FFF2-40B4-BE49-F238E27FC236}">
                  <a16:creationId xmlns:a16="http://schemas.microsoft.com/office/drawing/2014/main" id="{B4CE9A31-2E7E-46E0-AF10-C57D9CBF0102}"/>
                </a:ext>
              </a:extLst>
            </p:cNvPr>
            <p:cNvSpPr txBox="1">
              <a:spLocks/>
            </p:cNvSpPr>
            <p:nvPr/>
          </p:nvSpPr>
          <p:spPr>
            <a:xfrm>
              <a:off x="10601488" y="3690818"/>
              <a:ext cx="1232549" cy="814130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IC-MPE</a:t>
              </a:r>
              <a:endParaRPr lang="pt-BR" sz="1200" dirty="0">
                <a:solidFill>
                  <a:schemeClr val="bg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7" name="Chave Direita 46">
              <a:extLst>
                <a:ext uri="{FF2B5EF4-FFF2-40B4-BE49-F238E27FC236}">
                  <a16:creationId xmlns:a16="http://schemas.microsoft.com/office/drawing/2014/main" id="{DA8E132F-F0AC-4243-BE00-C23C77E1397B}"/>
                </a:ext>
              </a:extLst>
            </p:cNvPr>
            <p:cNvSpPr/>
            <p:nvPr/>
          </p:nvSpPr>
          <p:spPr>
            <a:xfrm>
              <a:off x="10000983" y="2908259"/>
              <a:ext cx="431307" cy="2379249"/>
            </a:xfrm>
            <a:prstGeom prst="rightBrace">
              <a:avLst>
                <a:gd name="adj1" fmla="val 8333"/>
                <a:gd name="adj2" fmla="val 5008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622590CB-5172-450F-830D-5A5895F01250}"/>
                </a:ext>
              </a:extLst>
            </p:cNvPr>
            <p:cNvSpPr/>
            <p:nvPr/>
          </p:nvSpPr>
          <p:spPr>
            <a:xfrm>
              <a:off x="8260076" y="3046322"/>
              <a:ext cx="144783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ICOM - MPE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C81F4F44-BB35-437E-BB68-50F1D46F9B4A}"/>
                </a:ext>
              </a:extLst>
            </p:cNvPr>
            <p:cNvSpPr/>
            <p:nvPr/>
          </p:nvSpPr>
          <p:spPr>
            <a:xfrm>
              <a:off x="8367816" y="3928606"/>
              <a:ext cx="1213794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cap="none" spc="0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ICS - </a:t>
              </a:r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MPE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505C16F9-5F08-483F-BF8F-CD6D8B6538E4}"/>
                </a:ext>
              </a:extLst>
            </p:cNvPr>
            <p:cNvSpPr/>
            <p:nvPr/>
          </p:nvSpPr>
          <p:spPr>
            <a:xfrm>
              <a:off x="8409155" y="4780910"/>
              <a:ext cx="1149674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ICI - MPE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985291E8-8B83-439F-974B-8ACFE697EBD6}"/>
              </a:ext>
            </a:extLst>
          </p:cNvPr>
          <p:cNvSpPr txBox="1">
            <a:spLocks/>
          </p:cNvSpPr>
          <p:nvPr/>
        </p:nvSpPr>
        <p:spPr>
          <a:xfrm>
            <a:off x="8011250" y="4958426"/>
            <a:ext cx="3270749" cy="1233349"/>
          </a:xfrm>
          <a:prstGeom prst="roundRect">
            <a:avLst/>
          </a:prstGeom>
          <a:solidFill>
            <a:srgbClr val="F5F5F5"/>
          </a:solidFill>
          <a:ln w="28575" cmpd="sng">
            <a:solidFill>
              <a:srgbClr val="3494BA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70C0"/>
                </a:solidFill>
                <a:latin typeface="Montserrat" panose="02000505000000020004" pitchFamily="2" charset="0"/>
              </a:rPr>
              <a:t>O IC-MPE é a agregação dos índices de confiança dos três setores pesquisados (Comércio, Serviços e Indústria de Transformação) para as MPEs.</a:t>
            </a:r>
          </a:p>
          <a:p>
            <a:pPr algn="ctr"/>
            <a:endParaRPr lang="pt-BR" sz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D85E9C80-613E-4C12-9AB5-BC4A38D013AC}"/>
              </a:ext>
            </a:extLst>
          </p:cNvPr>
          <p:cNvSpPr txBox="1">
            <a:spLocks/>
          </p:cNvSpPr>
          <p:nvPr/>
        </p:nvSpPr>
        <p:spPr>
          <a:xfrm>
            <a:off x="319468" y="5328598"/>
            <a:ext cx="7224841" cy="357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pt-BR" sz="1050" dirty="0">
                <a:latin typeface="Roboto"/>
              </a:rPr>
              <a:t>* Na Sondagem da Indústria, o Indicador de Estoques também faz parte do ISA (Índice de Situação Atual) e o Indicador de Emprego Previsto, faz parte do IE (Índice de Expectativas).</a:t>
            </a:r>
          </a:p>
        </p:txBody>
      </p:sp>
    </p:spTree>
    <p:extLst>
      <p:ext uri="{BB962C8B-B14F-4D97-AF65-F5344CB8AC3E}">
        <p14:creationId xmlns:p14="http://schemas.microsoft.com/office/powerpoint/2010/main" val="186714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2459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04865" y="6388378"/>
            <a:ext cx="10081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jun2010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FD66FE-1A5A-407F-947C-AE3FE2407ED9}"/>
              </a:ext>
            </a:extLst>
          </p:cNvPr>
          <p:cNvSpPr txBox="1"/>
          <p:nvPr/>
        </p:nvSpPr>
        <p:spPr>
          <a:xfrm>
            <a:off x="3379526" y="5629801"/>
            <a:ext cx="54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B0F0"/>
                </a:solidFill>
                <a:latin typeface="Montserrat" panose="02000505000000020004" pitchFamily="2" charset="0"/>
              </a:rPr>
              <a:t>COMÉRCIO - MPE</a:t>
            </a:r>
          </a:p>
          <a:p>
            <a:pPr algn="ctr"/>
            <a:r>
              <a:rPr lang="pt-BR" sz="1200" b="1" dirty="0">
                <a:solidFill>
                  <a:srgbClr val="2B474D"/>
                </a:solidFill>
                <a:latin typeface="Montserrat" panose="02000505000000020004" pitchFamily="2" charset="0"/>
              </a:rPr>
              <a:t>SERVIÇOS - MPE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INDÚSTRIA - MPE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E2740B0-B11A-4AAC-A1C1-C17FCE4E428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64158" y="3640745"/>
            <a:ext cx="1696567" cy="156377"/>
          </a:xfrm>
          <a:prstGeom prst="rect">
            <a:avLst/>
          </a:prstGeom>
          <a:solidFill>
            <a:srgbClr val="D4EA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13CAF8B-82A7-4770-90E9-F37F0B217D4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17461" y="2309469"/>
            <a:ext cx="977969" cy="1443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B68A993-49AE-43D6-88FB-4F2C9BFDF4BE}"/>
              </a:ext>
            </a:extLst>
          </p:cNvPr>
          <p:cNvSpPr txBox="1"/>
          <p:nvPr/>
        </p:nvSpPr>
        <p:spPr>
          <a:xfrm rot="16200000">
            <a:off x="321404" y="2059373"/>
            <a:ext cx="117098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Menor exigência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3575C7F-2B67-46F4-BD57-70CCB1A3CB65}"/>
              </a:ext>
            </a:extLst>
          </p:cNvPr>
          <p:cNvSpPr txBox="1"/>
          <p:nvPr/>
        </p:nvSpPr>
        <p:spPr>
          <a:xfrm rot="16200000">
            <a:off x="61132" y="3490625"/>
            <a:ext cx="1691519" cy="461665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Maior 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exigência</a:t>
            </a:r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DDEBD404-572E-4780-8BBE-E40FB224374A}"/>
              </a:ext>
            </a:extLst>
          </p:cNvPr>
          <p:cNvSpPr/>
          <p:nvPr/>
        </p:nvSpPr>
        <p:spPr>
          <a:xfrm rot="16200000">
            <a:off x="1088321" y="2593116"/>
            <a:ext cx="390043" cy="15637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AB8E762B-96F6-43C9-A518-11F5AF3568FA}"/>
              </a:ext>
            </a:extLst>
          </p:cNvPr>
          <p:cNvSpPr/>
          <p:nvPr/>
        </p:nvSpPr>
        <p:spPr>
          <a:xfrm rot="5400000">
            <a:off x="1088320" y="3005109"/>
            <a:ext cx="390044" cy="156376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F9215CD-8AFC-43D0-808F-F5E94365252F}"/>
              </a:ext>
            </a:extLst>
          </p:cNvPr>
          <p:cNvSpPr txBox="1"/>
          <p:nvPr/>
        </p:nvSpPr>
        <p:spPr>
          <a:xfrm>
            <a:off x="9938392" y="3581286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73,1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24703735-F376-40A6-BE23-2DE656C76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792423"/>
              </p:ext>
            </p:extLst>
          </p:nvPr>
        </p:nvGraphicFramePr>
        <p:xfrm>
          <a:off x="1653150" y="1545859"/>
          <a:ext cx="8885700" cy="40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A32426-9373-4559-BA3E-43E7EAB14062}"/>
              </a:ext>
            </a:extLst>
          </p:cNvPr>
          <p:cNvSpPr txBox="1"/>
          <p:nvPr/>
        </p:nvSpPr>
        <p:spPr>
          <a:xfrm>
            <a:off x="9846967" y="2837254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85,5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FC049B6-8A05-4902-A12F-F9507F26B4F9}"/>
              </a:ext>
            </a:extLst>
          </p:cNvPr>
          <p:cNvSpPr txBox="1"/>
          <p:nvPr/>
        </p:nvSpPr>
        <p:spPr>
          <a:xfrm>
            <a:off x="9878524" y="1892678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122,4</a:t>
            </a:r>
          </a:p>
        </p:txBody>
      </p:sp>
    </p:spTree>
    <p:extLst>
      <p:ext uri="{BB962C8B-B14F-4D97-AF65-F5344CB8AC3E}">
        <p14:creationId xmlns:p14="http://schemas.microsoft.com/office/powerpoint/2010/main" val="315811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330923"/>
            <a:ext cx="12192000" cy="5270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45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Crédito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584252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502189" y="6365587"/>
            <a:ext cx="1059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jun2010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A3640F-7F9D-49E8-98F7-A712BBD823C1}"/>
              </a:ext>
            </a:extLst>
          </p:cNvPr>
          <p:cNvSpPr txBox="1"/>
          <p:nvPr/>
        </p:nvSpPr>
        <p:spPr>
          <a:xfrm>
            <a:off x="3379526" y="5826902"/>
            <a:ext cx="54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AGREGADO - MPE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51810AA-1320-42DF-95B4-D250B7CDF4F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9972" y="3359477"/>
            <a:ext cx="1696567" cy="156377"/>
          </a:xfrm>
          <a:prstGeom prst="rect">
            <a:avLst/>
          </a:prstGeom>
          <a:solidFill>
            <a:srgbClr val="D4EA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1AE33A17-CC06-4C20-9494-3567426F06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3275" y="2028201"/>
            <a:ext cx="977969" cy="1443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4255B1-DCD8-4B2C-925F-81B6C4E588B3}"/>
              </a:ext>
            </a:extLst>
          </p:cNvPr>
          <p:cNvSpPr txBox="1"/>
          <p:nvPr/>
        </p:nvSpPr>
        <p:spPr>
          <a:xfrm rot="16200000">
            <a:off x="115295" y="1816182"/>
            <a:ext cx="109482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Menor exigência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2CE1DF0-4A17-4D05-8F5D-C21C5FE97F49}"/>
              </a:ext>
            </a:extLst>
          </p:cNvPr>
          <p:cNvSpPr txBox="1"/>
          <p:nvPr/>
        </p:nvSpPr>
        <p:spPr>
          <a:xfrm rot="16200000">
            <a:off x="-183054" y="3209357"/>
            <a:ext cx="1691519" cy="461665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Maior 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  <a:latin typeface="Montserrat" panose="02000505000000020004" pitchFamily="2" charset="0"/>
              </a:rPr>
              <a:t>exigência</a:t>
            </a:r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C1BC842F-A720-4592-A8BD-EEE4AF42EB6A}"/>
              </a:ext>
            </a:extLst>
          </p:cNvPr>
          <p:cNvSpPr/>
          <p:nvPr/>
        </p:nvSpPr>
        <p:spPr>
          <a:xfrm rot="16200000">
            <a:off x="844135" y="2311848"/>
            <a:ext cx="390043" cy="156377"/>
          </a:xfrm>
          <a:prstGeom prst="rightArrow">
            <a:avLst/>
          </a:prstGeom>
          <a:solidFill>
            <a:srgbClr val="0070C0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4E9E2A55-6D8F-47FE-89F7-8CEB9726C289}"/>
              </a:ext>
            </a:extLst>
          </p:cNvPr>
          <p:cNvSpPr/>
          <p:nvPr/>
        </p:nvSpPr>
        <p:spPr>
          <a:xfrm rot="5400000">
            <a:off x="844134" y="2723841"/>
            <a:ext cx="390044" cy="156376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BE02907-09C9-4650-8AFE-35D68047E4CB}"/>
              </a:ext>
            </a:extLst>
          </p:cNvPr>
          <p:cNvSpPr txBox="1"/>
          <p:nvPr/>
        </p:nvSpPr>
        <p:spPr>
          <a:xfrm>
            <a:off x="9942723" y="2100795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105,7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0313DCE-C831-4E5A-8B2E-5EB4E2035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53195"/>
              </p:ext>
            </p:extLst>
          </p:nvPr>
        </p:nvGraphicFramePr>
        <p:xfrm>
          <a:off x="1149655" y="1583020"/>
          <a:ext cx="8997950" cy="417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069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2026" y="2354291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EMPREGO PREVISTO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629397-46A4-C421-8579-3182BD282937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FEVEREIRO 2024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754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Comércio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4741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D6DD92-075F-448B-84E0-0CF03C86EE96}"/>
              </a:ext>
            </a:extLst>
          </p:cNvPr>
          <p:cNvSpPr txBox="1"/>
          <p:nvPr/>
        </p:nvSpPr>
        <p:spPr>
          <a:xfrm>
            <a:off x="1678632" y="1486278"/>
            <a:ext cx="681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Como evoluirá o número de pessoas empregadas por sua empresa nos próximos três meses?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E7D281-4A1B-4879-BEF7-6EBFDC499B46}"/>
              </a:ext>
            </a:extLst>
          </p:cNvPr>
          <p:cNvSpPr txBox="1"/>
          <p:nvPr/>
        </p:nvSpPr>
        <p:spPr>
          <a:xfrm>
            <a:off x="9274334" y="3046192"/>
            <a:ext cx="2641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D6295"/>
                </a:solidFill>
                <a:latin typeface="Roboto"/>
              </a:rPr>
              <a:t>Em fevereiro de 2024, a parcela das empresas do Comércio que acredita que as contratações </a:t>
            </a:r>
            <a:r>
              <a:rPr lang="pt-BR" b="1">
                <a:solidFill>
                  <a:srgbClr val="1D6295"/>
                </a:solidFill>
                <a:latin typeface="Roboto"/>
              </a:rPr>
              <a:t>aumentarão</a:t>
            </a:r>
            <a:r>
              <a:rPr lang="pt-BR">
                <a:solidFill>
                  <a:srgbClr val="1D6295"/>
                </a:solidFill>
                <a:latin typeface="Roboto"/>
              </a:rPr>
              <a:t> caiu 1,1 </a:t>
            </a:r>
            <a:r>
              <a:rPr lang="pt-BR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26039"/>
              </p:ext>
            </p:extLst>
          </p:nvPr>
        </p:nvGraphicFramePr>
        <p:xfrm>
          <a:off x="690264" y="2415383"/>
          <a:ext cx="835332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61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Serviços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3" y="931202"/>
            <a:ext cx="736796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36EC8F-E220-4AC9-BDFD-06EE3CE74E9D}"/>
              </a:ext>
            </a:extLst>
          </p:cNvPr>
          <p:cNvSpPr txBox="1"/>
          <p:nvPr/>
        </p:nvSpPr>
        <p:spPr>
          <a:xfrm>
            <a:off x="1614451" y="1275609"/>
            <a:ext cx="631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Como evoluirá o número de pessoas empregadas por sua empresa nos próximos três meses?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F569F6-E904-4CE1-8AB5-5C9324C7D33A}"/>
              </a:ext>
            </a:extLst>
          </p:cNvPr>
          <p:cNvSpPr txBox="1"/>
          <p:nvPr/>
        </p:nvSpPr>
        <p:spPr>
          <a:xfrm>
            <a:off x="9085688" y="2915810"/>
            <a:ext cx="301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D6295"/>
                </a:solidFill>
                <a:latin typeface="Roboto"/>
              </a:rPr>
              <a:t>A parcela de empresas que acredita que o número de pessoas empregadas </a:t>
            </a:r>
            <a:r>
              <a:rPr lang="pt-BR" b="1" dirty="0">
                <a:solidFill>
                  <a:srgbClr val="1D6295"/>
                </a:solidFill>
                <a:latin typeface="Roboto"/>
              </a:rPr>
              <a:t>aumentará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 caiu 3,4 </a:t>
            </a:r>
            <a:r>
              <a:rPr lang="pt-BR" dirty="0" err="1">
                <a:solidFill>
                  <a:srgbClr val="1D6295"/>
                </a:solidFill>
                <a:latin typeface="Roboto"/>
              </a:rPr>
              <a:t>p.p</a:t>
            </a:r>
            <a:r>
              <a:rPr lang="pt-BR" dirty="0">
                <a:solidFill>
                  <a:srgbClr val="1D6295"/>
                </a:solidFill>
                <a:latin typeface="Roboto"/>
              </a:rPr>
              <a:t>.</a:t>
            </a:r>
            <a:endParaRPr lang="pt-BR" strike="sngStrike" dirty="0">
              <a:solidFill>
                <a:srgbClr val="1D6295"/>
              </a:solidFill>
              <a:latin typeface="Roboto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74706"/>
              </p:ext>
            </p:extLst>
          </p:nvPr>
        </p:nvGraphicFramePr>
        <p:xfrm>
          <a:off x="596274" y="2409360"/>
          <a:ext cx="8353320" cy="349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85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Previsto,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Indústria (%)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4741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35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F3C7BA-706B-404A-BD4A-62F2C6C6DD5B}"/>
              </a:ext>
            </a:extLst>
          </p:cNvPr>
          <p:cNvSpPr txBox="1"/>
          <p:nvPr/>
        </p:nvSpPr>
        <p:spPr>
          <a:xfrm>
            <a:off x="866285" y="1573504"/>
            <a:ext cx="748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Pessoal ocupado previsto para o trimestre seguinte, comparado com o do trimestre anterior: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F24B69-0D27-4A9B-86FD-84B140BC1014}"/>
              </a:ext>
            </a:extLst>
          </p:cNvPr>
          <p:cNvSpPr txBox="1"/>
          <p:nvPr/>
        </p:nvSpPr>
        <p:spPr>
          <a:xfrm>
            <a:off x="9112827" y="3021623"/>
            <a:ext cx="2964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D6295"/>
                </a:solidFill>
                <a:latin typeface="Roboto"/>
              </a:rPr>
              <a:t>A previsão de que o emprego seria </a:t>
            </a:r>
            <a:r>
              <a:rPr lang="pt-BR" sz="2000" b="1" dirty="0">
                <a:solidFill>
                  <a:srgbClr val="1D6295"/>
                </a:solidFill>
                <a:latin typeface="Roboto"/>
              </a:rPr>
              <a:t>maior</a:t>
            </a:r>
            <a:r>
              <a:rPr lang="pt-BR" sz="2000" dirty="0">
                <a:solidFill>
                  <a:srgbClr val="1D6295"/>
                </a:solidFill>
                <a:latin typeface="Roboto"/>
              </a:rPr>
              <a:t> na Indústria subiu </a:t>
            </a:r>
            <a:br>
              <a:rPr lang="pt-BR" sz="2000" dirty="0">
                <a:solidFill>
                  <a:srgbClr val="1D6295"/>
                </a:solidFill>
                <a:latin typeface="Roboto"/>
              </a:rPr>
            </a:br>
            <a:r>
              <a:rPr lang="pt-BR" sz="2000" dirty="0">
                <a:solidFill>
                  <a:srgbClr val="1D6295"/>
                </a:solidFill>
                <a:latin typeface="Roboto"/>
              </a:rPr>
              <a:t>6,7 p.p., em fevereiro de 2024.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03463"/>
              </p:ext>
            </p:extLst>
          </p:nvPr>
        </p:nvGraphicFramePr>
        <p:xfrm>
          <a:off x="690264" y="2551656"/>
          <a:ext cx="835332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375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 (em pontos)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3" y="931202"/>
            <a:ext cx="7285845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575039" y="6415871"/>
            <a:ext cx="1079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jun2010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36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31D7C8-345C-4EBE-8EDE-86256D84CF48}"/>
              </a:ext>
            </a:extLst>
          </p:cNvPr>
          <p:cNvSpPr txBox="1"/>
          <p:nvPr/>
        </p:nvSpPr>
        <p:spPr>
          <a:xfrm>
            <a:off x="9123827" y="2038193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97,4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A8AC155-F081-42B7-B252-E9AAADBBC6F4}"/>
              </a:ext>
            </a:extLst>
          </p:cNvPr>
          <p:cNvSpPr txBox="1"/>
          <p:nvPr/>
        </p:nvSpPr>
        <p:spPr>
          <a:xfrm>
            <a:off x="9105132" y="2570648"/>
            <a:ext cx="117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94,5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5029CB-4885-4D6F-AD6A-53F909D28970}"/>
              </a:ext>
            </a:extLst>
          </p:cNvPr>
          <p:cNvSpPr txBox="1"/>
          <p:nvPr/>
        </p:nvSpPr>
        <p:spPr>
          <a:xfrm>
            <a:off x="9103660" y="1583398"/>
            <a:ext cx="111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107,2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F3A608A-BB78-4A15-9818-546864B4983B}"/>
              </a:ext>
            </a:extLst>
          </p:cNvPr>
          <p:cNvGrpSpPr/>
          <p:nvPr/>
        </p:nvGrpSpPr>
        <p:grpSpPr>
          <a:xfrm>
            <a:off x="985099" y="2210093"/>
            <a:ext cx="144388" cy="2731347"/>
            <a:chOff x="688058" y="1408361"/>
            <a:chExt cx="134323" cy="4007892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4C80E7E-31F8-4520-8922-AFFADDE5C2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5C1E81BF-E56F-462C-B272-6AD1539ABC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E804DD6-470D-4227-9F55-8004A010F3FF}"/>
              </a:ext>
            </a:extLst>
          </p:cNvPr>
          <p:cNvSpPr txBox="1"/>
          <p:nvPr/>
        </p:nvSpPr>
        <p:spPr>
          <a:xfrm rot="16200000">
            <a:off x="-92250" y="2570696"/>
            <a:ext cx="1334578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A10FB94-35FB-4462-BD70-8E234BA16265}"/>
              </a:ext>
            </a:extLst>
          </p:cNvPr>
          <p:cNvSpPr txBox="1"/>
          <p:nvPr/>
        </p:nvSpPr>
        <p:spPr>
          <a:xfrm rot="16200000">
            <a:off x="-211583" y="4188403"/>
            <a:ext cx="1601818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30" name="Seta: para a Direita 17">
            <a:extLst>
              <a:ext uri="{FF2B5EF4-FFF2-40B4-BE49-F238E27FC236}">
                <a16:creationId xmlns:a16="http://schemas.microsoft.com/office/drawing/2014/main" id="{970B5EA0-DFBE-4B2A-A740-945CCF2F86C9}"/>
              </a:ext>
            </a:extLst>
          </p:cNvPr>
          <p:cNvSpPr/>
          <p:nvPr/>
        </p:nvSpPr>
        <p:spPr>
          <a:xfrm rot="16200000">
            <a:off x="651589" y="2473262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8ABBCCE-2CF1-4047-9EC8-8FCC72FAC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226648"/>
              </p:ext>
            </p:extLst>
          </p:nvPr>
        </p:nvGraphicFramePr>
        <p:xfrm>
          <a:off x="1129486" y="1620184"/>
          <a:ext cx="8418551" cy="390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eta: para a Direita 16">
            <a:extLst>
              <a:ext uri="{FF2B5EF4-FFF2-40B4-BE49-F238E27FC236}">
                <a16:creationId xmlns:a16="http://schemas.microsoft.com/office/drawing/2014/main" id="{8BD5B2CF-EEC8-4044-BFF7-7221F2D7DA6A}"/>
              </a:ext>
            </a:extLst>
          </p:cNvPr>
          <p:cNvSpPr/>
          <p:nvPr/>
        </p:nvSpPr>
        <p:spPr>
          <a:xfrm rot="5400000">
            <a:off x="655343" y="2952156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6240B73-B8FD-4411-A803-8936813E03E5}"/>
              </a:ext>
            </a:extLst>
          </p:cNvPr>
          <p:cNvSpPr txBox="1"/>
          <p:nvPr/>
        </p:nvSpPr>
        <p:spPr>
          <a:xfrm>
            <a:off x="7103935" y="2882964"/>
            <a:ext cx="108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/23  </a:t>
            </a:r>
          </a:p>
          <a:p>
            <a:pPr algn="ctr"/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91,9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3546241-E514-4F05-82BF-862017C3B607}"/>
              </a:ext>
            </a:extLst>
          </p:cNvPr>
          <p:cNvSpPr txBox="1"/>
          <p:nvPr/>
        </p:nvSpPr>
        <p:spPr>
          <a:xfrm>
            <a:off x="6995531" y="3283074"/>
            <a:ext cx="117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rgbClr val="002060"/>
                </a:solidFill>
                <a:latin typeface="Montserrat" panose="02000505000000020004" pitchFamily="2" charset="0"/>
              </a:rPr>
              <a:t>/23  </a:t>
            </a:r>
          </a:p>
          <a:p>
            <a:pPr algn="ctr"/>
            <a:r>
              <a:rPr lang="pt-BR" sz="1000" b="1" dirty="0">
                <a:solidFill>
                  <a:srgbClr val="002060"/>
                </a:solidFill>
                <a:latin typeface="Montserrat" panose="02000505000000020004" pitchFamily="2" charset="0"/>
              </a:rPr>
              <a:t>86,0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3BD388E-A5E3-45CB-8957-47A12B42A27F}"/>
              </a:ext>
            </a:extLst>
          </p:cNvPr>
          <p:cNvSpPr txBox="1"/>
          <p:nvPr/>
        </p:nvSpPr>
        <p:spPr>
          <a:xfrm>
            <a:off x="7075623" y="1470914"/>
            <a:ext cx="111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Fev</a:t>
            </a:r>
            <a:r>
              <a:rPr lang="pt-BR" sz="10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/23  </a:t>
            </a:r>
          </a:p>
          <a:p>
            <a:pPr algn="ctr"/>
            <a:r>
              <a:rPr lang="pt-BR" sz="10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89,9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802C84E-535D-45AF-B523-860F72A3BF22}"/>
              </a:ext>
            </a:extLst>
          </p:cNvPr>
          <p:cNvSpPr txBox="1"/>
          <p:nvPr/>
        </p:nvSpPr>
        <p:spPr>
          <a:xfrm>
            <a:off x="1687729" y="3410444"/>
            <a:ext cx="108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Mar/19  </a:t>
            </a:r>
          </a:p>
          <a:p>
            <a:pPr algn="ctr"/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90,0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2F7D195-E314-442B-AC78-DFB4BDB4B6FE}"/>
              </a:ext>
            </a:extLst>
          </p:cNvPr>
          <p:cNvSpPr txBox="1"/>
          <p:nvPr/>
        </p:nvSpPr>
        <p:spPr>
          <a:xfrm>
            <a:off x="1651641" y="2936244"/>
            <a:ext cx="117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02060"/>
                </a:solidFill>
                <a:latin typeface="Montserrat" panose="02000505000000020004" pitchFamily="2" charset="0"/>
              </a:rPr>
              <a:t>Mar/19  </a:t>
            </a:r>
          </a:p>
          <a:p>
            <a:pPr algn="ctr"/>
            <a:r>
              <a:rPr lang="pt-BR" sz="1000" b="1" dirty="0">
                <a:solidFill>
                  <a:srgbClr val="002060"/>
                </a:solidFill>
                <a:latin typeface="Montserrat" panose="02000505000000020004" pitchFamily="2" charset="0"/>
              </a:rPr>
              <a:t>94,3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AB85116-C5A7-4E2A-B390-97C35D9D8531}"/>
              </a:ext>
            </a:extLst>
          </p:cNvPr>
          <p:cNvSpPr txBox="1"/>
          <p:nvPr/>
        </p:nvSpPr>
        <p:spPr>
          <a:xfrm>
            <a:off x="1687729" y="1718083"/>
            <a:ext cx="111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Mar/19  </a:t>
            </a:r>
          </a:p>
          <a:p>
            <a:pPr algn="ctr"/>
            <a:r>
              <a:rPr lang="pt-BR" sz="10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97,4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AE673EA-1A4E-419B-A6F8-97199C440418}"/>
              </a:ext>
            </a:extLst>
          </p:cNvPr>
          <p:cNvSpPr txBox="1"/>
          <p:nvPr/>
        </p:nvSpPr>
        <p:spPr>
          <a:xfrm>
            <a:off x="4389950" y="5407339"/>
            <a:ext cx="207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COMÉRCIO - MPE</a:t>
            </a:r>
          </a:p>
          <a:p>
            <a:pPr algn="ctr"/>
            <a:r>
              <a:rPr lang="pt-BR" sz="1400" b="1" dirty="0">
                <a:solidFill>
                  <a:srgbClr val="2B474D"/>
                </a:solidFill>
                <a:latin typeface="Montserrat" panose="02000505000000020004" pitchFamily="2" charset="0"/>
              </a:rPr>
              <a:t>SERVIÇOS - MPE</a:t>
            </a:r>
          </a:p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</a:rPr>
              <a:t>INDÚSTRIA - MPE</a:t>
            </a:r>
          </a:p>
        </p:txBody>
      </p:sp>
    </p:spTree>
    <p:extLst>
      <p:ext uri="{BB962C8B-B14F-4D97-AF65-F5344CB8AC3E}">
        <p14:creationId xmlns:p14="http://schemas.microsoft.com/office/powerpoint/2010/main" val="579812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39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Resultados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Emprego Previsto (em pontos)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26791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C21394-FF0E-4EAE-ADDC-BE806CCFEEF0}"/>
              </a:ext>
            </a:extLst>
          </p:cNvPr>
          <p:cNvSpPr txBox="1"/>
          <p:nvPr/>
        </p:nvSpPr>
        <p:spPr>
          <a:xfrm>
            <a:off x="651859" y="6399456"/>
            <a:ext cx="1068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005C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a composição do indicador é (100 + resposta favorável – desfavorável), a partir dos dados padronizados, com a média de jun2010 a 2015. O ajuste sazonal é feito em cada série específica. Então, não é possível calcular a partir das parcelas brutas de forma direta.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4EAD466-48AA-4D70-940E-5958897E48AF}"/>
              </a:ext>
            </a:extLst>
          </p:cNvPr>
          <p:cNvGrpSpPr/>
          <p:nvPr/>
        </p:nvGrpSpPr>
        <p:grpSpPr>
          <a:xfrm>
            <a:off x="1143588" y="1639893"/>
            <a:ext cx="144388" cy="2731347"/>
            <a:chOff x="688058" y="1408361"/>
            <a:chExt cx="134323" cy="4007892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520B6ADD-64C8-4158-BD9D-2471DB3742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E33257D2-A0A1-4C53-9095-9433DCEB6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F58D8DA-77D9-4574-BAEC-F60DCE2D2D84}"/>
              </a:ext>
            </a:extLst>
          </p:cNvPr>
          <p:cNvSpPr txBox="1"/>
          <p:nvPr/>
        </p:nvSpPr>
        <p:spPr>
          <a:xfrm rot="16200000">
            <a:off x="121613" y="2037574"/>
            <a:ext cx="1260422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8BB6967-4610-4052-9F33-866B9138A222}"/>
              </a:ext>
            </a:extLst>
          </p:cNvPr>
          <p:cNvSpPr txBox="1"/>
          <p:nvPr/>
        </p:nvSpPr>
        <p:spPr>
          <a:xfrm rot="16200000">
            <a:off x="-3058" y="3601963"/>
            <a:ext cx="1569339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BDC5222F-8C68-40AA-9BF0-A8D1F749844A}"/>
              </a:ext>
            </a:extLst>
          </p:cNvPr>
          <p:cNvSpPr/>
          <p:nvPr/>
        </p:nvSpPr>
        <p:spPr>
          <a:xfrm rot="16200000">
            <a:off x="810078" y="1903062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64FF2CD7-89C6-44CE-B6EE-89B9E34710EF}"/>
              </a:ext>
            </a:extLst>
          </p:cNvPr>
          <p:cNvSpPr/>
          <p:nvPr/>
        </p:nvSpPr>
        <p:spPr>
          <a:xfrm rot="5400000">
            <a:off x="813832" y="2381956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3A5B392-5567-421B-9700-A927176C57E9}"/>
              </a:ext>
            </a:extLst>
          </p:cNvPr>
          <p:cNvSpPr txBox="1"/>
          <p:nvPr/>
        </p:nvSpPr>
        <p:spPr>
          <a:xfrm>
            <a:off x="2043350" y="1908444"/>
            <a:ext cx="108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Mar/19  </a:t>
            </a:r>
          </a:p>
          <a:p>
            <a:pPr algn="ctr"/>
            <a:r>
              <a:rPr lang="pt-BR" sz="1000" b="1" dirty="0">
                <a:solidFill>
                  <a:srgbClr val="00B0F0"/>
                </a:solidFill>
                <a:latin typeface="Montserrat" panose="02000505000000020004" pitchFamily="2" charset="0"/>
              </a:rPr>
              <a:t>93,4</a:t>
            </a:r>
          </a:p>
        </p:txBody>
      </p:sp>
      <p:sp>
        <p:nvSpPr>
          <p:cNvPr id="31" name="CaixaDeTexto 18">
            <a:extLst>
              <a:ext uri="{FF2B5EF4-FFF2-40B4-BE49-F238E27FC236}">
                <a16:creationId xmlns:a16="http://schemas.microsoft.com/office/drawing/2014/main" id="{F164F0A6-E0F7-4320-910E-DF6821643AA2}"/>
              </a:ext>
            </a:extLst>
          </p:cNvPr>
          <p:cNvSpPr txBox="1"/>
          <p:nvPr/>
        </p:nvSpPr>
        <p:spPr>
          <a:xfrm>
            <a:off x="7453129" y="4214410"/>
            <a:ext cx="2022507" cy="30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AGREGADO - MPE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2C52F2-F14F-4DA6-A674-11C7C29411BE}"/>
              </a:ext>
            </a:extLst>
          </p:cNvPr>
          <p:cNvSpPr txBox="1"/>
          <p:nvPr/>
        </p:nvSpPr>
        <p:spPr>
          <a:xfrm>
            <a:off x="9926642" y="2126381"/>
            <a:ext cx="108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98,9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17C1A3D-4186-44A9-9FE0-4EDA28345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970881"/>
              </p:ext>
            </p:extLst>
          </p:nvPr>
        </p:nvGraphicFramePr>
        <p:xfrm>
          <a:off x="781610" y="1584713"/>
          <a:ext cx="9367039" cy="42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8184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6">
            <a:extLst>
              <a:ext uri="{FF2B5EF4-FFF2-40B4-BE49-F238E27FC236}">
                <a16:creationId xmlns:a16="http://schemas.microsoft.com/office/drawing/2014/main" id="{883680EE-2341-5CD0-1BBE-8713BD6717E5}"/>
              </a:ext>
            </a:extLst>
          </p:cNvPr>
          <p:cNvSpPr/>
          <p:nvPr/>
        </p:nvSpPr>
        <p:spPr>
          <a:xfrm>
            <a:off x="2551741" y="1009403"/>
            <a:ext cx="7429214" cy="2396867"/>
          </a:xfrm>
          <a:custGeom>
            <a:avLst/>
            <a:gdLst>
              <a:gd name="connsiteX0" fmla="*/ 5124165 w 7429214"/>
              <a:gd name="connsiteY0" fmla="*/ 0 h 2835306"/>
              <a:gd name="connsiteX1" fmla="*/ 3627311 w 7429214"/>
              <a:gd name="connsiteY1" fmla="*/ 0 h 2835306"/>
              <a:gd name="connsiteX2" fmla="*/ 1322261 w 7429214"/>
              <a:gd name="connsiteY2" fmla="*/ 0 h 2835306"/>
              <a:gd name="connsiteX3" fmla="*/ 963168 w 7429214"/>
              <a:gd name="connsiteY3" fmla="*/ 1647158 h 2835306"/>
              <a:gd name="connsiteX4" fmla="*/ 0 w 7429214"/>
              <a:gd name="connsiteY4" fmla="*/ 1647158 h 2835306"/>
              <a:gd name="connsiteX5" fmla="*/ 799910 w 7429214"/>
              <a:gd name="connsiteY5" fmla="*/ 2395919 h 2835306"/>
              <a:gd name="connsiteX6" fmla="*/ 704088 w 7429214"/>
              <a:gd name="connsiteY6" fmla="*/ 2835307 h 2835306"/>
              <a:gd name="connsiteX7" fmla="*/ 3009329 w 7429214"/>
              <a:gd name="connsiteY7" fmla="*/ 2834545 h 2835306"/>
              <a:gd name="connsiteX8" fmla="*/ 3009138 w 7429214"/>
              <a:gd name="connsiteY8" fmla="*/ 2835307 h 2835306"/>
              <a:gd name="connsiteX9" fmla="*/ 6811042 w 7429214"/>
              <a:gd name="connsiteY9" fmla="*/ 2834069 h 2835306"/>
              <a:gd name="connsiteX10" fmla="*/ 7429215 w 7429214"/>
              <a:gd name="connsiteY10" fmla="*/ 0 h 2835306"/>
              <a:gd name="connsiteX11" fmla="*/ 5124165 w 7429214"/>
              <a:gd name="connsiteY11" fmla="*/ 0 h 28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9214" h="2835306">
                <a:moveTo>
                  <a:pt x="5124165" y="0"/>
                </a:moveTo>
                <a:lnTo>
                  <a:pt x="3627311" y="0"/>
                </a:lnTo>
                <a:lnTo>
                  <a:pt x="1322261" y="0"/>
                </a:lnTo>
                <a:lnTo>
                  <a:pt x="963168" y="1647158"/>
                </a:lnTo>
                <a:lnTo>
                  <a:pt x="0" y="1647158"/>
                </a:lnTo>
                <a:lnTo>
                  <a:pt x="799910" y="2395919"/>
                </a:lnTo>
                <a:lnTo>
                  <a:pt x="704088" y="2835307"/>
                </a:lnTo>
                <a:lnTo>
                  <a:pt x="3009329" y="2834545"/>
                </a:lnTo>
                <a:lnTo>
                  <a:pt x="3009138" y="2835307"/>
                </a:lnTo>
                <a:lnTo>
                  <a:pt x="6811042" y="2834069"/>
                </a:lnTo>
                <a:lnTo>
                  <a:pt x="7429215" y="0"/>
                </a:lnTo>
                <a:lnTo>
                  <a:pt x="5124165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EDB4E-4155-875E-4A7C-A5875C8C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17011" r="40902" b="17011"/>
          <a:stretch/>
        </p:blipFill>
        <p:spPr>
          <a:xfrm>
            <a:off x="9980955" y="-8194"/>
            <a:ext cx="3744056" cy="68764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4587" y="1626887"/>
            <a:ext cx="281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005CB8"/>
                </a:solidFill>
              </a:rPr>
              <a:t>Realização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" y="5853791"/>
            <a:ext cx="838252" cy="4530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31613" y="1377437"/>
            <a:ext cx="4765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5EB8"/>
                </a:solidFill>
              </a:rPr>
              <a:t>A pesquisa </a:t>
            </a:r>
            <a:r>
              <a:rPr lang="pt-BR" sz="2000" b="1" dirty="0">
                <a:solidFill>
                  <a:srgbClr val="005EB8"/>
                </a:solidFill>
              </a:rPr>
              <a:t>Sondagem Econômica MPE</a:t>
            </a:r>
          </a:p>
          <a:p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Fundação Getulio Vargas</a:t>
            </a:r>
            <a:r>
              <a:rPr lang="pt-BR" sz="2000" dirty="0">
                <a:solidFill>
                  <a:srgbClr val="005EB8"/>
                </a:solidFill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6628" y="3505679"/>
            <a:ext cx="4728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Marco Bedê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marco.bede@sebrae.com.br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rgbClr val="005EB8"/>
                </a:solidFill>
              </a:rPr>
              <a:t>Dênis Nunes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denis.pedro@sebrae.com.br</a:t>
            </a:r>
          </a:p>
          <a:p>
            <a:endParaRPr lang="pt-BR" sz="1600" dirty="0">
              <a:solidFill>
                <a:srgbClr val="005EB8"/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31519" y="3659401"/>
            <a:ext cx="4728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FGV</a:t>
            </a:r>
          </a:p>
          <a:p>
            <a:r>
              <a:rPr lang="pt-BR" dirty="0">
                <a:solidFill>
                  <a:srgbClr val="005EB8"/>
                </a:solidFill>
              </a:rPr>
              <a:t>Luiz Gustavo Medeiros Barbosa</a:t>
            </a:r>
          </a:p>
          <a:p>
            <a:r>
              <a:rPr lang="pt-BR" dirty="0">
                <a:solidFill>
                  <a:srgbClr val="005EB8"/>
                </a:solidFill>
              </a:rPr>
              <a:t>Aloisio Campelo Junior</a:t>
            </a:r>
          </a:p>
          <a:p>
            <a:r>
              <a:rPr lang="pt-BR" dirty="0">
                <a:solidFill>
                  <a:srgbClr val="005EB8"/>
                </a:solidFill>
              </a:rPr>
              <a:t>Viviane Seda Bittencourt</a:t>
            </a:r>
          </a:p>
          <a:p>
            <a:r>
              <a:rPr lang="pt-BR" dirty="0">
                <a:solidFill>
                  <a:srgbClr val="005EB8"/>
                </a:solidFill>
              </a:rPr>
              <a:t>Marcel Levi</a:t>
            </a:r>
          </a:p>
          <a:p>
            <a:r>
              <a:rPr lang="pt-BR" dirty="0">
                <a:solidFill>
                  <a:srgbClr val="005EB8"/>
                </a:solidFill>
              </a:rPr>
              <a:t>Patricia Meziat Pina</a:t>
            </a:r>
          </a:p>
          <a:p>
            <a:r>
              <a:rPr lang="pt-BR" dirty="0">
                <a:solidFill>
                  <a:srgbClr val="005EB8"/>
                </a:solidFill>
              </a:rPr>
              <a:t>Anna Carolina Gouveia</a:t>
            </a:r>
          </a:p>
          <a:p>
            <a:r>
              <a:rPr lang="pt-BR" dirty="0">
                <a:solidFill>
                  <a:srgbClr val="005EB8"/>
                </a:solidFill>
              </a:rPr>
              <a:t>Ique Lavatori</a:t>
            </a:r>
          </a:p>
          <a:p>
            <a:r>
              <a:rPr lang="pt-BR" dirty="0">
                <a:solidFill>
                  <a:srgbClr val="005EB8"/>
                </a:solidFill>
              </a:rPr>
              <a:t>Raphael Vianna</a:t>
            </a:r>
          </a:p>
          <a:p>
            <a:r>
              <a:rPr lang="pt-BR" dirty="0">
                <a:solidFill>
                  <a:srgbClr val="005EB8"/>
                </a:solidFill>
              </a:rPr>
              <a:t>Carlos André Vieira</a:t>
            </a:r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150717" y="3568396"/>
            <a:ext cx="1038679" cy="2511944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0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93214" y="3741385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FEVEREIRO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72073" y="3336934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D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 - FEVEREIRO</a:t>
            </a:r>
            <a:r>
              <a:rPr kumimoji="0" lang="pt-BR" sz="2800" b="1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4829515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3" name="CaixaDeTexto 13">
            <a:extLst>
              <a:ext uri="{FF2B5EF4-FFF2-40B4-BE49-F238E27FC236}">
                <a16:creationId xmlns:a16="http://schemas.microsoft.com/office/drawing/2014/main" id="{22BC39CA-0DD7-4139-8282-982DD9E5DA3B}"/>
              </a:ext>
            </a:extLst>
          </p:cNvPr>
          <p:cNvSpPr txBox="1"/>
          <p:nvPr/>
        </p:nvSpPr>
        <p:spPr>
          <a:xfrm>
            <a:off x="422075" y="1327053"/>
            <a:ext cx="109632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494BA"/>
              </a:buClr>
            </a:pPr>
            <a:r>
              <a:rPr lang="pt-BR" sz="2000" b="1" dirty="0">
                <a:solidFill>
                  <a:srgbClr val="0070C0"/>
                </a:solidFill>
                <a:latin typeface="Roboto"/>
              </a:rPr>
              <a:t>Índice de Confiança das MPE (IC-MPE) ficou estável em fevereiro de 2024:</a:t>
            </a:r>
          </a:p>
          <a:p>
            <a:pPr>
              <a:buClr>
                <a:srgbClr val="3494BA"/>
              </a:buClr>
            </a:pPr>
            <a:endParaRPr lang="pt-BR" sz="12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O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IC-MPE</a:t>
            </a:r>
            <a:r>
              <a:rPr lang="pt-BR" dirty="0">
                <a:solidFill>
                  <a:srgbClr val="0070C0"/>
                </a:solidFill>
                <a:latin typeface="Roboto"/>
              </a:rPr>
              <a:t> (Ind. + Com. + Serv.):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0 ponto</a:t>
            </a:r>
            <a:endParaRPr lang="pt-BR" b="1" strike="sngStrike" dirty="0">
              <a:solidFill>
                <a:srgbClr val="0070C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do Comércio: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  -4,3 pontos</a:t>
            </a:r>
            <a:endParaRPr lang="pt-BR" b="1" strike="sngStrike" dirty="0">
              <a:solidFill>
                <a:srgbClr val="0070C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de Serviços:   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-2,1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70C0"/>
                </a:solidFill>
                <a:latin typeface="Roboto"/>
              </a:rPr>
              <a:t>MPE da Ind. de Transformação:  </a:t>
            </a:r>
            <a:r>
              <a:rPr lang="pt-BR" b="1" dirty="0">
                <a:solidFill>
                  <a:srgbClr val="0070C0"/>
                </a:solidFill>
                <a:latin typeface="Roboto"/>
              </a:rPr>
              <a:t>+5,0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b="1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b="1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Comércio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queda da confiança observada no setor ocorreu, principalmente, devido a uma piora no indicador de situação atual e tendência dos negócios.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Serviços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queda da confiança observada no setor ocorreu, principalmente, devido a uma piora no indicador de tendência dos negócios e de demanda prevista.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600" b="1" dirty="0">
                <a:solidFill>
                  <a:srgbClr val="0070C0"/>
                </a:solidFill>
                <a:latin typeface="Roboto"/>
              </a:rPr>
              <a:t>MPE Indústria de Transformação</a:t>
            </a:r>
            <a:r>
              <a:rPr lang="pt-BR" sz="1600" dirty="0">
                <a:solidFill>
                  <a:srgbClr val="0070C0"/>
                </a:solidFill>
                <a:latin typeface="Roboto"/>
              </a:rPr>
              <a:t>: a alta da confiança observada no setor ocorreu, principalmente, devido a uma melhora nos indicadores de emprego previsto e produção prevista.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0070C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5544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05245" y="185338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27472" y="346112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FEVEREIRO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72073" y="3336934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ANÁLISE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6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IC-MPE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464730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1C38D58-B67B-497F-A7C7-2CB7A9F4E0A9}"/>
              </a:ext>
            </a:extLst>
          </p:cNvPr>
          <p:cNvSpPr txBox="1"/>
          <p:nvPr/>
        </p:nvSpPr>
        <p:spPr>
          <a:xfrm>
            <a:off x="1634437" y="1401248"/>
            <a:ext cx="699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3494BA"/>
              </a:buClr>
            </a:pPr>
            <a:r>
              <a:rPr lang="pt-BR" sz="1200" b="1" dirty="0">
                <a:solidFill>
                  <a:srgbClr val="0070C0"/>
                </a:solidFill>
                <a:latin typeface="Roboto"/>
              </a:rPr>
              <a:t>IC-MPE</a:t>
            </a:r>
            <a:r>
              <a:rPr lang="pt-BR" sz="1200" dirty="0">
                <a:solidFill>
                  <a:srgbClr val="0070C0"/>
                </a:solidFill>
                <a:latin typeface="Roboto"/>
              </a:rPr>
              <a:t> ficou estável em fevereiro de 2024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97386B1-066D-4867-B16D-E34BD501DF60}"/>
              </a:ext>
            </a:extLst>
          </p:cNvPr>
          <p:cNvSpPr txBox="1"/>
          <p:nvPr/>
        </p:nvSpPr>
        <p:spPr>
          <a:xfrm>
            <a:off x="8248626" y="1416300"/>
            <a:ext cx="113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94,0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C40C1DC-D995-4DB3-BD3B-54DE48A63507}"/>
              </a:ext>
            </a:extLst>
          </p:cNvPr>
          <p:cNvSpPr txBox="1"/>
          <p:nvPr/>
        </p:nvSpPr>
        <p:spPr>
          <a:xfrm>
            <a:off x="2995589" y="4250051"/>
            <a:ext cx="835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B0F0"/>
                </a:solidFill>
                <a:latin typeface="Montserrat" panose="02000505000000020004" pitchFamily="2" charset="0"/>
              </a:rPr>
              <a:t>Abr/20 </a:t>
            </a:r>
          </a:p>
          <a:p>
            <a:pPr algn="ctr"/>
            <a:r>
              <a:rPr lang="pt-BR" sz="1100" b="1" dirty="0">
                <a:solidFill>
                  <a:srgbClr val="00B0F0"/>
                </a:solidFill>
                <a:latin typeface="Montserrat" panose="02000505000000020004" pitchFamily="2" charset="0"/>
              </a:rPr>
              <a:t>49,8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FB3839-0DA9-4125-8910-55309CEE1DC6}"/>
              </a:ext>
            </a:extLst>
          </p:cNvPr>
          <p:cNvSpPr txBox="1"/>
          <p:nvPr/>
        </p:nvSpPr>
        <p:spPr>
          <a:xfrm>
            <a:off x="4689417" y="5066553"/>
            <a:ext cx="246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Roboto"/>
              </a:rPr>
              <a:t>Pandemia de Covid-19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229318" y="1319621"/>
            <a:ext cx="674652" cy="2851613"/>
            <a:chOff x="239556" y="1658472"/>
            <a:chExt cx="674652" cy="2851613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28DFF8C1-E193-4039-BEE2-5202CF0EACEB}"/>
                </a:ext>
              </a:extLst>
            </p:cNvPr>
            <p:cNvGrpSpPr/>
            <p:nvPr/>
          </p:nvGrpSpPr>
          <p:grpSpPr>
            <a:xfrm>
              <a:off x="769820" y="1778738"/>
              <a:ext cx="144388" cy="2731347"/>
              <a:chOff x="688058" y="1408361"/>
              <a:chExt cx="134323" cy="4007892"/>
            </a:xfrm>
          </p:grpSpPr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6920F369-F3EB-43DF-B1CF-1A4910833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904207" y="3689666"/>
                <a:ext cx="3318853" cy="134321"/>
              </a:xfrm>
              <a:prstGeom prst="rect">
                <a:avLst/>
              </a:prstGeom>
              <a:solidFill>
                <a:srgbClr val="D4EA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D68F1C03-D0DF-4A21-8085-C7BB5B97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1157" y="1735262"/>
                <a:ext cx="788126" cy="134323"/>
              </a:xfrm>
              <a:prstGeom prst="rect">
                <a:avLst/>
              </a:prstGeom>
              <a:solidFill>
                <a:srgbClr val="1D62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3F65C933-BD01-4EBD-8F65-973952DEB213}"/>
                </a:ext>
              </a:extLst>
            </p:cNvPr>
            <p:cNvSpPr txBox="1"/>
            <p:nvPr/>
          </p:nvSpPr>
          <p:spPr>
            <a:xfrm rot="16200000">
              <a:off x="-265273" y="2163301"/>
              <a:ext cx="1286658" cy="276999"/>
            </a:xfrm>
            <a:prstGeom prst="rect">
              <a:avLst/>
            </a:prstGeom>
            <a:solidFill>
              <a:srgbClr val="1D62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aceleração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D2FA218D-58CD-4418-9715-13F3CAC42CB7}"/>
                </a:ext>
              </a:extLst>
            </p:cNvPr>
            <p:cNvSpPr txBox="1"/>
            <p:nvPr/>
          </p:nvSpPr>
          <p:spPr>
            <a:xfrm rot="16200000">
              <a:off x="-394146" y="3589106"/>
              <a:ext cx="1564955" cy="276999"/>
            </a:xfrm>
            <a:prstGeom prst="rect">
              <a:avLst/>
            </a:prstGeom>
            <a:solidFill>
              <a:srgbClr val="D4EA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ysClr val="windowText" lastClr="000000"/>
                  </a:solidFill>
                  <a:latin typeface="Montserrat" panose="02000505000000020004" pitchFamily="2" charset="0"/>
                </a:rPr>
                <a:t>desaceleração</a:t>
              </a:r>
            </a:p>
          </p:txBody>
        </p:sp>
        <p:sp>
          <p:nvSpPr>
            <p:cNvPr id="40" name="Seta: para a Direita 16">
              <a:extLst>
                <a:ext uri="{FF2B5EF4-FFF2-40B4-BE49-F238E27FC236}">
                  <a16:creationId xmlns:a16="http://schemas.microsoft.com/office/drawing/2014/main" id="{C37E3559-B159-4EED-8A34-6075F6EABF8A}"/>
                </a:ext>
              </a:extLst>
            </p:cNvPr>
            <p:cNvSpPr/>
            <p:nvPr/>
          </p:nvSpPr>
          <p:spPr>
            <a:xfrm rot="16200000">
              <a:off x="436310" y="2041907"/>
              <a:ext cx="403478" cy="144387"/>
            </a:xfrm>
            <a:prstGeom prst="rightArrow">
              <a:avLst/>
            </a:prstGeom>
            <a:solidFill>
              <a:srgbClr val="1D6295"/>
            </a:solidFill>
            <a:ln w="38100">
              <a:solidFill>
                <a:srgbClr val="1D6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1" name="Seta: para a Direita 16">
              <a:extLst>
                <a:ext uri="{FF2B5EF4-FFF2-40B4-BE49-F238E27FC236}">
                  <a16:creationId xmlns:a16="http://schemas.microsoft.com/office/drawing/2014/main" id="{6871B79E-80D9-4F09-9272-F622637DC91E}"/>
                </a:ext>
              </a:extLst>
            </p:cNvPr>
            <p:cNvSpPr/>
            <p:nvPr/>
          </p:nvSpPr>
          <p:spPr>
            <a:xfrm rot="5400000">
              <a:off x="437354" y="2468858"/>
              <a:ext cx="403478" cy="144387"/>
            </a:xfrm>
            <a:prstGeom prst="rightArrow">
              <a:avLst/>
            </a:prstGeom>
            <a:solidFill>
              <a:srgbClr val="D4EAF3"/>
            </a:solidFill>
            <a:ln w="38100">
              <a:solidFill>
                <a:srgbClr val="D4EA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088153" y="4845755"/>
            <a:ext cx="7038705" cy="1547623"/>
            <a:chOff x="664943" y="4620291"/>
            <a:chExt cx="7469481" cy="1547623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BA0EFEF-0FCA-4F28-8CC6-FFFB8FC67092}"/>
                </a:ext>
              </a:extLst>
            </p:cNvPr>
            <p:cNvSpPr/>
            <p:nvPr/>
          </p:nvSpPr>
          <p:spPr>
            <a:xfrm>
              <a:off x="2936412" y="4620291"/>
              <a:ext cx="5198012" cy="7812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292AD471-54FE-42A6-9C44-013E54F57D92}"/>
                </a:ext>
              </a:extLst>
            </p:cNvPr>
            <p:cNvSpPr/>
            <p:nvPr/>
          </p:nvSpPr>
          <p:spPr>
            <a:xfrm>
              <a:off x="4160020" y="5663784"/>
              <a:ext cx="2260878" cy="2322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F9E2ABE0-18C6-48C9-BB93-2D121F6A3D13}"/>
                </a:ext>
              </a:extLst>
            </p:cNvPr>
            <p:cNvSpPr txBox="1"/>
            <p:nvPr/>
          </p:nvSpPr>
          <p:spPr>
            <a:xfrm>
              <a:off x="3266828" y="5379461"/>
              <a:ext cx="2689657" cy="2839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2060"/>
                  </a:solidFill>
                  <a:latin typeface="Roboto"/>
                </a:rPr>
                <a:t>Auxílio Emergencial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C15C9A6A-A04C-4CB4-ABFD-B27FC7BC958A}"/>
                </a:ext>
              </a:extLst>
            </p:cNvPr>
            <p:cNvSpPr txBox="1"/>
            <p:nvPr/>
          </p:nvSpPr>
          <p:spPr>
            <a:xfrm>
              <a:off x="3266827" y="5628960"/>
              <a:ext cx="2506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002060"/>
                  </a:solidFill>
                  <a:latin typeface="Roboto"/>
                </a:rPr>
                <a:t>Pronampe</a:t>
              </a: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5B2661D-1B56-4AB7-ADF4-C1F62FA066E7}"/>
                </a:ext>
              </a:extLst>
            </p:cNvPr>
            <p:cNvSpPr/>
            <p:nvPr/>
          </p:nvSpPr>
          <p:spPr>
            <a:xfrm>
              <a:off x="6573422" y="5374272"/>
              <a:ext cx="1313629" cy="2657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79C383A7-BEB4-4A4A-ABA3-81C371768142}"/>
                </a:ext>
              </a:extLst>
            </p:cNvPr>
            <p:cNvSpPr txBox="1"/>
            <p:nvPr/>
          </p:nvSpPr>
          <p:spPr>
            <a:xfrm>
              <a:off x="4201771" y="5890915"/>
              <a:ext cx="1728859" cy="27699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002060"/>
                  </a:solidFill>
                  <a:latin typeface="Roboto" panose="02000000000000000000"/>
                </a:rPr>
                <a:t>MP do Bem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DCADBF0-F36B-42CC-8E0A-27B17A121836}"/>
                </a:ext>
              </a:extLst>
            </p:cNvPr>
            <p:cNvSpPr/>
            <p:nvPr/>
          </p:nvSpPr>
          <p:spPr>
            <a:xfrm>
              <a:off x="6749902" y="5848007"/>
              <a:ext cx="1137150" cy="2657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659F0D67-CDC5-437E-8CF7-73CFDCC2CB1A}"/>
                </a:ext>
              </a:extLst>
            </p:cNvPr>
            <p:cNvSpPr txBox="1"/>
            <p:nvPr/>
          </p:nvSpPr>
          <p:spPr>
            <a:xfrm>
              <a:off x="664943" y="5496123"/>
              <a:ext cx="3488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3494BA"/>
                </a:buClr>
              </a:pPr>
              <a:r>
                <a:rPr lang="pt-BR" sz="1400" dirty="0">
                  <a:solidFill>
                    <a:srgbClr val="002060"/>
                  </a:solidFill>
                  <a:latin typeface="Roboto" panose="02000000000000000000"/>
                </a:rPr>
                <a:t>Fatos relevantes no período: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D438ADC-A1ED-4EB5-B42D-45E4F0F3D86C}"/>
                </a:ext>
              </a:extLst>
            </p:cNvPr>
            <p:cNvSpPr/>
            <p:nvPr/>
          </p:nvSpPr>
          <p:spPr>
            <a:xfrm>
              <a:off x="6847206" y="5632215"/>
              <a:ext cx="1039846" cy="2127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221" y="1310998"/>
            <a:ext cx="1096174" cy="5050229"/>
          </a:xfrm>
          <a:prstGeom prst="rect">
            <a:avLst/>
          </a:prstGeom>
        </p:spPr>
      </p:pic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52937"/>
              </p:ext>
            </p:extLst>
          </p:nvPr>
        </p:nvGraphicFramePr>
        <p:xfrm>
          <a:off x="642980" y="1095380"/>
          <a:ext cx="8583872" cy="429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698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esultados: IC-MPE x IC-Geral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553520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8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60F5C20-CFE2-4986-8057-19E76200E597}"/>
              </a:ext>
            </a:extLst>
          </p:cNvPr>
          <p:cNvGrpSpPr/>
          <p:nvPr/>
        </p:nvGrpSpPr>
        <p:grpSpPr>
          <a:xfrm>
            <a:off x="1210254" y="1713297"/>
            <a:ext cx="144388" cy="2731347"/>
            <a:chOff x="688058" y="1408361"/>
            <a:chExt cx="134323" cy="4007892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1B48D317-433C-4203-8BC6-9B295CDC8F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4207" y="3689666"/>
              <a:ext cx="3318853" cy="134321"/>
            </a:xfrm>
            <a:prstGeom prst="rect">
              <a:avLst/>
            </a:prstGeom>
            <a:solidFill>
              <a:srgbClr val="D4EA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CDE90EC5-7F33-4A50-9375-9E113C4E09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157" y="1735262"/>
              <a:ext cx="788126" cy="134323"/>
            </a:xfrm>
            <a:prstGeom prst="rect">
              <a:avLst/>
            </a:prstGeom>
            <a:solidFill>
              <a:srgbClr val="1D629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2329A00-C97C-41A3-B496-49959222C789}"/>
              </a:ext>
            </a:extLst>
          </p:cNvPr>
          <p:cNvSpPr txBox="1"/>
          <p:nvPr/>
        </p:nvSpPr>
        <p:spPr>
          <a:xfrm rot="16200000">
            <a:off x="151577" y="2074276"/>
            <a:ext cx="1333826" cy="276999"/>
          </a:xfrm>
          <a:prstGeom prst="rect">
            <a:avLst/>
          </a:prstGeom>
          <a:solidFill>
            <a:srgbClr val="1D62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2000505000000020004" pitchFamily="2" charset="0"/>
              </a:rPr>
              <a:t>aceleração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70D9EC-070B-46B6-8524-515A99C339E5}"/>
              </a:ext>
            </a:extLst>
          </p:cNvPr>
          <p:cNvSpPr txBox="1"/>
          <p:nvPr/>
        </p:nvSpPr>
        <p:spPr>
          <a:xfrm rot="16200000">
            <a:off x="46288" y="3523665"/>
            <a:ext cx="1564955" cy="276999"/>
          </a:xfrm>
          <a:prstGeom prst="rect">
            <a:avLst/>
          </a:prstGeom>
          <a:solidFill>
            <a:srgbClr val="D4EA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desaceleração</a:t>
            </a:r>
          </a:p>
        </p:txBody>
      </p:sp>
      <p:sp>
        <p:nvSpPr>
          <p:cNvPr id="27" name="Seta: para a Direita 16">
            <a:extLst>
              <a:ext uri="{FF2B5EF4-FFF2-40B4-BE49-F238E27FC236}">
                <a16:creationId xmlns:a16="http://schemas.microsoft.com/office/drawing/2014/main" id="{8BED9341-390C-4FF1-A405-37D98B02FEC2}"/>
              </a:ext>
            </a:extLst>
          </p:cNvPr>
          <p:cNvSpPr/>
          <p:nvPr/>
        </p:nvSpPr>
        <p:spPr>
          <a:xfrm rot="16200000">
            <a:off x="876744" y="1976466"/>
            <a:ext cx="403478" cy="144387"/>
          </a:xfrm>
          <a:prstGeom prst="rightArrow">
            <a:avLst/>
          </a:prstGeom>
          <a:solidFill>
            <a:srgbClr val="1D6295"/>
          </a:solidFill>
          <a:ln w="38100">
            <a:solidFill>
              <a:srgbClr val="1D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: para a Direita 16">
            <a:extLst>
              <a:ext uri="{FF2B5EF4-FFF2-40B4-BE49-F238E27FC236}">
                <a16:creationId xmlns:a16="http://schemas.microsoft.com/office/drawing/2014/main" id="{0E236A26-2AC7-4CEA-92F1-BB274E0532CE}"/>
              </a:ext>
            </a:extLst>
          </p:cNvPr>
          <p:cNvSpPr/>
          <p:nvPr/>
        </p:nvSpPr>
        <p:spPr>
          <a:xfrm rot="5400000">
            <a:off x="880498" y="2455360"/>
            <a:ext cx="403478" cy="144387"/>
          </a:xfrm>
          <a:prstGeom prst="rightArrow">
            <a:avLst/>
          </a:prstGeom>
          <a:solidFill>
            <a:srgbClr val="D4EAF3"/>
          </a:solidFill>
          <a:ln w="38100">
            <a:solidFill>
              <a:srgbClr val="D4E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6EFAC6F-2592-48FC-82A4-52C0DEE06EDE}"/>
              </a:ext>
            </a:extLst>
          </p:cNvPr>
          <p:cNvSpPr txBox="1"/>
          <p:nvPr/>
        </p:nvSpPr>
        <p:spPr>
          <a:xfrm>
            <a:off x="9636679" y="3627106"/>
            <a:ext cx="2279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/>
              </a:rPr>
              <a:t>Em fevereiro de 2024, o índice IC-MPE ficou estável enquanto o IC-Geral recuou. </a:t>
            </a:r>
          </a:p>
          <a:p>
            <a:pPr>
              <a:buClr>
                <a:srgbClr val="3494BA"/>
              </a:buClr>
            </a:pPr>
            <a:endParaRPr lang="pt-BR" dirty="0">
              <a:solidFill>
                <a:srgbClr val="1D6295"/>
              </a:solidFill>
              <a:latin typeface="Roboto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FD7359E-BCC9-4ECA-A248-FCA79E0A8F00}"/>
              </a:ext>
            </a:extLst>
          </p:cNvPr>
          <p:cNvSpPr txBox="1"/>
          <p:nvPr/>
        </p:nvSpPr>
        <p:spPr>
          <a:xfrm>
            <a:off x="9373316" y="2310411"/>
            <a:ext cx="99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B0F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B0F0"/>
                </a:solidFill>
                <a:latin typeface="Montserrat" panose="02000505000000020004" pitchFamily="2" charset="0"/>
              </a:rPr>
              <a:t>94,0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90C26E2-CAA4-4669-AA5C-581B7C1F5132}"/>
              </a:ext>
            </a:extLst>
          </p:cNvPr>
          <p:cNvSpPr txBox="1"/>
          <p:nvPr/>
        </p:nvSpPr>
        <p:spPr>
          <a:xfrm>
            <a:off x="9276485" y="2946851"/>
            <a:ext cx="113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rgbClr val="002060"/>
                </a:solidFill>
                <a:latin typeface="Montserrat" panose="02000505000000020004" pitchFamily="2" charset="0"/>
              </a:rPr>
              <a:t>Fev</a:t>
            </a:r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/24  </a:t>
            </a:r>
          </a:p>
          <a:p>
            <a:pPr algn="ctr"/>
            <a:r>
              <a:rPr lang="pt-BR" sz="1400" b="1" dirty="0">
                <a:solidFill>
                  <a:srgbClr val="002060"/>
                </a:solidFill>
                <a:latin typeface="Montserrat" panose="02000505000000020004" pitchFamily="2" charset="0"/>
              </a:rPr>
              <a:t>92,6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9562280-455A-41EF-8220-39662756257F}"/>
              </a:ext>
            </a:extLst>
          </p:cNvPr>
          <p:cNvSpPr txBox="1"/>
          <p:nvPr/>
        </p:nvSpPr>
        <p:spPr>
          <a:xfrm>
            <a:off x="4087778" y="4788755"/>
            <a:ext cx="835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B0F0"/>
                </a:solidFill>
                <a:latin typeface="Montserrat" panose="02000505000000020004" pitchFamily="2" charset="0"/>
              </a:rPr>
              <a:t>Abr/20  </a:t>
            </a:r>
          </a:p>
          <a:p>
            <a:pPr algn="ctr"/>
            <a:r>
              <a:rPr lang="pt-BR" sz="1100" b="1" dirty="0">
                <a:solidFill>
                  <a:srgbClr val="00B0F0"/>
                </a:solidFill>
                <a:latin typeface="Montserrat" panose="02000505000000020004" pitchFamily="2" charset="0"/>
              </a:rPr>
              <a:t>49,8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1212C4A-96D8-40FC-B6BB-68E3D775A6F3}"/>
              </a:ext>
            </a:extLst>
          </p:cNvPr>
          <p:cNvSpPr txBox="1"/>
          <p:nvPr/>
        </p:nvSpPr>
        <p:spPr>
          <a:xfrm>
            <a:off x="2486294" y="4522761"/>
            <a:ext cx="835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  <a:latin typeface="Montserrat" panose="02000505000000020004" pitchFamily="2" charset="0"/>
              </a:rPr>
              <a:t>Abr/20  </a:t>
            </a:r>
          </a:p>
          <a:p>
            <a:pPr algn="ctr"/>
            <a:r>
              <a:rPr lang="pt-BR" sz="1100" b="1" dirty="0">
                <a:solidFill>
                  <a:srgbClr val="002060"/>
                </a:solidFill>
                <a:latin typeface="Montserrat" panose="02000505000000020004" pitchFamily="2" charset="0"/>
              </a:rPr>
              <a:t>56,2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04421"/>
              </p:ext>
            </p:extLst>
          </p:nvPr>
        </p:nvGraphicFramePr>
        <p:xfrm>
          <a:off x="1047249" y="1246363"/>
          <a:ext cx="8633460" cy="569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42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5833" y="447631"/>
            <a:ext cx="779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 em pontos: IC-MPE x IC-Geral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685210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FA2D15-82D8-41DA-8ACB-95503E105230}"/>
              </a:ext>
            </a:extLst>
          </p:cNvPr>
          <p:cNvSpPr txBox="1"/>
          <p:nvPr/>
        </p:nvSpPr>
        <p:spPr>
          <a:xfrm>
            <a:off x="9162721" y="2990197"/>
            <a:ext cx="3017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dirty="0">
                <a:solidFill>
                  <a:srgbClr val="1D6295"/>
                </a:solidFill>
                <a:latin typeface="Roboto"/>
              </a:rPr>
              <a:t>O Índice de Confiança das MPE (IC-MPE) ficou estável enquanto o Índice de Confiança Geral (IC-Geral) sofreu queda em  fevereiro de 2024.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94254"/>
              </p:ext>
            </p:extLst>
          </p:nvPr>
        </p:nvGraphicFramePr>
        <p:xfrm>
          <a:off x="482382" y="1445623"/>
          <a:ext cx="8007518" cy="505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504624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AF688D899CB43AF9FE9EFC2F2188C" ma:contentTypeVersion="14" ma:contentTypeDescription="Crie um novo documento." ma:contentTypeScope="" ma:versionID="7d4409dc6d9ed5b9d3b032fac67f9927">
  <xsd:schema xmlns:xsd="http://www.w3.org/2001/XMLSchema" xmlns:xs="http://www.w3.org/2001/XMLSchema" xmlns:p="http://schemas.microsoft.com/office/2006/metadata/properties" xmlns:ns3="22c776c8-a84f-4743-86f7-cd5c99748b88" xmlns:ns4="50625662-ddcb-4394-8252-5e5aaf7d410e" targetNamespace="http://schemas.microsoft.com/office/2006/metadata/properties" ma:root="true" ma:fieldsID="6288e17a76df345b069e1383f7edcdc9" ns3:_="" ns4:_="">
    <xsd:import namespace="22c776c8-a84f-4743-86f7-cd5c99748b88"/>
    <xsd:import namespace="50625662-ddcb-4394-8252-5e5aaf7d41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776c8-a84f-4743-86f7-cd5c9974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5662-ddcb-4394-8252-5e5aaf7d4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AAA38-0CEC-4CA3-9713-11C8DD967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776c8-a84f-4743-86f7-cd5c99748b88"/>
    <ds:schemaRef ds:uri="50625662-ddcb-4394-8252-5e5aaf7d4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15042</TotalTime>
  <Words>1954</Words>
  <Application>Microsoft Office PowerPoint</Application>
  <PresentationFormat>Widescreen</PresentationFormat>
  <Paragraphs>420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Montserrat</vt:lpstr>
      <vt:lpstr>Roboto</vt:lpstr>
      <vt:lpstr>CAPA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Denis Pedro Nunes</cp:lastModifiedBy>
  <cp:revision>576</cp:revision>
  <dcterms:created xsi:type="dcterms:W3CDTF">2022-02-16T16:19:40Z</dcterms:created>
  <dcterms:modified xsi:type="dcterms:W3CDTF">2024-03-25T12:07:54Z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0x010100E52AF688D899CB43AF9FE9EFC2F2188C</vt:lpwstr>
  </property>
</Properties>
</file>