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81" r:id="rId4"/>
    <p:sldId id="283" r:id="rId5"/>
    <p:sldId id="285" r:id="rId6"/>
    <p:sldId id="288" r:id="rId7"/>
    <p:sldId id="287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-srv-file\UGE$\02.%20ESTUDOS%20E%20PESQUISAS%20-%20Macroprocesso\Estudos%20e%20Pesquisas%202022\NPS%20AMAPA\NPS%20-%20JAN%20FEV%20MAR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4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7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8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9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10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NPS por mês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9894413273213905E-2"/>
                  <c:y val="-2.2458315068350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1B-4EF2-BE63-4BAEF16067AF}"/>
                </c:ext>
              </c:extLst>
            </c:dLbl>
            <c:dLbl>
              <c:idx val="1"/>
              <c:layout>
                <c:manualLayout>
                  <c:x val="-2.7417659895151471E-2"/>
                  <c:y val="-2.495368340927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1B-4EF2-BE63-4BAEF16067AF}"/>
                </c:ext>
              </c:extLst>
            </c:dLbl>
            <c:dLbl>
              <c:idx val="2"/>
              <c:layout>
                <c:manualLayout>
                  <c:x val="-2.9894413273213929E-2"/>
                  <c:y val="-1.996294672742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1B-4EF2-BE63-4BAEF16067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Planilha1!$C$14:$K$14</c:f>
              <c:strCache>
                <c:ptCount val="9"/>
                <c:pt idx="0">
                  <c:v>Janeiro</c:v>
                </c:pt>
                <c:pt idx="1">
                  <c:v>Fevereiro </c:v>
                </c:pt>
                <c:pt idx="2">
                  <c:v>Março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</c:strCache>
            </c:strRef>
          </c:cat>
          <c:val>
            <c:numRef>
              <c:f>Planilha1!$C$15:$K$15</c:f>
              <c:numCache>
                <c:formatCode>General</c:formatCode>
                <c:ptCount val="9"/>
                <c:pt idx="0">
                  <c:v>76.599999999999994</c:v>
                </c:pt>
                <c:pt idx="1">
                  <c:v>82.2</c:v>
                </c:pt>
                <c:pt idx="2">
                  <c:v>88.3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1B-4EF2-BE63-4BAEF16067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054102799"/>
        <c:axId val="1054104463"/>
      </c:lineChart>
      <c:catAx>
        <c:axId val="1054102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104463"/>
        <c:crosses val="autoZero"/>
        <c:auto val="1"/>
        <c:lblAlgn val="ctr"/>
        <c:lblOffset val="100"/>
        <c:noMultiLvlLbl val="0"/>
      </c:catAx>
      <c:valAx>
        <c:axId val="1054104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10279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bg1"/>
                </a:solidFill>
              </a:rPr>
              <a:t>NPS</a:t>
            </a:r>
            <a:r>
              <a:rPr lang="pt-BR" sz="2000" b="1" baseline="0" dirty="0">
                <a:solidFill>
                  <a:schemeClr val="bg1"/>
                </a:solidFill>
              </a:rPr>
              <a:t> POR PROJETO</a:t>
            </a:r>
            <a:endParaRPr lang="pt-BR" sz="2000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'export (4)'!$B$1</c:f>
              <c:strCache>
                <c:ptCount val="1"/>
                <c:pt idx="0">
                  <c:v>NPS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'export (4)'!$A$2:$A$19</c:f>
              <c:strCache>
                <c:ptCount val="18"/>
                <c:pt idx="0">
                  <c:v>AP - Atendimento Remoto Sebrae/AP</c:v>
                </c:pt>
                <c:pt idx="1">
                  <c:v>AP-Atendimento Territorial Negócios de Cuidados da Saúde e Beleza</c:v>
                </c:pt>
                <c:pt idx="2">
                  <c:v>AP - Produzir Brasil</c:v>
                </c:pt>
                <c:pt idx="3">
                  <c:v>AP - Agentes de Crédito e Finanças</c:v>
                </c:pt>
                <c:pt idx="4">
                  <c:v>AP - Mandiocultura - Indústria e Comércio</c:v>
                </c:pt>
                <c:pt idx="5">
                  <c:v>AP - Atendimento Territorial Central Agro</c:v>
                </c:pt>
                <c:pt idx="6">
                  <c:v>Sebrae + Finanças no Amapá</c:v>
                </c:pt>
                <c:pt idx="7">
                  <c:v>AP - Atendimento Territorial Metropolitano</c:v>
                </c:pt>
                <c:pt idx="8">
                  <c:v>AP - Agentes ALI Produtividade</c:v>
                </c:pt>
                <c:pt idx="9">
                  <c:v>AP - Atendimento Territorial Oiapoque</c:v>
                </c:pt>
                <c:pt idx="10">
                  <c:v>AP - Atendimento Territorial Macapá</c:v>
                </c:pt>
                <c:pt idx="11">
                  <c:v>Atendimento Digital</c:v>
                </c:pt>
                <c:pt idx="12">
                  <c:v>AP - Educação Empreendedora</c:v>
                </c:pt>
                <c:pt idx="13">
                  <c:v>AP  -  Agentes de Orientação Empresarial</c:v>
                </c:pt>
                <c:pt idx="14">
                  <c:v>AP - Atendimento Territorial Santana</c:v>
                </c:pt>
                <c:pt idx="15">
                  <c:v>AP - Sebrae Mais Finanças</c:v>
                </c:pt>
                <c:pt idx="16">
                  <c:v>AP - Atendimento Territorial Vale do Jarí</c:v>
                </c:pt>
                <c:pt idx="17">
                  <c:v>AP - Atendimento Territorial Aqui Tem Sebrae</c:v>
                </c:pt>
              </c:strCache>
            </c:strRef>
          </c:cat>
          <c:val>
            <c:numRef>
              <c:f>'export (4)'!$B$2:$B$19</c:f>
              <c:numCache>
                <c:formatCode>General</c:formatCode>
                <c:ptCount val="1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86</c:v>
                </c:pt>
                <c:pt idx="11">
                  <c:v>77</c:v>
                </c:pt>
                <c:pt idx="12">
                  <c:v>75</c:v>
                </c:pt>
                <c:pt idx="13">
                  <c:v>66</c:v>
                </c:pt>
                <c:pt idx="14">
                  <c:v>66</c:v>
                </c:pt>
                <c:pt idx="15">
                  <c:v>66</c:v>
                </c:pt>
                <c:pt idx="16">
                  <c:v>50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8-4F2E-944F-977F244EFCC4}"/>
            </c:ext>
          </c:extLst>
        </c:ser>
        <c:ser>
          <c:idx val="1"/>
          <c:order val="1"/>
          <c:tx>
            <c:strRef>
              <c:f>'export (4)'!$C$1</c:f>
              <c:strCache>
                <c:ptCount val="1"/>
                <c:pt idx="0">
                  <c:v>Total de respostas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(4)'!$A$2:$A$19</c:f>
              <c:strCache>
                <c:ptCount val="18"/>
                <c:pt idx="0">
                  <c:v>AP - Atendimento Remoto Sebrae/AP</c:v>
                </c:pt>
                <c:pt idx="1">
                  <c:v>AP-Atendimento Territorial Negócios de Cuidados da Saúde e Beleza</c:v>
                </c:pt>
                <c:pt idx="2">
                  <c:v>AP - Produzir Brasil</c:v>
                </c:pt>
                <c:pt idx="3">
                  <c:v>AP - Agentes de Crédito e Finanças</c:v>
                </c:pt>
                <c:pt idx="4">
                  <c:v>AP - Mandiocultura - Indústria e Comércio</c:v>
                </c:pt>
                <c:pt idx="5">
                  <c:v>AP - Atendimento Territorial Central Agro</c:v>
                </c:pt>
                <c:pt idx="6">
                  <c:v>Sebrae + Finanças no Amapá</c:v>
                </c:pt>
                <c:pt idx="7">
                  <c:v>AP - Atendimento Territorial Metropolitano</c:v>
                </c:pt>
                <c:pt idx="8">
                  <c:v>AP - Agentes ALI Produtividade</c:v>
                </c:pt>
                <c:pt idx="9">
                  <c:v>AP - Atendimento Territorial Oiapoque</c:v>
                </c:pt>
                <c:pt idx="10">
                  <c:v>AP - Atendimento Territorial Macapá</c:v>
                </c:pt>
                <c:pt idx="11">
                  <c:v>Atendimento Digital</c:v>
                </c:pt>
                <c:pt idx="12">
                  <c:v>AP - Educação Empreendedora</c:v>
                </c:pt>
                <c:pt idx="13">
                  <c:v>AP  -  Agentes de Orientação Empresarial</c:v>
                </c:pt>
                <c:pt idx="14">
                  <c:v>AP - Atendimento Territorial Santana</c:v>
                </c:pt>
                <c:pt idx="15">
                  <c:v>AP - Sebrae Mais Finanças</c:v>
                </c:pt>
                <c:pt idx="16">
                  <c:v>AP - Atendimento Territorial Vale do Jarí</c:v>
                </c:pt>
                <c:pt idx="17">
                  <c:v>AP - Atendimento Territorial Aqui Tem Sebrae</c:v>
                </c:pt>
              </c:strCache>
            </c:strRef>
          </c:cat>
          <c:val>
            <c:numRef>
              <c:f>'export (4)'!$C$2:$C$19</c:f>
              <c:numCache>
                <c:formatCode>General</c:formatCode>
                <c:ptCount val="1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10</c:v>
                </c:pt>
                <c:pt idx="8">
                  <c:v>15</c:v>
                </c:pt>
                <c:pt idx="9">
                  <c:v>15</c:v>
                </c:pt>
                <c:pt idx="10">
                  <c:v>139</c:v>
                </c:pt>
                <c:pt idx="11">
                  <c:v>80</c:v>
                </c:pt>
                <c:pt idx="12">
                  <c:v>4</c:v>
                </c:pt>
                <c:pt idx="13">
                  <c:v>3</c:v>
                </c:pt>
                <c:pt idx="14">
                  <c:v>6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8-4F2E-944F-977F244EF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1642744"/>
        <c:axId val="671641664"/>
      </c:barChart>
      <c:catAx>
        <c:axId val="671642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1641664"/>
        <c:crosses val="autoZero"/>
        <c:auto val="1"/>
        <c:lblAlgn val="ctr"/>
        <c:lblOffset val="100"/>
        <c:noMultiLvlLbl val="0"/>
      </c:catAx>
      <c:valAx>
        <c:axId val="671641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7164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NPS POR UNIDADE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NPS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(7)'!$A$2:$A$14</c:f>
              <c:strCache>
                <c:ptCount val="13"/>
                <c:pt idx="0">
                  <c:v>Unidade de Atendimento Coletivo Comercial e Serviço</c:v>
                </c:pt>
                <c:pt idx="1">
                  <c:v>Unidade de Atendimento Individual</c:v>
                </c:pt>
                <c:pt idx="2">
                  <c:v>Unidade de Atendimento Coletivo Agronegócio e Indústria</c:v>
                </c:pt>
                <c:pt idx="3">
                  <c:v>Escritório Regional de Porto Grande</c:v>
                </c:pt>
                <c:pt idx="4">
                  <c:v>Unidade de Educação Empreendedora</c:v>
                </c:pt>
                <c:pt idx="5">
                  <c:v>Macapá - Unidade de Atendimento e Relacionamento</c:v>
                </c:pt>
                <c:pt idx="6">
                  <c:v>Escritório Regional de Oiapoque</c:v>
                </c:pt>
                <c:pt idx="7">
                  <c:v>Sebrae Amapá</c:v>
                </c:pt>
                <c:pt idx="8">
                  <c:v>Unidade de Atendimento e Relacionamento</c:v>
                </c:pt>
                <c:pt idx="9">
                  <c:v>CEJUSC Empresarial</c:v>
                </c:pt>
                <c:pt idx="10">
                  <c:v>Escritório Regional de Santana</c:v>
                </c:pt>
                <c:pt idx="11">
                  <c:v>Superfácil da Zona Sul</c:v>
                </c:pt>
                <c:pt idx="12">
                  <c:v>Superfácil da Zona Oeste</c:v>
                </c:pt>
              </c:strCache>
            </c:strRef>
          </c:cat>
          <c:val>
            <c:numRef>
              <c:f>'export (7)'!$B$2:$B$14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92</c:v>
                </c:pt>
                <c:pt idx="6">
                  <c:v>90</c:v>
                </c:pt>
                <c:pt idx="7">
                  <c:v>88</c:v>
                </c:pt>
                <c:pt idx="8">
                  <c:v>85</c:v>
                </c:pt>
                <c:pt idx="9">
                  <c:v>75</c:v>
                </c:pt>
                <c:pt idx="10">
                  <c:v>60</c:v>
                </c:pt>
                <c:pt idx="11">
                  <c:v>50</c:v>
                </c:pt>
                <c:pt idx="1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7-44EE-B1C7-FD60A4575C8E}"/>
            </c:ext>
          </c:extLst>
        </c:ser>
        <c:ser>
          <c:idx val="1"/>
          <c:order val="1"/>
          <c:tx>
            <c:v>Nº de Respostas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(7)'!$A$2:$A$14</c:f>
              <c:strCache>
                <c:ptCount val="13"/>
                <c:pt idx="0">
                  <c:v>Unidade de Atendimento Coletivo Comercial e Serviço</c:v>
                </c:pt>
                <c:pt idx="1">
                  <c:v>Unidade de Atendimento Individual</c:v>
                </c:pt>
                <c:pt idx="2">
                  <c:v>Unidade de Atendimento Coletivo Agronegócio e Indústria</c:v>
                </c:pt>
                <c:pt idx="3">
                  <c:v>Escritório Regional de Porto Grande</c:v>
                </c:pt>
                <c:pt idx="4">
                  <c:v>Unidade de Educação Empreendedora</c:v>
                </c:pt>
                <c:pt idx="5">
                  <c:v>Macapá - Unidade de Atendimento e Relacionamento</c:v>
                </c:pt>
                <c:pt idx="6">
                  <c:v>Escritório Regional de Oiapoque</c:v>
                </c:pt>
                <c:pt idx="7">
                  <c:v>Sebrae Amapá</c:v>
                </c:pt>
                <c:pt idx="8">
                  <c:v>Unidade de Atendimento e Relacionamento</c:v>
                </c:pt>
                <c:pt idx="9">
                  <c:v>CEJUSC Empresarial</c:v>
                </c:pt>
                <c:pt idx="10">
                  <c:v>Escritório Regional de Santana</c:v>
                </c:pt>
                <c:pt idx="11">
                  <c:v>Superfácil da Zona Sul</c:v>
                </c:pt>
                <c:pt idx="12">
                  <c:v>Superfácil da Zona Oeste</c:v>
                </c:pt>
              </c:strCache>
            </c:strRef>
          </c:cat>
          <c:val>
            <c:numRef>
              <c:f>'export (7)'!$C$2:$C$14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63</c:v>
                </c:pt>
                <c:pt idx="6">
                  <c:v>11</c:v>
                </c:pt>
                <c:pt idx="7">
                  <c:v>9</c:v>
                </c:pt>
                <c:pt idx="8">
                  <c:v>55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7-44EE-B1C7-FD60A4575C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01341864"/>
        <c:axId val="801343664"/>
      </c:barChart>
      <c:catAx>
        <c:axId val="801341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1343664"/>
        <c:crosses val="autoZero"/>
        <c:auto val="1"/>
        <c:lblAlgn val="ctr"/>
        <c:lblOffset val="100"/>
        <c:noMultiLvlLbl val="0"/>
      </c:catAx>
      <c:valAx>
        <c:axId val="801343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134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bg1"/>
                </a:solidFill>
              </a:rPr>
              <a:t>NPS POR PORTE</a:t>
            </a:r>
            <a:r>
              <a:rPr lang="pt-BR" sz="1600" b="1" baseline="0" dirty="0">
                <a:solidFill>
                  <a:schemeClr val="bg1"/>
                </a:solidFill>
              </a:rPr>
              <a:t> </a:t>
            </a:r>
            <a:endParaRPr lang="pt-BR" sz="1600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(8)'!$A$2:$A$4</c:f>
              <c:strCache>
                <c:ptCount val="3"/>
                <c:pt idx="0">
                  <c:v>Empresa de Pequeno Porte</c:v>
                </c:pt>
                <c:pt idx="1">
                  <c:v>MicroEmpreendedor Individual</c:v>
                </c:pt>
                <c:pt idx="2">
                  <c:v>Microempresa</c:v>
                </c:pt>
              </c:strCache>
            </c:strRef>
          </c:cat>
          <c:val>
            <c:numRef>
              <c:f>'export (8)'!$B$2:$B$4</c:f>
              <c:numCache>
                <c:formatCode>General</c:formatCode>
                <c:ptCount val="3"/>
                <c:pt idx="0">
                  <c:v>90</c:v>
                </c:pt>
                <c:pt idx="1">
                  <c:v>86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1-4C6B-B513-51AF67BA8B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9477192"/>
        <c:axId val="859487272"/>
      </c:barChart>
      <c:catAx>
        <c:axId val="859477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9487272"/>
        <c:crosses val="autoZero"/>
        <c:auto val="1"/>
        <c:lblAlgn val="ctr"/>
        <c:lblOffset val="100"/>
        <c:noMultiLvlLbl val="0"/>
      </c:catAx>
      <c:valAx>
        <c:axId val="859487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947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bg1"/>
                </a:solidFill>
              </a:rPr>
              <a:t>NPS POR</a:t>
            </a:r>
            <a:r>
              <a:rPr lang="pt-BR" sz="1600" b="1" baseline="0" dirty="0">
                <a:solidFill>
                  <a:schemeClr val="bg1"/>
                </a:solidFill>
              </a:rPr>
              <a:t> SETOR</a:t>
            </a:r>
            <a:endParaRPr lang="pt-BR" sz="1600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(9)'!$A$2:$A$5</c:f>
              <c:strCache>
                <c:ptCount val="4"/>
                <c:pt idx="0">
                  <c:v>AGRONEGOCIOS</c:v>
                </c:pt>
                <c:pt idx="1">
                  <c:v>COMÉRCIO</c:v>
                </c:pt>
                <c:pt idx="2">
                  <c:v>SERVIÇOS</c:v>
                </c:pt>
                <c:pt idx="3">
                  <c:v>INDÚSTRIA</c:v>
                </c:pt>
              </c:strCache>
            </c:strRef>
          </c:cat>
          <c:val>
            <c:numRef>
              <c:f>'export (9)'!$B$2:$B$5</c:f>
              <c:numCache>
                <c:formatCode>General</c:formatCode>
                <c:ptCount val="4"/>
                <c:pt idx="0">
                  <c:v>100</c:v>
                </c:pt>
                <c:pt idx="1">
                  <c:v>89</c:v>
                </c:pt>
                <c:pt idx="2">
                  <c:v>88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5-476A-8223-A686F5612880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45318728"/>
        <c:axId val="945316568"/>
      </c:barChart>
      <c:catAx>
        <c:axId val="945318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5316568"/>
        <c:crosses val="autoZero"/>
        <c:auto val="1"/>
        <c:lblAlgn val="ctr"/>
        <c:lblOffset val="100"/>
        <c:noMultiLvlLbl val="0"/>
      </c:catAx>
      <c:valAx>
        <c:axId val="945316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531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chemeClr val="bg1"/>
                </a:solidFill>
              </a:rPr>
              <a:t>NPS POR TEMA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'export (10)'!$A$2:$A$9</c:f>
              <c:strCache>
                <c:ptCount val="8"/>
                <c:pt idx="0">
                  <c:v>Pessoas</c:v>
                </c:pt>
                <c:pt idx="1">
                  <c:v>Inovação</c:v>
                </c:pt>
                <c:pt idx="2">
                  <c:v>Mercado e Vendas</c:v>
                </c:pt>
                <c:pt idx="3">
                  <c:v>Leis</c:v>
                </c:pt>
                <c:pt idx="4">
                  <c:v>Planejamento</c:v>
                </c:pt>
                <c:pt idx="5">
                  <c:v>Finanças</c:v>
                </c:pt>
                <c:pt idx="6">
                  <c:v>Empreendedorismo</c:v>
                </c:pt>
                <c:pt idx="7">
                  <c:v>Mercado e vendas</c:v>
                </c:pt>
              </c:strCache>
            </c:strRef>
          </c:cat>
          <c:val>
            <c:numRef>
              <c:f>'export (10)'!$B$2:$B$9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86</c:v>
                </c:pt>
                <c:pt idx="4">
                  <c:v>81</c:v>
                </c:pt>
                <c:pt idx="5">
                  <c:v>81</c:v>
                </c:pt>
                <c:pt idx="6">
                  <c:v>76</c:v>
                </c:pt>
                <c:pt idx="7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A-4D65-98E3-9D7A4491AF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31851976"/>
        <c:axId val="931853416"/>
      </c:barChart>
      <c:catAx>
        <c:axId val="93185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31853416"/>
        <c:crosses val="autoZero"/>
        <c:auto val="1"/>
        <c:lblAlgn val="ctr"/>
        <c:lblOffset val="100"/>
        <c:noMultiLvlLbl val="0"/>
      </c:catAx>
      <c:valAx>
        <c:axId val="931853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3185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8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C5668BA-3A0A-DB09-570E-75A233A5D24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76676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Interno</a:t>
            </a:r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5C38B9-01D4-0225-D8D6-43A9034D196E}"/>
              </a:ext>
            </a:extLst>
          </p:cNvPr>
          <p:cNvSpPr txBox="1"/>
          <p:nvPr/>
        </p:nvSpPr>
        <p:spPr>
          <a:xfrm>
            <a:off x="889233" y="1800473"/>
            <a:ext cx="1111541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pt-BR" sz="3200" b="1" dirty="0">
                <a:solidFill>
                  <a:schemeClr val="bg1"/>
                </a:solidFill>
                <a:latin typeface="Sagona" panose="020B0604020202020204" pitchFamily="2" charset="0"/>
              </a:rPr>
              <a:t>Boletim de Monitoramento Mensal de Resultados</a:t>
            </a: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Meta Mobilizadora Organizacional</a:t>
            </a:r>
          </a:p>
          <a:p>
            <a:pPr algn="ctr">
              <a:lnSpc>
                <a:spcPts val="4500"/>
              </a:lnSpc>
            </a:pPr>
            <a:r>
              <a:rPr lang="pt-BR" sz="4800" b="1" dirty="0">
                <a:solidFill>
                  <a:schemeClr val="bg1"/>
                </a:solidFill>
                <a:latin typeface="Sagona" panose="020B0604020202020204" pitchFamily="2" charset="0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Sagona" panose="020B0604020202020204" pitchFamily="2" charset="0"/>
              </a:rPr>
              <a:t>Indicador: NPS – NET PROMOTER SCORE</a:t>
            </a: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Janeiro a Março de 2023</a:t>
            </a:r>
          </a:p>
          <a:p>
            <a:pPr algn="ctr">
              <a:lnSpc>
                <a:spcPts val="4500"/>
              </a:lnSpc>
            </a:pPr>
            <a:endParaRPr lang="pt-BR" sz="4400" b="1" dirty="0">
              <a:solidFill>
                <a:schemeClr val="bg1"/>
              </a:solidFill>
              <a:latin typeface="Sagona" panose="020B0604020202020204" pitchFamily="2" charset="0"/>
            </a:endParaRP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SEBRAE-AP  </a:t>
            </a:r>
          </a:p>
        </p:txBody>
      </p:sp>
    </p:spTree>
    <p:extLst>
      <p:ext uri="{BB962C8B-B14F-4D97-AF65-F5344CB8AC3E}">
        <p14:creationId xmlns:p14="http://schemas.microsoft.com/office/powerpoint/2010/main" val="205549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26D115D-56B5-09FA-C06A-DEF58A90B93C}"/>
              </a:ext>
            </a:extLst>
          </p:cNvPr>
          <p:cNvSpPr txBox="1"/>
          <p:nvPr/>
        </p:nvSpPr>
        <p:spPr>
          <a:xfrm>
            <a:off x="1393309" y="584265"/>
            <a:ext cx="95789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dirty="0"/>
              <a:t>CONCEITO: Grau de recomendação do Sebrae pelo Cliente.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BE11997-56C1-D26F-CADE-91CFEBE95295}"/>
              </a:ext>
            </a:extLst>
          </p:cNvPr>
          <p:cNvSpPr txBox="1"/>
          <p:nvPr/>
        </p:nvSpPr>
        <p:spPr>
          <a:xfrm>
            <a:off x="1314844" y="1856317"/>
            <a:ext cx="10031181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indicador institucional NPS é uma métrica criada para medir a satisfação e lealdade dos clientes, perguntando “ de 0 a 10, o quanto você indicaria nossa empresa para um amigo ou familiar?”. </a:t>
            </a: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fórmula para calcular o NPS é: % clientes promotores (notas 9 e 10) - % clientes detratores (notas de 0 a 6) = NPS – Net Promoter Score.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F1885A5-C413-FC65-BAF4-487E1913746D}"/>
              </a:ext>
            </a:extLst>
          </p:cNvPr>
          <p:cNvSpPr txBox="1"/>
          <p:nvPr/>
        </p:nvSpPr>
        <p:spPr>
          <a:xfrm>
            <a:off x="1314844" y="3798421"/>
            <a:ext cx="10085416" cy="281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Pesquisa </a:t>
            </a:r>
            <a:r>
              <a:rPr lang="pt-PT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 disparada de forma automática, diariamente, via e-mail ou SMS</a:t>
            </a: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Os disparos dos convites são feitos no dia seguinte à consolidação dos atendimentos de cursos, oficinas, palestras, consultorias gerenciais e orientações. A plataforma Binds é integrada ao SAS (Sistema de Atendimento ao Cliente) e ao VASTI (Sistema de Ouvidoria).</a:t>
            </a:r>
          </a:p>
          <a:p>
            <a:pPr algn="just">
              <a:lnSpc>
                <a:spcPct val="150000"/>
              </a:lnSpc>
            </a:pP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5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721078" y="6010015"/>
            <a:ext cx="4270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Atualizado em 10/04/2023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3320166C-365F-64AF-5B39-1B39FAE24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440004"/>
              </p:ext>
            </p:extLst>
          </p:nvPr>
        </p:nvGraphicFramePr>
        <p:xfrm>
          <a:off x="235450" y="675823"/>
          <a:ext cx="10505686" cy="513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71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656723" y="6149130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01/01 a 31/03/2023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2518862-F92D-CBE6-E5C6-A9C3491832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664790"/>
              </p:ext>
            </p:extLst>
          </p:nvPr>
        </p:nvGraphicFramePr>
        <p:xfrm>
          <a:off x="656723" y="600217"/>
          <a:ext cx="10084413" cy="529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46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6EC215-E530-9D88-CC27-2BD0CB78DA93}"/>
              </a:ext>
            </a:extLst>
          </p:cNvPr>
          <p:cNvSpPr txBox="1"/>
          <p:nvPr/>
        </p:nvSpPr>
        <p:spPr>
          <a:xfrm>
            <a:off x="999013" y="5900004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31/03/23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EADA671-F595-D1C1-9AE8-346C3D203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418808"/>
              </p:ext>
            </p:extLst>
          </p:nvPr>
        </p:nvGraphicFramePr>
        <p:xfrm>
          <a:off x="371561" y="812352"/>
          <a:ext cx="10561969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67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8E2706-2316-26FD-30A0-3C3CF1A6B199}"/>
              </a:ext>
            </a:extLst>
          </p:cNvPr>
          <p:cNvSpPr txBox="1"/>
          <p:nvPr/>
        </p:nvSpPr>
        <p:spPr>
          <a:xfrm>
            <a:off x="1250302" y="5728482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31/03/2023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0CE7026-427B-2B7F-D713-79F38B070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409510"/>
              </p:ext>
            </p:extLst>
          </p:nvPr>
        </p:nvGraphicFramePr>
        <p:xfrm>
          <a:off x="1250302" y="587830"/>
          <a:ext cx="9490834" cy="511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84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1741658" y="557212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31/03/23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C09561D-CBB9-7F31-AE48-E954C010E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402089"/>
              </p:ext>
            </p:extLst>
          </p:nvPr>
        </p:nvGraphicFramePr>
        <p:xfrm>
          <a:off x="1173127" y="662471"/>
          <a:ext cx="9585066" cy="467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95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1343436" y="5679752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31/03/2023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082D18F-9914-7BB7-9A01-5F582089C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693786"/>
              </p:ext>
            </p:extLst>
          </p:nvPr>
        </p:nvGraphicFramePr>
        <p:xfrm>
          <a:off x="981076" y="628651"/>
          <a:ext cx="9760060" cy="496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11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246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 Nova</vt:lpstr>
      <vt:lpstr>Calibri</vt:lpstr>
      <vt:lpstr>Calibri Light</vt:lpstr>
      <vt:lpstr>Sagona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da Gama Gomes</dc:creator>
  <cp:lastModifiedBy>Márcia Marinho Branco</cp:lastModifiedBy>
  <cp:revision>42</cp:revision>
  <dcterms:created xsi:type="dcterms:W3CDTF">2022-07-26T14:10:24Z</dcterms:created>
  <dcterms:modified xsi:type="dcterms:W3CDTF">2023-04-18T21:51:35Z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17e48f-0c1d-45ff-94b4-7b5604372723_Enabled">
    <vt:lpwstr>true</vt:lpwstr>
  </property>
  <property fmtid="{D5CDD505-2E9C-101B-9397-08002B2CF9AE}" pid="3" name="MSIP_Label_2917e48f-0c1d-45ff-94b4-7b5604372723_SetDate">
    <vt:lpwstr>2022-08-24T12:33:24Z</vt:lpwstr>
  </property>
  <property fmtid="{D5CDD505-2E9C-101B-9397-08002B2CF9AE}" pid="4" name="MSIP_Label_2917e48f-0c1d-45ff-94b4-7b5604372723_Method">
    <vt:lpwstr>Privileged</vt:lpwstr>
  </property>
  <property fmtid="{D5CDD505-2E9C-101B-9397-08002B2CF9AE}" pid="5" name="MSIP_Label_2917e48f-0c1d-45ff-94b4-7b5604372723_Name">
    <vt:lpwstr>AP - Uso Interno</vt:lpwstr>
  </property>
  <property fmtid="{D5CDD505-2E9C-101B-9397-08002B2CF9AE}" pid="6" name="MSIP_Label_2917e48f-0c1d-45ff-94b4-7b5604372723_SiteId">
    <vt:lpwstr>97298271-1bd7-4ac5-935b-88addef636cc</vt:lpwstr>
  </property>
  <property fmtid="{D5CDD505-2E9C-101B-9397-08002B2CF9AE}" pid="7" name="MSIP_Label_2917e48f-0c1d-45ff-94b4-7b5604372723_ActionId">
    <vt:lpwstr>9967340e-e1e5-49c6-a012-be6790cde916</vt:lpwstr>
  </property>
  <property fmtid="{D5CDD505-2E9C-101B-9397-08002B2CF9AE}" pid="8" name="MSIP_Label_2917e48f-0c1d-45ff-94b4-7b5604372723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Uso Interno</vt:lpwstr>
  </property>
</Properties>
</file>