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2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3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Ex4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Ex5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ppt/charts/chart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92" r:id="rId4"/>
    <p:sldId id="281" r:id="rId5"/>
    <p:sldId id="293" r:id="rId6"/>
    <p:sldId id="283" r:id="rId7"/>
    <p:sldId id="294" r:id="rId8"/>
    <p:sldId id="285" r:id="rId9"/>
    <p:sldId id="291" r:id="rId10"/>
    <p:sldId id="295" r:id="rId11"/>
    <p:sldId id="288" r:id="rId12"/>
    <p:sldId id="296" r:id="rId13"/>
    <p:sldId id="287" r:id="rId14"/>
    <p:sldId id="297" r:id="rId15"/>
    <p:sldId id="2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20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-srv-file\UGE$\02.%20ESTUDOS%20E%20PESQUISAS%20-%20Macroprocesso\Estudos%20e%20Pesquisas%202023\NPS%20AMAPA\NPS%20-%20JAN%20FEV%20MAR%20ABR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23)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24)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26)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25)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27)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ais.viero\Downloads\export%20(28)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thais.viero\Downloads\export%20(21).xls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thais.viero\Downloads\NPS%20PROJETO%20-%20JAN%20A%20ABR%202023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thais.viero\Downloads\export%20(22).xls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thais.viero\Downloads\export%20(18).xls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C:\Users\thais.viero\Downloads\export%20(18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2800" b="1">
                <a:solidFill>
                  <a:schemeClr val="tx1"/>
                </a:solidFill>
              </a:rPr>
              <a:t>NPS</a:t>
            </a:r>
            <a:r>
              <a:rPr lang="pt-BR" sz="2800" b="1" baseline="0">
                <a:solidFill>
                  <a:schemeClr val="tx1"/>
                </a:solidFill>
              </a:rPr>
              <a:t> - ABRIL</a:t>
            </a:r>
            <a:endParaRPr lang="pt-BR" sz="2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 (20)'!$A$2:$B$2</c:f>
              <c:strCache>
                <c:ptCount val="2"/>
                <c:pt idx="0">
                  <c:v>AP</c:v>
                </c:pt>
                <c:pt idx="1">
                  <c:v>86.67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'export (20)'!$C$2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C9-457C-80E4-3EE7B91D4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5613328"/>
        <c:axId val="875612248"/>
      </c:barChart>
      <c:catAx>
        <c:axId val="875613328"/>
        <c:scaling>
          <c:orientation val="minMax"/>
        </c:scaling>
        <c:delete val="1"/>
        <c:axPos val="b"/>
        <c:majorTickMark val="out"/>
        <c:minorTickMark val="none"/>
        <c:tickLblPos val="nextTo"/>
        <c:crossAx val="875612248"/>
        <c:crosses val="autoZero"/>
        <c:auto val="1"/>
        <c:lblAlgn val="ctr"/>
        <c:lblOffset val="100"/>
        <c:tickLblSkip val="1"/>
        <c:noMultiLvlLbl val="0"/>
      </c:catAx>
      <c:valAx>
        <c:axId val="875612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87561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2800" dirty="0">
                <a:solidFill>
                  <a:schemeClr val="tx1"/>
                </a:solidFill>
              </a:rPr>
              <a:t>NPS – JAN A ABR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Planilha1!$C$14:$K$14</c:f>
              <c:strCache>
                <c:ptCount val="9"/>
                <c:pt idx="0">
                  <c:v>Janeiro</c:v>
                </c:pt>
                <c:pt idx="1">
                  <c:v>Fevereiro </c:v>
                </c:pt>
                <c:pt idx="2">
                  <c:v>Março</c:v>
                </c:pt>
                <c:pt idx="3">
                  <c:v>Abril</c:v>
                </c:pt>
                <c:pt idx="4">
                  <c:v> </c:v>
                </c:pt>
                <c:pt idx="5">
                  <c:v> </c:v>
                </c:pt>
                <c:pt idx="6">
                  <c:v> </c:v>
                </c:pt>
                <c:pt idx="7">
                  <c:v> </c:v>
                </c:pt>
                <c:pt idx="8">
                  <c:v> </c:v>
                </c:pt>
              </c:strCache>
            </c:strRef>
          </c:cat>
          <c:val>
            <c:numRef>
              <c:f>Planilha1!$C$15:$K$15</c:f>
              <c:numCache>
                <c:formatCode>General</c:formatCode>
                <c:ptCount val="9"/>
                <c:pt idx="0">
                  <c:v>76.62</c:v>
                </c:pt>
                <c:pt idx="1">
                  <c:v>82.2</c:v>
                </c:pt>
                <c:pt idx="2">
                  <c:v>88.3</c:v>
                </c:pt>
                <c:pt idx="3">
                  <c:v>86.67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70-4893-AB5E-EC4FE0978BD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54102799"/>
        <c:axId val="1054104463"/>
      </c:lineChart>
      <c:catAx>
        <c:axId val="10541027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54104463"/>
        <c:crosses val="autoZero"/>
        <c:auto val="1"/>
        <c:lblAlgn val="ctr"/>
        <c:lblOffset val="100"/>
        <c:noMultiLvlLbl val="0"/>
      </c:catAx>
      <c:valAx>
        <c:axId val="10541044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5410279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</a:rPr>
              <a:t>NPS POR PORTE  - ABRIL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(23)'!$A$2:$A$4</c:f>
              <c:strCache>
                <c:ptCount val="3"/>
                <c:pt idx="0">
                  <c:v>Empresa de Pequeno Porte</c:v>
                </c:pt>
                <c:pt idx="1">
                  <c:v>Microempresa</c:v>
                </c:pt>
                <c:pt idx="2">
                  <c:v>MicroEmpreendedor Individual</c:v>
                </c:pt>
              </c:strCache>
            </c:strRef>
          </c:cat>
          <c:val>
            <c:numRef>
              <c:f>'export (23)'!$B$2:$B$4</c:f>
              <c:numCache>
                <c:formatCode>General</c:formatCode>
                <c:ptCount val="3"/>
                <c:pt idx="0">
                  <c:v>100</c:v>
                </c:pt>
                <c:pt idx="1">
                  <c:v>91.67</c:v>
                </c:pt>
                <c:pt idx="2">
                  <c:v>82.76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4-4DDF-98BE-3DB237DFBE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57249968"/>
        <c:axId val="857250328"/>
      </c:barChart>
      <c:catAx>
        <c:axId val="85724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7250328"/>
        <c:crosses val="autoZero"/>
        <c:auto val="1"/>
        <c:lblAlgn val="ctr"/>
        <c:lblOffset val="100"/>
        <c:noMultiLvlLbl val="0"/>
      </c:catAx>
      <c:valAx>
        <c:axId val="857250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5724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</a:rPr>
              <a:t>NPS</a:t>
            </a:r>
            <a:r>
              <a:rPr lang="pt-BR" sz="2000" b="1" baseline="0">
                <a:solidFill>
                  <a:sysClr val="windowText" lastClr="000000"/>
                </a:solidFill>
              </a:rPr>
              <a:t> POR PORTE - JAN A ABR</a:t>
            </a:r>
            <a:endParaRPr lang="pt-BR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(24)'!$A$2:$A$4</c:f>
              <c:strCache>
                <c:ptCount val="3"/>
                <c:pt idx="0">
                  <c:v>Empresa de Pequeno Porte</c:v>
                </c:pt>
                <c:pt idx="1">
                  <c:v>MicroEmpreendedor Individual</c:v>
                </c:pt>
                <c:pt idx="2">
                  <c:v>Microempresa</c:v>
                </c:pt>
              </c:strCache>
            </c:strRef>
          </c:cat>
          <c:val>
            <c:numRef>
              <c:f>'export (24)'!$B$2:$B$4</c:f>
              <c:numCache>
                <c:formatCode>General</c:formatCode>
                <c:ptCount val="3"/>
                <c:pt idx="0">
                  <c:v>91.67</c:v>
                </c:pt>
                <c:pt idx="1">
                  <c:v>85.71</c:v>
                </c:pt>
                <c:pt idx="2">
                  <c:v>83.33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01-4895-B782-6CEA1CE3B1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90611832"/>
        <c:axId val="890613272"/>
      </c:barChart>
      <c:catAx>
        <c:axId val="890611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0613272"/>
        <c:crosses val="autoZero"/>
        <c:auto val="1"/>
        <c:lblAlgn val="ctr"/>
        <c:lblOffset val="100"/>
        <c:noMultiLvlLbl val="0"/>
      </c:catAx>
      <c:valAx>
        <c:axId val="890613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90611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</a:rPr>
              <a:t>NPS POR</a:t>
            </a:r>
            <a:r>
              <a:rPr lang="pt-BR" sz="2000" b="1" baseline="0">
                <a:solidFill>
                  <a:sysClr val="windowText" lastClr="000000"/>
                </a:solidFill>
              </a:rPr>
              <a:t> SETOR - ABRIL</a:t>
            </a:r>
            <a:endParaRPr lang="pt-BR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(26)'!$A$2:$A$5</c:f>
              <c:strCache>
                <c:ptCount val="4"/>
                <c:pt idx="0">
                  <c:v>INDÚSTRIA</c:v>
                </c:pt>
                <c:pt idx="1">
                  <c:v>AGRONEGÓCIOS</c:v>
                </c:pt>
                <c:pt idx="2">
                  <c:v>SERVIÇOS</c:v>
                </c:pt>
                <c:pt idx="3">
                  <c:v>COMÉRCIO</c:v>
                </c:pt>
              </c:strCache>
            </c:strRef>
          </c:cat>
          <c:val>
            <c:numRef>
              <c:f>'export (26)'!$B$2:$B$5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83.33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F-4091-9AAF-4EB4F88B5E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80789776"/>
        <c:axId val="980789056"/>
      </c:barChart>
      <c:catAx>
        <c:axId val="98078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80789056"/>
        <c:crosses val="autoZero"/>
        <c:auto val="1"/>
        <c:lblAlgn val="ctr"/>
        <c:lblOffset val="100"/>
        <c:noMultiLvlLbl val="0"/>
      </c:catAx>
      <c:valAx>
        <c:axId val="980789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8078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</a:rPr>
              <a:t>NPS</a:t>
            </a:r>
            <a:r>
              <a:rPr lang="pt-BR" sz="2000" b="1" baseline="0">
                <a:solidFill>
                  <a:sysClr val="windowText" lastClr="000000"/>
                </a:solidFill>
              </a:rPr>
              <a:t> POR SETOR - JAN A ABR</a:t>
            </a:r>
            <a:endParaRPr lang="pt-BR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(25)'!$A$2:$A$5</c:f>
              <c:strCache>
                <c:ptCount val="4"/>
                <c:pt idx="0">
                  <c:v>AGRONEGÓCIOS</c:v>
                </c:pt>
                <c:pt idx="1">
                  <c:v>COMÉRCIO</c:v>
                </c:pt>
                <c:pt idx="2">
                  <c:v>SERVIÇOS</c:v>
                </c:pt>
                <c:pt idx="3">
                  <c:v>INDÚSTRIA</c:v>
                </c:pt>
              </c:strCache>
            </c:strRef>
          </c:cat>
          <c:val>
            <c:numRef>
              <c:f>'export (25)'!$B$2:$B$5</c:f>
              <c:numCache>
                <c:formatCode>General</c:formatCode>
                <c:ptCount val="4"/>
                <c:pt idx="0">
                  <c:v>100</c:v>
                </c:pt>
                <c:pt idx="1">
                  <c:v>87.64</c:v>
                </c:pt>
                <c:pt idx="2">
                  <c:v>87.5</c:v>
                </c:pt>
                <c:pt idx="3">
                  <c:v>72.41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74-4E4A-BE0C-DD0739CAB8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82007856"/>
        <c:axId val="782004616"/>
      </c:barChart>
      <c:catAx>
        <c:axId val="78200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82004616"/>
        <c:crosses val="autoZero"/>
        <c:auto val="1"/>
        <c:lblAlgn val="ctr"/>
        <c:lblOffset val="100"/>
        <c:noMultiLvlLbl val="0"/>
      </c:catAx>
      <c:valAx>
        <c:axId val="7820046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200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</a:rPr>
              <a:t>NPS POR TEMA</a:t>
            </a:r>
            <a:r>
              <a:rPr lang="pt-BR" sz="2000" b="1" baseline="0">
                <a:solidFill>
                  <a:sysClr val="windowText" lastClr="000000"/>
                </a:solidFill>
              </a:rPr>
              <a:t> - ABRIL</a:t>
            </a:r>
            <a:endParaRPr lang="pt-BR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(27)'!$A$2:$A$7</c:f>
              <c:strCache>
                <c:ptCount val="6"/>
                <c:pt idx="0">
                  <c:v>Finanças</c:v>
                </c:pt>
                <c:pt idx="1">
                  <c:v>Inovação</c:v>
                </c:pt>
                <c:pt idx="2">
                  <c:v>Planejamento</c:v>
                </c:pt>
                <c:pt idx="3">
                  <c:v>Empreendedorismo</c:v>
                </c:pt>
                <c:pt idx="4">
                  <c:v>Leis</c:v>
                </c:pt>
                <c:pt idx="5">
                  <c:v>Mercado e Vendas</c:v>
                </c:pt>
              </c:strCache>
            </c:strRef>
          </c:cat>
          <c:val>
            <c:numRef>
              <c:f>'export (27)'!$B$2:$B$7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87.5</c:v>
                </c:pt>
                <c:pt idx="4">
                  <c:v>84.62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2F-4847-930C-90FB267F8E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84448840"/>
        <c:axId val="984451720"/>
      </c:barChart>
      <c:catAx>
        <c:axId val="984448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84451720"/>
        <c:crosses val="autoZero"/>
        <c:auto val="1"/>
        <c:lblAlgn val="ctr"/>
        <c:lblOffset val="100"/>
        <c:noMultiLvlLbl val="0"/>
      </c:catAx>
      <c:valAx>
        <c:axId val="9844517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84448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</a:rPr>
              <a:t>NPS POR TEMA - JAN A ABR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'export (28)'!$A$2:$A$11</c:f>
              <c:strCache>
                <c:ptCount val="10"/>
                <c:pt idx="0">
                  <c:v>Pessoas</c:v>
                </c:pt>
                <c:pt idx="1">
                  <c:v>Inovação</c:v>
                </c:pt>
                <c:pt idx="2">
                  <c:v>Mercado e Vendas</c:v>
                </c:pt>
                <c:pt idx="3">
                  <c:v>Leis</c:v>
                </c:pt>
                <c:pt idx="4">
                  <c:v>Finanças</c:v>
                </c:pt>
                <c:pt idx="5">
                  <c:v>Planejamento</c:v>
                </c:pt>
                <c:pt idx="6">
                  <c:v>Empreendedorismo</c:v>
                </c:pt>
                <c:pt idx="7">
                  <c:v>Mercado e vendas</c:v>
                </c:pt>
                <c:pt idx="8">
                  <c:v>Institucional</c:v>
                </c:pt>
                <c:pt idx="9">
                  <c:v>Organização</c:v>
                </c:pt>
              </c:strCache>
            </c:strRef>
          </c:cat>
          <c:val>
            <c:numRef>
              <c:f>'export (28)'!$B$2:$B$11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92.86</c:v>
                </c:pt>
                <c:pt idx="3">
                  <c:v>86.21</c:v>
                </c:pt>
                <c:pt idx="4">
                  <c:v>85</c:v>
                </c:pt>
                <c:pt idx="5">
                  <c:v>84.62</c:v>
                </c:pt>
                <c:pt idx="6">
                  <c:v>79.31</c:v>
                </c:pt>
                <c:pt idx="7">
                  <c:v>75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4-49BF-9835-30A674A91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90941632"/>
        <c:axId val="790947392"/>
      </c:barChart>
      <c:catAx>
        <c:axId val="790941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90947392"/>
        <c:crosses val="autoZero"/>
        <c:auto val="1"/>
        <c:lblAlgn val="ctr"/>
        <c:lblOffset val="100"/>
        <c:noMultiLvlLbl val="0"/>
      </c:catAx>
      <c:valAx>
        <c:axId val="790947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9094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'export (21)'!$A$2:$A$13</cx:f>
        <cx:lvl ptCount="12">
          <cx:pt idx="0">AP - Atendimento Territorial Aqui Tem Sebrae</cx:pt>
          <cx:pt idx="1">AP - Processo de Atendimento Artesanato Macapá, Santana e Mazagão</cx:pt>
          <cx:pt idx="2">AP - Atendimento Territorial Oiapoque</cx:pt>
          <cx:pt idx="3">AP - Atendimento Territorial Sebrae Delas</cx:pt>
          <cx:pt idx="4">AP - Agentes ALI Produtividade</cx:pt>
          <cx:pt idx="5">Sebrae + Finanças no Amapá</cx:pt>
          <cx:pt idx="6">AP - Atendimento Territorial Metropolitano</cx:pt>
          <cx:pt idx="7">AP - Agente Local de Inovação (ALI) - Transformação Digital</cx:pt>
          <cx:pt idx="8">Horticultura agroecológica e produção orgânica no Amapá</cx:pt>
          <cx:pt idx="9">Atendimento Digital</cx:pt>
          <cx:pt idx="10">AP - Atendimento Territorial Macapá</cx:pt>
          <cx:pt idx="11">AP - Atendimento Territorial Santana</cx:pt>
        </cx:lvl>
      </cx:strDim>
      <cx:numDim type="val">
        <cx:f>'export (21)'!$B$2:$B$13</cx:f>
        <cx:lvl ptCount="12" formatCode="Geral">
          <cx:pt idx="0">100</cx:pt>
          <cx:pt idx="1">100</cx:pt>
          <cx:pt idx="2">100</cx:pt>
          <cx:pt idx="3">100</cx:pt>
          <cx:pt idx="4">100</cx:pt>
          <cx:pt idx="5">100</cx:pt>
          <cx:pt idx="6">100</cx:pt>
          <cx:pt idx="7">100</cx:pt>
          <cx:pt idx="8">100</cx:pt>
          <cx:pt idx="9">85</cx:pt>
          <cx:pt idx="10">82</cx:pt>
          <cx:pt idx="11">0</cx:pt>
        </cx:lvl>
      </cx:numDim>
    </cx:data>
    <cx:data id="1">
      <cx:strDim type="cat">
        <cx:f>'export (21)'!$A$2:$A$13</cx:f>
        <cx:lvl ptCount="12">
          <cx:pt idx="0">AP - Atendimento Territorial Aqui Tem Sebrae</cx:pt>
          <cx:pt idx="1">AP - Processo de Atendimento Artesanato Macapá, Santana e Mazagão</cx:pt>
          <cx:pt idx="2">AP - Atendimento Territorial Oiapoque</cx:pt>
          <cx:pt idx="3">AP - Atendimento Territorial Sebrae Delas</cx:pt>
          <cx:pt idx="4">AP - Agentes ALI Produtividade</cx:pt>
          <cx:pt idx="5">Sebrae + Finanças no Amapá</cx:pt>
          <cx:pt idx="6">AP - Atendimento Territorial Metropolitano</cx:pt>
          <cx:pt idx="7">AP - Agente Local de Inovação (ALI) - Transformação Digital</cx:pt>
          <cx:pt idx="8">Horticultura agroecológica e produção orgânica no Amapá</cx:pt>
          <cx:pt idx="9">Atendimento Digital</cx:pt>
          <cx:pt idx="10">AP - Atendimento Territorial Macapá</cx:pt>
          <cx:pt idx="11">AP - Atendimento Territorial Santana</cx:pt>
        </cx:lvl>
      </cx:strDim>
      <cx:numDim type="val">
        <cx:f>'export (21)'!$C$2:$C$13</cx:f>
        <cx:lvl ptCount="12" formatCode="Geral">
          <cx:pt idx="0">3</cx:pt>
          <cx:pt idx="1">1</cx:pt>
          <cx:pt idx="2">7</cx:pt>
          <cx:pt idx="3">7</cx:pt>
          <cx:pt idx="4">5</cx:pt>
          <cx:pt idx="5">5</cx:pt>
          <cx:pt idx="6">1</cx:pt>
          <cx:pt idx="7">1</cx:pt>
          <cx:pt idx="8">2</cx:pt>
          <cx:pt idx="9">20</cx:pt>
          <cx:pt idx="10">35</cx:pt>
          <cx:pt idx="11">3</cx:pt>
        </cx:lvl>
      </cx:numDim>
    </cx:data>
  </cx:chartData>
  <cx:chart>
    <cx:title pos="t" align="ctr" overlay="0">
      <cx:tx>
        <cx:txData>
          <cx:v>NPS POR PROJETO - ABRIL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2000" b="1">
              <a:solidFill>
                <a:schemeClr val="tx1"/>
              </a:solidFill>
            </a:defRPr>
          </a:pPr>
          <a:r>
            <a:rPr lang="pt-BR" sz="2000" b="1" i="0" u="none" strike="noStrike" baseline="0" dirty="0">
              <a:solidFill>
                <a:schemeClr val="tx1"/>
              </a:solidFill>
              <a:latin typeface="Calibri" panose="020F0502020204030204"/>
            </a:rPr>
            <a:t>NPS POR PROJETO - ABRIL</a:t>
          </a:r>
        </a:p>
      </cx:txPr>
    </cx:title>
    <cx:plotArea>
      <cx:plotAreaRegion>
        <cx:series layoutId="funnel" uniqueId="{5CECB18B-145E-48FB-863C-37EF0AD5F716}" formatIdx="0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 b="1">
                    <a:solidFill>
                      <a:schemeClr val="bg1"/>
                    </a:solidFill>
                  </a:defRPr>
                </a:pPr>
                <a:endParaRPr lang="pt-BR" sz="140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  <cx:series layoutId="funnel" hidden="1" uniqueId="{2EF9E2E0-88DD-49DC-8E0E-7471DF24EC56}" formatIdx="1"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900" b="0" i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pt-BR">
                  <a:solidFill>
                    <a:schemeClr val="tx1"/>
                  </a:solidFill>
                </a:endParaRPr>
              </a:p>
            </cx:txPr>
            <cx:visibility seriesName="0" categoryName="0" value="1"/>
          </cx:dataLabels>
          <cx:dataId val="1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900" b="1">
                <a:solidFill>
                  <a:schemeClr val="tx1"/>
                </a:solidFill>
              </a:defRPr>
            </a:pPr>
            <a:endParaRPr lang="pt-BR" sz="900" b="1" i="0" u="none" strike="noStrike" baseline="0">
              <a:solidFill>
                <a:schemeClr val="tx1"/>
              </a:solidFill>
              <a:latin typeface="Calibri" panose="020F0502020204030204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'NPS PROJETO - JAN A MARC 2023'!$A$2:$A$23</cx:f>
        <cx:lvl ptCount="22">
          <cx:pt idx="0">AP - Atendimento Remoto Sebrae/AP</cx:pt>
          <cx:pt idx="1">AP-Atendimento Territorial Negócios de Cuidados da Saúde e Beleza</cx:pt>
          <cx:pt idx="2">AP - Produzir Brasil</cx:pt>
          <cx:pt idx="3">AP - Processo de Atendimento Artesanato Macapá, Santana e Mazagão</cx:pt>
          <cx:pt idx="4">AP - Agente Local de Inovação (ALI) - Transformação Digital</cx:pt>
          <cx:pt idx="5">Sebrae + Finanças no Amapá</cx:pt>
          <cx:pt idx="6">Horticultura agroecológica e produção orgânica no Amapá</cx:pt>
          <cx:pt idx="7">AP - Atendimento Territorial Sebrae Delas</cx:pt>
          <cx:pt idx="8">AP - Agentes de Crédito e Finanças</cx:pt>
          <cx:pt idx="9">AP - Mandiocultura - Indústria e Comércio</cx:pt>
          <cx:pt idx="10">AP - Atendimento Territorial Central Agro</cx:pt>
          <cx:pt idx="11">AP - Atendimento Territorial Oiapoque</cx:pt>
          <cx:pt idx="12">AP - Atendimento Territorial Metropolitano</cx:pt>
          <cx:pt idx="13">AP - Agentes ALI Produtividade</cx:pt>
          <cx:pt idx="14">AP - Atendimento Territorial Macapá</cx:pt>
          <cx:pt idx="15">Atendimento Digital</cx:pt>
          <cx:pt idx="16">AP - Atendimento Territorial Aqui Tem Sebrae</cx:pt>
          <cx:pt idx="17">AP - Educação Empreendedora</cx:pt>
          <cx:pt idx="18">AP  -  Agentes de Orientação Empresarial</cx:pt>
          <cx:pt idx="19">AP - Sebrae Mais Finanças</cx:pt>
          <cx:pt idx="20">AP - Atendimento Territorial Vale do Jarí</cx:pt>
          <cx:pt idx="21">AP - Atendimento Territorial Santana</cx:pt>
        </cx:lvl>
      </cx:strDim>
      <cx:numDim type="val">
        <cx:f>'NPS PROJETO - JAN A MARC 2023'!$B$2:$B$23</cx:f>
        <cx:lvl ptCount="22" formatCode="Geral">
          <cx:pt idx="0">100</cx:pt>
          <cx:pt idx="1">100</cx:pt>
          <cx:pt idx="2">100</cx:pt>
          <cx:pt idx="3">100</cx:pt>
          <cx:pt idx="4">100</cx:pt>
          <cx:pt idx="5">100</cx:pt>
          <cx:pt idx="6">100</cx:pt>
          <cx:pt idx="7">100</cx:pt>
          <cx:pt idx="8">100</cx:pt>
          <cx:pt idx="9">100</cx:pt>
          <cx:pt idx="10">100</cx:pt>
          <cx:pt idx="11">91</cx:pt>
          <cx:pt idx="12">91</cx:pt>
          <cx:pt idx="13">90</cx:pt>
          <cx:pt idx="14">86</cx:pt>
          <cx:pt idx="15">79</cx:pt>
          <cx:pt idx="16">75</cx:pt>
          <cx:pt idx="17">75</cx:pt>
          <cx:pt idx="18">66</cx:pt>
          <cx:pt idx="19">66</cx:pt>
          <cx:pt idx="20">50</cx:pt>
          <cx:pt idx="21">44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sz="2000" b="1">
                <a:solidFill>
                  <a:schemeClr val="tx1"/>
                </a:solidFill>
              </a:defRPr>
            </a:pPr>
            <a:r>
              <a:rPr lang="pt-BR" sz="20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NPS POR PROJETO – JAN A ABR</a:t>
            </a:r>
          </a:p>
        </cx:rich>
      </cx:tx>
    </cx:title>
    <cx:plotArea>
      <cx:plotAreaRegion>
        <cx:series layoutId="funnel" uniqueId="{0B268797-1A13-49F8-A268-F3581A9773D8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200" b="1">
                    <a:solidFill>
                      <a:schemeClr val="bg1"/>
                    </a:solidFill>
                  </a:defRPr>
                </a:pPr>
                <a:endParaRPr lang="pt-BR" sz="120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050" b="1"/>
            </a:pPr>
            <a:endParaRPr lang="pt-BR" sz="1050" b="1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txPr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'export (22)'!$A$2:$A$5</cx:f>
        <cx:lvl ptCount="4">
          <cx:pt idx="0">Unidade de Atendimento Coletivo Agronegócio e Indústria</cx:pt>
          <cx:pt idx="1">Escritório Regional de Oiapoque</cx:pt>
          <cx:pt idx="2">Escritório Regional de Santana</cx:pt>
          <cx:pt idx="3">Unidade de Atendimento e Relacionamento</cx:pt>
        </cx:lvl>
      </cx:strDim>
      <cx:numDim type="val">
        <cx:f>'export (22)'!$B$2:$B$5</cx:f>
        <cx:lvl ptCount="4" formatCode="Geral">
          <cx:pt idx="0">100</cx:pt>
          <cx:pt idx="1">100</cx:pt>
          <cx:pt idx="2">100</cx:pt>
          <cx:pt idx="3">93.939999999999998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sz="2000" b="1">
                <a:solidFill>
                  <a:sysClr val="windowText" lastClr="000000"/>
                </a:solidFill>
              </a:defRPr>
            </a:pPr>
            <a:r>
              <a:rPr lang="pt-BR" sz="2000" b="1" i="0" u="none" strike="noStrike" baseline="0" dirty="0">
                <a:solidFill>
                  <a:sysClr val="windowText" lastClr="000000"/>
                </a:solidFill>
                <a:latin typeface="Calibri" panose="020F0502020204030204"/>
              </a:rPr>
              <a:t>NPS POR UNIDADE E ESCRITÓRIOS REGIONAIS - ABRIL</a:t>
            </a:r>
          </a:p>
        </cx:rich>
      </cx:tx>
    </cx:title>
    <cx:plotArea>
      <cx:plotAreaRegion>
        <cx:series layoutId="funnel" uniqueId="{50B02B24-BA52-48BB-9949-765D3493A597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 b="1">
                    <a:solidFill>
                      <a:schemeClr val="bg1"/>
                    </a:solidFill>
                  </a:defRPr>
                </a:pPr>
                <a:endParaRPr lang="pt-BR" sz="140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100" b="1">
                <a:solidFill>
                  <a:sysClr val="windowText" lastClr="000000"/>
                </a:solidFill>
              </a:defRPr>
            </a:pPr>
            <a:endParaRPr lang="pt-BR" sz="1100" b="1" i="0" u="none" strike="noStrike" baseline="0">
              <a:solidFill>
                <a:sysClr val="windowText" lastClr="000000"/>
              </a:solidFill>
              <a:latin typeface="Calibri" panose="020F0502020204030204"/>
            </a:endParaRPr>
          </a:p>
        </cx:txPr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Unidades!$A$2:$A$7</cx:f>
        <cx:lvl ptCount="6">
          <cx:pt idx="0">UAC CS</cx:pt>
          <cx:pt idx="1">UEE</cx:pt>
          <cx:pt idx="2">UAC AGRIN</cx:pt>
          <cx:pt idx="3">UNIC</cx:pt>
          <cx:pt idx="4">UAR</cx:pt>
          <cx:pt idx="5">UPP</cx:pt>
        </cx:lvl>
      </cx:strDim>
      <cx:numDim type="val">
        <cx:f>Unidades!$B$2:$B$7</cx:f>
        <cx:lvl ptCount="6" formatCode="Geral">
          <cx:pt idx="0">100</cx:pt>
          <cx:pt idx="1">100</cx:pt>
          <cx:pt idx="2">100</cx:pt>
          <cx:pt idx="3">95</cx:pt>
          <cx:pt idx="4">93.75</cx:pt>
          <cx:pt idx="5">75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sz="2000" b="1">
                <a:solidFill>
                  <a:schemeClr val="tx1"/>
                </a:solidFill>
              </a:defRPr>
            </a:pPr>
            <a:r>
              <a:rPr lang="pt-BR" sz="20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NPS POR UNIDADE – JAN A ABR</a:t>
            </a:r>
          </a:p>
        </cx:rich>
      </cx:tx>
    </cx:title>
    <cx:plotArea>
      <cx:plotAreaRegion>
        <cx:series layoutId="funnel" uniqueId="{6A4AF7D1-ED81-4000-8F8D-D0205C313D3C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800" b="1">
                    <a:solidFill>
                      <a:schemeClr val="bg1"/>
                    </a:solidFill>
                  </a:defRPr>
                </a:pPr>
                <a:endParaRPr lang="pt-BR" sz="180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1">
                <a:solidFill>
                  <a:schemeClr val="tx1"/>
                </a:solidFill>
              </a:defRPr>
            </a:pPr>
            <a:endParaRPr lang="pt-BR" sz="1400" b="1" i="0" u="none" strike="noStrike" baseline="0">
              <a:solidFill>
                <a:schemeClr val="tx1"/>
              </a:solidFill>
              <a:latin typeface="Calibri" panose="020F0502020204030204"/>
            </a:endParaRPr>
          </a:p>
        </cx:txPr>
      </cx:axis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Unidades!$A$10:$A$13</cx:f>
        <cx:lvl ptCount="4">
          <cx:pt idx="0">Escritório Regional de Porto Grande</cx:pt>
          <cx:pt idx="1">Escritório Regional de Oiapoque</cx:pt>
          <cx:pt idx="2">Escritório Regional de Santana</cx:pt>
          <cx:pt idx="3">Escritório Regional de Laranjal do Jarí</cx:pt>
        </cx:lvl>
      </cx:strDim>
      <cx:numDim type="val">
        <cx:f>Unidades!$B$10:$B$13</cx:f>
        <cx:lvl ptCount="4" formatCode="Geral">
          <cx:pt idx="0">100</cx:pt>
          <cx:pt idx="1">91.670000000000002</cx:pt>
          <cx:pt idx="2">66.670000000000002</cx:pt>
          <cx:pt idx="3">50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sz="2000" b="1">
                <a:solidFill>
                  <a:schemeClr val="tx1"/>
                </a:solidFill>
              </a:defRPr>
            </a:pPr>
            <a:r>
              <a:rPr lang="pt-BR" sz="20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NPS POR ESCRITÓRIO REGIONAL – JAN A ABR</a:t>
            </a:r>
          </a:p>
        </cx:rich>
      </cx:tx>
    </cx:title>
    <cx:plotArea>
      <cx:plotAreaRegion>
        <cx:series layoutId="funnel" uniqueId="{372C9CC1-ACC0-44AE-8E94-6EFD779860B4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800" b="1">
                    <a:solidFill>
                      <a:schemeClr val="bg1"/>
                    </a:solidFill>
                  </a:defRPr>
                </a:pPr>
                <a:endParaRPr lang="pt-BR" sz="1800" b="1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1">
                <a:solidFill>
                  <a:schemeClr val="tx1"/>
                </a:solidFill>
              </a:defRPr>
            </a:pPr>
            <a:endParaRPr lang="pt-BR" sz="1400" b="1" i="0" u="none" strike="noStrike" baseline="0">
              <a:solidFill>
                <a:schemeClr val="tx1"/>
              </a:solidFill>
              <a:latin typeface="Calibri" panose="020F050202020403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86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C5668BA-3A0A-DB09-570E-75A233A5D24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0" y="0"/>
            <a:ext cx="766763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2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Interno</a:t>
            </a:r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>
            <a:extLst>
              <a:ext uri="{FF2B5EF4-FFF2-40B4-BE49-F238E27FC236}">
                <a16:creationId xmlns:a16="http://schemas.microsoft.com/office/drawing/2014/main" id="{305C38B9-01D4-0225-D8D6-43A9034D196E}"/>
              </a:ext>
            </a:extLst>
          </p:cNvPr>
          <p:cNvSpPr txBox="1"/>
          <p:nvPr/>
        </p:nvSpPr>
        <p:spPr>
          <a:xfrm>
            <a:off x="889233" y="1800473"/>
            <a:ext cx="1111541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pt-BR" sz="3200" b="1" dirty="0">
                <a:solidFill>
                  <a:schemeClr val="bg1"/>
                </a:solidFill>
                <a:latin typeface="Sagona" panose="020B0604020202020204" pitchFamily="2" charset="0"/>
              </a:rPr>
              <a:t>Boletim de Monitoramento Mensal de Resultados</a:t>
            </a:r>
          </a:p>
          <a:p>
            <a:pPr algn="ctr">
              <a:lnSpc>
                <a:spcPts val="4500"/>
              </a:lnSpc>
            </a:pPr>
            <a:r>
              <a:rPr lang="pt-BR" sz="4400" b="1" dirty="0">
                <a:solidFill>
                  <a:schemeClr val="bg1"/>
                </a:solidFill>
                <a:latin typeface="Sagona" panose="020B0604020202020204" pitchFamily="2" charset="0"/>
              </a:rPr>
              <a:t>Meta Mobilizadora Organizacional</a:t>
            </a:r>
          </a:p>
          <a:p>
            <a:pPr algn="ctr">
              <a:lnSpc>
                <a:spcPts val="4500"/>
              </a:lnSpc>
            </a:pPr>
            <a:r>
              <a:rPr lang="pt-BR" sz="4800" b="1" dirty="0">
                <a:solidFill>
                  <a:schemeClr val="bg1"/>
                </a:solidFill>
                <a:latin typeface="Sagona" panose="020B0604020202020204" pitchFamily="2" charset="0"/>
              </a:rPr>
              <a:t> </a:t>
            </a:r>
            <a:r>
              <a:rPr lang="pt-BR" sz="4000" b="1" dirty="0">
                <a:solidFill>
                  <a:schemeClr val="bg1"/>
                </a:solidFill>
                <a:latin typeface="Sagona" panose="020B0604020202020204" pitchFamily="2" charset="0"/>
              </a:rPr>
              <a:t>Indicador: NPS – NET PROMOTER SCORE</a:t>
            </a:r>
          </a:p>
          <a:p>
            <a:pPr algn="ctr">
              <a:lnSpc>
                <a:spcPts val="4500"/>
              </a:lnSpc>
            </a:pPr>
            <a:r>
              <a:rPr lang="pt-BR" sz="4400" b="1" dirty="0">
                <a:solidFill>
                  <a:schemeClr val="bg1"/>
                </a:solidFill>
                <a:latin typeface="Sagona" panose="020B0604020202020204" pitchFamily="2" charset="0"/>
              </a:rPr>
              <a:t>Janeiro a Abril de 2023</a:t>
            </a:r>
          </a:p>
          <a:p>
            <a:pPr algn="ctr">
              <a:lnSpc>
                <a:spcPts val="4500"/>
              </a:lnSpc>
            </a:pPr>
            <a:endParaRPr lang="pt-BR" sz="4400" b="1" dirty="0">
              <a:solidFill>
                <a:schemeClr val="bg1"/>
              </a:solidFill>
              <a:latin typeface="Sagona" panose="020B0604020202020204" pitchFamily="2" charset="0"/>
            </a:endParaRPr>
          </a:p>
          <a:p>
            <a:pPr algn="ctr">
              <a:lnSpc>
                <a:spcPts val="4500"/>
              </a:lnSpc>
            </a:pPr>
            <a:r>
              <a:rPr lang="pt-BR" sz="4400" b="1" dirty="0">
                <a:solidFill>
                  <a:schemeClr val="bg1"/>
                </a:solidFill>
                <a:latin typeface="Sagona" panose="020B0604020202020204" pitchFamily="2" charset="0"/>
              </a:rPr>
              <a:t>SEBRAE-AP  </a:t>
            </a:r>
          </a:p>
        </p:txBody>
      </p:sp>
    </p:spTree>
    <p:extLst>
      <p:ext uri="{BB962C8B-B14F-4D97-AF65-F5344CB8AC3E}">
        <p14:creationId xmlns:p14="http://schemas.microsoft.com/office/powerpoint/2010/main" val="205549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DF61C2A-7A7E-4975-DC90-37BFBCEB53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563032"/>
              </p:ext>
            </p:extLst>
          </p:nvPr>
        </p:nvGraphicFramePr>
        <p:xfrm>
          <a:off x="1709738" y="950119"/>
          <a:ext cx="8772524" cy="495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D857EB88-D78A-479E-C4C2-50A63D8D3636}"/>
              </a:ext>
            </a:extLst>
          </p:cNvPr>
          <p:cNvSpPr txBox="1"/>
          <p:nvPr/>
        </p:nvSpPr>
        <p:spPr>
          <a:xfrm>
            <a:off x="1240971" y="6366535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 a 30/04/23</a:t>
            </a:r>
          </a:p>
        </p:txBody>
      </p:sp>
    </p:spTree>
    <p:extLst>
      <p:ext uri="{BB962C8B-B14F-4D97-AF65-F5344CB8AC3E}">
        <p14:creationId xmlns:p14="http://schemas.microsoft.com/office/powerpoint/2010/main" val="349625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8E2706-2316-26FD-30A0-3C3CF1A6B199}"/>
              </a:ext>
            </a:extLst>
          </p:cNvPr>
          <p:cNvSpPr txBox="1"/>
          <p:nvPr/>
        </p:nvSpPr>
        <p:spPr>
          <a:xfrm>
            <a:off x="1250302" y="5776107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30/04/2023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9D88978-557E-4385-C1D0-5F185E4BB2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898220"/>
              </p:ext>
            </p:extLst>
          </p:nvPr>
        </p:nvGraphicFramePr>
        <p:xfrm>
          <a:off x="1528763" y="581025"/>
          <a:ext cx="9134474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84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A25500E-A10F-B20E-8638-AB83F26344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511773"/>
              </p:ext>
            </p:extLst>
          </p:nvPr>
        </p:nvGraphicFramePr>
        <p:xfrm>
          <a:off x="1485900" y="570723"/>
          <a:ext cx="922019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9EBBAB39-FB88-B895-B300-96488D71E0AC}"/>
              </a:ext>
            </a:extLst>
          </p:cNvPr>
          <p:cNvSpPr txBox="1"/>
          <p:nvPr/>
        </p:nvSpPr>
        <p:spPr>
          <a:xfrm>
            <a:off x="1240971" y="6366535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 a 30/04/23</a:t>
            </a:r>
          </a:p>
        </p:txBody>
      </p:sp>
    </p:spTree>
    <p:extLst>
      <p:ext uri="{BB962C8B-B14F-4D97-AF65-F5344CB8AC3E}">
        <p14:creationId xmlns:p14="http://schemas.microsoft.com/office/powerpoint/2010/main" val="119381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C57EE63-FB68-C568-8B1A-D11DEADA979F}"/>
              </a:ext>
            </a:extLst>
          </p:cNvPr>
          <p:cNvSpPr txBox="1"/>
          <p:nvPr/>
        </p:nvSpPr>
        <p:spPr>
          <a:xfrm>
            <a:off x="1741658" y="5761461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30/04/23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DC3F98-718B-6E6C-3AE1-3C75B03B8F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721766"/>
              </p:ext>
            </p:extLst>
          </p:nvPr>
        </p:nvGraphicFramePr>
        <p:xfrm>
          <a:off x="2428875" y="647700"/>
          <a:ext cx="8003426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953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8993301-C168-FFBA-1F69-241303A12F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559792"/>
              </p:ext>
            </p:extLst>
          </p:nvPr>
        </p:nvGraphicFramePr>
        <p:xfrm>
          <a:off x="1785936" y="595423"/>
          <a:ext cx="9144333" cy="539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AA9BBE3D-BFC6-9670-89E1-D13DF411DECF}"/>
              </a:ext>
            </a:extLst>
          </p:cNvPr>
          <p:cNvSpPr txBox="1"/>
          <p:nvPr/>
        </p:nvSpPr>
        <p:spPr>
          <a:xfrm>
            <a:off x="1240971" y="6366535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 a 30/04/23</a:t>
            </a:r>
          </a:p>
        </p:txBody>
      </p:sp>
    </p:spTree>
    <p:extLst>
      <p:ext uri="{BB962C8B-B14F-4D97-AF65-F5344CB8AC3E}">
        <p14:creationId xmlns:p14="http://schemas.microsoft.com/office/powerpoint/2010/main" val="759524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C57EE63-FB68-C568-8B1A-D11DEADA979F}"/>
              </a:ext>
            </a:extLst>
          </p:cNvPr>
          <p:cNvSpPr txBox="1"/>
          <p:nvPr/>
        </p:nvSpPr>
        <p:spPr>
          <a:xfrm>
            <a:off x="1343436" y="5679752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30/04/2023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459A6E8-9802-AE7D-F59E-9E3716FE51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069123"/>
              </p:ext>
            </p:extLst>
          </p:nvPr>
        </p:nvGraphicFramePr>
        <p:xfrm>
          <a:off x="1833562" y="621702"/>
          <a:ext cx="8524875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11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26D115D-56B5-09FA-C06A-DEF58A90B93C}"/>
              </a:ext>
            </a:extLst>
          </p:cNvPr>
          <p:cNvSpPr txBox="1"/>
          <p:nvPr/>
        </p:nvSpPr>
        <p:spPr>
          <a:xfrm>
            <a:off x="1393309" y="584265"/>
            <a:ext cx="95789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b="1" dirty="0"/>
              <a:t>CONCEITO: Grau de recomendação do Sebrae pelo Cliente.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BE11997-56C1-D26F-CADE-91CFEBE95295}"/>
              </a:ext>
            </a:extLst>
          </p:cNvPr>
          <p:cNvSpPr txBox="1"/>
          <p:nvPr/>
        </p:nvSpPr>
        <p:spPr>
          <a:xfrm>
            <a:off x="1314844" y="1856317"/>
            <a:ext cx="10031181" cy="1881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indicador institucional NPS é uma métrica criada para medir a satisfação e lealdade dos clientes, perguntando “ de 0 a 10, o quanto você indicaria nossa empresa para um amigo ou familiar?”. </a:t>
            </a:r>
            <a:r>
              <a:rPr lang="pt-PT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fórmula para calcular o NPS é: % clientes promotores (notas 9 e 10) - % clientes detratores (notas de 0 a 6) = NPS – Net Promoter Score.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F1885A5-C413-FC65-BAF4-487E1913746D}"/>
              </a:ext>
            </a:extLst>
          </p:cNvPr>
          <p:cNvSpPr txBox="1"/>
          <p:nvPr/>
        </p:nvSpPr>
        <p:spPr>
          <a:xfrm>
            <a:off x="1314844" y="3798421"/>
            <a:ext cx="10085416" cy="281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Pesquisa </a:t>
            </a:r>
            <a:r>
              <a:rPr lang="pt-PT" sz="2000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é disparada de forma automática, diariamente, via e-mail ou SMS</a:t>
            </a:r>
            <a:r>
              <a:rPr lang="pt-P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Os disparos dos convites são feitos no dia seguinte à consolidação dos atendimentos de cursos, oficinas, palestras, consultorias gerenciais e orientações. A plataforma Binds é integrada ao SAS (Sistema de Atendimento ao Cliente) e ao VASTI (Sistema de Ouvidoria).</a:t>
            </a:r>
          </a:p>
          <a:p>
            <a:pPr algn="just">
              <a:lnSpc>
                <a:spcPct val="150000"/>
              </a:lnSpc>
            </a:pPr>
            <a:r>
              <a:rPr lang="pt-PT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5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DA704C02-C8B1-3C96-CB4A-CA2F6A7ACB3E}"/>
              </a:ext>
            </a:extLst>
          </p:cNvPr>
          <p:cNvSpPr txBox="1"/>
          <p:nvPr/>
        </p:nvSpPr>
        <p:spPr>
          <a:xfrm>
            <a:off x="1519335" y="6292293"/>
            <a:ext cx="5853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Período: 01 a 30/04/2023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C67EC9AE-7082-616C-7AF5-5CA0867ACF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496244"/>
              </p:ext>
            </p:extLst>
          </p:nvPr>
        </p:nvGraphicFramePr>
        <p:xfrm>
          <a:off x="1519335" y="685800"/>
          <a:ext cx="915333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51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704C02-C8B1-3C96-CB4A-CA2F6A7ACB3E}"/>
              </a:ext>
            </a:extLst>
          </p:cNvPr>
          <p:cNvSpPr txBox="1"/>
          <p:nvPr/>
        </p:nvSpPr>
        <p:spPr>
          <a:xfrm>
            <a:off x="721078" y="6010015"/>
            <a:ext cx="4270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Atualizado em 10/05/2023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320166C-365F-64AF-5B39-1B39FAE24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030378"/>
              </p:ext>
            </p:extLst>
          </p:nvPr>
        </p:nvGraphicFramePr>
        <p:xfrm>
          <a:off x="742037" y="820279"/>
          <a:ext cx="10384972" cy="5134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71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4" name="Gráfico 3">
                <a:extLst>
                  <a:ext uri="{FF2B5EF4-FFF2-40B4-BE49-F238E27FC236}">
                    <a16:creationId xmlns:a16="http://schemas.microsoft.com/office/drawing/2014/main" id="{923D8B6E-4674-AD11-2A2D-2D5C7AED967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243756430"/>
                  </p:ext>
                </p:extLst>
              </p:nvPr>
            </p:nvGraphicFramePr>
            <p:xfrm>
              <a:off x="1514669" y="615816"/>
              <a:ext cx="9162661" cy="529978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Gráfico 3">
                <a:extLst>
                  <a:ext uri="{FF2B5EF4-FFF2-40B4-BE49-F238E27FC236}">
                    <a16:creationId xmlns:a16="http://schemas.microsoft.com/office/drawing/2014/main" id="{923D8B6E-4674-AD11-2A2D-2D5C7AED967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4669" y="615816"/>
                <a:ext cx="9162661" cy="5299788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2E97A923-CAF6-B99E-83B8-1C313F186FD4}"/>
              </a:ext>
            </a:extLst>
          </p:cNvPr>
          <p:cNvSpPr txBox="1"/>
          <p:nvPr/>
        </p:nvSpPr>
        <p:spPr>
          <a:xfrm>
            <a:off x="1514669" y="6301624"/>
            <a:ext cx="5853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Período: 01 a 30/04/2023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311F80-DE83-C6CC-291D-5B20E89BA55E}"/>
              </a:ext>
            </a:extLst>
          </p:cNvPr>
          <p:cNvSpPr txBox="1"/>
          <p:nvPr/>
        </p:nvSpPr>
        <p:spPr>
          <a:xfrm>
            <a:off x="5114731" y="5791668"/>
            <a:ext cx="5853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 Nova" panose="020B0504020202020204" pitchFamily="34" charset="0"/>
              </a:rPr>
              <a:t>OBS: A ausência de projetos no ranking significa que não houve público respondente dentro do período.</a:t>
            </a:r>
          </a:p>
        </p:txBody>
      </p:sp>
    </p:spTree>
    <p:extLst>
      <p:ext uri="{BB962C8B-B14F-4D97-AF65-F5344CB8AC3E}">
        <p14:creationId xmlns:p14="http://schemas.microsoft.com/office/powerpoint/2010/main" val="191204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704C02-C8B1-3C96-CB4A-CA2F6A7ACB3E}"/>
              </a:ext>
            </a:extLst>
          </p:cNvPr>
          <p:cNvSpPr txBox="1"/>
          <p:nvPr/>
        </p:nvSpPr>
        <p:spPr>
          <a:xfrm>
            <a:off x="3456889" y="6488236"/>
            <a:ext cx="5853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– Período: 01/01 a 30/04/2023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3" name="Gráfico 2">
                <a:extLst>
                  <a:ext uri="{FF2B5EF4-FFF2-40B4-BE49-F238E27FC236}">
                    <a16:creationId xmlns:a16="http://schemas.microsoft.com/office/drawing/2014/main" id="{4413F54E-378C-31DE-B35B-7E4D9C1970B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06075349"/>
                  </p:ext>
                </p:extLst>
              </p:nvPr>
            </p:nvGraphicFramePr>
            <p:xfrm>
              <a:off x="1233487" y="709124"/>
              <a:ext cx="10205844" cy="534669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3" name="Gráfico 2">
                <a:extLst>
                  <a:ext uri="{FF2B5EF4-FFF2-40B4-BE49-F238E27FC236}">
                    <a16:creationId xmlns:a16="http://schemas.microsoft.com/office/drawing/2014/main" id="{4413F54E-378C-31DE-B35B-7E4D9C1970B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3487" y="709124"/>
                <a:ext cx="10205844" cy="534669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146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4" name="Gráfico 3">
                <a:extLst>
                  <a:ext uri="{FF2B5EF4-FFF2-40B4-BE49-F238E27FC236}">
                    <a16:creationId xmlns:a16="http://schemas.microsoft.com/office/drawing/2014/main" id="{5391DC4E-58B1-9CF8-5A0C-58D4DA6B26F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153835685"/>
                  </p:ext>
                </p:extLst>
              </p:nvPr>
            </p:nvGraphicFramePr>
            <p:xfrm>
              <a:off x="1892559" y="469585"/>
              <a:ext cx="8406881" cy="533710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Gráfico 3">
                <a:extLst>
                  <a:ext uri="{FF2B5EF4-FFF2-40B4-BE49-F238E27FC236}">
                    <a16:creationId xmlns:a16="http://schemas.microsoft.com/office/drawing/2014/main" id="{5391DC4E-58B1-9CF8-5A0C-58D4DA6B26F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2559" y="469585"/>
                <a:ext cx="8406881" cy="5337109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C3424904-4209-9A86-2378-8DE1E740CEB5}"/>
              </a:ext>
            </a:extLst>
          </p:cNvPr>
          <p:cNvSpPr txBox="1"/>
          <p:nvPr/>
        </p:nvSpPr>
        <p:spPr>
          <a:xfrm>
            <a:off x="999013" y="6263897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 a 30/04/23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F2AF515-E76E-0677-7FDF-08C9BE9550C5}"/>
              </a:ext>
            </a:extLst>
          </p:cNvPr>
          <p:cNvSpPr txBox="1"/>
          <p:nvPr/>
        </p:nvSpPr>
        <p:spPr>
          <a:xfrm>
            <a:off x="5120746" y="5809927"/>
            <a:ext cx="5853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 Nova" panose="020B0504020202020204" pitchFamily="34" charset="0"/>
              </a:rPr>
              <a:t>OBS: A ausência de unidades no ranking significa que não houve público respondente dentro do período.</a:t>
            </a:r>
          </a:p>
        </p:txBody>
      </p:sp>
    </p:spTree>
    <p:extLst>
      <p:ext uri="{BB962C8B-B14F-4D97-AF65-F5344CB8AC3E}">
        <p14:creationId xmlns:p14="http://schemas.microsoft.com/office/powerpoint/2010/main" val="199694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B6EC215-E530-9D88-CC27-2BD0CB78DA93}"/>
              </a:ext>
            </a:extLst>
          </p:cNvPr>
          <p:cNvSpPr txBox="1"/>
          <p:nvPr/>
        </p:nvSpPr>
        <p:spPr>
          <a:xfrm>
            <a:off x="999013" y="5900004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30/04/23</a:t>
            </a: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3" name="Gráfico 2">
                <a:extLst>
                  <a:ext uri="{FF2B5EF4-FFF2-40B4-BE49-F238E27FC236}">
                    <a16:creationId xmlns:a16="http://schemas.microsoft.com/office/drawing/2014/main" id="{7149A954-2D0A-E336-1D7F-0424E5B1B7F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17929206"/>
                  </p:ext>
                </p:extLst>
              </p:nvPr>
            </p:nvGraphicFramePr>
            <p:xfrm>
              <a:off x="2108718" y="696386"/>
              <a:ext cx="8739846" cy="515831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3" name="Gráfico 2">
                <a:extLst>
                  <a:ext uri="{FF2B5EF4-FFF2-40B4-BE49-F238E27FC236}">
                    <a16:creationId xmlns:a16="http://schemas.microsoft.com/office/drawing/2014/main" id="{7149A954-2D0A-E336-1D7F-0424E5B1B7F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8718" y="696386"/>
                <a:ext cx="8739846" cy="515831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2674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4" name="Gráfico 3">
                <a:extLst>
                  <a:ext uri="{FF2B5EF4-FFF2-40B4-BE49-F238E27FC236}">
                    <a16:creationId xmlns:a16="http://schemas.microsoft.com/office/drawing/2014/main" id="{5020892A-2592-3BC8-E1C5-4BAB409E666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72283644"/>
                  </p:ext>
                </p:extLst>
              </p:nvPr>
            </p:nvGraphicFramePr>
            <p:xfrm>
              <a:off x="1240971" y="513183"/>
              <a:ext cx="9227975" cy="504786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Gráfico 3">
                <a:extLst>
                  <a:ext uri="{FF2B5EF4-FFF2-40B4-BE49-F238E27FC236}">
                    <a16:creationId xmlns:a16="http://schemas.microsoft.com/office/drawing/2014/main" id="{5020892A-2592-3BC8-E1C5-4BAB409E666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0971" y="513183"/>
                <a:ext cx="9227975" cy="5047862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3EF3C363-1D75-FE19-FC27-772E28C5199E}"/>
              </a:ext>
            </a:extLst>
          </p:cNvPr>
          <p:cNvSpPr txBox="1"/>
          <p:nvPr/>
        </p:nvSpPr>
        <p:spPr>
          <a:xfrm>
            <a:off x="1240971" y="6366535"/>
            <a:ext cx="41217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Arial Nova" panose="020B0504020202020204" pitchFamily="34" charset="0"/>
              </a:rPr>
              <a:t>Fonte: Plataforma Binds - Período: 01/01 a 30/04/23</a:t>
            </a:r>
          </a:p>
        </p:txBody>
      </p:sp>
    </p:spTree>
    <p:extLst>
      <p:ext uri="{BB962C8B-B14F-4D97-AF65-F5344CB8AC3E}">
        <p14:creationId xmlns:p14="http://schemas.microsoft.com/office/powerpoint/2010/main" val="383551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410</Words>
  <Application>Microsoft Office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Arial Nova</vt:lpstr>
      <vt:lpstr>Calibri</vt:lpstr>
      <vt:lpstr>Calibri Light</vt:lpstr>
      <vt:lpstr>Sagona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da Gama Gomes</dc:creator>
  <cp:lastModifiedBy>Thais Emilia Viero</cp:lastModifiedBy>
  <cp:revision>46</cp:revision>
  <dcterms:created xsi:type="dcterms:W3CDTF">2022-07-26T14:10:24Z</dcterms:created>
  <dcterms:modified xsi:type="dcterms:W3CDTF">2023-05-11T20:17:07Z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17e48f-0c1d-45ff-94b4-7b5604372723_Enabled">
    <vt:lpwstr>true</vt:lpwstr>
  </property>
  <property fmtid="{D5CDD505-2E9C-101B-9397-08002B2CF9AE}" pid="3" name="MSIP_Label_2917e48f-0c1d-45ff-94b4-7b5604372723_SetDate">
    <vt:lpwstr>2022-08-24T12:33:24Z</vt:lpwstr>
  </property>
  <property fmtid="{D5CDD505-2E9C-101B-9397-08002B2CF9AE}" pid="4" name="MSIP_Label_2917e48f-0c1d-45ff-94b4-7b5604372723_Method">
    <vt:lpwstr>Privileged</vt:lpwstr>
  </property>
  <property fmtid="{D5CDD505-2E9C-101B-9397-08002B2CF9AE}" pid="5" name="MSIP_Label_2917e48f-0c1d-45ff-94b4-7b5604372723_Name">
    <vt:lpwstr>AP - Uso Interno</vt:lpwstr>
  </property>
  <property fmtid="{D5CDD505-2E9C-101B-9397-08002B2CF9AE}" pid="6" name="MSIP_Label_2917e48f-0c1d-45ff-94b4-7b5604372723_SiteId">
    <vt:lpwstr>97298271-1bd7-4ac5-935b-88addef636cc</vt:lpwstr>
  </property>
  <property fmtid="{D5CDD505-2E9C-101B-9397-08002B2CF9AE}" pid="7" name="MSIP_Label_2917e48f-0c1d-45ff-94b4-7b5604372723_ActionId">
    <vt:lpwstr>9967340e-e1e5-49c6-a012-be6790cde916</vt:lpwstr>
  </property>
  <property fmtid="{D5CDD505-2E9C-101B-9397-08002B2CF9AE}" pid="8" name="MSIP_Label_2917e48f-0c1d-45ff-94b4-7b5604372723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Uso Interno</vt:lpwstr>
  </property>
</Properties>
</file>