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9" r:id="rId5"/>
    <p:sldId id="260" r:id="rId6"/>
    <p:sldId id="265" r:id="rId7"/>
    <p:sldId id="266" r:id="rId8"/>
    <p:sldId id="276" r:id="rId9"/>
    <p:sldId id="278" r:id="rId10"/>
    <p:sldId id="27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lton%20Vidal\Documents\1%20EXCEL&#202;NCIA%20CONSULTORIA\1%20SEBRAE\2023\Pesquisa%20de%20Satisfa&#231;&#227;o\AQUI%20TEM%20SEBRAE-AMAP&#193;%20(resposta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lton%20Vidal\Documents\1%20EXCEL&#202;NCIA%20CONSULTORIA\1%20SEBRAE\2023\Pesquisa%20de%20Satisfa&#231;&#227;o\AQUI%20TEM%20SEBRAE-AMAP&#193;%20(respostas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lton%20Vidal\Documents\1%20EXCEL&#202;NCIA%20CONSULTORIA\1%20SEBRAE\2023\Pesquisa%20de%20Satisfa&#231;&#227;o\AQUI%20TEM%20SEBRAE-AMAP&#193;%20(respostas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lton%20Vidal\Documents\1%20EXCEL&#202;NCIA%20CONSULTORIA\1%20SEBRAE\2023\Pesquisa%20de%20Satisfa&#231;&#227;o\AQUI%20TEM%20SEBRAE-AMAP&#193;%20(respostas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lton%20Vidal\Documents\1%20EXCEL&#202;NCIA%20CONSULTORIA\1%20SEBRAE\2023\Pesquisa%20de%20Satisfa&#231;&#227;o\AQUI%20TEM%20SEBRAE-AMAP&#193;%20(respostas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O (a) instrutor(a) demonstrou conhecimento técnico atualizado?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52-4A94-94F5-3D1CC23847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52-4A94-94F5-3D1CC23847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52-4A94-94F5-3D1CC23847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52-4A94-94F5-3D1CC23847E5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'Respostas ao formulário 1'!$A$151:$A$154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  <c:pt idx="3">
                  <c:v>Não se aplica</c:v>
                </c:pt>
              </c:strCache>
            </c:strRef>
          </c:cat>
          <c:val>
            <c:numRef>
              <c:f>'Respostas ao formulário 1'!$B$151:$B$154</c:f>
              <c:numCache>
                <c:formatCode>General</c:formatCode>
                <c:ptCount val="4"/>
                <c:pt idx="0">
                  <c:v>148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52-4A94-94F5-3D1CC23847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13475879854938"/>
          <c:y val="0.44815314079727231"/>
          <c:w val="0.26853866751733846"/>
          <c:h val="0.307170764537999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O (a) instrutor (a) esclareceu as suas dúvidas?</a:t>
            </a:r>
          </a:p>
        </c:rich>
      </c:tx>
      <c:layout>
        <c:manualLayout>
          <c:xMode val="edge"/>
          <c:yMode val="edge"/>
          <c:x val="0.16527239464299653"/>
          <c:y val="1.4775703028749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E0F-45B5-8837-E85B3B33B1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E0F-45B5-8837-E85B3B33B1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E0F-45B5-8837-E85B3B33B1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E0F-45B5-8837-E85B3B33B153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0F-45B5-8837-E85B3B33B15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0F-45B5-8837-E85B3B33B15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'Respostas ao formulário 1'!$C$151:$C$154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Parcialmente </c:v>
                </c:pt>
                <c:pt idx="3">
                  <c:v>Não se aplica</c:v>
                </c:pt>
              </c:strCache>
            </c:strRef>
          </c:cat>
          <c:val>
            <c:numRef>
              <c:f>'Respostas ao formulário 1'!$D$151:$D$154</c:f>
              <c:numCache>
                <c:formatCode>General</c:formatCode>
                <c:ptCount val="4"/>
                <c:pt idx="0">
                  <c:v>147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0F-45B5-8837-E85B3B33B1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Como você avalia o conteúdo da capacitação?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8D-4400-A01D-106D6D4129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8D-4400-A01D-106D6D4129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8D-4400-A01D-106D6D4129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B8D-4400-A01D-106D6D4129DB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8D-4400-A01D-106D6D4129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8D-4400-A01D-106D6D4129DB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'Respostas ao formulário 1'!$E$151:$E$154</c:f>
              <c:strCache>
                <c:ptCount val="4"/>
                <c:pt idx="0">
                  <c:v>Excelente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</c:strCache>
            </c:strRef>
          </c:cat>
          <c:val>
            <c:numRef>
              <c:f>'Respostas ao formulário 1'!$F$151:$F$154</c:f>
              <c:numCache>
                <c:formatCode>General</c:formatCode>
                <c:ptCount val="4"/>
                <c:pt idx="0">
                  <c:v>130</c:v>
                </c:pt>
                <c:pt idx="1">
                  <c:v>18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8D-4400-A01D-106D6D4129D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871243473656746"/>
          <c:y val="0.43068371574774689"/>
          <c:w val="0.23578184055801074"/>
          <c:h val="0.2386931095703675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O assunto abordado na capacitação será implementado na sua atividade ou na sua empresa?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313-4EE7-A18F-8E86B4EE96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313-4EE7-A18F-8E86B4EE96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313-4EE7-A18F-8E86B4EE96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313-4EE7-A18F-8E86B4EE96E8}"/>
              </c:ext>
            </c:extLst>
          </c:dPt>
          <c:dLbls>
            <c:dLbl>
              <c:idx val="2"/>
              <c:layout>
                <c:manualLayout>
                  <c:x val="-0.14157335763673193"/>
                  <c:y val="9.38739473511036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313-4EE7-A18F-8E86B4EE96E8}"/>
                </c:ext>
              </c:extLst>
            </c:dLbl>
            <c:dLbl>
              <c:idx val="3"/>
              <c:layout>
                <c:manualLayout>
                  <c:x val="0.16503973358236568"/>
                  <c:y val="0.179347143315791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313-4EE7-A18F-8E86B4EE96E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'Respostas ao formulário 1'!$G$151:$G$154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  <c:pt idx="3">
                  <c:v>Não se aplica</c:v>
                </c:pt>
              </c:strCache>
            </c:strRef>
          </c:cat>
          <c:val>
            <c:numRef>
              <c:f>'Respostas ao formulário 1'!$H$151:$H$154</c:f>
              <c:numCache>
                <c:formatCode>General</c:formatCode>
                <c:ptCount val="4"/>
                <c:pt idx="0">
                  <c:v>140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13-4EE7-A18F-8E86B4EE96E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Como você avalia o atendimento do Sebrae 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99-4247-B715-4384BAE7FB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99-4247-B715-4384BAE7FB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99-4247-B715-4384BAE7FB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699-4247-B715-4384BAE7FBFE}"/>
              </c:ext>
            </c:extLst>
          </c:dPt>
          <c:dLbls>
            <c:dLbl>
              <c:idx val="1"/>
              <c:layout>
                <c:manualLayout>
                  <c:x val="-0.05"/>
                  <c:y val="-7.4074074074074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99-4247-B715-4384BAE7FBFE}"/>
                </c:ext>
              </c:extLst>
            </c:dLbl>
            <c:dLbl>
              <c:idx val="2"/>
              <c:layout>
                <c:manualLayout>
                  <c:x val="2.7777777777777779E-3"/>
                  <c:y val="-0.11111111111111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99-4247-B715-4384BAE7FB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99-4247-B715-4384BAE7FBFE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'Respostas ao formulário 1'!$I$151:$I$154</c:f>
              <c:strCache>
                <c:ptCount val="4"/>
                <c:pt idx="0">
                  <c:v>Excelente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</c:strCache>
            </c:strRef>
          </c:cat>
          <c:val>
            <c:numRef>
              <c:f>'Respostas ao formulário 1'!$J$151:$J$154</c:f>
              <c:numCache>
                <c:formatCode>General</c:formatCode>
                <c:ptCount val="4"/>
                <c:pt idx="0">
                  <c:v>132</c:v>
                </c:pt>
                <c:pt idx="1">
                  <c:v>14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99-4247-B715-4384BAE7FB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07B6-0072-4CF0-A82E-CB31B7837B7C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B360-4F97-4F65-AACE-E90D23C71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61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07B6-0072-4CF0-A82E-CB31B7837B7C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B360-4F97-4F65-AACE-E90D23C71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42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07B6-0072-4CF0-A82E-CB31B7837B7C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B360-4F97-4F65-AACE-E90D23C71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57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07B6-0072-4CF0-A82E-CB31B7837B7C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B360-4F97-4F65-AACE-E90D23C71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73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07B6-0072-4CF0-A82E-CB31B7837B7C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B360-4F97-4F65-AACE-E90D23C71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46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07B6-0072-4CF0-A82E-CB31B7837B7C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B360-4F97-4F65-AACE-E90D23C71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12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07B6-0072-4CF0-A82E-CB31B7837B7C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B360-4F97-4F65-AACE-E90D23C71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34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07B6-0072-4CF0-A82E-CB31B7837B7C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B360-4F97-4F65-AACE-E90D23C71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07B6-0072-4CF0-A82E-CB31B7837B7C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B360-4F97-4F65-AACE-E90D23C71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82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07B6-0072-4CF0-A82E-CB31B7837B7C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B360-4F97-4F65-AACE-E90D23C71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28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07B6-0072-4CF0-A82E-CB31B7837B7C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B360-4F97-4F65-AACE-E90D23C71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07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07B6-0072-4CF0-A82E-CB31B7837B7C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9B360-4F97-4F65-AACE-E90D23C71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44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31852" y="2678508"/>
            <a:ext cx="9087729" cy="110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DA PESQUISA DE SATISFAÇÃO AQUI TEM SEBRAE</a:t>
            </a:r>
            <a:endParaRPr lang="pt-B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3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70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6640"/>
            <a:ext cx="10515600" cy="4026535"/>
          </a:xfrm>
        </p:spPr>
        <p:txBody>
          <a:bodyPr>
            <a:norm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Na área da educação é muito importante avaliar a qualidade das atividades aplicadas por meio de uma pesquisa satisfação do cursista, pois significa avaliar as percepções de um indivíduo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principal objetivo desse relatório é apresentar o resultado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Aqui tem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Sebrae no período de 27 a 30 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Março de 2023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5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68906"/>
            <a:ext cx="11062648" cy="51278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Pesquisa de resultados de avaliação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 Oficina realizada pela Unidade UEE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Sebrae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Amapá.</a:t>
            </a:r>
          </a:p>
          <a:p>
            <a:pPr marL="627063" algn="just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objetivo para aplicação da pesquisa, pode-se considerar uma pesquisa descritiva, pois tem o intuito de fazer levantamento de dados.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just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Quanto a natureza, pode-se considerar uma pesquisa aplicada, pois faz levantamento de dados para um processo avaliativo. </a:t>
            </a:r>
          </a:p>
          <a:p>
            <a:pPr marL="627063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abordagem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pode-se realizar uma pesquisa quantitativa, com dados numéricos e considera elementos mensuráveis, isto é, analisar fenômenos a partir de quantificações, normalmente através de ferramentas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estatísticas;</a:t>
            </a:r>
          </a:p>
          <a:p>
            <a:pPr marL="627063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Qualitativa pois abre espaço para que os participantes possam sugerir melhorias e descrever suas percepções a respeito do atendimento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SEBRAE-AP;</a:t>
            </a:r>
          </a:p>
        </p:txBody>
      </p:sp>
    </p:spTree>
    <p:extLst>
      <p:ext uri="{BB962C8B-B14F-4D97-AF65-F5344CB8AC3E}">
        <p14:creationId xmlns:p14="http://schemas.microsoft.com/office/powerpoint/2010/main" val="86359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03385"/>
            <a:ext cx="10515600" cy="5473578"/>
          </a:xfrm>
        </p:spPr>
        <p:txBody>
          <a:bodyPr>
            <a:normAutofit fontScale="62500" lnSpcReduction="20000"/>
          </a:bodyPr>
          <a:lstStyle/>
          <a:p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Público-alvo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Cursistas que participaram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Aqui tem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Sebrae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Indicadores a serem medidos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Conhecimento do Instrutor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Conteúdo aplicado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Relevância e aplicabilidade do conteúdo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Atendimento do Sebrae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Sugestão de melhoria ou de novos cursos</a:t>
            </a:r>
          </a:p>
          <a:p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Período de realização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Abril e Maio de 2023. </a:t>
            </a:r>
            <a:endParaRPr lang="pt-BR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Instrumento de pesquisa: 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Questionário estruturado e padronizado com questões fechadas de múltipla escolha escalonadas aos procedimentos de pesquisa </a:t>
            </a:r>
            <a:r>
              <a:rPr lang="pt-BR" sz="2900" dirty="0" err="1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e espaço para sugestão de melhoria. </a:t>
            </a:r>
            <a:endParaRPr lang="pt-BR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Forma de abordagem: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As abordagens foram realizadas presencialmente após a realização das atividades.</a:t>
            </a:r>
          </a:p>
          <a:p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Tamanho da amostra: 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 pesquisa de satisfação 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ntou com a respostas 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pessoas.</a:t>
            </a:r>
          </a:p>
        </p:txBody>
      </p:sp>
    </p:spTree>
    <p:extLst>
      <p:ext uri="{BB962C8B-B14F-4D97-AF65-F5344CB8AC3E}">
        <p14:creationId xmlns:p14="http://schemas.microsoft.com/office/powerpoint/2010/main" val="154278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8253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da Pesquisa: Aqui tem Sebrae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realizada no período de 27 a 30/03/2023 correspondente a 148 respostas.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818423"/>
              </p:ext>
            </p:extLst>
          </p:nvPr>
        </p:nvGraphicFramePr>
        <p:xfrm>
          <a:off x="838200" y="1825625"/>
          <a:ext cx="4971757" cy="357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86154" y="5801536"/>
            <a:ext cx="11605846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Adaptado do resultado da pesquisa realizada pela Unidade de Gestão Estratégica - UGE (2023).</a:t>
            </a:r>
            <a:endParaRPr lang="pt-B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9391137"/>
              </p:ext>
            </p:extLst>
          </p:nvPr>
        </p:nvGraphicFramePr>
        <p:xfrm>
          <a:off x="5964432" y="1814609"/>
          <a:ext cx="4881759" cy="360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911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86154" y="5801536"/>
            <a:ext cx="11605846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Adaptado do resultado da pesquisa realizada pela Unidade de Gestão Estratégica - UGE (2023).</a:t>
            </a:r>
            <a:endParaRPr lang="pt-B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19325973"/>
              </p:ext>
            </p:extLst>
          </p:nvPr>
        </p:nvGraphicFramePr>
        <p:xfrm>
          <a:off x="586154" y="1033194"/>
          <a:ext cx="4914314" cy="401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052155369"/>
              </p:ext>
            </p:extLst>
          </p:nvPr>
        </p:nvGraphicFramePr>
        <p:xfrm>
          <a:off x="5666153" y="1038518"/>
          <a:ext cx="5334782" cy="401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938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755104411"/>
              </p:ext>
            </p:extLst>
          </p:nvPr>
        </p:nvGraphicFramePr>
        <p:xfrm>
          <a:off x="2489713" y="1376215"/>
          <a:ext cx="6935641" cy="384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86154" y="5801536"/>
            <a:ext cx="11605846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Adaptado do resultado da pesquisa realizada pela Unidade de Gestão Estratégica - UGE (2023).</a:t>
            </a:r>
            <a:endParaRPr lang="pt-B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2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6651"/>
            <a:ext cx="10515600" cy="1325563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64566"/>
            <a:ext cx="10515600" cy="48123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000" dirty="0"/>
              <a:t>De modo geral a pesquisa de satisfação apresentou resultados positivos, destacando ou seguintes pontos:</a:t>
            </a:r>
          </a:p>
          <a:p>
            <a:pPr lvl="0">
              <a:lnSpc>
                <a:spcPct val="100000"/>
              </a:lnSpc>
            </a:pPr>
            <a:r>
              <a:rPr lang="pt-BR" sz="2000" dirty="0"/>
              <a:t>Quanto ao conhecimento técnico, o resultado apresentou 100% de avaliação positiva;</a:t>
            </a:r>
          </a:p>
          <a:p>
            <a:pPr lvl="0">
              <a:lnSpc>
                <a:spcPct val="100000"/>
              </a:lnSpc>
            </a:pPr>
            <a:r>
              <a:rPr lang="pt-BR" sz="2000" dirty="0"/>
              <a:t>No que se refere aos conteúdos apresentados nas capacitações, os resultados para </a:t>
            </a:r>
            <a:r>
              <a:rPr lang="pt-BR" sz="2000" b="1" dirty="0"/>
              <a:t>Bom</a:t>
            </a:r>
            <a:r>
              <a:rPr lang="pt-BR" sz="2000" dirty="0"/>
              <a:t> ficou em 12% e para </a:t>
            </a:r>
            <a:r>
              <a:rPr lang="pt-BR" sz="2000" b="1" dirty="0"/>
              <a:t>Excelente </a:t>
            </a:r>
            <a:r>
              <a:rPr lang="pt-BR" sz="2000" dirty="0"/>
              <a:t>ficou em 88%;</a:t>
            </a:r>
          </a:p>
          <a:p>
            <a:pPr lvl="0">
              <a:lnSpc>
                <a:spcPct val="100000"/>
              </a:lnSpc>
            </a:pPr>
            <a:r>
              <a:rPr lang="pt-BR" sz="2000" dirty="0"/>
              <a:t>Quanto aos assuntos abordados e sua aplicabilidade nas atividades e empresas, para </a:t>
            </a:r>
            <a:r>
              <a:rPr lang="pt-BR" sz="2000" b="1" dirty="0"/>
              <a:t>Não se aplica </a:t>
            </a:r>
            <a:r>
              <a:rPr lang="pt-BR" sz="2000" dirty="0"/>
              <a:t>ficou em 1% </a:t>
            </a:r>
            <a:r>
              <a:rPr lang="pt-BR" sz="2000" b="1" dirty="0"/>
              <a:t>Parcialmente </a:t>
            </a:r>
            <a:r>
              <a:rPr lang="pt-BR" sz="2000" dirty="0"/>
              <a:t>os resultados ficou em 2%, para a </a:t>
            </a:r>
            <a:r>
              <a:rPr lang="pt-BR" sz="2000" b="1" dirty="0"/>
              <a:t>não aplicação </a:t>
            </a:r>
            <a:r>
              <a:rPr lang="pt-BR" sz="2000" dirty="0"/>
              <a:t>ficou em apenas 3% (apenas para o projeto Aqui tem Sebrae) e para </a:t>
            </a:r>
            <a:r>
              <a:rPr lang="pt-BR" sz="2000" b="1" dirty="0"/>
              <a:t>Sim </a:t>
            </a:r>
            <a:r>
              <a:rPr lang="pt-BR" sz="2000" dirty="0"/>
              <a:t>ficou em 94%;</a:t>
            </a:r>
          </a:p>
          <a:p>
            <a:pPr lvl="0">
              <a:lnSpc>
                <a:spcPct val="100000"/>
              </a:lnSpc>
            </a:pPr>
            <a:r>
              <a:rPr lang="pt-BR" sz="2000" dirty="0"/>
              <a:t>Quanto ao esclarecimento de dúvidas por parte do instrutor, o resultado foi </a:t>
            </a:r>
            <a:r>
              <a:rPr lang="pt-BR" sz="2000" b="1" dirty="0"/>
              <a:t>Não </a:t>
            </a:r>
            <a:r>
              <a:rPr lang="pt-BR" sz="2000" dirty="0"/>
              <a:t>com apenas 1% e </a:t>
            </a:r>
            <a:r>
              <a:rPr lang="pt-BR" sz="2000" b="1" dirty="0"/>
              <a:t>Sim</a:t>
            </a:r>
            <a:r>
              <a:rPr lang="pt-BR" sz="2000" dirty="0"/>
              <a:t> com 99% de esclarecimento de dúvidas;</a:t>
            </a:r>
          </a:p>
          <a:p>
            <a:pPr lvl="0">
              <a:lnSpc>
                <a:spcPct val="100000"/>
              </a:lnSpc>
            </a:pPr>
            <a:r>
              <a:rPr lang="pt-BR" sz="2000" dirty="0"/>
              <a:t>No que se refere a avaliação do atendimento do Sebrae, o resultado foi para </a:t>
            </a:r>
            <a:r>
              <a:rPr lang="pt-BR" sz="2000" b="1" dirty="0"/>
              <a:t>Regular </a:t>
            </a:r>
            <a:r>
              <a:rPr lang="pt-BR" sz="2000" dirty="0"/>
              <a:t>com apenas 1%, para </a:t>
            </a:r>
            <a:r>
              <a:rPr lang="pt-BR" sz="2000" b="1" dirty="0"/>
              <a:t>Bom </a:t>
            </a:r>
            <a:r>
              <a:rPr lang="pt-BR" sz="2000" dirty="0"/>
              <a:t>foi de 10% e para </a:t>
            </a:r>
            <a:r>
              <a:rPr lang="pt-BR" sz="2000" b="1" dirty="0"/>
              <a:t>Excelente </a:t>
            </a:r>
            <a:r>
              <a:rPr lang="pt-BR" sz="2000" dirty="0"/>
              <a:t>foi entre 89%.</a:t>
            </a:r>
          </a:p>
        </p:txBody>
      </p:sp>
    </p:spTree>
    <p:extLst>
      <p:ext uri="{BB962C8B-B14F-4D97-AF65-F5344CB8AC3E}">
        <p14:creationId xmlns:p14="http://schemas.microsoft.com/office/powerpoint/2010/main" val="105911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Como sugestões de cursos, foram pedidos:</a:t>
            </a:r>
          </a:p>
          <a:p>
            <a:pPr lvl="0"/>
            <a:r>
              <a:rPr lang="pt-BR" dirty="0"/>
              <a:t>Curso na área de confeitaria, produção de salgados, manipulação de leite e seus derivados, gastronomia (manipulação e congelamento), manipulação de açaí, panificação, petiscos;</a:t>
            </a:r>
          </a:p>
          <a:p>
            <a:pPr lvl="0"/>
            <a:r>
              <a:rPr lang="pt-BR" dirty="0"/>
              <a:t>Produção artesanal, costura, bordado, EVA e feltro, biscuit, como fazer bonecas, pedraria em sandálias, confecção de bolsas em tecidos, bordado, criação de tapetes;</a:t>
            </a:r>
          </a:p>
          <a:p>
            <a:pPr lvl="0"/>
            <a:r>
              <a:rPr lang="pt-BR" dirty="0"/>
              <a:t>Empreendedorismo;</a:t>
            </a:r>
          </a:p>
          <a:p>
            <a:pPr lvl="0"/>
            <a:r>
              <a:rPr lang="pt-BR" dirty="0"/>
              <a:t>Curso na área da educação;</a:t>
            </a:r>
          </a:p>
          <a:p>
            <a:pPr lvl="0"/>
            <a:r>
              <a:rPr lang="pt-BR" dirty="0"/>
              <a:t>Fluxo de caixa, assistente, operador de caixa, economia básica, vendas, atendimento, marketing digital, formação de preço;</a:t>
            </a:r>
          </a:p>
          <a:p>
            <a:pPr lvl="0"/>
            <a:r>
              <a:rPr lang="pt-BR" dirty="0"/>
              <a:t>Drinks;</a:t>
            </a:r>
          </a:p>
          <a:p>
            <a:pPr lvl="0"/>
            <a:r>
              <a:rPr lang="pt-BR" dirty="0"/>
              <a:t>Informática;</a:t>
            </a:r>
          </a:p>
          <a:p>
            <a:pPr lvl="0"/>
            <a:r>
              <a:rPr lang="pt-BR" dirty="0"/>
              <a:t>Oratória;</a:t>
            </a:r>
          </a:p>
          <a:p>
            <a:pPr lvl="0"/>
            <a:r>
              <a:rPr lang="pt-BR" dirty="0"/>
              <a:t>Agente de portaria;</a:t>
            </a:r>
          </a:p>
          <a:p>
            <a:pPr lvl="0"/>
            <a:r>
              <a:rPr lang="pt-BR" dirty="0"/>
              <a:t>Cursos na área de saúde e beleza, maquiagem, aplicação de cílios, manicure e designer de unhas, </a:t>
            </a:r>
            <a:r>
              <a:rPr lang="pt-BR" dirty="0" smtClean="0"/>
              <a:t>pedicura, </a:t>
            </a:r>
            <a:r>
              <a:rPr lang="pt-BR" dirty="0"/>
              <a:t>cortes masculinos e femininos, tintura de cabelo, enfermagem, veterinária;</a:t>
            </a:r>
          </a:p>
          <a:p>
            <a:pPr lvl="0"/>
            <a:r>
              <a:rPr lang="pt-BR" dirty="0"/>
              <a:t>Curso de mecânica;</a:t>
            </a:r>
          </a:p>
          <a:p>
            <a:pPr lvl="0"/>
            <a:r>
              <a:rPr lang="pt-BR" dirty="0"/>
              <a:t>Curso na área da construção civil.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984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738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</vt:lpstr>
      <vt:lpstr>Metodologia</vt:lpstr>
      <vt:lpstr>Apresentação do PowerPoint</vt:lpstr>
      <vt:lpstr>Resultado da Pesquisa: Aqui tem Sebrae realizada no período de 27 a 30/03/2023 correspondente a 148 respostas.</vt:lpstr>
      <vt:lpstr>Apresentação do PowerPoint</vt:lpstr>
      <vt:lpstr>Apresentação do PowerPoint</vt:lpstr>
      <vt:lpstr>Considerações Finais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Nilton Vidal</dc:creator>
  <cp:lastModifiedBy>Usuário</cp:lastModifiedBy>
  <cp:revision>12</cp:revision>
  <dcterms:created xsi:type="dcterms:W3CDTF">2023-06-01T14:17:53Z</dcterms:created>
  <dcterms:modified xsi:type="dcterms:W3CDTF">2023-06-06T13:57:57Z</dcterms:modified>
</cp:coreProperties>
</file>