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3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4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2" r:id="rId4"/>
    <p:sldId id="281" r:id="rId5"/>
    <p:sldId id="293" r:id="rId6"/>
    <p:sldId id="283" r:id="rId7"/>
    <p:sldId id="294" r:id="rId8"/>
    <p:sldId id="285" r:id="rId9"/>
    <p:sldId id="295" r:id="rId10"/>
    <p:sldId id="288" r:id="rId11"/>
    <p:sldId id="296" r:id="rId12"/>
    <p:sldId id="287" r:id="rId13"/>
    <p:sldId id="297" r:id="rId14"/>
    <p:sldId id="290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7005306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-srv-file\UGE$\02.%20ESTUDOS%20E%20PESQUISAS%20-%20Macroprocesso\Estudos%20e%20Pesquisas%202023\NPS%20AMAPA\NPS%20-%20JAN%20FEV%20MAR%20ABR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8128393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8170633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9028905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90070824%20-%20jan%20a%20ma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9190297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ranking_NPS_SEBRAE_168659431374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thais.viero\Downloads\NPS%20PROJETO%20-%20JAN%20A%20ABR%202023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thais.viero\Downloads\ranking_NPS_SEBRAE_1686575436078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thais.viero\Downloads\ranking_NPS_SEBRAE_1686577054678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thais.viero\Downloads\ranking_NPS_SEBRAE_168657842029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1'!$D$1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15690527838033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46-4F21-88F6-67E76EC20F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'Sheet 1'!$D$2</c:f>
              <c:numCache>
                <c:formatCode>General</c:formatCode>
                <c:ptCount val="1"/>
                <c:pt idx="0">
                  <c:v>86.11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6-4F21-88F6-67E76EC20F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5417576"/>
        <c:axId val="745415056"/>
      </c:barChart>
      <c:catAx>
        <c:axId val="745417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5415056"/>
        <c:crosses val="autoZero"/>
        <c:auto val="1"/>
        <c:lblAlgn val="ctr"/>
        <c:lblOffset val="100"/>
        <c:noMultiLvlLbl val="0"/>
      </c:catAx>
      <c:valAx>
        <c:axId val="74541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541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31523332310735"/>
          <c:y val="0.89334745304342378"/>
          <c:w val="0.11029580393359921"/>
          <c:h val="8.92989677808711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NPS – JAN A MAI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404988144658239E-2"/>
                      <c:h val="6.77758631579395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625-49C8-BDDF-96F9C8A85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Planilha1!$C$14:$L$14</c:f>
              <c:strCache>
                <c:ptCount val="10"/>
                <c:pt idx="0">
                  <c:v>Janeiro</c:v>
                </c:pt>
                <c:pt idx="1">
                  <c:v>Fevereiro 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</c:v>
                </c:pt>
                <c:pt idx="9">
                  <c:v>Outubro</c:v>
                </c:pt>
              </c:strCache>
            </c:strRef>
          </c:cat>
          <c:val>
            <c:numRef>
              <c:f>Planilha1!$C$15:$L$15</c:f>
              <c:numCache>
                <c:formatCode>General</c:formatCode>
                <c:ptCount val="10"/>
                <c:pt idx="0">
                  <c:v>76.62</c:v>
                </c:pt>
                <c:pt idx="1">
                  <c:v>82.2</c:v>
                </c:pt>
                <c:pt idx="2">
                  <c:v>88.3</c:v>
                </c:pt>
                <c:pt idx="3">
                  <c:v>86.67</c:v>
                </c:pt>
                <c:pt idx="4">
                  <c:v>86.11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25-49C8-BDDF-96F9C8A85A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54102799"/>
        <c:axId val="1054104463"/>
      </c:lineChart>
      <c:catAx>
        <c:axId val="1054102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4104463"/>
        <c:crosses val="autoZero"/>
        <c:auto val="1"/>
        <c:lblAlgn val="ctr"/>
        <c:lblOffset val="100"/>
        <c:noMultiLvlLbl val="0"/>
      </c:catAx>
      <c:valAx>
        <c:axId val="10541044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410279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91,67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74-4EC4-9DF1-8967BDF9E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1'!$A$2:$A$3</c:f>
              <c:strCache>
                <c:ptCount val="2"/>
                <c:pt idx="0">
                  <c:v>Microempresa</c:v>
                </c:pt>
                <c:pt idx="1">
                  <c:v>MicroEmpreendedor Individual</c:v>
                </c:pt>
              </c:strCache>
            </c:strRef>
          </c:cat>
          <c:val>
            <c:numRef>
              <c:f>'Sheet 1'!$D$2:$D$3</c:f>
              <c:numCache>
                <c:formatCode>General</c:formatCode>
                <c:ptCount val="2"/>
                <c:pt idx="0">
                  <c:v>100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4-4EC4-9DF1-8967BDF9E0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7647424"/>
        <c:axId val="417647064"/>
      </c:barChart>
      <c:catAx>
        <c:axId val="41764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7647064"/>
        <c:crosses val="autoZero"/>
        <c:auto val="1"/>
        <c:lblAlgn val="ctr"/>
        <c:lblOffset val="100"/>
        <c:noMultiLvlLbl val="0"/>
      </c:catAx>
      <c:valAx>
        <c:axId val="417647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764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7AFEEE1-346B-4E33-8893-06F7B3454931}" type="VALUE">
                      <a:rPr lang="en-US" smtClean="0"/>
                      <a:pPr/>
                      <a:t>[VALOR]</a:t>
                    </a:fld>
                    <a:r>
                      <a:rPr lang="en-US"/>
                      <a:t>,44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D4-4835-8174-1B16B72374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89,55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AD4-4835-8174-1B16B72374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5551002-ECC4-4E0F-8ED3-A1CDBEC11504}" type="VALUE">
                      <a:rPr lang="en-US" smtClean="0"/>
                      <a:pPr/>
                      <a:t>[VALOR]</a:t>
                    </a:fld>
                    <a:r>
                      <a:rPr lang="en-US"/>
                      <a:t>,31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D4-4835-8174-1B16B72374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1'!$A$2:$A$4</c:f>
              <c:strCache>
                <c:ptCount val="3"/>
                <c:pt idx="0">
                  <c:v>MicroEmpreendedor Individual</c:v>
                </c:pt>
                <c:pt idx="1">
                  <c:v>Microempresa</c:v>
                </c:pt>
                <c:pt idx="2">
                  <c:v>Empresa de Pequeno Porte</c:v>
                </c:pt>
              </c:strCache>
            </c:strRef>
          </c:cat>
          <c:val>
            <c:numRef>
              <c:f>'Sheet 1'!$D$2:$D$4</c:f>
              <c:numCache>
                <c:formatCode>General</c:formatCode>
                <c:ptCount val="3"/>
                <c:pt idx="0">
                  <c:v>87</c:v>
                </c:pt>
                <c:pt idx="1">
                  <c:v>90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D4-4835-8174-1B16B72374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4365336"/>
        <c:axId val="265583256"/>
      </c:barChart>
      <c:catAx>
        <c:axId val="724365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583256"/>
        <c:crosses val="autoZero"/>
        <c:auto val="1"/>
        <c:lblAlgn val="ctr"/>
        <c:lblOffset val="100"/>
        <c:noMultiLvlLbl val="0"/>
      </c:catAx>
      <c:valAx>
        <c:axId val="265583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4365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1'!$A$2:$A$4</c:f>
              <c:strCache>
                <c:ptCount val="3"/>
                <c:pt idx="0">
                  <c:v>SERVIÇOS</c:v>
                </c:pt>
                <c:pt idx="1">
                  <c:v>COMÉRCIO</c:v>
                </c:pt>
                <c:pt idx="2">
                  <c:v>INDÚSTRIA</c:v>
                </c:pt>
              </c:strCache>
            </c:strRef>
          </c:cat>
          <c:val>
            <c:numRef>
              <c:f>'Sheet 1'!$D$2:$D$4</c:f>
              <c:numCache>
                <c:formatCode>General</c:formatCode>
                <c:ptCount val="3"/>
                <c:pt idx="0">
                  <c:v>95.74</c:v>
                </c:pt>
                <c:pt idx="1">
                  <c:v>92.59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2-48DB-828B-407F51785B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8222400"/>
        <c:axId val="658215200"/>
      </c:barChart>
      <c:catAx>
        <c:axId val="658222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8215200"/>
        <c:crosses val="autoZero"/>
        <c:auto val="1"/>
        <c:lblAlgn val="ctr"/>
        <c:lblOffset val="100"/>
        <c:noMultiLvlLbl val="0"/>
      </c:catAx>
      <c:valAx>
        <c:axId val="658215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822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1'!$A$2:$A$5</c:f>
              <c:strCache>
                <c:ptCount val="4"/>
                <c:pt idx="0">
                  <c:v>AGRONEGOCIOS</c:v>
                </c:pt>
                <c:pt idx="1">
                  <c:v>SERVIÇOS</c:v>
                </c:pt>
                <c:pt idx="2">
                  <c:v>COMÉRCIO</c:v>
                </c:pt>
                <c:pt idx="3">
                  <c:v>INDÚSTRIA</c:v>
                </c:pt>
              </c:strCache>
            </c:strRef>
          </c:cat>
          <c:val>
            <c:numRef>
              <c:f>'Sheet 1'!$D$2:$D$5</c:f>
              <c:numCache>
                <c:formatCode>General</c:formatCode>
                <c:ptCount val="4"/>
                <c:pt idx="0">
                  <c:v>100</c:v>
                </c:pt>
                <c:pt idx="1">
                  <c:v>90.55</c:v>
                </c:pt>
                <c:pt idx="2">
                  <c:v>88.79</c:v>
                </c:pt>
                <c:pt idx="3">
                  <c:v>76.92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D-4B39-B1F3-FD8E07CC6A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04092064"/>
        <c:axId val="804094224"/>
      </c:barChart>
      <c:catAx>
        <c:axId val="80409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4094224"/>
        <c:crosses val="autoZero"/>
        <c:auto val="1"/>
        <c:lblAlgn val="ctr"/>
        <c:lblOffset val="100"/>
        <c:noMultiLvlLbl val="0"/>
      </c:catAx>
      <c:valAx>
        <c:axId val="804094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0409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1'!$A$2:$A$4</c:f>
              <c:strCache>
                <c:ptCount val="3"/>
                <c:pt idx="0">
                  <c:v>Leis</c:v>
                </c:pt>
                <c:pt idx="1">
                  <c:v>Finanças</c:v>
                </c:pt>
                <c:pt idx="2">
                  <c:v>Empreendedorismo</c:v>
                </c:pt>
              </c:strCache>
            </c:strRef>
          </c:cat>
          <c:val>
            <c:numRef>
              <c:f>'Sheet 1'!$D$2:$D$4</c:f>
              <c:numCache>
                <c:formatCode>General</c:formatCode>
                <c:ptCount val="3"/>
                <c:pt idx="0">
                  <c:v>94.44</c:v>
                </c:pt>
                <c:pt idx="1">
                  <c:v>88.89</c:v>
                </c:pt>
                <c:pt idx="2">
                  <c:v>73.33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A-4FDE-BF08-083667FC47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4040552"/>
        <c:axId val="654041272"/>
      </c:barChart>
      <c:catAx>
        <c:axId val="654040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4041272"/>
        <c:crosses val="autoZero"/>
        <c:auto val="1"/>
        <c:lblAlgn val="ctr"/>
        <c:lblOffset val="100"/>
        <c:noMultiLvlLbl val="0"/>
      </c:catAx>
      <c:valAx>
        <c:axId val="654041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4040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1'!$A$2:$A$7</c:f>
              <c:strCache>
                <c:ptCount val="6"/>
                <c:pt idx="0">
                  <c:v>Inovação</c:v>
                </c:pt>
                <c:pt idx="1">
                  <c:v>Mercado e Vendas</c:v>
                </c:pt>
                <c:pt idx="2">
                  <c:v>Planejamento</c:v>
                </c:pt>
                <c:pt idx="3">
                  <c:v>Leis</c:v>
                </c:pt>
                <c:pt idx="4">
                  <c:v>Finanças</c:v>
                </c:pt>
                <c:pt idx="5">
                  <c:v>Empreendedorismo</c:v>
                </c:pt>
              </c:strCache>
            </c:strRef>
          </c:cat>
          <c:val>
            <c:numRef>
              <c:f>'Sheet 1'!$D$2:$D$7</c:f>
              <c:numCache>
                <c:formatCode>General</c:formatCode>
                <c:ptCount val="6"/>
                <c:pt idx="0">
                  <c:v>100</c:v>
                </c:pt>
                <c:pt idx="1">
                  <c:v>94.44</c:v>
                </c:pt>
                <c:pt idx="2">
                  <c:v>88.24</c:v>
                </c:pt>
                <c:pt idx="3">
                  <c:v>88.16</c:v>
                </c:pt>
                <c:pt idx="4">
                  <c:v>86.21</c:v>
                </c:pt>
                <c:pt idx="5">
                  <c:v>77.27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7-4AFC-91DC-11F72F4A13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23721696"/>
        <c:axId val="623722416"/>
      </c:barChart>
      <c:catAx>
        <c:axId val="62372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3722416"/>
        <c:crosses val="autoZero"/>
        <c:auto val="1"/>
        <c:lblAlgn val="ctr"/>
        <c:lblOffset val="100"/>
        <c:noMultiLvlLbl val="0"/>
      </c:catAx>
      <c:valAx>
        <c:axId val="623722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372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'NPS PROJETO - MAI'!$A$2:$A$9</cx:f>
        <cx:lvl ptCount="8">
          <cx:pt idx="0">AP - Agentes ALI Produtividade</cx:pt>
          <cx:pt idx="1">AP - Processo de Atendimento Artesanato Macapá, Santana e Mazagão</cx:pt>
          <cx:pt idx="2">AP - Atendimento Territorial Macapá</cx:pt>
          <cx:pt idx="3">AP - Atendimento Territorial Oiapoque</cx:pt>
          <cx:pt idx="4">AP - Atendimento Territorial Metropolitano</cx:pt>
          <cx:pt idx="5">AP - Educação Empreendedora</cx:pt>
          <cx:pt idx="6">Atendimento Digital</cx:pt>
          <cx:pt idx="7">Sebrae + Finanças no Amapá</cx:pt>
        </cx:lvl>
      </cx:strDim>
      <cx:numDim type="val">
        <cx:f>'NPS PROJETO - MAI'!$D$2:$D$9</cx:f>
        <cx:lvl ptCount="8" formatCode="Geral">
          <cx:pt idx="0">100</cx:pt>
          <cx:pt idx="1">100</cx:pt>
          <cx:pt idx="2">96</cx:pt>
          <cx:pt idx="3">90</cx:pt>
          <cx:pt idx="4">82</cx:pt>
          <cx:pt idx="5">73</cx:pt>
          <cx:pt idx="6">72</cx:pt>
          <cx:pt idx="7">67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200"/>
          </a:pPr>
          <a:endParaRPr lang="pt-BR" sz="1200" b="0" i="0" u="none" strike="noStrike" baseline="0" dirty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title>
    <cx:plotArea>
      <cx:plotAreaRegion>
        <cx:series layoutId="funnel" uniqueId="{1CA857AD-37F0-426E-9CF9-BE1E6DC66A9C}">
          <cx:tx>
            <cx:txData>
              <cx:f>'NPS PROJETO - MAI'!$D$1</cx:f>
              <cx:v>NPS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200" b="0" i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pt-BR" sz="1200"/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1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1100" b="0">
              <a:solidFill>
                <a:schemeClr val="tx1"/>
              </a:solidFill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'Sheet 1'!$A$2:$A$15</cx:f>
        <cx:lvl ptCount="14">
          <cx:pt idx="0">AP - Atendimento Territorial Sebrae Delas</cx:pt>
          <cx:pt idx="1">AP - Processo de Atendimento Artesanato Macapá, Santana e Mazagão</cx:pt>
          <cx:pt idx="2">AP - Atendimento Remoto Sebrae/AP</cx:pt>
          <cx:pt idx="3">AP - Agentes ALI Produtividade</cx:pt>
          <cx:pt idx="4">AP - Atendimento Territorial Oiapoque</cx:pt>
          <cx:pt idx="5">AP - Atendimento Territorial Macapá</cx:pt>
          <cx:pt idx="6">AP - Atendimento Territorial Metropolitano</cx:pt>
          <cx:pt idx="7">Sebrae + Finanças no Amapá</cx:pt>
          <cx:pt idx="8">AP - Atendimento Territorial Aqui Tem Sebrae</cx:pt>
          <cx:pt idx="9">Atendimento Digital</cx:pt>
          <cx:pt idx="10">AP - Educação Empreendedora</cx:pt>
          <cx:pt idx="11">AP - Atendimento Territorial Central Agro</cx:pt>
          <cx:pt idx="12">AP - Atendimento Territorial Santana</cx:pt>
          <cx:pt idx="13">AP - Atendimento Territorial Vale do Jarí</cx:pt>
        </cx:lvl>
      </cx:strDim>
      <cx:numDim type="val">
        <cx:f>'Sheet 1'!$D$2:$D$15</cx:f>
        <cx:lvl ptCount="14" formatCode="Geral">
          <cx:pt idx="0">100</cx:pt>
          <cx:pt idx="1">100</cx:pt>
          <cx:pt idx="2">100</cx:pt>
          <cx:pt idx="3">92</cx:pt>
          <cx:pt idx="4">90</cx:pt>
          <cx:pt idx="5">88</cx:pt>
          <cx:pt idx="6">86</cx:pt>
          <cx:pt idx="7">84</cx:pt>
          <cx:pt idx="8">80</cx:pt>
          <cx:pt idx="9">78</cx:pt>
          <cx:pt idx="10">74</cx:pt>
          <cx:pt idx="11">60</cx:pt>
          <cx:pt idx="12">50</cx:pt>
          <cx:pt idx="13">40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800" b="1">
              <a:solidFill>
                <a:schemeClr val="tx1"/>
              </a:solidFill>
            </a:defRPr>
          </a:pPr>
          <a:endParaRPr lang="pt-BR" sz="1800" b="1" i="0" u="none" strike="noStrike" baseline="0" dirty="0">
            <a:solidFill>
              <a:schemeClr val="tx1"/>
            </a:solidFill>
            <a:latin typeface="Calibri"/>
          </a:endParaRPr>
        </a:p>
      </cx:txPr>
    </cx:title>
    <cx:plotArea>
      <cx:plotAreaRegion>
        <cx:series layoutId="funnel" uniqueId="{77B5CE13-27FB-4DA8-B7CD-BFFC72886C72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b="1">
                    <a:solidFill>
                      <a:schemeClr val="bg1"/>
                    </a:solidFill>
                  </a:defRPr>
                </a:pPr>
                <a:endParaRPr lang="pt-BR" sz="9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800" b="1">
                <a:solidFill>
                  <a:schemeClr val="tx1"/>
                </a:solidFill>
              </a:defRPr>
            </a:pPr>
            <a:endParaRPr lang="pt-BR" sz="800" b="1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'Sheet 1'!$A$2:$A$3</cx:f>
        <cx:lvl ptCount="2">
          <cx:pt idx="0">Escritório Regional de Oiapoque</cx:pt>
          <cx:pt idx="1">Macapá - Unidade de Atendimento e Relacionamento</cx:pt>
        </cx:lvl>
      </cx:strDim>
      <cx:numDim type="val">
        <cx:f>'Sheet 1'!$D$2:$D$3</cx:f>
        <cx:lvl ptCount="2" formatCode="Geral">
          <cx:pt idx="0">100</cx:pt>
          <cx:pt idx="1">97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rtl="0"/>
          <a:endParaRPr lang="pt-BR" sz="1400" dirty="0">
            <a:effectLst/>
          </a:endParaRPr>
        </a:p>
      </cx:txPr>
    </cx:title>
    <cx:plotArea>
      <cx:plotAreaRegion>
        <cx:series layoutId="funnel" uniqueId="{CF8B0BA2-1B06-451F-B493-5178DD431FC9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b="1">
                    <a:solidFill>
                      <a:schemeClr val="bg1"/>
                    </a:solidFill>
                  </a:defRPr>
                </a:pPr>
                <a:endParaRPr lang="pt-BR" sz="9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b="0">
                <a:solidFill>
                  <a:schemeClr val="tx1"/>
                </a:solidFill>
              </a:defRPr>
            </a:pPr>
            <a:endParaRPr lang="pt-BR" sz="900" b="0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'Sheet 1'!$A$2:$A$6</cx:f>
        <cx:lvl ptCount="4">
          <cx:pt idx="0">UAC - AGRIN</cx:pt>
          <cx:pt idx="1">Escritório Regional de Oiapoque</cx:pt>
          <cx:pt idx="2">UAR</cx:pt>
          <cx:pt idx="3">Escritório Regional de Santana</cx:pt>
        </cx:lvl>
      </cx:strDim>
      <cx:numDim type="val">
        <cx:f>'Sheet 1'!$D$2:$D$6</cx:f>
        <cx:lvl ptCount="4" formatCode="Geral">
          <cx:pt idx="0">100</cx:pt>
          <cx:pt idx="1">95</cx:pt>
          <cx:pt idx="2">92</cx:pt>
          <cx:pt idx="3">71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rtl="0" eaLnBrk="1" latinLnBrk="0" hangingPunct="1"/>
          <a:endParaRPr lang="pt-BR" sz="1400" dirty="0">
            <a:effectLst/>
          </a:endParaRPr>
        </a:p>
      </cx:txPr>
    </cx:title>
    <cx:plotArea>
      <cx:plotAreaRegion>
        <cx:series layoutId="funnel" uniqueId="{98FBAB55-9EE3-4AC7-A9D0-769B31B9E166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b="1">
                    <a:solidFill>
                      <a:schemeClr val="bg1"/>
                    </a:solidFill>
                  </a:defRPr>
                </a:pPr>
                <a:endParaRPr lang="pt-BR" sz="900" b="1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b="1">
                <a:solidFill>
                  <a:sysClr val="windowText" lastClr="000000"/>
                </a:solidFill>
              </a:defRPr>
            </a:pPr>
            <a:endParaRPr lang="pt-BR" sz="900" b="1" i="0" u="none" strike="noStrike" baseline="0">
              <a:solidFill>
                <a:sysClr val="windowText" lastClr="000000"/>
              </a:solidFill>
              <a:latin typeface="Calibri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C5668BA-3A0A-DB09-570E-75A233A5D24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76676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Interno</a:t>
            </a:r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aixaDeTexto 3">
            <a:extLst>
              <a:ext uri="{FF2B5EF4-FFF2-40B4-BE49-F238E27FC236}">
                <a16:creationId xmlns:a16="http://schemas.microsoft.com/office/drawing/2014/main" id="{2A6FAB4C-2637-248D-C2DF-BB9290AE45C0}"/>
              </a:ext>
            </a:extLst>
          </p:cNvPr>
          <p:cNvSpPr txBox="1"/>
          <p:nvPr/>
        </p:nvSpPr>
        <p:spPr>
          <a:xfrm>
            <a:off x="2827090" y="469888"/>
            <a:ext cx="9582257" cy="5918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78408">
              <a:lnSpc>
                <a:spcPct val="90000"/>
              </a:lnSpc>
              <a:spcAft>
                <a:spcPts val="642"/>
              </a:spcAft>
            </a:pPr>
            <a:r>
              <a:rPr lang="en-US" sz="428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Boletim</a:t>
            </a:r>
            <a:r>
              <a:rPr lang="en-US" sz="428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428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Monitoramento</a:t>
            </a:r>
            <a:r>
              <a:rPr lang="en-US" sz="428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Mensal de </a:t>
            </a:r>
            <a:r>
              <a:rPr lang="en-US" sz="428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Resultados</a:t>
            </a:r>
            <a:endParaRPr lang="en-US" sz="428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defTabSz="978408">
              <a:lnSpc>
                <a:spcPct val="90000"/>
              </a:lnSpc>
              <a:spcAft>
                <a:spcPts val="642"/>
              </a:spcAft>
            </a:pPr>
            <a:r>
              <a:rPr lang="en-US" sz="428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Meta </a:t>
            </a:r>
            <a:r>
              <a:rPr lang="en-US" sz="428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Mobilizadora</a:t>
            </a:r>
            <a:r>
              <a:rPr lang="en-US" sz="428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28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Organizacional</a:t>
            </a:r>
            <a:endParaRPr lang="en-US" sz="428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defTabSz="978408">
              <a:lnSpc>
                <a:spcPct val="90000"/>
              </a:lnSpc>
              <a:spcAft>
                <a:spcPts val="642"/>
              </a:spcAft>
            </a:pPr>
            <a:r>
              <a:rPr lang="en-US" sz="428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Indicador</a:t>
            </a:r>
            <a:r>
              <a:rPr lang="en-US" sz="428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NPS – NET PROMOTER SCORE</a:t>
            </a:r>
          </a:p>
          <a:p>
            <a:pPr defTabSz="978408">
              <a:lnSpc>
                <a:spcPct val="90000"/>
              </a:lnSpc>
              <a:spcAft>
                <a:spcPts val="642"/>
              </a:spcAft>
            </a:pPr>
            <a:r>
              <a:rPr lang="en-US" sz="428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Janeiro a </a:t>
            </a:r>
            <a:r>
              <a:rPr lang="en-US" sz="4280" dirty="0">
                <a:solidFill>
                  <a:schemeClr val="bg1"/>
                </a:solidFill>
              </a:rPr>
              <a:t>Maio</a:t>
            </a:r>
            <a:r>
              <a:rPr lang="en-US" sz="428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de 2023</a:t>
            </a:r>
            <a:r>
              <a:rPr lang="en-US" sz="428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7" name="Imagem 6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B6D2FF02-8B71-9A9B-97EE-54BBF05B1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88379"/>
            <a:ext cx="1556031" cy="7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7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8E2706-2316-26FD-30A0-3C3CF1A6B199}"/>
              </a:ext>
            </a:extLst>
          </p:cNvPr>
          <p:cNvSpPr txBox="1"/>
          <p:nvPr/>
        </p:nvSpPr>
        <p:spPr>
          <a:xfrm>
            <a:off x="3516225" y="6158748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31/05/2023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C837183-0A08-C965-CBCE-DB6B9D8DAB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867995"/>
              </p:ext>
            </p:extLst>
          </p:nvPr>
        </p:nvGraphicFramePr>
        <p:xfrm>
          <a:off x="0" y="1449110"/>
          <a:ext cx="7534274" cy="421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9A11D95-85C4-9072-6E22-5E356FC5A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840" y="1182221"/>
            <a:ext cx="3967468" cy="272763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C3C98ED-B749-E223-C008-F64DE5149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7840" y="3909855"/>
            <a:ext cx="3967468" cy="272454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A71137-E173-FA94-CA27-EE29EBE5ED41}"/>
              </a:ext>
            </a:extLst>
          </p:cNvPr>
          <p:cNvSpPr txBox="1"/>
          <p:nvPr/>
        </p:nvSpPr>
        <p:spPr>
          <a:xfrm>
            <a:off x="3699225" y="361938"/>
            <a:ext cx="47935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2800" b="1" i="0" baseline="0" dirty="0">
                <a:effectLst/>
              </a:rPr>
              <a:t>NPS POR PORTE – JAN A MAI</a:t>
            </a:r>
            <a:endParaRPr lang="pt-BR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384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EBBAB39-FB88-B895-B300-96488D71E0AC}"/>
              </a:ext>
            </a:extLst>
          </p:cNvPr>
          <p:cNvSpPr txBox="1"/>
          <p:nvPr/>
        </p:nvSpPr>
        <p:spPr>
          <a:xfrm>
            <a:off x="1240971" y="6118920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31/05/23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4C1A21-6A9B-13D5-129B-0003CD5DBC12}"/>
              </a:ext>
            </a:extLst>
          </p:cNvPr>
          <p:cNvSpPr txBox="1"/>
          <p:nvPr/>
        </p:nvSpPr>
        <p:spPr>
          <a:xfrm>
            <a:off x="3025630" y="400417"/>
            <a:ext cx="6140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2800" b="1" i="0" u="none" strike="noStrike" kern="1200" spc="0" baseline="0" dirty="0">
                <a:solidFill>
                  <a:sysClr val="windowText" lastClr="000000"/>
                </a:solidFill>
              </a:rPr>
              <a:t>NPS POR SETOR - MAIO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D1AD0B8-C6D5-AF74-2E38-6E64D8881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705" y="3841647"/>
            <a:ext cx="3878249" cy="265227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6000F5D8-90EC-D5EF-3F9D-41CB03E86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705" y="1093732"/>
            <a:ext cx="3866568" cy="2652274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96631755-4597-6DDE-86B9-CFC365C8E6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050875"/>
              </p:ext>
            </p:extLst>
          </p:nvPr>
        </p:nvGraphicFramePr>
        <p:xfrm>
          <a:off x="621046" y="1525791"/>
          <a:ext cx="7424738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381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3516225" y="6112532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31/05/23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8DD834-E9FC-7653-7094-D7F87BD16C2F}"/>
              </a:ext>
            </a:extLst>
          </p:cNvPr>
          <p:cNvSpPr txBox="1"/>
          <p:nvPr/>
        </p:nvSpPr>
        <p:spPr>
          <a:xfrm>
            <a:off x="3516225" y="224687"/>
            <a:ext cx="614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>
                <a:solidFill>
                  <a:sysClr val="windowText" lastClr="000000"/>
                </a:solidFill>
              </a:rPr>
              <a:t>NPS</a:t>
            </a:r>
            <a:r>
              <a:rPr lang="pt-BR" sz="2800" b="1" baseline="0" dirty="0">
                <a:solidFill>
                  <a:sysClr val="windowText" lastClr="000000"/>
                </a:solidFill>
              </a:rPr>
              <a:t> POR SETOR - JAN A MAI</a:t>
            </a:r>
            <a:endParaRPr lang="pt-BR" sz="28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CBBF19-7160-CD6A-440C-42E645009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094191"/>
              </p:ext>
            </p:extLst>
          </p:nvPr>
        </p:nvGraphicFramePr>
        <p:xfrm>
          <a:off x="200197" y="1430024"/>
          <a:ext cx="7376260" cy="400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m 9">
            <a:extLst>
              <a:ext uri="{FF2B5EF4-FFF2-40B4-BE49-F238E27FC236}">
                <a16:creationId xmlns:a16="http://schemas.microsoft.com/office/drawing/2014/main" id="{B0DB715E-F2B6-E4C2-8702-C854B7D41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381" y="888381"/>
            <a:ext cx="3672513" cy="293343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9A9DA4BA-8E28-01E7-AD10-BF303688B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381" y="3821820"/>
            <a:ext cx="3697355" cy="293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53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AA9BBE3D-BFC6-9670-89E1-D13DF411DECF}"/>
              </a:ext>
            </a:extLst>
          </p:cNvPr>
          <p:cNvSpPr txBox="1"/>
          <p:nvPr/>
        </p:nvSpPr>
        <p:spPr>
          <a:xfrm>
            <a:off x="1240971" y="6235730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31/05/23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79EAFB-2BBD-E124-CBD1-EFA1A23CC76D}"/>
              </a:ext>
            </a:extLst>
          </p:cNvPr>
          <p:cNvSpPr txBox="1"/>
          <p:nvPr/>
        </p:nvSpPr>
        <p:spPr>
          <a:xfrm>
            <a:off x="3025630" y="352230"/>
            <a:ext cx="6140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>
                <a:solidFill>
                  <a:sysClr val="windowText" lastClr="000000"/>
                </a:solidFill>
              </a:rPr>
              <a:t>NPS POR TEMA</a:t>
            </a:r>
            <a:r>
              <a:rPr lang="pt-BR" sz="2800" b="1" baseline="0" dirty="0">
                <a:solidFill>
                  <a:sysClr val="windowText" lastClr="000000"/>
                </a:solidFill>
              </a:rPr>
              <a:t> - MAIO</a:t>
            </a:r>
            <a:endParaRPr lang="pt-BR" sz="28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EFFD4AC-6972-71DE-A36A-68B368049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933045"/>
              </p:ext>
            </p:extLst>
          </p:nvPr>
        </p:nvGraphicFramePr>
        <p:xfrm>
          <a:off x="134321" y="1466850"/>
          <a:ext cx="7267575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DEB1C596-275C-BC0A-9B99-E0A34696B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448" y="1085450"/>
            <a:ext cx="4100026" cy="253554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503E867-4A7F-AFFC-9B5C-31C025E21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6448" y="3830993"/>
            <a:ext cx="4113414" cy="253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2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1343436" y="5679752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31/05/2023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ADA6A8-076E-6367-AEEE-ADD1F4554704}"/>
              </a:ext>
            </a:extLst>
          </p:cNvPr>
          <p:cNvSpPr txBox="1"/>
          <p:nvPr/>
        </p:nvSpPr>
        <p:spPr>
          <a:xfrm>
            <a:off x="3023532" y="385785"/>
            <a:ext cx="614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>
                <a:solidFill>
                  <a:sysClr val="windowText" lastClr="000000"/>
                </a:solidFill>
              </a:rPr>
              <a:t>NPS POR TEMA - JAN A MAI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53608F7-9E69-E4AB-D568-7D929E236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516434"/>
              </p:ext>
            </p:extLst>
          </p:nvPr>
        </p:nvGraphicFramePr>
        <p:xfrm>
          <a:off x="306817" y="1328455"/>
          <a:ext cx="797242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FB5709EE-8463-0DF8-7AD2-43639F7D2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971" y="1106720"/>
            <a:ext cx="3152950" cy="274738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AF47EDA-365E-FBFA-2261-60EEDCFFD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8972" y="3889809"/>
            <a:ext cx="3151988" cy="274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1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BB2FC308-7291-C1B8-74BF-031482AEE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92" y="2957807"/>
            <a:ext cx="1556031" cy="75829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806D60-B599-DDCD-E9CE-57A815B89816}"/>
              </a:ext>
            </a:extLst>
          </p:cNvPr>
          <p:cNvSpPr txBox="1"/>
          <p:nvPr/>
        </p:nvSpPr>
        <p:spPr>
          <a:xfrm>
            <a:off x="4194495" y="2798410"/>
            <a:ext cx="77514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Unidade de Gestão Estratégica – UGE Macroprocesso de Estudos e Pesquisas</a:t>
            </a:r>
          </a:p>
        </p:txBody>
      </p:sp>
    </p:spTree>
    <p:extLst>
      <p:ext uri="{BB962C8B-B14F-4D97-AF65-F5344CB8AC3E}">
        <p14:creationId xmlns:p14="http://schemas.microsoft.com/office/powerpoint/2010/main" val="43912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7AD98D-2C1C-864E-0D0B-511246CE1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46" y="1020240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pt-BR" sz="4000" b="1" dirty="0">
                <a:solidFill>
                  <a:schemeClr val="bg1"/>
                </a:solidFill>
              </a:rPr>
              <a:t>CONCEITO: Grau de Recomendação do Sebrae pelo Cliente</a:t>
            </a:r>
            <a:br>
              <a:rPr lang="pt-BR" sz="4000" b="1" dirty="0">
                <a:solidFill>
                  <a:schemeClr val="bg1"/>
                </a:solidFill>
              </a:rPr>
            </a:b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E17CA0-2FD0-A462-9C1F-6AC95242B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258" y="340886"/>
            <a:ext cx="6078331" cy="589352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indicador institucional NPS é uma métrica criada para medir a satisfação e lealdade dos clientes, perguntando “ de 0 a 10, o quanto você indicaria nossa empresa para um amigo ou familiar?”. </a:t>
            </a: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fórmula para calcular o NPS é: % clientes promotores (notas 9 e 10) - % clientes detratores (notas de 0 a 6) = NPS – Net Promoter Score.</a:t>
            </a:r>
          </a:p>
          <a:p>
            <a:pPr marL="0" indent="0" algn="just">
              <a:buNone/>
            </a:pP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Pesquisa </a:t>
            </a:r>
            <a:r>
              <a:rPr lang="pt-PT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 disparada de forma automática, diariamente, via e-mail ou SMS</a:t>
            </a: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Os disparos dos convites são feitos no dia seguinte à consolidação dos atendimentos de cursos, oficinas, palestras, consultorias gerenciais e orientações. A plataforma Binds é integrada ao SAS (Sistema de Atendimento ao Cliente) e ao VASTI (Sistema de Ouvidoria).</a:t>
            </a:r>
            <a:endParaRPr lang="pt-PT" sz="2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0733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1519335" y="6292293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 a 31/05/2023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3E2CAC4-BA63-3A55-E3F2-6D3B4B7BBD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34074"/>
              </p:ext>
            </p:extLst>
          </p:nvPr>
        </p:nvGraphicFramePr>
        <p:xfrm>
          <a:off x="375758" y="1259277"/>
          <a:ext cx="7099563" cy="433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45BA3F4D-69C7-12FE-77A0-86E1685B3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21" y="1188670"/>
            <a:ext cx="4443775" cy="206644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41A1825-A591-E75C-D0CC-4C32EC73E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038" y="3255117"/>
            <a:ext cx="4454341" cy="206644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1D8494A-D716-70DC-083A-D0E9A81094A3}"/>
              </a:ext>
            </a:extLst>
          </p:cNvPr>
          <p:cNvSpPr txBox="1"/>
          <p:nvPr/>
        </p:nvSpPr>
        <p:spPr>
          <a:xfrm>
            <a:off x="3184071" y="603895"/>
            <a:ext cx="6144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/>
              <a:t>NPS MAIO</a:t>
            </a:r>
          </a:p>
        </p:txBody>
      </p:sp>
    </p:spTree>
    <p:extLst>
      <p:ext uri="{BB962C8B-B14F-4D97-AF65-F5344CB8AC3E}">
        <p14:creationId xmlns:p14="http://schemas.microsoft.com/office/powerpoint/2010/main" val="58951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3960600" y="5900005"/>
            <a:ext cx="4270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Atualizado em 12/06/2023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320166C-365F-64AF-5B39-1B39FAE24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437759"/>
              </p:ext>
            </p:extLst>
          </p:nvPr>
        </p:nvGraphicFramePr>
        <p:xfrm>
          <a:off x="1234370" y="644984"/>
          <a:ext cx="9493189" cy="5161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71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E97A923-CAF6-B99E-83B8-1C313F186FD4}"/>
              </a:ext>
            </a:extLst>
          </p:cNvPr>
          <p:cNvSpPr txBox="1"/>
          <p:nvPr/>
        </p:nvSpPr>
        <p:spPr>
          <a:xfrm>
            <a:off x="1514669" y="6301624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 a 31/05/2023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311F80-DE83-C6CC-291D-5B20E89BA55E}"/>
              </a:ext>
            </a:extLst>
          </p:cNvPr>
          <p:cNvSpPr txBox="1"/>
          <p:nvPr/>
        </p:nvSpPr>
        <p:spPr>
          <a:xfrm>
            <a:off x="5114731" y="5791668"/>
            <a:ext cx="585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 Nova" panose="020B0504020202020204" pitchFamily="34" charset="0"/>
              </a:rPr>
              <a:t>OBS: A ausência de projetos no ranking significa que não houve público respondente dentro do período.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2" name="Gráfico 1">
                <a:extLst>
                  <a:ext uri="{FF2B5EF4-FFF2-40B4-BE49-F238E27FC236}">
                    <a16:creationId xmlns:a16="http://schemas.microsoft.com/office/drawing/2014/main" id="{B8908EAB-7797-FBA2-9E7D-71E16A16518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27767783"/>
                  </p:ext>
                </p:extLst>
              </p:nvPr>
            </p:nvGraphicFramePr>
            <p:xfrm>
              <a:off x="-11417" y="943222"/>
              <a:ext cx="7519564" cy="428052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Gráfico 1">
                <a:extLst>
                  <a:ext uri="{FF2B5EF4-FFF2-40B4-BE49-F238E27FC236}">
                    <a16:creationId xmlns:a16="http://schemas.microsoft.com/office/drawing/2014/main" id="{B8908EAB-7797-FBA2-9E7D-71E16A1651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1417" y="943222"/>
                <a:ext cx="7519564" cy="4280521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E1CC3B37-E5C7-B2AD-5C13-DCE5F37691C0}"/>
              </a:ext>
            </a:extLst>
          </p:cNvPr>
          <p:cNvSpPr txBox="1"/>
          <p:nvPr/>
        </p:nvSpPr>
        <p:spPr>
          <a:xfrm>
            <a:off x="3023896" y="481557"/>
            <a:ext cx="6144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/>
            </a:pPr>
            <a:r>
              <a:rPr lang="pt-BR" sz="2800" b="1" i="0" u="none" strike="noStrike" baseline="0" dirty="0">
                <a:latin typeface="Calibri" panose="020F0502020204030204"/>
              </a:rPr>
              <a:t>NPS POR PROJETO - MAIO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5503513-9CBF-E84D-FFD9-D37CF7F2C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209" y="1266417"/>
            <a:ext cx="4876799" cy="39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4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3456889" y="6488236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01/01 a 31/05/2023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2" name="Gráfico 1">
                <a:extLst>
                  <a:ext uri="{FF2B5EF4-FFF2-40B4-BE49-F238E27FC236}">
                    <a16:creationId xmlns:a16="http://schemas.microsoft.com/office/drawing/2014/main" id="{9A260DFE-C551-FFC9-4FB8-5394BB7B1F4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00195492"/>
                  </p:ext>
                </p:extLst>
              </p:nvPr>
            </p:nvGraphicFramePr>
            <p:xfrm>
              <a:off x="-75501" y="628957"/>
              <a:ext cx="7508147" cy="509215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Gráfico 1">
                <a:extLst>
                  <a:ext uri="{FF2B5EF4-FFF2-40B4-BE49-F238E27FC236}">
                    <a16:creationId xmlns:a16="http://schemas.microsoft.com/office/drawing/2014/main" id="{9A260DFE-C551-FFC9-4FB8-5394BB7B1F4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75501" y="628957"/>
                <a:ext cx="7508147" cy="509215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m 4">
            <a:extLst>
              <a:ext uri="{FF2B5EF4-FFF2-40B4-BE49-F238E27FC236}">
                <a16:creationId xmlns:a16="http://schemas.microsoft.com/office/drawing/2014/main" id="{54DA19CF-9119-3458-851A-DF124231D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1978" y="1046154"/>
            <a:ext cx="4860022" cy="49222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921E1CD-C0A5-D4B5-AB2F-BEB11D1ECD44}"/>
              </a:ext>
            </a:extLst>
          </p:cNvPr>
          <p:cNvSpPr txBox="1"/>
          <p:nvPr/>
        </p:nvSpPr>
        <p:spPr>
          <a:xfrm>
            <a:off x="3023532" y="293289"/>
            <a:ext cx="614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>
                <a:solidFill>
                  <a:schemeClr val="tx1"/>
                </a:solidFill>
              </a:defRPr>
            </a:pPr>
            <a:r>
              <a:rPr lang="pt-BR" sz="2800" b="1" i="0" u="none" strike="noStrike" baseline="0" dirty="0">
                <a:solidFill>
                  <a:schemeClr val="tx1"/>
                </a:solidFill>
                <a:latin typeface="Calibri"/>
              </a:rPr>
              <a:t>NPS POR PROJETO - JAN A MAI</a:t>
            </a:r>
          </a:p>
        </p:txBody>
      </p:sp>
    </p:spTree>
    <p:extLst>
      <p:ext uri="{BB962C8B-B14F-4D97-AF65-F5344CB8AC3E}">
        <p14:creationId xmlns:p14="http://schemas.microsoft.com/office/powerpoint/2010/main" val="159146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3424904-4209-9A86-2378-8DE1E740CEB5}"/>
              </a:ext>
            </a:extLst>
          </p:cNvPr>
          <p:cNvSpPr txBox="1"/>
          <p:nvPr/>
        </p:nvSpPr>
        <p:spPr>
          <a:xfrm>
            <a:off x="999013" y="6263897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31/05/23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2AF515-E76E-0677-7FDF-08C9BE9550C5}"/>
              </a:ext>
            </a:extLst>
          </p:cNvPr>
          <p:cNvSpPr txBox="1"/>
          <p:nvPr/>
        </p:nvSpPr>
        <p:spPr>
          <a:xfrm>
            <a:off x="5120746" y="5809927"/>
            <a:ext cx="585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 Nova" panose="020B0504020202020204" pitchFamily="34" charset="0"/>
              </a:rPr>
              <a:t>OBS: A ausência de unidades no ranking significa que não houve público respondente dentro do período.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7" name="Gráfico 6">
                <a:extLst>
                  <a:ext uri="{FF2B5EF4-FFF2-40B4-BE49-F238E27FC236}">
                    <a16:creationId xmlns:a16="http://schemas.microsoft.com/office/drawing/2014/main" id="{99A0A229-DFD6-9F41-0287-2DA9842AF91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32113708"/>
                  </p:ext>
                </p:extLst>
              </p:nvPr>
            </p:nvGraphicFramePr>
            <p:xfrm>
              <a:off x="0" y="1073791"/>
              <a:ext cx="7608815" cy="414416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Gráfico 6">
                <a:extLst>
                  <a:ext uri="{FF2B5EF4-FFF2-40B4-BE49-F238E27FC236}">
                    <a16:creationId xmlns:a16="http://schemas.microsoft.com/office/drawing/2014/main" id="{99A0A229-DFD6-9F41-0287-2DA9842AF9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073791"/>
                <a:ext cx="7608815" cy="4144161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Imagem 8">
            <a:extLst>
              <a:ext uri="{FF2B5EF4-FFF2-40B4-BE49-F238E27FC236}">
                <a16:creationId xmlns:a16="http://schemas.microsoft.com/office/drawing/2014/main" id="{34B9E7CC-2053-BEAB-1350-C7E25FEBA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924" y="2166475"/>
            <a:ext cx="4650298" cy="126252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2CD003-2EC0-0D48-FB0C-17AE31C6E5E2}"/>
              </a:ext>
            </a:extLst>
          </p:cNvPr>
          <p:cNvSpPr txBox="1"/>
          <p:nvPr/>
        </p:nvSpPr>
        <p:spPr>
          <a:xfrm>
            <a:off x="1687046" y="377523"/>
            <a:ext cx="88179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2800" b="1" i="0" baseline="0" dirty="0">
                <a:effectLst/>
              </a:rPr>
              <a:t>NPS POR UNIDADE E ESCRITÓRIOS REGIONAIS - MAIO</a:t>
            </a:r>
            <a:endParaRPr lang="pt-BR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694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6EC215-E530-9D88-CC27-2BD0CB78DA93}"/>
              </a:ext>
            </a:extLst>
          </p:cNvPr>
          <p:cNvSpPr txBox="1"/>
          <p:nvPr/>
        </p:nvSpPr>
        <p:spPr>
          <a:xfrm>
            <a:off x="4035133" y="6030809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31/05/23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51C36E3-2147-5889-20D4-6957FD86976F}"/>
              </a:ext>
            </a:extLst>
          </p:cNvPr>
          <p:cNvSpPr txBox="1"/>
          <p:nvPr/>
        </p:nvSpPr>
        <p:spPr>
          <a:xfrm>
            <a:off x="1532388" y="445493"/>
            <a:ext cx="9127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800" b="1">
                <a:solidFill>
                  <a:schemeClr val="tx1"/>
                </a:solidFill>
              </a:defRPr>
            </a:pPr>
            <a:r>
              <a:rPr lang="pt-BR" sz="28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NPS POR UNIDADE E </a:t>
            </a:r>
            <a:r>
              <a:rPr lang="pt-BR" sz="2800" b="1" i="0" baseline="0" dirty="0">
                <a:effectLst/>
              </a:rPr>
              <a:t>ESCRITÓRIOS REGIONAIS</a:t>
            </a:r>
            <a:r>
              <a:rPr lang="pt-BR" sz="28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– JAN A MAI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6" name="Gráfico 5">
                <a:extLst>
                  <a:ext uri="{FF2B5EF4-FFF2-40B4-BE49-F238E27FC236}">
                    <a16:creationId xmlns:a16="http://schemas.microsoft.com/office/drawing/2014/main" id="{894FCE02-B48F-06C1-AE92-F802689DD2B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95745369"/>
                  </p:ext>
                </p:extLst>
              </p:nvPr>
            </p:nvGraphicFramePr>
            <p:xfrm>
              <a:off x="1" y="1250046"/>
              <a:ext cx="7055140" cy="382529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Gráfico 5">
                <a:extLst>
                  <a:ext uri="{FF2B5EF4-FFF2-40B4-BE49-F238E27FC236}">
                    <a16:creationId xmlns:a16="http://schemas.microsoft.com/office/drawing/2014/main" id="{894FCE02-B48F-06C1-AE92-F802689DD2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" y="1250046"/>
                <a:ext cx="7055140" cy="3825293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Agrupar 6">
            <a:extLst>
              <a:ext uri="{FF2B5EF4-FFF2-40B4-BE49-F238E27FC236}">
                <a16:creationId xmlns:a16="http://schemas.microsoft.com/office/drawing/2014/main" id="{E1F2A145-3FAA-274A-E8F7-C116C50F695B}"/>
              </a:ext>
            </a:extLst>
          </p:cNvPr>
          <p:cNvGrpSpPr/>
          <p:nvPr/>
        </p:nvGrpSpPr>
        <p:grpSpPr>
          <a:xfrm>
            <a:off x="6979640" y="2137780"/>
            <a:ext cx="5150841" cy="2333551"/>
            <a:chOff x="7055141" y="1404836"/>
            <a:chExt cx="5050173" cy="2270420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18ABB64C-782E-29E2-AD82-FFD0C8C34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55141" y="1404836"/>
              <a:ext cx="5050173" cy="1813030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0D7DE3BC-B36D-242E-8206-360BA16BF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55141" y="3217190"/>
              <a:ext cx="5050173" cy="4580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267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857EB88-D78A-479E-C4C2-50A63D8D3636}"/>
              </a:ext>
            </a:extLst>
          </p:cNvPr>
          <p:cNvSpPr txBox="1"/>
          <p:nvPr/>
        </p:nvSpPr>
        <p:spPr>
          <a:xfrm>
            <a:off x="1240971" y="636653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31/05/23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5029EE1-7100-C556-36AA-AEC3B3663A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053785"/>
              </p:ext>
            </p:extLst>
          </p:nvPr>
        </p:nvGraphicFramePr>
        <p:xfrm>
          <a:off x="-1" y="1224794"/>
          <a:ext cx="7541704" cy="441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D1D45AD-C1B2-BCC9-F794-13902FE8444C}"/>
              </a:ext>
            </a:extLst>
          </p:cNvPr>
          <p:cNvSpPr txBox="1"/>
          <p:nvPr/>
        </p:nvSpPr>
        <p:spPr>
          <a:xfrm>
            <a:off x="4258171" y="322133"/>
            <a:ext cx="3675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2800" b="1" i="0" baseline="0" dirty="0">
                <a:effectLst/>
              </a:rPr>
              <a:t>NPS POR PORTE - MAIO</a:t>
            </a:r>
            <a:endParaRPr lang="pt-BR" sz="2000" dirty="0">
              <a:effectLst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116F2CC-3E62-F44B-37FC-C87BDDA07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254" y="1216402"/>
            <a:ext cx="4274181" cy="245500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26BEF88-2FB7-A04E-AC55-2EC846107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254" y="3671407"/>
            <a:ext cx="4274181" cy="247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5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408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Arial Nova</vt:lpstr>
      <vt:lpstr>Calibri</vt:lpstr>
      <vt:lpstr>Calibri Light</vt:lpstr>
      <vt:lpstr>Office Theme</vt:lpstr>
      <vt:lpstr>Apresentação do PowerPoint</vt:lpstr>
      <vt:lpstr>CONCEITO: Grau de Recomendação do Sebrae pelo Cliente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da Gama Gomes</dc:creator>
  <cp:lastModifiedBy>Thais Emilia Viero</cp:lastModifiedBy>
  <cp:revision>50</cp:revision>
  <dcterms:created xsi:type="dcterms:W3CDTF">2022-07-26T14:10:24Z</dcterms:created>
  <dcterms:modified xsi:type="dcterms:W3CDTF">2023-06-12T18:45:36Z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17e48f-0c1d-45ff-94b4-7b5604372723_Enabled">
    <vt:lpwstr>true</vt:lpwstr>
  </property>
  <property fmtid="{D5CDD505-2E9C-101B-9397-08002B2CF9AE}" pid="3" name="MSIP_Label_2917e48f-0c1d-45ff-94b4-7b5604372723_SetDate">
    <vt:lpwstr>2022-08-24T12:33:24Z</vt:lpwstr>
  </property>
  <property fmtid="{D5CDD505-2E9C-101B-9397-08002B2CF9AE}" pid="4" name="MSIP_Label_2917e48f-0c1d-45ff-94b4-7b5604372723_Method">
    <vt:lpwstr>Privileged</vt:lpwstr>
  </property>
  <property fmtid="{D5CDD505-2E9C-101B-9397-08002B2CF9AE}" pid="5" name="MSIP_Label_2917e48f-0c1d-45ff-94b4-7b5604372723_Name">
    <vt:lpwstr>AP - Uso Interno</vt:lpwstr>
  </property>
  <property fmtid="{D5CDD505-2E9C-101B-9397-08002B2CF9AE}" pid="6" name="MSIP_Label_2917e48f-0c1d-45ff-94b4-7b5604372723_SiteId">
    <vt:lpwstr>97298271-1bd7-4ac5-935b-88addef636cc</vt:lpwstr>
  </property>
  <property fmtid="{D5CDD505-2E9C-101B-9397-08002B2CF9AE}" pid="7" name="MSIP_Label_2917e48f-0c1d-45ff-94b4-7b5604372723_ActionId">
    <vt:lpwstr>9967340e-e1e5-49c6-a012-be6790cde916</vt:lpwstr>
  </property>
  <property fmtid="{D5CDD505-2E9C-101B-9397-08002B2CF9AE}" pid="8" name="MSIP_Label_2917e48f-0c1d-45ff-94b4-7b5604372723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Uso Interno</vt:lpwstr>
  </property>
</Properties>
</file>