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3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64" r:id="rId5"/>
    <p:sldId id="262" r:id="rId6"/>
    <p:sldId id="266" r:id="rId7"/>
    <p:sldId id="260" r:id="rId8"/>
    <p:sldId id="268" r:id="rId9"/>
    <p:sldId id="311" r:id="rId10"/>
    <p:sldId id="269" r:id="rId11"/>
    <p:sldId id="271" r:id="rId12"/>
    <p:sldId id="270" r:id="rId13"/>
    <p:sldId id="272" r:id="rId14"/>
    <p:sldId id="274" r:id="rId15"/>
    <p:sldId id="275" r:id="rId16"/>
    <p:sldId id="276" r:id="rId17"/>
    <p:sldId id="277" r:id="rId18"/>
    <p:sldId id="278" r:id="rId19"/>
    <p:sldId id="282" r:id="rId20"/>
    <p:sldId id="285" r:id="rId21"/>
    <p:sldId id="286" r:id="rId22"/>
    <p:sldId id="287" r:id="rId23"/>
    <p:sldId id="288" r:id="rId24"/>
    <p:sldId id="289" r:id="rId25"/>
    <p:sldId id="290" r:id="rId26"/>
    <p:sldId id="314" r:id="rId27"/>
    <p:sldId id="291" r:id="rId28"/>
    <p:sldId id="292" r:id="rId29"/>
    <p:sldId id="293" r:id="rId30"/>
    <p:sldId id="294" r:id="rId31"/>
    <p:sldId id="295" r:id="rId32"/>
    <p:sldId id="296" r:id="rId33"/>
    <p:sldId id="298" r:id="rId34"/>
    <p:sldId id="299" r:id="rId35"/>
    <p:sldId id="297" r:id="rId36"/>
    <p:sldId id="321" r:id="rId37"/>
    <p:sldId id="301" r:id="rId38"/>
    <p:sldId id="302" r:id="rId39"/>
    <p:sldId id="303" r:id="rId40"/>
    <p:sldId id="312" r:id="rId41"/>
    <p:sldId id="316" r:id="rId42"/>
    <p:sldId id="317" r:id="rId43"/>
    <p:sldId id="318" r:id="rId44"/>
    <p:sldId id="265" r:id="rId45"/>
  </p:sldIdLst>
  <p:sldSz cx="12192000" cy="6858000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9FF"/>
    <a:srgbClr val="F34556"/>
    <a:srgbClr val="FFEC69"/>
    <a:srgbClr val="FFAAAA"/>
    <a:srgbClr val="84F4BC"/>
    <a:srgbClr val="CD5BE7"/>
    <a:srgbClr val="9384FB"/>
    <a:srgbClr val="F5455A"/>
    <a:srgbClr val="F0A737"/>
    <a:srgbClr val="FFE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lise02\Desktop\sebrae%20na%20sua%20empresa\RELATORIO%20FINAL\Tabula&#231;&#227;o_Sebrae%20na%20Sua%20Empresa_202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4E-4716-A627-91B571F0B177}"/>
              </c:ext>
            </c:extLst>
          </c:dPt>
          <c:dPt>
            <c:idx val="1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4E-4716-A627-91B571F0B1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Sim, recebeu atendimento em 2021</c:v>
                </c:pt>
                <c:pt idx="1">
                  <c:v>Não foi atendido em 2021 mas foi atendido em anos anteriores 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0.84399999999999997</c:v>
                </c:pt>
                <c:pt idx="1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4E-4716-A627-91B571F0B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64784000"/>
        <c:axId val="164785536"/>
      </c:barChart>
      <c:catAx>
        <c:axId val="1647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64785536"/>
        <c:crosses val="autoZero"/>
        <c:auto val="0"/>
        <c:lblAlgn val="ctr"/>
        <c:lblOffset val="100"/>
        <c:noMultiLvlLbl val="0"/>
      </c:catAx>
      <c:valAx>
        <c:axId val="164785536"/>
        <c:scaling>
          <c:orientation val="minMax"/>
          <c:max val="0.9"/>
        </c:scaling>
        <c:delete val="1"/>
        <c:axPos val="l"/>
        <c:numFmt formatCode="0%" sourceLinked="0"/>
        <c:majorTickMark val="out"/>
        <c:minorTickMark val="none"/>
        <c:tickLblPos val="none"/>
        <c:crossAx val="16478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865226485049341"/>
          <c:h val="0.865631364241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EB-4E94-BEF3-0358589C2A0C}"/>
              </c:ext>
            </c:extLst>
          </c:dPt>
          <c:dPt>
            <c:idx val="1"/>
            <c:invertIfNegative val="0"/>
            <c:bubble3D val="0"/>
            <c:spPr>
              <a:solidFill>
                <a:srgbClr val="FFED68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EB-4E94-BEF3-0358589C2A0C}"/>
              </c:ext>
            </c:extLst>
          </c:dPt>
          <c:dPt>
            <c:idx val="2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EB-4E94-BEF3-0358589C2A0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EB-4E94-BEF3-0358589C2A0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AEB-4E94-BEF3-0358589C2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Aumentou</c:v>
                </c:pt>
                <c:pt idx="1">
                  <c:v>Ficou igual</c:v>
                </c:pt>
                <c:pt idx="2">
                  <c:v>Houve prejuízo</c:v>
                </c:pt>
                <c:pt idx="3">
                  <c:v>Não sabe / Não respondeu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0.40873884456980647</c:v>
                </c:pt>
                <c:pt idx="1">
                  <c:v>0.35263216051901153</c:v>
                </c:pt>
                <c:pt idx="2">
                  <c:v>0.17788534398924591</c:v>
                </c:pt>
                <c:pt idx="3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EB-4E94-BEF3-0358589C2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86540416"/>
        <c:axId val="186541952"/>
      </c:barChart>
      <c:catAx>
        <c:axId val="1865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6541952"/>
        <c:crosses val="autoZero"/>
        <c:auto val="0"/>
        <c:lblAlgn val="ctr"/>
        <c:lblOffset val="100"/>
        <c:noMultiLvlLbl val="0"/>
      </c:catAx>
      <c:valAx>
        <c:axId val="186541952"/>
        <c:scaling>
          <c:orientation val="minMax"/>
          <c:max val="0.5"/>
        </c:scaling>
        <c:delete val="1"/>
        <c:axPos val="l"/>
        <c:numFmt formatCode="0%" sourceLinked="0"/>
        <c:majorTickMark val="out"/>
        <c:minorTickMark val="none"/>
        <c:tickLblPos val="nextTo"/>
        <c:crossAx val="18654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3502442629454"/>
          <c:y val="4.9911021189497189E-2"/>
          <c:w val="0.7306497557370546"/>
          <c:h val="0.90017795762100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C49FF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DF-4533-9E17-CBFFA4F1E8F4}"/>
              </c:ext>
            </c:extLst>
          </c:dPt>
          <c:dPt>
            <c:idx val="1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DF-4533-9E17-CBFFA4F1E8F4}"/>
              </c:ext>
            </c:extLst>
          </c:dPt>
          <c:dPt>
            <c:idx val="2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DF-4533-9E17-CBFFA4F1E8F4}"/>
              </c:ext>
            </c:extLst>
          </c:dPt>
          <c:dPt>
            <c:idx val="3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DF-4533-9E17-CBFFA4F1E8F4}"/>
              </c:ext>
            </c:extLst>
          </c:dPt>
          <c:dPt>
            <c:idx val="4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DF-4533-9E17-CBFFA4F1E8F4}"/>
              </c:ext>
            </c:extLst>
          </c:dPt>
          <c:dPt>
            <c:idx val="5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DF-4533-9E17-CBFFA4F1E8F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9DF-4533-9E17-CBFFA4F1E8F4}"/>
              </c:ext>
            </c:extLst>
          </c:dPt>
          <c:dLbls>
            <c:dLbl>
              <c:idx val="4"/>
              <c:layout>
                <c:manualLayout>
                  <c:x val="-6.47038685381718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DF-4533-9E17-CBFFA4F1E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Aumentou até 10%</c:v>
                </c:pt>
                <c:pt idx="1">
                  <c:v>Entre 11% e 20%</c:v>
                </c:pt>
                <c:pt idx="2">
                  <c:v>Entre 21% e 30%</c:v>
                </c:pt>
                <c:pt idx="3">
                  <c:v>Entre 31% e 40%</c:v>
                </c:pt>
                <c:pt idx="4">
                  <c:v>Entre 41% e 50%</c:v>
                </c:pt>
                <c:pt idx="5">
                  <c:v>Mais de 50%</c:v>
                </c:pt>
                <c:pt idx="6">
                  <c:v>Não sabe avaliar</c:v>
                </c:pt>
              </c:strCache>
            </c:strRef>
          </c:cat>
          <c:val>
            <c:numRef>
              <c:f>Planilha1!$B$2:$B$8</c:f>
              <c:numCache>
                <c:formatCode>0.0%</c:formatCode>
                <c:ptCount val="7"/>
                <c:pt idx="0">
                  <c:v>0.21990200794363485</c:v>
                </c:pt>
                <c:pt idx="1">
                  <c:v>0.32851397953488859</c:v>
                </c:pt>
                <c:pt idx="2">
                  <c:v>0.15676578079016776</c:v>
                </c:pt>
                <c:pt idx="3">
                  <c:v>7.283292783986399E-2</c:v>
                </c:pt>
                <c:pt idx="4">
                  <c:v>3.8878542566933329E-2</c:v>
                </c:pt>
                <c:pt idx="5">
                  <c:v>6.854471449981131E-2</c:v>
                </c:pt>
                <c:pt idx="6">
                  <c:v>0.1145620468247002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9DF-4533-9E17-CBFFA4F1E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186603776"/>
        <c:axId val="186609664"/>
      </c:barChart>
      <c:catAx>
        <c:axId val="186603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6609664"/>
        <c:crosses val="autoZero"/>
        <c:auto val="0"/>
        <c:lblAlgn val="ctr"/>
        <c:lblOffset val="100"/>
        <c:noMultiLvlLbl val="0"/>
      </c:catAx>
      <c:valAx>
        <c:axId val="186609664"/>
        <c:scaling>
          <c:orientation val="minMax"/>
          <c:max val="0.4"/>
        </c:scaling>
        <c:delete val="1"/>
        <c:axPos val="t"/>
        <c:numFmt formatCode="0%" sourceLinked="0"/>
        <c:majorTickMark val="out"/>
        <c:minorTickMark val="none"/>
        <c:tickLblPos val="none"/>
        <c:crossAx val="18660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90698845513537E-2"/>
          <c:y val="3.9855072463768113E-2"/>
          <c:w val="0.84058934632753579"/>
          <c:h val="0.849191201643272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Aumentou</c:v>
                </c:pt>
              </c:strCache>
            </c:strRef>
          </c:tx>
          <c:spPr>
            <a:solidFill>
              <a:srgbClr val="3C49FF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0D-4C09-8A21-EEA6CC68E61D}"/>
              </c:ext>
            </c:extLst>
          </c:dPt>
          <c:dPt>
            <c:idx val="1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0D-4C09-8A21-EEA6CC68E6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Planilha1!$A$2:$A$22</c:f>
              <c:strCache>
                <c:ptCount val="21"/>
                <c:pt idx="0">
                  <c:v>AC</c:v>
                </c:pt>
                <c:pt idx="1">
                  <c:v>BA</c:v>
                </c:pt>
                <c:pt idx="2">
                  <c:v>CE</c:v>
                </c:pt>
                <c:pt idx="3">
                  <c:v>ES</c:v>
                </c:pt>
                <c:pt idx="4">
                  <c:v>GO</c:v>
                </c:pt>
                <c:pt idx="5">
                  <c:v>MA</c:v>
                </c:pt>
                <c:pt idx="6">
                  <c:v>MG</c:v>
                </c:pt>
                <c:pt idx="7">
                  <c:v>MS</c:v>
                </c:pt>
                <c:pt idx="8">
                  <c:v>MT</c:v>
                </c:pt>
                <c:pt idx="9">
                  <c:v>PA</c:v>
                </c:pt>
                <c:pt idx="10">
                  <c:v>PB</c:v>
                </c:pt>
                <c:pt idx="11">
                  <c:v>PE</c:v>
                </c:pt>
                <c:pt idx="12">
                  <c:v>PI</c:v>
                </c:pt>
                <c:pt idx="13">
                  <c:v>PR</c:v>
                </c:pt>
                <c:pt idx="14">
                  <c:v>RJ</c:v>
                </c:pt>
                <c:pt idx="15">
                  <c:v>RN</c:v>
                </c:pt>
                <c:pt idx="16">
                  <c:v>RO</c:v>
                </c:pt>
                <c:pt idx="17">
                  <c:v>RR</c:v>
                </c:pt>
                <c:pt idx="18">
                  <c:v>SC</c:v>
                </c:pt>
                <c:pt idx="19">
                  <c:v>SP</c:v>
                </c:pt>
                <c:pt idx="20">
                  <c:v>TO</c:v>
                </c:pt>
              </c:strCache>
            </c:strRef>
          </c:cat>
          <c:val>
            <c:numRef>
              <c:f>Planilha1!$B$2:$B$22</c:f>
              <c:numCache>
                <c:formatCode>###0%</c:formatCode>
                <c:ptCount val="21"/>
                <c:pt idx="0">
                  <c:v>0.56630824372759858</c:v>
                </c:pt>
                <c:pt idx="1">
                  <c:v>0.41217564870259482</c:v>
                </c:pt>
                <c:pt idx="2">
                  <c:v>0.48133595284872299</c:v>
                </c:pt>
                <c:pt idx="3">
                  <c:v>0.34210526315789475</c:v>
                </c:pt>
                <c:pt idx="4">
                  <c:v>0.3438575667655786</c:v>
                </c:pt>
                <c:pt idx="5">
                  <c:v>0.36548013245033112</c:v>
                </c:pt>
                <c:pt idx="6">
                  <c:v>0.4662629757785467</c:v>
                </c:pt>
                <c:pt idx="7">
                  <c:v>0.52775429698506615</c:v>
                </c:pt>
                <c:pt idx="8">
                  <c:v>0.48770370370370375</c:v>
                </c:pt>
                <c:pt idx="9">
                  <c:v>0.51006355932203395</c:v>
                </c:pt>
                <c:pt idx="10">
                  <c:v>0.46927374301675973</c:v>
                </c:pt>
                <c:pt idx="11">
                  <c:v>0.36090225563909778</c:v>
                </c:pt>
                <c:pt idx="12">
                  <c:v>0.58197879858657242</c:v>
                </c:pt>
                <c:pt idx="13">
                  <c:v>0.29367040486599505</c:v>
                </c:pt>
                <c:pt idx="14">
                  <c:v>0.109375</c:v>
                </c:pt>
                <c:pt idx="15">
                  <c:v>0.43196544276457888</c:v>
                </c:pt>
                <c:pt idx="16">
                  <c:v>0.40148911798396336</c:v>
                </c:pt>
                <c:pt idx="17">
                  <c:v>0.75229357798165142</c:v>
                </c:pt>
                <c:pt idx="18">
                  <c:v>0.43932038834951453</c:v>
                </c:pt>
                <c:pt idx="19">
                  <c:v>0.29689876347285593</c:v>
                </c:pt>
                <c:pt idx="20">
                  <c:v>0.52314814814814814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0D-4C09-8A21-EEA6CC68E61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Ficou igual</c:v>
                </c:pt>
              </c:strCache>
            </c:strRef>
          </c:tx>
          <c:spPr>
            <a:solidFill>
              <a:srgbClr val="FFED68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Planilha1!$A$2:$A$22</c:f>
              <c:strCache>
                <c:ptCount val="21"/>
                <c:pt idx="0">
                  <c:v>AC</c:v>
                </c:pt>
                <c:pt idx="1">
                  <c:v>BA</c:v>
                </c:pt>
                <c:pt idx="2">
                  <c:v>CE</c:v>
                </c:pt>
                <c:pt idx="3">
                  <c:v>ES</c:v>
                </c:pt>
                <c:pt idx="4">
                  <c:v>GO</c:v>
                </c:pt>
                <c:pt idx="5">
                  <c:v>MA</c:v>
                </c:pt>
                <c:pt idx="6">
                  <c:v>MG</c:v>
                </c:pt>
                <c:pt idx="7">
                  <c:v>MS</c:v>
                </c:pt>
                <c:pt idx="8">
                  <c:v>MT</c:v>
                </c:pt>
                <c:pt idx="9">
                  <c:v>PA</c:v>
                </c:pt>
                <c:pt idx="10">
                  <c:v>PB</c:v>
                </c:pt>
                <c:pt idx="11">
                  <c:v>PE</c:v>
                </c:pt>
                <c:pt idx="12">
                  <c:v>PI</c:v>
                </c:pt>
                <c:pt idx="13">
                  <c:v>PR</c:v>
                </c:pt>
                <c:pt idx="14">
                  <c:v>RJ</c:v>
                </c:pt>
                <c:pt idx="15">
                  <c:v>RN</c:v>
                </c:pt>
                <c:pt idx="16">
                  <c:v>RO</c:v>
                </c:pt>
                <c:pt idx="17">
                  <c:v>RR</c:v>
                </c:pt>
                <c:pt idx="18">
                  <c:v>SC</c:v>
                </c:pt>
                <c:pt idx="19">
                  <c:v>SP</c:v>
                </c:pt>
                <c:pt idx="20">
                  <c:v>TO</c:v>
                </c:pt>
              </c:strCache>
            </c:strRef>
          </c:cat>
          <c:val>
            <c:numRef>
              <c:f>Planilha1!$C$2:$C$22</c:f>
              <c:numCache>
                <c:formatCode>###0%</c:formatCode>
                <c:ptCount val="21"/>
                <c:pt idx="0">
                  <c:v>0.28315412186379929</c:v>
                </c:pt>
                <c:pt idx="1">
                  <c:v>0.29141716566866266</c:v>
                </c:pt>
                <c:pt idx="2">
                  <c:v>0.21925343811394893</c:v>
                </c:pt>
                <c:pt idx="3">
                  <c:v>0.43984962406015038</c:v>
                </c:pt>
                <c:pt idx="4">
                  <c:v>0.41175074183976262</c:v>
                </c:pt>
                <c:pt idx="5">
                  <c:v>0.39735099337748347</c:v>
                </c:pt>
                <c:pt idx="6">
                  <c:v>0.33650519031141868</c:v>
                </c:pt>
                <c:pt idx="7">
                  <c:v>0.26387714849253308</c:v>
                </c:pt>
                <c:pt idx="8">
                  <c:v>0.35259259259259257</c:v>
                </c:pt>
                <c:pt idx="9">
                  <c:v>0.3449858757062147</c:v>
                </c:pt>
                <c:pt idx="10">
                  <c:v>0.35371949426639226</c:v>
                </c:pt>
                <c:pt idx="11">
                  <c:v>0.2781954887218045</c:v>
                </c:pt>
                <c:pt idx="12">
                  <c:v>0.23286219081272083</c:v>
                </c:pt>
                <c:pt idx="13">
                  <c:v>0.41265919026800985</c:v>
                </c:pt>
                <c:pt idx="14">
                  <c:v>0.671875</c:v>
                </c:pt>
                <c:pt idx="15">
                  <c:v>0.37149028077753776</c:v>
                </c:pt>
                <c:pt idx="16">
                  <c:v>0.23138602520045817</c:v>
                </c:pt>
                <c:pt idx="17">
                  <c:v>8.2568807339449532E-2</c:v>
                </c:pt>
                <c:pt idx="18">
                  <c:v>0.36488673139158578</c:v>
                </c:pt>
                <c:pt idx="19">
                  <c:v>0.40937644647226079</c:v>
                </c:pt>
                <c:pt idx="20">
                  <c:v>0.47685185185185186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90D-4C09-8A21-EEA6CC68E61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Houve prejuízo</c:v>
                </c:pt>
              </c:strCache>
            </c:strRef>
          </c:tx>
          <c:spPr>
            <a:solidFill>
              <a:srgbClr val="F3455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0D-4C09-8A21-EEA6CC68E6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Planilha1!$A$2:$A$22</c:f>
              <c:strCache>
                <c:ptCount val="21"/>
                <c:pt idx="0">
                  <c:v>AC</c:v>
                </c:pt>
                <c:pt idx="1">
                  <c:v>BA</c:v>
                </c:pt>
                <c:pt idx="2">
                  <c:v>CE</c:v>
                </c:pt>
                <c:pt idx="3">
                  <c:v>ES</c:v>
                </c:pt>
                <c:pt idx="4">
                  <c:v>GO</c:v>
                </c:pt>
                <c:pt idx="5">
                  <c:v>MA</c:v>
                </c:pt>
                <c:pt idx="6">
                  <c:v>MG</c:v>
                </c:pt>
                <c:pt idx="7">
                  <c:v>MS</c:v>
                </c:pt>
                <c:pt idx="8">
                  <c:v>MT</c:v>
                </c:pt>
                <c:pt idx="9">
                  <c:v>PA</c:v>
                </c:pt>
                <c:pt idx="10">
                  <c:v>PB</c:v>
                </c:pt>
                <c:pt idx="11">
                  <c:v>PE</c:v>
                </c:pt>
                <c:pt idx="12">
                  <c:v>PI</c:v>
                </c:pt>
                <c:pt idx="13">
                  <c:v>PR</c:v>
                </c:pt>
                <c:pt idx="14">
                  <c:v>RJ</c:v>
                </c:pt>
                <c:pt idx="15">
                  <c:v>RN</c:v>
                </c:pt>
                <c:pt idx="16">
                  <c:v>RO</c:v>
                </c:pt>
                <c:pt idx="17">
                  <c:v>RR</c:v>
                </c:pt>
                <c:pt idx="18">
                  <c:v>SC</c:v>
                </c:pt>
                <c:pt idx="19">
                  <c:v>SP</c:v>
                </c:pt>
                <c:pt idx="20">
                  <c:v>TO</c:v>
                </c:pt>
              </c:strCache>
            </c:strRef>
          </c:cat>
          <c:val>
            <c:numRef>
              <c:f>Planilha1!$D$2:$D$22</c:f>
              <c:numCache>
                <c:formatCode>###0%</c:formatCode>
                <c:ptCount val="21"/>
                <c:pt idx="0">
                  <c:v>0.15053763440860216</c:v>
                </c:pt>
                <c:pt idx="1">
                  <c:v>0.19760479041916168</c:v>
                </c:pt>
                <c:pt idx="2">
                  <c:v>0.24047151277013754</c:v>
                </c:pt>
                <c:pt idx="3">
                  <c:v>0.19548872180451127</c:v>
                </c:pt>
                <c:pt idx="4">
                  <c:v>0.17198813056379822</c:v>
                </c:pt>
                <c:pt idx="5">
                  <c:v>0.17963576158940397</c:v>
                </c:pt>
                <c:pt idx="6">
                  <c:v>0.14424740484429066</c:v>
                </c:pt>
                <c:pt idx="7">
                  <c:v>0.1480698788391096</c:v>
                </c:pt>
                <c:pt idx="8">
                  <c:v>0.11466666666666667</c:v>
                </c:pt>
                <c:pt idx="9">
                  <c:v>0.14495056497175141</c:v>
                </c:pt>
                <c:pt idx="10">
                  <c:v>0.1384886798000588</c:v>
                </c:pt>
                <c:pt idx="11">
                  <c:v>0.2781954887218045</c:v>
                </c:pt>
                <c:pt idx="12">
                  <c:v>0.15335689045936396</c:v>
                </c:pt>
                <c:pt idx="13">
                  <c:v>0.21421782931001712</c:v>
                </c:pt>
                <c:pt idx="14">
                  <c:v>0.109375</c:v>
                </c:pt>
                <c:pt idx="15">
                  <c:v>0.12742980561555076</c:v>
                </c:pt>
                <c:pt idx="16">
                  <c:v>0.20389461626575028</c:v>
                </c:pt>
                <c:pt idx="17">
                  <c:v>8.2568807339449532E-2</c:v>
                </c:pt>
                <c:pt idx="18">
                  <c:v>0.14158576051779936</c:v>
                </c:pt>
                <c:pt idx="19">
                  <c:v>0.22184751702704489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0D-4C09-8A21-EEA6CC68E61D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NS / NR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Planilha1!$A$2:$A$22</c:f>
              <c:strCache>
                <c:ptCount val="21"/>
                <c:pt idx="0">
                  <c:v>AC</c:v>
                </c:pt>
                <c:pt idx="1">
                  <c:v>BA</c:v>
                </c:pt>
                <c:pt idx="2">
                  <c:v>CE</c:v>
                </c:pt>
                <c:pt idx="3">
                  <c:v>ES</c:v>
                </c:pt>
                <c:pt idx="4">
                  <c:v>GO</c:v>
                </c:pt>
                <c:pt idx="5">
                  <c:v>MA</c:v>
                </c:pt>
                <c:pt idx="6">
                  <c:v>MG</c:v>
                </c:pt>
                <c:pt idx="7">
                  <c:v>MS</c:v>
                </c:pt>
                <c:pt idx="8">
                  <c:v>MT</c:v>
                </c:pt>
                <c:pt idx="9">
                  <c:v>PA</c:v>
                </c:pt>
                <c:pt idx="10">
                  <c:v>PB</c:v>
                </c:pt>
                <c:pt idx="11">
                  <c:v>PE</c:v>
                </c:pt>
                <c:pt idx="12">
                  <c:v>PI</c:v>
                </c:pt>
                <c:pt idx="13">
                  <c:v>PR</c:v>
                </c:pt>
                <c:pt idx="14">
                  <c:v>RJ</c:v>
                </c:pt>
                <c:pt idx="15">
                  <c:v>RN</c:v>
                </c:pt>
                <c:pt idx="16">
                  <c:v>RO</c:v>
                </c:pt>
                <c:pt idx="17">
                  <c:v>RR</c:v>
                </c:pt>
                <c:pt idx="18">
                  <c:v>SC</c:v>
                </c:pt>
                <c:pt idx="19">
                  <c:v>SP</c:v>
                </c:pt>
                <c:pt idx="20">
                  <c:v>TO</c:v>
                </c:pt>
              </c:strCache>
            </c:strRef>
          </c:cat>
          <c:val>
            <c:numRef>
              <c:f>Planilha1!$E$2:$E$22</c:f>
              <c:numCache>
                <c:formatCode>###0%</c:formatCode>
                <c:ptCount val="21"/>
                <c:pt idx="0">
                  <c:v>0</c:v>
                </c:pt>
                <c:pt idx="1">
                  <c:v>9.880239520958084E-2</c:v>
                </c:pt>
                <c:pt idx="2">
                  <c:v>5.8939096267190572E-2</c:v>
                </c:pt>
                <c:pt idx="3">
                  <c:v>2.2556390977443611E-2</c:v>
                </c:pt>
                <c:pt idx="4">
                  <c:v>7.2403560830860525E-2</c:v>
                </c:pt>
                <c:pt idx="5">
                  <c:v>5.7533112582781459E-2</c:v>
                </c:pt>
                <c:pt idx="6">
                  <c:v>5.2984429065743945E-2</c:v>
                </c:pt>
                <c:pt idx="7">
                  <c:v>6.0298675683291073E-2</c:v>
                </c:pt>
                <c:pt idx="8">
                  <c:v>4.5037037037037035E-2</c:v>
                </c:pt>
                <c:pt idx="9">
                  <c:v>0</c:v>
                </c:pt>
                <c:pt idx="10">
                  <c:v>3.8518082916789181E-2</c:v>
                </c:pt>
                <c:pt idx="11">
                  <c:v>8.2706766917293228E-2</c:v>
                </c:pt>
                <c:pt idx="12">
                  <c:v>3.1802120141342753E-2</c:v>
                </c:pt>
                <c:pt idx="13">
                  <c:v>7.9452575555977956E-2</c:v>
                </c:pt>
                <c:pt idx="14">
                  <c:v>0.109375</c:v>
                </c:pt>
                <c:pt idx="15">
                  <c:v>6.9114470842332618E-2</c:v>
                </c:pt>
                <c:pt idx="16">
                  <c:v>0.16323024054982818</c:v>
                </c:pt>
                <c:pt idx="17">
                  <c:v>8.2568807339449532E-2</c:v>
                </c:pt>
                <c:pt idx="18">
                  <c:v>5.4207119741100325E-2</c:v>
                </c:pt>
                <c:pt idx="19">
                  <c:v>7.187727302783839E-2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90D-4C09-8A21-EEA6CC68E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64784000"/>
        <c:axId val="164785536"/>
      </c:barChart>
      <c:catAx>
        <c:axId val="1647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64785536"/>
        <c:crosses val="autoZero"/>
        <c:auto val="0"/>
        <c:lblAlgn val="ctr"/>
        <c:lblOffset val="100"/>
        <c:noMultiLvlLbl val="0"/>
      </c:catAx>
      <c:valAx>
        <c:axId val="164785536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6478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670425441350052"/>
          <c:y val="0.51837726805888384"/>
          <c:w val="0.13213295478236176"/>
          <c:h val="0.27483966678078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90698845513537E-2"/>
          <c:y val="1.5566099983360972E-2"/>
          <c:w val="0.96571822187384948"/>
          <c:h val="0.829759766824068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Aumentou</c:v>
                </c:pt>
              </c:strCache>
            </c:strRef>
          </c:tx>
          <c:spPr>
            <a:solidFill>
              <a:srgbClr val="3C49FF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69-4847-B52B-8AD59FF5B1A0}"/>
              </c:ext>
            </c:extLst>
          </c:dPt>
          <c:dPt>
            <c:idx val="1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69-4847-B52B-8AD59FF5B1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0.39300760378133992</c:v>
                </c:pt>
                <c:pt idx="1">
                  <c:v>0.47646424721523539</c:v>
                </c:pt>
                <c:pt idx="2">
                  <c:v>0.41339641434262953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9-4847-B52B-8AD59FF5B1A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Ficou igual</c:v>
                </c:pt>
              </c:strCache>
            </c:strRef>
          </c:tx>
          <c:spPr>
            <a:solidFill>
              <a:srgbClr val="FFED68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Planilha1!$C$2:$C$4</c:f>
              <c:numCache>
                <c:formatCode>###0%</c:formatCode>
                <c:ptCount val="3"/>
                <c:pt idx="0">
                  <c:v>0.36012638717632556</c:v>
                </c:pt>
                <c:pt idx="1">
                  <c:v>0.40591687627260747</c:v>
                </c:pt>
                <c:pt idx="2">
                  <c:v>0.31772908366533864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69-4847-B52B-8AD59FF5B1A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Houve prejuízo</c:v>
                </c:pt>
              </c:strCache>
            </c:strRef>
          </c:tx>
          <c:spPr>
            <a:solidFill>
              <a:srgbClr val="F3455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Planilha1!$D$2:$D$4</c:f>
              <c:numCache>
                <c:formatCode>###0%</c:formatCode>
                <c:ptCount val="3"/>
                <c:pt idx="0">
                  <c:v>0.18552198931360461</c:v>
                </c:pt>
                <c:pt idx="1">
                  <c:v>7.2463768115942032E-2</c:v>
                </c:pt>
                <c:pt idx="2">
                  <c:v>0.20338645418326692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69-4847-B52B-8AD59FF5B1A0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NS / NR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Planilha1!$E$2:$E$4</c:f>
              <c:numCache>
                <c:formatCode>###0%</c:formatCode>
                <c:ptCount val="3"/>
                <c:pt idx="0">
                  <c:v>6.1344019728729965E-2</c:v>
                </c:pt>
                <c:pt idx="1">
                  <c:v>4.5155108396215123E-2</c:v>
                </c:pt>
                <c:pt idx="2">
                  <c:v>6.5488047808764938E-2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669-4847-B52B-8AD59FF5B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4784000"/>
        <c:axId val="164785536"/>
      </c:barChart>
      <c:catAx>
        <c:axId val="1647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64785536"/>
        <c:crosses val="autoZero"/>
        <c:auto val="0"/>
        <c:lblAlgn val="ctr"/>
        <c:lblOffset val="100"/>
        <c:noMultiLvlLbl val="0"/>
      </c:catAx>
      <c:valAx>
        <c:axId val="164785536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6478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90698845513537E-2"/>
          <c:y val="0.1171498701814052"/>
          <c:w val="0.73483157732739179"/>
          <c:h val="0.6586592593584417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Aumentou</c:v>
                </c:pt>
              </c:strCache>
            </c:strRef>
          </c:tx>
          <c:spPr>
            <a:solidFill>
              <a:srgbClr val="3C49FF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DA-44A8-B169-4470EF48482B}"/>
              </c:ext>
            </c:extLst>
          </c:dPt>
          <c:dPt>
            <c:idx val="1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DA-44A8-B169-4470EF4848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Consultoria a Distância</c:v>
                </c:pt>
                <c:pt idx="1">
                  <c:v>Consultoria Presencial</c:v>
                </c:pt>
                <c:pt idx="2">
                  <c:v>Orientação Técnica a Distância</c:v>
                </c:pt>
                <c:pt idx="3">
                  <c:v>Orientação Técnica Presencial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0.53940134392180816</c:v>
                </c:pt>
                <c:pt idx="1">
                  <c:v>0.42358437513518188</c:v>
                </c:pt>
                <c:pt idx="2">
                  <c:v>0.36269605765154728</c:v>
                </c:pt>
                <c:pt idx="3">
                  <c:v>0.40113446780113449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DA-44A8-B169-4470EF48482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Ficou igual</c:v>
                </c:pt>
              </c:strCache>
            </c:strRef>
          </c:tx>
          <c:spPr>
            <a:solidFill>
              <a:srgbClr val="FFED68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Consultoria a Distância</c:v>
                </c:pt>
                <c:pt idx="1">
                  <c:v>Consultoria Presencial</c:v>
                </c:pt>
                <c:pt idx="2">
                  <c:v>Orientação Técnica a Distância</c:v>
                </c:pt>
                <c:pt idx="3">
                  <c:v>Orientação Técnica Presencial</c:v>
                </c:pt>
              </c:strCache>
            </c:strRef>
          </c:cat>
          <c:val>
            <c:numRef>
              <c:f>Planilha1!$C$2:$C$5</c:f>
              <c:numCache>
                <c:formatCode>###0%</c:formatCode>
                <c:ptCount val="4"/>
                <c:pt idx="0">
                  <c:v>0.27611484422724497</c:v>
                </c:pt>
                <c:pt idx="1">
                  <c:v>0.36847341783103343</c:v>
                </c:pt>
                <c:pt idx="2">
                  <c:v>0.35447223399745653</c:v>
                </c:pt>
                <c:pt idx="3">
                  <c:v>0.34808141474808141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DA-44A8-B169-4470EF48482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Houve prejuízo</c:v>
                </c:pt>
              </c:strCache>
            </c:strRef>
          </c:tx>
          <c:spPr>
            <a:solidFill>
              <a:srgbClr val="F3455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Consultoria a Distância</c:v>
                </c:pt>
                <c:pt idx="1">
                  <c:v>Consultoria Presencial</c:v>
                </c:pt>
                <c:pt idx="2">
                  <c:v>Orientação Técnica a Distância</c:v>
                </c:pt>
                <c:pt idx="3">
                  <c:v>Orientação Técnica Presencial</c:v>
                </c:pt>
              </c:strCache>
            </c:strRef>
          </c:cat>
          <c:val>
            <c:numRef>
              <c:f>Planilha1!$D$2:$D$5</c:f>
              <c:numCache>
                <c:formatCode>###0%</c:formatCode>
                <c:ptCount val="4"/>
                <c:pt idx="0">
                  <c:v>0.12858888210140501</c:v>
                </c:pt>
                <c:pt idx="1">
                  <c:v>0.16191547346108923</c:v>
                </c:pt>
                <c:pt idx="2">
                  <c:v>0.21025858414582452</c:v>
                </c:pt>
                <c:pt idx="3">
                  <c:v>0.18281614948281613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DA-44A8-B169-4470EF48482B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NS / NR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Consultoria a Distância</c:v>
                </c:pt>
                <c:pt idx="1">
                  <c:v>Consultoria Presencial</c:v>
                </c:pt>
                <c:pt idx="2">
                  <c:v>Orientação Técnica a Distância</c:v>
                </c:pt>
                <c:pt idx="3">
                  <c:v>Orientação Técnica Presencial</c:v>
                </c:pt>
              </c:strCache>
            </c:strRef>
          </c:cat>
          <c:val>
            <c:numRef>
              <c:f>Planilha1!$E$2:$E$5</c:f>
              <c:numCache>
                <c:formatCode>###0%</c:formatCode>
                <c:ptCount val="4"/>
                <c:pt idx="0">
                  <c:v>5.5894929749541848E-2</c:v>
                </c:pt>
                <c:pt idx="1">
                  <c:v>4.6026733572695419E-2</c:v>
                </c:pt>
                <c:pt idx="2">
                  <c:v>7.2573124205171688E-2</c:v>
                </c:pt>
                <c:pt idx="3">
                  <c:v>6.7967967967967974E-2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DA-44A8-B169-4470EF484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100"/>
        <c:axId val="164784000"/>
        <c:axId val="164785536"/>
      </c:barChart>
      <c:catAx>
        <c:axId val="1647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64785536"/>
        <c:crosses val="autoZero"/>
        <c:auto val="0"/>
        <c:lblAlgn val="ctr"/>
        <c:lblOffset val="100"/>
        <c:noMultiLvlLbl val="0"/>
      </c:catAx>
      <c:valAx>
        <c:axId val="164785536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6478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912261676803651"/>
          <c:y val="0.44230771571614463"/>
          <c:w val="0.19881174907312069"/>
          <c:h val="0.31635081329858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34556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0E-48EA-AA81-CE1BA1E1F463}"/>
              </c:ext>
            </c:extLst>
          </c:dPt>
          <c:dPt>
            <c:idx val="1"/>
            <c:invertIfNegative val="0"/>
            <c:bubble3D val="0"/>
            <c:spPr>
              <a:solidFill>
                <a:srgbClr val="FFED68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0E-48EA-AA81-CE1BA1E1F463}"/>
              </c:ext>
            </c:extLst>
          </c:dPt>
          <c:dPt>
            <c:idx val="2"/>
            <c:invertIfNegative val="0"/>
            <c:bubble3D val="0"/>
            <c:spPr>
              <a:solidFill>
                <a:srgbClr val="3C49FF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0E-48EA-AA81-CE1BA1E1F4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0.24299999999999999</c:v>
                </c:pt>
                <c:pt idx="1">
                  <c:v>0.33200000000000002</c:v>
                </c:pt>
                <c:pt idx="2">
                  <c:v>0.42499999999999999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0E-48EA-AA81-CE1BA1E1F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79"/>
        <c:axId val="187413248"/>
        <c:axId val="187414784"/>
      </c:barChart>
      <c:catAx>
        <c:axId val="18741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7414784"/>
        <c:crosses val="autoZero"/>
        <c:auto val="1"/>
        <c:lblAlgn val="ctr"/>
        <c:lblOffset val="100"/>
        <c:noMultiLvlLbl val="0"/>
      </c:catAx>
      <c:valAx>
        <c:axId val="187414784"/>
        <c:scaling>
          <c:orientation val="minMax"/>
          <c:max val="0.9"/>
        </c:scaling>
        <c:delete val="1"/>
        <c:axPos val="l"/>
        <c:numFmt formatCode="0.0%" sourceLinked="1"/>
        <c:majorTickMark val="out"/>
        <c:minorTickMark val="none"/>
        <c:tickLblPos val="none"/>
        <c:crossAx val="18741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34556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09-4CC0-A052-CEC8121F8F69}"/>
              </c:ext>
            </c:extLst>
          </c:dPt>
          <c:dPt>
            <c:idx val="1"/>
            <c:invertIfNegative val="0"/>
            <c:bubble3D val="0"/>
            <c:spPr>
              <a:solidFill>
                <a:srgbClr val="FFED68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09-4CC0-A052-CEC8121F8F69}"/>
              </c:ext>
            </c:extLst>
          </c:dPt>
          <c:dPt>
            <c:idx val="2"/>
            <c:invertIfNegative val="0"/>
            <c:bubble3D val="0"/>
            <c:spPr>
              <a:solidFill>
                <a:srgbClr val="3C49FF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09-4CC0-A052-CEC8121F8F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0.39200000000000002</c:v>
                </c:pt>
                <c:pt idx="1">
                  <c:v>0.29499999999999998</c:v>
                </c:pt>
                <c:pt idx="2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09-4CC0-A052-CEC8121F8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79"/>
        <c:axId val="187588992"/>
        <c:axId val="187590528"/>
      </c:barChart>
      <c:catAx>
        <c:axId val="18758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7590528"/>
        <c:crosses val="autoZero"/>
        <c:auto val="1"/>
        <c:lblAlgn val="ctr"/>
        <c:lblOffset val="100"/>
        <c:noMultiLvlLbl val="0"/>
      </c:catAx>
      <c:valAx>
        <c:axId val="187590528"/>
        <c:scaling>
          <c:orientation val="minMax"/>
          <c:max val="0.9"/>
        </c:scaling>
        <c:delete val="1"/>
        <c:axPos val="l"/>
        <c:numFmt formatCode="0.0%" sourceLinked="1"/>
        <c:majorTickMark val="out"/>
        <c:minorTickMark val="none"/>
        <c:tickLblPos val="none"/>
        <c:crossAx val="18758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45911949685536E-2"/>
          <c:y val="5.7706581677532204E-2"/>
          <c:w val="0.88930817610062896"/>
          <c:h val="0.7377459268483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34556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7D-4412-A8D5-A1F5F3463FF3}"/>
              </c:ext>
            </c:extLst>
          </c:dPt>
          <c:dPt>
            <c:idx val="1"/>
            <c:invertIfNegative val="0"/>
            <c:bubble3D val="0"/>
            <c:spPr>
              <a:solidFill>
                <a:srgbClr val="FFED68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7D-4412-A8D5-A1F5F3463FF3}"/>
              </c:ext>
            </c:extLst>
          </c:dPt>
          <c:dPt>
            <c:idx val="2"/>
            <c:invertIfNegative val="0"/>
            <c:bubble3D val="0"/>
            <c:spPr>
              <a:solidFill>
                <a:srgbClr val="3C49FF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7D-4412-A8D5-A1F5F3463F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0.44700000000000001</c:v>
                </c:pt>
                <c:pt idx="1">
                  <c:v>0.28699999999999998</c:v>
                </c:pt>
                <c:pt idx="2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7D-4412-A8D5-A1F5F3463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79"/>
        <c:axId val="187506688"/>
        <c:axId val="187508224"/>
      </c:barChart>
      <c:catAx>
        <c:axId val="18750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7508224"/>
        <c:crosses val="autoZero"/>
        <c:auto val="1"/>
        <c:lblAlgn val="ctr"/>
        <c:lblOffset val="100"/>
        <c:noMultiLvlLbl val="0"/>
      </c:catAx>
      <c:valAx>
        <c:axId val="187508224"/>
        <c:scaling>
          <c:orientation val="minMax"/>
          <c:max val="0.9"/>
        </c:scaling>
        <c:delete val="1"/>
        <c:axPos val="l"/>
        <c:numFmt formatCode="0.0%" sourceLinked="1"/>
        <c:majorTickMark val="out"/>
        <c:minorTickMark val="none"/>
        <c:tickLblPos val="none"/>
        <c:crossAx val="18750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886104547279142"/>
          <c:h val="0.76203109006432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C49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60-4025-8FCC-3B96AA04B239}"/>
              </c:ext>
            </c:extLst>
          </c:dPt>
          <c:dPt>
            <c:idx val="1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60-4025-8FCC-3B96AA04B239}"/>
              </c:ext>
            </c:extLst>
          </c:dPt>
          <c:dPt>
            <c:idx val="2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60-4025-8FCC-3B96AA04B239}"/>
              </c:ext>
            </c:extLst>
          </c:dPt>
          <c:dPt>
            <c:idx val="3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60-4025-8FCC-3B96AA04B239}"/>
              </c:ext>
            </c:extLst>
          </c:dPt>
          <c:dPt>
            <c:idx val="4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60-4025-8FCC-3B96AA04B239}"/>
              </c:ext>
            </c:extLst>
          </c:dPt>
          <c:dPt>
            <c:idx val="5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360-4025-8FCC-3B96AA04B239}"/>
              </c:ext>
            </c:extLst>
          </c:dPt>
          <c:dPt>
            <c:idx val="7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360-4025-8FCC-3B96AA04B2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Cursos presenciais</c:v>
                </c:pt>
                <c:pt idx="1">
                  <c:v>Cursos online</c:v>
                </c:pt>
                <c:pt idx="2">
                  <c:v>Consultoria presencial</c:v>
                </c:pt>
                <c:pt idx="3">
                  <c:v>Palestras e vídeos disponibilizados na internet</c:v>
                </c:pt>
                <c:pt idx="4">
                  <c:v>Consultoria online</c:v>
                </c:pt>
                <c:pt idx="5">
                  <c:v>Artigos disponibilizados na internet</c:v>
                </c:pt>
                <c:pt idx="6">
                  <c:v>Protocolos de retomada após Covid-19</c:v>
                </c:pt>
                <c:pt idx="7">
                  <c:v>Não sabe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0.46060914856659002</c:v>
                </c:pt>
                <c:pt idx="1">
                  <c:v>0.46022424125255063</c:v>
                </c:pt>
                <c:pt idx="2">
                  <c:v>0.44255334635825877</c:v>
                </c:pt>
                <c:pt idx="3">
                  <c:v>0.41956405486231269</c:v>
                </c:pt>
                <c:pt idx="4">
                  <c:v>0.37521934407185353</c:v>
                </c:pt>
                <c:pt idx="5">
                  <c:v>0.36082568480292848</c:v>
                </c:pt>
                <c:pt idx="6">
                  <c:v>0.3044666235206791</c:v>
                </c:pt>
                <c:pt idx="7">
                  <c:v>8.4156795455324007E-2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360-4025-8FCC-3B96AA04B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27"/>
        <c:axId val="188546048"/>
        <c:axId val="188556032"/>
      </c:barChart>
      <c:catAx>
        <c:axId val="18854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8556032"/>
        <c:crosses val="autoZero"/>
        <c:auto val="0"/>
        <c:lblAlgn val="ctr"/>
        <c:lblOffset val="100"/>
        <c:noMultiLvlLbl val="0"/>
      </c:catAx>
      <c:valAx>
        <c:axId val="188556032"/>
        <c:scaling>
          <c:orientation val="minMax"/>
          <c:max val="0.70000000000000007"/>
        </c:scaling>
        <c:delete val="1"/>
        <c:axPos val="l"/>
        <c:numFmt formatCode="0%" sourceLinked="0"/>
        <c:majorTickMark val="out"/>
        <c:minorTickMark val="none"/>
        <c:tickLblPos val="none"/>
        <c:crossAx val="18854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020523290366E-2"/>
          <c:y val="4.0515653775322284E-2"/>
          <c:w val="0.97219589534192685"/>
          <c:h val="0.62957468714200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'Q8'!$B$25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84F4BC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'Q8'!$A$26:$A$32</c:f>
              <c:strCache>
                <c:ptCount val="7"/>
                <c:pt idx="0">
                  <c:v>Cursos online</c:v>
                </c:pt>
                <c:pt idx="1">
                  <c:v>Cursos presenciais</c:v>
                </c:pt>
                <c:pt idx="2">
                  <c:v>Consultoria presencial</c:v>
                </c:pt>
                <c:pt idx="3">
                  <c:v>Palestras e vídeos disponibilizados na internet</c:v>
                </c:pt>
                <c:pt idx="4">
                  <c:v>Consultoria online</c:v>
                </c:pt>
                <c:pt idx="5">
                  <c:v>Artigos disponibilizados na internet</c:v>
                </c:pt>
                <c:pt idx="6">
                  <c:v>Protocolos de retomada após Covid-19</c:v>
                </c:pt>
              </c:strCache>
            </c:strRef>
          </c:cat>
          <c:val>
            <c:numRef>
              <c:f>'Q8'!$B$26:$B$32</c:f>
              <c:numCache>
                <c:formatCode>###0%</c:formatCode>
                <c:ptCount val="7"/>
                <c:pt idx="0">
                  <c:v>0.48162038583061473</c:v>
                </c:pt>
                <c:pt idx="1">
                  <c:v>0.4687251149528629</c:v>
                </c:pt>
                <c:pt idx="2">
                  <c:v>0.43707775694212542</c:v>
                </c:pt>
                <c:pt idx="3">
                  <c:v>0.42559531454699578</c:v>
                </c:pt>
                <c:pt idx="4">
                  <c:v>0.37353575832305791</c:v>
                </c:pt>
                <c:pt idx="5">
                  <c:v>0.35146937936703659</c:v>
                </c:pt>
                <c:pt idx="6">
                  <c:v>0.27961160060623186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1E-4E5F-98F0-51E33DE9DB16}"/>
            </c:ext>
          </c:extLst>
        </c:ser>
        <c:ser>
          <c:idx val="1"/>
          <c:order val="1"/>
          <c:tx>
            <c:strRef>
              <c:f>'Q8'!$C$25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rgbClr val="9384FB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'Q8'!$A$26:$A$32</c:f>
              <c:strCache>
                <c:ptCount val="7"/>
                <c:pt idx="0">
                  <c:v>Cursos online</c:v>
                </c:pt>
                <c:pt idx="1">
                  <c:v>Cursos presenciais</c:v>
                </c:pt>
                <c:pt idx="2">
                  <c:v>Consultoria presencial</c:v>
                </c:pt>
                <c:pt idx="3">
                  <c:v>Palestras e vídeos disponibilizados na internet</c:v>
                </c:pt>
                <c:pt idx="4">
                  <c:v>Consultoria online</c:v>
                </c:pt>
                <c:pt idx="5">
                  <c:v>Artigos disponibilizados na internet</c:v>
                </c:pt>
                <c:pt idx="6">
                  <c:v>Protocolos de retomada após Covid-19</c:v>
                </c:pt>
              </c:strCache>
            </c:strRef>
          </c:cat>
          <c:val>
            <c:numRef>
              <c:f>'Q8'!$C$26:$C$32</c:f>
              <c:numCache>
                <c:formatCode>###0%</c:formatCode>
                <c:ptCount val="7"/>
                <c:pt idx="0">
                  <c:v>0.42112827883578874</c:v>
                </c:pt>
                <c:pt idx="1">
                  <c:v>0.46801629132726402</c:v>
                </c:pt>
                <c:pt idx="2">
                  <c:v>0.49227452389507725</c:v>
                </c:pt>
                <c:pt idx="3">
                  <c:v>0.37086727359846672</c:v>
                </c:pt>
                <c:pt idx="4">
                  <c:v>0.3685912793483469</c:v>
                </c:pt>
                <c:pt idx="5">
                  <c:v>0.33512995568331538</c:v>
                </c:pt>
                <c:pt idx="6">
                  <c:v>0.27970771442261616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1E-4E5F-98F0-51E33DE9DB16}"/>
            </c:ext>
          </c:extLst>
        </c:ser>
        <c:ser>
          <c:idx val="2"/>
          <c:order val="2"/>
          <c:tx>
            <c:strRef>
              <c:f>'Q8'!$D$25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FFAAAA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'Q8'!$A$26:$A$32</c:f>
              <c:strCache>
                <c:ptCount val="7"/>
                <c:pt idx="0">
                  <c:v>Cursos online</c:v>
                </c:pt>
                <c:pt idx="1">
                  <c:v>Cursos presenciais</c:v>
                </c:pt>
                <c:pt idx="2">
                  <c:v>Consultoria presencial</c:v>
                </c:pt>
                <c:pt idx="3">
                  <c:v>Palestras e vídeos disponibilizados na internet</c:v>
                </c:pt>
                <c:pt idx="4">
                  <c:v>Consultoria online</c:v>
                </c:pt>
                <c:pt idx="5">
                  <c:v>Artigos disponibilizados na internet</c:v>
                </c:pt>
                <c:pt idx="6">
                  <c:v>Protocolos de retomada após Covid-19</c:v>
                </c:pt>
              </c:strCache>
            </c:strRef>
          </c:cat>
          <c:val>
            <c:numRef>
              <c:f>'Q8'!$D$26:$D$32</c:f>
              <c:numCache>
                <c:formatCode>###0%</c:formatCode>
                <c:ptCount val="7"/>
                <c:pt idx="0">
                  <c:v>0.44397410358565736</c:v>
                </c:pt>
                <c:pt idx="1">
                  <c:v>0.43366533864541834</c:v>
                </c:pt>
                <c:pt idx="2">
                  <c:v>0.43481075697211152</c:v>
                </c:pt>
                <c:pt idx="3">
                  <c:v>0.42798804780876493</c:v>
                </c:pt>
                <c:pt idx="4">
                  <c:v>0.38807828295403618</c:v>
                </c:pt>
                <c:pt idx="5">
                  <c:v>0.38708231661769832</c:v>
                </c:pt>
                <c:pt idx="6">
                  <c:v>0.36374501992031871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1E-4E5F-98F0-51E33DE9D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0950272"/>
        <c:axId val="520950928"/>
      </c:barChart>
      <c:catAx>
        <c:axId val="52095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0950928"/>
        <c:crosses val="autoZero"/>
        <c:auto val="1"/>
        <c:lblAlgn val="ctr"/>
        <c:lblOffset val="100"/>
        <c:noMultiLvlLbl val="0"/>
      </c:catAx>
      <c:valAx>
        <c:axId val="520950928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52095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Foi atendido em 2021</c:v>
                </c:pt>
              </c:strCache>
            </c:strRef>
          </c:tx>
          <c:spPr>
            <a:solidFill>
              <a:srgbClr val="3C49FF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1A-47BF-A4A0-31A421EA3196}"/>
              </c:ext>
            </c:extLst>
          </c:dPt>
          <c:dPt>
            <c:idx val="1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1A-47BF-A4A0-31A421EA31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Consultoria a Distância</c:v>
                </c:pt>
                <c:pt idx="1">
                  <c:v>Consultoria Presencial</c:v>
                </c:pt>
                <c:pt idx="2">
                  <c:v>Orientação Técnica a Distância</c:v>
                </c:pt>
                <c:pt idx="3">
                  <c:v>Orientação Técnica Presencial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0.9160369437447522</c:v>
                </c:pt>
                <c:pt idx="1">
                  <c:v>0.8944130619825118</c:v>
                </c:pt>
                <c:pt idx="2">
                  <c:v>0.66990401544840128</c:v>
                </c:pt>
                <c:pt idx="3">
                  <c:v>0.88926473206337908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1A-47BF-A4A0-31A421EA319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Foi atendido em anos anteriores</c:v>
                </c:pt>
              </c:strCache>
            </c:strRef>
          </c:tx>
          <c:spPr>
            <a:solidFill>
              <a:srgbClr val="F3455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Consultoria a Distância</c:v>
                </c:pt>
                <c:pt idx="1">
                  <c:v>Consultoria Presencial</c:v>
                </c:pt>
                <c:pt idx="2">
                  <c:v>Orientação Técnica a Distância</c:v>
                </c:pt>
                <c:pt idx="3">
                  <c:v>Orientação Técnica Presencial</c:v>
                </c:pt>
              </c:strCache>
            </c:strRef>
          </c:cat>
          <c:val>
            <c:numRef>
              <c:f>Planilha1!$C$2:$C$5</c:f>
              <c:numCache>
                <c:formatCode>###0%</c:formatCode>
                <c:ptCount val="4"/>
                <c:pt idx="0">
                  <c:v>8.3963056255247692E-2</c:v>
                </c:pt>
                <c:pt idx="1">
                  <c:v>0.1055869380174882</c:v>
                </c:pt>
                <c:pt idx="2">
                  <c:v>0.33009598455159883</c:v>
                </c:pt>
                <c:pt idx="3">
                  <c:v>0.11073526793662097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1A-47BF-A4A0-31A421EA3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64784000"/>
        <c:axId val="164785536"/>
      </c:barChart>
      <c:catAx>
        <c:axId val="1647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64785536"/>
        <c:crosses val="autoZero"/>
        <c:auto val="0"/>
        <c:lblAlgn val="ctr"/>
        <c:lblOffset val="100"/>
        <c:noMultiLvlLbl val="0"/>
      </c:catAx>
      <c:valAx>
        <c:axId val="164785536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6478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886104547279142"/>
          <c:h val="0.76203109006432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C49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8C-4FF8-B4E5-BB9535979C8E}"/>
              </c:ext>
            </c:extLst>
          </c:dPt>
          <c:dPt>
            <c:idx val="2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8C-4FF8-B4E5-BB9535979C8E}"/>
              </c:ext>
            </c:extLst>
          </c:dPt>
          <c:dPt>
            <c:idx val="3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8C-4FF8-B4E5-BB9535979C8E}"/>
              </c:ext>
            </c:extLst>
          </c:dPt>
          <c:dPt>
            <c:idx val="4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8C-4FF8-B4E5-BB9535979C8E}"/>
              </c:ext>
            </c:extLst>
          </c:dPt>
          <c:dPt>
            <c:idx val="5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8C-4FF8-B4E5-BB9535979C8E}"/>
              </c:ext>
            </c:extLst>
          </c:dPt>
          <c:dPt>
            <c:idx val="6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2B-456B-9FF3-00AE6382F03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A8C-4FF8-B4E5-BB9535979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Procura no site do Sebrae</c:v>
                </c:pt>
                <c:pt idx="1">
                  <c:v>Não costuma procurar o Sebrae</c:v>
                </c:pt>
                <c:pt idx="2">
                  <c:v>Vai até ao Sebrae presencialmente</c:v>
                </c:pt>
                <c:pt idx="3">
                  <c:v>Entra em contato direto com agente</c:v>
                </c:pt>
                <c:pt idx="4">
                  <c:v>WhatsApp</c:v>
                </c:pt>
                <c:pt idx="5">
                  <c:v>Liga para central 0800</c:v>
                </c:pt>
                <c:pt idx="6">
                  <c:v>Procura na página do Sebrae no Facebook</c:v>
                </c:pt>
                <c:pt idx="7">
                  <c:v>Não sabe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0.42443022938774916</c:v>
                </c:pt>
                <c:pt idx="1">
                  <c:v>0.19832852259491204</c:v>
                </c:pt>
                <c:pt idx="2">
                  <c:v>0.10722485333692154</c:v>
                </c:pt>
                <c:pt idx="3">
                  <c:v>9.0600055872127813E-2</c:v>
                </c:pt>
                <c:pt idx="4">
                  <c:v>8.9316385090101841E-2</c:v>
                </c:pt>
                <c:pt idx="5">
                  <c:v>3.7561289240466707E-2</c:v>
                </c:pt>
                <c:pt idx="6">
                  <c:v>3.5424620070126374E-2</c:v>
                </c:pt>
                <c:pt idx="7">
                  <c:v>1.7114044407594606E-2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8C-4FF8-B4E5-BB9535979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27"/>
        <c:axId val="188546048"/>
        <c:axId val="188556032"/>
      </c:barChart>
      <c:catAx>
        <c:axId val="18854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8556032"/>
        <c:crosses val="autoZero"/>
        <c:auto val="0"/>
        <c:lblAlgn val="ctr"/>
        <c:lblOffset val="100"/>
        <c:noMultiLvlLbl val="0"/>
      </c:catAx>
      <c:valAx>
        <c:axId val="188556032"/>
        <c:scaling>
          <c:orientation val="minMax"/>
          <c:max val="0.70000000000000007"/>
        </c:scaling>
        <c:delete val="1"/>
        <c:axPos val="l"/>
        <c:numFmt formatCode="0%" sourceLinked="0"/>
        <c:majorTickMark val="out"/>
        <c:minorTickMark val="none"/>
        <c:tickLblPos val="none"/>
        <c:crossAx val="18854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30599732447811E-2"/>
          <c:y val="6.5148079162836159E-2"/>
          <c:w val="0.97453880053510433"/>
          <c:h val="0.67675312682584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84F4BC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Planilha1!$B$1:$H$1</c:f>
              <c:strCache>
                <c:ptCount val="7"/>
                <c:pt idx="0">
                  <c:v>Procura no site do Sebrae</c:v>
                </c:pt>
                <c:pt idx="1">
                  <c:v>Não costuma procurar o Sebrae</c:v>
                </c:pt>
                <c:pt idx="2">
                  <c:v>Vai até ao Sebrae presencialmente</c:v>
                </c:pt>
                <c:pt idx="3">
                  <c:v>Entra em contato direto com agente</c:v>
                </c:pt>
                <c:pt idx="4">
                  <c:v>WhatsApp</c:v>
                </c:pt>
                <c:pt idx="5">
                  <c:v>Liga para central 0800</c:v>
                </c:pt>
                <c:pt idx="6">
                  <c:v>Procura na página do Sebrae no Facebook</c:v>
                </c:pt>
              </c:strCache>
            </c:strRef>
          </c:cat>
          <c:val>
            <c:numRef>
              <c:f>Planilha1!$B$2:$H$2</c:f>
              <c:numCache>
                <c:formatCode>###0%</c:formatCode>
                <c:ptCount val="7"/>
                <c:pt idx="0">
                  <c:v>0.42872922499935784</c:v>
                </c:pt>
                <c:pt idx="1">
                  <c:v>0.1955868375761001</c:v>
                </c:pt>
                <c:pt idx="2">
                  <c:v>0.10182640191117162</c:v>
                </c:pt>
                <c:pt idx="3">
                  <c:v>9.6509029258393483E-2</c:v>
                </c:pt>
                <c:pt idx="4">
                  <c:v>7.9426648513961307E-2</c:v>
                </c:pt>
                <c:pt idx="5">
                  <c:v>4.2436230059852552E-2</c:v>
                </c:pt>
                <c:pt idx="6">
                  <c:v>3.9559197513421872E-2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A7-4770-9B00-A817BA5DD920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rgbClr val="9384FB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Planilha1!$B$1:$H$1</c:f>
              <c:strCache>
                <c:ptCount val="7"/>
                <c:pt idx="0">
                  <c:v>Procura no site do Sebrae</c:v>
                </c:pt>
                <c:pt idx="1">
                  <c:v>Não costuma procurar o Sebrae</c:v>
                </c:pt>
                <c:pt idx="2">
                  <c:v>Vai até ao Sebrae presencialmente</c:v>
                </c:pt>
                <c:pt idx="3">
                  <c:v>Entra em contato direto com agente</c:v>
                </c:pt>
                <c:pt idx="4">
                  <c:v>WhatsApp</c:v>
                </c:pt>
                <c:pt idx="5">
                  <c:v>Liga para central 0800</c:v>
                </c:pt>
                <c:pt idx="6">
                  <c:v>Procura na página do Sebrae no Facebook</c:v>
                </c:pt>
              </c:strCache>
            </c:strRef>
          </c:cat>
          <c:val>
            <c:numRef>
              <c:f>Planilha1!$B$3:$H$3</c:f>
              <c:numCache>
                <c:formatCode>###0%</c:formatCode>
                <c:ptCount val="7"/>
                <c:pt idx="0">
                  <c:v>0.34531081566654692</c:v>
                </c:pt>
                <c:pt idx="1">
                  <c:v>0.17870403641154628</c:v>
                </c:pt>
                <c:pt idx="2">
                  <c:v>0.14935920469517308</c:v>
                </c:pt>
                <c:pt idx="3">
                  <c:v>0.13055455743202779</c:v>
                </c:pt>
                <c:pt idx="4">
                  <c:v>0.10276679841897232</c:v>
                </c:pt>
                <c:pt idx="5">
                  <c:v>2.9225056893041081E-2</c:v>
                </c:pt>
                <c:pt idx="6">
                  <c:v>4.3717810516229492E-2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A7-4770-9B00-A817BA5DD920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FFAAAA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Planilha1!$B$1:$H$1</c:f>
              <c:strCache>
                <c:ptCount val="7"/>
                <c:pt idx="0">
                  <c:v>Procura no site do Sebrae</c:v>
                </c:pt>
                <c:pt idx="1">
                  <c:v>Não costuma procurar o Sebrae</c:v>
                </c:pt>
                <c:pt idx="2">
                  <c:v>Vai até ao Sebrae presencialmente</c:v>
                </c:pt>
                <c:pt idx="3">
                  <c:v>Entra em contato direto com agente</c:v>
                </c:pt>
                <c:pt idx="4">
                  <c:v>WhatsApp</c:v>
                </c:pt>
                <c:pt idx="5">
                  <c:v>Liga para central 0800</c:v>
                </c:pt>
                <c:pt idx="6">
                  <c:v>Procura na página do Sebrae no Facebook</c:v>
                </c:pt>
              </c:strCache>
            </c:strRef>
          </c:cat>
          <c:val>
            <c:numRef>
              <c:f>Planilha1!$B$4:$H$4</c:f>
              <c:numCache>
                <c:formatCode>###0%</c:formatCode>
                <c:ptCount val="7"/>
                <c:pt idx="0">
                  <c:v>0.45993725412081071</c:v>
                </c:pt>
                <c:pt idx="1">
                  <c:v>0.21288780439221153</c:v>
                </c:pt>
                <c:pt idx="2">
                  <c:v>9.7953289178825745E-2</c:v>
                </c:pt>
                <c:pt idx="3">
                  <c:v>6.6132164732832038E-2</c:v>
                </c:pt>
                <c:pt idx="4">
                  <c:v>9.3421642348488626E-2</c:v>
                </c:pt>
                <c:pt idx="5">
                  <c:v>3.0874956426472786E-2</c:v>
                </c:pt>
                <c:pt idx="6">
                  <c:v>2.3056620686220809E-2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A7-4770-9B00-A817BA5DD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577856"/>
        <c:axId val="587582448"/>
      </c:barChart>
      <c:catAx>
        <c:axId val="58757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7582448"/>
        <c:crosses val="autoZero"/>
        <c:auto val="1"/>
        <c:lblAlgn val="ctr"/>
        <c:lblOffset val="100"/>
        <c:noMultiLvlLbl val="0"/>
      </c:catAx>
      <c:valAx>
        <c:axId val="587582448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58757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30599732447811E-2"/>
          <c:y val="6.5148079162836159E-2"/>
          <c:w val="0.97453880053510433"/>
          <c:h val="0.67675312682584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Consultoria a Distância</c:v>
                </c:pt>
              </c:strCache>
            </c:strRef>
          </c:tx>
          <c:spPr>
            <a:solidFill>
              <a:srgbClr val="FFAAAA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Planilha1!$B$1:$H$1</c:f>
              <c:strCache>
                <c:ptCount val="7"/>
                <c:pt idx="0">
                  <c:v>Procura no site do Sebrae</c:v>
                </c:pt>
                <c:pt idx="1">
                  <c:v>Não costuma procurar o Sebrae</c:v>
                </c:pt>
                <c:pt idx="2">
                  <c:v>WhatsApp</c:v>
                </c:pt>
                <c:pt idx="3">
                  <c:v>Vai até ao Sebrae presencialmente</c:v>
                </c:pt>
                <c:pt idx="4">
                  <c:v>Entra em contato direto com agente</c:v>
                </c:pt>
                <c:pt idx="5">
                  <c:v>Liga para central 0800</c:v>
                </c:pt>
                <c:pt idx="6">
                  <c:v>Procura na página do Sebrae no Facebook</c:v>
                </c:pt>
              </c:strCache>
            </c:strRef>
          </c:cat>
          <c:val>
            <c:numRef>
              <c:f>Planilha1!$B$2:$H$2</c:f>
              <c:numCache>
                <c:formatCode>###0%</c:formatCode>
                <c:ptCount val="7"/>
                <c:pt idx="0">
                  <c:v>0.28658722884204096</c:v>
                </c:pt>
                <c:pt idx="1">
                  <c:v>0.1830125267338833</c:v>
                </c:pt>
                <c:pt idx="2">
                  <c:v>0.18056828597616864</c:v>
                </c:pt>
                <c:pt idx="3">
                  <c:v>0.13596089214787657</c:v>
                </c:pt>
                <c:pt idx="4">
                  <c:v>0.11365719523373052</c:v>
                </c:pt>
                <c:pt idx="5">
                  <c:v>5.8967308279865564E-2</c:v>
                </c:pt>
                <c:pt idx="6">
                  <c:v>4.124656278643446E-2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A7-4770-9B00-A817BA5DD920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Consultoria Presencial</c:v>
                </c:pt>
              </c:strCache>
            </c:strRef>
          </c:tx>
          <c:spPr>
            <a:solidFill>
              <a:srgbClr val="FFEC69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Planilha1!$B$1:$H$1</c:f>
              <c:strCache>
                <c:ptCount val="7"/>
                <c:pt idx="0">
                  <c:v>Procura no site do Sebrae</c:v>
                </c:pt>
                <c:pt idx="1">
                  <c:v>Não costuma procurar o Sebrae</c:v>
                </c:pt>
                <c:pt idx="2">
                  <c:v>WhatsApp</c:v>
                </c:pt>
                <c:pt idx="3">
                  <c:v>Vai até ao Sebrae presencialmente</c:v>
                </c:pt>
                <c:pt idx="4">
                  <c:v>Entra em contato direto com agente</c:v>
                </c:pt>
                <c:pt idx="5">
                  <c:v>Liga para central 0800</c:v>
                </c:pt>
                <c:pt idx="6">
                  <c:v>Procura na página do Sebrae no Facebook</c:v>
                </c:pt>
              </c:strCache>
            </c:strRef>
          </c:cat>
          <c:val>
            <c:numRef>
              <c:f>Planilha1!$B$3:$H$3</c:f>
              <c:numCache>
                <c:formatCode>###0%</c:formatCode>
                <c:ptCount val="7"/>
                <c:pt idx="0">
                  <c:v>0.37063632824328413</c:v>
                </c:pt>
                <c:pt idx="1">
                  <c:v>0.22040057100834884</c:v>
                </c:pt>
                <c:pt idx="2">
                  <c:v>7.8773197214171392E-2</c:v>
                </c:pt>
                <c:pt idx="3">
                  <c:v>0.14677510057533416</c:v>
                </c:pt>
                <c:pt idx="4">
                  <c:v>9.8715231215123073E-2</c:v>
                </c:pt>
                <c:pt idx="5">
                  <c:v>4.0576199333823594E-2</c:v>
                </c:pt>
                <c:pt idx="6">
                  <c:v>3.4130726305316432E-2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A7-4770-9B00-A817BA5DD920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Orientação Técnica a Distância</c:v>
                </c:pt>
              </c:strCache>
            </c:strRef>
          </c:tx>
          <c:spPr>
            <a:solidFill>
              <a:srgbClr val="CD5BE7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Planilha1!$B$1:$H$1</c:f>
              <c:strCache>
                <c:ptCount val="7"/>
                <c:pt idx="0">
                  <c:v>Procura no site do Sebrae</c:v>
                </c:pt>
                <c:pt idx="1">
                  <c:v>Não costuma procurar o Sebrae</c:v>
                </c:pt>
                <c:pt idx="2">
                  <c:v>WhatsApp</c:v>
                </c:pt>
                <c:pt idx="3">
                  <c:v>Vai até ao Sebrae presencialmente</c:v>
                </c:pt>
                <c:pt idx="4">
                  <c:v>Entra em contato direto com agente</c:v>
                </c:pt>
                <c:pt idx="5">
                  <c:v>Liga para central 0800</c:v>
                </c:pt>
                <c:pt idx="6">
                  <c:v>Procura na página do Sebrae no Facebook</c:v>
                </c:pt>
              </c:strCache>
            </c:strRef>
          </c:cat>
          <c:val>
            <c:numRef>
              <c:f>Planilha1!$B$4:$H$4</c:f>
              <c:numCache>
                <c:formatCode>###0%</c:formatCode>
                <c:ptCount val="7"/>
                <c:pt idx="0">
                  <c:v>0.43659942363112392</c:v>
                </c:pt>
                <c:pt idx="1">
                  <c:v>0.14968638752330904</c:v>
                </c:pt>
                <c:pt idx="2">
                  <c:v>0.10247499576199356</c:v>
                </c:pt>
                <c:pt idx="3">
                  <c:v>8.0437362264790646E-2</c:v>
                </c:pt>
                <c:pt idx="4">
                  <c:v>0.11120528903203933</c:v>
                </c:pt>
                <c:pt idx="5">
                  <c:v>4.2549584675368707E-2</c:v>
                </c:pt>
                <c:pt idx="6">
                  <c:v>4.7041871503644687E-2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A7-4770-9B00-A817BA5DD920}"/>
            </c:ext>
          </c:extLst>
        </c:ser>
        <c:ser>
          <c:idx val="3"/>
          <c:order val="3"/>
          <c:tx>
            <c:strRef>
              <c:f>Planilha1!$A$5</c:f>
              <c:strCache>
                <c:ptCount val="1"/>
                <c:pt idx="0">
                  <c:v>Orientação Técnica Presencial</c:v>
                </c:pt>
              </c:strCache>
            </c:strRef>
          </c:tx>
          <c:spPr>
            <a:solidFill>
              <a:srgbClr val="84F4BC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Planilha1!$B$1:$H$1</c:f>
              <c:strCache>
                <c:ptCount val="7"/>
                <c:pt idx="0">
                  <c:v>Procura no site do Sebrae</c:v>
                </c:pt>
                <c:pt idx="1">
                  <c:v>Não costuma procurar o Sebrae</c:v>
                </c:pt>
                <c:pt idx="2">
                  <c:v>WhatsApp</c:v>
                </c:pt>
                <c:pt idx="3">
                  <c:v>Vai até ao Sebrae presencialmente</c:v>
                </c:pt>
                <c:pt idx="4">
                  <c:v>Entra em contato direto com agente</c:v>
                </c:pt>
                <c:pt idx="5">
                  <c:v>Liga para central 0800</c:v>
                </c:pt>
                <c:pt idx="6">
                  <c:v>Procura na página do Sebrae no Facebook</c:v>
                </c:pt>
              </c:strCache>
            </c:strRef>
          </c:cat>
          <c:val>
            <c:numRef>
              <c:f>Planilha1!$B$5:$H$5</c:f>
              <c:numCache>
                <c:formatCode>###0%</c:formatCode>
                <c:ptCount val="7"/>
                <c:pt idx="0">
                  <c:v>0.47617617617617619</c:v>
                </c:pt>
                <c:pt idx="1">
                  <c:v>0.20210210210210211</c:v>
                </c:pt>
                <c:pt idx="2">
                  <c:v>8.2282282282282293E-2</c:v>
                </c:pt>
                <c:pt idx="3">
                  <c:v>8.4117450784117448E-2</c:v>
                </c:pt>
                <c:pt idx="4">
                  <c:v>7.3707040373707039E-2</c:v>
                </c:pt>
                <c:pt idx="5">
                  <c:v>3.0964297630964296E-2</c:v>
                </c:pt>
                <c:pt idx="6">
                  <c:v>3.123123123123123E-2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2-47DE-B3DE-1589EEB7C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577856"/>
        <c:axId val="587582448"/>
      </c:barChart>
      <c:catAx>
        <c:axId val="58757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7582448"/>
        <c:crosses val="autoZero"/>
        <c:auto val="1"/>
        <c:lblAlgn val="ctr"/>
        <c:lblOffset val="100"/>
        <c:noMultiLvlLbl val="0"/>
      </c:catAx>
      <c:valAx>
        <c:axId val="587582448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58757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90765921148402E-3"/>
          <c:y val="0"/>
          <c:w val="0.9803829745192153"/>
          <c:h val="0.9817811671358286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2021</c:v>
                </c:pt>
              </c:strCache>
            </c:strRef>
          </c:tx>
          <c:spPr>
            <a:solidFill>
              <a:srgbClr val="3C49FF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71-4161-AFD4-A2EC756A4722}"/>
              </c:ext>
            </c:extLst>
          </c:dPt>
          <c:dPt>
            <c:idx val="1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71-4161-AFD4-A2EC756A4722}"/>
              </c:ext>
            </c:extLst>
          </c:dPt>
          <c:dPt>
            <c:idx val="2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71-4161-AFD4-A2EC756A4722}"/>
              </c:ext>
            </c:extLst>
          </c:dPt>
          <c:dPt>
            <c:idx val="3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71-4161-AFD4-A2EC756A4722}"/>
              </c:ext>
            </c:extLst>
          </c:dPt>
          <c:dPt>
            <c:idx val="4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71-4161-AFD4-A2EC756A4722}"/>
              </c:ext>
            </c:extLst>
          </c:dPt>
          <c:dPt>
            <c:idx val="5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71-4161-AFD4-A2EC756A4722}"/>
              </c:ext>
            </c:extLst>
          </c:dPt>
          <c:dPt>
            <c:idx val="6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B71-4161-AFD4-A2EC756A4722}"/>
              </c:ext>
            </c:extLst>
          </c:dPt>
          <c:dPt>
            <c:idx val="7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B71-4161-AFD4-A2EC756A4722}"/>
              </c:ext>
            </c:extLst>
          </c:dPt>
          <c:dPt>
            <c:idx val="8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B71-4161-AFD4-A2EC756A4722}"/>
              </c:ext>
            </c:extLst>
          </c:dPt>
          <c:dPt>
            <c:idx val="9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B71-4161-AFD4-A2EC756A4722}"/>
              </c:ext>
            </c:extLst>
          </c:dPt>
          <c:dPt>
            <c:idx val="1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B71-4161-AFD4-A2EC756A4722}"/>
              </c:ext>
            </c:extLst>
          </c:dPt>
          <c:dPt>
            <c:idx val="11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B71-4161-AFD4-A2EC756A47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Usa plataformas na internet para achar fornecedores</c:v>
                </c:pt>
                <c:pt idx="1">
                  <c:v>Usa app/sistema de controle de vendas e estoque</c:v>
                </c:pt>
                <c:pt idx="2">
                  <c:v>Usa app/sistema de software financeiro</c:v>
                </c:pt>
                <c:pt idx="3">
                  <c:v>Arquiva os documentos da sua empresa em nuvem</c:v>
                </c:pt>
                <c:pt idx="4">
                  <c:v>Usa app/sistema de organização e divisão de tarefas com a equipe</c:v>
                </c:pt>
                <c:pt idx="5">
                  <c:v>Usa CRM: relacionamento com clientes</c:v>
                </c:pt>
                <c:pt idx="6">
                  <c:v>Usa sistema de Automação de email marketing</c:v>
                </c:pt>
                <c:pt idx="7">
                  <c:v>Usa app/sistema de Plano de negócios</c:v>
                </c:pt>
                <c:pt idx="8">
                  <c:v>Usa app/sistema para controle de ponto de funcionários</c:v>
                </c:pt>
                <c:pt idx="9">
                  <c:v>Usa app/sistema para Gestão do tempo</c:v>
                </c:pt>
                <c:pt idx="10">
                  <c:v>Usa softwares de pesquisa com clientes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0.56813148917511525</c:v>
                </c:pt>
                <c:pt idx="1">
                  <c:v>0.55615588952135631</c:v>
                </c:pt>
                <c:pt idx="2">
                  <c:v>0.42550706765736029</c:v>
                </c:pt>
                <c:pt idx="3">
                  <c:v>0.40487047725419784</c:v>
                </c:pt>
                <c:pt idx="4">
                  <c:v>0.3060481909368904</c:v>
                </c:pt>
                <c:pt idx="5">
                  <c:v>0.30209698570518895</c:v>
                </c:pt>
                <c:pt idx="6">
                  <c:v>0.29290668907045847</c:v>
                </c:pt>
                <c:pt idx="7">
                  <c:v>0.27950335822968952</c:v>
                </c:pt>
                <c:pt idx="8">
                  <c:v>0.24114798535143897</c:v>
                </c:pt>
                <c:pt idx="9">
                  <c:v>0.19991701301338302</c:v>
                </c:pt>
                <c:pt idx="10">
                  <c:v>0.18500131408853215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B71-4161-AFD4-A2EC756A4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186180736"/>
        <c:axId val="186182272"/>
      </c:barChart>
      <c:catAx>
        <c:axId val="186180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182272"/>
        <c:crosses val="autoZero"/>
        <c:auto val="1"/>
        <c:lblAlgn val="ctr"/>
        <c:lblOffset val="100"/>
        <c:noMultiLvlLbl val="0"/>
      </c:catAx>
      <c:valAx>
        <c:axId val="186182272"/>
        <c:scaling>
          <c:orientation val="minMax"/>
          <c:max val="0.60000000000000009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8618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865226485049341"/>
          <c:h val="0.865631364241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6-420E-A35E-8AE7817082FA}"/>
              </c:ext>
            </c:extLst>
          </c:dPt>
          <c:dPt>
            <c:idx val="1"/>
            <c:invertIfNegative val="0"/>
            <c:bubble3D val="0"/>
            <c:spPr>
              <a:solidFill>
                <a:srgbClr val="CD5BE7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6-420E-A35E-8AE7817082FA}"/>
              </c:ext>
            </c:extLst>
          </c:dPt>
          <c:dPt>
            <c:idx val="2"/>
            <c:invertIfNegative val="0"/>
            <c:bubble3D val="0"/>
            <c:spPr>
              <a:solidFill>
                <a:srgbClr val="F0A737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06-420E-A35E-8AE7817082F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06-420E-A35E-8AE7817082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Usa WhatsApp</c:v>
                </c:pt>
                <c:pt idx="1">
                  <c:v>Sua empresa tem perfil no instagram</c:v>
                </c:pt>
                <c:pt idx="2">
                  <c:v>Tem uma fanpage no facebook</c:v>
                </c:pt>
                <c:pt idx="3">
                  <c:v>Utiliza o app do Google meu negócio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0.92074179987123228</c:v>
                </c:pt>
                <c:pt idx="1">
                  <c:v>0.69361116689279045</c:v>
                </c:pt>
                <c:pt idx="2">
                  <c:v>0.59881397285167948</c:v>
                </c:pt>
                <c:pt idx="3">
                  <c:v>0.41725258805929194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06-420E-A35E-8AE781708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86540416"/>
        <c:axId val="186541952"/>
      </c:barChart>
      <c:catAx>
        <c:axId val="1865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6541952"/>
        <c:crosses val="autoZero"/>
        <c:auto val="0"/>
        <c:lblAlgn val="ctr"/>
        <c:lblOffset val="100"/>
        <c:noMultiLvlLbl val="0"/>
      </c:catAx>
      <c:valAx>
        <c:axId val="186541952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18654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98618307426597E-2"/>
          <c:y val="3.3915735541748641E-2"/>
          <c:w val="0.96960276338514684"/>
          <c:h val="0.6892677697089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84F4BC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Usa WhatsApp</c:v>
                </c:pt>
                <c:pt idx="1">
                  <c:v>Sua empresa tem perfil no instagram</c:v>
                </c:pt>
                <c:pt idx="2">
                  <c:v>Tem uma fanpage no facebook</c:v>
                </c:pt>
                <c:pt idx="3">
                  <c:v>Utiliza o app do Google meu negócio</c:v>
                </c:pt>
              </c:strCache>
            </c:strRef>
          </c:cat>
          <c:val>
            <c:numRef>
              <c:f>Planilha1!$B$2:$E$2</c:f>
              <c:numCache>
                <c:formatCode>###0%</c:formatCode>
                <c:ptCount val="4"/>
                <c:pt idx="0">
                  <c:v>0.9195972154434997</c:v>
                </c:pt>
                <c:pt idx="1">
                  <c:v>0.7122453697757456</c:v>
                </c:pt>
                <c:pt idx="2">
                  <c:v>0.59986128593079713</c:v>
                </c:pt>
                <c:pt idx="3">
                  <c:v>0.3875516966785687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4-47BD-8BC0-EF4405847C97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rgbClr val="9384FB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Usa WhatsApp</c:v>
                </c:pt>
                <c:pt idx="1">
                  <c:v>Sua empresa tem perfil no instagram</c:v>
                </c:pt>
                <c:pt idx="2">
                  <c:v>Tem uma fanpage no facebook</c:v>
                </c:pt>
                <c:pt idx="3">
                  <c:v>Utiliza o app do Google meu negócio</c:v>
                </c:pt>
              </c:strCache>
            </c:strRef>
          </c:cat>
          <c:val>
            <c:numRef>
              <c:f>Planilha1!$B$3:$E$3</c:f>
              <c:numCache>
                <c:formatCode>###0%</c:formatCode>
                <c:ptCount val="4"/>
                <c:pt idx="0">
                  <c:v>0.92644944896981318</c:v>
                </c:pt>
                <c:pt idx="1">
                  <c:v>0.6157623667505091</c:v>
                </c:pt>
                <c:pt idx="2">
                  <c:v>0.51353617632965975</c:v>
                </c:pt>
                <c:pt idx="3">
                  <c:v>0.35577383804504076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C4-47BD-8BC0-EF4405847C97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FFAAAA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Usa WhatsApp</c:v>
                </c:pt>
                <c:pt idx="1">
                  <c:v>Sua empresa tem perfil no instagram</c:v>
                </c:pt>
                <c:pt idx="2">
                  <c:v>Tem uma fanpage no facebook</c:v>
                </c:pt>
                <c:pt idx="3">
                  <c:v>Utiliza o app do Google meu negócio</c:v>
                </c:pt>
              </c:strCache>
            </c:strRef>
          </c:cat>
          <c:val>
            <c:numRef>
              <c:f>Planilha1!$B$4:$E$4</c:f>
              <c:numCache>
                <c:formatCode>###0%</c:formatCode>
                <c:ptCount val="4"/>
                <c:pt idx="0">
                  <c:v>0.93097953289178836</c:v>
                </c:pt>
                <c:pt idx="1">
                  <c:v>0.70288844621513946</c:v>
                </c:pt>
                <c:pt idx="2">
                  <c:v>0.64015736268114143</c:v>
                </c:pt>
                <c:pt idx="3">
                  <c:v>0.51048254568995566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C4-47BD-8BC0-EF4405847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616888"/>
        <c:axId val="587617544"/>
      </c:barChart>
      <c:catAx>
        <c:axId val="58761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7617544"/>
        <c:crosses val="autoZero"/>
        <c:auto val="1"/>
        <c:lblAlgn val="ctr"/>
        <c:lblOffset val="100"/>
        <c:noMultiLvlLbl val="0"/>
      </c:catAx>
      <c:valAx>
        <c:axId val="587617544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587616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24674269908715E-2"/>
          <c:y val="5.3014378368251576E-2"/>
          <c:w val="0.96655065146018271"/>
          <c:h val="0.85497536573271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3455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9B-43FC-851C-EC23EC637A29}"/>
              </c:ext>
            </c:extLst>
          </c:dPt>
          <c:dPt>
            <c:idx val="1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9B-43FC-851C-EC23EC637A29}"/>
              </c:ext>
            </c:extLst>
          </c:dPt>
          <c:dPt>
            <c:idx val="2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9B-43FC-851C-EC23EC637A29}"/>
              </c:ext>
            </c:extLst>
          </c:dPt>
          <c:dPt>
            <c:idx val="3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9B-43FC-851C-EC23EC637A29}"/>
              </c:ext>
            </c:extLst>
          </c:dPt>
          <c:dPt>
            <c:idx val="4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9B-43FC-851C-EC23EC637A29}"/>
              </c:ext>
            </c:extLst>
          </c:dPt>
          <c:dPt>
            <c:idx val="5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9B-43FC-851C-EC23EC637A29}"/>
              </c:ext>
            </c:extLst>
          </c:dPt>
          <c:dPt>
            <c:idx val="6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59B-43FC-851C-EC23EC637A29}"/>
              </c:ext>
            </c:extLst>
          </c:dPt>
          <c:dPt>
            <c:idx val="7"/>
            <c:invertIfNegative val="0"/>
            <c:bubble3D val="0"/>
            <c:spPr>
              <a:solidFill>
                <a:srgbClr val="FFEC69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59B-43FC-851C-EC23EC637A29}"/>
              </c:ext>
            </c:extLst>
          </c:dPt>
          <c:dPt>
            <c:idx val="8"/>
            <c:invertIfNegative val="0"/>
            <c:bubble3D val="0"/>
            <c:spPr>
              <a:solidFill>
                <a:srgbClr val="FFEC69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59B-43FC-851C-EC23EC637A29}"/>
              </c:ext>
            </c:extLst>
          </c:dPt>
          <c:dPt>
            <c:idx val="9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59B-43FC-851C-EC23EC637A29}"/>
              </c:ext>
            </c:extLst>
          </c:dPt>
          <c:dPt>
            <c:idx val="1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59B-43FC-851C-EC23EC637A29}"/>
              </c:ext>
            </c:extLst>
          </c:dPt>
          <c:dPt>
            <c:idx val="11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59B-43FC-851C-EC23EC637A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1.3030012001644466E-2</c:v>
                </c:pt>
                <c:pt idx="1">
                  <c:v>0</c:v>
                </c:pt>
                <c:pt idx="2">
                  <c:v>6.6951775155732983E-4</c:v>
                </c:pt>
                <c:pt idx="3">
                  <c:v>3.0832992698422851E-3</c:v>
                </c:pt>
                <c:pt idx="4">
                  <c:v>1.4236113921801666E-3</c:v>
                </c:pt>
                <c:pt idx="5">
                  <c:v>2.5334787414058067E-2</c:v>
                </c:pt>
                <c:pt idx="6">
                  <c:v>1.2162508960561402E-2</c:v>
                </c:pt>
                <c:pt idx="7">
                  <c:v>2.366714069876449E-2</c:v>
                </c:pt>
                <c:pt idx="8">
                  <c:v>0.11457497886838333</c:v>
                </c:pt>
                <c:pt idx="9">
                  <c:v>5.5783008333161466E-2</c:v>
                </c:pt>
                <c:pt idx="10">
                  <c:v>0.75027113530984701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59B-43FC-851C-EC23EC637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7"/>
        <c:axId val="185378304"/>
        <c:axId val="185379840"/>
      </c:barChart>
      <c:catAx>
        <c:axId val="18537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379840"/>
        <c:crosses val="autoZero"/>
        <c:auto val="1"/>
        <c:lblAlgn val="ctr"/>
        <c:lblOffset val="100"/>
        <c:noMultiLvlLbl val="0"/>
      </c:catAx>
      <c:valAx>
        <c:axId val="185379840"/>
        <c:scaling>
          <c:orientation val="minMax"/>
          <c:max val="0.9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8537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9E-2"/>
          <c:y val="3.3636962437638682E-2"/>
          <c:w val="0.97612259687696556"/>
          <c:h val="0.89193020544217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rgbClr val="1949C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Plan1!$A$2:$A$22</c:f>
              <c:strCache>
                <c:ptCount val="21"/>
                <c:pt idx="0">
                  <c:v>AC</c:v>
                </c:pt>
                <c:pt idx="1">
                  <c:v>BA</c:v>
                </c:pt>
                <c:pt idx="2">
                  <c:v>CE</c:v>
                </c:pt>
                <c:pt idx="3">
                  <c:v>ES</c:v>
                </c:pt>
                <c:pt idx="4">
                  <c:v>GO</c:v>
                </c:pt>
                <c:pt idx="5">
                  <c:v>MA</c:v>
                </c:pt>
                <c:pt idx="6">
                  <c:v>MG</c:v>
                </c:pt>
                <c:pt idx="7">
                  <c:v>MS</c:v>
                </c:pt>
                <c:pt idx="8">
                  <c:v>MT</c:v>
                </c:pt>
                <c:pt idx="9">
                  <c:v>PA</c:v>
                </c:pt>
                <c:pt idx="10">
                  <c:v>PB</c:v>
                </c:pt>
                <c:pt idx="11">
                  <c:v>PE</c:v>
                </c:pt>
                <c:pt idx="12">
                  <c:v>PI</c:v>
                </c:pt>
                <c:pt idx="13">
                  <c:v>PR</c:v>
                </c:pt>
                <c:pt idx="14">
                  <c:v>RJ</c:v>
                </c:pt>
                <c:pt idx="15">
                  <c:v>RN</c:v>
                </c:pt>
                <c:pt idx="16">
                  <c:v>RO</c:v>
                </c:pt>
                <c:pt idx="17">
                  <c:v>RR</c:v>
                </c:pt>
                <c:pt idx="18">
                  <c:v>SC</c:v>
                </c:pt>
                <c:pt idx="19">
                  <c:v>SP</c:v>
                </c:pt>
                <c:pt idx="20">
                  <c:v>TO</c:v>
                </c:pt>
              </c:strCache>
            </c:strRef>
          </c:cat>
          <c:val>
            <c:numRef>
              <c:f>Plan1!$B$2:$B$22</c:f>
              <c:numCache>
                <c:formatCode>0</c:formatCode>
                <c:ptCount val="21"/>
                <c:pt idx="0">
                  <c:v>91.011235955056179</c:v>
                </c:pt>
                <c:pt idx="1">
                  <c:v>82.465462274176403</c:v>
                </c:pt>
                <c:pt idx="2">
                  <c:v>75.402750491159125</c:v>
                </c:pt>
                <c:pt idx="3">
                  <c:v>83.018867924528294</c:v>
                </c:pt>
                <c:pt idx="4">
                  <c:v>71.110576344603544</c:v>
                </c:pt>
                <c:pt idx="5">
                  <c:v>78.020134228187914</c:v>
                </c:pt>
                <c:pt idx="6">
                  <c:v>83.428446005267759</c:v>
                </c:pt>
                <c:pt idx="7">
                  <c:v>74.875036753895913</c:v>
                </c:pt>
                <c:pt idx="8">
                  <c:v>79.111111111111114</c:v>
                </c:pt>
                <c:pt idx="9">
                  <c:v>84.726867335563</c:v>
                </c:pt>
                <c:pt idx="10">
                  <c:v>79.204892966360859</c:v>
                </c:pt>
                <c:pt idx="11">
                  <c:v>86.642599277978348</c:v>
                </c:pt>
                <c:pt idx="12">
                  <c:v>63.357664233576649</c:v>
                </c:pt>
                <c:pt idx="13">
                  <c:v>74.563297350343476</c:v>
                </c:pt>
                <c:pt idx="14">
                  <c:v>78.125</c:v>
                </c:pt>
                <c:pt idx="15">
                  <c:v>87.229437229437238</c:v>
                </c:pt>
                <c:pt idx="16">
                  <c:v>86.712414223331251</c:v>
                </c:pt>
                <c:pt idx="17">
                  <c:v>83.486238532110093</c:v>
                </c:pt>
                <c:pt idx="18">
                  <c:v>80.309194467046382</c:v>
                </c:pt>
                <c:pt idx="19">
                  <c:v>67.08852283380206</c:v>
                </c:pt>
                <c:pt idx="20">
                  <c:v>76.388888888888886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0C-4622-9471-F93B173CD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axId val="185408128"/>
        <c:axId val="185414016"/>
      </c:barChart>
      <c:catAx>
        <c:axId val="18540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85414016"/>
        <c:crosses val="autoZero"/>
        <c:auto val="1"/>
        <c:lblAlgn val="ctr"/>
        <c:lblOffset val="100"/>
        <c:noMultiLvlLbl val="0"/>
      </c:catAx>
      <c:valAx>
        <c:axId val="185414016"/>
        <c:scaling>
          <c:orientation val="minMax"/>
          <c:max val="100"/>
        </c:scaling>
        <c:delete val="1"/>
        <c:axPos val="l"/>
        <c:numFmt formatCode="#,##0.0" sourceLinked="0"/>
        <c:majorTickMark val="out"/>
        <c:minorTickMark val="none"/>
        <c:tickLblPos val="nextTo"/>
        <c:crossAx val="1854081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9E-2"/>
          <c:y val="3.3636962437638682E-2"/>
          <c:w val="0.97612259687696556"/>
          <c:h val="0.89193020544217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rgbClr val="1949C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Consultoria a Distância</c:v>
                </c:pt>
                <c:pt idx="1">
                  <c:v>Consultoria Presencial</c:v>
                </c:pt>
                <c:pt idx="2">
                  <c:v>Orientação Técnica a Distância</c:v>
                </c:pt>
                <c:pt idx="3">
                  <c:v>Orientação Técnica Presencial</c:v>
                </c:pt>
              </c:strCache>
            </c:strRef>
          </c:cat>
          <c:val>
            <c:numRef>
              <c:f>Plan1!$B$2:$B$5</c:f>
              <c:numCache>
                <c:formatCode>0</c:formatCode>
                <c:ptCount val="4"/>
                <c:pt idx="0">
                  <c:v>78.093492208982582</c:v>
                </c:pt>
                <c:pt idx="1">
                  <c:v>75.488431312288711</c:v>
                </c:pt>
                <c:pt idx="2">
                  <c:v>74.367417677642976</c:v>
                </c:pt>
                <c:pt idx="3">
                  <c:v>74.594632130828785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B-4BD7-B9F0-0E93042E8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85408128"/>
        <c:axId val="185414016"/>
      </c:barChart>
      <c:catAx>
        <c:axId val="18540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85414016"/>
        <c:crosses val="autoZero"/>
        <c:auto val="1"/>
        <c:lblAlgn val="ctr"/>
        <c:lblOffset val="100"/>
        <c:noMultiLvlLbl val="0"/>
      </c:catAx>
      <c:valAx>
        <c:axId val="185414016"/>
        <c:scaling>
          <c:orientation val="minMax"/>
          <c:max val="100"/>
        </c:scaling>
        <c:delete val="1"/>
        <c:axPos val="l"/>
        <c:numFmt formatCode="#,##0.0" sourceLinked="0"/>
        <c:majorTickMark val="out"/>
        <c:minorTickMark val="none"/>
        <c:tickLblPos val="nextTo"/>
        <c:crossAx val="1854081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77339598826763E-2"/>
          <c:y val="3.8895302984021138E-3"/>
          <c:w val="0.97612259687696556"/>
          <c:h val="0.89193020544217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rgbClr val="1949C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Plan1!$B$2:$B$4</c:f>
              <c:numCache>
                <c:formatCode>0</c:formatCode>
                <c:ptCount val="3"/>
                <c:pt idx="0">
                  <c:v>73.753712346202803</c:v>
                </c:pt>
                <c:pt idx="1">
                  <c:v>74.09440175631174</c:v>
                </c:pt>
                <c:pt idx="2">
                  <c:v>77.270661887211602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C-4485-86EB-CEE45728C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7"/>
        <c:axId val="185408128"/>
        <c:axId val="185414016"/>
      </c:barChart>
      <c:catAx>
        <c:axId val="18540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85414016"/>
        <c:crosses val="autoZero"/>
        <c:auto val="1"/>
        <c:lblAlgn val="ctr"/>
        <c:lblOffset val="100"/>
        <c:noMultiLvlLbl val="0"/>
      </c:catAx>
      <c:valAx>
        <c:axId val="185414016"/>
        <c:scaling>
          <c:orientation val="minMax"/>
          <c:max val="100"/>
        </c:scaling>
        <c:delete val="1"/>
        <c:axPos val="l"/>
        <c:numFmt formatCode="#,##0.0" sourceLinked="0"/>
        <c:majorTickMark val="out"/>
        <c:minorTickMark val="none"/>
        <c:tickLblPos val="nextTo"/>
        <c:crossAx val="1854081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Foi atendido em 2021</c:v>
                </c:pt>
              </c:strCache>
            </c:strRef>
          </c:tx>
          <c:spPr>
            <a:solidFill>
              <a:srgbClr val="3C49FF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37-43AD-9DCC-5A06D41EB168}"/>
              </c:ext>
            </c:extLst>
          </c:dPt>
          <c:dPt>
            <c:idx val="1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37-43AD-9DCC-5A06D41EB1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0.86080399787723338</c:v>
                </c:pt>
                <c:pt idx="1">
                  <c:v>0.82481968184961962</c:v>
                </c:pt>
                <c:pt idx="2">
                  <c:v>0.82288337021555602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37-43AD-9DCC-5A06D41EB16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Foi atendido em anos anteriores</c:v>
                </c:pt>
              </c:strCache>
            </c:strRef>
          </c:tx>
          <c:spPr>
            <a:solidFill>
              <a:srgbClr val="F3455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Planilha1!$C$2:$C$4</c:f>
              <c:numCache>
                <c:formatCode>###0%</c:formatCode>
                <c:ptCount val="3"/>
                <c:pt idx="0">
                  <c:v>0.13919600212276667</c:v>
                </c:pt>
                <c:pt idx="1">
                  <c:v>0.1751803181503804</c:v>
                </c:pt>
                <c:pt idx="2">
                  <c:v>0.1771166297844439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37-43AD-9DCC-5A06D41EB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64784000"/>
        <c:axId val="164785536"/>
      </c:barChart>
      <c:catAx>
        <c:axId val="1647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64785536"/>
        <c:crosses val="autoZero"/>
        <c:auto val="0"/>
        <c:lblAlgn val="ctr"/>
        <c:lblOffset val="100"/>
        <c:noMultiLvlLbl val="0"/>
      </c:catAx>
      <c:valAx>
        <c:axId val="164785536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6478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1F-4383-89F2-15B569E05820}"/>
              </c:ext>
            </c:extLst>
          </c:dPt>
          <c:dPt>
            <c:idx val="1"/>
            <c:invertIfNegative val="0"/>
            <c:bubble3D val="0"/>
            <c:spPr>
              <a:solidFill>
                <a:srgbClr val="FFEC69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1F-4383-89F2-15B569E05820}"/>
              </c:ext>
            </c:extLst>
          </c:dPt>
          <c:dPt>
            <c:idx val="2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1F-4383-89F2-15B569E0582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1F-4383-89F2-15B569E0582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81F-4383-89F2-15B569E05820}"/>
                </c:ext>
              </c:extLst>
            </c:dLbl>
            <c:dLbl>
              <c:idx val="3"/>
              <c:layout>
                <c:manualLayout>
                  <c:x val="1.8488669211794548E-3"/>
                  <c:y val="5.95077125954326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1F-4383-89F2-15B569E058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Sim, para fazer o acompanhamento do projeto </c:v>
                </c:pt>
                <c:pt idx="1">
                  <c:v>Sim, para realizar outro projeto do Sebrae</c:v>
                </c:pt>
                <c:pt idx="2">
                  <c:v>Não</c:v>
                </c:pt>
                <c:pt idx="3">
                  <c:v>Não sabe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0.34194270216064226</c:v>
                </c:pt>
                <c:pt idx="1">
                  <c:v>0.36897287907382642</c:v>
                </c:pt>
                <c:pt idx="2">
                  <c:v>0.25381287502260791</c:v>
                </c:pt>
                <c:pt idx="3">
                  <c:v>3.5271543742923434E-2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1F-4383-89F2-15B569E05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195773568"/>
        <c:axId val="195775104"/>
      </c:barChart>
      <c:catAx>
        <c:axId val="19577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95775104"/>
        <c:crosses val="autoZero"/>
        <c:auto val="0"/>
        <c:lblAlgn val="ctr"/>
        <c:lblOffset val="100"/>
        <c:noMultiLvlLbl val="0"/>
      </c:catAx>
      <c:valAx>
        <c:axId val="195775104"/>
        <c:scaling>
          <c:orientation val="minMax"/>
          <c:max val="0.5"/>
        </c:scaling>
        <c:delete val="1"/>
        <c:axPos val="l"/>
        <c:numFmt formatCode="0%" sourceLinked="0"/>
        <c:majorTickMark val="out"/>
        <c:minorTickMark val="none"/>
        <c:tickLblPos val="none"/>
        <c:crossAx val="19577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90698845513537E-2"/>
          <c:y val="3.9855072463768113E-2"/>
          <c:w val="0.96733354397853344"/>
          <c:h val="0.7513651146867511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Sim, para fazer o acompanhamento do projeto</c:v>
                </c:pt>
              </c:strCache>
            </c:strRef>
          </c:tx>
          <c:spPr>
            <a:solidFill>
              <a:srgbClr val="3C49FF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7-4A23-82AA-1CE874E1D68E}"/>
              </c:ext>
            </c:extLst>
          </c:dPt>
          <c:dPt>
            <c:idx val="1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C7-4A23-82AA-1CE874E1D6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Planilha1!$A$2:$A$22</c:f>
              <c:strCache>
                <c:ptCount val="21"/>
                <c:pt idx="0">
                  <c:v>AC</c:v>
                </c:pt>
                <c:pt idx="1">
                  <c:v>BA</c:v>
                </c:pt>
                <c:pt idx="2">
                  <c:v>CE</c:v>
                </c:pt>
                <c:pt idx="3">
                  <c:v>ES</c:v>
                </c:pt>
                <c:pt idx="4">
                  <c:v>GO</c:v>
                </c:pt>
                <c:pt idx="5">
                  <c:v>MA</c:v>
                </c:pt>
                <c:pt idx="6">
                  <c:v>MG</c:v>
                </c:pt>
                <c:pt idx="7">
                  <c:v>MS</c:v>
                </c:pt>
                <c:pt idx="8">
                  <c:v>MT</c:v>
                </c:pt>
                <c:pt idx="9">
                  <c:v>PA</c:v>
                </c:pt>
                <c:pt idx="10">
                  <c:v>PB</c:v>
                </c:pt>
                <c:pt idx="11">
                  <c:v>PE</c:v>
                </c:pt>
                <c:pt idx="12">
                  <c:v>PI</c:v>
                </c:pt>
                <c:pt idx="13">
                  <c:v>PR</c:v>
                </c:pt>
                <c:pt idx="14">
                  <c:v>RJ</c:v>
                </c:pt>
                <c:pt idx="15">
                  <c:v>RN</c:v>
                </c:pt>
                <c:pt idx="16">
                  <c:v>RO</c:v>
                </c:pt>
                <c:pt idx="17">
                  <c:v>RR</c:v>
                </c:pt>
                <c:pt idx="18">
                  <c:v>SC</c:v>
                </c:pt>
                <c:pt idx="19">
                  <c:v>SP</c:v>
                </c:pt>
                <c:pt idx="20">
                  <c:v>TO</c:v>
                </c:pt>
              </c:strCache>
            </c:strRef>
          </c:cat>
          <c:val>
            <c:numRef>
              <c:f>Planilha1!$B$2:$B$22</c:f>
              <c:numCache>
                <c:formatCode>###0%</c:formatCode>
                <c:ptCount val="21"/>
                <c:pt idx="0">
                  <c:v>0.45683453237410071</c:v>
                </c:pt>
                <c:pt idx="1">
                  <c:v>0.47804391217564868</c:v>
                </c:pt>
                <c:pt idx="2">
                  <c:v>0.55088408644400788</c:v>
                </c:pt>
                <c:pt idx="3">
                  <c:v>0.36466165413533835</c:v>
                </c:pt>
                <c:pt idx="4">
                  <c:v>0.31671415004748338</c:v>
                </c:pt>
                <c:pt idx="5">
                  <c:v>0.33981788079470199</c:v>
                </c:pt>
                <c:pt idx="6">
                  <c:v>0.41834306727233395</c:v>
                </c:pt>
                <c:pt idx="7">
                  <c:v>0.24542124542124544</c:v>
                </c:pt>
                <c:pt idx="8">
                  <c:v>0.40165876777251186</c:v>
                </c:pt>
                <c:pt idx="9">
                  <c:v>0.43495145631067961</c:v>
                </c:pt>
                <c:pt idx="10">
                  <c:v>0.27689594356261021</c:v>
                </c:pt>
                <c:pt idx="11">
                  <c:v>0.41654135338345866</c:v>
                </c:pt>
                <c:pt idx="12">
                  <c:v>0.32791519434628974</c:v>
                </c:pt>
                <c:pt idx="13">
                  <c:v>0.32535157734701636</c:v>
                </c:pt>
                <c:pt idx="14">
                  <c:v>0.22279792746113991</c:v>
                </c:pt>
                <c:pt idx="15">
                  <c:v>0.51948051948051943</c:v>
                </c:pt>
                <c:pt idx="16">
                  <c:v>0.33333333333333337</c:v>
                </c:pt>
                <c:pt idx="17">
                  <c:v>0.4801223241590214</c:v>
                </c:pt>
                <c:pt idx="18">
                  <c:v>0.21601941747572817</c:v>
                </c:pt>
                <c:pt idx="19">
                  <c:v>0.30000661244462079</c:v>
                </c:pt>
                <c:pt idx="20">
                  <c:v>0.2361111111111111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C7-4A23-82AA-1CE874E1D68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Sim, para realizar outro projeto do Sebrae</c:v>
                </c:pt>
              </c:strCache>
            </c:strRef>
          </c:tx>
          <c:spPr>
            <a:solidFill>
              <a:srgbClr val="FFEC6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C7-4A23-82AA-1CE874E1D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Planilha1!$A$2:$A$22</c:f>
              <c:strCache>
                <c:ptCount val="21"/>
                <c:pt idx="0">
                  <c:v>AC</c:v>
                </c:pt>
                <c:pt idx="1">
                  <c:v>BA</c:v>
                </c:pt>
                <c:pt idx="2">
                  <c:v>CE</c:v>
                </c:pt>
                <c:pt idx="3">
                  <c:v>ES</c:v>
                </c:pt>
                <c:pt idx="4">
                  <c:v>GO</c:v>
                </c:pt>
                <c:pt idx="5">
                  <c:v>MA</c:v>
                </c:pt>
                <c:pt idx="6">
                  <c:v>MG</c:v>
                </c:pt>
                <c:pt idx="7">
                  <c:v>MS</c:v>
                </c:pt>
                <c:pt idx="8">
                  <c:v>MT</c:v>
                </c:pt>
                <c:pt idx="9">
                  <c:v>PA</c:v>
                </c:pt>
                <c:pt idx="10">
                  <c:v>PB</c:v>
                </c:pt>
                <c:pt idx="11">
                  <c:v>PE</c:v>
                </c:pt>
                <c:pt idx="12">
                  <c:v>PI</c:v>
                </c:pt>
                <c:pt idx="13">
                  <c:v>PR</c:v>
                </c:pt>
                <c:pt idx="14">
                  <c:v>RJ</c:v>
                </c:pt>
                <c:pt idx="15">
                  <c:v>RN</c:v>
                </c:pt>
                <c:pt idx="16">
                  <c:v>RO</c:v>
                </c:pt>
                <c:pt idx="17">
                  <c:v>RR</c:v>
                </c:pt>
                <c:pt idx="18">
                  <c:v>SC</c:v>
                </c:pt>
                <c:pt idx="19">
                  <c:v>SP</c:v>
                </c:pt>
                <c:pt idx="20">
                  <c:v>TO</c:v>
                </c:pt>
              </c:strCache>
            </c:strRef>
          </c:cat>
          <c:val>
            <c:numRef>
              <c:f>Planilha1!$C$2:$C$22</c:f>
              <c:numCache>
                <c:formatCode>###0%</c:formatCode>
                <c:ptCount val="21"/>
                <c:pt idx="0">
                  <c:v>0.47841726618705038</c:v>
                </c:pt>
                <c:pt idx="1">
                  <c:v>0.3957085828343313</c:v>
                </c:pt>
                <c:pt idx="2">
                  <c:v>0.36345776031434185</c:v>
                </c:pt>
                <c:pt idx="3">
                  <c:v>0.39097744360902253</c:v>
                </c:pt>
                <c:pt idx="4">
                  <c:v>0.36206077872744535</c:v>
                </c:pt>
                <c:pt idx="5">
                  <c:v>0.40397350993377484</c:v>
                </c:pt>
                <c:pt idx="6">
                  <c:v>0.30759247242050614</c:v>
                </c:pt>
                <c:pt idx="7">
                  <c:v>0.46294730910115528</c:v>
                </c:pt>
                <c:pt idx="8">
                  <c:v>0.31960900473933651</c:v>
                </c:pt>
                <c:pt idx="9">
                  <c:v>0.43495145631067961</c:v>
                </c:pt>
                <c:pt idx="10">
                  <c:v>0.31540270429159317</c:v>
                </c:pt>
                <c:pt idx="11">
                  <c:v>0.36090225563909778</c:v>
                </c:pt>
                <c:pt idx="12">
                  <c:v>0.42332155477031802</c:v>
                </c:pt>
                <c:pt idx="13">
                  <c:v>0.33333333333333337</c:v>
                </c:pt>
                <c:pt idx="14">
                  <c:v>0.22279792746113991</c:v>
                </c:pt>
                <c:pt idx="15">
                  <c:v>0.35281385281385286</c:v>
                </c:pt>
                <c:pt idx="16">
                  <c:v>0.34707903780068727</c:v>
                </c:pt>
                <c:pt idx="17">
                  <c:v>0.42507645259938842</c:v>
                </c:pt>
                <c:pt idx="18">
                  <c:v>0.43284789644012944</c:v>
                </c:pt>
                <c:pt idx="19">
                  <c:v>0.33749917344442237</c:v>
                </c:pt>
                <c:pt idx="20">
                  <c:v>0.28703703703703703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C7-4A23-82AA-1CE874E1D68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3455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Planilha1!$A$2:$A$22</c:f>
              <c:strCache>
                <c:ptCount val="21"/>
                <c:pt idx="0">
                  <c:v>AC</c:v>
                </c:pt>
                <c:pt idx="1">
                  <c:v>BA</c:v>
                </c:pt>
                <c:pt idx="2">
                  <c:v>CE</c:v>
                </c:pt>
                <c:pt idx="3">
                  <c:v>ES</c:v>
                </c:pt>
                <c:pt idx="4">
                  <c:v>GO</c:v>
                </c:pt>
                <c:pt idx="5">
                  <c:v>MA</c:v>
                </c:pt>
                <c:pt idx="6">
                  <c:v>MG</c:v>
                </c:pt>
                <c:pt idx="7">
                  <c:v>MS</c:v>
                </c:pt>
                <c:pt idx="8">
                  <c:v>MT</c:v>
                </c:pt>
                <c:pt idx="9">
                  <c:v>PA</c:v>
                </c:pt>
                <c:pt idx="10">
                  <c:v>PB</c:v>
                </c:pt>
                <c:pt idx="11">
                  <c:v>PE</c:v>
                </c:pt>
                <c:pt idx="12">
                  <c:v>PI</c:v>
                </c:pt>
                <c:pt idx="13">
                  <c:v>PR</c:v>
                </c:pt>
                <c:pt idx="14">
                  <c:v>RJ</c:v>
                </c:pt>
                <c:pt idx="15">
                  <c:v>RN</c:v>
                </c:pt>
                <c:pt idx="16">
                  <c:v>RO</c:v>
                </c:pt>
                <c:pt idx="17">
                  <c:v>RR</c:v>
                </c:pt>
                <c:pt idx="18">
                  <c:v>SC</c:v>
                </c:pt>
                <c:pt idx="19">
                  <c:v>SP</c:v>
                </c:pt>
                <c:pt idx="20">
                  <c:v>TO</c:v>
                </c:pt>
              </c:strCache>
            </c:strRef>
          </c:cat>
          <c:val>
            <c:numRef>
              <c:f>Planilha1!$D$2:$D$22</c:f>
              <c:numCache>
                <c:formatCode>###0%</c:formatCode>
                <c:ptCount val="21"/>
                <c:pt idx="0">
                  <c:v>4.3165467625899276E-2</c:v>
                </c:pt>
                <c:pt idx="1">
                  <c:v>6.5868263473053898E-2</c:v>
                </c:pt>
                <c:pt idx="2">
                  <c:v>8.5658153241650298E-2</c:v>
                </c:pt>
                <c:pt idx="3">
                  <c:v>0.24436090225563908</c:v>
                </c:pt>
                <c:pt idx="4">
                  <c:v>0.28050807217473883</c:v>
                </c:pt>
                <c:pt idx="5">
                  <c:v>0.22433774834437084</c:v>
                </c:pt>
                <c:pt idx="6">
                  <c:v>0.27406446030715986</c:v>
                </c:pt>
                <c:pt idx="7">
                  <c:v>0.26852634544942239</c:v>
                </c:pt>
                <c:pt idx="8">
                  <c:v>0.23370853080568721</c:v>
                </c:pt>
                <c:pt idx="9">
                  <c:v>9.0026478375992938E-2</c:v>
                </c:pt>
                <c:pt idx="10">
                  <c:v>0.32304526748971191</c:v>
                </c:pt>
                <c:pt idx="11">
                  <c:v>5.5639097744360905E-2</c:v>
                </c:pt>
                <c:pt idx="12">
                  <c:v>0.21696113074204948</c:v>
                </c:pt>
                <c:pt idx="13">
                  <c:v>0.32535157734701636</c:v>
                </c:pt>
                <c:pt idx="14">
                  <c:v>0.55440414507772018</c:v>
                </c:pt>
                <c:pt idx="15">
                  <c:v>0.12770562770562771</c:v>
                </c:pt>
                <c:pt idx="16">
                  <c:v>0.27892325315005728</c:v>
                </c:pt>
                <c:pt idx="17">
                  <c:v>9.480122324159021E-2</c:v>
                </c:pt>
                <c:pt idx="18">
                  <c:v>0.3446601941747573</c:v>
                </c:pt>
                <c:pt idx="19">
                  <c:v>0.31871983072141769</c:v>
                </c:pt>
                <c:pt idx="20">
                  <c:v>0.47685185185185186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C7-4A23-82AA-1CE874E1D68E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Planilha1!$A$2:$A$22</c:f>
              <c:strCache>
                <c:ptCount val="21"/>
                <c:pt idx="0">
                  <c:v>AC</c:v>
                </c:pt>
                <c:pt idx="1">
                  <c:v>BA</c:v>
                </c:pt>
                <c:pt idx="2">
                  <c:v>CE</c:v>
                </c:pt>
                <c:pt idx="3">
                  <c:v>ES</c:v>
                </c:pt>
                <c:pt idx="4">
                  <c:v>GO</c:v>
                </c:pt>
                <c:pt idx="5">
                  <c:v>MA</c:v>
                </c:pt>
                <c:pt idx="6">
                  <c:v>MG</c:v>
                </c:pt>
                <c:pt idx="7">
                  <c:v>MS</c:v>
                </c:pt>
                <c:pt idx="8">
                  <c:v>MT</c:v>
                </c:pt>
                <c:pt idx="9">
                  <c:v>PA</c:v>
                </c:pt>
                <c:pt idx="10">
                  <c:v>PB</c:v>
                </c:pt>
                <c:pt idx="11">
                  <c:v>PE</c:v>
                </c:pt>
                <c:pt idx="12">
                  <c:v>PI</c:v>
                </c:pt>
                <c:pt idx="13">
                  <c:v>PR</c:v>
                </c:pt>
                <c:pt idx="14">
                  <c:v>RJ</c:v>
                </c:pt>
                <c:pt idx="15">
                  <c:v>RN</c:v>
                </c:pt>
                <c:pt idx="16">
                  <c:v>RO</c:v>
                </c:pt>
                <c:pt idx="17">
                  <c:v>RR</c:v>
                </c:pt>
                <c:pt idx="18">
                  <c:v>SC</c:v>
                </c:pt>
                <c:pt idx="19">
                  <c:v>SP</c:v>
                </c:pt>
                <c:pt idx="20">
                  <c:v>TO</c:v>
                </c:pt>
              </c:strCache>
            </c:strRef>
          </c:cat>
          <c:val>
            <c:numRef>
              <c:f>Planilha1!$E$2:$E$22</c:f>
              <c:numCache>
                <c:formatCode>###0%</c:formatCode>
                <c:ptCount val="21"/>
                <c:pt idx="0">
                  <c:v>2.1582733812949638E-2</c:v>
                </c:pt>
                <c:pt idx="1">
                  <c:v>6.0379241516966067E-2</c:v>
                </c:pt>
                <c:pt idx="4">
                  <c:v>4.0716999050332381E-2</c:v>
                </c:pt>
                <c:pt idx="5">
                  <c:v>3.1870860927152321E-2</c:v>
                </c:pt>
                <c:pt idx="7">
                  <c:v>2.3105100028176954E-2</c:v>
                </c:pt>
                <c:pt idx="8">
                  <c:v>4.5023696682464455E-2</c:v>
                </c:pt>
                <c:pt idx="9">
                  <c:v>4.0070609002647833E-2</c:v>
                </c:pt>
                <c:pt idx="10">
                  <c:v>8.4656084656084651E-2</c:v>
                </c:pt>
                <c:pt idx="11">
                  <c:v>0.16691729323308269</c:v>
                </c:pt>
                <c:pt idx="12">
                  <c:v>3.1802120141342753E-2</c:v>
                </c:pt>
                <c:pt idx="13">
                  <c:v>1.596351197263398E-2</c:v>
                </c:pt>
                <c:pt idx="16">
                  <c:v>4.0664375715922102E-2</c:v>
                </c:pt>
                <c:pt idx="18">
                  <c:v>6.4724919093851127E-3</c:v>
                </c:pt>
                <c:pt idx="19">
                  <c:v>4.3774383389539109E-2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EC7-4A23-82AA-1CE874E1D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64784000"/>
        <c:axId val="164785536"/>
      </c:barChart>
      <c:catAx>
        <c:axId val="1647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64785536"/>
        <c:crosses val="autoZero"/>
        <c:auto val="0"/>
        <c:lblAlgn val="ctr"/>
        <c:lblOffset val="100"/>
        <c:noMultiLvlLbl val="0"/>
      </c:catAx>
      <c:valAx>
        <c:axId val="164785536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6478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006324483274532E-2"/>
          <c:y val="0.89959688462855192"/>
          <c:w val="0.82008028017581758"/>
          <c:h val="7.8663984936665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90698845513537E-2"/>
          <c:y val="1.5566099983360972E-2"/>
          <c:w val="0.96571822187384948"/>
          <c:h val="0.829759766824068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Sim, para fazer o acompanhamento do projeto</c:v>
                </c:pt>
              </c:strCache>
            </c:strRef>
          </c:tx>
          <c:spPr>
            <a:solidFill>
              <a:srgbClr val="3C49FF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98-4FD3-AFA6-F19059E45E7F}"/>
              </c:ext>
            </c:extLst>
          </c:dPt>
          <c:dPt>
            <c:idx val="1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98-4FD3-AFA6-F19059E45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0.31013666255651456</c:v>
                </c:pt>
                <c:pt idx="1">
                  <c:v>0.38579470595280874</c:v>
                </c:pt>
                <c:pt idx="2">
                  <c:v>0.38232071713147414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98-4FD3-AFA6-F19059E45E7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Sim, para realizar outro projeto do Sebrae</c:v>
                </c:pt>
              </c:strCache>
            </c:strRef>
          </c:tx>
          <c:spPr>
            <a:solidFill>
              <a:srgbClr val="FFEC6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Planilha1!$C$2:$C$4</c:f>
              <c:numCache>
                <c:formatCode>###0%</c:formatCode>
                <c:ptCount val="3"/>
                <c:pt idx="0">
                  <c:v>0.37076140567200988</c:v>
                </c:pt>
                <c:pt idx="1">
                  <c:v>0.39046592406276204</c:v>
                </c:pt>
                <c:pt idx="2">
                  <c:v>0.35876494023904387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98-4FD3-AFA6-F19059E45E7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3455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Planilha1!$D$2:$D$4</c:f>
              <c:numCache>
                <c:formatCode>###0%</c:formatCode>
                <c:ptCount val="3"/>
                <c:pt idx="0">
                  <c:v>0.27198931360460338</c:v>
                </c:pt>
                <c:pt idx="1">
                  <c:v>0.21104323871122291</c:v>
                </c:pt>
                <c:pt idx="2">
                  <c:v>0.23874501992031874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98-4FD3-AFA6-F19059E45E7F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Planilha1!$E$2:$E$4</c:f>
              <c:numCache>
                <c:formatCode>###0%</c:formatCode>
                <c:ptCount val="3"/>
                <c:pt idx="0">
                  <c:v>4.7112618166872178E-2</c:v>
                </c:pt>
                <c:pt idx="1">
                  <c:v>1.2696131273206372E-2</c:v>
                </c:pt>
                <c:pt idx="2">
                  <c:v>2.016932270916335E-2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398-4FD3-AFA6-F19059E45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4784000"/>
        <c:axId val="164785536"/>
      </c:barChart>
      <c:catAx>
        <c:axId val="1647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64785536"/>
        <c:crosses val="autoZero"/>
        <c:auto val="0"/>
        <c:lblAlgn val="ctr"/>
        <c:lblOffset val="100"/>
        <c:noMultiLvlLbl val="0"/>
      </c:catAx>
      <c:valAx>
        <c:axId val="164785536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6478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90698845513537E-2"/>
          <c:y val="0.1171498701814052"/>
          <c:w val="0.53857015329857105"/>
          <c:h val="0.6586592593584417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Sim, para fazer o acompanhamento do projeto</c:v>
                </c:pt>
              </c:strCache>
            </c:strRef>
          </c:tx>
          <c:spPr>
            <a:solidFill>
              <a:srgbClr val="3C49FF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6A-4833-9F70-850AE4126769}"/>
              </c:ext>
            </c:extLst>
          </c:dPt>
          <c:dPt>
            <c:idx val="1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6A-4833-9F70-850AE41267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Consultoria a Distância</c:v>
                </c:pt>
                <c:pt idx="1">
                  <c:v>Consultoria Presencial</c:v>
                </c:pt>
                <c:pt idx="2">
                  <c:v>Orientação Técnica a Distância</c:v>
                </c:pt>
                <c:pt idx="3">
                  <c:v>Orientação Técnica Presencial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0.3973732437385461</c:v>
                </c:pt>
                <c:pt idx="1">
                  <c:v>0.35047800320110739</c:v>
                </c:pt>
                <c:pt idx="2">
                  <c:v>0.3612547689699025</c:v>
                </c:pt>
                <c:pt idx="3">
                  <c:v>0.32167762170097758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6A-4833-9F70-850AE412676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Sim, para realizar outro projeto do Sebrae</c:v>
                </c:pt>
              </c:strCache>
            </c:strRef>
          </c:tx>
          <c:spPr>
            <a:solidFill>
              <a:srgbClr val="FFEC6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Consultoria a Distância</c:v>
                </c:pt>
                <c:pt idx="1">
                  <c:v>Consultoria Presencial</c:v>
                </c:pt>
                <c:pt idx="2">
                  <c:v>Orientação Técnica a Distância</c:v>
                </c:pt>
                <c:pt idx="3">
                  <c:v>Orientação Técnica Presencial</c:v>
                </c:pt>
              </c:strCache>
            </c:strRef>
          </c:cat>
          <c:val>
            <c:numRef>
              <c:f>Planilha1!$C$2:$C$5</c:f>
              <c:numCache>
                <c:formatCode>###0%</c:formatCode>
                <c:ptCount val="4"/>
                <c:pt idx="0">
                  <c:v>0.42486255345143553</c:v>
                </c:pt>
                <c:pt idx="1">
                  <c:v>0.36003806722325565</c:v>
                </c:pt>
                <c:pt idx="2">
                  <c:v>0.32844425604069521</c:v>
                </c:pt>
                <c:pt idx="3">
                  <c:v>0.3857395482299556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6A-4833-9F70-850AE412676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3455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Consultoria a Distância</c:v>
                </c:pt>
                <c:pt idx="1">
                  <c:v>Consultoria Presencial</c:v>
                </c:pt>
                <c:pt idx="2">
                  <c:v>Orientação Técnica a Distância</c:v>
                </c:pt>
                <c:pt idx="3">
                  <c:v>Orientação Técnica Presencial</c:v>
                </c:pt>
              </c:strCache>
            </c:strRef>
          </c:cat>
          <c:val>
            <c:numRef>
              <c:f>Planilha1!$D$2:$D$5</c:f>
              <c:numCache>
                <c:formatCode>###0%</c:formatCode>
                <c:ptCount val="4"/>
                <c:pt idx="0">
                  <c:v>0.17348808796579107</c:v>
                </c:pt>
                <c:pt idx="1">
                  <c:v>0.25807847038975645</c:v>
                </c:pt>
                <c:pt idx="2">
                  <c:v>0.27698177193726159</c:v>
                </c:pt>
                <c:pt idx="3">
                  <c:v>0.25017516933035266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6A-4833-9F70-850AE4126769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Consultoria a Distância</c:v>
                </c:pt>
                <c:pt idx="1">
                  <c:v>Consultoria Presencial</c:v>
                </c:pt>
                <c:pt idx="2">
                  <c:v>Orientação Técnica a Distância</c:v>
                </c:pt>
                <c:pt idx="3">
                  <c:v>Orientação Técnica Presencial</c:v>
                </c:pt>
              </c:strCache>
            </c:strRef>
          </c:cat>
          <c:val>
            <c:numRef>
              <c:f>Planilha1!$E$2:$E$5</c:f>
              <c:numCache>
                <c:formatCode>###0%</c:formatCode>
                <c:ptCount val="4"/>
                <c:pt idx="0">
                  <c:v>4.2761148442272447E-3</c:v>
                </c:pt>
                <c:pt idx="1">
                  <c:v>3.1405459185880523E-2</c:v>
                </c:pt>
                <c:pt idx="2">
                  <c:v>3.3319203052140735E-2</c:v>
                </c:pt>
                <c:pt idx="3">
                  <c:v>4.240766073871409E-2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6A-4833-9F70-850AE4126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100"/>
        <c:axId val="164784000"/>
        <c:axId val="164785536"/>
      </c:barChart>
      <c:catAx>
        <c:axId val="1647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64785536"/>
        <c:crosses val="autoZero"/>
        <c:auto val="0"/>
        <c:lblAlgn val="ctr"/>
        <c:lblOffset val="100"/>
        <c:noMultiLvlLbl val="0"/>
      </c:catAx>
      <c:valAx>
        <c:axId val="164785536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6478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55251869663704478"/>
          <c:y val="0.40752509643580098"/>
          <c:w val="0.44488949294302144"/>
          <c:h val="0.31635081329858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Foi atendido em 2021</c:v>
                </c:pt>
              </c:strCache>
            </c:strRef>
          </c:tx>
          <c:spPr>
            <a:solidFill>
              <a:srgbClr val="3C49FF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36-44F8-9FF1-C7A6F3EF34E1}"/>
              </c:ext>
            </c:extLst>
          </c:dPt>
          <c:dPt>
            <c:idx val="1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36-44F8-9FF1-C7A6F3EF34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Planilha1!$A$2:$A$22</c:f>
              <c:strCache>
                <c:ptCount val="21"/>
                <c:pt idx="0">
                  <c:v>AC</c:v>
                </c:pt>
                <c:pt idx="1">
                  <c:v>BA</c:v>
                </c:pt>
                <c:pt idx="2">
                  <c:v>CE</c:v>
                </c:pt>
                <c:pt idx="3">
                  <c:v>ES</c:v>
                </c:pt>
                <c:pt idx="4">
                  <c:v>GO</c:v>
                </c:pt>
                <c:pt idx="5">
                  <c:v>MA</c:v>
                </c:pt>
                <c:pt idx="6">
                  <c:v>MG</c:v>
                </c:pt>
                <c:pt idx="7">
                  <c:v>MS</c:v>
                </c:pt>
                <c:pt idx="8">
                  <c:v>MT</c:v>
                </c:pt>
                <c:pt idx="9">
                  <c:v>PA</c:v>
                </c:pt>
                <c:pt idx="10">
                  <c:v>PB</c:v>
                </c:pt>
                <c:pt idx="11">
                  <c:v>PE</c:v>
                </c:pt>
                <c:pt idx="12">
                  <c:v>PI</c:v>
                </c:pt>
                <c:pt idx="13">
                  <c:v>PR</c:v>
                </c:pt>
                <c:pt idx="14">
                  <c:v>RJ</c:v>
                </c:pt>
                <c:pt idx="15">
                  <c:v>RN</c:v>
                </c:pt>
                <c:pt idx="16">
                  <c:v>RO</c:v>
                </c:pt>
                <c:pt idx="17">
                  <c:v>RR</c:v>
                </c:pt>
                <c:pt idx="18">
                  <c:v>SC</c:v>
                </c:pt>
                <c:pt idx="19">
                  <c:v>SP</c:v>
                </c:pt>
                <c:pt idx="20">
                  <c:v>TO</c:v>
                </c:pt>
              </c:strCache>
            </c:strRef>
          </c:cat>
          <c:val>
            <c:numRef>
              <c:f>Planilha1!$B$2:$B$22</c:f>
              <c:numCache>
                <c:formatCode>###0%</c:formatCode>
                <c:ptCount val="21"/>
                <c:pt idx="0">
                  <c:v>0.93939393939393934</c:v>
                </c:pt>
                <c:pt idx="1">
                  <c:v>0.91008174386920981</c:v>
                </c:pt>
                <c:pt idx="2">
                  <c:v>0.87396978021978033</c:v>
                </c:pt>
                <c:pt idx="3">
                  <c:v>0.82098765432098764</c:v>
                </c:pt>
                <c:pt idx="4">
                  <c:v>0.88758954909397392</c:v>
                </c:pt>
                <c:pt idx="5">
                  <c:v>0.84333565945568734</c:v>
                </c:pt>
                <c:pt idx="6">
                  <c:v>0.92036631495122434</c:v>
                </c:pt>
                <c:pt idx="7">
                  <c:v>0.89632529359767643</c:v>
                </c:pt>
                <c:pt idx="8">
                  <c:v>0.97600462561433943</c:v>
                </c:pt>
                <c:pt idx="9">
                  <c:v>0.87720656550015486</c:v>
                </c:pt>
                <c:pt idx="10">
                  <c:v>0.80745489078822419</c:v>
                </c:pt>
                <c:pt idx="11">
                  <c:v>0.80024067388688325</c:v>
                </c:pt>
                <c:pt idx="12">
                  <c:v>0.94017946161515453</c:v>
                </c:pt>
                <c:pt idx="13">
                  <c:v>0.5526260504201681</c:v>
                </c:pt>
                <c:pt idx="14">
                  <c:v>0.75097276264591439</c:v>
                </c:pt>
                <c:pt idx="15">
                  <c:v>0.80381944444444442</c:v>
                </c:pt>
                <c:pt idx="16">
                  <c:v>0.85462555066079293</c:v>
                </c:pt>
                <c:pt idx="17">
                  <c:v>0.92372881355932213</c:v>
                </c:pt>
                <c:pt idx="18">
                  <c:v>0.770573566084788</c:v>
                </c:pt>
                <c:pt idx="19">
                  <c:v>0.88155056834742052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36-44F8-9FF1-C7A6F3EF34E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Foi atendido em anos anteriores</c:v>
                </c:pt>
              </c:strCache>
            </c:strRef>
          </c:tx>
          <c:spPr>
            <a:solidFill>
              <a:srgbClr val="F34556"/>
            </a:solidFill>
            <a:ln>
              <a:noFill/>
            </a:ln>
            <a:effectLst/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36-44F8-9FF1-C7A6F3EF34E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36-44F8-9FF1-C7A6F3EF3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Planilha1!$A$2:$A$22</c:f>
              <c:strCache>
                <c:ptCount val="21"/>
                <c:pt idx="0">
                  <c:v>AC</c:v>
                </c:pt>
                <c:pt idx="1">
                  <c:v>BA</c:v>
                </c:pt>
                <c:pt idx="2">
                  <c:v>CE</c:v>
                </c:pt>
                <c:pt idx="3">
                  <c:v>ES</c:v>
                </c:pt>
                <c:pt idx="4">
                  <c:v>GO</c:v>
                </c:pt>
                <c:pt idx="5">
                  <c:v>MA</c:v>
                </c:pt>
                <c:pt idx="6">
                  <c:v>MG</c:v>
                </c:pt>
                <c:pt idx="7">
                  <c:v>MS</c:v>
                </c:pt>
                <c:pt idx="8">
                  <c:v>MT</c:v>
                </c:pt>
                <c:pt idx="9">
                  <c:v>PA</c:v>
                </c:pt>
                <c:pt idx="10">
                  <c:v>PB</c:v>
                </c:pt>
                <c:pt idx="11">
                  <c:v>PE</c:v>
                </c:pt>
                <c:pt idx="12">
                  <c:v>PI</c:v>
                </c:pt>
                <c:pt idx="13">
                  <c:v>PR</c:v>
                </c:pt>
                <c:pt idx="14">
                  <c:v>RJ</c:v>
                </c:pt>
                <c:pt idx="15">
                  <c:v>RN</c:v>
                </c:pt>
                <c:pt idx="16">
                  <c:v>RO</c:v>
                </c:pt>
                <c:pt idx="17">
                  <c:v>RR</c:v>
                </c:pt>
                <c:pt idx="18">
                  <c:v>SC</c:v>
                </c:pt>
                <c:pt idx="19">
                  <c:v>SP</c:v>
                </c:pt>
                <c:pt idx="20">
                  <c:v>TO</c:v>
                </c:pt>
              </c:strCache>
            </c:strRef>
          </c:cat>
          <c:val>
            <c:numRef>
              <c:f>Planilha1!$C$2:$C$22</c:f>
              <c:numCache>
                <c:formatCode>###0%</c:formatCode>
                <c:ptCount val="21"/>
                <c:pt idx="0">
                  <c:v>6.0606060606060608E-2</c:v>
                </c:pt>
                <c:pt idx="1">
                  <c:v>8.9918256130790186E-2</c:v>
                </c:pt>
                <c:pt idx="2">
                  <c:v>0.12603021978021978</c:v>
                </c:pt>
                <c:pt idx="3">
                  <c:v>0.17901234567901234</c:v>
                </c:pt>
                <c:pt idx="4">
                  <c:v>0.11241045090602614</c:v>
                </c:pt>
                <c:pt idx="5">
                  <c:v>0.15666434054431264</c:v>
                </c:pt>
                <c:pt idx="6">
                  <c:v>7.9633685048775632E-2</c:v>
                </c:pt>
                <c:pt idx="7">
                  <c:v>0.10367470640232353</c:v>
                </c:pt>
                <c:pt idx="8">
                  <c:v>2.3995374385660594E-2</c:v>
                </c:pt>
                <c:pt idx="9">
                  <c:v>0.12279343449984516</c:v>
                </c:pt>
                <c:pt idx="10">
                  <c:v>0.19254510921177587</c:v>
                </c:pt>
                <c:pt idx="11">
                  <c:v>0.19975932611311673</c:v>
                </c:pt>
                <c:pt idx="12">
                  <c:v>5.9820538384845461E-2</c:v>
                </c:pt>
                <c:pt idx="13">
                  <c:v>0.4473739495798319</c:v>
                </c:pt>
                <c:pt idx="14">
                  <c:v>0.24902723735408561</c:v>
                </c:pt>
                <c:pt idx="15">
                  <c:v>0.19618055555555558</c:v>
                </c:pt>
                <c:pt idx="16">
                  <c:v>0.14537444933920704</c:v>
                </c:pt>
                <c:pt idx="17">
                  <c:v>7.6271186440677971E-2</c:v>
                </c:pt>
                <c:pt idx="18">
                  <c:v>0.22942643391521197</c:v>
                </c:pt>
                <c:pt idx="19">
                  <c:v>0.11844943165257943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36-44F8-9FF1-C7A6F3EF3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64784000"/>
        <c:axId val="164785536"/>
      </c:barChart>
      <c:catAx>
        <c:axId val="1647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64785536"/>
        <c:crosses val="autoZero"/>
        <c:auto val="0"/>
        <c:lblAlgn val="ctr"/>
        <c:lblOffset val="100"/>
        <c:noMultiLvlLbl val="0"/>
      </c:catAx>
      <c:valAx>
        <c:axId val="164785536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6478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24674269908715E-2"/>
          <c:y val="0.11849949275091864"/>
          <c:w val="0.96655065146018271"/>
          <c:h val="0.78949021750071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3455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E6-4783-99EE-9213D5341897}"/>
              </c:ext>
            </c:extLst>
          </c:dPt>
          <c:dPt>
            <c:idx val="1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E6-4783-99EE-9213D5341897}"/>
              </c:ext>
            </c:extLst>
          </c:dPt>
          <c:dPt>
            <c:idx val="2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E6-4783-99EE-9213D5341897}"/>
              </c:ext>
            </c:extLst>
          </c:dPt>
          <c:dPt>
            <c:idx val="3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E6-4783-99EE-9213D5341897}"/>
              </c:ext>
            </c:extLst>
          </c:dPt>
          <c:dPt>
            <c:idx val="4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E6-4783-99EE-9213D5341897}"/>
              </c:ext>
            </c:extLst>
          </c:dPt>
          <c:dPt>
            <c:idx val="5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EE6-4783-99EE-9213D5341897}"/>
              </c:ext>
            </c:extLst>
          </c:dPt>
          <c:dPt>
            <c:idx val="6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EE6-4783-99EE-9213D5341897}"/>
              </c:ext>
            </c:extLst>
          </c:dPt>
          <c:dPt>
            <c:idx val="7"/>
            <c:invertIfNegative val="0"/>
            <c:bubble3D val="0"/>
            <c:spPr>
              <a:solidFill>
                <a:srgbClr val="FFED68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EE6-4783-99EE-9213D5341897}"/>
              </c:ext>
            </c:extLst>
          </c:dPt>
          <c:dPt>
            <c:idx val="8"/>
            <c:invertIfNegative val="0"/>
            <c:bubble3D val="0"/>
            <c:spPr>
              <a:solidFill>
                <a:srgbClr val="FFED68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EE6-4783-99EE-9213D5341897}"/>
              </c:ext>
            </c:extLst>
          </c:dPt>
          <c:dPt>
            <c:idx val="9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EE6-4783-99EE-9213D5341897}"/>
              </c:ext>
            </c:extLst>
          </c:dPt>
          <c:dPt>
            <c:idx val="1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EE6-4783-99EE-9213D5341897}"/>
              </c:ext>
            </c:extLst>
          </c:dPt>
          <c:dPt>
            <c:idx val="11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EE6-4783-99EE-9213D53418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9.8741710878599787E-2</c:v>
                </c:pt>
                <c:pt idx="1">
                  <c:v>2.7859009234054715E-3</c:v>
                </c:pt>
                <c:pt idx="2">
                  <c:v>7.2131155580295011E-3</c:v>
                </c:pt>
                <c:pt idx="3">
                  <c:v>1.2733758461137477E-2</c:v>
                </c:pt>
                <c:pt idx="4">
                  <c:v>1.8122454402987053E-2</c:v>
                </c:pt>
                <c:pt idx="5">
                  <c:v>9.5300982543846391E-2</c:v>
                </c:pt>
                <c:pt idx="6">
                  <c:v>6.8289515958319155E-2</c:v>
                </c:pt>
                <c:pt idx="7">
                  <c:v>0.11147447995702786</c:v>
                </c:pt>
                <c:pt idx="8">
                  <c:v>0.22172278970396991</c:v>
                </c:pt>
                <c:pt idx="9">
                  <c:v>7.7576739704521766E-2</c:v>
                </c:pt>
                <c:pt idx="10">
                  <c:v>0.28603855190815558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EE6-4783-99EE-9213D5341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85378304"/>
        <c:axId val="185379840"/>
      </c:barChart>
      <c:catAx>
        <c:axId val="18537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379840"/>
        <c:crosses val="autoZero"/>
        <c:auto val="1"/>
        <c:lblAlgn val="ctr"/>
        <c:lblOffset val="100"/>
        <c:noMultiLvlLbl val="0"/>
      </c:catAx>
      <c:valAx>
        <c:axId val="185379840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8537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9E-2"/>
          <c:y val="3.3636962437638682E-2"/>
          <c:w val="0.97612259687696556"/>
          <c:h val="0.89193020544217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rgbClr val="3C4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Plan1!$A$2:$A$22</c:f>
              <c:strCache>
                <c:ptCount val="21"/>
                <c:pt idx="0">
                  <c:v>AC</c:v>
                </c:pt>
                <c:pt idx="1">
                  <c:v>BA</c:v>
                </c:pt>
                <c:pt idx="2">
                  <c:v>CE</c:v>
                </c:pt>
                <c:pt idx="3">
                  <c:v>ES</c:v>
                </c:pt>
                <c:pt idx="4">
                  <c:v>GO</c:v>
                </c:pt>
                <c:pt idx="5">
                  <c:v>MA</c:v>
                </c:pt>
                <c:pt idx="6">
                  <c:v>MG</c:v>
                </c:pt>
                <c:pt idx="7">
                  <c:v>MS</c:v>
                </c:pt>
                <c:pt idx="8">
                  <c:v>MT</c:v>
                </c:pt>
                <c:pt idx="9">
                  <c:v>PA</c:v>
                </c:pt>
                <c:pt idx="10">
                  <c:v>PB</c:v>
                </c:pt>
                <c:pt idx="11">
                  <c:v>PE</c:v>
                </c:pt>
                <c:pt idx="12">
                  <c:v>PI</c:v>
                </c:pt>
                <c:pt idx="13">
                  <c:v>PR</c:v>
                </c:pt>
                <c:pt idx="14">
                  <c:v>RJ</c:v>
                </c:pt>
                <c:pt idx="15">
                  <c:v>RN</c:v>
                </c:pt>
                <c:pt idx="16">
                  <c:v>RO</c:v>
                </c:pt>
                <c:pt idx="17">
                  <c:v>RR</c:v>
                </c:pt>
                <c:pt idx="18">
                  <c:v>SC</c:v>
                </c:pt>
                <c:pt idx="19">
                  <c:v>SP</c:v>
                </c:pt>
                <c:pt idx="20">
                  <c:v>TO</c:v>
                </c:pt>
              </c:strCache>
            </c:strRef>
          </c:cat>
          <c:val>
            <c:numRef>
              <c:f>Plan1!$B$2:$B$22</c:f>
              <c:numCache>
                <c:formatCode>###0.0</c:formatCode>
                <c:ptCount val="21"/>
                <c:pt idx="0">
                  <c:v>8.6</c:v>
                </c:pt>
                <c:pt idx="1">
                  <c:v>7.6648351648351642</c:v>
                </c:pt>
                <c:pt idx="2">
                  <c:v>7.3200000000000012</c:v>
                </c:pt>
                <c:pt idx="3">
                  <c:v>7.7804878048780504</c:v>
                </c:pt>
                <c:pt idx="4">
                  <c:v>6.7149532710280377</c:v>
                </c:pt>
                <c:pt idx="5">
                  <c:v>7.0469798657718119</c:v>
                </c:pt>
                <c:pt idx="6">
                  <c:v>7.7365853658536592</c:v>
                </c:pt>
                <c:pt idx="7">
                  <c:v>7.6201923076923084</c:v>
                </c:pt>
                <c:pt idx="8">
                  <c:v>7.0088105726872261</c:v>
                </c:pt>
                <c:pt idx="9">
                  <c:v>7.8989898989898988</c:v>
                </c:pt>
                <c:pt idx="10">
                  <c:v>7.6538461538461542</c:v>
                </c:pt>
                <c:pt idx="11">
                  <c:v>7.6111111111111107</c:v>
                </c:pt>
                <c:pt idx="12">
                  <c:v>7.5502645502645507</c:v>
                </c:pt>
                <c:pt idx="13">
                  <c:v>6.7118644067796618</c:v>
                </c:pt>
                <c:pt idx="14">
                  <c:v>6.1111111111111107</c:v>
                </c:pt>
                <c:pt idx="15">
                  <c:v>7.3263157894736839</c:v>
                </c:pt>
                <c:pt idx="16">
                  <c:v>7.1020408163265296</c:v>
                </c:pt>
                <c:pt idx="17">
                  <c:v>8.2602739726027394</c:v>
                </c:pt>
                <c:pt idx="18">
                  <c:v>7.5821917808219181</c:v>
                </c:pt>
                <c:pt idx="19">
                  <c:v>6.370967741935484</c:v>
                </c:pt>
                <c:pt idx="20">
                  <c:v>8.7619047619047628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A-4510-AF5C-1BBC96D6A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axId val="185408128"/>
        <c:axId val="185414016"/>
      </c:barChart>
      <c:catAx>
        <c:axId val="18540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85414016"/>
        <c:crosses val="autoZero"/>
        <c:auto val="1"/>
        <c:lblAlgn val="ctr"/>
        <c:lblOffset val="100"/>
        <c:noMultiLvlLbl val="0"/>
      </c:catAx>
      <c:valAx>
        <c:axId val="185414016"/>
        <c:scaling>
          <c:orientation val="minMax"/>
          <c:max val="10"/>
        </c:scaling>
        <c:delete val="1"/>
        <c:axPos val="l"/>
        <c:numFmt formatCode="#,##0.0" sourceLinked="0"/>
        <c:majorTickMark val="out"/>
        <c:minorTickMark val="none"/>
        <c:tickLblPos val="none"/>
        <c:crossAx val="1854081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9E-2"/>
          <c:y val="3.3636962437638682E-2"/>
          <c:w val="0.97612259687696556"/>
          <c:h val="0.89193020544217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rgbClr val="3C4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Consultoria a Distância</c:v>
                </c:pt>
                <c:pt idx="1">
                  <c:v>Consultoria Presencial</c:v>
                </c:pt>
                <c:pt idx="2">
                  <c:v>Orientação Técnica a Distância</c:v>
                </c:pt>
                <c:pt idx="3">
                  <c:v>Orientação Técnica Presencial</c:v>
                </c:pt>
              </c:strCache>
            </c:strRef>
          </c:cat>
          <c:val>
            <c:numRef>
              <c:f>Plan1!$B$2:$B$5</c:f>
              <c:numCache>
                <c:formatCode>###0.0</c:formatCode>
                <c:ptCount val="4"/>
                <c:pt idx="0">
                  <c:v>7.3877276288761395</c:v>
                </c:pt>
                <c:pt idx="1">
                  <c:v>7.1348637469121812</c:v>
                </c:pt>
                <c:pt idx="2">
                  <c:v>7.1795432678479933</c:v>
                </c:pt>
                <c:pt idx="3">
                  <c:v>7.0714873718469216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3-46C3-8200-050C94451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85408128"/>
        <c:axId val="185414016"/>
      </c:barChart>
      <c:catAx>
        <c:axId val="18540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85414016"/>
        <c:crosses val="autoZero"/>
        <c:auto val="1"/>
        <c:lblAlgn val="ctr"/>
        <c:lblOffset val="100"/>
        <c:noMultiLvlLbl val="0"/>
      </c:catAx>
      <c:valAx>
        <c:axId val="185414016"/>
        <c:scaling>
          <c:orientation val="minMax"/>
          <c:max val="10"/>
        </c:scaling>
        <c:delete val="1"/>
        <c:axPos val="l"/>
        <c:numFmt formatCode="#,##0.0" sourceLinked="0"/>
        <c:majorTickMark val="out"/>
        <c:minorTickMark val="none"/>
        <c:tickLblPos val="none"/>
        <c:crossAx val="1854081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77339598826763E-2"/>
          <c:y val="3.8895302984021138E-3"/>
          <c:w val="0.97612259687696556"/>
          <c:h val="0.89193020544217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rgbClr val="3C4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Plan1!$B$2:$B$4</c:f>
              <c:numCache>
                <c:formatCode>###0.0</c:formatCode>
                <c:ptCount val="3"/>
                <c:pt idx="0">
                  <c:v>7.2644198519198042</c:v>
                </c:pt>
                <c:pt idx="1">
                  <c:v>7.0640626577912426</c:v>
                </c:pt>
                <c:pt idx="2">
                  <c:v>6.8349440886887312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2-4847-9DDE-A4E7E969F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7"/>
        <c:axId val="185408128"/>
        <c:axId val="185414016"/>
      </c:barChart>
      <c:catAx>
        <c:axId val="18540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85414016"/>
        <c:crosses val="autoZero"/>
        <c:auto val="1"/>
        <c:lblAlgn val="ctr"/>
        <c:lblOffset val="100"/>
        <c:noMultiLvlLbl val="0"/>
      </c:catAx>
      <c:valAx>
        <c:axId val="185414016"/>
        <c:scaling>
          <c:orientation val="minMax"/>
          <c:max val="10"/>
        </c:scaling>
        <c:delete val="1"/>
        <c:axPos val="l"/>
        <c:numFmt formatCode="#,##0.0" sourceLinked="0"/>
        <c:majorTickMark val="out"/>
        <c:minorTickMark val="none"/>
        <c:tickLblPos val="none"/>
        <c:crossAx val="1854081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90765921148402E-3"/>
          <c:y val="0"/>
          <c:w val="0.9803829745192153"/>
          <c:h val="0.9817811671358286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2021</c:v>
                </c:pt>
              </c:strCache>
            </c:strRef>
          </c:tx>
          <c:spPr>
            <a:solidFill>
              <a:srgbClr val="3C49FF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C1-40FC-9888-F47E40797A1B}"/>
              </c:ext>
            </c:extLst>
          </c:dPt>
          <c:dPt>
            <c:idx val="1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C1-40FC-9888-F47E40797A1B}"/>
              </c:ext>
            </c:extLst>
          </c:dPt>
          <c:dPt>
            <c:idx val="2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C1-40FC-9888-F47E40797A1B}"/>
              </c:ext>
            </c:extLst>
          </c:dPt>
          <c:dPt>
            <c:idx val="3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C1-40FC-9888-F47E40797A1B}"/>
              </c:ext>
            </c:extLst>
          </c:dPt>
          <c:dPt>
            <c:idx val="4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6C1-40FC-9888-F47E40797A1B}"/>
              </c:ext>
            </c:extLst>
          </c:dPt>
          <c:dPt>
            <c:idx val="5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6C1-40FC-9888-F47E40797A1B}"/>
              </c:ext>
            </c:extLst>
          </c:dPt>
          <c:dPt>
            <c:idx val="6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6C1-40FC-9888-F47E40797A1B}"/>
              </c:ext>
            </c:extLst>
          </c:dPt>
          <c:dPt>
            <c:idx val="7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6C1-40FC-9888-F47E40797A1B}"/>
              </c:ext>
            </c:extLst>
          </c:dPt>
          <c:dPt>
            <c:idx val="8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6C1-40FC-9888-F47E40797A1B}"/>
              </c:ext>
            </c:extLst>
          </c:dPt>
          <c:dPt>
            <c:idx val="9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6C1-40FC-9888-F47E40797A1B}"/>
              </c:ext>
            </c:extLst>
          </c:dPt>
          <c:dPt>
            <c:idx val="10"/>
            <c:invertIfNegative val="0"/>
            <c:bubble3D val="0"/>
            <c:spPr>
              <a:solidFill>
                <a:srgbClr val="F34556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6C1-40FC-9888-F47E40797A1B}"/>
              </c:ext>
            </c:extLst>
          </c:dPt>
          <c:dPt>
            <c:idx val="11"/>
            <c:invertIfNegative val="0"/>
            <c:bubble3D val="0"/>
            <c:spPr>
              <a:solidFill>
                <a:srgbClr val="3C49F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6C1-40FC-9888-F47E40797A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Formas de atendimento aos clientes</c:v>
                </c:pt>
                <c:pt idx="1">
                  <c:v>Organização das finanças</c:v>
                </c:pt>
                <c:pt idx="2">
                  <c:v>Melhoria na divulgação da empresa</c:v>
                </c:pt>
                <c:pt idx="3">
                  <c:v>Adaptação aos protocolos de retomada COVID 19</c:v>
                </c:pt>
                <c:pt idx="4">
                  <c:v>Melhor utilização da internet e mídias sociais</c:v>
                </c:pt>
                <c:pt idx="5">
                  <c:v>Melhorias na gestão de pessoas</c:v>
                </c:pt>
                <c:pt idx="6">
                  <c:v>Desenvolvimento de habilidades técnicas e gerenciais</c:v>
                </c:pt>
                <c:pt idx="7">
                  <c:v>Mudanças no ponto de venda</c:v>
                </c:pt>
                <c:pt idx="8">
                  <c:v>Diversificação das formas de pagamento</c:v>
                </c:pt>
                <c:pt idx="9">
                  <c:v>Ações de sustentabilidade</c:v>
                </c:pt>
                <c:pt idx="10">
                  <c:v>Não houve mudança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0.68336163015467699</c:v>
                </c:pt>
                <c:pt idx="1">
                  <c:v>0.679108651492635</c:v>
                </c:pt>
                <c:pt idx="2">
                  <c:v>0.65771593793092731</c:v>
                </c:pt>
                <c:pt idx="3">
                  <c:v>0.65164885301067021</c:v>
                </c:pt>
                <c:pt idx="4">
                  <c:v>0.63761794298397934</c:v>
                </c:pt>
                <c:pt idx="5">
                  <c:v>0.59829069019061176</c:v>
                </c:pt>
                <c:pt idx="6">
                  <c:v>0.58572436613870016</c:v>
                </c:pt>
                <c:pt idx="7">
                  <c:v>0.47438472112594904</c:v>
                </c:pt>
                <c:pt idx="8">
                  <c:v>0.46165945157889332</c:v>
                </c:pt>
                <c:pt idx="9">
                  <c:v>0.40828037408853246</c:v>
                </c:pt>
                <c:pt idx="10">
                  <c:v>0.12105122925578246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6C1-40FC-9888-F47E40797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186180736"/>
        <c:axId val="186182272"/>
      </c:barChart>
      <c:catAx>
        <c:axId val="186180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182272"/>
        <c:crosses val="autoZero"/>
        <c:auto val="1"/>
        <c:lblAlgn val="ctr"/>
        <c:lblOffset val="100"/>
        <c:noMultiLvlLbl val="0"/>
      </c:catAx>
      <c:valAx>
        <c:axId val="186182272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8618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0E68AAD-4CDA-4A36-9727-611482C56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AB7769-5D7F-4CCD-A5E3-73C7876DE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752A6-5C8C-410E-948D-0D3BD245FF7C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F1FD66E-4CF0-420B-B0C3-40744DAEF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7F4BDD-1034-4817-88C8-FBDE7CA2F3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E6EDB-A9AF-4380-A20F-D71F7323D2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8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08A8-833F-49F0-9C62-A61EB9EE2D28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49322-16CC-43A4-B103-CF4BC6925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76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4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89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Nega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06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éu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2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Negativ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79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12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86F8B2-32E6-4696-B417-31F294A0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386410-656F-4E45-BBF5-D92C5B5FA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CA0365-7537-40EA-9D03-147A6FCAD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FB220-C589-46DD-B8CB-2BE45F50F763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A6E86E-B2E5-4FBC-8DA5-1EC3F1EF7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B92B4A-0906-4139-B411-B39DCFF0B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0B04D-7CD6-4AF5-94AE-1A8CA226D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14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3" r:id="rId3"/>
    <p:sldLayoutId id="2147483650" r:id="rId4"/>
    <p:sldLayoutId id="2147483654" r:id="rId5"/>
    <p:sldLayoutId id="214748365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26.xm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5.xm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674189" y="2884332"/>
            <a:ext cx="9428911" cy="3973668"/>
            <a:chOff x="2674189" y="2884332"/>
            <a:chExt cx="9428911" cy="3973668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B5937958-080B-4039-BAA3-39C69E4A65C2}"/>
                </a:ext>
              </a:extLst>
            </p:cNvPr>
            <p:cNvSpPr txBox="1"/>
            <p:nvPr/>
          </p:nvSpPr>
          <p:spPr>
            <a:xfrm>
              <a:off x="2674189" y="2884332"/>
              <a:ext cx="70564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5400" b="1" dirty="0">
                  <a:solidFill>
                    <a:srgbClr val="1A42BE"/>
                  </a:solidFill>
                </a:rPr>
                <a:t>SEBRAE na sua Empresa</a:t>
              </a: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7781" y="5791695"/>
              <a:ext cx="1615319" cy="1066305"/>
            </a:xfrm>
            <a:prstGeom prst="rect">
              <a:avLst/>
            </a:prstGeom>
            <a:solidFill>
              <a:srgbClr val="E9E7E8"/>
            </a:solidFill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2835216" y="4192976"/>
            <a:ext cx="7056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solidFill>
                  <a:srgbClr val="1A42BE"/>
                </a:solidFill>
              </a:rPr>
              <a:t>Julho de 2022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2953110" y="2499018"/>
            <a:ext cx="7056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solidFill>
                  <a:srgbClr val="CD5BE8"/>
                </a:solidFill>
              </a:rPr>
              <a:t>RELATÓRIO FINAL DE PESQUISA</a:t>
            </a:r>
          </a:p>
        </p:txBody>
      </p:sp>
    </p:spTree>
    <p:extLst>
      <p:ext uri="{BB962C8B-B14F-4D97-AF65-F5344CB8AC3E}">
        <p14:creationId xmlns:p14="http://schemas.microsoft.com/office/powerpoint/2010/main" val="406793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Considerando as ferramentas implementadas, indique as mudanças na sua empresa motivadas pelas sugestões apresentadas no diagnóstico. Vou ler alguns itens e  o (a) senhor (a) me diga sim para os que se aplicam ao seu caso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13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Mudanças após o Projeto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graphicFrame>
        <p:nvGraphicFramePr>
          <p:cNvPr id="7" name="Google Shape;528;p19"/>
          <p:cNvGraphicFramePr/>
          <p:nvPr>
            <p:extLst>
              <p:ext uri="{D42A27DB-BD31-4B8C-83A1-F6EECF244321}">
                <p14:modId xmlns:p14="http://schemas.microsoft.com/office/powerpoint/2010/main" val="1228397406"/>
              </p:ext>
            </p:extLst>
          </p:nvPr>
        </p:nvGraphicFramePr>
        <p:xfrm>
          <a:off x="262041" y="1670310"/>
          <a:ext cx="8520009" cy="440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440;p15"/>
          <p:cNvSpPr txBox="1"/>
          <p:nvPr/>
        </p:nvSpPr>
        <p:spPr>
          <a:xfrm>
            <a:off x="7393813" y="2945436"/>
            <a:ext cx="418934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Cerca de dois em cada três empresários modificaram aspectos relacionados ao atendimento aos clientes, organizaram as finanças, melhoraram a divulgação da empresa e realizaram adaptações aos protocolos de retomada após a realização do projeto Sebrae na sua Empresa. 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742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Considerando as ferramentas implementadas, indique as mudanças na sua empresa motivadas pelas sugestões apresentadas no diagnóstico. Vou ler alguns itens e  o (a) senhor (a) me diga sim para os que se aplicam ao seu caso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13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Mudanças após o Projeto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651694"/>
              </p:ext>
            </p:extLst>
          </p:nvPr>
        </p:nvGraphicFramePr>
        <p:xfrm>
          <a:off x="1" y="1297677"/>
          <a:ext cx="9801222" cy="2309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2026">
                  <a:extLst>
                    <a:ext uri="{9D8B030D-6E8A-4147-A177-3AD203B41FA5}">
                      <a16:colId xmlns:a16="http://schemas.microsoft.com/office/drawing/2014/main" val="71379728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166886162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1651178641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78642788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619381211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733556426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659339447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987229920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3230721646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47733565"/>
                    </a:ext>
                  </a:extLst>
                </a:gridCol>
              </a:tblGrid>
              <a:tr h="192484"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GO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MG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MT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69645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Adaptação aos protocolos de retomada COVID 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85%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61%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61%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0250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Organização das finanças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83%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80%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62%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91295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Melhor utilização da internet e mídias sociais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81%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79%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88639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Desenvolvimento de habilidades técnicas e gerenciais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60%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03839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Melhoria na divulgação da empresa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82%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65%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92597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Mudanças no ponto de venda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67%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51%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728885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Melhorias na gestão de pessoas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78%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60%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8432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Diversificação das formas de pagamento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419574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Formas de atendimento aos clientes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81%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93%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385099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Ações de sustentabilidade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34%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5202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Não houve mudança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0%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16%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9%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9%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67813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26763"/>
              </p:ext>
            </p:extLst>
          </p:nvPr>
        </p:nvGraphicFramePr>
        <p:xfrm>
          <a:off x="2" y="3745813"/>
          <a:ext cx="10810882" cy="2309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6598">
                  <a:extLst>
                    <a:ext uri="{9D8B030D-6E8A-4147-A177-3AD203B41FA5}">
                      <a16:colId xmlns:a16="http://schemas.microsoft.com/office/drawing/2014/main" val="71379728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166886162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1651178641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78642788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619381211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733556426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659339447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987229920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3230721646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47733565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3754233193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689542318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1899596457"/>
                    </a:ext>
                  </a:extLst>
                </a:gridCol>
              </a:tblGrid>
              <a:tr h="192484"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69645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Adaptação aos protocolos de retomada COVID 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0250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Organização das finanças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91295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Melhor utilização da internet e mídias sociais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88639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Desenvolvimento de habilidades técnicas e gerenciais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03839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Melhoria na divulgação da empresa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92597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Mudanças no ponto de venda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728885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Melhorias na gestão de pessoas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8432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Diversificação das formas de pagamento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419574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Formas de atendimento aos clientes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385099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Ações de sustentabilidade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5202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Não houve mudança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2" marR="8852" marT="8852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6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01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12666"/>
              </p:ext>
            </p:extLst>
          </p:nvPr>
        </p:nvGraphicFramePr>
        <p:xfrm>
          <a:off x="1" y="2224088"/>
          <a:ext cx="5290649" cy="3079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4649">
                  <a:extLst>
                    <a:ext uri="{9D8B030D-6E8A-4147-A177-3AD203B41FA5}">
                      <a16:colId xmlns:a16="http://schemas.microsoft.com/office/drawing/2014/main" val="29430517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13163145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23714267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901412959"/>
                    </a:ext>
                  </a:extLst>
                </a:gridCol>
              </a:tblGrid>
              <a:tr h="490537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Comércio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Indústria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Serviços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50508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 dirty="0">
                          <a:effectLst/>
                        </a:rPr>
                        <a:t>Organização das finanças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68%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64%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69%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23410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 dirty="0">
                          <a:effectLst/>
                        </a:rPr>
                        <a:t>Formas de atendimento aos clientes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68%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67%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69%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50782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 dirty="0">
                          <a:effectLst/>
                        </a:rPr>
                        <a:t>Melhoria na divulgação da empresa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58%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67%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368448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 dirty="0">
                          <a:effectLst/>
                        </a:rPr>
                        <a:t>Melhor utilização da internet e mídias sociais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65%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61%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62%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563962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 dirty="0">
                          <a:effectLst/>
                        </a:rPr>
                        <a:t>Adaptação aos protocolos de retomada COVID 19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64%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70%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66%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463767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 dirty="0">
                          <a:effectLst/>
                        </a:rPr>
                        <a:t>Melhorias na gestão de pessoas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58%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68%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06964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 dirty="0">
                          <a:effectLst/>
                        </a:rPr>
                        <a:t>Desenvolvimento de habilidades técnicas e gerenciais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55%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59%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64%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21591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 dirty="0">
                          <a:effectLst/>
                        </a:rPr>
                        <a:t>Mudanças no ponto de venda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48%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51%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44%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82184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 dirty="0">
                          <a:effectLst/>
                        </a:rPr>
                        <a:t>Diversificação das formas de pagamento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52%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45%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246687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 dirty="0">
                          <a:effectLst/>
                        </a:rPr>
                        <a:t>Ações de sustentabilidade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39%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42%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43%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065006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 dirty="0">
                          <a:effectLst/>
                        </a:rPr>
                        <a:t>Não houve mudança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13%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7%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12%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762016"/>
                  </a:ext>
                </a:extLst>
              </a:tr>
            </a:tbl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Considerando as ferramentas implementadas, indique as mudanças na sua empresa motivadas pelas sugestões apresentadas no diagnóstico. Vou ler alguns itens e  o (a) senhor (a) me diga sim para os que se aplicam ao seu caso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13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Mudanças após o Projeto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700549"/>
            <a:ext cx="2933700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setor</a:t>
            </a:r>
          </a:p>
        </p:txBody>
      </p:sp>
      <p:sp>
        <p:nvSpPr>
          <p:cNvPr id="8" name="Retângulo 7"/>
          <p:cNvSpPr/>
          <p:nvPr/>
        </p:nvSpPr>
        <p:spPr>
          <a:xfrm>
            <a:off x="5467351" y="1700548"/>
            <a:ext cx="2858295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instrumento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407123"/>
              </p:ext>
            </p:extLst>
          </p:nvPr>
        </p:nvGraphicFramePr>
        <p:xfrm>
          <a:off x="5467351" y="2209799"/>
          <a:ext cx="6546086" cy="3101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5982">
                  <a:extLst>
                    <a:ext uri="{9D8B030D-6E8A-4147-A177-3AD203B41FA5}">
                      <a16:colId xmlns:a16="http://schemas.microsoft.com/office/drawing/2014/main" val="2943051715"/>
                    </a:ext>
                  </a:extLst>
                </a:gridCol>
                <a:gridCol w="932526">
                  <a:extLst>
                    <a:ext uri="{9D8B030D-6E8A-4147-A177-3AD203B41FA5}">
                      <a16:colId xmlns:a16="http://schemas.microsoft.com/office/drawing/2014/main" val="3131631450"/>
                    </a:ext>
                  </a:extLst>
                </a:gridCol>
                <a:gridCol w="932526">
                  <a:extLst>
                    <a:ext uri="{9D8B030D-6E8A-4147-A177-3AD203B41FA5}">
                      <a16:colId xmlns:a16="http://schemas.microsoft.com/office/drawing/2014/main" val="4237142676"/>
                    </a:ext>
                  </a:extLst>
                </a:gridCol>
                <a:gridCol w="932526">
                  <a:extLst>
                    <a:ext uri="{9D8B030D-6E8A-4147-A177-3AD203B41FA5}">
                      <a16:colId xmlns:a16="http://schemas.microsoft.com/office/drawing/2014/main" val="901412959"/>
                    </a:ext>
                  </a:extLst>
                </a:gridCol>
                <a:gridCol w="932526">
                  <a:extLst>
                    <a:ext uri="{9D8B030D-6E8A-4147-A177-3AD203B41FA5}">
                      <a16:colId xmlns:a16="http://schemas.microsoft.com/office/drawing/2014/main" val="1505643469"/>
                    </a:ext>
                  </a:extLst>
                </a:gridCol>
              </a:tblGrid>
              <a:tr h="3306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Consultoria a Distância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Consultoria Presencial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Orientação Técnica a Distância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Orientação Técnica Presencial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50508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Organização das finanças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23410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Formas de atendimento aos clientes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50782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Melhoria na divulgação da empresa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368448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Melhor utilização da internet e mídias sociais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563962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Adaptação aos protocolos de retomada COVID 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463767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Melhorias na gestão de pessoas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06964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Desenvolvimento de habilidades técnicas e gerenciais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21591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Mudanças no ponto de venda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82184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Diversificação das formas de pagamento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246687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Ações de sustentabilidade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065006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houve mudança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76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504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>
            <a:endCxn id="10" idx="1"/>
          </p:cNvCxnSpPr>
          <p:nvPr/>
        </p:nvCxnSpPr>
        <p:spPr>
          <a:xfrm flipV="1">
            <a:off x="1724025" y="2871368"/>
            <a:ext cx="5520004" cy="15684"/>
          </a:xfrm>
          <a:prstGeom prst="line">
            <a:avLst/>
          </a:prstGeom>
          <a:ln>
            <a:solidFill>
              <a:srgbClr val="3C4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O que aconteceu com o lucro da sua empresa em 2021? / Qual foi o percentual desse aumento?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13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Lucro da empresa em 2021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graphicFrame>
        <p:nvGraphicFramePr>
          <p:cNvPr id="7" name="Google Shape;567;p21"/>
          <p:cNvGraphicFramePr/>
          <p:nvPr>
            <p:extLst>
              <p:ext uri="{D42A27DB-BD31-4B8C-83A1-F6EECF244321}">
                <p14:modId xmlns:p14="http://schemas.microsoft.com/office/powerpoint/2010/main" val="1129557638"/>
              </p:ext>
            </p:extLst>
          </p:nvPr>
        </p:nvGraphicFramePr>
        <p:xfrm>
          <a:off x="625065" y="1506824"/>
          <a:ext cx="5975760" cy="454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568;p21"/>
          <p:cNvSpPr txBox="1"/>
          <p:nvPr/>
        </p:nvSpPr>
        <p:spPr>
          <a:xfrm>
            <a:off x="2737000" y="1542085"/>
            <a:ext cx="704993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Mais de 40% dos entrevistados reportaram que o lucro da empresa aumentou após participar do Programa.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Dentre estes, cerca de 55% obtiveram aumento no lucro em até 20%.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136921" y="2904855"/>
            <a:ext cx="5140804" cy="30006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244029" y="2671058"/>
            <a:ext cx="2542908" cy="400619"/>
          </a:xfrm>
          <a:prstGeom prst="rect">
            <a:avLst/>
          </a:prstGeom>
          <a:solidFill>
            <a:srgbClr val="F3F3F3"/>
          </a:solidFill>
          <a:ln>
            <a:solidFill>
              <a:srgbClr val="3C4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Aumentou quanto?</a:t>
            </a:r>
          </a:p>
        </p:txBody>
      </p:sp>
      <p:graphicFrame>
        <p:nvGraphicFramePr>
          <p:cNvPr id="11" name="Google Shape;591;p22"/>
          <p:cNvGraphicFramePr/>
          <p:nvPr>
            <p:extLst>
              <p:ext uri="{D42A27DB-BD31-4B8C-83A1-F6EECF244321}">
                <p14:modId xmlns:p14="http://schemas.microsoft.com/office/powerpoint/2010/main" val="2069276704"/>
              </p:ext>
            </p:extLst>
          </p:nvPr>
        </p:nvGraphicFramePr>
        <p:xfrm>
          <a:off x="7296149" y="3238500"/>
          <a:ext cx="4600575" cy="266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7392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O que aconteceu com o lucro da sua empresa em 2021?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13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Lucro da empresa em 2021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00100" y="1588010"/>
            <a:ext cx="11506199" cy="42984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44540" y="1477589"/>
            <a:ext cx="2579659" cy="311164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UF</a:t>
            </a:r>
          </a:p>
        </p:txBody>
      </p:sp>
      <p:graphicFrame>
        <p:nvGraphicFramePr>
          <p:cNvPr id="9" name="Google Shape;178;p4"/>
          <p:cNvGraphicFramePr/>
          <p:nvPr>
            <p:extLst>
              <p:ext uri="{D42A27DB-BD31-4B8C-83A1-F6EECF244321}">
                <p14:modId xmlns:p14="http://schemas.microsoft.com/office/powerpoint/2010/main" val="1775435655"/>
              </p:ext>
            </p:extLst>
          </p:nvPr>
        </p:nvGraphicFramePr>
        <p:xfrm>
          <a:off x="876300" y="2209800"/>
          <a:ext cx="10921999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1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O que aconteceu com o lucro da sua empresa em 2021?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13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Lucro da empresa em 2021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98671" y="1845638"/>
            <a:ext cx="6114767" cy="36598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42999" y="1845638"/>
            <a:ext cx="4607403" cy="36598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014295" y="1625457"/>
            <a:ext cx="2858295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setor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773224" y="1625457"/>
            <a:ext cx="2858295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instrumento</a:t>
            </a:r>
          </a:p>
        </p:txBody>
      </p:sp>
      <p:graphicFrame>
        <p:nvGraphicFramePr>
          <p:cNvPr id="11" name="Google Shape;178;p4"/>
          <p:cNvGraphicFramePr/>
          <p:nvPr>
            <p:extLst>
              <p:ext uri="{D42A27DB-BD31-4B8C-83A1-F6EECF244321}">
                <p14:modId xmlns:p14="http://schemas.microsoft.com/office/powerpoint/2010/main" val="486334287"/>
              </p:ext>
            </p:extLst>
          </p:nvPr>
        </p:nvGraphicFramePr>
        <p:xfrm>
          <a:off x="1802838" y="2555220"/>
          <a:ext cx="3281208" cy="261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oogle Shape;178;p4"/>
          <p:cNvGraphicFramePr/>
          <p:nvPr>
            <p:extLst>
              <p:ext uri="{D42A27DB-BD31-4B8C-83A1-F6EECF244321}">
                <p14:modId xmlns:p14="http://schemas.microsoft.com/office/powerpoint/2010/main" val="3085069358"/>
              </p:ext>
            </p:extLst>
          </p:nvPr>
        </p:nvGraphicFramePr>
        <p:xfrm>
          <a:off x="6096000" y="2219326"/>
          <a:ext cx="5917437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087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O(A) Sr.(a) acha que a orientação e as ferramentas oferecidas pelo Agente contribuíram para os resultados do seu lucro em 2021? Dê uma nota de 0 a 10, sendo 0 “NÃO CONTRIBUIU EM NADA” e dez “CONTRIBUIU MUITO”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855043" y="382297"/>
            <a:ext cx="856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Impacto do Projeto no lucro da empresa 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7" name="Google Shape;655;p26"/>
          <p:cNvSpPr/>
          <p:nvPr/>
        </p:nvSpPr>
        <p:spPr>
          <a:xfrm rot="-5400000">
            <a:off x="179102" y="2107014"/>
            <a:ext cx="3941707" cy="36000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656;p26"/>
          <p:cNvSpPr/>
          <p:nvPr/>
        </p:nvSpPr>
        <p:spPr>
          <a:xfrm rot="-5400000">
            <a:off x="4124191" y="2115596"/>
            <a:ext cx="3941707" cy="36000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657;p26"/>
          <p:cNvSpPr/>
          <p:nvPr/>
        </p:nvSpPr>
        <p:spPr>
          <a:xfrm rot="-5400000">
            <a:off x="8093553" y="2115596"/>
            <a:ext cx="3941707" cy="36000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" name="Google Shape;675;p26"/>
          <p:cNvGraphicFramePr/>
          <p:nvPr>
            <p:extLst>
              <p:ext uri="{D42A27DB-BD31-4B8C-83A1-F6EECF244321}">
                <p14:modId xmlns:p14="http://schemas.microsoft.com/office/powerpoint/2010/main" val="4252132242"/>
              </p:ext>
            </p:extLst>
          </p:nvPr>
        </p:nvGraphicFramePr>
        <p:xfrm>
          <a:off x="876783" y="1752141"/>
          <a:ext cx="2285036" cy="406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oogle Shape;679;p26"/>
          <p:cNvGraphicFramePr/>
          <p:nvPr>
            <p:extLst>
              <p:ext uri="{D42A27DB-BD31-4B8C-83A1-F6EECF244321}">
                <p14:modId xmlns:p14="http://schemas.microsoft.com/office/powerpoint/2010/main" val="4107654736"/>
              </p:ext>
            </p:extLst>
          </p:nvPr>
        </p:nvGraphicFramePr>
        <p:xfrm>
          <a:off x="4976914" y="1737792"/>
          <a:ext cx="2319235" cy="406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Google Shape;683;p26"/>
          <p:cNvGraphicFramePr/>
          <p:nvPr>
            <p:extLst>
              <p:ext uri="{D42A27DB-BD31-4B8C-83A1-F6EECF244321}">
                <p14:modId xmlns:p14="http://schemas.microsoft.com/office/powerpoint/2010/main" val="3183953894"/>
              </p:ext>
            </p:extLst>
          </p:nvPr>
        </p:nvGraphicFramePr>
        <p:xfrm>
          <a:off x="9065856" y="1826309"/>
          <a:ext cx="2278385" cy="406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Google Shape;686;p26"/>
          <p:cNvSpPr/>
          <p:nvPr/>
        </p:nvSpPr>
        <p:spPr>
          <a:xfrm>
            <a:off x="9346628" y="2589936"/>
            <a:ext cx="148309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Média: 5,8</a:t>
            </a:r>
            <a:endParaRPr sz="35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96534" y="1752141"/>
            <a:ext cx="2858295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Empresas cujo lucro aumentou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665896" y="1752141"/>
            <a:ext cx="2858295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Empresas cujo lucro ficou igual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8635258" y="1752141"/>
            <a:ext cx="2858295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Empresas cujo lucro diminuiu</a:t>
            </a:r>
          </a:p>
        </p:txBody>
      </p:sp>
      <p:sp>
        <p:nvSpPr>
          <p:cNvPr id="28" name="Google Shape;686;p26"/>
          <p:cNvSpPr/>
          <p:nvPr/>
        </p:nvSpPr>
        <p:spPr>
          <a:xfrm>
            <a:off x="5329724" y="2589936"/>
            <a:ext cx="148309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Média: 6,7</a:t>
            </a:r>
            <a:endParaRPr sz="35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686;p26"/>
          <p:cNvSpPr/>
          <p:nvPr/>
        </p:nvSpPr>
        <p:spPr>
          <a:xfrm>
            <a:off x="1292930" y="2571947"/>
            <a:ext cx="148309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Média: 7,6</a:t>
            </a:r>
            <a:endParaRPr sz="35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99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Quais ações do SEBRAE despertaram o seu interesse a partir do atendimento do Agente 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Interesse em serviços do SEBRAE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graphicFrame>
        <p:nvGraphicFramePr>
          <p:cNvPr id="7" name="Google Shape;806;p31"/>
          <p:cNvGraphicFramePr/>
          <p:nvPr>
            <p:extLst>
              <p:ext uri="{D42A27DB-BD31-4B8C-83A1-F6EECF244321}">
                <p14:modId xmlns:p14="http://schemas.microsoft.com/office/powerpoint/2010/main" val="242668969"/>
              </p:ext>
            </p:extLst>
          </p:nvPr>
        </p:nvGraphicFramePr>
        <p:xfrm>
          <a:off x="697388" y="1990726"/>
          <a:ext cx="10210802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568;p21"/>
          <p:cNvSpPr txBox="1"/>
          <p:nvPr/>
        </p:nvSpPr>
        <p:spPr>
          <a:xfrm>
            <a:off x="875578" y="1691601"/>
            <a:ext cx="946857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Quase metade dos empreendedores tem interesse na realização de cursos do SEBRAE – tanto presenciais quanto online. Consultorias presencias também despertam o interesse de mais de 40% dos entrevistados, assim como palestras e vídeos disponibilizados na internet.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9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Quais ações do SEBRAE despertaram o seu interesse a partir do atendimento do Agente 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Interesse em serviços do SEBRAE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502202"/>
              </p:ext>
            </p:extLst>
          </p:nvPr>
        </p:nvGraphicFramePr>
        <p:xfrm>
          <a:off x="1" y="1297677"/>
          <a:ext cx="9801222" cy="2226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2026">
                  <a:extLst>
                    <a:ext uri="{9D8B030D-6E8A-4147-A177-3AD203B41FA5}">
                      <a16:colId xmlns:a16="http://schemas.microsoft.com/office/drawing/2014/main" val="71379728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166886162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1651178641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78642788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619381211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733556426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659339447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987229920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3230721646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47733565"/>
                    </a:ext>
                  </a:extLst>
                </a:gridCol>
              </a:tblGrid>
              <a:tr h="247374"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GO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MG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MT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69645"/>
                  </a:ext>
                </a:extLst>
              </a:tr>
              <a:tr h="24737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Cursos presenciais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0250"/>
                  </a:ext>
                </a:extLst>
              </a:tr>
              <a:tr h="24737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Consultoria presencial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91295"/>
                  </a:ext>
                </a:extLst>
              </a:tr>
              <a:tr h="24737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Consultoria online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88639"/>
                  </a:ext>
                </a:extLst>
              </a:tr>
              <a:tr h="24737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Cursos online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03839"/>
                  </a:ext>
                </a:extLst>
              </a:tr>
              <a:tr h="24737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Palestras e vídeos disponibilizados na internet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92597"/>
                  </a:ext>
                </a:extLst>
              </a:tr>
              <a:tr h="24737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Protocolos de retomada após Covid-19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728885"/>
                  </a:ext>
                </a:extLst>
              </a:tr>
              <a:tr h="24737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Artigos disponibilizados na internet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8432"/>
                  </a:ext>
                </a:extLst>
              </a:tr>
              <a:tr h="24737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419574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84285"/>
              </p:ext>
            </p:extLst>
          </p:nvPr>
        </p:nvGraphicFramePr>
        <p:xfrm>
          <a:off x="2" y="3745813"/>
          <a:ext cx="10810882" cy="2226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6598">
                  <a:extLst>
                    <a:ext uri="{9D8B030D-6E8A-4147-A177-3AD203B41FA5}">
                      <a16:colId xmlns:a16="http://schemas.microsoft.com/office/drawing/2014/main" val="71379728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166886162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1651178641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78642788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619381211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733556426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659339447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987229920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3230721646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47733565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3754233193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689542318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1899596457"/>
                    </a:ext>
                  </a:extLst>
                </a:gridCol>
              </a:tblGrid>
              <a:tr h="247374"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69645"/>
                  </a:ext>
                </a:extLst>
              </a:tr>
              <a:tr h="24737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Cursos presenciais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0250"/>
                  </a:ext>
                </a:extLst>
              </a:tr>
              <a:tr h="24737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Consultoria presencial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91295"/>
                  </a:ext>
                </a:extLst>
              </a:tr>
              <a:tr h="24737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Consultoria online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88639"/>
                  </a:ext>
                </a:extLst>
              </a:tr>
              <a:tr h="24737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Cursos online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03839"/>
                  </a:ext>
                </a:extLst>
              </a:tr>
              <a:tr h="24737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Palestras e vídeos disponibilizados na internet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92597"/>
                  </a:ext>
                </a:extLst>
              </a:tr>
              <a:tr h="24737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Protocolos de retomada após Covid-19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728885"/>
                  </a:ext>
                </a:extLst>
              </a:tr>
              <a:tr h="24737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Artigos disponibilizados na internet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8432"/>
                  </a:ext>
                </a:extLst>
              </a:tr>
              <a:tr h="24737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419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612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Quais ações do SEBRAE despertaram o seu interesse a partir do atendimento do Agente 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Interesse em serviços do SEBRAE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476374" y="1809667"/>
            <a:ext cx="2933700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setor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955214"/>
              </p:ext>
            </p:extLst>
          </p:nvPr>
        </p:nvGraphicFramePr>
        <p:xfrm>
          <a:off x="1152524" y="2095500"/>
          <a:ext cx="10048876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244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DB3E832-8FED-4021-A390-A99EACD8D184}"/>
              </a:ext>
            </a:extLst>
          </p:cNvPr>
          <p:cNvSpPr txBox="1"/>
          <p:nvPr/>
        </p:nvSpPr>
        <p:spPr>
          <a:xfrm>
            <a:off x="1366568" y="634760"/>
            <a:ext cx="444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A42BE"/>
                </a:solidFill>
              </a:rPr>
              <a:t>A pesquisa</a:t>
            </a:r>
          </a:p>
        </p:txBody>
      </p:sp>
      <p:sp>
        <p:nvSpPr>
          <p:cNvPr id="10" name="Google Shape;112;p2"/>
          <p:cNvSpPr txBox="1"/>
          <p:nvPr/>
        </p:nvSpPr>
        <p:spPr>
          <a:xfrm>
            <a:off x="497720" y="1931965"/>
            <a:ext cx="350062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CD5BE8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</a:p>
          <a:p>
            <a:pPr lvl="0"/>
            <a:r>
              <a:rPr lang="pt-BR" sz="1600" dirty="0">
                <a:solidFill>
                  <a:srgbClr val="1A42BE"/>
                </a:solidFill>
                <a:ea typeface="Calibri"/>
                <a:cs typeface="Calibri"/>
                <a:sym typeface="Calibri"/>
              </a:rPr>
              <a:t>Conhecer a satisfação e principais mudanças e resultados decorrentes do atendimento do Sebrae na Sua Empresa no segundo semestre de 2021.</a:t>
            </a:r>
          </a:p>
        </p:txBody>
      </p:sp>
      <p:sp>
        <p:nvSpPr>
          <p:cNvPr id="11" name="Google Shape;113;p2"/>
          <p:cNvSpPr txBox="1"/>
          <p:nvPr/>
        </p:nvSpPr>
        <p:spPr>
          <a:xfrm>
            <a:off x="4297657" y="1797825"/>
            <a:ext cx="4777332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CD5BE8"/>
                </a:solidFill>
                <a:latin typeface="Calibri"/>
                <a:ea typeface="Calibri"/>
                <a:cs typeface="Calibri"/>
                <a:sym typeface="Calibri"/>
              </a:rPr>
              <a:t>Amostra</a:t>
            </a:r>
            <a:endParaRPr dirty="0">
              <a:solidFill>
                <a:srgbClr val="CD5BE8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1A42BE"/>
                </a:solidFill>
                <a:latin typeface="Calibri"/>
                <a:ea typeface="Calibri"/>
                <a:cs typeface="Calibri"/>
                <a:sym typeface="Calibri"/>
              </a:rPr>
              <a:t>Foram realizadas 3.493 entrevistas, das quais 3.002 com clientes atendidos pelo programa Sebrae na sua Empresa no segundo semestre de 2021 e 491 entrevistas com clientes atendidos em anos anteriores.</a:t>
            </a:r>
            <a:endParaRPr dirty="0">
              <a:solidFill>
                <a:srgbClr val="1A42BE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4;p2"/>
          <p:cNvSpPr txBox="1"/>
          <p:nvPr/>
        </p:nvSpPr>
        <p:spPr>
          <a:xfrm>
            <a:off x="497720" y="3541082"/>
            <a:ext cx="344023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CD5BE8"/>
                </a:solidFill>
                <a:latin typeface="Calibri"/>
                <a:ea typeface="Calibri"/>
                <a:cs typeface="Calibri"/>
                <a:sym typeface="Calibri"/>
              </a:rPr>
              <a:t>Coleta de dados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1A42BE"/>
                </a:solidFill>
                <a:latin typeface="Calibri"/>
                <a:ea typeface="Calibri"/>
                <a:cs typeface="Calibri"/>
                <a:sym typeface="Calibri"/>
              </a:rPr>
              <a:t>A coleta de dados foi realizada através de entrevistas por telefone (C.A.T.I.), entre os dias 31 de maio e 01 de julho de 2022.</a:t>
            </a:r>
            <a:endParaRPr dirty="0">
              <a:solidFill>
                <a:srgbClr val="1A42BE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5;p2"/>
          <p:cNvSpPr txBox="1"/>
          <p:nvPr/>
        </p:nvSpPr>
        <p:spPr>
          <a:xfrm>
            <a:off x="4297657" y="3541081"/>
            <a:ext cx="3664524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CD5BE8"/>
                </a:solidFill>
                <a:latin typeface="Calibri"/>
                <a:ea typeface="Calibri"/>
                <a:cs typeface="Calibri"/>
                <a:sym typeface="Calibri"/>
              </a:rPr>
              <a:t>Erro amostral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1A42BE"/>
                </a:solidFill>
                <a:latin typeface="Calibri"/>
                <a:ea typeface="Calibri"/>
                <a:cs typeface="Calibri"/>
                <a:sym typeface="Calibri"/>
              </a:rPr>
              <a:t>O erro amostral máximo é de 1,75% para resultados gerais de atendidos no segundo semestre de 2021. O intervalo de confiança é de 95%. </a:t>
            </a:r>
            <a:endParaRPr dirty="0">
              <a:solidFill>
                <a:srgbClr val="1A42BE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5D349E-70E7-06CC-7E70-CE298C759926}"/>
              </a:ext>
            </a:extLst>
          </p:cNvPr>
          <p:cNvSpPr txBox="1"/>
          <p:nvPr/>
        </p:nvSpPr>
        <p:spPr>
          <a:xfrm>
            <a:off x="591803" y="5172256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CD5BE8"/>
                </a:solidFill>
                <a:latin typeface="Calibri"/>
                <a:ea typeface="Calibri"/>
                <a:cs typeface="Calibri"/>
                <a:sym typeface="Calibri"/>
              </a:rPr>
              <a:t>Obs.: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1A42BE"/>
                </a:solidFill>
                <a:latin typeface="Calibri"/>
                <a:ea typeface="Calibri"/>
                <a:cs typeface="Calibri"/>
                <a:sym typeface="Calibri"/>
              </a:rPr>
              <a:t>A abordagem foi feita conforme nome do projeto no cadastro. Ex. Sua empresa + digital (RJ), Porta a porta (PR) e Negócio a Negócios (alguns). </a:t>
            </a:r>
            <a:endParaRPr lang="pt-BR" sz="1200" dirty="0">
              <a:solidFill>
                <a:srgbClr val="1A42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76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Quando quer ter alguma informação sobre produtos e serviços do Sebrae, qual o principal meio que você utiliza?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798467" y="34678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Meio para busca informações sobre SEBRAE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graphicFrame>
        <p:nvGraphicFramePr>
          <p:cNvPr id="7" name="Google Shape;806;p31"/>
          <p:cNvGraphicFramePr/>
          <p:nvPr>
            <p:extLst>
              <p:ext uri="{D42A27DB-BD31-4B8C-83A1-F6EECF244321}">
                <p14:modId xmlns:p14="http://schemas.microsoft.com/office/powerpoint/2010/main" val="20630815"/>
              </p:ext>
            </p:extLst>
          </p:nvPr>
        </p:nvGraphicFramePr>
        <p:xfrm>
          <a:off x="697388" y="1295400"/>
          <a:ext cx="10210802" cy="498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568;p21"/>
          <p:cNvSpPr txBox="1"/>
          <p:nvPr/>
        </p:nvSpPr>
        <p:spPr>
          <a:xfrm>
            <a:off x="3171824" y="1936483"/>
            <a:ext cx="726757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O site do SEBRAE é a alternativa mobilizada mais frequentemente quando os entrevistados buscam informações sobre produtos e serviços da instituição.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Já cerca de 20% dos empresários disseram que não costumam procurar o SEBRAE.</a:t>
            </a:r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1730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Quando quer ter alguma informação sobre produtos e serviços do Sebrae, qual o principal meio que você utiliza?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41107"/>
              </p:ext>
            </p:extLst>
          </p:nvPr>
        </p:nvGraphicFramePr>
        <p:xfrm>
          <a:off x="1" y="1297677"/>
          <a:ext cx="9801222" cy="2226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2026">
                  <a:extLst>
                    <a:ext uri="{9D8B030D-6E8A-4147-A177-3AD203B41FA5}">
                      <a16:colId xmlns:a16="http://schemas.microsoft.com/office/drawing/2014/main" val="71379728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166886162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1651178641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78642788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619381211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733556426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659339447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987229920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3230721646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47733565"/>
                    </a:ext>
                  </a:extLst>
                </a:gridCol>
              </a:tblGrid>
              <a:tr h="278295"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GO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MG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MT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69645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Procura no site do Sebrae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0250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costuma procurar o Sebrae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91295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Vai até ao Sebrae presencialmente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88639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Entra em contato direto com agente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03839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WhatsApp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92597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Procura na página do Sebrae no Facebook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728885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Liga para central 0800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843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99162"/>
              </p:ext>
            </p:extLst>
          </p:nvPr>
        </p:nvGraphicFramePr>
        <p:xfrm>
          <a:off x="2" y="3745813"/>
          <a:ext cx="10810882" cy="2226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6598">
                  <a:extLst>
                    <a:ext uri="{9D8B030D-6E8A-4147-A177-3AD203B41FA5}">
                      <a16:colId xmlns:a16="http://schemas.microsoft.com/office/drawing/2014/main" val="71379728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166886162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1651178641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78642788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619381211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733556426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659339447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987229920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3230721646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47733565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3754233193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689542318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1899596457"/>
                    </a:ext>
                  </a:extLst>
                </a:gridCol>
              </a:tblGrid>
              <a:tr h="278295"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69645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Procura no site do Sebrae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0250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costuma procurar o Sebrae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91295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Vai até ao Sebrae presencialmente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88639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Entra em contato direto com agente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03839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WhatsApp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92597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Procura na página do Sebrae no Facebook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728885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Liga para central 0800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8432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08FF7B75-8B48-3A82-60E4-A31A8D31E6B9}"/>
              </a:ext>
            </a:extLst>
          </p:cNvPr>
          <p:cNvSpPr txBox="1"/>
          <p:nvPr/>
        </p:nvSpPr>
        <p:spPr>
          <a:xfrm>
            <a:off x="1798467" y="34678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Meio para busca informações sobre SEBRAE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8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Quando quer ter alguma informação sobre produtos e serviços do Sebrae, qual o principal meio que você utiliza? 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667791902"/>
              </p:ext>
            </p:extLst>
          </p:nvPr>
        </p:nvGraphicFramePr>
        <p:xfrm>
          <a:off x="609601" y="2046612"/>
          <a:ext cx="10973560" cy="388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914399" y="1529196"/>
            <a:ext cx="2933700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setor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DA39A0-417C-321F-52D1-BE7F18D40B14}"/>
              </a:ext>
            </a:extLst>
          </p:cNvPr>
          <p:cNvSpPr txBox="1"/>
          <p:nvPr/>
        </p:nvSpPr>
        <p:spPr>
          <a:xfrm>
            <a:off x="1798467" y="34678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Meio para busca informações sobre SEBRAE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00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Quando quer ter alguma informação sobre produtos e serviços do Sebrae, qual o principal meio que você utiliza? 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110246276"/>
              </p:ext>
            </p:extLst>
          </p:nvPr>
        </p:nvGraphicFramePr>
        <p:xfrm>
          <a:off x="695326" y="2084712"/>
          <a:ext cx="10973560" cy="388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914401" y="1474164"/>
            <a:ext cx="2858295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instrumento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7B29C4A-3BC5-0DC2-4B82-1FEBEF009E73}"/>
              </a:ext>
            </a:extLst>
          </p:cNvPr>
          <p:cNvSpPr txBox="1"/>
          <p:nvPr/>
        </p:nvSpPr>
        <p:spPr>
          <a:xfrm>
            <a:off x="1798467" y="34678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Meio para busca informações sobre SEBRAE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23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Você usa na sua empresa  algum das ferramentas abaixo?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783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Ferramentas utilizadas na empresa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graphicFrame>
        <p:nvGraphicFramePr>
          <p:cNvPr id="7" name="Google Shape;528;p19"/>
          <p:cNvGraphicFramePr/>
          <p:nvPr>
            <p:extLst>
              <p:ext uri="{D42A27DB-BD31-4B8C-83A1-F6EECF244321}">
                <p14:modId xmlns:p14="http://schemas.microsoft.com/office/powerpoint/2010/main" val="3093495453"/>
              </p:ext>
            </p:extLst>
          </p:nvPr>
        </p:nvGraphicFramePr>
        <p:xfrm>
          <a:off x="262041" y="1670310"/>
          <a:ext cx="8520009" cy="440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440;p15"/>
          <p:cNvSpPr txBox="1"/>
          <p:nvPr/>
        </p:nvSpPr>
        <p:spPr>
          <a:xfrm>
            <a:off x="7631176" y="3402636"/>
            <a:ext cx="380910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Mais de metade dos empresários utiliza plataformas na internet para achar fornecedores, bem como usa aplicativo ou sistema de controle de vendas e estoque.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  <a:sym typeface="Calibri"/>
              </a:rPr>
              <a:t>Por outro lado, apenas uma minoria – cerca de 18% - utiliza softwares de pesquisa com clientes.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772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Você usa na sua empresa  algum das ferramentas abaixo?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Ferramentas utilizadas na empresa </a:t>
            </a:r>
            <a:r>
              <a:rPr lang="pt-BR" sz="15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 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329460"/>
              </p:ext>
            </p:extLst>
          </p:nvPr>
        </p:nvGraphicFramePr>
        <p:xfrm>
          <a:off x="1" y="1297677"/>
          <a:ext cx="9801222" cy="2309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2026">
                  <a:extLst>
                    <a:ext uri="{9D8B030D-6E8A-4147-A177-3AD203B41FA5}">
                      <a16:colId xmlns:a16="http://schemas.microsoft.com/office/drawing/2014/main" val="71379728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166886162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1651178641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78642788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619381211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733556426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659339447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987229920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3230721646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47733565"/>
                    </a:ext>
                  </a:extLst>
                </a:gridCol>
              </a:tblGrid>
              <a:tr h="192484"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GO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MG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MT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69645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plataformas na internet para achar fornecedores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0250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app/sistema de controle de vendas e estoque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91295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/sistema de organização e divisão de tarefas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88639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Arquiva os documentos da sua empresa em nuvem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03839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app/sistema de software financeiro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92597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app/sistema de Plano de negócios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728885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CRM: relacionamento com clientes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8432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sistema de Automação de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marketing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419574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/sistema para controle de ponto de funcionários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385099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softwares de pesquisa com clientes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5202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/sistema para Gestão do tempo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67813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73882"/>
              </p:ext>
            </p:extLst>
          </p:nvPr>
        </p:nvGraphicFramePr>
        <p:xfrm>
          <a:off x="2" y="3745813"/>
          <a:ext cx="10810882" cy="2309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6598">
                  <a:extLst>
                    <a:ext uri="{9D8B030D-6E8A-4147-A177-3AD203B41FA5}">
                      <a16:colId xmlns:a16="http://schemas.microsoft.com/office/drawing/2014/main" val="71379728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166886162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1651178641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78642788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619381211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733556426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659339447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987229920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3230721646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47733565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3754233193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689542318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1899596457"/>
                    </a:ext>
                  </a:extLst>
                </a:gridCol>
              </a:tblGrid>
              <a:tr h="192484"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69645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plataformas na internet para achar fornecedores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0250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app/sistema de controle de vendas e estoque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91295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/sistema de organização e divisão de tarefas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88639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Arquiva os documentos da sua empresa em nuvem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03839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app/sistema de software financeiro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92597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app/sistema de Plano de negócios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728885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CRM: relacionamento com clientes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8432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sistema de Automação de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marketing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419574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/sistema para controle de ponto de funcionários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385099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softwares de pesquisa com clientes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5202"/>
                  </a:ext>
                </a:extLst>
              </a:tr>
              <a:tr h="19248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/sistema para Gestão do tempo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6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992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Você usa na sua empresa  algum das ferramentas abaixo?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Ferramentas utilizadas na empresa </a:t>
            </a:r>
            <a:r>
              <a:rPr lang="pt-BR" sz="15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 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22793"/>
              </p:ext>
            </p:extLst>
          </p:nvPr>
        </p:nvGraphicFramePr>
        <p:xfrm>
          <a:off x="1" y="2224088"/>
          <a:ext cx="5290649" cy="3079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4649">
                  <a:extLst>
                    <a:ext uri="{9D8B030D-6E8A-4147-A177-3AD203B41FA5}">
                      <a16:colId xmlns:a16="http://schemas.microsoft.com/office/drawing/2014/main" val="29430517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13163145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23714267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901412959"/>
                    </a:ext>
                  </a:extLst>
                </a:gridCol>
              </a:tblGrid>
              <a:tr h="490537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Comércio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Indústria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Serviços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50508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plataformas na internet para achar fornecedores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23410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app/sistema de controle de vendas e estoque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50782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/sistema de software financeiro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368448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Arquiva os documentos da sua empresa em nuvem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563962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app/sistema de organização e divisão de tarefas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463767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CRM: relacionamento com clientes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06964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/sistema de Plano de negócios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21591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sistema de Automação de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marketing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82184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/sistema para Gestão do tempo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246687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softwares de pesquisa com clientes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065006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sistema para controle de ponto de funcionários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762016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0" y="1700549"/>
            <a:ext cx="2933700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setor</a:t>
            </a:r>
          </a:p>
        </p:txBody>
      </p:sp>
      <p:sp>
        <p:nvSpPr>
          <p:cNvPr id="9" name="Retângulo 8"/>
          <p:cNvSpPr/>
          <p:nvPr/>
        </p:nvSpPr>
        <p:spPr>
          <a:xfrm>
            <a:off x="5467351" y="1700548"/>
            <a:ext cx="2858295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instrumento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780653"/>
              </p:ext>
            </p:extLst>
          </p:nvPr>
        </p:nvGraphicFramePr>
        <p:xfrm>
          <a:off x="5467351" y="2209799"/>
          <a:ext cx="6546086" cy="3101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5982">
                  <a:extLst>
                    <a:ext uri="{9D8B030D-6E8A-4147-A177-3AD203B41FA5}">
                      <a16:colId xmlns:a16="http://schemas.microsoft.com/office/drawing/2014/main" val="2943051715"/>
                    </a:ext>
                  </a:extLst>
                </a:gridCol>
                <a:gridCol w="932526">
                  <a:extLst>
                    <a:ext uri="{9D8B030D-6E8A-4147-A177-3AD203B41FA5}">
                      <a16:colId xmlns:a16="http://schemas.microsoft.com/office/drawing/2014/main" val="3131631450"/>
                    </a:ext>
                  </a:extLst>
                </a:gridCol>
                <a:gridCol w="932526">
                  <a:extLst>
                    <a:ext uri="{9D8B030D-6E8A-4147-A177-3AD203B41FA5}">
                      <a16:colId xmlns:a16="http://schemas.microsoft.com/office/drawing/2014/main" val="4237142676"/>
                    </a:ext>
                  </a:extLst>
                </a:gridCol>
                <a:gridCol w="932526">
                  <a:extLst>
                    <a:ext uri="{9D8B030D-6E8A-4147-A177-3AD203B41FA5}">
                      <a16:colId xmlns:a16="http://schemas.microsoft.com/office/drawing/2014/main" val="901412959"/>
                    </a:ext>
                  </a:extLst>
                </a:gridCol>
                <a:gridCol w="932526">
                  <a:extLst>
                    <a:ext uri="{9D8B030D-6E8A-4147-A177-3AD203B41FA5}">
                      <a16:colId xmlns:a16="http://schemas.microsoft.com/office/drawing/2014/main" val="1505643469"/>
                    </a:ext>
                  </a:extLst>
                </a:gridCol>
              </a:tblGrid>
              <a:tr h="3306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Consultoria a Distância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Consultoria Presencial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Orientação Técnica a Distância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Orientação Técnica Presencial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50508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plataformas na internet para achar fornecedores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23410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app/sistema de controle de vendas e estoque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50782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/sistema de software financeiro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368448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Arquiva os documentos da sua empresa em nuvem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563962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app/sistema de organização e divisão de tarefas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463767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CRM: relacionamento com clientes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06964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/sistema de Plano de negócios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21591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sistema de Automação de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marketing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82184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/sistema para Gestão do tempo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246687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softwares de pesquisa com clientes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065006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sistema para controle de ponto de funcionários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76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797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Sobre presença digital da sua empresa: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Presença digital da empresa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graphicFrame>
        <p:nvGraphicFramePr>
          <p:cNvPr id="8" name="Google Shape;567;p21"/>
          <p:cNvGraphicFramePr/>
          <p:nvPr>
            <p:extLst>
              <p:ext uri="{D42A27DB-BD31-4B8C-83A1-F6EECF244321}">
                <p14:modId xmlns:p14="http://schemas.microsoft.com/office/powerpoint/2010/main" val="2015981464"/>
              </p:ext>
            </p:extLst>
          </p:nvPr>
        </p:nvGraphicFramePr>
        <p:xfrm>
          <a:off x="1163122" y="1363192"/>
          <a:ext cx="5347110" cy="462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Google Shape;440;p15"/>
          <p:cNvSpPr txBox="1"/>
          <p:nvPr/>
        </p:nvSpPr>
        <p:spPr>
          <a:xfrm>
            <a:off x="6719976" y="2288211"/>
            <a:ext cx="428714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 WhatsApp é amplamente utilizado nas micro e pequenas empresas brasileiras: mais de 90% dos entrevistados afirmaram usar no seu negócio.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  <a:sym typeface="Calibri"/>
              </a:rPr>
              <a:t>Redes sociais também são muito utilizadas: cerca de 70% das empresas possuem Instagram e 60% possuem página no Facebook.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284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Sobre presença digital da sua empresa: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Presença digital da empresa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961443"/>
              </p:ext>
            </p:extLst>
          </p:nvPr>
        </p:nvGraphicFramePr>
        <p:xfrm>
          <a:off x="0" y="1631053"/>
          <a:ext cx="9801222" cy="1912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2026">
                  <a:extLst>
                    <a:ext uri="{9D8B030D-6E8A-4147-A177-3AD203B41FA5}">
                      <a16:colId xmlns:a16="http://schemas.microsoft.com/office/drawing/2014/main" val="71379728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166886162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1651178641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78642788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619381211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733556426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659339447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987229920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3230721646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47733565"/>
                    </a:ext>
                  </a:extLst>
                </a:gridCol>
              </a:tblGrid>
              <a:tr h="3824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69645"/>
                  </a:ext>
                </a:extLst>
              </a:tr>
              <a:tr h="38240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WhatsApp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0250"/>
                  </a:ext>
                </a:extLst>
              </a:tr>
              <a:tr h="38240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Sua empresa tem perfil no instagram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91295"/>
                  </a:ext>
                </a:extLst>
              </a:tr>
              <a:tr h="38240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 uma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fanpage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facebook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88639"/>
                  </a:ext>
                </a:extLst>
              </a:tr>
              <a:tr h="38240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Utiliza o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Google meu negócio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03839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90890"/>
              </p:ext>
            </p:extLst>
          </p:nvPr>
        </p:nvGraphicFramePr>
        <p:xfrm>
          <a:off x="0" y="3726764"/>
          <a:ext cx="10810882" cy="1912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6598">
                  <a:extLst>
                    <a:ext uri="{9D8B030D-6E8A-4147-A177-3AD203B41FA5}">
                      <a16:colId xmlns:a16="http://schemas.microsoft.com/office/drawing/2014/main" val="71379728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166886162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1651178641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78642788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619381211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733556426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659339447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987229920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3230721646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47733565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3754233193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2689542318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val="1899596457"/>
                    </a:ext>
                  </a:extLst>
                </a:gridCol>
              </a:tblGrid>
              <a:tr h="3824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effectLst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" marR="8852" marT="885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8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69645"/>
                  </a:ext>
                </a:extLst>
              </a:tr>
              <a:tr h="38240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WhatsApp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0250"/>
                  </a:ext>
                </a:extLst>
              </a:tr>
              <a:tr h="38240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Sua empresa tem perfil no instagram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91295"/>
                  </a:ext>
                </a:extLst>
              </a:tr>
              <a:tr h="38240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 uma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fanpage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facebook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88639"/>
                  </a:ext>
                </a:extLst>
              </a:tr>
              <a:tr h="38240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Utiliza o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Google meu negócio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03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340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Sobre presença digital da sua empresa: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Presença digital da empresa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64493940"/>
              </p:ext>
            </p:extLst>
          </p:nvPr>
        </p:nvGraphicFramePr>
        <p:xfrm>
          <a:off x="1247774" y="2080628"/>
          <a:ext cx="9191625" cy="411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1724024" y="1500621"/>
            <a:ext cx="2933700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setor</a:t>
            </a:r>
          </a:p>
        </p:txBody>
      </p:sp>
    </p:spTree>
    <p:extLst>
      <p:ext uri="{BB962C8B-B14F-4D97-AF65-F5344CB8AC3E}">
        <p14:creationId xmlns:p14="http://schemas.microsoft.com/office/powerpoint/2010/main" val="4222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DB3E832-8FED-4021-A390-A99EACD8D184}"/>
              </a:ext>
            </a:extLst>
          </p:cNvPr>
          <p:cNvSpPr txBox="1"/>
          <p:nvPr/>
        </p:nvSpPr>
        <p:spPr>
          <a:xfrm>
            <a:off x="1366568" y="634760"/>
            <a:ext cx="590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A42BE"/>
                </a:solidFill>
              </a:rPr>
              <a:t>A distribuição da amostra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9600"/>
              </p:ext>
            </p:extLst>
          </p:nvPr>
        </p:nvGraphicFramePr>
        <p:xfrm>
          <a:off x="6072995" y="1549528"/>
          <a:ext cx="2009955" cy="4299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371">
                  <a:extLst>
                    <a:ext uri="{9D8B030D-6E8A-4147-A177-3AD203B41FA5}">
                      <a16:colId xmlns:a16="http://schemas.microsoft.com/office/drawing/2014/main" val="1722619664"/>
                    </a:ext>
                  </a:extLst>
                </a:gridCol>
                <a:gridCol w="669292">
                  <a:extLst>
                    <a:ext uri="{9D8B030D-6E8A-4147-A177-3AD203B41FA5}">
                      <a16:colId xmlns:a16="http://schemas.microsoft.com/office/drawing/2014/main" val="4093730853"/>
                    </a:ext>
                  </a:extLst>
                </a:gridCol>
                <a:gridCol w="669292">
                  <a:extLst>
                    <a:ext uri="{9D8B030D-6E8A-4147-A177-3AD203B41FA5}">
                      <a16:colId xmlns:a16="http://schemas.microsoft.com/office/drawing/2014/main" val="2354379643"/>
                    </a:ext>
                  </a:extLst>
                </a:gridCol>
              </a:tblGrid>
              <a:tr h="29930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CD5BE8"/>
                          </a:solidFill>
                          <a:effectLst/>
                          <a:latin typeface="Arial" panose="020B0604020202020204" pitchFamily="34" charset="0"/>
                        </a:rPr>
                        <a:t>Distribuição por UF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CD5BE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40839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AC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49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08713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BA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721441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CE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214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49694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ES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50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896824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GO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249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520834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MA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185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126445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MG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226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02177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MS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241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68782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MT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250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96366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PA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228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793204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1A42BE"/>
                          </a:solidFill>
                          <a:effectLst/>
                        </a:rPr>
                        <a:t>PB</a:t>
                      </a:r>
                      <a:endParaRPr lang="pt-BR" sz="1100" b="1" i="0" u="none" strike="noStrike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161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604203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PE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45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213275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PI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367600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PR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228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773837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RJ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16158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RN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127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356977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RO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172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741003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RR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79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347093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SC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192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66098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SP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363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900217"/>
                  </a:ext>
                </a:extLst>
              </a:tr>
              <a:tr h="190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1A42BE"/>
                          </a:solidFill>
                          <a:effectLst/>
                        </a:rPr>
                        <a:t>TO</a:t>
                      </a:r>
                      <a:endParaRPr lang="pt-BR" sz="1100" b="1" i="0" u="none" strike="noStrike" dirty="0">
                        <a:solidFill>
                          <a:srgbClr val="1A42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</a:t>
                      </a:r>
                      <a:endParaRPr lang="pt-B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471500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71088"/>
              </p:ext>
            </p:extLst>
          </p:nvPr>
        </p:nvGraphicFramePr>
        <p:xfrm>
          <a:off x="1815406" y="1549528"/>
          <a:ext cx="4006795" cy="136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6503">
                  <a:extLst>
                    <a:ext uri="{9D8B030D-6E8A-4147-A177-3AD203B41FA5}">
                      <a16:colId xmlns:a16="http://schemas.microsoft.com/office/drawing/2014/main" val="1722619664"/>
                    </a:ext>
                  </a:extLst>
                </a:gridCol>
                <a:gridCol w="1000146">
                  <a:extLst>
                    <a:ext uri="{9D8B030D-6E8A-4147-A177-3AD203B41FA5}">
                      <a16:colId xmlns:a16="http://schemas.microsoft.com/office/drawing/2014/main" val="4093730853"/>
                    </a:ext>
                  </a:extLst>
                </a:gridCol>
                <a:gridCol w="1000146">
                  <a:extLst>
                    <a:ext uri="{9D8B030D-6E8A-4147-A177-3AD203B41FA5}">
                      <a16:colId xmlns:a16="http://schemas.microsoft.com/office/drawing/2014/main" val="1366948010"/>
                    </a:ext>
                  </a:extLst>
                </a:gridCol>
              </a:tblGrid>
              <a:tr h="3271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CD5BE8"/>
                          </a:solidFill>
                          <a:effectLst/>
                          <a:latin typeface="Arial" panose="020B0604020202020204" pitchFamily="34" charset="0"/>
                        </a:rPr>
                        <a:t>Distribuição por Setor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0839"/>
                  </a:ext>
                </a:extLst>
              </a:tr>
              <a:tr h="2081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rgbClr val="1A42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Comércio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08713"/>
                  </a:ext>
                </a:extLst>
              </a:tr>
              <a:tr h="2081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rgbClr val="1A42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Indústria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721441"/>
                  </a:ext>
                </a:extLst>
              </a:tr>
              <a:tr h="2081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rgbClr val="1A42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Serviços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49694"/>
                  </a:ext>
                </a:extLst>
              </a:tr>
              <a:tr h="2081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rgbClr val="1A42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Agronegócio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896824"/>
                  </a:ext>
                </a:extLst>
              </a:tr>
              <a:tr h="2081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rgbClr val="1A42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Pessoa Física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358749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903046"/>
              </p:ext>
            </p:extLst>
          </p:nvPr>
        </p:nvGraphicFramePr>
        <p:xfrm>
          <a:off x="1815406" y="3010751"/>
          <a:ext cx="4006794" cy="13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6504">
                  <a:extLst>
                    <a:ext uri="{9D8B030D-6E8A-4147-A177-3AD203B41FA5}">
                      <a16:colId xmlns:a16="http://schemas.microsoft.com/office/drawing/2014/main" val="1722619664"/>
                    </a:ext>
                  </a:extLst>
                </a:gridCol>
                <a:gridCol w="1000145">
                  <a:extLst>
                    <a:ext uri="{9D8B030D-6E8A-4147-A177-3AD203B41FA5}">
                      <a16:colId xmlns:a16="http://schemas.microsoft.com/office/drawing/2014/main" val="4093730853"/>
                    </a:ext>
                  </a:extLst>
                </a:gridCol>
                <a:gridCol w="1000145">
                  <a:extLst>
                    <a:ext uri="{9D8B030D-6E8A-4147-A177-3AD203B41FA5}">
                      <a16:colId xmlns:a16="http://schemas.microsoft.com/office/drawing/2014/main" val="2182596178"/>
                    </a:ext>
                  </a:extLst>
                </a:gridCol>
              </a:tblGrid>
              <a:tr h="32713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CD5BE8"/>
                          </a:solidFill>
                          <a:effectLst/>
                          <a:latin typeface="Arial" panose="020B0604020202020204" pitchFamily="34" charset="0"/>
                        </a:rPr>
                        <a:t>Distribuição por Porte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0839"/>
                  </a:ext>
                </a:extLst>
              </a:tr>
              <a:tr h="2081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rgbClr val="1A42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08713"/>
                  </a:ext>
                </a:extLst>
              </a:tr>
              <a:tr h="2081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rgbClr val="1A42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721441"/>
                  </a:ext>
                </a:extLst>
              </a:tr>
              <a:tr h="2081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rgbClr val="1A42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49694"/>
                  </a:ext>
                </a:extLst>
              </a:tr>
              <a:tr h="2081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rgbClr val="1A42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896824"/>
                  </a:ext>
                </a:extLst>
              </a:tr>
              <a:tr h="2081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rgbClr val="1A42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Pessoa Física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464137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93734"/>
              </p:ext>
            </p:extLst>
          </p:nvPr>
        </p:nvGraphicFramePr>
        <p:xfrm>
          <a:off x="1815406" y="4480599"/>
          <a:ext cx="4006794" cy="136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6504">
                  <a:extLst>
                    <a:ext uri="{9D8B030D-6E8A-4147-A177-3AD203B41FA5}">
                      <a16:colId xmlns:a16="http://schemas.microsoft.com/office/drawing/2014/main" val="1722619664"/>
                    </a:ext>
                  </a:extLst>
                </a:gridCol>
                <a:gridCol w="1000145">
                  <a:extLst>
                    <a:ext uri="{9D8B030D-6E8A-4147-A177-3AD203B41FA5}">
                      <a16:colId xmlns:a16="http://schemas.microsoft.com/office/drawing/2014/main" val="4093730853"/>
                    </a:ext>
                  </a:extLst>
                </a:gridCol>
                <a:gridCol w="1000145">
                  <a:extLst>
                    <a:ext uri="{9D8B030D-6E8A-4147-A177-3AD203B41FA5}">
                      <a16:colId xmlns:a16="http://schemas.microsoft.com/office/drawing/2014/main" val="705811768"/>
                    </a:ext>
                  </a:extLst>
                </a:gridCol>
              </a:tblGrid>
              <a:tr h="38584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CD5BE8"/>
                          </a:solidFill>
                          <a:effectLst/>
                          <a:latin typeface="Arial" panose="020B0604020202020204" pitchFamily="34" charset="0"/>
                        </a:rPr>
                        <a:t>Distribuição por Instrumento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0839"/>
                  </a:ext>
                </a:extLst>
              </a:tr>
              <a:tr h="2455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rgbClr val="1A42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Consultoria a Distância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08713"/>
                  </a:ext>
                </a:extLst>
              </a:tr>
              <a:tr h="2455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rgbClr val="1A42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Consultoria Presencial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721441"/>
                  </a:ext>
                </a:extLst>
              </a:tr>
              <a:tr h="2455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rgbClr val="1A42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Orientação Técnica a Distância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49694"/>
                  </a:ext>
                </a:extLst>
              </a:tr>
              <a:tr h="2455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rgbClr val="1A42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Orientação Técnica Presencial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896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171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O(A) Sr.(a) recomendaria a visita do Sebrae para outros empresários? De uma nota de 0 a 10, onde 0 significa "não recomendaria de forma alguma" e 10 "com certeza recomendaria“.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Recomendação do SEBRAE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graphicFrame>
        <p:nvGraphicFramePr>
          <p:cNvPr id="8" name="Google Shape;441;p15"/>
          <p:cNvGraphicFramePr/>
          <p:nvPr>
            <p:extLst>
              <p:ext uri="{D42A27DB-BD31-4B8C-83A1-F6EECF244321}">
                <p14:modId xmlns:p14="http://schemas.microsoft.com/office/powerpoint/2010/main" val="756841911"/>
              </p:ext>
            </p:extLst>
          </p:nvPr>
        </p:nvGraphicFramePr>
        <p:xfrm>
          <a:off x="712595" y="1371601"/>
          <a:ext cx="7520037" cy="465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oogle Shape;443;p15"/>
          <p:cNvGrpSpPr/>
          <p:nvPr/>
        </p:nvGrpSpPr>
        <p:grpSpPr>
          <a:xfrm>
            <a:off x="8705957" y="3291597"/>
            <a:ext cx="2024061" cy="2441798"/>
            <a:chOff x="10152101" y="2989164"/>
            <a:chExt cx="2024061" cy="2441798"/>
          </a:xfrm>
        </p:grpSpPr>
        <p:pic>
          <p:nvPicPr>
            <p:cNvPr id="10" name="Google Shape;444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636162" y="3072429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445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636162" y="3977383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446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36162" y="4809621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447;p15"/>
            <p:cNvSpPr/>
            <p:nvPr/>
          </p:nvSpPr>
          <p:spPr>
            <a:xfrm>
              <a:off x="10386781" y="2989164"/>
              <a:ext cx="1249381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Promotores</a:t>
              </a:r>
              <a:endParaRPr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dirty="0">
                  <a:solidFill>
                    <a:srgbClr val="1949CB"/>
                  </a:solidFill>
                  <a:latin typeface="Calibri"/>
                  <a:ea typeface="Calibri"/>
                  <a:cs typeface="Calibri"/>
                  <a:sym typeface="Calibri"/>
                </a:rPr>
                <a:t>80,6%</a:t>
              </a:r>
              <a:endParaRPr sz="2000" b="1" dirty="0">
                <a:solidFill>
                  <a:srgbClr val="1949C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48;p15"/>
            <p:cNvSpPr/>
            <p:nvPr/>
          </p:nvSpPr>
          <p:spPr>
            <a:xfrm>
              <a:off x="10152101" y="3886918"/>
              <a:ext cx="1484061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r"/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Neutros</a:t>
              </a:r>
              <a:endParaRPr sz="1600" b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endParaRPr>
            </a:p>
            <a:p>
              <a:pPr algn="r"/>
              <a:r>
                <a:rPr lang="pt-BR" sz="2000" b="1" dirty="0">
                  <a:solidFill>
                    <a:srgbClr val="1949CB"/>
                  </a:solidFill>
                  <a:latin typeface="Calibri"/>
                  <a:ea typeface="Calibri"/>
                  <a:cs typeface="Calibri"/>
                  <a:sym typeface="Calibri"/>
                </a:rPr>
                <a:t>13,8%</a:t>
              </a:r>
              <a:endParaRPr sz="2000" b="1" dirty="0">
                <a:solidFill>
                  <a:srgbClr val="1949C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49;p15"/>
            <p:cNvSpPr/>
            <p:nvPr/>
          </p:nvSpPr>
          <p:spPr>
            <a:xfrm>
              <a:off x="10239048" y="4784672"/>
              <a:ext cx="1397114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Detratores</a:t>
              </a:r>
              <a:endParaRPr sz="1600" b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endParaRPr>
            </a:p>
            <a:p>
              <a:pPr marR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dirty="0">
                  <a:solidFill>
                    <a:srgbClr val="1949CB"/>
                  </a:solidFill>
                  <a:latin typeface="Calibri"/>
                  <a:ea typeface="Calibri"/>
                  <a:cs typeface="Calibri"/>
                  <a:sym typeface="Calibri"/>
                </a:rPr>
                <a:t>5,6%</a:t>
              </a:r>
              <a:endParaRPr sz="2000" b="1" dirty="0">
                <a:solidFill>
                  <a:srgbClr val="1949C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450;p15"/>
          <p:cNvGrpSpPr/>
          <p:nvPr/>
        </p:nvGrpSpPr>
        <p:grpSpPr>
          <a:xfrm>
            <a:off x="8555631" y="1910288"/>
            <a:ext cx="2174387" cy="907941"/>
            <a:chOff x="9684533" y="1601885"/>
            <a:chExt cx="2174387" cy="907941"/>
          </a:xfrm>
        </p:grpSpPr>
        <p:pic>
          <p:nvPicPr>
            <p:cNvPr id="17" name="Google Shape;451;p15"/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11121338" y="1669693"/>
              <a:ext cx="737582" cy="7647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452;p15"/>
            <p:cNvSpPr/>
            <p:nvPr/>
          </p:nvSpPr>
          <p:spPr>
            <a:xfrm>
              <a:off x="9684533" y="1601885"/>
              <a:ext cx="1435842" cy="907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NPS</a:t>
              </a:r>
              <a:endParaRPr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500" b="1" dirty="0">
                  <a:solidFill>
                    <a:srgbClr val="1949CB"/>
                  </a:solidFill>
                  <a:latin typeface="Calibri"/>
                  <a:ea typeface="Calibri"/>
                  <a:cs typeface="Calibri"/>
                  <a:sym typeface="Calibri"/>
                </a:rPr>
                <a:t>75,0</a:t>
              </a:r>
              <a:endParaRPr sz="3500" b="1" dirty="0">
                <a:solidFill>
                  <a:srgbClr val="1949C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Google Shape;440;p15"/>
          <p:cNvSpPr txBox="1"/>
          <p:nvPr/>
        </p:nvSpPr>
        <p:spPr>
          <a:xfrm>
            <a:off x="873557" y="2275533"/>
            <a:ext cx="57177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 NPS do SEBRAE alcançou 75,0 pontos entre os seus clientes.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grande maioria dos clientes são promotores do projeto Sebrae na sua empresa. 5,6% dos clientes são detratores  e 13,8% são neutros em relação ao projeto. 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704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800100" y="1588009"/>
            <a:ext cx="11506199" cy="4385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O(A) Sr.(a) recomendaria a visita do Sebrae para outros empresários? De uma nota de 0 a 10, onde 0 significa "não recomendaria de forma alguma" e 10 "com certeza recomendaria“.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Recomendação do SEBRAE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55756" y="1466848"/>
            <a:ext cx="2913035" cy="417886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NPS por UF</a:t>
            </a:r>
          </a:p>
        </p:txBody>
      </p:sp>
      <p:graphicFrame>
        <p:nvGraphicFramePr>
          <p:cNvPr id="8" name="Google Shape;470;p16"/>
          <p:cNvGraphicFramePr/>
          <p:nvPr>
            <p:extLst>
              <p:ext uri="{D42A27DB-BD31-4B8C-83A1-F6EECF244321}">
                <p14:modId xmlns:p14="http://schemas.microsoft.com/office/powerpoint/2010/main" val="2720503289"/>
              </p:ext>
            </p:extLst>
          </p:nvPr>
        </p:nvGraphicFramePr>
        <p:xfrm>
          <a:off x="1070669" y="2058062"/>
          <a:ext cx="9636269" cy="350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Google Shape;47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4664" y="1634797"/>
            <a:ext cx="1524132" cy="4938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graphicFrame>
        <p:nvGraphicFramePr>
          <p:cNvPr id="10" name="Google Shape;473;p16"/>
          <p:cNvGraphicFramePr/>
          <p:nvPr>
            <p:extLst>
              <p:ext uri="{D42A27DB-BD31-4B8C-83A1-F6EECF244321}">
                <p14:modId xmlns:p14="http://schemas.microsoft.com/office/powerpoint/2010/main" val="3398637142"/>
              </p:ext>
            </p:extLst>
          </p:nvPr>
        </p:nvGraphicFramePr>
        <p:xfrm>
          <a:off x="11104200" y="2175404"/>
          <a:ext cx="694099" cy="37204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3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PB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RJ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238166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841423"/>
                  </a:ext>
                </a:extLst>
              </a:tr>
            </a:tbl>
          </a:graphicData>
        </a:graphic>
      </p:graphicFrame>
      <p:pic>
        <p:nvPicPr>
          <p:cNvPr id="11" name="Google Shape;47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02338" y="2042856"/>
            <a:ext cx="282979" cy="282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8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O(A) Sr.(a) recomendaria a visita do Sebrae para outros empresários? De uma nota de 0 a 10, onde 0 significa "não recomendaria de forma alguma" e 10 "com certeza recomendaria“.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Recomendação do SEBRAE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98671" y="1845638"/>
            <a:ext cx="4607403" cy="36598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42999" y="1845638"/>
            <a:ext cx="4607403" cy="36598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014295" y="1625457"/>
            <a:ext cx="2858295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setor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773224" y="1625457"/>
            <a:ext cx="2858295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instrumento</a:t>
            </a:r>
          </a:p>
        </p:txBody>
      </p:sp>
      <p:graphicFrame>
        <p:nvGraphicFramePr>
          <p:cNvPr id="11" name="Google Shape;470;p16"/>
          <p:cNvGraphicFramePr/>
          <p:nvPr>
            <p:extLst>
              <p:ext uri="{D42A27DB-BD31-4B8C-83A1-F6EECF244321}">
                <p14:modId xmlns:p14="http://schemas.microsoft.com/office/powerpoint/2010/main" val="4144249208"/>
              </p:ext>
            </p:extLst>
          </p:nvPr>
        </p:nvGraphicFramePr>
        <p:xfrm>
          <a:off x="6183071" y="1893262"/>
          <a:ext cx="4038600" cy="350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oogle Shape;470;p16"/>
          <p:cNvGraphicFramePr/>
          <p:nvPr>
            <p:extLst>
              <p:ext uri="{D42A27DB-BD31-4B8C-83A1-F6EECF244321}">
                <p14:modId xmlns:p14="http://schemas.microsoft.com/office/powerpoint/2010/main" val="2061351190"/>
              </p:ext>
            </p:extLst>
          </p:nvPr>
        </p:nvGraphicFramePr>
        <p:xfrm>
          <a:off x="1497170" y="2113443"/>
          <a:ext cx="3890090" cy="289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6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O(A) Sr.(a) recomendaria a visita do Sebrae para outros empresários? De uma nota de 0 a 10, onde 0 significa "não recomendaria de forma alguma" e 10 "com certeza recomendaria“.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D70230D-9771-DE53-CBCB-66E60CF7DCC7}"/>
              </a:ext>
            </a:extLst>
          </p:cNvPr>
          <p:cNvSpPr txBox="1"/>
          <p:nvPr/>
        </p:nvSpPr>
        <p:spPr>
          <a:xfrm>
            <a:off x="1945975" y="437185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Motivos para não recomendar o SEBRAE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17AB11A9-98A3-71D3-B10C-00AF4CA2E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80871"/>
              </p:ext>
            </p:extLst>
          </p:nvPr>
        </p:nvGraphicFramePr>
        <p:xfrm>
          <a:off x="452929" y="1458635"/>
          <a:ext cx="3472372" cy="4436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2372">
                  <a:extLst>
                    <a:ext uri="{9D8B030D-6E8A-4147-A177-3AD203B41FA5}">
                      <a16:colId xmlns:a16="http://schemas.microsoft.com/office/drawing/2014/main" val="1582099147"/>
                    </a:ext>
                  </a:extLst>
                </a:gridCol>
              </a:tblGrid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 dirty="0">
                          <a:effectLst/>
                        </a:rPr>
                        <a:t>Não conseguiu aplicar na empresa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996594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Gostaria que o projeto tivesse continuidade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521411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 dirty="0">
                          <a:effectLst/>
                        </a:rPr>
                        <a:t>Muita burocracia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351648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 dirty="0">
                          <a:effectLst/>
                        </a:rPr>
                        <a:t>O atendimento deixou a desejar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7873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Faltou preparo do agente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776963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Atendimento poderia ter sido mais prestativo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702706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É necessário dedicar muito tempo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614491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 dirty="0">
                          <a:effectLst/>
                        </a:rPr>
                        <a:t>Não teve relevância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312297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Não teve retorno do agente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628655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Gostaria que o agente tivesse acompanhado mais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06668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Não aumentou o produtividade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118268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Foi interessante mais esperava mais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112888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Não teve efetividade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738334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Não prestou o serviço efetivamente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336017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As mudanças propostas são inviáveis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708921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Não tem para quem recomendar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443274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Não achei interessante nem novidade o que ensinaram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762822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Não gosta de indicar instituições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372476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 dirty="0">
                          <a:effectLst/>
                        </a:rPr>
                        <a:t>Atendimento presencial é difícil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949159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97710306-7958-261E-AAB4-6D14B2A9A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629893"/>
              </p:ext>
            </p:extLst>
          </p:nvPr>
        </p:nvGraphicFramePr>
        <p:xfrm>
          <a:off x="4028818" y="1458641"/>
          <a:ext cx="3812593" cy="4436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2593">
                  <a:extLst>
                    <a:ext uri="{9D8B030D-6E8A-4147-A177-3AD203B41FA5}">
                      <a16:colId xmlns:a16="http://schemas.microsoft.com/office/drawing/2014/main" val="3955530780"/>
                    </a:ext>
                  </a:extLst>
                </a:gridCol>
              </a:tblGrid>
              <a:tr h="201519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Faltou mais visitas e assessoria, ficou desasistido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823705"/>
                  </a:ext>
                </a:extLst>
              </a:tr>
              <a:tr h="201519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Muito difícil e demorado ter ajuda do SEBRAE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725377"/>
                  </a:ext>
                </a:extLst>
              </a:tr>
              <a:tr h="364748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 dirty="0">
                          <a:effectLst/>
                        </a:rPr>
                        <a:t>Não é comum ter consultoria pra empresas há mais tempo no mercado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38934"/>
                  </a:ext>
                </a:extLst>
              </a:tr>
              <a:tr h="201519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 dirty="0">
                          <a:effectLst/>
                        </a:rPr>
                        <a:t>Não fez diferença no ramo de negócios do cliente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098918"/>
                  </a:ext>
                </a:extLst>
              </a:tr>
              <a:tr h="201519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Não houve mais interação após a primeira visita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801684"/>
                  </a:ext>
                </a:extLst>
              </a:tr>
              <a:tr h="201519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 dirty="0">
                          <a:effectLst/>
                        </a:rPr>
                        <a:t>Não teve o atendimento necessário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356752"/>
                  </a:ext>
                </a:extLst>
              </a:tr>
              <a:tr h="201519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 dirty="0">
                          <a:effectLst/>
                        </a:rPr>
                        <a:t>Tudo o que falaram já aplicava na empresa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379506"/>
                  </a:ext>
                </a:extLst>
              </a:tr>
              <a:tr h="201519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 dirty="0">
                          <a:effectLst/>
                        </a:rPr>
                        <a:t>Não foram presencialmente na empresa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356795"/>
                  </a:ext>
                </a:extLst>
              </a:tr>
              <a:tr h="201519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Teve dificuldade em acompanhar as orientações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280571"/>
                  </a:ext>
                </a:extLst>
              </a:tr>
              <a:tr h="201519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 dirty="0">
                          <a:effectLst/>
                        </a:rPr>
                        <a:t>Deixou a desejar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226712"/>
                  </a:ext>
                </a:extLst>
              </a:tr>
              <a:tr h="34187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 dirty="0">
                          <a:effectLst/>
                        </a:rPr>
                        <a:t>Faltaram palestras e cursos que não foram oferecidos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553680"/>
                  </a:ext>
                </a:extLst>
              </a:tr>
              <a:tr h="201519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Gostaria de ver novas metodologias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819301"/>
                  </a:ext>
                </a:extLst>
              </a:tr>
              <a:tr h="201519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Já aplicava o que foi orientado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620212"/>
                  </a:ext>
                </a:extLst>
              </a:tr>
              <a:tr h="34187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Não sentiu diferença no antes/depois da consultoria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66120"/>
                  </a:ext>
                </a:extLst>
              </a:tr>
              <a:tr h="201519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Orientações rasas, SEBRAE desatualizado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054510"/>
                  </a:ext>
                </a:extLst>
              </a:tr>
              <a:tr h="201519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Não ajuda o prestador de serviço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18780"/>
                  </a:ext>
                </a:extLst>
              </a:tr>
              <a:tr h="201519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>
                          <a:effectLst/>
                        </a:rPr>
                        <a:t>Gostaria que houvesse continuidade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581141"/>
                  </a:ext>
                </a:extLst>
              </a:tr>
              <a:tr h="364748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 dirty="0">
                          <a:effectLst/>
                        </a:rPr>
                        <a:t>Gostou do trabalho, mas talvez não tenha o mesmo interesse para outros empresários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789943"/>
                  </a:ext>
                </a:extLst>
              </a:tr>
              <a:tr h="201519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100" u="none" strike="noStrike" dirty="0">
                          <a:effectLst/>
                        </a:rPr>
                        <a:t>Não teve efetividade, ficou apenas na promessa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669481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47BC1FD5-B73A-3C6C-9FE7-5A30F9F06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540462"/>
              </p:ext>
            </p:extLst>
          </p:nvPr>
        </p:nvGraphicFramePr>
        <p:xfrm>
          <a:off x="8048445" y="1458635"/>
          <a:ext cx="3388067" cy="4436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8067">
                  <a:extLst>
                    <a:ext uri="{9D8B030D-6E8A-4147-A177-3AD203B41FA5}">
                      <a16:colId xmlns:a16="http://schemas.microsoft.com/office/drawing/2014/main" val="2139346295"/>
                    </a:ext>
                  </a:extLst>
                </a:gridCol>
              </a:tblGrid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>
                          <a:effectLst/>
                        </a:rPr>
                        <a:t>Pouco tempo disponibilizado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050389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 dirty="0">
                          <a:effectLst/>
                        </a:rPr>
                        <a:t>Não teve retorno do SEBRAE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259674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>
                          <a:effectLst/>
                        </a:rPr>
                        <a:t>Não ajuda o MEI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750029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>
                          <a:effectLst/>
                        </a:rPr>
                        <a:t>Não melhorou a empresa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285348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>
                          <a:effectLst/>
                        </a:rPr>
                        <a:t>Não retornaram mais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260818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>
                          <a:effectLst/>
                        </a:rPr>
                        <a:t>Não teve acompanhamento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942137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 dirty="0">
                          <a:effectLst/>
                        </a:rPr>
                        <a:t>Não conseguiu modificar muitas coisas na empresa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392923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>
                          <a:effectLst/>
                        </a:rPr>
                        <a:t>O trabalho não teve continuidade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345546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 dirty="0">
                          <a:effectLst/>
                        </a:rPr>
                        <a:t>Não tem continuidade nos projetos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996037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>
                          <a:effectLst/>
                        </a:rPr>
                        <a:t>Não ajudou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792126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>
                          <a:effectLst/>
                        </a:rPr>
                        <a:t>Pouco tempo de consultoria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3304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>
                          <a:effectLst/>
                        </a:rPr>
                        <a:t>Esperava mais do projeto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525209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>
                          <a:effectLst/>
                        </a:rPr>
                        <a:t>Não atendeu as expectativas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909171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 dirty="0">
                          <a:effectLst/>
                        </a:rPr>
                        <a:t>Não teve atenção do agente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046279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>
                          <a:effectLst/>
                        </a:rPr>
                        <a:t>Prefere não indicar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262039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>
                          <a:effectLst/>
                        </a:rPr>
                        <a:t>Faltou ajudar a aplicar as dicas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361170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>
                          <a:effectLst/>
                        </a:rPr>
                        <a:t>Foi falado o que eu já sei / já aplico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92758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 dirty="0">
                          <a:effectLst/>
                        </a:rPr>
                        <a:t>Não teve inovação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536460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u="none" strike="noStrike" dirty="0">
                          <a:effectLst/>
                        </a:rPr>
                        <a:t>Não ajudou a empresa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638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821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O(A) Sr.(a) gostaria que um Agente do Sebrae retomasse o contato com a sua empresa?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Contato de agente do SEBRAE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graphicFrame>
        <p:nvGraphicFramePr>
          <p:cNvPr id="7" name="Google Shape;1098;p45"/>
          <p:cNvGraphicFramePr/>
          <p:nvPr>
            <p:extLst>
              <p:ext uri="{D42A27DB-BD31-4B8C-83A1-F6EECF244321}">
                <p14:modId xmlns:p14="http://schemas.microsoft.com/office/powerpoint/2010/main" val="3620421785"/>
              </p:ext>
            </p:extLst>
          </p:nvPr>
        </p:nvGraphicFramePr>
        <p:xfrm>
          <a:off x="1090068" y="809625"/>
          <a:ext cx="4964956" cy="511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1100;p45"/>
          <p:cNvSpPr txBox="1"/>
          <p:nvPr/>
        </p:nvSpPr>
        <p:spPr>
          <a:xfrm>
            <a:off x="6510232" y="2215307"/>
            <a:ext cx="408156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Cerca de 1/3 dos entrevistados deseja que o agente retorne à empresa para fazer acompanhamento do projeto Sebrae na Sua Empresa.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Já cerca de 37% gostariam que o agente retornasse para realizar outro projeto do SEBRAE no empreendimento.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966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O(A) Sr.(a) gostaria que um Agente do Sebrae retomasse o contato com a sua empresa?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Contato de agente do SEBRAE 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00100" y="1597535"/>
            <a:ext cx="11506199" cy="42984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86594" y="1404151"/>
            <a:ext cx="2636810" cy="42741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UF</a:t>
            </a:r>
          </a:p>
        </p:txBody>
      </p:sp>
      <p:graphicFrame>
        <p:nvGraphicFramePr>
          <p:cNvPr id="9" name="Google Shape;178;p4"/>
          <p:cNvGraphicFramePr/>
          <p:nvPr>
            <p:extLst>
              <p:ext uri="{D42A27DB-BD31-4B8C-83A1-F6EECF244321}">
                <p14:modId xmlns:p14="http://schemas.microsoft.com/office/powerpoint/2010/main" val="1777369259"/>
              </p:ext>
            </p:extLst>
          </p:nvPr>
        </p:nvGraphicFramePr>
        <p:xfrm>
          <a:off x="876300" y="2089764"/>
          <a:ext cx="10921999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2188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O(A) Sr.(a) gostaria que um Agente do Sebrae retomasse o contato com a sua empresa?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3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Contato de agente do SEBRAE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48303" y="1845638"/>
            <a:ext cx="7465136" cy="36598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90779" y="1845638"/>
            <a:ext cx="4200526" cy="36598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18712" y="1625456"/>
            <a:ext cx="2858295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setor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353999" y="1625456"/>
            <a:ext cx="2858295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instrumento</a:t>
            </a:r>
          </a:p>
        </p:txBody>
      </p:sp>
      <p:graphicFrame>
        <p:nvGraphicFramePr>
          <p:cNvPr id="11" name="Google Shape;178;p4"/>
          <p:cNvGraphicFramePr/>
          <p:nvPr>
            <p:extLst>
              <p:ext uri="{D42A27DB-BD31-4B8C-83A1-F6EECF244321}">
                <p14:modId xmlns:p14="http://schemas.microsoft.com/office/powerpoint/2010/main" val="1934204820"/>
              </p:ext>
            </p:extLst>
          </p:nvPr>
        </p:nvGraphicFramePr>
        <p:xfrm>
          <a:off x="676727" y="2555220"/>
          <a:ext cx="3142264" cy="261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oogle Shape;178;p4"/>
          <p:cNvGraphicFramePr/>
          <p:nvPr>
            <p:extLst>
              <p:ext uri="{D42A27DB-BD31-4B8C-83A1-F6EECF244321}">
                <p14:modId xmlns:p14="http://schemas.microsoft.com/office/powerpoint/2010/main" val="3981272274"/>
              </p:ext>
            </p:extLst>
          </p:nvPr>
        </p:nvGraphicFramePr>
        <p:xfrm>
          <a:off x="4693996" y="2219326"/>
          <a:ext cx="7319442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1928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DB3E832-8FED-4021-A390-A99EACD8D184}"/>
              </a:ext>
            </a:extLst>
          </p:cNvPr>
          <p:cNvSpPr txBox="1"/>
          <p:nvPr/>
        </p:nvSpPr>
        <p:spPr>
          <a:xfrm>
            <a:off x="874862" y="3127794"/>
            <a:ext cx="697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1A42BE"/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3677136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B3E832-8FED-4021-A390-A99EACD8D184}"/>
              </a:ext>
            </a:extLst>
          </p:cNvPr>
          <p:cNvSpPr txBox="1"/>
          <p:nvPr/>
        </p:nvSpPr>
        <p:spPr>
          <a:xfrm>
            <a:off x="941537" y="698919"/>
            <a:ext cx="697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A42BE"/>
                </a:solidFill>
              </a:rPr>
              <a:t>Considerações Finais</a:t>
            </a:r>
          </a:p>
        </p:txBody>
      </p:sp>
      <p:sp>
        <p:nvSpPr>
          <p:cNvPr id="13" name="Google Shape;1383;p61"/>
          <p:cNvSpPr/>
          <p:nvPr/>
        </p:nvSpPr>
        <p:spPr>
          <a:xfrm>
            <a:off x="389015" y="1961555"/>
            <a:ext cx="914400" cy="914400"/>
          </a:xfrm>
          <a:prstGeom prst="ellipse">
            <a:avLst/>
          </a:prstGeom>
          <a:noFill/>
          <a:ln w="1905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000" b="1" i="1" dirty="0">
              <a:solidFill>
                <a:srgbClr val="3C4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85;p61"/>
          <p:cNvSpPr/>
          <p:nvPr/>
        </p:nvSpPr>
        <p:spPr>
          <a:xfrm>
            <a:off x="389015" y="3441815"/>
            <a:ext cx="914400" cy="914400"/>
          </a:xfrm>
          <a:prstGeom prst="ellipse">
            <a:avLst/>
          </a:prstGeom>
          <a:noFill/>
          <a:ln w="1905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000" b="1" i="1" dirty="0">
              <a:solidFill>
                <a:srgbClr val="3C4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86;p61"/>
          <p:cNvSpPr/>
          <p:nvPr/>
        </p:nvSpPr>
        <p:spPr>
          <a:xfrm>
            <a:off x="1383221" y="1807573"/>
            <a:ext cx="9975585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 sz="1800" b="1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aplicabilidade</a:t>
            </a:r>
            <a:r>
              <a:rPr lang="pt-BR" sz="1800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 das orientações fornecidas pelo Agente alcançou um </a:t>
            </a:r>
            <a:r>
              <a:rPr lang="pt-BR" sz="2000" b="1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média de 7,1</a:t>
            </a:r>
            <a:r>
              <a:rPr lang="pt-BR" sz="1800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. Um em cada três entrevistados atribuíram notas </a:t>
            </a:r>
            <a:r>
              <a:rPr lang="pt-BR" sz="1800" b="1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altas</a:t>
            </a:r>
            <a:r>
              <a:rPr lang="pt-BR" sz="1800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 ao item. Empreendimentos do setor do comércio, bem como aqueles que realizaram consultoria à distância, foram os que registraram média mais alta para a aplicabilidade dos conhecimentos adquiridos durante o Projeto Sebrae na sua Empresa.</a:t>
            </a:r>
            <a:endParaRPr sz="1800" i="1" dirty="0">
              <a:solidFill>
                <a:srgbClr val="3C4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87;p61"/>
          <p:cNvSpPr/>
          <p:nvPr/>
        </p:nvSpPr>
        <p:spPr>
          <a:xfrm>
            <a:off x="1383221" y="3298850"/>
            <a:ext cx="997558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 atendimento aos clientes, bem como a organização financeira do negócio </a:t>
            </a:r>
            <a:r>
              <a:rPr lang="pt-B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foram as mudanças mais </a:t>
            </a:r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citadas (quase 70%) </a:t>
            </a:r>
            <a:r>
              <a:rPr lang="pt-B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quando perguntou-se aos empresários quais as primeiras alterações realizadas na empresa a partir das sugestões do Agente de Orientação. Divulgação da empresa e adaptação aos protocolos de retomada da Covid-19 também foram citados, por cerca de 2/3 dos respondentes.</a:t>
            </a:r>
            <a:endParaRPr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85;p61"/>
          <p:cNvSpPr/>
          <p:nvPr/>
        </p:nvSpPr>
        <p:spPr>
          <a:xfrm>
            <a:off x="389015" y="4902314"/>
            <a:ext cx="914400" cy="914400"/>
          </a:xfrm>
          <a:prstGeom prst="ellipse">
            <a:avLst/>
          </a:prstGeom>
          <a:noFill/>
          <a:ln w="1905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000" b="1" i="1" dirty="0">
              <a:solidFill>
                <a:srgbClr val="3C4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387;p61"/>
          <p:cNvSpPr/>
          <p:nvPr/>
        </p:nvSpPr>
        <p:spPr>
          <a:xfrm>
            <a:off x="1383221" y="4759349"/>
            <a:ext cx="997558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1800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Cerca de 40% dos empresários reportaram aumento no lucro da empresa em 2021, em comparação ao ano anterior. Para 35% dos entrevistados, no entanto, o lucro permaneceu no mesmo patamar. No setor da indústria e entre os clientes da Consultoria à Distância, a proporção de empresas que aumentaram seu lucro foi maior.</a:t>
            </a:r>
            <a:endParaRPr sz="1800" i="1" dirty="0">
              <a:solidFill>
                <a:srgbClr val="3C4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453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B3E832-8FED-4021-A390-A99EACD8D184}"/>
              </a:ext>
            </a:extLst>
          </p:cNvPr>
          <p:cNvSpPr txBox="1"/>
          <p:nvPr/>
        </p:nvSpPr>
        <p:spPr>
          <a:xfrm>
            <a:off x="941537" y="698919"/>
            <a:ext cx="697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A42BE"/>
                </a:solidFill>
              </a:rPr>
              <a:t>Considerações Finais</a:t>
            </a:r>
          </a:p>
        </p:txBody>
      </p:sp>
      <p:sp>
        <p:nvSpPr>
          <p:cNvPr id="13" name="Google Shape;1383;p61"/>
          <p:cNvSpPr/>
          <p:nvPr/>
        </p:nvSpPr>
        <p:spPr>
          <a:xfrm>
            <a:off x="389015" y="1743723"/>
            <a:ext cx="914400" cy="914400"/>
          </a:xfrm>
          <a:prstGeom prst="ellipse">
            <a:avLst/>
          </a:prstGeom>
          <a:noFill/>
          <a:ln w="1905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4000" b="1" i="1" dirty="0">
              <a:solidFill>
                <a:srgbClr val="3C4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85;p61"/>
          <p:cNvSpPr/>
          <p:nvPr/>
        </p:nvSpPr>
        <p:spPr>
          <a:xfrm>
            <a:off x="389015" y="2859286"/>
            <a:ext cx="914400" cy="914400"/>
          </a:xfrm>
          <a:prstGeom prst="ellipse">
            <a:avLst/>
          </a:prstGeom>
          <a:noFill/>
          <a:ln w="1905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4000" b="1" i="1" dirty="0">
              <a:solidFill>
                <a:srgbClr val="3C4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86;p61"/>
          <p:cNvSpPr/>
          <p:nvPr/>
        </p:nvSpPr>
        <p:spPr>
          <a:xfrm>
            <a:off x="1383221" y="1726183"/>
            <a:ext cx="983111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i="1" dirty="0">
                <a:solidFill>
                  <a:srgbClr val="3C49FF"/>
                </a:solidFill>
                <a:ea typeface="Calibri"/>
                <a:cs typeface="Calibri"/>
                <a:sym typeface="Calibri"/>
              </a:rPr>
              <a:t>Dentre os empresários cujo lucro da empresa aumentou em 2021, mais de 40% atribui fortemente esse resultado à orientação e às ferramentas oferecidas pelo Agente do Sebrae. A nota média para a contribuição do Agente no aumento de lucro das empresas foi de 6,9 em uma escala de 0 a 10.</a:t>
            </a:r>
            <a:endParaRPr sz="1800" i="1" dirty="0">
              <a:solidFill>
                <a:srgbClr val="3C4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87;p61"/>
          <p:cNvSpPr/>
          <p:nvPr/>
        </p:nvSpPr>
        <p:spPr>
          <a:xfrm>
            <a:off x="1383221" y="2848003"/>
            <a:ext cx="997558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Mais de 45% dos entrevistados manifestaram interesse em realizar cursos oferecidos pelo Sebrae – tanto presenciais, quando online. Outro serviço oferecido pelo Sebrae e </a:t>
            </a:r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que foi assinalado como de interesse por parcela significativa dos empresários, refere-se à palestras e vídeos disponibilizados na internet. </a:t>
            </a:r>
            <a:endParaRPr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85;p61"/>
          <p:cNvSpPr/>
          <p:nvPr/>
        </p:nvSpPr>
        <p:spPr>
          <a:xfrm>
            <a:off x="389015" y="3974849"/>
            <a:ext cx="914400" cy="914400"/>
          </a:xfrm>
          <a:prstGeom prst="ellipse">
            <a:avLst/>
          </a:prstGeom>
          <a:noFill/>
          <a:ln w="1905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4000" b="1" i="1" dirty="0">
              <a:solidFill>
                <a:srgbClr val="3C4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85;p61"/>
          <p:cNvSpPr/>
          <p:nvPr/>
        </p:nvSpPr>
        <p:spPr>
          <a:xfrm>
            <a:off x="389015" y="5092806"/>
            <a:ext cx="914400" cy="914400"/>
          </a:xfrm>
          <a:prstGeom prst="ellipse">
            <a:avLst/>
          </a:prstGeom>
          <a:noFill/>
          <a:ln w="1905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4000" b="1" i="1" dirty="0">
              <a:solidFill>
                <a:srgbClr val="3C4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87;p61"/>
          <p:cNvSpPr/>
          <p:nvPr/>
        </p:nvSpPr>
        <p:spPr>
          <a:xfrm>
            <a:off x="1383221" y="3965960"/>
            <a:ext cx="957232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i="1" dirty="0">
                <a:solidFill>
                  <a:srgbClr val="3C49FF"/>
                </a:solidFill>
                <a:cs typeface="Calibri"/>
                <a:sym typeface="Calibri"/>
              </a:rPr>
              <a:t>Quando os entrevistados precisam de alguma informação sobre produtos e serviços do SEBRAE, preferem buscar informações no site do Sebrae (42%). No entanto, cerca  de 20% dos empresários afirmaram que não costumam procurar o Sebrae. </a:t>
            </a:r>
            <a:endParaRPr i="1" dirty="0">
              <a:solidFill>
                <a:srgbClr val="3C49FF"/>
              </a:solidFill>
              <a:cs typeface="Calibri"/>
              <a:sym typeface="Calibri"/>
            </a:endParaRPr>
          </a:p>
        </p:txBody>
      </p:sp>
      <p:sp>
        <p:nvSpPr>
          <p:cNvPr id="14" name="Google Shape;1386;p61">
            <a:extLst>
              <a:ext uri="{FF2B5EF4-FFF2-40B4-BE49-F238E27FC236}">
                <a16:creationId xmlns:a16="http://schemas.microsoft.com/office/drawing/2014/main" id="{6FC5A82E-4B1F-FF7E-2F8A-ABFB1C339A05}"/>
              </a:ext>
            </a:extLst>
          </p:cNvPr>
          <p:cNvSpPr/>
          <p:nvPr/>
        </p:nvSpPr>
        <p:spPr>
          <a:xfrm>
            <a:off x="1383220" y="5083917"/>
            <a:ext cx="997558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  <a:sym typeface="Calibri"/>
              </a:rPr>
              <a:t>Mais de metade do empresários utilizam plataformas na internet para encontrar fornecedores, bem como sistema ou aplicativo de controle de vendas e estoque. Por outro lado, aplicativos, sistemas e softwares de gestão de tempo e pesquisa com clientes são usados em apenas cerca de 20% das empresas.</a:t>
            </a:r>
            <a:endParaRPr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47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9526" y="6307497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Consta nos nossos registros que o(a) </a:t>
            </a:r>
            <a:r>
              <a:rPr lang="pt-BR" sz="1200" b="0" i="1" dirty="0" err="1"/>
              <a:t>Sr</a:t>
            </a:r>
            <a:r>
              <a:rPr lang="pt-BR" sz="1200" b="0" i="1" dirty="0"/>
              <a:t>(a)/sua empresa foi atendido(a) pelo Sebrae com o projeto “Sebrae na Sua Empresa” em 2021. O(A) </a:t>
            </a:r>
            <a:r>
              <a:rPr lang="pt-BR" sz="1200" b="0" i="1" dirty="0" err="1"/>
              <a:t>sr</a:t>
            </a:r>
            <a:r>
              <a:rPr lang="pt-BR" sz="1200" b="0" i="1" dirty="0"/>
              <a:t>(a) se recorda de ter recebido um atendimento online ou presencial de agente do Sebrae?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13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Atendimento em 2021</a:t>
            </a:r>
          </a:p>
        </p:txBody>
      </p:sp>
      <p:graphicFrame>
        <p:nvGraphicFramePr>
          <p:cNvPr id="7" name="Google Shape;178;p4"/>
          <p:cNvGraphicFramePr/>
          <p:nvPr>
            <p:extLst>
              <p:ext uri="{D42A27DB-BD31-4B8C-83A1-F6EECF244321}">
                <p14:modId xmlns:p14="http://schemas.microsoft.com/office/powerpoint/2010/main" val="2721189783"/>
              </p:ext>
            </p:extLst>
          </p:nvPr>
        </p:nvGraphicFramePr>
        <p:xfrm>
          <a:off x="414065" y="1698309"/>
          <a:ext cx="4433979" cy="4029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187;p4"/>
          <p:cNvSpPr/>
          <p:nvPr/>
        </p:nvSpPr>
        <p:spPr>
          <a:xfrm>
            <a:off x="2876908" y="2052953"/>
            <a:ext cx="394227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Quase 85% dos entrevistados foram atendidos pelo Sebrae na Sua Empresa em 2021.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3" name="Agrupar 22"/>
          <p:cNvGrpSpPr/>
          <p:nvPr/>
        </p:nvGrpSpPr>
        <p:grpSpPr>
          <a:xfrm>
            <a:off x="6958358" y="1588010"/>
            <a:ext cx="5055080" cy="4264341"/>
            <a:chOff x="7228935" y="1631634"/>
            <a:chExt cx="5055080" cy="4264341"/>
          </a:xfrm>
        </p:grpSpPr>
        <p:sp>
          <p:nvSpPr>
            <p:cNvPr id="20" name="Retângulo 19"/>
            <p:cNvSpPr/>
            <p:nvPr/>
          </p:nvSpPr>
          <p:spPr>
            <a:xfrm>
              <a:off x="7228935" y="3649450"/>
              <a:ext cx="5055079" cy="20178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6" name="Google Shape;178;p4"/>
            <p:cNvGraphicFramePr/>
            <p:nvPr>
              <p:extLst>
                <p:ext uri="{D42A27DB-BD31-4B8C-83A1-F6EECF244321}">
                  <p14:modId xmlns:p14="http://schemas.microsoft.com/office/powerpoint/2010/main" val="1667929411"/>
                </p:ext>
              </p:extLst>
            </p:nvPr>
          </p:nvGraphicFramePr>
          <p:xfrm>
            <a:off x="7509577" y="4096211"/>
            <a:ext cx="4774436" cy="14663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9" name="Agrupar 18"/>
            <p:cNvGrpSpPr/>
            <p:nvPr/>
          </p:nvGrpSpPr>
          <p:grpSpPr>
            <a:xfrm>
              <a:off x="7228936" y="1631634"/>
              <a:ext cx="5055079" cy="1948147"/>
              <a:chOff x="7228936" y="1631634"/>
              <a:chExt cx="5055079" cy="1948147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7228936" y="1631634"/>
                <a:ext cx="5055079" cy="19481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aphicFrame>
            <p:nvGraphicFramePr>
              <p:cNvPr id="14" name="Google Shape;178;p4"/>
              <p:cNvGraphicFramePr/>
              <p:nvPr>
                <p:extLst>
                  <p:ext uri="{D42A27DB-BD31-4B8C-83A1-F6EECF244321}">
                    <p14:modId xmlns:p14="http://schemas.microsoft.com/office/powerpoint/2010/main" val="587203496"/>
                  </p:ext>
                </p:extLst>
              </p:nvPr>
            </p:nvGraphicFramePr>
            <p:xfrm>
              <a:off x="7791328" y="2096577"/>
              <a:ext cx="4192438" cy="14832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7" name="Retângulo 16"/>
              <p:cNvSpPr/>
              <p:nvPr/>
            </p:nvSpPr>
            <p:spPr>
              <a:xfrm>
                <a:off x="8616093" y="1725879"/>
                <a:ext cx="2542908" cy="259233"/>
              </a:xfrm>
              <a:prstGeom prst="rect">
                <a:avLst/>
              </a:prstGeom>
              <a:solidFill>
                <a:srgbClr val="F3F3F3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500" b="1" dirty="0">
                    <a:solidFill>
                      <a:srgbClr val="1949CB"/>
                    </a:solidFill>
                  </a:rPr>
                  <a:t>Resultados por setor</a:t>
                </a:r>
              </a:p>
            </p:txBody>
          </p:sp>
        </p:grpSp>
        <p:sp>
          <p:nvSpPr>
            <p:cNvPr id="18" name="Retângulo 17"/>
            <p:cNvSpPr/>
            <p:nvPr/>
          </p:nvSpPr>
          <p:spPr>
            <a:xfrm>
              <a:off x="8616093" y="3735176"/>
              <a:ext cx="2542908" cy="259233"/>
            </a:xfrm>
            <a:prstGeom prst="rect">
              <a:avLst/>
            </a:prstGeom>
            <a:solidFill>
              <a:srgbClr val="F3F3F3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dirty="0">
                  <a:solidFill>
                    <a:srgbClr val="1949CB"/>
                  </a:solidFill>
                </a:rPr>
                <a:t>Resultados por instrumento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7743824" y="5638690"/>
              <a:ext cx="2028825" cy="257285"/>
            </a:xfrm>
            <a:prstGeom prst="rect">
              <a:avLst/>
            </a:prstGeom>
            <a:solidFill>
              <a:srgbClr val="3C49FF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Atendido em 2021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9826624" y="5638690"/>
              <a:ext cx="2028825" cy="257285"/>
            </a:xfrm>
            <a:prstGeom prst="rect">
              <a:avLst/>
            </a:prstGeom>
            <a:solidFill>
              <a:srgbClr val="F3455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Atendido em anos anteriores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57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B3E832-8FED-4021-A390-A99EACD8D184}"/>
              </a:ext>
            </a:extLst>
          </p:cNvPr>
          <p:cNvSpPr txBox="1"/>
          <p:nvPr/>
        </p:nvSpPr>
        <p:spPr>
          <a:xfrm>
            <a:off x="941537" y="698919"/>
            <a:ext cx="697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A42BE"/>
                </a:solidFill>
              </a:rPr>
              <a:t>Considerações Finais</a:t>
            </a:r>
          </a:p>
        </p:txBody>
      </p:sp>
      <p:sp>
        <p:nvSpPr>
          <p:cNvPr id="13" name="Google Shape;1383;p61"/>
          <p:cNvSpPr/>
          <p:nvPr/>
        </p:nvSpPr>
        <p:spPr>
          <a:xfrm>
            <a:off x="389015" y="1726471"/>
            <a:ext cx="914400" cy="914400"/>
          </a:xfrm>
          <a:prstGeom prst="ellipse">
            <a:avLst/>
          </a:prstGeom>
          <a:noFill/>
          <a:ln w="1905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4000" b="1" i="1" dirty="0">
              <a:solidFill>
                <a:srgbClr val="3C4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85;p61"/>
          <p:cNvSpPr/>
          <p:nvPr/>
        </p:nvSpPr>
        <p:spPr>
          <a:xfrm>
            <a:off x="389015" y="3041530"/>
            <a:ext cx="914400" cy="914400"/>
          </a:xfrm>
          <a:prstGeom prst="ellipse">
            <a:avLst/>
          </a:prstGeom>
          <a:noFill/>
          <a:ln w="1905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4000" b="1" i="1" dirty="0">
              <a:solidFill>
                <a:srgbClr val="3C4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87;p61"/>
          <p:cNvSpPr/>
          <p:nvPr/>
        </p:nvSpPr>
        <p:spPr>
          <a:xfrm>
            <a:off x="1383221" y="1583527"/>
            <a:ext cx="997558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i="1" dirty="0">
                <a:solidFill>
                  <a:srgbClr val="3C49FF"/>
                </a:solidFill>
                <a:cs typeface="Calibri"/>
                <a:sym typeface="Calibri"/>
              </a:rPr>
              <a:t>As empresas possuem significativa presença digital, especialmente no que se refere ao uso do WhatsApp: 92%. Já cerca de 70% das empresas possuem perfil no Instagram, enquanto 60% possuem perfil no Facebook. O aplicativo Google Meu Negócio é utilizado por cerca de 40% das empresas, no entanto é mais presente no setor de serviços, onde 51% relataram o uso.</a:t>
            </a:r>
            <a:endParaRPr i="1" dirty="0">
              <a:solidFill>
                <a:srgbClr val="3C49FF"/>
              </a:solidFill>
              <a:cs typeface="Calibri"/>
              <a:sym typeface="Calibri"/>
            </a:endParaRPr>
          </a:p>
        </p:txBody>
      </p:sp>
      <p:sp>
        <p:nvSpPr>
          <p:cNvPr id="18" name="Google Shape;1385;p61"/>
          <p:cNvSpPr/>
          <p:nvPr/>
        </p:nvSpPr>
        <p:spPr>
          <a:xfrm>
            <a:off x="389015" y="4356589"/>
            <a:ext cx="914400" cy="914400"/>
          </a:xfrm>
          <a:prstGeom prst="ellipse">
            <a:avLst/>
          </a:prstGeom>
          <a:noFill/>
          <a:ln w="1905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i="1" dirty="0">
                <a:solidFill>
                  <a:srgbClr val="3C49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3500" b="1" i="1" dirty="0">
              <a:solidFill>
                <a:srgbClr val="3C4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87;p61"/>
          <p:cNvSpPr/>
          <p:nvPr/>
        </p:nvSpPr>
        <p:spPr>
          <a:xfrm>
            <a:off x="1383221" y="3032641"/>
            <a:ext cx="957232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O NPS de recomendação da visita do Sebrae para outros empresários alcançou 75,0. Mais de 80% dos entrevistados atribuíram notas altas para sua disposição a recomendar a instituição. Apenas cerca de 5% atribuíram notas baixas para a recomendação do Sebrae. </a:t>
            </a:r>
          </a:p>
        </p:txBody>
      </p:sp>
      <p:sp>
        <p:nvSpPr>
          <p:cNvPr id="11" name="Google Shape;1387;p61">
            <a:extLst>
              <a:ext uri="{FF2B5EF4-FFF2-40B4-BE49-F238E27FC236}">
                <a16:creationId xmlns:a16="http://schemas.microsoft.com/office/drawing/2014/main" id="{12819248-3DCB-5627-B676-7FA0F8F14E59}"/>
              </a:ext>
            </a:extLst>
          </p:cNvPr>
          <p:cNvSpPr/>
          <p:nvPr/>
        </p:nvSpPr>
        <p:spPr>
          <a:xfrm>
            <a:off x="1383221" y="4213645"/>
            <a:ext cx="997558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i="1" dirty="0">
                <a:solidFill>
                  <a:srgbClr val="3C49FF"/>
                </a:solidFill>
                <a:cs typeface="Calibri"/>
                <a:sym typeface="Calibri"/>
              </a:rPr>
              <a:t>Mais de 70% dos entrevistados gostariam que um agente do Sebrae retornasse à empresa – seja para fazer o acompanhamento do projeto Sebrae na Sua Empresa (34%), seja para realizar outro projeto do Sebrae (37%).  No setor da indústria e entre aqueles que realizaram Consultoria à Distância, a proporção de empresários que desejam o retorno do Agente é mais expressiva.</a:t>
            </a:r>
            <a:endParaRPr i="1" dirty="0">
              <a:solidFill>
                <a:srgbClr val="3C49FF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671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FA5C7EF-D1FA-4E48-9DA3-AA4B22647E26}"/>
              </a:ext>
            </a:extLst>
          </p:cNvPr>
          <p:cNvSpPr txBox="1"/>
          <p:nvPr/>
        </p:nvSpPr>
        <p:spPr>
          <a:xfrm>
            <a:off x="1268963" y="533158"/>
            <a:ext cx="3237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A42BE"/>
                </a:solidFill>
              </a:rPr>
              <a:t>Realização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4902" y="2012085"/>
            <a:ext cx="37471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rgbClr val="005EB8"/>
                </a:solidFill>
              </a:rPr>
              <a:t>A pesquisa de avaliação do </a:t>
            </a:r>
            <a:r>
              <a:rPr lang="pt-BR" sz="2000" b="1" dirty="0">
                <a:solidFill>
                  <a:srgbClr val="005EB8"/>
                </a:solidFill>
              </a:rPr>
              <a:t>Sebrae na sua empresa </a:t>
            </a:r>
            <a:r>
              <a:rPr lang="pt-BR" sz="2000" dirty="0">
                <a:solidFill>
                  <a:srgbClr val="005EB8"/>
                </a:solidFill>
              </a:rPr>
              <a:t>é um produto da </a:t>
            </a:r>
            <a:r>
              <a:rPr lang="pt-BR" sz="2000" b="1" dirty="0">
                <a:solidFill>
                  <a:srgbClr val="005EB8"/>
                </a:solidFill>
              </a:rPr>
              <a:t>Unidade de Gestão Estratégica e Inteligência</a:t>
            </a:r>
            <a:r>
              <a:rPr lang="pt-BR" sz="2000" dirty="0">
                <a:solidFill>
                  <a:srgbClr val="005EB8"/>
                </a:solidFill>
              </a:rPr>
              <a:t> do Sebrae Nacional, com apoio da </a:t>
            </a:r>
            <a:r>
              <a:rPr lang="pt-BR" sz="2000" b="1" dirty="0">
                <a:solidFill>
                  <a:srgbClr val="005EB8"/>
                </a:solidFill>
              </a:rPr>
              <a:t>Unidade de Relacionamento com Cliente</a:t>
            </a:r>
            <a:r>
              <a:rPr lang="pt-BR" sz="2000" dirty="0">
                <a:solidFill>
                  <a:srgbClr val="005EB8"/>
                </a:solidFill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53554" y="2012085"/>
            <a:ext cx="3047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005EB8"/>
                </a:solidFill>
              </a:rPr>
              <a:t>Equipe UGE</a:t>
            </a:r>
          </a:p>
          <a:p>
            <a:r>
              <a:rPr lang="pt-BR" dirty="0">
                <a:solidFill>
                  <a:srgbClr val="005EB8"/>
                </a:solidFill>
              </a:rPr>
              <a:t>Dênis Nunes</a:t>
            </a:r>
          </a:p>
          <a:p>
            <a:r>
              <a:rPr lang="pt-BR" sz="1600" dirty="0">
                <a:solidFill>
                  <a:schemeClr val="accent2">
                    <a:lumMod val="75000"/>
                  </a:schemeClr>
                </a:solidFill>
              </a:rPr>
              <a:t>denis.pedro@sebrae.com.br </a:t>
            </a:r>
          </a:p>
          <a:p>
            <a:endParaRPr lang="pt-BR" sz="1600" dirty="0">
              <a:solidFill>
                <a:srgbClr val="005EB8"/>
              </a:solidFill>
            </a:endParaRPr>
          </a:p>
          <a:p>
            <a:endParaRPr lang="pt-BR" sz="1600" dirty="0">
              <a:solidFill>
                <a:srgbClr val="005EB8"/>
              </a:solidFill>
            </a:endParaRPr>
          </a:p>
          <a:p>
            <a:r>
              <a:rPr lang="pt-BR" sz="1600" b="1" dirty="0">
                <a:solidFill>
                  <a:srgbClr val="005EB8"/>
                </a:solidFill>
              </a:rPr>
              <a:t>Equipe URC</a:t>
            </a:r>
          </a:p>
          <a:p>
            <a:r>
              <a:rPr lang="pt-BR" sz="1600" dirty="0">
                <a:solidFill>
                  <a:srgbClr val="005EB8"/>
                </a:solidFill>
              </a:rPr>
              <a:t>Milva Capanema</a:t>
            </a:r>
          </a:p>
          <a:p>
            <a:r>
              <a:rPr lang="pt-BR" sz="1600" dirty="0">
                <a:solidFill>
                  <a:schemeClr val="accent2">
                    <a:lumMod val="75000"/>
                  </a:schemeClr>
                </a:solidFill>
              </a:rPr>
              <a:t>milva.capanema@sebrae.com.br 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4427679" y="1659299"/>
            <a:ext cx="552193" cy="323286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81" y="6018050"/>
            <a:ext cx="1272419" cy="83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446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800100" y="1588010"/>
            <a:ext cx="11506199" cy="42984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9526" y="6307497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Consta nos nossos registros que o(a) </a:t>
            </a:r>
            <a:r>
              <a:rPr lang="pt-BR" sz="1200" b="0" i="1" dirty="0" err="1"/>
              <a:t>Sr</a:t>
            </a:r>
            <a:r>
              <a:rPr lang="pt-BR" sz="1200" b="0" i="1" dirty="0"/>
              <a:t>(a)/sua empresa foi atendido(a) pelo Sebrae com o projeto Sebrae na Sua Empresa em 2021. O(A) </a:t>
            </a:r>
            <a:r>
              <a:rPr lang="pt-BR" sz="1200" b="0" i="1" dirty="0" err="1"/>
              <a:t>sr</a:t>
            </a:r>
            <a:r>
              <a:rPr lang="pt-BR" sz="1200" b="0" i="1" dirty="0"/>
              <a:t>(a) se recorda de ter recebido um atendimento online ou presencial de agente do Sebrae?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13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Atendimento em 2021</a:t>
            </a:r>
          </a:p>
        </p:txBody>
      </p:sp>
      <p:graphicFrame>
        <p:nvGraphicFramePr>
          <p:cNvPr id="7" name="Google Shape;178;p4"/>
          <p:cNvGraphicFramePr/>
          <p:nvPr>
            <p:extLst>
              <p:ext uri="{D42A27DB-BD31-4B8C-83A1-F6EECF244321}">
                <p14:modId xmlns:p14="http://schemas.microsoft.com/office/powerpoint/2010/main" val="3971785625"/>
              </p:ext>
            </p:extLst>
          </p:nvPr>
        </p:nvGraphicFramePr>
        <p:xfrm>
          <a:off x="876300" y="2209800"/>
          <a:ext cx="10921999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544540" y="1477589"/>
            <a:ext cx="2579659" cy="311164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UF</a:t>
            </a:r>
          </a:p>
        </p:txBody>
      </p:sp>
    </p:spTree>
    <p:extLst>
      <p:ext uri="{BB962C8B-B14F-4D97-AF65-F5344CB8AC3E}">
        <p14:creationId xmlns:p14="http://schemas.microsoft.com/office/powerpoint/2010/main" val="198350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DB3E832-8FED-4021-A390-A99EACD8D184}"/>
              </a:ext>
            </a:extLst>
          </p:cNvPr>
          <p:cNvSpPr txBox="1"/>
          <p:nvPr/>
        </p:nvSpPr>
        <p:spPr>
          <a:xfrm>
            <a:off x="1056016" y="2808617"/>
            <a:ext cx="6975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1A42BE"/>
                </a:solidFill>
              </a:rPr>
              <a:t>Atendidos pelo SEBRAE </a:t>
            </a:r>
          </a:p>
          <a:p>
            <a:pPr algn="ctr"/>
            <a:r>
              <a:rPr lang="pt-BR" sz="4000" b="1" dirty="0">
                <a:solidFill>
                  <a:srgbClr val="1A42BE"/>
                </a:solidFill>
              </a:rPr>
              <a:t>em 2021 (2º semestre)</a:t>
            </a:r>
          </a:p>
        </p:txBody>
      </p:sp>
    </p:spTree>
    <p:extLst>
      <p:ext uri="{BB962C8B-B14F-4D97-AF65-F5344CB8AC3E}">
        <p14:creationId xmlns:p14="http://schemas.microsoft.com/office/powerpoint/2010/main" val="287161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O(A) Sr. (a) conseguiu pôr em prática no dia a dia do seu negócio o que aprendeu nessa orientação? Dê uma nota de 0 a 10, sendo que 0 significa “NÃO PÔS NADA EM PRÁTICA” e nota 10 que “PÔS TODOS OS CONHECIMENTOS EM PRÁTICA”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13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Aplicabilidade do Projeto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graphicFrame>
        <p:nvGraphicFramePr>
          <p:cNvPr id="8" name="Google Shape;441;p15"/>
          <p:cNvGraphicFramePr/>
          <p:nvPr>
            <p:extLst>
              <p:ext uri="{D42A27DB-BD31-4B8C-83A1-F6EECF244321}">
                <p14:modId xmlns:p14="http://schemas.microsoft.com/office/powerpoint/2010/main" val="4095343008"/>
              </p:ext>
            </p:extLst>
          </p:nvPr>
        </p:nvGraphicFramePr>
        <p:xfrm>
          <a:off x="712595" y="1682151"/>
          <a:ext cx="7315201" cy="4343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oogle Shape;443;p15"/>
          <p:cNvGrpSpPr/>
          <p:nvPr/>
        </p:nvGrpSpPr>
        <p:grpSpPr>
          <a:xfrm>
            <a:off x="8772632" y="3377322"/>
            <a:ext cx="2024061" cy="2441798"/>
            <a:chOff x="10152101" y="2989164"/>
            <a:chExt cx="2024061" cy="2441798"/>
          </a:xfrm>
        </p:grpSpPr>
        <p:pic>
          <p:nvPicPr>
            <p:cNvPr id="11" name="Google Shape;444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636162" y="3072429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445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636162" y="3977383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46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36162" y="4809621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447;p15"/>
            <p:cNvSpPr/>
            <p:nvPr/>
          </p:nvSpPr>
          <p:spPr>
            <a:xfrm>
              <a:off x="10386781" y="2989164"/>
              <a:ext cx="1249381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Notas altas</a:t>
              </a:r>
              <a:endParaRPr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dirty="0">
                  <a:solidFill>
                    <a:srgbClr val="1949CB"/>
                  </a:solidFill>
                  <a:latin typeface="Calibri"/>
                  <a:ea typeface="Calibri"/>
                  <a:cs typeface="Calibri"/>
                  <a:sym typeface="Calibri"/>
                </a:rPr>
                <a:t>36,4%</a:t>
              </a:r>
              <a:endParaRPr sz="2000" b="1" dirty="0">
                <a:solidFill>
                  <a:srgbClr val="1949C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48;p15"/>
            <p:cNvSpPr/>
            <p:nvPr/>
          </p:nvSpPr>
          <p:spPr>
            <a:xfrm>
              <a:off x="10152101" y="3886918"/>
              <a:ext cx="1484061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r"/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Notas médias</a:t>
              </a:r>
              <a:endParaRPr sz="1600" b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endParaRPr>
            </a:p>
            <a:p>
              <a:pPr algn="r"/>
              <a:r>
                <a:rPr lang="pt-BR" sz="2000" b="1" dirty="0">
                  <a:solidFill>
                    <a:srgbClr val="1949CB"/>
                  </a:solidFill>
                  <a:latin typeface="Calibri"/>
                  <a:ea typeface="Calibri"/>
                  <a:cs typeface="Calibri"/>
                  <a:sym typeface="Calibri"/>
                </a:rPr>
                <a:t>33,3%</a:t>
              </a:r>
              <a:endParaRPr sz="2000" b="1" dirty="0">
                <a:solidFill>
                  <a:srgbClr val="1949C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49;p15"/>
            <p:cNvSpPr/>
            <p:nvPr/>
          </p:nvSpPr>
          <p:spPr>
            <a:xfrm>
              <a:off x="10239048" y="4784672"/>
              <a:ext cx="1397114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Notas baixas</a:t>
              </a:r>
              <a:endParaRPr sz="1600" b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endParaRPr>
            </a:p>
            <a:p>
              <a:pPr marR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dirty="0">
                  <a:solidFill>
                    <a:srgbClr val="1949CB"/>
                  </a:solidFill>
                  <a:latin typeface="Calibri"/>
                  <a:ea typeface="Calibri"/>
                  <a:cs typeface="Calibri"/>
                  <a:sym typeface="Calibri"/>
                </a:rPr>
                <a:t>30,3%</a:t>
              </a:r>
              <a:endParaRPr sz="2000" b="1" dirty="0">
                <a:solidFill>
                  <a:srgbClr val="1949C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450;p15"/>
          <p:cNvGrpSpPr/>
          <p:nvPr/>
        </p:nvGrpSpPr>
        <p:grpSpPr>
          <a:xfrm>
            <a:off x="8622306" y="1996013"/>
            <a:ext cx="2174387" cy="907941"/>
            <a:chOff x="9684533" y="1601885"/>
            <a:chExt cx="2174387" cy="907941"/>
          </a:xfrm>
        </p:grpSpPr>
        <p:pic>
          <p:nvPicPr>
            <p:cNvPr id="18" name="Google Shape;451;p15"/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11121338" y="1669693"/>
              <a:ext cx="737582" cy="7647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452;p15"/>
            <p:cNvSpPr/>
            <p:nvPr/>
          </p:nvSpPr>
          <p:spPr>
            <a:xfrm>
              <a:off x="9684533" y="1601885"/>
              <a:ext cx="1435842" cy="907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NOTA MÉDIA</a:t>
              </a:r>
              <a:endParaRPr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500" b="1" dirty="0">
                  <a:solidFill>
                    <a:srgbClr val="1949CB"/>
                  </a:solidFill>
                  <a:latin typeface="Calibri"/>
                  <a:ea typeface="Calibri"/>
                  <a:cs typeface="Calibri"/>
                  <a:sym typeface="Calibri"/>
                </a:rPr>
                <a:t>7,1</a:t>
              </a:r>
              <a:endParaRPr sz="3500" b="1" dirty="0">
                <a:solidFill>
                  <a:srgbClr val="1949C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Google Shape;440;p15"/>
          <p:cNvSpPr txBox="1"/>
          <p:nvPr/>
        </p:nvSpPr>
        <p:spPr>
          <a:xfrm>
            <a:off x="711632" y="1906493"/>
            <a:ext cx="478339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nota média para a aplicabilidade dos aprendizados do projeto Sebrae na Sua Empresa foi de 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7,1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em uma escala de 0 a 10.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Mais de 1/3 dos empresários atribuíram notas altas à aplicabilidade do Projeto.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41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O(A) Sr. (a) conseguiu pôr em prática no dia a dia do seu negócio o que aprendeu nessa orientação? Dê uma nota de 0 a 10, sendo que 0 significa “NÃO PÔS NADA EM PRÁTICA” e nota 10 que “PÔS TODOS OS CONHECIMENTOS EM PRÁTICA”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13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Aplicabilidade do Projeto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00100" y="1588010"/>
            <a:ext cx="11506199" cy="42984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55756" y="1466848"/>
            <a:ext cx="2913035" cy="417886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Nota média por UF</a:t>
            </a:r>
          </a:p>
        </p:txBody>
      </p:sp>
      <p:graphicFrame>
        <p:nvGraphicFramePr>
          <p:cNvPr id="9" name="Google Shape;470;p16"/>
          <p:cNvGraphicFramePr/>
          <p:nvPr>
            <p:extLst>
              <p:ext uri="{D42A27DB-BD31-4B8C-83A1-F6EECF244321}">
                <p14:modId xmlns:p14="http://schemas.microsoft.com/office/powerpoint/2010/main" val="858606993"/>
              </p:ext>
            </p:extLst>
          </p:nvPr>
        </p:nvGraphicFramePr>
        <p:xfrm>
          <a:off x="1070669" y="2058062"/>
          <a:ext cx="9636269" cy="350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Google Shape;47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4189" y="1634797"/>
            <a:ext cx="1524132" cy="4938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graphicFrame>
        <p:nvGraphicFramePr>
          <p:cNvPr id="11" name="Google Shape;473;p16"/>
          <p:cNvGraphicFramePr/>
          <p:nvPr>
            <p:extLst>
              <p:ext uri="{D42A27DB-BD31-4B8C-83A1-F6EECF244321}">
                <p14:modId xmlns:p14="http://schemas.microsoft.com/office/powerpoint/2010/main" val="3042085498"/>
              </p:ext>
            </p:extLst>
          </p:nvPr>
        </p:nvGraphicFramePr>
        <p:xfrm>
          <a:off x="11104200" y="2194800"/>
          <a:ext cx="694099" cy="36072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3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652934"/>
                  </a:ext>
                </a:extLst>
              </a:tr>
              <a:tr h="171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520528"/>
                  </a:ext>
                </a:extLst>
              </a:tr>
            </a:tbl>
          </a:graphicData>
        </a:graphic>
      </p:graphicFrame>
      <p:pic>
        <p:nvPicPr>
          <p:cNvPr id="12" name="Google Shape;47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1948" y="2058062"/>
            <a:ext cx="282979" cy="282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6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583161" y="6367882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12274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i="1" dirty="0"/>
              <a:t>O(A) Sr. (a) conseguiu pôr em prática no dia a dia do seu negócio o que aprendeu nessa orientação? Dê uma nota de 0 a 10, sendo que 0 significa “NÃO PÔS NADA EM PRÁTICA” e nota 10 que “PÔS TODOS OS CONHECIMENTOS EM PRÁTICA”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13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Aplicabilidade do Projeto</a:t>
            </a:r>
            <a:endParaRPr lang="pt-BR" sz="1500" b="1" dirty="0">
              <a:solidFill>
                <a:schemeClr val="bg1"/>
              </a:solidFill>
              <a:latin typeface="Daytona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98671" y="1845638"/>
            <a:ext cx="4607403" cy="36598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42999" y="1845638"/>
            <a:ext cx="4607403" cy="36598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014295" y="1625457"/>
            <a:ext cx="2858295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setor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773224" y="1625457"/>
            <a:ext cx="2858295" cy="440361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949CB"/>
                </a:solidFill>
              </a:rPr>
              <a:t>Resultados por instrumento</a:t>
            </a:r>
          </a:p>
        </p:txBody>
      </p:sp>
      <p:graphicFrame>
        <p:nvGraphicFramePr>
          <p:cNvPr id="11" name="Google Shape;470;p16"/>
          <p:cNvGraphicFramePr/>
          <p:nvPr>
            <p:extLst>
              <p:ext uri="{D42A27DB-BD31-4B8C-83A1-F6EECF244321}">
                <p14:modId xmlns:p14="http://schemas.microsoft.com/office/powerpoint/2010/main" val="1706244261"/>
              </p:ext>
            </p:extLst>
          </p:nvPr>
        </p:nvGraphicFramePr>
        <p:xfrm>
          <a:off x="6183071" y="1893262"/>
          <a:ext cx="4038600" cy="350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oogle Shape;470;p16"/>
          <p:cNvGraphicFramePr/>
          <p:nvPr>
            <p:extLst>
              <p:ext uri="{D42A27DB-BD31-4B8C-83A1-F6EECF244321}">
                <p14:modId xmlns:p14="http://schemas.microsoft.com/office/powerpoint/2010/main" val="1168978161"/>
              </p:ext>
            </p:extLst>
          </p:nvPr>
        </p:nvGraphicFramePr>
        <p:xfrm>
          <a:off x="1497170" y="2113443"/>
          <a:ext cx="3890090" cy="289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225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7678E94C3598A43BF161FC287C2C1B1" ma:contentTypeVersion="10" ma:contentTypeDescription="Crie um novo documento." ma:contentTypeScope="" ma:versionID="f2a6f38663109ed351aab29b69f2057c">
  <xsd:schema xmlns:xsd="http://www.w3.org/2001/XMLSchema" xmlns:xs="http://www.w3.org/2001/XMLSchema" xmlns:p="http://schemas.microsoft.com/office/2006/metadata/properties" xmlns:ns3="46762dd1-fdd5-4876-bf96-bd1325ea6c75" xmlns:ns4="f6fc7c0a-04f0-4176-9fa1-08628e1385b8" targetNamespace="http://schemas.microsoft.com/office/2006/metadata/properties" ma:root="true" ma:fieldsID="03dddbd4c4c1a2d83ee7c179a8a2c5de" ns3:_="" ns4:_="">
    <xsd:import namespace="46762dd1-fdd5-4876-bf96-bd1325ea6c75"/>
    <xsd:import namespace="f6fc7c0a-04f0-4176-9fa1-08628e1385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62dd1-fdd5-4876-bf96-bd1325ea6c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c7c0a-04f0-4176-9fa1-08628e138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343F37-B30A-4945-9557-35D1CCF084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881BA3-13E7-46DD-8867-DEA955BA3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762dd1-fdd5-4876-bf96-bd1325ea6c75"/>
    <ds:schemaRef ds:uri="f6fc7c0a-04f0-4176-9fa1-08628e1385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1B3EA-65F3-4AB9-8835-B4EAD4371CE3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46762dd1-fdd5-4876-bf96-bd1325ea6c75"/>
    <ds:schemaRef ds:uri="http://schemas.openxmlformats.org/package/2006/metadata/core-properties"/>
    <ds:schemaRef ds:uri="f6fc7c0a-04f0-4176-9fa1-08628e1385b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5414</TotalTime>
  <Words>5876</Words>
  <Application>Microsoft Office PowerPoint</Application>
  <PresentationFormat>Widescreen</PresentationFormat>
  <Paragraphs>1737</Paragraphs>
  <Slides>41</Slides>
  <Notes>0</Notes>
  <HiddenSlides>4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Daytona</vt:lpstr>
      <vt:lpstr>Roboto</vt:lpstr>
      <vt:lpstr>CAPA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Potenza - Victor Barreto Batalha</dc:creator>
  <cp:lastModifiedBy>Denis Pedro Nunes</cp:lastModifiedBy>
  <cp:revision>143</cp:revision>
  <cp:lastPrinted>2022-07-18T12:48:08Z</cp:lastPrinted>
  <dcterms:created xsi:type="dcterms:W3CDTF">2022-02-16T16:19:40Z</dcterms:created>
  <dcterms:modified xsi:type="dcterms:W3CDTF">2022-07-22T16:43:05Z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0x010100B7678E94C3598A43BF161FC287C2C1B1</vt:lpwstr>
  </property>
</Properties>
</file>