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1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35"/>
  </p:notesMasterIdLst>
  <p:handoutMasterIdLst>
    <p:handoutMasterId r:id="rId36"/>
  </p:handoutMasterIdLst>
  <p:sldIdLst>
    <p:sldId id="264" r:id="rId5"/>
    <p:sldId id="266" r:id="rId6"/>
    <p:sldId id="259" r:id="rId7"/>
    <p:sldId id="260" r:id="rId8"/>
    <p:sldId id="290" r:id="rId9"/>
    <p:sldId id="271" r:id="rId10"/>
    <p:sldId id="272" r:id="rId11"/>
    <p:sldId id="276" r:id="rId12"/>
    <p:sldId id="273" r:id="rId13"/>
    <p:sldId id="277" r:id="rId14"/>
    <p:sldId id="269" r:id="rId15"/>
    <p:sldId id="274" r:id="rId16"/>
    <p:sldId id="278" r:id="rId17"/>
    <p:sldId id="261" r:id="rId18"/>
    <p:sldId id="268" r:id="rId19"/>
    <p:sldId id="279" r:id="rId20"/>
    <p:sldId id="280" r:id="rId21"/>
    <p:sldId id="270" r:id="rId22"/>
    <p:sldId id="275" r:id="rId23"/>
    <p:sldId id="288" r:id="rId24"/>
    <p:sldId id="289" r:id="rId25"/>
    <p:sldId id="283" r:id="rId26"/>
    <p:sldId id="281" r:id="rId27"/>
    <p:sldId id="284" r:id="rId28"/>
    <p:sldId id="287" r:id="rId29"/>
    <p:sldId id="286" r:id="rId30"/>
    <p:sldId id="282" r:id="rId31"/>
    <p:sldId id="267" r:id="rId32"/>
    <p:sldId id="285" r:id="rId33"/>
    <p:sldId id="265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1A42B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is\OneDrive%20-%20SEBRAE\Documentos\Documentos%20PC%20Sebrae\ALI\consolidado%201a3\microdados%201a%2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nº respondentes</a:t>
            </a:r>
          </a:p>
        </c:rich>
      </c:tx>
      <c:layout>
        <c:manualLayout>
          <c:xMode val="edge"/>
          <c:yMode val="edge"/>
          <c:x val="0.49119103756098287"/>
          <c:y val="3.333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tab!$B$10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tab!$A$11:$A$37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tab!$B$11:$B$37</c:f>
              <c:numCache>
                <c:formatCode>General</c:formatCode>
                <c:ptCount val="27"/>
                <c:pt idx="0">
                  <c:v>21</c:v>
                </c:pt>
                <c:pt idx="1">
                  <c:v>52</c:v>
                </c:pt>
                <c:pt idx="2">
                  <c:v>26</c:v>
                </c:pt>
                <c:pt idx="3">
                  <c:v>35</c:v>
                </c:pt>
                <c:pt idx="4">
                  <c:v>64</c:v>
                </c:pt>
                <c:pt idx="5">
                  <c:v>94</c:v>
                </c:pt>
                <c:pt idx="6">
                  <c:v>112</c:v>
                </c:pt>
                <c:pt idx="7">
                  <c:v>102</c:v>
                </c:pt>
                <c:pt idx="8">
                  <c:v>211</c:v>
                </c:pt>
                <c:pt idx="9">
                  <c:v>62</c:v>
                </c:pt>
                <c:pt idx="10">
                  <c:v>637</c:v>
                </c:pt>
                <c:pt idx="11">
                  <c:v>107</c:v>
                </c:pt>
                <c:pt idx="12">
                  <c:v>47</c:v>
                </c:pt>
                <c:pt idx="13">
                  <c:v>109</c:v>
                </c:pt>
                <c:pt idx="14">
                  <c:v>75</c:v>
                </c:pt>
                <c:pt idx="15">
                  <c:v>125</c:v>
                </c:pt>
                <c:pt idx="16">
                  <c:v>62</c:v>
                </c:pt>
                <c:pt idx="17">
                  <c:v>245</c:v>
                </c:pt>
                <c:pt idx="18">
                  <c:v>217</c:v>
                </c:pt>
                <c:pt idx="19">
                  <c:v>120</c:v>
                </c:pt>
                <c:pt idx="20">
                  <c:v>28</c:v>
                </c:pt>
                <c:pt idx="21">
                  <c:v>8</c:v>
                </c:pt>
                <c:pt idx="22">
                  <c:v>421</c:v>
                </c:pt>
                <c:pt idx="23">
                  <c:v>418</c:v>
                </c:pt>
                <c:pt idx="24">
                  <c:v>77</c:v>
                </c:pt>
                <c:pt idx="25">
                  <c:v>1217</c:v>
                </c:pt>
                <c:pt idx="2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2-4A0B-9B26-DBA0C7A86A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5394160"/>
        <c:axId val="1175392496"/>
      </c:barChart>
      <c:catAx>
        <c:axId val="117539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92496"/>
        <c:crosses val="autoZero"/>
        <c:auto val="1"/>
        <c:lblAlgn val="ctr"/>
        <c:lblOffset val="100"/>
        <c:noMultiLvlLbl val="0"/>
      </c:catAx>
      <c:valAx>
        <c:axId val="1175392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539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 uf'!$C$97:$F$97</c:f>
              <c:strCache>
                <c:ptCount val="4"/>
                <c:pt idx="0">
                  <c:v>Encontros coletivos com outros empresários</c:v>
                </c:pt>
                <c:pt idx="1">
                  <c:v>As atividades desenvolvidas individualmente e com sua equipe</c:v>
                </c:pt>
                <c:pt idx="2">
                  <c:v>Dinâmica da modalidade virtual para realização dos encontros</c:v>
                </c:pt>
                <c:pt idx="3">
                  <c:v>Encontros individuais, realizados entre você e o ALI</c:v>
                </c:pt>
              </c:strCache>
            </c:strRef>
          </c:cat>
          <c:val>
            <c:numRef>
              <c:f>'tab uf'!$C$98:$F$98</c:f>
              <c:numCache>
                <c:formatCode>0.0</c:formatCode>
                <c:ptCount val="4"/>
                <c:pt idx="0">
                  <c:v>8.2888841927303467</c:v>
                </c:pt>
                <c:pt idx="1">
                  <c:v>8.7525359256128485</c:v>
                </c:pt>
                <c:pt idx="2">
                  <c:v>8.9765426880811496</c:v>
                </c:pt>
                <c:pt idx="3">
                  <c:v>9.1669484361792062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5-4189-A5DC-3787423170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75389584"/>
        <c:axId val="1175385424"/>
      </c:barChart>
      <c:catAx>
        <c:axId val="117538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85424"/>
        <c:crosses val="autoZero"/>
        <c:auto val="1"/>
        <c:lblAlgn val="ctr"/>
        <c:lblOffset val="100"/>
        <c:noMultiLvlLbl val="0"/>
      </c:catAx>
      <c:valAx>
        <c:axId val="1175385424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17538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uf'!$B$68</c:f>
              <c:strCache>
                <c:ptCount val="1"/>
                <c:pt idx="0">
                  <c:v>Média de Dinâmica da modalidade virtual para realização dos encontros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uf'!$A$69:$A$95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uf'!$B$69:$B$95</c:f>
              <c:numCache>
                <c:formatCode>0.0</c:formatCode>
                <c:ptCount val="27"/>
                <c:pt idx="0">
                  <c:v>9.2380952380952372</c:v>
                </c:pt>
                <c:pt idx="1">
                  <c:v>9.384615384615385</c:v>
                </c:pt>
                <c:pt idx="2">
                  <c:v>8.8076923076923084</c:v>
                </c:pt>
                <c:pt idx="3">
                  <c:v>9</c:v>
                </c:pt>
                <c:pt idx="4">
                  <c:v>8.6875</c:v>
                </c:pt>
                <c:pt idx="5">
                  <c:v>9.0319148936170208</c:v>
                </c:pt>
                <c:pt idx="6">
                  <c:v>9.0267857142857135</c:v>
                </c:pt>
                <c:pt idx="7">
                  <c:v>8.9313725490196081</c:v>
                </c:pt>
                <c:pt idx="8">
                  <c:v>8.8009478672985786</c:v>
                </c:pt>
                <c:pt idx="9">
                  <c:v>8.9032258064516121</c:v>
                </c:pt>
                <c:pt idx="10">
                  <c:v>9.0565149136577716</c:v>
                </c:pt>
                <c:pt idx="11">
                  <c:v>9.0280373831775709</c:v>
                </c:pt>
                <c:pt idx="12">
                  <c:v>9.3191489361702136</c:v>
                </c:pt>
                <c:pt idx="13">
                  <c:v>8.8990825688073389</c:v>
                </c:pt>
                <c:pt idx="14">
                  <c:v>9.3733333333333331</c:v>
                </c:pt>
                <c:pt idx="15">
                  <c:v>8.68</c:v>
                </c:pt>
                <c:pt idx="16">
                  <c:v>8.8548387096774199</c:v>
                </c:pt>
                <c:pt idx="17">
                  <c:v>9.1224489795918373</c:v>
                </c:pt>
                <c:pt idx="18">
                  <c:v>9.1474654377880178</c:v>
                </c:pt>
                <c:pt idx="19">
                  <c:v>9.1833333333333336</c:v>
                </c:pt>
                <c:pt idx="20">
                  <c:v>8.8928571428571423</c:v>
                </c:pt>
                <c:pt idx="21">
                  <c:v>9.25</c:v>
                </c:pt>
                <c:pt idx="22">
                  <c:v>9.0831353919239906</c:v>
                </c:pt>
                <c:pt idx="23">
                  <c:v>8.7511961722488039</c:v>
                </c:pt>
                <c:pt idx="24">
                  <c:v>8.7532467532467528</c:v>
                </c:pt>
                <c:pt idx="25">
                  <c:v>8.9317995069843885</c:v>
                </c:pt>
                <c:pt idx="2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F-4961-9040-19A8BE6CD9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661712"/>
        <c:axId val="1209656720"/>
      </c:barChart>
      <c:catAx>
        <c:axId val="120966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9656720"/>
        <c:crosses val="autoZero"/>
        <c:auto val="1"/>
        <c:lblAlgn val="ctr"/>
        <c:lblOffset val="100"/>
        <c:noMultiLvlLbl val="0"/>
      </c:catAx>
      <c:valAx>
        <c:axId val="1209656720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0966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uf'!$C$68</c:f>
              <c:strCache>
                <c:ptCount val="1"/>
                <c:pt idx="0">
                  <c:v>Média de Encontros coletivos com outros empresários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uf'!$A$69:$A$95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uf'!$C$69:$C$95</c:f>
              <c:numCache>
                <c:formatCode>0.0</c:formatCode>
                <c:ptCount val="27"/>
                <c:pt idx="0">
                  <c:v>9</c:v>
                </c:pt>
                <c:pt idx="1">
                  <c:v>8.9230769230769234</c:v>
                </c:pt>
                <c:pt idx="2">
                  <c:v>8.2307692307692299</c:v>
                </c:pt>
                <c:pt idx="3">
                  <c:v>8.6857142857142851</c:v>
                </c:pt>
                <c:pt idx="4">
                  <c:v>7.875</c:v>
                </c:pt>
                <c:pt idx="5">
                  <c:v>8.4255319148936163</c:v>
                </c:pt>
                <c:pt idx="6">
                  <c:v>8.3214285714285712</c:v>
                </c:pt>
                <c:pt idx="7">
                  <c:v>8.3921568627450984</c:v>
                </c:pt>
                <c:pt idx="8">
                  <c:v>8.1374407582938382</c:v>
                </c:pt>
                <c:pt idx="9">
                  <c:v>8.4677419354838701</c:v>
                </c:pt>
                <c:pt idx="10">
                  <c:v>8.3579277864992143</c:v>
                </c:pt>
                <c:pt idx="11">
                  <c:v>8.3738317757009337</c:v>
                </c:pt>
                <c:pt idx="12">
                  <c:v>8.6808510638297864</c:v>
                </c:pt>
                <c:pt idx="13">
                  <c:v>8.4495412844036704</c:v>
                </c:pt>
                <c:pt idx="14">
                  <c:v>8.68</c:v>
                </c:pt>
                <c:pt idx="15">
                  <c:v>7.7839999999999998</c:v>
                </c:pt>
                <c:pt idx="16">
                  <c:v>8.129032258064516</c:v>
                </c:pt>
                <c:pt idx="17">
                  <c:v>8.3183673469387749</c:v>
                </c:pt>
                <c:pt idx="18">
                  <c:v>8.5990783410138256</c:v>
                </c:pt>
                <c:pt idx="19">
                  <c:v>8.5166666666666675</c:v>
                </c:pt>
                <c:pt idx="20">
                  <c:v>8.1428571428571423</c:v>
                </c:pt>
                <c:pt idx="21">
                  <c:v>8.125</c:v>
                </c:pt>
                <c:pt idx="22">
                  <c:v>8.7054631828978621</c:v>
                </c:pt>
                <c:pt idx="23">
                  <c:v>7.9162679425837323</c:v>
                </c:pt>
                <c:pt idx="24">
                  <c:v>8</c:v>
                </c:pt>
                <c:pt idx="25">
                  <c:v>8.1454396055875105</c:v>
                </c:pt>
                <c:pt idx="26">
                  <c:v>8.1750000000000007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3-4AF0-8277-A7863FB412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661712"/>
        <c:axId val="1209656720"/>
      </c:barChart>
      <c:catAx>
        <c:axId val="120966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9656720"/>
        <c:crosses val="autoZero"/>
        <c:auto val="1"/>
        <c:lblAlgn val="ctr"/>
        <c:lblOffset val="100"/>
        <c:noMultiLvlLbl val="0"/>
      </c:catAx>
      <c:valAx>
        <c:axId val="1209656720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0966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uf'!$D$68</c:f>
              <c:strCache>
                <c:ptCount val="1"/>
                <c:pt idx="0">
                  <c:v>Média de As atividades desenvolvidas individualmente e com sua equipe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uf'!$A$69:$A$95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uf'!$D$69:$D$95</c:f>
              <c:numCache>
                <c:formatCode>0.0</c:formatCode>
                <c:ptCount val="27"/>
                <c:pt idx="0">
                  <c:v>9.3333333333333339</c:v>
                </c:pt>
                <c:pt idx="1">
                  <c:v>9.1730769230769234</c:v>
                </c:pt>
                <c:pt idx="2">
                  <c:v>8.6538461538461533</c:v>
                </c:pt>
                <c:pt idx="3">
                  <c:v>9.1142857142857139</c:v>
                </c:pt>
                <c:pt idx="4">
                  <c:v>8.546875</c:v>
                </c:pt>
                <c:pt idx="5">
                  <c:v>9</c:v>
                </c:pt>
                <c:pt idx="6">
                  <c:v>8.8839285714285712</c:v>
                </c:pt>
                <c:pt idx="7">
                  <c:v>8.735294117647058</c:v>
                </c:pt>
                <c:pt idx="8">
                  <c:v>8.4407582938388632</c:v>
                </c:pt>
                <c:pt idx="9">
                  <c:v>8.7903225806451619</c:v>
                </c:pt>
                <c:pt idx="10">
                  <c:v>8.8775510204081627</c:v>
                </c:pt>
                <c:pt idx="11">
                  <c:v>8.8504672897196262</c:v>
                </c:pt>
                <c:pt idx="12">
                  <c:v>8.9361702127659566</c:v>
                </c:pt>
                <c:pt idx="13">
                  <c:v>8.6605504587155959</c:v>
                </c:pt>
                <c:pt idx="14">
                  <c:v>9.1733333333333338</c:v>
                </c:pt>
                <c:pt idx="15">
                  <c:v>8.48</c:v>
                </c:pt>
                <c:pt idx="16">
                  <c:v>8.4677419354838701</c:v>
                </c:pt>
                <c:pt idx="17">
                  <c:v>8.8816326530612244</c:v>
                </c:pt>
                <c:pt idx="18">
                  <c:v>8.8433179723502295</c:v>
                </c:pt>
                <c:pt idx="19">
                  <c:v>8.7583333333333329</c:v>
                </c:pt>
                <c:pt idx="20">
                  <c:v>8.2142857142857135</c:v>
                </c:pt>
                <c:pt idx="21">
                  <c:v>9.375</c:v>
                </c:pt>
                <c:pt idx="22">
                  <c:v>9</c:v>
                </c:pt>
                <c:pt idx="23">
                  <c:v>8.4904306220095691</c:v>
                </c:pt>
                <c:pt idx="24">
                  <c:v>8.2467532467532472</c:v>
                </c:pt>
                <c:pt idx="25">
                  <c:v>8.696795398520953</c:v>
                </c:pt>
                <c:pt idx="26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B-43B1-9B42-9D38604420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661712"/>
        <c:axId val="1209656720"/>
      </c:barChart>
      <c:catAx>
        <c:axId val="120966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9656720"/>
        <c:crosses val="autoZero"/>
        <c:auto val="1"/>
        <c:lblAlgn val="ctr"/>
        <c:lblOffset val="100"/>
        <c:noMultiLvlLbl val="0"/>
      </c:catAx>
      <c:valAx>
        <c:axId val="1209656720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0966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uf'!$E$68</c:f>
              <c:strCache>
                <c:ptCount val="1"/>
                <c:pt idx="0">
                  <c:v>Média de Encontros individuais, realizados entre você e o ALI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uf'!$A$69:$A$95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uf'!$E$69:$E$95</c:f>
              <c:numCache>
                <c:formatCode>0.0</c:formatCode>
                <c:ptCount val="27"/>
                <c:pt idx="0">
                  <c:v>9.3809523809523814</c:v>
                </c:pt>
                <c:pt idx="1">
                  <c:v>9.2692307692307701</c:v>
                </c:pt>
                <c:pt idx="2">
                  <c:v>8.9230769230769234</c:v>
                </c:pt>
                <c:pt idx="3">
                  <c:v>8.9714285714285715</c:v>
                </c:pt>
                <c:pt idx="4">
                  <c:v>8.9375</c:v>
                </c:pt>
                <c:pt idx="5">
                  <c:v>9.3404255319148941</c:v>
                </c:pt>
                <c:pt idx="6">
                  <c:v>9.2321428571428577</c:v>
                </c:pt>
                <c:pt idx="7">
                  <c:v>9.1274509803921564</c:v>
                </c:pt>
                <c:pt idx="8">
                  <c:v>8.9241706161137433</c:v>
                </c:pt>
                <c:pt idx="9">
                  <c:v>8.935483870967742</c:v>
                </c:pt>
                <c:pt idx="10">
                  <c:v>9.3155416012558874</c:v>
                </c:pt>
                <c:pt idx="11">
                  <c:v>9.3551401869158877</c:v>
                </c:pt>
                <c:pt idx="12">
                  <c:v>9.6170212765957448</c:v>
                </c:pt>
                <c:pt idx="13">
                  <c:v>8.9082568807339442</c:v>
                </c:pt>
                <c:pt idx="14">
                  <c:v>9.586666666666666</c:v>
                </c:pt>
                <c:pt idx="15">
                  <c:v>8.9039999999999999</c:v>
                </c:pt>
                <c:pt idx="16">
                  <c:v>8.870967741935484</c:v>
                </c:pt>
                <c:pt idx="17">
                  <c:v>9.257142857142858</c:v>
                </c:pt>
                <c:pt idx="18">
                  <c:v>9.3317972350230409</c:v>
                </c:pt>
                <c:pt idx="19">
                  <c:v>9.3166666666666664</c:v>
                </c:pt>
                <c:pt idx="20">
                  <c:v>8.8214285714285712</c:v>
                </c:pt>
                <c:pt idx="21">
                  <c:v>9.5</c:v>
                </c:pt>
                <c:pt idx="22">
                  <c:v>9.3301662707838489</c:v>
                </c:pt>
                <c:pt idx="23">
                  <c:v>9.0071770334928232</c:v>
                </c:pt>
                <c:pt idx="24">
                  <c:v>9.0129870129870131</c:v>
                </c:pt>
                <c:pt idx="25">
                  <c:v>9.1010682004930157</c:v>
                </c:pt>
                <c:pt idx="2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F-4D86-86F0-CD272E8CAC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661712"/>
        <c:axId val="1209656720"/>
      </c:barChart>
      <c:catAx>
        <c:axId val="120966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9656720"/>
        <c:crosses val="autoZero"/>
        <c:auto val="1"/>
        <c:lblAlgn val="ctr"/>
        <c:lblOffset val="100"/>
        <c:noMultiLvlLbl val="0"/>
      </c:catAx>
      <c:valAx>
        <c:axId val="1209656720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0966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 uf'!$A$136:$G$136</c:f>
              <c:strCache>
                <c:ptCount val="7"/>
                <c:pt idx="0">
                  <c:v>Testagem e validação do protótipo da solução com os clientes</c:v>
                </c:pt>
                <c:pt idx="1">
                  <c:v>Execução do Plano de Implantação da solução</c:v>
                </c:pt>
                <c:pt idx="2">
                  <c:v>Mensuração do indicador de Produtividade</c:v>
                </c:pt>
                <c:pt idx="3">
                  <c:v>Execução do Plano de Ação</c:v>
                </c:pt>
                <c:pt idx="4">
                  <c:v>Desenvolvimento do protótipo da solução</c:v>
                </c:pt>
                <c:pt idx="5">
                  <c:v>Resultado do radar</c:v>
                </c:pt>
                <c:pt idx="6">
                  <c:v>Identificação e priorização dos problemas</c:v>
                </c:pt>
              </c:strCache>
            </c:strRef>
          </c:cat>
          <c:val>
            <c:numRef>
              <c:f>'tab uf'!$A$137:$G$137</c:f>
              <c:numCache>
                <c:formatCode>0.0</c:formatCode>
                <c:ptCount val="7"/>
                <c:pt idx="0">
                  <c:v>8.5410590943975446</c:v>
                </c:pt>
                <c:pt idx="1">
                  <c:v>8.5879699248120307</c:v>
                </c:pt>
                <c:pt idx="2">
                  <c:v>8.6226271829916481</c:v>
                </c:pt>
                <c:pt idx="3">
                  <c:v>8.7125397213395264</c:v>
                </c:pt>
                <c:pt idx="4">
                  <c:v>8.6745459069420257</c:v>
                </c:pt>
                <c:pt idx="5">
                  <c:v>8.8634686346863472</c:v>
                </c:pt>
                <c:pt idx="6">
                  <c:v>8.9402477532183635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A-43C8-B813-3F60A958C3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0175552"/>
        <c:axId val="1220179712"/>
      </c:barChart>
      <c:catAx>
        <c:axId val="122017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9712"/>
        <c:crosses val="autoZero"/>
        <c:auto val="1"/>
        <c:lblAlgn val="ctr"/>
        <c:lblOffset val="100"/>
        <c:noMultiLvlLbl val="0"/>
      </c:catAx>
      <c:valAx>
        <c:axId val="1220179712"/>
        <c:scaling>
          <c:orientation val="minMax"/>
          <c:min val="4"/>
        </c:scaling>
        <c:delete val="1"/>
        <c:axPos val="b"/>
        <c:numFmt formatCode="0.0" sourceLinked="1"/>
        <c:majorTickMark val="none"/>
        <c:minorTickMark val="none"/>
        <c:tickLblPos val="nextTo"/>
        <c:crossAx val="122017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uf'!$B$106</c:f>
              <c:strCache>
                <c:ptCount val="1"/>
                <c:pt idx="0">
                  <c:v>Média de Resultado do radar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uf'!$A$107:$A$133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uf'!$B$107:$B$133</c:f>
              <c:numCache>
                <c:formatCode>0.0</c:formatCode>
                <c:ptCount val="27"/>
                <c:pt idx="0">
                  <c:v>8.9285714285714288</c:v>
                </c:pt>
                <c:pt idx="1">
                  <c:v>9.4358974358974361</c:v>
                </c:pt>
                <c:pt idx="2">
                  <c:v>8.8947368421052637</c:v>
                </c:pt>
                <c:pt idx="3">
                  <c:v>8.8076923076923084</c:v>
                </c:pt>
                <c:pt idx="4">
                  <c:v>8.6999999999999993</c:v>
                </c:pt>
                <c:pt idx="5">
                  <c:v>8.9285714285714288</c:v>
                </c:pt>
                <c:pt idx="6">
                  <c:v>8.6413043478260878</c:v>
                </c:pt>
                <c:pt idx="7">
                  <c:v>8.75</c:v>
                </c:pt>
                <c:pt idx="8">
                  <c:v>8.6839080459770113</c:v>
                </c:pt>
                <c:pt idx="9">
                  <c:v>8.7799999999999994</c:v>
                </c:pt>
                <c:pt idx="10">
                  <c:v>8.9636711281070749</c:v>
                </c:pt>
                <c:pt idx="11">
                  <c:v>9.0481927710843379</c:v>
                </c:pt>
                <c:pt idx="12">
                  <c:v>9.2307692307692299</c:v>
                </c:pt>
                <c:pt idx="13">
                  <c:v>8.8695652173913047</c:v>
                </c:pt>
                <c:pt idx="14">
                  <c:v>9.3965517241379306</c:v>
                </c:pt>
                <c:pt idx="15">
                  <c:v>8.783505154639176</c:v>
                </c:pt>
                <c:pt idx="16">
                  <c:v>8.6981132075471699</c:v>
                </c:pt>
                <c:pt idx="17">
                  <c:v>9.07</c:v>
                </c:pt>
                <c:pt idx="18">
                  <c:v>9.1315789473684212</c:v>
                </c:pt>
                <c:pt idx="19">
                  <c:v>9.0925925925925934</c:v>
                </c:pt>
                <c:pt idx="20">
                  <c:v>8.5714285714285712</c:v>
                </c:pt>
                <c:pt idx="21">
                  <c:v>9</c:v>
                </c:pt>
                <c:pt idx="22">
                  <c:v>8.9886685552407926</c:v>
                </c:pt>
                <c:pt idx="23">
                  <c:v>8.6430769230769222</c:v>
                </c:pt>
                <c:pt idx="24">
                  <c:v>8.3833333333333329</c:v>
                </c:pt>
                <c:pt idx="25">
                  <c:v>8.756465517241379</c:v>
                </c:pt>
                <c:pt idx="26">
                  <c:v>8.612903225806452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2-4F9B-8E45-5DC13345B6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78880"/>
        <c:axId val="1220173888"/>
      </c:barChart>
      <c:catAx>
        <c:axId val="12201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3888"/>
        <c:crosses val="autoZero"/>
        <c:auto val="1"/>
        <c:lblAlgn val="ctr"/>
        <c:lblOffset val="100"/>
        <c:noMultiLvlLbl val="0"/>
      </c:catAx>
      <c:valAx>
        <c:axId val="122017388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20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uf'!$C$106</c:f>
              <c:strCache>
                <c:ptCount val="1"/>
                <c:pt idx="0">
                  <c:v>Média de Identificação e priorização dos problemas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uf'!$A$107:$A$133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uf'!$C$107:$C$133</c:f>
              <c:numCache>
                <c:formatCode>0.0</c:formatCode>
                <c:ptCount val="27"/>
                <c:pt idx="0">
                  <c:v>9.2666666666666675</c:v>
                </c:pt>
                <c:pt idx="1">
                  <c:v>9.4444444444444446</c:v>
                </c:pt>
                <c:pt idx="2">
                  <c:v>9</c:v>
                </c:pt>
                <c:pt idx="3">
                  <c:v>8.8928571428571423</c:v>
                </c:pt>
                <c:pt idx="4">
                  <c:v>8.4905660377358494</c:v>
                </c:pt>
                <c:pt idx="5">
                  <c:v>9.0357142857142865</c:v>
                </c:pt>
                <c:pt idx="6">
                  <c:v>8.8315789473684205</c:v>
                </c:pt>
                <c:pt idx="7">
                  <c:v>9.0235294117647058</c:v>
                </c:pt>
                <c:pt idx="8">
                  <c:v>8.6918918918918919</c:v>
                </c:pt>
                <c:pt idx="9">
                  <c:v>9</c:v>
                </c:pt>
                <c:pt idx="10">
                  <c:v>9.0142857142857142</c:v>
                </c:pt>
                <c:pt idx="11">
                  <c:v>9.1739130434782616</c:v>
                </c:pt>
                <c:pt idx="12">
                  <c:v>9.3170731707317067</c:v>
                </c:pt>
                <c:pt idx="13">
                  <c:v>8.7916666666666661</c:v>
                </c:pt>
                <c:pt idx="14">
                  <c:v>9.234375</c:v>
                </c:pt>
                <c:pt idx="15">
                  <c:v>8.7706422018348622</c:v>
                </c:pt>
                <c:pt idx="16">
                  <c:v>8.7962962962962958</c:v>
                </c:pt>
                <c:pt idx="17">
                  <c:v>9.1635514018691584</c:v>
                </c:pt>
                <c:pt idx="18">
                  <c:v>9.2124352331606225</c:v>
                </c:pt>
                <c:pt idx="19">
                  <c:v>9.1559633027522942</c:v>
                </c:pt>
                <c:pt idx="20">
                  <c:v>8.8333333333333339</c:v>
                </c:pt>
                <c:pt idx="21">
                  <c:v>9.4</c:v>
                </c:pt>
                <c:pt idx="22">
                  <c:v>9.087301587301587</c:v>
                </c:pt>
                <c:pt idx="23">
                  <c:v>8.7055555555555557</c:v>
                </c:pt>
                <c:pt idx="24">
                  <c:v>8.6666666666666661</c:v>
                </c:pt>
                <c:pt idx="25">
                  <c:v>8.8497164461247628</c:v>
                </c:pt>
                <c:pt idx="26">
                  <c:v>8.8387096774193541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B-40A7-AB87-C50AFB5CD5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78880"/>
        <c:axId val="1220173888"/>
      </c:barChart>
      <c:catAx>
        <c:axId val="12201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3888"/>
        <c:crosses val="autoZero"/>
        <c:auto val="1"/>
        <c:lblAlgn val="ctr"/>
        <c:lblOffset val="100"/>
        <c:noMultiLvlLbl val="0"/>
      </c:catAx>
      <c:valAx>
        <c:axId val="122017388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20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uf'!$D$106</c:f>
              <c:strCache>
                <c:ptCount val="1"/>
                <c:pt idx="0">
                  <c:v>Média de Execução do Plano de 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uf'!$A$107:$A$133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uf'!$D$107:$D$133</c:f>
              <c:numCache>
                <c:formatCode>0.0</c:formatCode>
                <c:ptCount val="27"/>
                <c:pt idx="0">
                  <c:v>9.0625</c:v>
                </c:pt>
                <c:pt idx="1">
                  <c:v>9.3409090909090917</c:v>
                </c:pt>
                <c:pt idx="2">
                  <c:v>8.8000000000000007</c:v>
                </c:pt>
                <c:pt idx="3">
                  <c:v>8.5</c:v>
                </c:pt>
                <c:pt idx="4">
                  <c:v>8.1296296296296298</c:v>
                </c:pt>
                <c:pt idx="5">
                  <c:v>8.8000000000000007</c:v>
                </c:pt>
                <c:pt idx="6">
                  <c:v>8.6041666666666661</c:v>
                </c:pt>
                <c:pt idx="7">
                  <c:v>8.7325581395348841</c:v>
                </c:pt>
                <c:pt idx="8">
                  <c:v>8.4480874316939882</c:v>
                </c:pt>
                <c:pt idx="9">
                  <c:v>8.7037037037037042</c:v>
                </c:pt>
                <c:pt idx="10">
                  <c:v>8.7876588021778588</c:v>
                </c:pt>
                <c:pt idx="11">
                  <c:v>8.9684210526315784</c:v>
                </c:pt>
                <c:pt idx="12">
                  <c:v>9.0975609756097562</c:v>
                </c:pt>
                <c:pt idx="13">
                  <c:v>8.5</c:v>
                </c:pt>
                <c:pt idx="14">
                  <c:v>9.1999999999999993</c:v>
                </c:pt>
                <c:pt idx="15">
                  <c:v>8.6972477064220186</c:v>
                </c:pt>
                <c:pt idx="16">
                  <c:v>8.4629629629629637</c:v>
                </c:pt>
                <c:pt idx="17">
                  <c:v>8.8925233644859816</c:v>
                </c:pt>
                <c:pt idx="18">
                  <c:v>9.0208333333333339</c:v>
                </c:pt>
                <c:pt idx="19">
                  <c:v>8.9082568807339442</c:v>
                </c:pt>
                <c:pt idx="20">
                  <c:v>8.6521739130434785</c:v>
                </c:pt>
                <c:pt idx="21">
                  <c:v>9.4</c:v>
                </c:pt>
                <c:pt idx="22">
                  <c:v>8.8696808510638299</c:v>
                </c:pt>
                <c:pt idx="23">
                  <c:v>8.5646067415730336</c:v>
                </c:pt>
                <c:pt idx="24">
                  <c:v>8.3134328358208958</c:v>
                </c:pt>
                <c:pt idx="25">
                  <c:v>8.5915627996164901</c:v>
                </c:pt>
                <c:pt idx="26">
                  <c:v>8.7096774193548381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2-4784-BA7D-AB82DCA2B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78880"/>
        <c:axId val="1220173888"/>
      </c:barChart>
      <c:catAx>
        <c:axId val="12201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3888"/>
        <c:crosses val="autoZero"/>
        <c:auto val="1"/>
        <c:lblAlgn val="ctr"/>
        <c:lblOffset val="100"/>
        <c:noMultiLvlLbl val="0"/>
      </c:catAx>
      <c:valAx>
        <c:axId val="122017388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20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uf'!$E$106</c:f>
              <c:strCache>
                <c:ptCount val="1"/>
                <c:pt idx="0">
                  <c:v>Média de Desenvolvimento do protótipo da solução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uf'!$A$107:$A$133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uf'!$E$107:$E$133</c:f>
              <c:numCache>
                <c:formatCode>0.0</c:formatCode>
                <c:ptCount val="27"/>
                <c:pt idx="0">
                  <c:v>9.1999999999999993</c:v>
                </c:pt>
                <c:pt idx="1">
                  <c:v>9.3333333333333339</c:v>
                </c:pt>
                <c:pt idx="2">
                  <c:v>8.85</c:v>
                </c:pt>
                <c:pt idx="3">
                  <c:v>8.4285714285714288</c:v>
                </c:pt>
                <c:pt idx="4">
                  <c:v>8.0961538461538467</c:v>
                </c:pt>
                <c:pt idx="5">
                  <c:v>8.8352941176470594</c:v>
                </c:pt>
                <c:pt idx="6">
                  <c:v>8.5157894736842099</c:v>
                </c:pt>
                <c:pt idx="7">
                  <c:v>8.6511627906976738</c:v>
                </c:pt>
                <c:pt idx="8">
                  <c:v>8.3442622950819665</c:v>
                </c:pt>
                <c:pt idx="9">
                  <c:v>8.6851851851851851</c:v>
                </c:pt>
                <c:pt idx="10">
                  <c:v>8.7504553734061936</c:v>
                </c:pt>
                <c:pt idx="11">
                  <c:v>8.7978723404255312</c:v>
                </c:pt>
                <c:pt idx="12">
                  <c:v>9.0512820512820511</c:v>
                </c:pt>
                <c:pt idx="13">
                  <c:v>8.284210526315789</c:v>
                </c:pt>
                <c:pt idx="14">
                  <c:v>9.2698412698412707</c:v>
                </c:pt>
                <c:pt idx="15">
                  <c:v>8.6826923076923084</c:v>
                </c:pt>
                <c:pt idx="16">
                  <c:v>8.415094339622641</c:v>
                </c:pt>
                <c:pt idx="17">
                  <c:v>8.849514563106796</c:v>
                </c:pt>
                <c:pt idx="18">
                  <c:v>8.9319371727748695</c:v>
                </c:pt>
                <c:pt idx="19">
                  <c:v>8.9074074074074066</c:v>
                </c:pt>
                <c:pt idx="20">
                  <c:v>8.6363636363636367</c:v>
                </c:pt>
                <c:pt idx="21">
                  <c:v>9.4</c:v>
                </c:pt>
                <c:pt idx="22">
                  <c:v>8.8070652173913047</c:v>
                </c:pt>
                <c:pt idx="23">
                  <c:v>8.5574712643678161</c:v>
                </c:pt>
                <c:pt idx="24">
                  <c:v>8.435483870967742</c:v>
                </c:pt>
                <c:pt idx="25">
                  <c:v>8.5788442703232128</c:v>
                </c:pt>
                <c:pt idx="26">
                  <c:v>8.5806451612903221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0-4341-B62A-3781CCA32B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78880"/>
        <c:axId val="1220173888"/>
      </c:barChart>
      <c:catAx>
        <c:axId val="12201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3888"/>
        <c:crosses val="autoZero"/>
        <c:auto val="1"/>
        <c:lblAlgn val="ctr"/>
        <c:lblOffset val="100"/>
        <c:noMultiLvlLbl val="0"/>
      </c:catAx>
      <c:valAx>
        <c:axId val="122017388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20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% Porte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D2-4A87-AAC1-21F5452B4E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D2-4A87-AAC1-21F5452B4E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D2-4A87-AAC1-21F5452B4E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D2-4A87-AAC1-21F5452B4E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D2-4A87-AAC1-21F5452B4E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D2-4A87-AAC1-21F5452B4E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tab!$A$2:$A$7</c:f>
              <c:strCache>
                <c:ptCount val="6"/>
                <c:pt idx="0">
                  <c:v>Microempresa</c:v>
                </c:pt>
                <c:pt idx="1">
                  <c:v>Pequeno porte</c:v>
                </c:pt>
                <c:pt idx="2">
                  <c:v>MEI</c:v>
                </c:pt>
                <c:pt idx="3">
                  <c:v>Demais empresas</c:v>
                </c:pt>
                <c:pt idx="4">
                  <c:v>Média Empresa</c:v>
                </c:pt>
                <c:pt idx="5">
                  <c:v>Grande porte</c:v>
                </c:pt>
              </c:strCache>
            </c:strRef>
          </c:cat>
          <c:val>
            <c:numRef>
              <c:f>tab!$C$2:$C$7</c:f>
              <c:numCache>
                <c:formatCode>0.0%</c:formatCode>
                <c:ptCount val="6"/>
                <c:pt idx="0">
                  <c:v>0.77282333051563823</c:v>
                </c:pt>
                <c:pt idx="1">
                  <c:v>0.16589180050718513</c:v>
                </c:pt>
                <c:pt idx="2">
                  <c:v>2.8529163144547759E-2</c:v>
                </c:pt>
                <c:pt idx="3">
                  <c:v>2.0921386306001689E-2</c:v>
                </c:pt>
                <c:pt idx="4">
                  <c:v>1.1200338123415046E-2</c:v>
                </c:pt>
                <c:pt idx="5">
                  <c:v>6.3398140321217246E-4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D2-4A87-AAC1-21F5452B4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0876911"/>
        <c:axId val="410870671"/>
      </c:barChart>
      <c:catAx>
        <c:axId val="410876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870671"/>
        <c:crosses val="autoZero"/>
        <c:auto val="1"/>
        <c:lblAlgn val="ctr"/>
        <c:lblOffset val="100"/>
        <c:noMultiLvlLbl val="0"/>
      </c:catAx>
      <c:valAx>
        <c:axId val="4108706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1087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uf'!$F$106</c:f>
              <c:strCache>
                <c:ptCount val="1"/>
                <c:pt idx="0">
                  <c:v>Média de Testagem e validação do protótipo da solução com os clientes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uf'!$A$107:$A$133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uf'!$F$107:$F$133</c:f>
              <c:numCache>
                <c:formatCode>0.0</c:formatCode>
                <c:ptCount val="27"/>
                <c:pt idx="0">
                  <c:v>9.2666666666666675</c:v>
                </c:pt>
                <c:pt idx="1">
                  <c:v>8.8000000000000007</c:v>
                </c:pt>
                <c:pt idx="2">
                  <c:v>8.5</c:v>
                </c:pt>
                <c:pt idx="3">
                  <c:v>8.4285714285714288</c:v>
                </c:pt>
                <c:pt idx="4">
                  <c:v>7.9807692307692308</c:v>
                </c:pt>
                <c:pt idx="5">
                  <c:v>8.8414634146341466</c:v>
                </c:pt>
                <c:pt idx="6">
                  <c:v>8.4347826086956523</c:v>
                </c:pt>
                <c:pt idx="7">
                  <c:v>8.5500000000000007</c:v>
                </c:pt>
                <c:pt idx="8">
                  <c:v>8.2429378531073443</c:v>
                </c:pt>
                <c:pt idx="9">
                  <c:v>8.5471698113207548</c:v>
                </c:pt>
                <c:pt idx="10">
                  <c:v>8.6460674157303377</c:v>
                </c:pt>
                <c:pt idx="11">
                  <c:v>8.4615384615384617</c:v>
                </c:pt>
                <c:pt idx="12">
                  <c:v>8.7631578947368425</c:v>
                </c:pt>
                <c:pt idx="13">
                  <c:v>8.2173913043478262</c:v>
                </c:pt>
                <c:pt idx="14">
                  <c:v>9.1475409836065573</c:v>
                </c:pt>
                <c:pt idx="15">
                  <c:v>8.4466019417475735</c:v>
                </c:pt>
                <c:pt idx="16">
                  <c:v>8.4259259259259256</c:v>
                </c:pt>
                <c:pt idx="17">
                  <c:v>8.6989795918367339</c:v>
                </c:pt>
                <c:pt idx="18">
                  <c:v>8.8128342245989302</c:v>
                </c:pt>
                <c:pt idx="19">
                  <c:v>8.9444444444444446</c:v>
                </c:pt>
                <c:pt idx="20">
                  <c:v>8.3636363636363633</c:v>
                </c:pt>
                <c:pt idx="21">
                  <c:v>9.4</c:v>
                </c:pt>
                <c:pt idx="22">
                  <c:v>8.7513966480446932</c:v>
                </c:pt>
                <c:pt idx="23">
                  <c:v>8.4579710144927542</c:v>
                </c:pt>
                <c:pt idx="24">
                  <c:v>8.3492063492063497</c:v>
                </c:pt>
                <c:pt idx="25">
                  <c:v>8.3849287169042768</c:v>
                </c:pt>
                <c:pt idx="26">
                  <c:v>8.32258064516129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D-4C11-893B-CD7798BB31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78880"/>
        <c:axId val="1220173888"/>
      </c:barChart>
      <c:catAx>
        <c:axId val="12201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3888"/>
        <c:crosses val="autoZero"/>
        <c:auto val="1"/>
        <c:lblAlgn val="ctr"/>
        <c:lblOffset val="100"/>
        <c:noMultiLvlLbl val="0"/>
      </c:catAx>
      <c:valAx>
        <c:axId val="122017388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20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uf'!$G$106</c:f>
              <c:strCache>
                <c:ptCount val="1"/>
                <c:pt idx="0">
                  <c:v>Média de Execução do Plano de Implantação da solução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uf'!$A$107:$A$133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uf'!$G$107:$G$133</c:f>
              <c:numCache>
                <c:formatCode>0.0</c:formatCode>
                <c:ptCount val="27"/>
                <c:pt idx="0">
                  <c:v>9.1333333333333329</c:v>
                </c:pt>
                <c:pt idx="1">
                  <c:v>9.1860465116279073</c:v>
                </c:pt>
                <c:pt idx="2">
                  <c:v>8.5</c:v>
                </c:pt>
                <c:pt idx="3">
                  <c:v>8.6071428571428577</c:v>
                </c:pt>
                <c:pt idx="4">
                  <c:v>8</c:v>
                </c:pt>
                <c:pt idx="5">
                  <c:v>8.7356321839080469</c:v>
                </c:pt>
                <c:pt idx="6">
                  <c:v>8.5978260869565215</c:v>
                </c:pt>
                <c:pt idx="7">
                  <c:v>8.7380952380952372</c:v>
                </c:pt>
                <c:pt idx="8">
                  <c:v>8.3626373626373631</c:v>
                </c:pt>
                <c:pt idx="9">
                  <c:v>8.6226415094339615</c:v>
                </c:pt>
                <c:pt idx="10">
                  <c:v>8.6777777777777771</c:v>
                </c:pt>
                <c:pt idx="11">
                  <c:v>8.8131868131868139</c:v>
                </c:pt>
                <c:pt idx="12">
                  <c:v>8.7750000000000004</c:v>
                </c:pt>
                <c:pt idx="13">
                  <c:v>8.1595744680851059</c:v>
                </c:pt>
                <c:pt idx="14">
                  <c:v>9.140625</c:v>
                </c:pt>
                <c:pt idx="15">
                  <c:v>8.4859813084112155</c:v>
                </c:pt>
                <c:pt idx="16">
                  <c:v>8.4528301886792452</c:v>
                </c:pt>
                <c:pt idx="17">
                  <c:v>8.7425742574257423</c:v>
                </c:pt>
                <c:pt idx="18">
                  <c:v>8.8571428571428577</c:v>
                </c:pt>
                <c:pt idx="19">
                  <c:v>8.8867924528301891</c:v>
                </c:pt>
                <c:pt idx="20">
                  <c:v>8.2083333333333339</c:v>
                </c:pt>
                <c:pt idx="21">
                  <c:v>9.4</c:v>
                </c:pt>
                <c:pt idx="22">
                  <c:v>8.7432432432432439</c:v>
                </c:pt>
                <c:pt idx="23">
                  <c:v>8.4956772334293955</c:v>
                </c:pt>
                <c:pt idx="24">
                  <c:v>8.2769230769230777</c:v>
                </c:pt>
                <c:pt idx="25">
                  <c:v>8.4348258706467654</c:v>
                </c:pt>
                <c:pt idx="26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7-44FD-8410-B111370429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78880"/>
        <c:axId val="1220173888"/>
      </c:barChart>
      <c:catAx>
        <c:axId val="12201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3888"/>
        <c:crosses val="autoZero"/>
        <c:auto val="1"/>
        <c:lblAlgn val="ctr"/>
        <c:lblOffset val="100"/>
        <c:noMultiLvlLbl val="0"/>
      </c:catAx>
      <c:valAx>
        <c:axId val="122017388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20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uf'!$H$106</c:f>
              <c:strCache>
                <c:ptCount val="1"/>
                <c:pt idx="0">
                  <c:v>Média de Mensuração do indicador de Produtividade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uf'!$A$107:$A$133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uf'!$H$107:$H$133</c:f>
              <c:numCache>
                <c:formatCode>0.0</c:formatCode>
                <c:ptCount val="27"/>
                <c:pt idx="0">
                  <c:v>9.1999999999999993</c:v>
                </c:pt>
                <c:pt idx="1">
                  <c:v>9.295454545454545</c:v>
                </c:pt>
                <c:pt idx="2">
                  <c:v>8.6999999999999993</c:v>
                </c:pt>
                <c:pt idx="3">
                  <c:v>8.75</c:v>
                </c:pt>
                <c:pt idx="4">
                  <c:v>8.0566037735849054</c:v>
                </c:pt>
                <c:pt idx="5">
                  <c:v>8.6627906976744189</c:v>
                </c:pt>
                <c:pt idx="6">
                  <c:v>8.4421052631578952</c:v>
                </c:pt>
                <c:pt idx="7">
                  <c:v>8.7261904761904763</c:v>
                </c:pt>
                <c:pt idx="8">
                  <c:v>8.3595505617977537</c:v>
                </c:pt>
                <c:pt idx="9">
                  <c:v>8.6666666666666661</c:v>
                </c:pt>
                <c:pt idx="10">
                  <c:v>8.7337057728119181</c:v>
                </c:pt>
                <c:pt idx="11">
                  <c:v>8.8222222222222229</c:v>
                </c:pt>
                <c:pt idx="12">
                  <c:v>8.9749999999999996</c:v>
                </c:pt>
                <c:pt idx="13">
                  <c:v>8.150537634408602</c:v>
                </c:pt>
                <c:pt idx="14">
                  <c:v>9.3015873015873023</c:v>
                </c:pt>
                <c:pt idx="15">
                  <c:v>8.4615384615384617</c:v>
                </c:pt>
                <c:pt idx="16">
                  <c:v>8.3396226415094343</c:v>
                </c:pt>
                <c:pt idx="17">
                  <c:v>8.8439024390243901</c:v>
                </c:pt>
                <c:pt idx="18">
                  <c:v>8.8810810810810814</c:v>
                </c:pt>
                <c:pt idx="19">
                  <c:v>8.8878504672897201</c:v>
                </c:pt>
                <c:pt idx="20">
                  <c:v>8.1304347826086953</c:v>
                </c:pt>
                <c:pt idx="21">
                  <c:v>9.4</c:v>
                </c:pt>
                <c:pt idx="22">
                  <c:v>8.8677685950413228</c:v>
                </c:pt>
                <c:pt idx="23">
                  <c:v>8.4511494252873565</c:v>
                </c:pt>
                <c:pt idx="24">
                  <c:v>8.4761904761904763</c:v>
                </c:pt>
                <c:pt idx="25">
                  <c:v>8.4772036474164132</c:v>
                </c:pt>
                <c:pt idx="26">
                  <c:v>8.193548387096774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9-484E-B87D-33F4D1C73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78880"/>
        <c:axId val="1220173888"/>
      </c:barChart>
      <c:catAx>
        <c:axId val="12201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3888"/>
        <c:crosses val="autoZero"/>
        <c:auto val="1"/>
        <c:lblAlgn val="ctr"/>
        <c:lblOffset val="100"/>
        <c:noMultiLvlLbl val="0"/>
      </c:catAx>
      <c:valAx>
        <c:axId val="122017388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220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Notas Aplicabilidade</a:t>
            </a:r>
          </a:p>
        </c:rich>
      </c:tx>
      <c:layout>
        <c:manualLayout>
          <c:xMode val="edge"/>
          <c:yMode val="edge"/>
          <c:x val="0.39125679853487177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tab!$A$101:$A$110</c:f>
              <c:strCache>
                <c:ptCount val="10"/>
                <c:pt idx="0">
                  <c:v>Nota 1</c:v>
                </c:pt>
                <c:pt idx="1">
                  <c:v>Nota 2</c:v>
                </c:pt>
                <c:pt idx="2">
                  <c:v>Nota 3</c:v>
                </c:pt>
                <c:pt idx="3">
                  <c:v>Nota 4</c:v>
                </c:pt>
                <c:pt idx="4">
                  <c:v>Nota 5</c:v>
                </c:pt>
                <c:pt idx="5">
                  <c:v>Nota 6</c:v>
                </c:pt>
                <c:pt idx="6">
                  <c:v>Nota 7</c:v>
                </c:pt>
                <c:pt idx="7">
                  <c:v>Nota 8</c:v>
                </c:pt>
                <c:pt idx="8">
                  <c:v>Nota 9</c:v>
                </c:pt>
                <c:pt idx="9">
                  <c:v>Nota 10</c:v>
                </c:pt>
              </c:strCache>
            </c:strRef>
          </c:cat>
          <c:val>
            <c:numRef>
              <c:f>tab!$C$101:$C$110</c:f>
              <c:numCache>
                <c:formatCode>0%</c:formatCode>
                <c:ptCount val="10"/>
                <c:pt idx="0">
                  <c:v>3.064443442992339E-2</c:v>
                </c:pt>
                <c:pt idx="1">
                  <c:v>9.9143758449752144E-3</c:v>
                </c:pt>
                <c:pt idx="2">
                  <c:v>1.6899504281207751E-2</c:v>
                </c:pt>
                <c:pt idx="3">
                  <c:v>1.5547543938711132E-2</c:v>
                </c:pt>
                <c:pt idx="4">
                  <c:v>6.737269040108157E-2</c:v>
                </c:pt>
                <c:pt idx="5">
                  <c:v>7.2329878323569172E-2</c:v>
                </c:pt>
                <c:pt idx="6">
                  <c:v>0.18589454709328526</c:v>
                </c:pt>
                <c:pt idx="7">
                  <c:v>0.28977016674177558</c:v>
                </c:pt>
                <c:pt idx="8">
                  <c:v>0.14398377647589003</c:v>
                </c:pt>
                <c:pt idx="9">
                  <c:v>0.1676430824695809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F-4074-9709-265961FE77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09877248"/>
        <c:axId val="1209875168"/>
      </c:barChart>
      <c:catAx>
        <c:axId val="12098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9875168"/>
        <c:crosses val="autoZero"/>
        <c:auto val="1"/>
        <c:lblAlgn val="ctr"/>
        <c:lblOffset val="100"/>
        <c:noMultiLvlLbl val="0"/>
      </c:catAx>
      <c:valAx>
        <c:axId val="1209875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0987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uf'!$B$150</c:f>
              <c:strCache>
                <c:ptCount val="1"/>
                <c:pt idx="0">
                  <c:v>Aplicabilidade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uf'!$A$151:$A$177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uf'!$B$151:$B$177</c:f>
              <c:numCache>
                <c:formatCode>0.0</c:formatCode>
                <c:ptCount val="27"/>
                <c:pt idx="0">
                  <c:v>8.4499999999999993</c:v>
                </c:pt>
                <c:pt idx="1">
                  <c:v>8.204081632653061</c:v>
                </c:pt>
                <c:pt idx="2">
                  <c:v>7.291666666666667</c:v>
                </c:pt>
                <c:pt idx="3">
                  <c:v>8.25</c:v>
                </c:pt>
                <c:pt idx="4">
                  <c:v>7.1551724137931032</c:v>
                </c:pt>
                <c:pt idx="5">
                  <c:v>7.7888888888888888</c:v>
                </c:pt>
                <c:pt idx="6">
                  <c:v>7.6190476190476186</c:v>
                </c:pt>
                <c:pt idx="7">
                  <c:v>7.7659574468085104</c:v>
                </c:pt>
                <c:pt idx="8">
                  <c:v>7.268041237113402</c:v>
                </c:pt>
                <c:pt idx="9">
                  <c:v>7.7586206896551726</c:v>
                </c:pt>
                <c:pt idx="10">
                  <c:v>7.5058823529411764</c:v>
                </c:pt>
                <c:pt idx="11">
                  <c:v>7.6019417475728153</c:v>
                </c:pt>
                <c:pt idx="12">
                  <c:v>7.7906976744186043</c:v>
                </c:pt>
                <c:pt idx="13">
                  <c:v>7.4653465346534658</c:v>
                </c:pt>
                <c:pt idx="14">
                  <c:v>8.2535211267605639</c:v>
                </c:pt>
                <c:pt idx="15">
                  <c:v>7.3389830508474576</c:v>
                </c:pt>
                <c:pt idx="16">
                  <c:v>7.6315789473684212</c:v>
                </c:pt>
                <c:pt idx="17">
                  <c:v>7.5756302521008401</c:v>
                </c:pt>
                <c:pt idx="18">
                  <c:v>7.5631067961165046</c:v>
                </c:pt>
                <c:pt idx="19">
                  <c:v>7.6869565217391305</c:v>
                </c:pt>
                <c:pt idx="20">
                  <c:v>8</c:v>
                </c:pt>
                <c:pt idx="21">
                  <c:v>8.1428571428571423</c:v>
                </c:pt>
                <c:pt idx="22">
                  <c:v>7.665</c:v>
                </c:pt>
                <c:pt idx="23">
                  <c:v>7.6005154639175254</c:v>
                </c:pt>
                <c:pt idx="24">
                  <c:v>7.3424657534246576</c:v>
                </c:pt>
                <c:pt idx="25">
                  <c:v>7.3242290748898675</c:v>
                </c:pt>
                <c:pt idx="26">
                  <c:v>7.5128205128205128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9-41D3-A709-7030B43EF2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0188032"/>
        <c:axId val="1220174304"/>
      </c:barChart>
      <c:catAx>
        <c:axId val="12201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74304"/>
        <c:crosses val="autoZero"/>
        <c:auto val="1"/>
        <c:lblAlgn val="ctr"/>
        <c:lblOffset val="100"/>
        <c:noMultiLvlLbl val="0"/>
      </c:catAx>
      <c:valAx>
        <c:axId val="1220174304"/>
        <c:scaling>
          <c:orientation val="minMax"/>
          <c:max val="1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22018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Notas Efetividade</a:t>
            </a:r>
          </a:p>
        </c:rich>
      </c:tx>
      <c:layout>
        <c:manualLayout>
          <c:xMode val="edge"/>
          <c:yMode val="edge"/>
          <c:x val="0.39125679853487177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tab!$A$116:$A$125</c:f>
              <c:strCache>
                <c:ptCount val="10"/>
                <c:pt idx="0">
                  <c:v>Nota 1</c:v>
                </c:pt>
                <c:pt idx="1">
                  <c:v>Nota 2</c:v>
                </c:pt>
                <c:pt idx="2">
                  <c:v>Nota 3</c:v>
                </c:pt>
                <c:pt idx="3">
                  <c:v>Nota 4</c:v>
                </c:pt>
                <c:pt idx="4">
                  <c:v>Nota 5</c:v>
                </c:pt>
                <c:pt idx="5">
                  <c:v>Nota 6</c:v>
                </c:pt>
                <c:pt idx="6">
                  <c:v>Nota 7</c:v>
                </c:pt>
                <c:pt idx="7">
                  <c:v>Nota 8</c:v>
                </c:pt>
                <c:pt idx="8">
                  <c:v>Nota 9</c:v>
                </c:pt>
                <c:pt idx="9">
                  <c:v>Nota 10</c:v>
                </c:pt>
              </c:strCache>
            </c:strRef>
          </c:cat>
          <c:val>
            <c:numRef>
              <c:f>tab!$C$116:$C$125</c:f>
              <c:numCache>
                <c:formatCode>0%</c:formatCode>
                <c:ptCount val="10"/>
                <c:pt idx="0">
                  <c:v>4.1910770617395225E-2</c:v>
                </c:pt>
                <c:pt idx="1">
                  <c:v>1.1716989634970707E-2</c:v>
                </c:pt>
                <c:pt idx="2">
                  <c:v>1.4195583596214511E-2</c:v>
                </c:pt>
                <c:pt idx="3">
                  <c:v>1.4420910319963948E-2</c:v>
                </c:pt>
                <c:pt idx="4">
                  <c:v>6.6020730058584942E-2</c:v>
                </c:pt>
                <c:pt idx="5">
                  <c:v>5.7007661108607478E-2</c:v>
                </c:pt>
                <c:pt idx="6">
                  <c:v>0.13632266786840919</c:v>
                </c:pt>
                <c:pt idx="7">
                  <c:v>0.23659305993690852</c:v>
                </c:pt>
                <c:pt idx="8">
                  <c:v>0.16809373591707977</c:v>
                </c:pt>
                <c:pt idx="9">
                  <c:v>0.2537178909418657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2-4327-8535-5A36F3E056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09877248"/>
        <c:axId val="1209875168"/>
      </c:barChart>
      <c:catAx>
        <c:axId val="12098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9875168"/>
        <c:crosses val="autoZero"/>
        <c:auto val="1"/>
        <c:lblAlgn val="ctr"/>
        <c:lblOffset val="100"/>
        <c:noMultiLvlLbl val="0"/>
      </c:catAx>
      <c:valAx>
        <c:axId val="1209875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0987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uf'!$B$182</c:f>
              <c:strCache>
                <c:ptCount val="1"/>
                <c:pt idx="0">
                  <c:v>Efetividade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uf'!$A$183:$A$209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uf'!$B$183:$B$209</c:f>
              <c:numCache>
                <c:formatCode>0.0</c:formatCode>
                <c:ptCount val="27"/>
                <c:pt idx="0">
                  <c:v>8.9</c:v>
                </c:pt>
                <c:pt idx="1">
                  <c:v>8.5714285714285712</c:v>
                </c:pt>
                <c:pt idx="2">
                  <c:v>7.541666666666667</c:v>
                </c:pt>
                <c:pt idx="3">
                  <c:v>8.28125</c:v>
                </c:pt>
                <c:pt idx="4">
                  <c:v>7.2413793103448274</c:v>
                </c:pt>
                <c:pt idx="5">
                  <c:v>8.1</c:v>
                </c:pt>
                <c:pt idx="6">
                  <c:v>7.9142857142857146</c:v>
                </c:pt>
                <c:pt idx="7">
                  <c:v>7.8085106382978724</c:v>
                </c:pt>
                <c:pt idx="8">
                  <c:v>7.5567010309278349</c:v>
                </c:pt>
                <c:pt idx="9">
                  <c:v>8.0344827586206904</c:v>
                </c:pt>
                <c:pt idx="10">
                  <c:v>7.6857142857142859</c:v>
                </c:pt>
                <c:pt idx="11">
                  <c:v>7.9514563106796112</c:v>
                </c:pt>
                <c:pt idx="12">
                  <c:v>8.395348837209303</c:v>
                </c:pt>
                <c:pt idx="13">
                  <c:v>7.8118811881188117</c:v>
                </c:pt>
                <c:pt idx="14">
                  <c:v>8.422535211267606</c:v>
                </c:pt>
                <c:pt idx="15">
                  <c:v>7.601694915254237</c:v>
                </c:pt>
                <c:pt idx="16">
                  <c:v>8</c:v>
                </c:pt>
                <c:pt idx="17">
                  <c:v>7.7226890756302522</c:v>
                </c:pt>
                <c:pt idx="18">
                  <c:v>7.7281553398058254</c:v>
                </c:pt>
                <c:pt idx="19">
                  <c:v>8</c:v>
                </c:pt>
                <c:pt idx="20">
                  <c:v>7.84</c:v>
                </c:pt>
                <c:pt idx="21">
                  <c:v>8.5714285714285712</c:v>
                </c:pt>
                <c:pt idx="22">
                  <c:v>7.88</c:v>
                </c:pt>
                <c:pt idx="23">
                  <c:v>7.6907216494845363</c:v>
                </c:pt>
                <c:pt idx="24">
                  <c:v>7.8219178082191778</c:v>
                </c:pt>
                <c:pt idx="25">
                  <c:v>7.5039647577092508</c:v>
                </c:pt>
                <c:pt idx="26">
                  <c:v>8.0512820512820511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6-46BB-8220-348C365DDB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0572256"/>
        <c:axId val="1170575584"/>
      </c:barChart>
      <c:catAx>
        <c:axId val="11705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0575584"/>
        <c:crosses val="autoZero"/>
        <c:auto val="1"/>
        <c:lblAlgn val="ctr"/>
        <c:lblOffset val="100"/>
        <c:noMultiLvlLbl val="0"/>
      </c:catAx>
      <c:valAx>
        <c:axId val="1170575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7057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tab!$A$130:$A$139</c:f>
              <c:strCache>
                <c:ptCount val="10"/>
                <c:pt idx="0">
                  <c:v>Alterou significativamente os seus produtos e serviços</c:v>
                </c:pt>
                <c:pt idx="1">
                  <c:v>Lançou NOVO produto ou serviço no mercado</c:v>
                </c:pt>
                <c:pt idx="2">
                  <c:v>Acessou novos mercados</c:v>
                </c:pt>
                <c:pt idx="3">
                  <c:v>Alterou significativamente os métodos/processos de produção e de distribuição</c:v>
                </c:pt>
                <c:pt idx="4">
                  <c:v>Ampliou receita de produtos atuais ou novos</c:v>
                </c:pt>
                <c:pt idx="5">
                  <c:v>Criou uma cultura de inovação na empresa</c:v>
                </c:pt>
                <c:pt idx="6">
                  <c:v>Implantou NOVOS métodos/processos de produção e de distribuição</c:v>
                </c:pt>
                <c:pt idx="7">
                  <c:v>Identificou novos clientes</c:v>
                </c:pt>
                <c:pt idx="8">
                  <c:v>Reduziu custos</c:v>
                </c:pt>
                <c:pt idx="9">
                  <c:v>Reduziu desperdícios</c:v>
                </c:pt>
              </c:strCache>
            </c:strRef>
          </c:cat>
          <c:val>
            <c:numRef>
              <c:f>tab!$C$130:$C$139</c:f>
              <c:numCache>
                <c:formatCode>0%</c:formatCode>
                <c:ptCount val="10"/>
                <c:pt idx="0">
                  <c:v>0.11739522307345651</c:v>
                </c:pt>
                <c:pt idx="1">
                  <c:v>0.23794502027940514</c:v>
                </c:pt>
                <c:pt idx="2">
                  <c:v>0.25191527715187023</c:v>
                </c:pt>
                <c:pt idx="3">
                  <c:v>0.26858945470932855</c:v>
                </c:pt>
                <c:pt idx="4">
                  <c:v>0.29652996845425866</c:v>
                </c:pt>
                <c:pt idx="5">
                  <c:v>0.34880576836412797</c:v>
                </c:pt>
                <c:pt idx="6">
                  <c:v>0.39860297431275349</c:v>
                </c:pt>
                <c:pt idx="7">
                  <c:v>0.41054529067147366</c:v>
                </c:pt>
                <c:pt idx="8">
                  <c:v>0.42361424064894099</c:v>
                </c:pt>
                <c:pt idx="9">
                  <c:v>0.43488057683641279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8-4820-B61F-85BC97DF6F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75379184"/>
        <c:axId val="1175386256"/>
      </c:barChart>
      <c:catAx>
        <c:axId val="117537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86256"/>
        <c:crosses val="autoZero"/>
        <c:auto val="1"/>
        <c:lblAlgn val="ctr"/>
        <c:lblOffset val="100"/>
        <c:noMultiLvlLbl val="0"/>
      </c:catAx>
      <c:valAx>
        <c:axId val="1175386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537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tab!$A$143:$A$149</c:f>
              <c:strCache>
                <c:ptCount val="7"/>
                <c:pt idx="0">
                  <c:v>Entre 1% e 10%</c:v>
                </c:pt>
                <c:pt idx="1">
                  <c:v>Entre 11% e 20%</c:v>
                </c:pt>
                <c:pt idx="2">
                  <c:v>Entre 21% e 30%</c:v>
                </c:pt>
                <c:pt idx="3">
                  <c:v>Entre 31% e 40%</c:v>
                </c:pt>
                <c:pt idx="4">
                  <c:v>Entre 41% e 50%</c:v>
                </c:pt>
                <c:pt idx="5">
                  <c:v>Mais de 50%</c:v>
                </c:pt>
                <c:pt idx="6">
                  <c:v>Não sabe avaliar quanto reduziu</c:v>
                </c:pt>
              </c:strCache>
            </c:strRef>
          </c:cat>
          <c:val>
            <c:numRef>
              <c:f>tab!$C$143:$C$149</c:f>
              <c:numCache>
                <c:formatCode>0%</c:formatCode>
                <c:ptCount val="7"/>
                <c:pt idx="0">
                  <c:v>0.33634912187333688</c:v>
                </c:pt>
                <c:pt idx="1">
                  <c:v>0.32251197445449709</c:v>
                </c:pt>
                <c:pt idx="2">
                  <c:v>0.14529004789781799</c:v>
                </c:pt>
                <c:pt idx="3">
                  <c:v>6.1734965407131456E-2</c:v>
                </c:pt>
                <c:pt idx="4">
                  <c:v>3.2464076636508785E-2</c:v>
                </c:pt>
                <c:pt idx="5">
                  <c:v>2.2352315061202766E-2</c:v>
                </c:pt>
                <c:pt idx="6">
                  <c:v>7.9297498669505057E-2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D-4874-8A83-4CF1B24E53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19036464"/>
        <c:axId val="1219042288"/>
      </c:barChart>
      <c:catAx>
        <c:axId val="121903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9042288"/>
        <c:crosses val="autoZero"/>
        <c:auto val="1"/>
        <c:lblAlgn val="ctr"/>
        <c:lblOffset val="100"/>
        <c:noMultiLvlLbl val="0"/>
      </c:catAx>
      <c:valAx>
        <c:axId val="1219042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1903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tab!$A$155:$A$159</c:f>
              <c:strCache>
                <c:ptCount val="5"/>
                <c:pt idx="0">
                  <c:v>Não foi sugerido pelo ALI</c:v>
                </c:pt>
                <c:pt idx="1">
                  <c:v>Não precisou de nenhum curso/consultoria adicional</c:v>
                </c:pt>
                <c:pt idx="2">
                  <c:v>Não sabe</c:v>
                </c:pt>
                <c:pt idx="3">
                  <c:v>Sim, e realizou o serviço sugerido</c:v>
                </c:pt>
                <c:pt idx="4">
                  <c:v>Sim, mas não realizou o serviço sugerido</c:v>
                </c:pt>
              </c:strCache>
            </c:strRef>
          </c:cat>
          <c:val>
            <c:numRef>
              <c:f>tab!$C$155:$C$159</c:f>
              <c:numCache>
                <c:formatCode>0%</c:formatCode>
                <c:ptCount val="5"/>
                <c:pt idx="0">
                  <c:v>8.4597701149425289E-2</c:v>
                </c:pt>
                <c:pt idx="1">
                  <c:v>0.28390804597701147</c:v>
                </c:pt>
                <c:pt idx="2">
                  <c:v>7.5402298850574714E-2</c:v>
                </c:pt>
                <c:pt idx="3">
                  <c:v>0.36321839080459772</c:v>
                </c:pt>
                <c:pt idx="4">
                  <c:v>0.1928735632183908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5-4EBB-BEFD-A1D1E5E06C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19043120"/>
        <c:axId val="1219030224"/>
      </c:barChart>
      <c:catAx>
        <c:axId val="121904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9030224"/>
        <c:crosses val="autoZero"/>
        <c:auto val="1"/>
        <c:lblAlgn val="ctr"/>
        <c:lblOffset val="100"/>
        <c:noMultiLvlLbl val="0"/>
      </c:catAx>
      <c:valAx>
        <c:axId val="1219030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1904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tab!$O$11</c:f>
              <c:strCache>
                <c:ptCount val="1"/>
                <c:pt idx="0">
                  <c:v>Demais empresas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tab!$N$12:$N$38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tab!$O$12:$O$38</c:f>
              <c:numCache>
                <c:formatCode>0%</c:formatCode>
                <c:ptCount val="27"/>
                <c:pt idx="0">
                  <c:v>4.7619047619047616E-2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1.5625E-2</c:v>
                </c:pt>
                <c:pt idx="5">
                  <c:v>0</c:v>
                </c:pt>
                <c:pt idx="6">
                  <c:v>0</c:v>
                </c:pt>
                <c:pt idx="7">
                  <c:v>9.8039215686274508E-3</c:v>
                </c:pt>
                <c:pt idx="8">
                  <c:v>1.4218009478672985E-2</c:v>
                </c:pt>
                <c:pt idx="9">
                  <c:v>0</c:v>
                </c:pt>
                <c:pt idx="10">
                  <c:v>1.5698587127158554E-2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0.04</c:v>
                </c:pt>
                <c:pt idx="16">
                  <c:v>3.2258064516129031E-2</c:v>
                </c:pt>
                <c:pt idx="17">
                  <c:v>3.6734693877551024E-2</c:v>
                </c:pt>
                <c:pt idx="18">
                  <c:v>2.3041474654377881E-2</c:v>
                </c:pt>
                <c:pt idx="19">
                  <c:v>2.5000000000000001E-2</c:v>
                </c:pt>
                <c:pt idx="20">
                  <c:v>0</c:v>
                </c:pt>
                <c:pt idx="21">
                  <c:v>0</c:v>
                </c:pt>
                <c:pt idx="22">
                  <c:v>3.0878859857482184E-2</c:v>
                </c:pt>
                <c:pt idx="23">
                  <c:v>1.9138755980861243E-2</c:v>
                </c:pt>
                <c:pt idx="24">
                  <c:v>5.1948051948051951E-2</c:v>
                </c:pt>
                <c:pt idx="25">
                  <c:v>2.7937551355792935E-2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F-4E8D-9D64-13661FA6BE18}"/>
            </c:ext>
          </c:extLst>
        </c:ser>
        <c:ser>
          <c:idx val="1"/>
          <c:order val="1"/>
          <c:tx>
            <c:strRef>
              <c:f>tab!$P$11</c:f>
              <c:strCache>
                <c:ptCount val="1"/>
                <c:pt idx="0">
                  <c:v>Grande porte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tab!$N$12:$N$38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tab!$P$12:$P$38</c:f>
              <c:numCache>
                <c:formatCode>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2.4650780608052587E-3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F-4E8D-9D64-13661FA6BE18}"/>
            </c:ext>
          </c:extLst>
        </c:ser>
        <c:ser>
          <c:idx val="2"/>
          <c:order val="2"/>
          <c:tx>
            <c:strRef>
              <c:f>tab!$Q$11</c:f>
              <c:strCache>
                <c:ptCount val="1"/>
                <c:pt idx="0">
                  <c:v>Média Empresa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tab!$N$12:$N$38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tab!$Q$12:$Q$38</c:f>
              <c:numCache>
                <c:formatCode>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2.9411764705882353E-2</c:v>
                </c:pt>
                <c:pt idx="8">
                  <c:v>0</c:v>
                </c:pt>
                <c:pt idx="9">
                  <c:v>1.6129032258064516E-2</c:v>
                </c:pt>
                <c:pt idx="10">
                  <c:v>1.098901098901099E-2</c:v>
                </c:pt>
                <c:pt idx="11">
                  <c:v>1.8691588785046728E-2</c:v>
                </c:pt>
                <c:pt idx="12">
                  <c:v>0</c:v>
                </c:pt>
                <c:pt idx="13">
                  <c:v>1.834862385321101E-2</c:v>
                </c:pt>
                <c:pt idx="14">
                  <c:v>1.3333333333333334E-2</c:v>
                </c:pt>
                <c:pt idx="15">
                  <c:v>8.0000000000000002E-3</c:v>
                </c:pt>
                <c:pt idx="16">
                  <c:v>1.6129032258064516E-2</c:v>
                </c:pt>
                <c:pt idx="17">
                  <c:v>1.2244897959183673E-2</c:v>
                </c:pt>
                <c:pt idx="18">
                  <c:v>0</c:v>
                </c:pt>
                <c:pt idx="19">
                  <c:v>0</c:v>
                </c:pt>
                <c:pt idx="20">
                  <c:v>3.5714285714285712E-2</c:v>
                </c:pt>
                <c:pt idx="21">
                  <c:v>0</c:v>
                </c:pt>
                <c:pt idx="22">
                  <c:v>7.1258907363420431E-3</c:v>
                </c:pt>
                <c:pt idx="23">
                  <c:v>2.3923444976076555E-2</c:v>
                </c:pt>
                <c:pt idx="24">
                  <c:v>2.5974025974025976E-2</c:v>
                </c:pt>
                <c:pt idx="25">
                  <c:v>9.8603122432210349E-3</c:v>
                </c:pt>
                <c:pt idx="2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F-4E8D-9D64-13661FA6BE18}"/>
            </c:ext>
          </c:extLst>
        </c:ser>
        <c:ser>
          <c:idx val="3"/>
          <c:order val="3"/>
          <c:tx>
            <c:strRef>
              <c:f>tab!$R$11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tab!$N$12:$N$38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tab!$R$12:$R$38</c:f>
              <c:numCache>
                <c:formatCode>0%</c:formatCode>
                <c:ptCount val="27"/>
                <c:pt idx="0">
                  <c:v>4.7619047619047616E-2</c:v>
                </c:pt>
                <c:pt idx="1">
                  <c:v>1.9230769230769232E-2</c:v>
                </c:pt>
                <c:pt idx="2">
                  <c:v>0</c:v>
                </c:pt>
                <c:pt idx="3">
                  <c:v>2.8571428571428571E-2</c:v>
                </c:pt>
                <c:pt idx="4">
                  <c:v>3.125E-2</c:v>
                </c:pt>
                <c:pt idx="5">
                  <c:v>1.0638297872340425E-2</c:v>
                </c:pt>
                <c:pt idx="6">
                  <c:v>3.5714285714285712E-2</c:v>
                </c:pt>
                <c:pt idx="7">
                  <c:v>9.8039215686274508E-3</c:v>
                </c:pt>
                <c:pt idx="8">
                  <c:v>1.8957345971563982E-2</c:v>
                </c:pt>
                <c:pt idx="9">
                  <c:v>3.2258064516129031E-2</c:v>
                </c:pt>
                <c:pt idx="10">
                  <c:v>2.8257456828885402E-2</c:v>
                </c:pt>
                <c:pt idx="11">
                  <c:v>9.3457943925233638E-3</c:v>
                </c:pt>
                <c:pt idx="12">
                  <c:v>0</c:v>
                </c:pt>
                <c:pt idx="13">
                  <c:v>1.834862385321101E-2</c:v>
                </c:pt>
                <c:pt idx="14">
                  <c:v>9.3333333333333338E-2</c:v>
                </c:pt>
                <c:pt idx="15">
                  <c:v>0.04</c:v>
                </c:pt>
                <c:pt idx="16">
                  <c:v>1.6129032258064516E-2</c:v>
                </c:pt>
                <c:pt idx="17">
                  <c:v>8.1632653061224497E-3</c:v>
                </c:pt>
                <c:pt idx="18">
                  <c:v>9.2165898617511521E-3</c:v>
                </c:pt>
                <c:pt idx="19">
                  <c:v>1.6666666666666666E-2</c:v>
                </c:pt>
                <c:pt idx="20">
                  <c:v>0</c:v>
                </c:pt>
                <c:pt idx="21">
                  <c:v>0.25</c:v>
                </c:pt>
                <c:pt idx="22">
                  <c:v>1.1876484560570071E-2</c:v>
                </c:pt>
                <c:pt idx="23">
                  <c:v>2.8708133971291867E-2</c:v>
                </c:pt>
                <c:pt idx="24">
                  <c:v>1.2987012987012988E-2</c:v>
                </c:pt>
                <c:pt idx="25">
                  <c:v>4.6836483155299917E-2</c:v>
                </c:pt>
                <c:pt idx="26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3F-4E8D-9D64-13661FA6BE18}"/>
            </c:ext>
          </c:extLst>
        </c:ser>
        <c:ser>
          <c:idx val="4"/>
          <c:order val="4"/>
          <c:tx>
            <c:strRef>
              <c:f>tab!$S$11</c:f>
              <c:strCache>
                <c:ptCount val="1"/>
                <c:pt idx="0">
                  <c:v>Microempresa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tab!$N$12:$N$38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tab!$S$12:$S$38</c:f>
              <c:numCache>
                <c:formatCode>0%</c:formatCode>
                <c:ptCount val="27"/>
                <c:pt idx="0">
                  <c:v>0.80952380952380953</c:v>
                </c:pt>
                <c:pt idx="1">
                  <c:v>0.82692307692307687</c:v>
                </c:pt>
                <c:pt idx="2">
                  <c:v>0.73076923076923073</c:v>
                </c:pt>
                <c:pt idx="3">
                  <c:v>0.8571428571428571</c:v>
                </c:pt>
                <c:pt idx="4">
                  <c:v>0.6875</c:v>
                </c:pt>
                <c:pt idx="5">
                  <c:v>0.88297872340425532</c:v>
                </c:pt>
                <c:pt idx="6">
                  <c:v>0.8035714285714286</c:v>
                </c:pt>
                <c:pt idx="7">
                  <c:v>0.81372549019607843</c:v>
                </c:pt>
                <c:pt idx="8">
                  <c:v>0.84360189573459721</c:v>
                </c:pt>
                <c:pt idx="9">
                  <c:v>0.77419354838709675</c:v>
                </c:pt>
                <c:pt idx="10">
                  <c:v>0.8037676609105181</c:v>
                </c:pt>
                <c:pt idx="11">
                  <c:v>0.79439252336448596</c:v>
                </c:pt>
                <c:pt idx="12">
                  <c:v>0.87234042553191493</c:v>
                </c:pt>
                <c:pt idx="13">
                  <c:v>0.77064220183486243</c:v>
                </c:pt>
                <c:pt idx="14">
                  <c:v>0.77333333333333332</c:v>
                </c:pt>
                <c:pt idx="15">
                  <c:v>0.74399999999999999</c:v>
                </c:pt>
                <c:pt idx="16">
                  <c:v>0.80645161290322576</c:v>
                </c:pt>
                <c:pt idx="17">
                  <c:v>0.78775510204081634</c:v>
                </c:pt>
                <c:pt idx="18">
                  <c:v>0.78801843317972353</c:v>
                </c:pt>
                <c:pt idx="19">
                  <c:v>0.8</c:v>
                </c:pt>
                <c:pt idx="20">
                  <c:v>0.7857142857142857</c:v>
                </c:pt>
                <c:pt idx="21">
                  <c:v>0.625</c:v>
                </c:pt>
                <c:pt idx="22">
                  <c:v>0.76009501187648454</c:v>
                </c:pt>
                <c:pt idx="23">
                  <c:v>0.75837320574162681</c:v>
                </c:pt>
                <c:pt idx="24">
                  <c:v>0.76623376623376627</c:v>
                </c:pt>
                <c:pt idx="25">
                  <c:v>0.72637633525061629</c:v>
                </c:pt>
                <c:pt idx="2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F-4E8D-9D64-13661FA6BE18}"/>
            </c:ext>
          </c:extLst>
        </c:ser>
        <c:ser>
          <c:idx val="5"/>
          <c:order val="5"/>
          <c:tx>
            <c:strRef>
              <c:f>tab!$T$11</c:f>
              <c:strCache>
                <c:ptCount val="1"/>
                <c:pt idx="0">
                  <c:v>Pequeno porte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tab!$N$12:$N$38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tab!$T$12:$T$38</c:f>
              <c:numCache>
                <c:formatCode>0%</c:formatCode>
                <c:ptCount val="27"/>
                <c:pt idx="0">
                  <c:v>9.5238095238095233E-2</c:v>
                </c:pt>
                <c:pt idx="1">
                  <c:v>0.15384615384615385</c:v>
                </c:pt>
                <c:pt idx="2">
                  <c:v>0.26923076923076922</c:v>
                </c:pt>
                <c:pt idx="3">
                  <c:v>0.11428571428571428</c:v>
                </c:pt>
                <c:pt idx="4">
                  <c:v>0.265625</c:v>
                </c:pt>
                <c:pt idx="5">
                  <c:v>0.10638297872340426</c:v>
                </c:pt>
                <c:pt idx="6">
                  <c:v>0.16071428571428573</c:v>
                </c:pt>
                <c:pt idx="7">
                  <c:v>0.13725490196078433</c:v>
                </c:pt>
                <c:pt idx="8">
                  <c:v>0.12322274881516587</c:v>
                </c:pt>
                <c:pt idx="9">
                  <c:v>0.17741935483870969</c:v>
                </c:pt>
                <c:pt idx="10">
                  <c:v>0.14128728414442701</c:v>
                </c:pt>
                <c:pt idx="11">
                  <c:v>0.17757009345794392</c:v>
                </c:pt>
                <c:pt idx="12">
                  <c:v>0.1276595744680851</c:v>
                </c:pt>
                <c:pt idx="13">
                  <c:v>0.19266055045871561</c:v>
                </c:pt>
                <c:pt idx="14">
                  <c:v>0.12</c:v>
                </c:pt>
                <c:pt idx="15">
                  <c:v>0.16800000000000001</c:v>
                </c:pt>
                <c:pt idx="16">
                  <c:v>0.12903225806451613</c:v>
                </c:pt>
                <c:pt idx="17">
                  <c:v>0.15510204081632653</c:v>
                </c:pt>
                <c:pt idx="18">
                  <c:v>0.17972350230414746</c:v>
                </c:pt>
                <c:pt idx="19">
                  <c:v>0.15833333333333333</c:v>
                </c:pt>
                <c:pt idx="20">
                  <c:v>0.17857142857142858</c:v>
                </c:pt>
                <c:pt idx="21">
                  <c:v>0.125</c:v>
                </c:pt>
                <c:pt idx="22">
                  <c:v>0.19002375296912113</c:v>
                </c:pt>
                <c:pt idx="23">
                  <c:v>0.16985645933014354</c:v>
                </c:pt>
                <c:pt idx="24">
                  <c:v>0.14285714285714285</c:v>
                </c:pt>
                <c:pt idx="25">
                  <c:v>0.18652423993426459</c:v>
                </c:pt>
                <c:pt idx="26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3F-4E8D-9D64-13661FA6BE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3791647"/>
        <c:axId val="573793727"/>
      </c:barChart>
      <c:catAx>
        <c:axId val="57379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3793727"/>
        <c:crosses val="autoZero"/>
        <c:auto val="1"/>
        <c:lblAlgn val="ctr"/>
        <c:lblOffset val="100"/>
        <c:noMultiLvlLbl val="0"/>
      </c:catAx>
      <c:valAx>
        <c:axId val="57379372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3791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31027228466672E-2"/>
          <c:y val="3.9090795468748225E-2"/>
          <c:w val="0.93012905193466588"/>
          <c:h val="0.586497824135619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'tab uf'!$J$283</c:f>
              <c:strCache>
                <c:ptCount val="1"/>
                <c:pt idx="0">
                  <c:v>Não foi sugerido pelo ALI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uf'!$I$284:$I$310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uf'!$J$284:$J$310</c:f>
              <c:numCache>
                <c:formatCode>0%</c:formatCode>
                <c:ptCount val="27"/>
                <c:pt idx="0">
                  <c:v>0.10526315789473684</c:v>
                </c:pt>
                <c:pt idx="1">
                  <c:v>0.10204081632653061</c:v>
                </c:pt>
                <c:pt idx="2">
                  <c:v>4.3478260869565216E-2</c:v>
                </c:pt>
                <c:pt idx="3">
                  <c:v>0.12903225806451613</c:v>
                </c:pt>
                <c:pt idx="4">
                  <c:v>7.0175438596491224E-2</c:v>
                </c:pt>
                <c:pt idx="5">
                  <c:v>7.8651685393258425E-2</c:v>
                </c:pt>
                <c:pt idx="6">
                  <c:v>6.7307692307692304E-2</c:v>
                </c:pt>
                <c:pt idx="7">
                  <c:v>6.4516129032258063E-2</c:v>
                </c:pt>
                <c:pt idx="8">
                  <c:v>0.11229946524064172</c:v>
                </c:pt>
                <c:pt idx="9">
                  <c:v>0.17543859649122806</c:v>
                </c:pt>
                <c:pt idx="10">
                  <c:v>9.1836734693877556E-2</c:v>
                </c:pt>
                <c:pt idx="11">
                  <c:v>4.9504950495049507E-2</c:v>
                </c:pt>
                <c:pt idx="12">
                  <c:v>6.9767441860465115E-2</c:v>
                </c:pt>
                <c:pt idx="13">
                  <c:v>6.1224489795918366E-2</c:v>
                </c:pt>
                <c:pt idx="14">
                  <c:v>8.5714285714285715E-2</c:v>
                </c:pt>
                <c:pt idx="15">
                  <c:v>4.3103448275862072E-2</c:v>
                </c:pt>
                <c:pt idx="16">
                  <c:v>9.0909090909090912E-2</c:v>
                </c:pt>
                <c:pt idx="17">
                  <c:v>8.9361702127659579E-2</c:v>
                </c:pt>
                <c:pt idx="18">
                  <c:v>7.3529411764705885E-2</c:v>
                </c:pt>
                <c:pt idx="19">
                  <c:v>0.15315315315315314</c:v>
                </c:pt>
                <c:pt idx="20">
                  <c:v>0.08</c:v>
                </c:pt>
                <c:pt idx="21">
                  <c:v>0</c:v>
                </c:pt>
                <c:pt idx="22">
                  <c:v>8.1632653061224483E-2</c:v>
                </c:pt>
                <c:pt idx="23">
                  <c:v>8.4880636604774531E-2</c:v>
                </c:pt>
                <c:pt idx="24">
                  <c:v>2.7397260273972601E-2</c:v>
                </c:pt>
                <c:pt idx="25">
                  <c:v>8.4914182475158084E-2</c:v>
                </c:pt>
                <c:pt idx="26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4-4F4C-9875-29D540A07DE1}"/>
            </c:ext>
          </c:extLst>
        </c:ser>
        <c:ser>
          <c:idx val="1"/>
          <c:order val="1"/>
          <c:tx>
            <c:strRef>
              <c:f>'tab uf'!$K$283</c:f>
              <c:strCache>
                <c:ptCount val="1"/>
                <c:pt idx="0">
                  <c:v>Não precisou de nenhum curso/consultoria adicional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uf'!$I$284:$I$310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uf'!$K$284:$K$310</c:f>
              <c:numCache>
                <c:formatCode>0%</c:formatCode>
                <c:ptCount val="27"/>
                <c:pt idx="0">
                  <c:v>0.36842105263157893</c:v>
                </c:pt>
                <c:pt idx="1">
                  <c:v>0.20408163265306123</c:v>
                </c:pt>
                <c:pt idx="2">
                  <c:v>0.52173913043478259</c:v>
                </c:pt>
                <c:pt idx="3">
                  <c:v>0.19354838709677419</c:v>
                </c:pt>
                <c:pt idx="4">
                  <c:v>0.24561403508771928</c:v>
                </c:pt>
                <c:pt idx="5">
                  <c:v>0.2808988764044944</c:v>
                </c:pt>
                <c:pt idx="6">
                  <c:v>0.20192307692307693</c:v>
                </c:pt>
                <c:pt idx="7">
                  <c:v>0.25806451612903225</c:v>
                </c:pt>
                <c:pt idx="8">
                  <c:v>0.32085561497326204</c:v>
                </c:pt>
                <c:pt idx="9">
                  <c:v>0.2807017543859649</c:v>
                </c:pt>
                <c:pt idx="10">
                  <c:v>0.29251700680272108</c:v>
                </c:pt>
                <c:pt idx="11">
                  <c:v>0.24752475247524752</c:v>
                </c:pt>
                <c:pt idx="12">
                  <c:v>0.27906976744186046</c:v>
                </c:pt>
                <c:pt idx="13">
                  <c:v>0.20408163265306123</c:v>
                </c:pt>
                <c:pt idx="14">
                  <c:v>0.38571428571428573</c:v>
                </c:pt>
                <c:pt idx="15">
                  <c:v>0.13793103448275862</c:v>
                </c:pt>
                <c:pt idx="16">
                  <c:v>0.25454545454545452</c:v>
                </c:pt>
                <c:pt idx="17">
                  <c:v>0.38723404255319149</c:v>
                </c:pt>
                <c:pt idx="18">
                  <c:v>0.31862745098039214</c:v>
                </c:pt>
                <c:pt idx="19">
                  <c:v>0.27927927927927926</c:v>
                </c:pt>
                <c:pt idx="20">
                  <c:v>0.32</c:v>
                </c:pt>
                <c:pt idx="21">
                  <c:v>0.42857142857142855</c:v>
                </c:pt>
                <c:pt idx="22">
                  <c:v>0.43622448979591838</c:v>
                </c:pt>
                <c:pt idx="23">
                  <c:v>0.30769230769230771</c:v>
                </c:pt>
                <c:pt idx="24">
                  <c:v>0.15068493150684931</c:v>
                </c:pt>
                <c:pt idx="25">
                  <c:v>0.22312556458897922</c:v>
                </c:pt>
                <c:pt idx="26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E4-4F4C-9875-29D540A07DE1}"/>
            </c:ext>
          </c:extLst>
        </c:ser>
        <c:ser>
          <c:idx val="2"/>
          <c:order val="2"/>
          <c:tx>
            <c:strRef>
              <c:f>'tab uf'!$L$283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uf'!$I$284:$I$310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uf'!$L$284:$L$310</c:f>
              <c:numCache>
                <c:formatCode>0%</c:formatCode>
                <c:ptCount val="27"/>
                <c:pt idx="0">
                  <c:v>5.2631578947368418E-2</c:v>
                </c:pt>
                <c:pt idx="1">
                  <c:v>6.1224489795918366E-2</c:v>
                </c:pt>
                <c:pt idx="2">
                  <c:v>8.6956521739130432E-2</c:v>
                </c:pt>
                <c:pt idx="3">
                  <c:v>6.4516129032258063E-2</c:v>
                </c:pt>
                <c:pt idx="4">
                  <c:v>0.10526315789473684</c:v>
                </c:pt>
                <c:pt idx="5">
                  <c:v>0.11235955056179775</c:v>
                </c:pt>
                <c:pt idx="6">
                  <c:v>0.10576923076923077</c:v>
                </c:pt>
                <c:pt idx="7">
                  <c:v>4.3010752688172046E-2</c:v>
                </c:pt>
                <c:pt idx="8">
                  <c:v>0.11229946524064172</c:v>
                </c:pt>
                <c:pt idx="9">
                  <c:v>5.2631578947368418E-2</c:v>
                </c:pt>
                <c:pt idx="10">
                  <c:v>5.6122448979591837E-2</c:v>
                </c:pt>
                <c:pt idx="11">
                  <c:v>8.9108910891089105E-2</c:v>
                </c:pt>
                <c:pt idx="12">
                  <c:v>9.3023255813953487E-2</c:v>
                </c:pt>
                <c:pt idx="13">
                  <c:v>3.0612244897959183E-2</c:v>
                </c:pt>
                <c:pt idx="14">
                  <c:v>0.11428571428571428</c:v>
                </c:pt>
                <c:pt idx="15">
                  <c:v>5.1724137931034482E-2</c:v>
                </c:pt>
                <c:pt idx="16">
                  <c:v>5.4545454545454543E-2</c:v>
                </c:pt>
                <c:pt idx="17">
                  <c:v>0.11063829787234042</c:v>
                </c:pt>
                <c:pt idx="18">
                  <c:v>5.8823529411764705E-2</c:v>
                </c:pt>
                <c:pt idx="19">
                  <c:v>7.2072072072072071E-2</c:v>
                </c:pt>
                <c:pt idx="20">
                  <c:v>0.04</c:v>
                </c:pt>
                <c:pt idx="21">
                  <c:v>0.14285714285714285</c:v>
                </c:pt>
                <c:pt idx="22">
                  <c:v>5.8673469387755105E-2</c:v>
                </c:pt>
                <c:pt idx="23">
                  <c:v>7.9575596816976124E-2</c:v>
                </c:pt>
                <c:pt idx="24">
                  <c:v>9.5890410958904104E-2</c:v>
                </c:pt>
                <c:pt idx="25">
                  <c:v>7.8590785907859076E-2</c:v>
                </c:pt>
                <c:pt idx="26">
                  <c:v>0.10256410256410256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E4-4F4C-9875-29D540A07DE1}"/>
            </c:ext>
          </c:extLst>
        </c:ser>
        <c:ser>
          <c:idx val="3"/>
          <c:order val="3"/>
          <c:tx>
            <c:strRef>
              <c:f>'tab uf'!$M$283</c:f>
              <c:strCache>
                <c:ptCount val="1"/>
                <c:pt idx="0">
                  <c:v>Sim, e realizou o serviço sugerido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uf'!$I$284:$I$310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uf'!$M$284:$M$310</c:f>
              <c:numCache>
                <c:formatCode>0%</c:formatCode>
                <c:ptCount val="27"/>
                <c:pt idx="0">
                  <c:v>0.36842105263157893</c:v>
                </c:pt>
                <c:pt idx="1">
                  <c:v>0.44897959183673469</c:v>
                </c:pt>
                <c:pt idx="2">
                  <c:v>4.3478260869565216E-2</c:v>
                </c:pt>
                <c:pt idx="3">
                  <c:v>0.45161290322580644</c:v>
                </c:pt>
                <c:pt idx="4">
                  <c:v>0.26315789473684209</c:v>
                </c:pt>
                <c:pt idx="5">
                  <c:v>0.29213483146067415</c:v>
                </c:pt>
                <c:pt idx="6">
                  <c:v>0.46153846153846156</c:v>
                </c:pt>
                <c:pt idx="7">
                  <c:v>0.5053763440860215</c:v>
                </c:pt>
                <c:pt idx="8">
                  <c:v>0.20320855614973263</c:v>
                </c:pt>
                <c:pt idx="9">
                  <c:v>0.24561403508771928</c:v>
                </c:pt>
                <c:pt idx="10">
                  <c:v>0.38435374149659862</c:v>
                </c:pt>
                <c:pt idx="11">
                  <c:v>0.39603960396039606</c:v>
                </c:pt>
                <c:pt idx="12">
                  <c:v>0.46511627906976744</c:v>
                </c:pt>
                <c:pt idx="13">
                  <c:v>0.32653061224489793</c:v>
                </c:pt>
                <c:pt idx="14">
                  <c:v>0.17142857142857143</c:v>
                </c:pt>
                <c:pt idx="15">
                  <c:v>0.49137931034482757</c:v>
                </c:pt>
                <c:pt idx="16">
                  <c:v>0.36363636363636365</c:v>
                </c:pt>
                <c:pt idx="17">
                  <c:v>0.24680851063829787</c:v>
                </c:pt>
                <c:pt idx="18">
                  <c:v>0.32843137254901961</c:v>
                </c:pt>
                <c:pt idx="19">
                  <c:v>0.23423423423423423</c:v>
                </c:pt>
                <c:pt idx="20">
                  <c:v>0.48</c:v>
                </c:pt>
                <c:pt idx="21">
                  <c:v>0.2857142857142857</c:v>
                </c:pt>
                <c:pt idx="22">
                  <c:v>0.22704081632653061</c:v>
                </c:pt>
                <c:pt idx="23">
                  <c:v>0.33952254641909813</c:v>
                </c:pt>
                <c:pt idx="24">
                  <c:v>0.54794520547945202</c:v>
                </c:pt>
                <c:pt idx="25">
                  <c:v>0.45889792231255644</c:v>
                </c:pt>
                <c:pt idx="26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E4-4F4C-9875-29D540A07DE1}"/>
            </c:ext>
          </c:extLst>
        </c:ser>
        <c:ser>
          <c:idx val="4"/>
          <c:order val="4"/>
          <c:tx>
            <c:strRef>
              <c:f>'tab uf'!$N$283</c:f>
              <c:strCache>
                <c:ptCount val="1"/>
                <c:pt idx="0">
                  <c:v>Sim, mas não realizou o serviço sugerido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uf'!$I$284:$I$310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uf'!$N$284:$N$310</c:f>
              <c:numCache>
                <c:formatCode>0%</c:formatCode>
                <c:ptCount val="27"/>
                <c:pt idx="0">
                  <c:v>0.10526315789473684</c:v>
                </c:pt>
                <c:pt idx="1">
                  <c:v>0.18367346938775511</c:v>
                </c:pt>
                <c:pt idx="2">
                  <c:v>0.30434782608695654</c:v>
                </c:pt>
                <c:pt idx="3">
                  <c:v>0.16129032258064516</c:v>
                </c:pt>
                <c:pt idx="4">
                  <c:v>0.31578947368421051</c:v>
                </c:pt>
                <c:pt idx="5">
                  <c:v>0.23595505617977527</c:v>
                </c:pt>
                <c:pt idx="6">
                  <c:v>0.16346153846153846</c:v>
                </c:pt>
                <c:pt idx="7">
                  <c:v>0.12903225806451613</c:v>
                </c:pt>
                <c:pt idx="8">
                  <c:v>0.25133689839572193</c:v>
                </c:pt>
                <c:pt idx="9">
                  <c:v>0.24561403508771928</c:v>
                </c:pt>
                <c:pt idx="10">
                  <c:v>0.17517006802721088</c:v>
                </c:pt>
                <c:pt idx="11">
                  <c:v>0.21782178217821782</c:v>
                </c:pt>
                <c:pt idx="12">
                  <c:v>9.3023255813953487E-2</c:v>
                </c:pt>
                <c:pt idx="13">
                  <c:v>0.37755102040816324</c:v>
                </c:pt>
                <c:pt idx="14">
                  <c:v>0.24285714285714285</c:v>
                </c:pt>
                <c:pt idx="15">
                  <c:v>0.27586206896551724</c:v>
                </c:pt>
                <c:pt idx="16">
                  <c:v>0.23636363636363636</c:v>
                </c:pt>
                <c:pt idx="17">
                  <c:v>0.16595744680851063</c:v>
                </c:pt>
                <c:pt idx="18">
                  <c:v>0.22058823529411764</c:v>
                </c:pt>
                <c:pt idx="19">
                  <c:v>0.26126126126126126</c:v>
                </c:pt>
                <c:pt idx="20">
                  <c:v>0.08</c:v>
                </c:pt>
                <c:pt idx="21">
                  <c:v>0.14285714285714285</c:v>
                </c:pt>
                <c:pt idx="22">
                  <c:v>0.19642857142857142</c:v>
                </c:pt>
                <c:pt idx="23">
                  <c:v>0.1883289124668435</c:v>
                </c:pt>
                <c:pt idx="24">
                  <c:v>0.17808219178082191</c:v>
                </c:pt>
                <c:pt idx="25">
                  <c:v>0.15447154471544716</c:v>
                </c:pt>
                <c:pt idx="26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E4-4F4C-9875-29D540A07D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10290704"/>
        <c:axId val="1210291952"/>
      </c:barChart>
      <c:catAx>
        <c:axId val="121029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0291952"/>
        <c:crosses val="autoZero"/>
        <c:auto val="1"/>
        <c:lblAlgn val="ctr"/>
        <c:lblOffset val="100"/>
        <c:noMultiLvlLbl val="0"/>
      </c:catAx>
      <c:valAx>
        <c:axId val="12102919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029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9413311249575"/>
          <c:y val="0.72508822760791269"/>
          <c:w val="0.58658207164308018"/>
          <c:h val="0.24893774641806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Notas Recomendação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762-4CD9-AC38-765C66721C5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2-4CD9-AC38-765C66721C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tab!$A$166:$A$176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tab!$C$166:$C$176</c:f>
              <c:numCache>
                <c:formatCode>0.0%</c:formatCode>
                <c:ptCount val="11"/>
                <c:pt idx="0">
                  <c:v>1.6091954022988506E-2</c:v>
                </c:pt>
                <c:pt idx="1">
                  <c:v>6.2068965517241377E-3</c:v>
                </c:pt>
                <c:pt idx="2">
                  <c:v>7.5862068965517242E-3</c:v>
                </c:pt>
                <c:pt idx="3">
                  <c:v>5.9770114942528738E-3</c:v>
                </c:pt>
                <c:pt idx="4">
                  <c:v>6.8965517241379309E-3</c:v>
                </c:pt>
                <c:pt idx="5">
                  <c:v>1.4712643678160919E-2</c:v>
                </c:pt>
                <c:pt idx="6">
                  <c:v>1.5172413793103448E-2</c:v>
                </c:pt>
                <c:pt idx="7">
                  <c:v>3.5862068965517239E-2</c:v>
                </c:pt>
                <c:pt idx="8">
                  <c:v>7.6781609195402292E-2</c:v>
                </c:pt>
                <c:pt idx="9">
                  <c:v>0.10850574712643678</c:v>
                </c:pt>
                <c:pt idx="10">
                  <c:v>0.70620689655172408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2-4CD9-AC38-765C66721C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7669792"/>
        <c:axId val="1167667296"/>
      </c:barChart>
      <c:catAx>
        <c:axId val="116766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7667296"/>
        <c:crosses val="autoZero"/>
        <c:auto val="1"/>
        <c:lblAlgn val="ctr"/>
        <c:lblOffset val="100"/>
        <c:noMultiLvlLbl val="0"/>
      </c:catAx>
      <c:valAx>
        <c:axId val="1167667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6766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Divisão dos clientes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 uf'!$N$347</c:f>
              <c:strCache>
                <c:ptCount val="1"/>
                <c:pt idx="0">
                  <c:v>Detratores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uf'!$M$348:$M$374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uf'!$N$348:$N$374</c:f>
              <c:numCache>
                <c:formatCode>0.0%</c:formatCode>
                <c:ptCount val="27"/>
                <c:pt idx="0">
                  <c:v>5.2631578947368418E-2</c:v>
                </c:pt>
                <c:pt idx="1">
                  <c:v>0</c:v>
                </c:pt>
                <c:pt idx="2">
                  <c:v>0.13043478260869565</c:v>
                </c:pt>
                <c:pt idx="3">
                  <c:v>3.2258064516129031E-2</c:v>
                </c:pt>
                <c:pt idx="4">
                  <c:v>0.15789473684210525</c:v>
                </c:pt>
                <c:pt idx="5">
                  <c:v>4.49438202247191E-2</c:v>
                </c:pt>
                <c:pt idx="6">
                  <c:v>0.10576923076923078</c:v>
                </c:pt>
                <c:pt idx="7">
                  <c:v>6.4516129032258063E-2</c:v>
                </c:pt>
                <c:pt idx="8">
                  <c:v>0.1229946524064171</c:v>
                </c:pt>
                <c:pt idx="9">
                  <c:v>7.0175438596491224E-2</c:v>
                </c:pt>
                <c:pt idx="10">
                  <c:v>6.2925170068027211E-2</c:v>
                </c:pt>
                <c:pt idx="11">
                  <c:v>2.9702970297029702E-2</c:v>
                </c:pt>
                <c:pt idx="12">
                  <c:v>2.3255813953488372E-2</c:v>
                </c:pt>
                <c:pt idx="13">
                  <c:v>0.1020408163265306</c:v>
                </c:pt>
                <c:pt idx="14">
                  <c:v>1.4285714285714285E-2</c:v>
                </c:pt>
                <c:pt idx="15">
                  <c:v>0.10344827586206896</c:v>
                </c:pt>
                <c:pt idx="16">
                  <c:v>7.2727272727272724E-2</c:v>
                </c:pt>
                <c:pt idx="17">
                  <c:v>8.5106382978723402E-2</c:v>
                </c:pt>
                <c:pt idx="18">
                  <c:v>4.4117647058823525E-2</c:v>
                </c:pt>
                <c:pt idx="19">
                  <c:v>4.5045045045045043E-2</c:v>
                </c:pt>
                <c:pt idx="20">
                  <c:v>0.04</c:v>
                </c:pt>
                <c:pt idx="21">
                  <c:v>0</c:v>
                </c:pt>
                <c:pt idx="22">
                  <c:v>5.612244897959183E-2</c:v>
                </c:pt>
                <c:pt idx="23">
                  <c:v>8.2228116710875321E-2</c:v>
                </c:pt>
                <c:pt idx="24">
                  <c:v>6.8493150684931503E-2</c:v>
                </c:pt>
                <c:pt idx="25">
                  <c:v>8.0397470641373064E-2</c:v>
                </c:pt>
                <c:pt idx="26">
                  <c:v>0.10256410256410256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B-4719-80E1-A5EA0D7C8EC9}"/>
            </c:ext>
          </c:extLst>
        </c:ser>
        <c:ser>
          <c:idx val="1"/>
          <c:order val="1"/>
          <c:tx>
            <c:strRef>
              <c:f>'tab uf'!$O$347</c:f>
              <c:strCache>
                <c:ptCount val="1"/>
                <c:pt idx="0">
                  <c:v>Neutros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uf'!$M$348:$M$374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uf'!$O$348:$O$374</c:f>
              <c:numCache>
                <c:formatCode>0.0%</c:formatCode>
                <c:ptCount val="27"/>
                <c:pt idx="0">
                  <c:v>0</c:v>
                </c:pt>
                <c:pt idx="1">
                  <c:v>6.1224489795918366E-2</c:v>
                </c:pt>
                <c:pt idx="2">
                  <c:v>8.6956521739130432E-2</c:v>
                </c:pt>
                <c:pt idx="3">
                  <c:v>9.6774193548387094E-2</c:v>
                </c:pt>
                <c:pt idx="4">
                  <c:v>7.0175438596491224E-2</c:v>
                </c:pt>
                <c:pt idx="5">
                  <c:v>0.15730337078651685</c:v>
                </c:pt>
                <c:pt idx="6">
                  <c:v>8.6538461538461536E-2</c:v>
                </c:pt>
                <c:pt idx="7">
                  <c:v>0.12903225806451613</c:v>
                </c:pt>
                <c:pt idx="8">
                  <c:v>0.10695187165775401</c:v>
                </c:pt>
                <c:pt idx="9">
                  <c:v>0.10526315789473684</c:v>
                </c:pt>
                <c:pt idx="10">
                  <c:v>0.11054421768707481</c:v>
                </c:pt>
                <c:pt idx="11">
                  <c:v>0.14851485148514854</c:v>
                </c:pt>
                <c:pt idx="12">
                  <c:v>9.3023255813953487E-2</c:v>
                </c:pt>
                <c:pt idx="13">
                  <c:v>0.11224489795918366</c:v>
                </c:pt>
                <c:pt idx="14">
                  <c:v>5.7142857142857141E-2</c:v>
                </c:pt>
                <c:pt idx="15">
                  <c:v>0.11206896551724138</c:v>
                </c:pt>
                <c:pt idx="16">
                  <c:v>5.4545454545454543E-2</c:v>
                </c:pt>
                <c:pt idx="17">
                  <c:v>0.13191489361702127</c:v>
                </c:pt>
                <c:pt idx="18">
                  <c:v>0.10784313725490195</c:v>
                </c:pt>
                <c:pt idx="19">
                  <c:v>0.12612612612612611</c:v>
                </c:pt>
                <c:pt idx="20">
                  <c:v>0.2</c:v>
                </c:pt>
                <c:pt idx="21">
                  <c:v>0</c:v>
                </c:pt>
                <c:pt idx="22">
                  <c:v>0.1173469387755102</c:v>
                </c:pt>
                <c:pt idx="23">
                  <c:v>0.15384615384615385</c:v>
                </c:pt>
                <c:pt idx="24">
                  <c:v>0.12328767123287671</c:v>
                </c:pt>
                <c:pt idx="25">
                  <c:v>9.9367660343270103E-2</c:v>
                </c:pt>
                <c:pt idx="26">
                  <c:v>0.17948717948717946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B-4719-80E1-A5EA0D7C8EC9}"/>
            </c:ext>
          </c:extLst>
        </c:ser>
        <c:ser>
          <c:idx val="2"/>
          <c:order val="2"/>
          <c:tx>
            <c:strRef>
              <c:f>'tab uf'!$P$347</c:f>
              <c:strCache>
                <c:ptCount val="1"/>
                <c:pt idx="0">
                  <c:v>Promotores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uf'!$M$348:$M$374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uf'!$P$348:$P$374</c:f>
              <c:numCache>
                <c:formatCode>0.0%</c:formatCode>
                <c:ptCount val="27"/>
                <c:pt idx="0">
                  <c:v>0.94736842105263164</c:v>
                </c:pt>
                <c:pt idx="1">
                  <c:v>0.93877551020408156</c:v>
                </c:pt>
                <c:pt idx="2">
                  <c:v>0.78260869565217395</c:v>
                </c:pt>
                <c:pt idx="3">
                  <c:v>0.87096774193548376</c:v>
                </c:pt>
                <c:pt idx="4">
                  <c:v>0.77192982456140347</c:v>
                </c:pt>
                <c:pt idx="5">
                  <c:v>0.797752808988764</c:v>
                </c:pt>
                <c:pt idx="6">
                  <c:v>0.80769230769230771</c:v>
                </c:pt>
                <c:pt idx="7">
                  <c:v>0.80645161290322587</c:v>
                </c:pt>
                <c:pt idx="8">
                  <c:v>0.77005347593582896</c:v>
                </c:pt>
                <c:pt idx="9">
                  <c:v>0.82456140350877194</c:v>
                </c:pt>
                <c:pt idx="10">
                  <c:v>0.82653061224489799</c:v>
                </c:pt>
                <c:pt idx="11">
                  <c:v>0.82178217821782185</c:v>
                </c:pt>
                <c:pt idx="12">
                  <c:v>0.88372093023255816</c:v>
                </c:pt>
                <c:pt idx="13">
                  <c:v>0.7857142857142857</c:v>
                </c:pt>
                <c:pt idx="14">
                  <c:v>0.9285714285714286</c:v>
                </c:pt>
                <c:pt idx="15">
                  <c:v>0.78448275862068961</c:v>
                </c:pt>
                <c:pt idx="16">
                  <c:v>0.8727272727272728</c:v>
                </c:pt>
                <c:pt idx="17">
                  <c:v>0.78297872340425534</c:v>
                </c:pt>
                <c:pt idx="18">
                  <c:v>0.84803921568627449</c:v>
                </c:pt>
                <c:pt idx="19">
                  <c:v>0.8288288288288288</c:v>
                </c:pt>
                <c:pt idx="20">
                  <c:v>0.76</c:v>
                </c:pt>
                <c:pt idx="21">
                  <c:v>1</c:v>
                </c:pt>
                <c:pt idx="22">
                  <c:v>0.82653061224489799</c:v>
                </c:pt>
                <c:pt idx="23">
                  <c:v>0.76392572944297077</c:v>
                </c:pt>
                <c:pt idx="24">
                  <c:v>0.80821917808219179</c:v>
                </c:pt>
                <c:pt idx="25">
                  <c:v>0.8202348690153568</c:v>
                </c:pt>
                <c:pt idx="26">
                  <c:v>0.71794871794871795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B-4719-80E1-A5EA0D7C8E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11078112"/>
        <c:axId val="1311081856"/>
      </c:barChart>
      <c:catAx>
        <c:axId val="13110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1081856"/>
        <c:crosses val="autoZero"/>
        <c:auto val="1"/>
        <c:lblAlgn val="ctr"/>
        <c:lblOffset val="100"/>
        <c:noMultiLvlLbl val="0"/>
      </c:catAx>
      <c:valAx>
        <c:axId val="13110818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107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09068983084729"/>
          <c:y val="0.86082535295310769"/>
          <c:w val="0.33045853297821798"/>
          <c:h val="9.9787058913287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 uf'!$M$348:$M$374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uf'!$Q$348:$Q$374</c:f>
              <c:numCache>
                <c:formatCode>_-* #,##0.0_-;\-* #,##0.0_-;_-* "-"??_-;_-@_-</c:formatCode>
                <c:ptCount val="27"/>
                <c:pt idx="0">
                  <c:v>89.473684210526329</c:v>
                </c:pt>
                <c:pt idx="1">
                  <c:v>93.877551020408163</c:v>
                </c:pt>
                <c:pt idx="2">
                  <c:v>65.217391304347828</c:v>
                </c:pt>
                <c:pt idx="3">
                  <c:v>83.870967741935473</c:v>
                </c:pt>
                <c:pt idx="4">
                  <c:v>61.403508771929815</c:v>
                </c:pt>
                <c:pt idx="5">
                  <c:v>75.280898876404493</c:v>
                </c:pt>
                <c:pt idx="6">
                  <c:v>70.192307692307693</c:v>
                </c:pt>
                <c:pt idx="7">
                  <c:v>74.193548387096769</c:v>
                </c:pt>
                <c:pt idx="8">
                  <c:v>64.705882352941188</c:v>
                </c:pt>
                <c:pt idx="9">
                  <c:v>75.438596491228068</c:v>
                </c:pt>
                <c:pt idx="10">
                  <c:v>76.360544217687078</c:v>
                </c:pt>
                <c:pt idx="11">
                  <c:v>79.207920792079207</c:v>
                </c:pt>
                <c:pt idx="12">
                  <c:v>86.04651162790698</c:v>
                </c:pt>
                <c:pt idx="13">
                  <c:v>68.367346938775512</c:v>
                </c:pt>
                <c:pt idx="14">
                  <c:v>91.428571428571431</c:v>
                </c:pt>
                <c:pt idx="15">
                  <c:v>68.103448275862064</c:v>
                </c:pt>
                <c:pt idx="16">
                  <c:v>80</c:v>
                </c:pt>
                <c:pt idx="17">
                  <c:v>69.787234042553195</c:v>
                </c:pt>
                <c:pt idx="18">
                  <c:v>80.392156862745097</c:v>
                </c:pt>
                <c:pt idx="19">
                  <c:v>78.378378378378372</c:v>
                </c:pt>
                <c:pt idx="20">
                  <c:v>72</c:v>
                </c:pt>
                <c:pt idx="21">
                  <c:v>100</c:v>
                </c:pt>
                <c:pt idx="22">
                  <c:v>77.040816326530617</c:v>
                </c:pt>
                <c:pt idx="23">
                  <c:v>68.169761273209545</c:v>
                </c:pt>
                <c:pt idx="24">
                  <c:v>73.972602739726028</c:v>
                </c:pt>
                <c:pt idx="25">
                  <c:v>73.983739837398375</c:v>
                </c:pt>
                <c:pt idx="26">
                  <c:v>61.53846153846154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4-42A6-9621-FCC6B42CEE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11058560"/>
        <c:axId val="1311072704"/>
      </c:barChart>
      <c:catAx>
        <c:axId val="13110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1072704"/>
        <c:crosses val="autoZero"/>
        <c:auto val="1"/>
        <c:lblAlgn val="ctr"/>
        <c:lblOffset val="100"/>
        <c:noMultiLvlLbl val="0"/>
      </c:catAx>
      <c:valAx>
        <c:axId val="131107270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31105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tab!$A$42:$A$52</c:f>
              <c:strCache>
                <c:ptCount val="11"/>
                <c:pt idx="0">
                  <c:v>Propaganda em TV / Rádio / Jornal / Folder</c:v>
                </c:pt>
                <c:pt idx="1">
                  <c:v>Convidado durante eventos</c:v>
                </c:pt>
                <c:pt idx="2">
                  <c:v>Redes sociais do Sebrae (Facebook, Twitter, Youtube)</c:v>
                </c:pt>
                <c:pt idx="3">
                  <c:v>Visita aos pontos de atendimento / unidades (Sebrae)</c:v>
                </c:pt>
                <c:pt idx="4">
                  <c:v>Por meio de outros sites / redes sociais</c:v>
                </c:pt>
                <c:pt idx="5">
                  <c:v> Outro meio</c:v>
                </c:pt>
                <c:pt idx="6">
                  <c:v>Foi convidado pelo SEBRAE para uma reunião / evento de apresentação do Projeto ALI</c:v>
                </c:pt>
                <c:pt idx="7">
                  <c:v>Site do Sebrae</c:v>
                </c:pt>
                <c:pt idx="8">
                  <c:v>Indicação de empresário ou amigo</c:v>
                </c:pt>
                <c:pt idx="9">
                  <c:v> Alguém do Sebrae ligou</c:v>
                </c:pt>
                <c:pt idx="10">
                  <c:v>Por meio de um Agente Local de Inovação</c:v>
                </c:pt>
              </c:strCache>
            </c:strRef>
          </c:cat>
          <c:val>
            <c:numRef>
              <c:f>tab!$C$42:$C$52</c:f>
              <c:numCache>
                <c:formatCode>0%</c:formatCode>
                <c:ptCount val="11"/>
                <c:pt idx="0">
                  <c:v>1.0143702451394759E-2</c:v>
                </c:pt>
                <c:pt idx="1">
                  <c:v>3.127641589180051E-2</c:v>
                </c:pt>
                <c:pt idx="2">
                  <c:v>3.7616229923922231E-2</c:v>
                </c:pt>
                <c:pt idx="3">
                  <c:v>3.7616229923922231E-2</c:v>
                </c:pt>
                <c:pt idx="4">
                  <c:v>4.3533389687235843E-2</c:v>
                </c:pt>
                <c:pt idx="5">
                  <c:v>5.6424344885883347E-2</c:v>
                </c:pt>
                <c:pt idx="6">
                  <c:v>0.12447168216398985</c:v>
                </c:pt>
                <c:pt idx="7">
                  <c:v>0.12743026204564667</c:v>
                </c:pt>
                <c:pt idx="8">
                  <c:v>0.19125105663567202</c:v>
                </c:pt>
                <c:pt idx="9">
                  <c:v>0.22189349112426035</c:v>
                </c:pt>
                <c:pt idx="10">
                  <c:v>0.24535080304311074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B-4B78-B940-2D72E99CB2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71420288"/>
        <c:axId val="871420704"/>
      </c:barChart>
      <c:catAx>
        <c:axId val="87142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1420704"/>
        <c:crosses val="autoZero"/>
        <c:auto val="1"/>
        <c:lblAlgn val="ctr"/>
        <c:lblOffset val="100"/>
        <c:noMultiLvlLbl val="0"/>
      </c:catAx>
      <c:valAx>
        <c:axId val="8714207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714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Nota média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tab!$Q$56:$T$56</c:f>
              <c:strCache>
                <c:ptCount val="4"/>
                <c:pt idx="0">
                  <c:v>Indicação de soluções</c:v>
                </c:pt>
                <c:pt idx="1">
                  <c:v>Conhecimento sobre inovação</c:v>
                </c:pt>
                <c:pt idx="2">
                  <c:v>Acompanhamento e orientação</c:v>
                </c:pt>
                <c:pt idx="3">
                  <c:v>Pontualidade</c:v>
                </c:pt>
              </c:strCache>
            </c:strRef>
          </c:cat>
          <c:val>
            <c:numRef>
              <c:f>tab!$Q$57:$T$57</c:f>
              <c:numCache>
                <c:formatCode>0.0</c:formatCode>
                <c:ptCount val="4"/>
                <c:pt idx="0">
                  <c:v>9.0469146238377007</c:v>
                </c:pt>
                <c:pt idx="1">
                  <c:v>9.0786136939983102</c:v>
                </c:pt>
                <c:pt idx="2">
                  <c:v>9.1802620456466624</c:v>
                </c:pt>
                <c:pt idx="3">
                  <c:v>9.5236686390532554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D-490E-A126-6698112419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75391664"/>
        <c:axId val="1175377936"/>
      </c:barChart>
      <c:catAx>
        <c:axId val="117539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77936"/>
        <c:crosses val="autoZero"/>
        <c:auto val="1"/>
        <c:lblAlgn val="ctr"/>
        <c:lblOffset val="100"/>
        <c:noMultiLvlLbl val="0"/>
      </c:catAx>
      <c:valAx>
        <c:axId val="1175377936"/>
        <c:scaling>
          <c:orientation val="minMax"/>
          <c:min val="3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17539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uf'!$B$34</c:f>
              <c:strCache>
                <c:ptCount val="1"/>
                <c:pt idx="0">
                  <c:v>Média de Pontualidade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uf'!$A$35:$A$61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uf'!$B$35:$B$61</c:f>
              <c:numCache>
                <c:formatCode>0.0</c:formatCode>
                <c:ptCount val="27"/>
                <c:pt idx="0">
                  <c:v>9.3333333333333339</c:v>
                </c:pt>
                <c:pt idx="1">
                  <c:v>9.634615384615385</c:v>
                </c:pt>
                <c:pt idx="2">
                  <c:v>9.3461538461538467</c:v>
                </c:pt>
                <c:pt idx="3">
                  <c:v>9.4857142857142858</c:v>
                </c:pt>
                <c:pt idx="4">
                  <c:v>9.421875</c:v>
                </c:pt>
                <c:pt idx="5">
                  <c:v>9.4893617021276597</c:v>
                </c:pt>
                <c:pt idx="6">
                  <c:v>9.6785714285714288</c:v>
                </c:pt>
                <c:pt idx="7">
                  <c:v>9.5392156862745097</c:v>
                </c:pt>
                <c:pt idx="8">
                  <c:v>9.3364928909952614</c:v>
                </c:pt>
                <c:pt idx="9">
                  <c:v>9.387096774193548</c:v>
                </c:pt>
                <c:pt idx="10">
                  <c:v>9.6640502354788076</c:v>
                </c:pt>
                <c:pt idx="11">
                  <c:v>9.4205607476635507</c:v>
                </c:pt>
                <c:pt idx="12">
                  <c:v>9.7234042553191493</c:v>
                </c:pt>
                <c:pt idx="13">
                  <c:v>9.376146788990825</c:v>
                </c:pt>
                <c:pt idx="14">
                  <c:v>9.92</c:v>
                </c:pt>
                <c:pt idx="15">
                  <c:v>9.3119999999999994</c:v>
                </c:pt>
                <c:pt idx="16">
                  <c:v>9.129032258064516</c:v>
                </c:pt>
                <c:pt idx="17">
                  <c:v>9.6530612244897966</c:v>
                </c:pt>
                <c:pt idx="18">
                  <c:v>9.6589861751152082</c:v>
                </c:pt>
                <c:pt idx="19">
                  <c:v>9.5500000000000007</c:v>
                </c:pt>
                <c:pt idx="20">
                  <c:v>9.2142857142857135</c:v>
                </c:pt>
                <c:pt idx="21">
                  <c:v>9.5</c:v>
                </c:pt>
                <c:pt idx="22">
                  <c:v>9.6935866983372918</c:v>
                </c:pt>
                <c:pt idx="23">
                  <c:v>9.4162679425837315</c:v>
                </c:pt>
                <c:pt idx="24">
                  <c:v>9.3116883116883109</c:v>
                </c:pt>
                <c:pt idx="25">
                  <c:v>9.4609695973705836</c:v>
                </c:pt>
                <c:pt idx="26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7-4D9B-92E8-C1FA6C0975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5393744"/>
        <c:axId val="1175378768"/>
      </c:barChart>
      <c:catAx>
        <c:axId val="1175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78768"/>
        <c:crosses val="autoZero"/>
        <c:auto val="1"/>
        <c:lblAlgn val="ctr"/>
        <c:lblOffset val="100"/>
        <c:noMultiLvlLbl val="0"/>
      </c:catAx>
      <c:valAx>
        <c:axId val="1175378768"/>
        <c:scaling>
          <c:orientation val="minMax"/>
          <c:max val="10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17539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uf'!$C$34</c:f>
              <c:strCache>
                <c:ptCount val="1"/>
                <c:pt idx="0">
                  <c:v>Média de Indicação de soluções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uf'!$A$35:$A$61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uf'!$C$35:$C$61</c:f>
              <c:numCache>
                <c:formatCode>0.0</c:formatCode>
                <c:ptCount val="27"/>
                <c:pt idx="0">
                  <c:v>9.3809523809523814</c:v>
                </c:pt>
                <c:pt idx="1">
                  <c:v>9.365384615384615</c:v>
                </c:pt>
                <c:pt idx="2">
                  <c:v>8.9230769230769234</c:v>
                </c:pt>
                <c:pt idx="3">
                  <c:v>9.2285714285714278</c:v>
                </c:pt>
                <c:pt idx="4">
                  <c:v>8.59375</c:v>
                </c:pt>
                <c:pt idx="5">
                  <c:v>9.1170212765957448</c:v>
                </c:pt>
                <c:pt idx="6">
                  <c:v>9.0625</c:v>
                </c:pt>
                <c:pt idx="7">
                  <c:v>9.0882352941176467</c:v>
                </c:pt>
                <c:pt idx="8">
                  <c:v>8.8151658767772521</c:v>
                </c:pt>
                <c:pt idx="9">
                  <c:v>9.0161290322580641</c:v>
                </c:pt>
                <c:pt idx="10">
                  <c:v>9.1444270015698592</c:v>
                </c:pt>
                <c:pt idx="11">
                  <c:v>9.1308411214953278</c:v>
                </c:pt>
                <c:pt idx="12">
                  <c:v>9.5106382978723403</c:v>
                </c:pt>
                <c:pt idx="13">
                  <c:v>9</c:v>
                </c:pt>
                <c:pt idx="14">
                  <c:v>9.4533333333333331</c:v>
                </c:pt>
                <c:pt idx="15">
                  <c:v>8.8640000000000008</c:v>
                </c:pt>
                <c:pt idx="16">
                  <c:v>8.82258064516129</c:v>
                </c:pt>
                <c:pt idx="17">
                  <c:v>9.1224489795918373</c:v>
                </c:pt>
                <c:pt idx="18">
                  <c:v>9.193548387096774</c:v>
                </c:pt>
                <c:pt idx="19">
                  <c:v>9.15</c:v>
                </c:pt>
                <c:pt idx="20">
                  <c:v>9.1071428571428577</c:v>
                </c:pt>
                <c:pt idx="21">
                  <c:v>9.5</c:v>
                </c:pt>
                <c:pt idx="22">
                  <c:v>9.2280285035629461</c:v>
                </c:pt>
                <c:pt idx="23">
                  <c:v>8.7990430622009566</c:v>
                </c:pt>
                <c:pt idx="24">
                  <c:v>8.9480519480519476</c:v>
                </c:pt>
                <c:pt idx="25">
                  <c:v>8.9843878389482335</c:v>
                </c:pt>
                <c:pt idx="2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7-4A11-BC89-AE671C3D33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5393744"/>
        <c:axId val="1175378768"/>
      </c:barChart>
      <c:catAx>
        <c:axId val="1175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78768"/>
        <c:crosses val="autoZero"/>
        <c:auto val="1"/>
        <c:lblAlgn val="ctr"/>
        <c:lblOffset val="100"/>
        <c:noMultiLvlLbl val="0"/>
      </c:catAx>
      <c:valAx>
        <c:axId val="1175378768"/>
        <c:scaling>
          <c:orientation val="minMax"/>
          <c:max val="10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17539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3142176905178205E-2"/>
          <c:y val="0.17612177064440329"/>
          <c:w val="0.97371564618964357"/>
          <c:h val="0.6647843983351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 uf'!$D$34</c:f>
              <c:strCache>
                <c:ptCount val="1"/>
                <c:pt idx="0">
                  <c:v>Média de Conhecimento sobre inovação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uf'!$A$35:$A$61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uf'!$D$35:$D$61</c:f>
              <c:numCache>
                <c:formatCode>0.0</c:formatCode>
                <c:ptCount val="27"/>
                <c:pt idx="0">
                  <c:v>9.2380952380952372</c:v>
                </c:pt>
                <c:pt idx="1">
                  <c:v>9.3269230769230766</c:v>
                </c:pt>
                <c:pt idx="2">
                  <c:v>8.6923076923076916</c:v>
                </c:pt>
                <c:pt idx="3">
                  <c:v>9.1714285714285708</c:v>
                </c:pt>
                <c:pt idx="4">
                  <c:v>8.828125</c:v>
                </c:pt>
                <c:pt idx="5">
                  <c:v>9.1382978723404253</c:v>
                </c:pt>
                <c:pt idx="6">
                  <c:v>9.0178571428571423</c:v>
                </c:pt>
                <c:pt idx="7">
                  <c:v>9.235294117647058</c:v>
                </c:pt>
                <c:pt idx="8">
                  <c:v>8.8578199052132707</c:v>
                </c:pt>
                <c:pt idx="9">
                  <c:v>8.9516129032258061</c:v>
                </c:pt>
                <c:pt idx="10">
                  <c:v>9.1381475667189953</c:v>
                </c:pt>
                <c:pt idx="11">
                  <c:v>9.0934579439252339</c:v>
                </c:pt>
                <c:pt idx="12">
                  <c:v>9.4042553191489358</c:v>
                </c:pt>
                <c:pt idx="13">
                  <c:v>8.9357798165137616</c:v>
                </c:pt>
                <c:pt idx="14">
                  <c:v>9.5466666666666669</c:v>
                </c:pt>
                <c:pt idx="15">
                  <c:v>8.8719999999999999</c:v>
                </c:pt>
                <c:pt idx="16">
                  <c:v>9</c:v>
                </c:pt>
                <c:pt idx="17">
                  <c:v>9.1224489795918373</c:v>
                </c:pt>
                <c:pt idx="18">
                  <c:v>9.3133640552995391</c:v>
                </c:pt>
                <c:pt idx="19">
                  <c:v>9.1916666666666664</c:v>
                </c:pt>
                <c:pt idx="20">
                  <c:v>9.1071428571428577</c:v>
                </c:pt>
                <c:pt idx="21">
                  <c:v>9.625</c:v>
                </c:pt>
                <c:pt idx="22">
                  <c:v>9.2066508313539188</c:v>
                </c:pt>
                <c:pt idx="23">
                  <c:v>8.8444976076555015</c:v>
                </c:pt>
                <c:pt idx="24">
                  <c:v>8.9610389610389607</c:v>
                </c:pt>
                <c:pt idx="25">
                  <c:v>9.0575184880854565</c:v>
                </c:pt>
                <c:pt idx="2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383-BAEE-C9BC097DC8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5393744"/>
        <c:axId val="1175378768"/>
      </c:barChart>
      <c:catAx>
        <c:axId val="1175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78768"/>
        <c:crosses val="autoZero"/>
        <c:auto val="1"/>
        <c:lblAlgn val="ctr"/>
        <c:lblOffset val="100"/>
        <c:noMultiLvlLbl val="0"/>
      </c:catAx>
      <c:valAx>
        <c:axId val="1175378768"/>
        <c:scaling>
          <c:orientation val="minMax"/>
          <c:max val="10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17539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uf'!$E$34</c:f>
              <c:strCache>
                <c:ptCount val="1"/>
                <c:pt idx="0">
                  <c:v>Média de Acompanhamento e orientação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uf'!$A$35:$A$61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'tab uf'!$E$35:$E$61</c:f>
              <c:numCache>
                <c:formatCode>0.0</c:formatCode>
                <c:ptCount val="27"/>
                <c:pt idx="0">
                  <c:v>9.3333333333333339</c:v>
                </c:pt>
                <c:pt idx="1">
                  <c:v>9.5192307692307701</c:v>
                </c:pt>
                <c:pt idx="2">
                  <c:v>8.9230769230769234</c:v>
                </c:pt>
                <c:pt idx="3">
                  <c:v>9.1142857142857139</c:v>
                </c:pt>
                <c:pt idx="4">
                  <c:v>8.90625</c:v>
                </c:pt>
                <c:pt idx="5">
                  <c:v>9.2553191489361701</c:v>
                </c:pt>
                <c:pt idx="6">
                  <c:v>9.2410714285714288</c:v>
                </c:pt>
                <c:pt idx="7">
                  <c:v>9.2058823529411757</c:v>
                </c:pt>
                <c:pt idx="8">
                  <c:v>8.9952606635071088</c:v>
                </c:pt>
                <c:pt idx="9">
                  <c:v>9.0967741935483879</c:v>
                </c:pt>
                <c:pt idx="10">
                  <c:v>9.2605965463108326</c:v>
                </c:pt>
                <c:pt idx="11">
                  <c:v>9.2523364485981308</c:v>
                </c:pt>
                <c:pt idx="12">
                  <c:v>9.5531914893617014</c:v>
                </c:pt>
                <c:pt idx="13">
                  <c:v>9.1284403669724767</c:v>
                </c:pt>
                <c:pt idx="14">
                  <c:v>9.7866666666666671</c:v>
                </c:pt>
                <c:pt idx="15">
                  <c:v>9.0079999999999991</c:v>
                </c:pt>
                <c:pt idx="16">
                  <c:v>8.887096774193548</c:v>
                </c:pt>
                <c:pt idx="17">
                  <c:v>9.257142857142858</c:v>
                </c:pt>
                <c:pt idx="18">
                  <c:v>9.3502304147465445</c:v>
                </c:pt>
                <c:pt idx="19">
                  <c:v>9.3416666666666668</c:v>
                </c:pt>
                <c:pt idx="20">
                  <c:v>8.8928571428571423</c:v>
                </c:pt>
                <c:pt idx="21">
                  <c:v>9.75</c:v>
                </c:pt>
                <c:pt idx="22">
                  <c:v>9.3301662707838489</c:v>
                </c:pt>
                <c:pt idx="23">
                  <c:v>8.9904306220095691</c:v>
                </c:pt>
                <c:pt idx="24">
                  <c:v>9.0519480519480524</c:v>
                </c:pt>
                <c:pt idx="25">
                  <c:v>9.1084634346754321</c:v>
                </c:pt>
                <c:pt idx="26">
                  <c:v>9.15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9-4454-BF50-AF2FC410D4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5393744"/>
        <c:axId val="1175378768"/>
      </c:barChart>
      <c:catAx>
        <c:axId val="1175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5378768"/>
        <c:crosses val="autoZero"/>
        <c:auto val="1"/>
        <c:lblAlgn val="ctr"/>
        <c:lblOffset val="100"/>
        <c:noMultiLvlLbl val="0"/>
      </c:catAx>
      <c:valAx>
        <c:axId val="1175378768"/>
        <c:scaling>
          <c:orientation val="minMax"/>
          <c:max val="10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117539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0.11989</cdr:x>
      <cdr:y>0.01292</cdr:y>
    </cdr:from>
    <cdr:to>
      <cdr:x>0.27953</cdr:x>
      <cdr:y>0.1594</cdr:y>
    </cdr:to>
    <cdr:sp macro="" textlink="">
      <cdr:nvSpPr>
        <cdr:cNvPr id="2" name="CaixaDeTexto 42">
          <a:extLst xmlns:a="http://schemas.openxmlformats.org/drawingml/2006/main">
            <a:ext uri="{FF2B5EF4-FFF2-40B4-BE49-F238E27FC236}">
              <a16:creationId xmlns:a16="http://schemas.microsoft.com/office/drawing/2014/main" id="{CD40C7B2-2EBB-703A-4C6F-74F1772961A8}"/>
            </a:ext>
          </a:extLst>
        </cdr:cNvPr>
        <cdr:cNvSpPr txBox="1"/>
      </cdr:nvSpPr>
      <cdr:spPr>
        <a:xfrm xmlns:a="http://schemas.openxmlformats.org/drawingml/2006/main">
          <a:off x="1019173" y="46139"/>
          <a:ext cx="135716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800" b="1" dirty="0">
              <a:solidFill>
                <a:srgbClr val="C47300"/>
              </a:solidFill>
            </a:rPr>
            <a:t>NPS</a:t>
          </a:r>
        </a:p>
      </cdr:txBody>
    </cdr:sp>
  </cdr:relSizeAnchor>
  <cdr:relSizeAnchor xmlns:cdr="http://schemas.openxmlformats.org/drawingml/2006/chartDrawing">
    <cdr:from>
      <cdr:x>0.11989</cdr:x>
      <cdr:y>0.12757</cdr:y>
    </cdr:from>
    <cdr:to>
      <cdr:x>0.28031</cdr:x>
      <cdr:y>0.28267</cdr:y>
    </cdr:to>
    <cdr:sp macro="" textlink="">
      <cdr:nvSpPr>
        <cdr:cNvPr id="3" name="CaixaDeTexto 43">
          <a:extLst xmlns:a="http://schemas.openxmlformats.org/drawingml/2006/main">
            <a:ext uri="{FF2B5EF4-FFF2-40B4-BE49-F238E27FC236}">
              <a16:creationId xmlns:a16="http://schemas.microsoft.com/office/drawing/2014/main" id="{B0325051-D4A9-0C58-5FC3-227EC8DF8FDC}"/>
            </a:ext>
          </a:extLst>
        </cdr:cNvPr>
        <cdr:cNvSpPr txBox="1"/>
      </cdr:nvSpPr>
      <cdr:spPr>
        <a:xfrm xmlns:a="http://schemas.openxmlformats.org/drawingml/2006/main">
          <a:off x="1019173" y="455649"/>
          <a:ext cx="1363743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3000" b="1" dirty="0">
              <a:solidFill>
                <a:srgbClr val="0070C0"/>
              </a:solidFill>
              <a:latin typeface="Arial Black" panose="020B0A04020102020204" pitchFamily="34" charset="0"/>
            </a:rPr>
            <a:t>74,2</a:t>
          </a:r>
        </a:p>
      </cdr:txBody>
    </cdr:sp>
  </cdr:relSizeAnchor>
  <cdr:relSizeAnchor xmlns:cdr="http://schemas.openxmlformats.org/drawingml/2006/chartDrawing">
    <cdr:from>
      <cdr:x>0.01821</cdr:x>
      <cdr:y>0.04426</cdr:y>
    </cdr:from>
    <cdr:to>
      <cdr:x>0.11343</cdr:x>
      <cdr:y>0.2709</cdr:y>
    </cdr:to>
    <cdr:pic>
      <cdr:nvPicPr>
        <cdr:cNvPr id="4" name="Imagem 3">
          <a:extLst xmlns:a="http://schemas.openxmlformats.org/drawingml/2006/main">
            <a:ext uri="{FF2B5EF4-FFF2-40B4-BE49-F238E27FC236}">
              <a16:creationId xmlns:a16="http://schemas.microsoft.com/office/drawing/2014/main" id="{03E333EB-4563-7F9D-DE2C-416E8255BF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schemeClr val="accent6">
              <a:shade val="45000"/>
              <a:satMod val="135000"/>
            </a:schemeClr>
            <a:prstClr val="white"/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4774" y="158087"/>
          <a:ext cx="809519" cy="80951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098E-3193-9FC4-AA74-2F3F1B72C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7946C3-069E-BE85-6D25-606AFD0B5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F8BFD8-5C2D-E5C5-E67F-9AC3D384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30BB5-07BD-9B43-22CE-9DA69AA9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1216E4-C2F3-A199-9E50-7ACA3D9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19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5C988-1CA3-DC2A-5D32-9FFAE3CA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512F63-9A28-5C42-F5C9-A2B8929F9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329506-9C3F-9CB7-37D3-3542D7B0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5989F-B904-000B-166B-A4C08B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B2B44F-5C74-6856-6AD0-6BC5F160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2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B9BDF0-B52A-76D2-055B-8A7B6B0D6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9113B1-7DD8-8178-04B1-63FF6A668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D0B575-413B-595C-FCD9-6A925690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73A4DD-A1A6-0B01-B3CD-D61CE7A2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38702B-8432-910F-AB38-98EF87CD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45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CAA2B498-29E3-ED05-915A-8C4E66F2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7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éu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49639D8-3B81-CE72-45F6-C6CB4586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12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30E18431-6BE0-EA61-5162-EE5534A73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309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1D7CFD2A-E56F-DA37-88B2-26F4E1B98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560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54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ABF4B-7EB1-B1D2-81E7-63CAE71C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438CD9-0F72-6CA6-D9B3-39BAABF4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B51996-3A34-3159-6423-82E65846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616F45-3AB0-623A-4410-630BE824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B78918-89B5-F742-CD6E-3E9CC39E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4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A4A36-8C18-3DC0-9F0D-DFC432E2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319414-1918-F920-5857-EE75CD5C1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047B6-901D-366C-AFAE-855148E3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27C41C-86F6-4D35-5FE4-7D25FF19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5564E4-88DD-4503-601B-DF48CCA0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4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D3167-DFE8-DA7C-616C-EB00058E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FFD57F-9BAC-4C22-F6ED-CA9B7FCB1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BF9BC6-E468-3BCC-C3A0-F296C5D85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BF66BF-EBF3-92C1-D445-FD9C983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8A1C23-B997-1B4C-939A-F3374687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781C90-9E6E-737D-E3EA-83903BF4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16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61AD3-58C0-D517-011D-B0BEA645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E7660A-A049-1FF4-7A6A-B602462F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A9D111-218E-4426-5F01-300272F7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1021BF-4B40-4A80-4EAF-56FC608CB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830996-EFC6-8C4B-8E58-1CDC2753F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0D4FB81-4809-112E-1368-390015B8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AE7C27-4D8B-F88A-1956-EB5054E4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49BD41-496E-A30E-E359-01832C3D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64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1EEF7-035B-72B3-BB2D-F0A307C6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6BA2F5-3645-8100-1961-AE3B6106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254375-C299-168E-0FBE-8012988E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ECE947-5D29-7B83-A5D4-D260C7EB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725" y="6363095"/>
            <a:ext cx="550817" cy="365125"/>
          </a:xfrm>
        </p:spPr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0E424-C06A-8CAA-E8D6-2A664B77F6D7}"/>
              </a:ext>
            </a:extLst>
          </p:cNvPr>
          <p:cNvSpPr txBox="1">
            <a:spLocks/>
          </p:cNvSpPr>
          <p:nvPr userDrawn="1"/>
        </p:nvSpPr>
        <p:spPr>
          <a:xfrm>
            <a:off x="11476134" y="6363095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764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F18D6-8F2F-E35A-9F8B-B6DAFA38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D3F818C-293E-8158-038B-1F3C7007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2535D9-51BF-B1CB-0CF4-002606B7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2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B5F95-5414-495E-7C9F-0B0045E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B9B90A-848D-EBB4-55B7-53301A8C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2D4DFC-974F-52C3-0DA9-7DE9542D6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0E0021-2C7C-8FB9-3161-54E23404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32BA17-C8D9-0D68-0B62-A5C09AD7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CAD8E8-B48B-F63E-268F-F706FA27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55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6E40E-C681-4470-FB19-088DD728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F3E850-F828-2F92-7600-0B6D2D6FF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8BB80F-0905-FBDA-7E7F-DC1775EE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8F5C44-4674-3EBB-0F3B-94DE339D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100AEB-1B7C-E321-1B42-845711C2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B6776F-A966-9F3F-4138-27BFEEBD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2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89F490-9D14-0F49-7825-E2F7224D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A4DE57-5111-5AD1-4300-5A50CB8F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C10731-B390-6497-689D-541C54492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E9FA1E-0703-D98F-21EA-38408258F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30FF9B-0E9E-E426-827C-732814BC0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008DCC-EA70-94D4-BBD9-C7F31BE66453}"/>
              </a:ext>
            </a:extLst>
          </p:cNvPr>
          <p:cNvSpPr txBox="1"/>
          <p:nvPr/>
        </p:nvSpPr>
        <p:spPr>
          <a:xfrm>
            <a:off x="2570921" y="1638627"/>
            <a:ext cx="70501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b="1" dirty="0">
                <a:solidFill>
                  <a:srgbClr val="1A42BE"/>
                </a:solidFill>
              </a:rPr>
              <a:t>Pesquisa de avaliação do ALI / Brasil Mais</a:t>
            </a:r>
          </a:p>
          <a:p>
            <a:pPr algn="ctr"/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2800" b="1">
                <a:solidFill>
                  <a:schemeClr val="accent5">
                    <a:lumMod val="50000"/>
                  </a:schemeClr>
                </a:solidFill>
              </a:rPr>
              <a:t>Consolidado - Ciclo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1 a 3</a:t>
            </a:r>
          </a:p>
        </p:txBody>
      </p:sp>
    </p:spTree>
    <p:extLst>
      <p:ext uri="{BB962C8B-B14F-4D97-AF65-F5344CB8AC3E}">
        <p14:creationId xmlns:p14="http://schemas.microsoft.com/office/powerpoint/2010/main" val="40679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C530D2F-D346-4EFC-8D39-10E4AD01B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297890"/>
              </p:ext>
            </p:extLst>
          </p:nvPr>
        </p:nvGraphicFramePr>
        <p:xfrm>
          <a:off x="428626" y="1250950"/>
          <a:ext cx="10958511" cy="2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001344A-ACFA-44E6-AAC7-08D1AF274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727172"/>
              </p:ext>
            </p:extLst>
          </p:nvPr>
        </p:nvGraphicFramePr>
        <p:xfrm>
          <a:off x="428626" y="3917085"/>
          <a:ext cx="10958512" cy="219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EEEF9F-55A5-BF0B-C431-F5C2A230E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10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14A445-B342-1C8C-45C3-1A6AD7418EE6}"/>
              </a:ext>
            </a:extLst>
          </p:cNvPr>
          <p:cNvSpPr txBox="1"/>
          <p:nvPr/>
        </p:nvSpPr>
        <p:spPr>
          <a:xfrm>
            <a:off x="1685925" y="409811"/>
            <a:ext cx="899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Avaliação do Acompanhamento do Agente na empresa</a:t>
            </a:r>
          </a:p>
        </p:txBody>
      </p:sp>
      <p:sp>
        <p:nvSpPr>
          <p:cNvPr id="8" name="Espaço Reservado para Data 3">
            <a:extLst>
              <a:ext uri="{FF2B5EF4-FFF2-40B4-BE49-F238E27FC236}">
                <a16:creationId xmlns:a16="http://schemas.microsoft.com/office/drawing/2014/main" id="{72E2806E-BD23-D28C-3431-1B11406BF9F8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Avalie o acompanhamento do Agente na sua empresa, atribuindo notas para os itens abaixo. </a:t>
            </a:r>
            <a:r>
              <a:rPr lang="pt-BR" sz="1400" b="0" i="1" dirty="0"/>
              <a:t>Sendo 0 significa “totalmente insatisfeito” até  10 para “totalmente satisfeito”.</a:t>
            </a:r>
            <a:endParaRPr lang="pt-BR" sz="2000" b="0" i="1" dirty="0"/>
          </a:p>
        </p:txBody>
      </p:sp>
    </p:spTree>
    <p:extLst>
      <p:ext uri="{BB962C8B-B14F-4D97-AF65-F5344CB8AC3E}">
        <p14:creationId xmlns:p14="http://schemas.microsoft.com/office/powerpoint/2010/main" val="48079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7D56AC6-2BEA-5292-86AD-816A4EF64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956244"/>
              </p:ext>
            </p:extLst>
          </p:nvPr>
        </p:nvGraphicFramePr>
        <p:xfrm>
          <a:off x="1603958" y="1328738"/>
          <a:ext cx="8795916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C9A66A-1DB5-9272-7214-DFF0CCD82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3ED4A1-6FD9-6EBE-44F8-3D7D29F2486A}"/>
              </a:ext>
            </a:extLst>
          </p:cNvPr>
          <p:cNvSpPr txBox="1"/>
          <p:nvPr/>
        </p:nvSpPr>
        <p:spPr>
          <a:xfrm>
            <a:off x="1905000" y="407557"/>
            <a:ext cx="90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Avaliação das etapas do acompanhamento ALI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1B2CC4C3-BD98-0F2E-714E-753CA4DC991A}"/>
              </a:ext>
            </a:extLst>
          </p:cNvPr>
          <p:cNvSpPr txBox="1">
            <a:spLocks/>
          </p:cNvSpPr>
          <p:nvPr/>
        </p:nvSpPr>
        <p:spPr>
          <a:xfrm>
            <a:off x="2120900" y="643260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chemeClr val="bg1"/>
                </a:solidFill>
              </a:rPr>
              <a:t>Considerando as etapas do acompanhamento, avalie atribuindo notas de 0 a 10 para seu grau de satisfação </a:t>
            </a:r>
          </a:p>
          <a:p>
            <a:r>
              <a:rPr lang="pt-BR" sz="1400" b="0" i="1" dirty="0">
                <a:solidFill>
                  <a:schemeClr val="bg1"/>
                </a:solidFill>
              </a:rPr>
              <a:t>(0 para totalmente insatisfeito até 10 para totalmente satisfeito).</a:t>
            </a:r>
          </a:p>
          <a:p>
            <a:endParaRPr lang="pt-BR" sz="14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6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/>
              <a:t>Considerando as etapas do acompanhamento, avalie atribuindo notas de 0 a 10 para seu grau de satisfação </a:t>
            </a:r>
          </a:p>
          <a:p>
            <a:r>
              <a:rPr lang="pt-BR" sz="1400" b="0" i="1" dirty="0"/>
              <a:t>(0 para totalmente insatisfeito até 10 para totalmente satisfeito).</a:t>
            </a:r>
          </a:p>
          <a:p>
            <a:endParaRPr lang="pt-BR" sz="1400" b="0" i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E772DAB-BAA3-FD3F-927D-08E20BDAE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629065"/>
              </p:ext>
            </p:extLst>
          </p:nvPr>
        </p:nvGraphicFramePr>
        <p:xfrm>
          <a:off x="523112" y="1381125"/>
          <a:ext cx="10674289" cy="223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BF5EE36-6550-4C7B-B61B-94CD7DDFD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252768"/>
              </p:ext>
            </p:extLst>
          </p:nvPr>
        </p:nvGraphicFramePr>
        <p:xfrm>
          <a:off x="457201" y="3794125"/>
          <a:ext cx="10740200" cy="210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F61077-47A1-720F-3D8D-01EAD4F17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12</a:t>
            </a:fld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77013E-E142-60AA-DA44-A5A9ADEE75A4}"/>
              </a:ext>
            </a:extLst>
          </p:cNvPr>
          <p:cNvSpPr txBox="1"/>
          <p:nvPr/>
        </p:nvSpPr>
        <p:spPr>
          <a:xfrm>
            <a:off x="1732722" y="405753"/>
            <a:ext cx="90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Avaliação das etapas do acompanhamento ALI</a:t>
            </a:r>
          </a:p>
        </p:txBody>
      </p:sp>
    </p:spTree>
    <p:extLst>
      <p:ext uri="{BB962C8B-B14F-4D97-AF65-F5344CB8AC3E}">
        <p14:creationId xmlns:p14="http://schemas.microsoft.com/office/powerpoint/2010/main" val="43010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334121-6DB6-4205-91B4-92E0B02A0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893058"/>
              </p:ext>
            </p:extLst>
          </p:nvPr>
        </p:nvGraphicFramePr>
        <p:xfrm>
          <a:off x="440267" y="1777999"/>
          <a:ext cx="10735733" cy="194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C2679FE-DBF0-40D4-A1EA-05B2B7082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040379"/>
              </p:ext>
            </p:extLst>
          </p:nvPr>
        </p:nvGraphicFramePr>
        <p:xfrm>
          <a:off x="440267" y="3916783"/>
          <a:ext cx="11049119" cy="180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A89D27-4716-4AB1-68EC-2F6A6CCE0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13</a:t>
            </a:fld>
            <a:endParaRPr lang="pt-BR"/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5584AB15-BB55-0595-532B-1DD6A7CB1BC2}"/>
              </a:ext>
            </a:extLst>
          </p:cNvPr>
          <p:cNvSpPr txBox="1">
            <a:spLocks/>
          </p:cNvSpPr>
          <p:nvPr/>
        </p:nvSpPr>
        <p:spPr>
          <a:xfrm>
            <a:off x="2140778" y="6395804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/>
              <a:t>Considerando as etapas do acompanhamento, avalie atribuindo notas de 0 a 10 para seu grau de satisfação </a:t>
            </a:r>
          </a:p>
          <a:p>
            <a:r>
              <a:rPr lang="pt-BR" sz="1400" b="0" i="1" dirty="0"/>
              <a:t>(0 para totalmente insatisfeito até 10 para totalmente satisfeito).</a:t>
            </a:r>
          </a:p>
          <a:p>
            <a:endParaRPr lang="pt-BR" sz="1400" b="0" i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8FA070-68CC-F4AC-FC7B-0867FE32E216}"/>
              </a:ext>
            </a:extLst>
          </p:cNvPr>
          <p:cNvSpPr txBox="1"/>
          <p:nvPr/>
        </p:nvSpPr>
        <p:spPr>
          <a:xfrm>
            <a:off x="1732722" y="405753"/>
            <a:ext cx="90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Avaliação das etapas do acompanhamento ALI</a:t>
            </a:r>
          </a:p>
        </p:txBody>
      </p:sp>
    </p:spTree>
    <p:extLst>
      <p:ext uri="{BB962C8B-B14F-4D97-AF65-F5344CB8AC3E}">
        <p14:creationId xmlns:p14="http://schemas.microsoft.com/office/powerpoint/2010/main" val="148568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9AA5EEF-B4E2-7D28-C267-14D283E04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122000"/>
              </p:ext>
            </p:extLst>
          </p:nvPr>
        </p:nvGraphicFramePr>
        <p:xfrm>
          <a:off x="1351722" y="1694543"/>
          <a:ext cx="8613913" cy="314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92BDEE3-F46C-1305-6F6F-59505D160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14</a:t>
            </a:fld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D2B264-EE96-D3FC-1281-5BB3876186FE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chemeClr val="bg1"/>
                </a:solidFill>
              </a:rPr>
              <a:t>Avalie cada fase do acompanhamento do ALI na sua empresa, atribuindo nota de 0 a 10, sendo 0 “PÉSSIMO” até 10 para “EXCELENTE”. Ou não saber/não realizou caso não tenha feito ou não saiba se fez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FDFA4D-AF79-D6C8-A426-3CECF89F6067}"/>
              </a:ext>
            </a:extLst>
          </p:cNvPr>
          <p:cNvSpPr txBox="1"/>
          <p:nvPr/>
        </p:nvSpPr>
        <p:spPr>
          <a:xfrm>
            <a:off x="1905000" y="462196"/>
            <a:ext cx="90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Avalição das fases do acompanhamento ALI</a:t>
            </a:r>
          </a:p>
        </p:txBody>
      </p:sp>
    </p:spTree>
    <p:extLst>
      <p:ext uri="{BB962C8B-B14F-4D97-AF65-F5344CB8AC3E}">
        <p14:creationId xmlns:p14="http://schemas.microsoft.com/office/powerpoint/2010/main" val="298965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B971183-B24C-3B32-D34A-3BB7A4AFD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769705"/>
              </p:ext>
            </p:extLst>
          </p:nvPr>
        </p:nvGraphicFramePr>
        <p:xfrm>
          <a:off x="501770" y="1370895"/>
          <a:ext cx="10069392" cy="152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3DD40E8-6C0E-4D0C-8FDD-0261E62B6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72769"/>
              </p:ext>
            </p:extLst>
          </p:nvPr>
        </p:nvGraphicFramePr>
        <p:xfrm>
          <a:off x="446205" y="3118295"/>
          <a:ext cx="10069393" cy="152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BA36A43-6541-468B-99C2-D06BE2092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923279"/>
              </p:ext>
            </p:extLst>
          </p:nvPr>
        </p:nvGraphicFramePr>
        <p:xfrm>
          <a:off x="446205" y="4743089"/>
          <a:ext cx="10069393" cy="152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7DED4688-B8B5-D65A-EF3D-E2B566A1B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15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542AE7-26A3-5B73-52F2-9B111D339892}"/>
              </a:ext>
            </a:extLst>
          </p:cNvPr>
          <p:cNvSpPr txBox="1"/>
          <p:nvPr/>
        </p:nvSpPr>
        <p:spPr>
          <a:xfrm>
            <a:off x="1905000" y="462196"/>
            <a:ext cx="90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Avalição das fases do acompanhamento ALI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10EF41C-FDE5-F4C2-6D3A-964D123FCF79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rgbClr val="0070C0"/>
                </a:solidFill>
              </a:rPr>
              <a:t>Avalie cada fase do acompanhamento do ALI na sua empresa, atribuindo nota de 0 a 10, sendo 0 “PÉSSIMO” até 10 para “EXCELENTE”. Ou não saber/não realizou caso não tenha feito ou não saiba se fez</a:t>
            </a:r>
          </a:p>
        </p:txBody>
      </p:sp>
    </p:spTree>
    <p:extLst>
      <p:ext uri="{BB962C8B-B14F-4D97-AF65-F5344CB8AC3E}">
        <p14:creationId xmlns:p14="http://schemas.microsoft.com/office/powerpoint/2010/main" val="258222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E30940D-26E9-45EF-B280-3CF0A6EA5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025341"/>
              </p:ext>
            </p:extLst>
          </p:nvPr>
        </p:nvGraphicFramePr>
        <p:xfrm>
          <a:off x="571500" y="1312203"/>
          <a:ext cx="9829799" cy="152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A62E5A8-4050-4287-A166-008C48EC8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944461"/>
              </p:ext>
            </p:extLst>
          </p:nvPr>
        </p:nvGraphicFramePr>
        <p:xfrm>
          <a:off x="571500" y="2983391"/>
          <a:ext cx="9829799" cy="152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860943E-67C2-4AB5-B961-073632B3A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702332"/>
              </p:ext>
            </p:extLst>
          </p:nvPr>
        </p:nvGraphicFramePr>
        <p:xfrm>
          <a:off x="571500" y="4573019"/>
          <a:ext cx="9829799" cy="152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780D49AB-D9AA-156A-1334-1BD7ED1A7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16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1E57CF-6D3C-0E3D-61E9-96D8E676ED67}"/>
              </a:ext>
            </a:extLst>
          </p:cNvPr>
          <p:cNvSpPr txBox="1"/>
          <p:nvPr/>
        </p:nvSpPr>
        <p:spPr>
          <a:xfrm>
            <a:off x="1905000" y="462196"/>
            <a:ext cx="90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Avalição das fases do acompanhamento ALI</a:t>
            </a:r>
          </a:p>
        </p:txBody>
      </p:sp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F0D04CB-006B-329D-09E7-73E81FA66BDB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rgbClr val="0070C0"/>
                </a:solidFill>
              </a:rPr>
              <a:t>Avalie cada fase do acompanhamento do ALI na sua empresa, atribuindo nota de 0 a 10, sendo 0 “PÉSSIMO” até 10 para “EXCELENTE”. Ou não saber/não realizou caso não tenha feito ou não saiba se fez</a:t>
            </a:r>
          </a:p>
        </p:txBody>
      </p:sp>
    </p:spTree>
    <p:extLst>
      <p:ext uri="{BB962C8B-B14F-4D97-AF65-F5344CB8AC3E}">
        <p14:creationId xmlns:p14="http://schemas.microsoft.com/office/powerpoint/2010/main" val="320697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EBB419D-8FC8-44E9-8F1E-A249A7B90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15154"/>
              </p:ext>
            </p:extLst>
          </p:nvPr>
        </p:nvGraphicFramePr>
        <p:xfrm>
          <a:off x="505274" y="1563757"/>
          <a:ext cx="10810426" cy="292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61116-CC3F-8EE0-D34B-EDB9B2B3A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17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A918B3-BB1A-BE9B-737B-D1E8A4FCD71E}"/>
              </a:ext>
            </a:extLst>
          </p:cNvPr>
          <p:cNvSpPr txBox="1"/>
          <p:nvPr/>
        </p:nvSpPr>
        <p:spPr>
          <a:xfrm>
            <a:off x="1905000" y="462196"/>
            <a:ext cx="90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Avalição das fases do acompanhamento ALI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72C147C-298C-FAB1-0817-1F1EAB7E133D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rgbClr val="0070C0"/>
                </a:solidFill>
              </a:rPr>
              <a:t>Avalie cada fase do acompanhamento do ALI na sua empresa, atribuindo nota de 0 a 10, sendo 0 “PÉSSIMO” até 10 para “EXCELENTE”. Ou não saber/não realizou caso não tenha feito ou não saiba se fez</a:t>
            </a:r>
          </a:p>
        </p:txBody>
      </p:sp>
    </p:spTree>
    <p:extLst>
      <p:ext uri="{BB962C8B-B14F-4D97-AF65-F5344CB8AC3E}">
        <p14:creationId xmlns:p14="http://schemas.microsoft.com/office/powerpoint/2010/main" val="16817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B790674-7189-4CE8-A321-DC6C472F5A8E}"/>
              </a:ext>
            </a:extLst>
          </p:cNvPr>
          <p:cNvSpPr txBox="1"/>
          <p:nvPr/>
        </p:nvSpPr>
        <p:spPr>
          <a:xfrm>
            <a:off x="1905000" y="462196"/>
            <a:ext cx="753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Aplicabilidade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0474BD-CBF5-9FEF-1F48-C6D523BBB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814887"/>
              </p:ext>
            </p:extLst>
          </p:nvPr>
        </p:nvGraphicFramePr>
        <p:xfrm>
          <a:off x="768936" y="1960699"/>
          <a:ext cx="9802675" cy="315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2BD20C9D-3615-2FE4-E5B8-77C59B7AF06C}"/>
              </a:ext>
            </a:extLst>
          </p:cNvPr>
          <p:cNvSpPr/>
          <p:nvPr/>
        </p:nvSpPr>
        <p:spPr>
          <a:xfrm>
            <a:off x="1843661" y="1960699"/>
            <a:ext cx="1127547" cy="5405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Nota Média: 7,5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086DF27B-8F96-BC7E-76DC-2F0486AB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18</a:t>
            </a:fld>
            <a:endParaRPr lang="pt-BR"/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D45081E7-07F5-FFF3-37AD-E5C9A7C0E05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>
                <a:solidFill>
                  <a:schemeClr val="bg1"/>
                </a:solidFill>
              </a:rPr>
              <a:t>O  quanto você conseguiu pôr em prática no dia a dia do seu negócio o que aprendeu através do ALI? Dê uma nota de 0 a 10, sendo que 0 significa “NÃO PÔS NADA EM PRÁTICA” até  10 para “PÔS TODOS OS CONHECIMENTOS EM PRÁTICA”</a:t>
            </a:r>
          </a:p>
        </p:txBody>
      </p:sp>
    </p:spTree>
    <p:extLst>
      <p:ext uri="{BB962C8B-B14F-4D97-AF65-F5344CB8AC3E}">
        <p14:creationId xmlns:p14="http://schemas.microsoft.com/office/powerpoint/2010/main" val="148418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6602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Aplicabilidade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0783EAA-D941-3DBA-D7F2-3784985A1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349080"/>
              </p:ext>
            </p:extLst>
          </p:nvPr>
        </p:nvGraphicFramePr>
        <p:xfrm>
          <a:off x="600076" y="1521214"/>
          <a:ext cx="10863054" cy="311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9D7CE9-FADA-D7A0-165C-7A87E51E2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19</a:t>
            </a:fld>
            <a:endParaRPr lang="pt-BR"/>
          </a:p>
        </p:txBody>
      </p:sp>
      <p:sp>
        <p:nvSpPr>
          <p:cNvPr id="8" name="Espaço Reservado para Data 3">
            <a:extLst>
              <a:ext uri="{FF2B5EF4-FFF2-40B4-BE49-F238E27FC236}">
                <a16:creationId xmlns:a16="http://schemas.microsoft.com/office/drawing/2014/main" id="{7975BC44-E221-9D53-D7EE-000C13F0681D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  quanto você conseguiu pôr em prática no dia a dia do seu negócio o que aprendeu através do ALI? Dê uma nota de 0 a 10, sendo que 0 significa “NÃO PÔS NADA EM PRÁTICA” até  10 para “PÔS TODOS OS CONHECIMENTOS EM PRÁTICA”</a:t>
            </a:r>
          </a:p>
        </p:txBody>
      </p:sp>
    </p:spTree>
    <p:extLst>
      <p:ext uri="{BB962C8B-B14F-4D97-AF65-F5344CB8AC3E}">
        <p14:creationId xmlns:p14="http://schemas.microsoft.com/office/powerpoint/2010/main" val="31296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Rodapé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Metodologia</a:t>
            </a:r>
          </a:p>
        </p:txBody>
      </p:sp>
      <p:sp>
        <p:nvSpPr>
          <p:cNvPr id="2" name="Google Shape;109;p2">
            <a:extLst>
              <a:ext uri="{FF2B5EF4-FFF2-40B4-BE49-F238E27FC236}">
                <a16:creationId xmlns:a16="http://schemas.microsoft.com/office/drawing/2014/main" id="{E3CA751A-1692-3DFC-082A-3AD27ED04E5E}"/>
              </a:ext>
            </a:extLst>
          </p:cNvPr>
          <p:cNvSpPr/>
          <p:nvPr/>
        </p:nvSpPr>
        <p:spPr>
          <a:xfrm>
            <a:off x="817239" y="1672018"/>
            <a:ext cx="10099577" cy="377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Tipo de pesquisa: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Pesquisa online (</a:t>
            </a:r>
            <a:r>
              <a:rPr lang="pt-BR" sz="2000" i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web </a:t>
            </a:r>
            <a:r>
              <a:rPr lang="pt-BR" sz="2000" i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 com utilização da plataforma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surveymokey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r>
              <a:rPr lang="pt-BR" sz="1800" b="1" dirty="0"/>
              <a:t> </a:t>
            </a:r>
            <a:r>
              <a:rPr lang="pt-BR" sz="2000" dirty="0">
                <a:solidFill>
                  <a:srgbClr val="595959"/>
                </a:solidFill>
                <a:latin typeface="Calibri"/>
                <a:cs typeface="Calibri"/>
              </a:rPr>
              <a:t>conhecer a satisfação dos clientes e principais resultados do atendimento do ALI por meio do Brasil Mais.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Público e período de realização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cs typeface="Calibri"/>
              </a:rPr>
              <a:t>Ciclo 1 (01/03 a 30/06/2021). Período da pesquisa: 21/02 a 03/03 – 1645 respostas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cs typeface="Calibri"/>
              </a:rPr>
              <a:t>Ciclo 2 (01/07 a 31/10/2021). Período da pesquisa: 25/05 a 01/06 – 1611 respostas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cs typeface="Calibri"/>
              </a:rPr>
              <a:t>Ciclo 3 (01/11/2021 a 20/03/2022). Período da pesquisa: 06/09 a 19/09 – 1476 resposta</a:t>
            </a:r>
            <a:r>
              <a:rPr lang="pt-BR" dirty="0">
                <a:solidFill>
                  <a:srgbClr val="242424"/>
                </a:solidFill>
                <a:effectLst/>
                <a:latin typeface="-apple-system"/>
              </a:rPr>
              <a:t>s</a:t>
            </a:r>
            <a:endParaRPr lang="pt-BR" sz="2000" dirty="0">
              <a:solidFill>
                <a:srgbClr val="242424"/>
              </a:solidFill>
              <a:effectLst/>
              <a:latin typeface="-apple-system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Total de respostas: 4.732</a:t>
            </a:r>
            <a:endParaRPr sz="1100" dirty="0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2A576A7D-42BB-F342-967A-CF7FF0E30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96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B790674-7189-4CE8-A321-DC6C472F5A8E}"/>
              </a:ext>
            </a:extLst>
          </p:cNvPr>
          <p:cNvSpPr txBox="1"/>
          <p:nvPr/>
        </p:nvSpPr>
        <p:spPr>
          <a:xfrm>
            <a:off x="1905000" y="462196"/>
            <a:ext cx="753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Efetividade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8E1DF3D-91F7-FA54-C60C-FDF04B63B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01344"/>
              </p:ext>
            </p:extLst>
          </p:nvPr>
        </p:nvGraphicFramePr>
        <p:xfrm>
          <a:off x="861391" y="1586637"/>
          <a:ext cx="10055425" cy="312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luxograma: Processo Alternativo 11">
            <a:extLst>
              <a:ext uri="{FF2B5EF4-FFF2-40B4-BE49-F238E27FC236}">
                <a16:creationId xmlns:a16="http://schemas.microsoft.com/office/drawing/2014/main" id="{D48DA4E5-B1EF-EF00-B1D1-BB25D4C16F1A}"/>
              </a:ext>
            </a:extLst>
          </p:cNvPr>
          <p:cNvSpPr/>
          <p:nvPr/>
        </p:nvSpPr>
        <p:spPr>
          <a:xfrm>
            <a:off x="1557126" y="1586637"/>
            <a:ext cx="1127547" cy="5405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Nota Média: 7,7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086DF27B-8F96-BC7E-76DC-2F0486AB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20</a:t>
            </a:fld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0580D2-BF5A-E08A-2A6D-26E887D6C7F2}"/>
              </a:ext>
            </a:extLst>
          </p:cNvPr>
          <p:cNvSpPr txBox="1">
            <a:spLocks/>
          </p:cNvSpPr>
          <p:nvPr/>
        </p:nvSpPr>
        <p:spPr>
          <a:xfrm>
            <a:off x="2120900" y="6322780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chemeClr val="bg1"/>
                </a:solidFill>
              </a:rPr>
              <a:t>O atendimento do ALI deu resultados para sua empresa? Melhorou o seu negócio? Dê uma nota de 0 a 10, sendo 0 "NÃO DEU RESULTADO ALGUM" e dez “DEU MUITOS RESULTADOS".</a:t>
            </a:r>
          </a:p>
        </p:txBody>
      </p:sp>
    </p:spTree>
    <p:extLst>
      <p:ext uri="{BB962C8B-B14F-4D97-AF65-F5344CB8AC3E}">
        <p14:creationId xmlns:p14="http://schemas.microsoft.com/office/powerpoint/2010/main" val="241825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6602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Efetividade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9D7CE9-FADA-D7A0-165C-7A87E51E2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21</a:t>
            </a:fld>
            <a:endParaRPr lang="pt-BR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B46100A-7867-A64E-220F-210B8E68A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755195"/>
              </p:ext>
            </p:extLst>
          </p:nvPr>
        </p:nvGraphicFramePr>
        <p:xfrm>
          <a:off x="675861" y="1828800"/>
          <a:ext cx="10694504" cy="303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Data 3">
            <a:extLst>
              <a:ext uri="{FF2B5EF4-FFF2-40B4-BE49-F238E27FC236}">
                <a16:creationId xmlns:a16="http://schemas.microsoft.com/office/drawing/2014/main" id="{DE272B62-DC1C-C54B-5383-0BE8D871AFE1}"/>
              </a:ext>
            </a:extLst>
          </p:cNvPr>
          <p:cNvSpPr txBox="1">
            <a:spLocks/>
          </p:cNvSpPr>
          <p:nvPr/>
        </p:nvSpPr>
        <p:spPr>
          <a:xfrm>
            <a:off x="2120900" y="6322780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/>
              <a:t>O atendimento do ALI deu resultados para sua empresa? Melhorou o seu negócio? Dê uma nota de 0 a 10, sendo 0 "NÃO DEU RESULTADO ALGUM" e dez “DEU MUITOS RESULTADOS".</a:t>
            </a:r>
          </a:p>
        </p:txBody>
      </p:sp>
    </p:spTree>
    <p:extLst>
      <p:ext uri="{BB962C8B-B14F-4D97-AF65-F5344CB8AC3E}">
        <p14:creationId xmlns:p14="http://schemas.microsoft.com/office/powerpoint/2010/main" val="220877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78CC6F0-63B3-698D-5C5E-679541D89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056589"/>
              </p:ext>
            </p:extLst>
          </p:nvPr>
        </p:nvGraphicFramePr>
        <p:xfrm>
          <a:off x="971550" y="1543051"/>
          <a:ext cx="10287000" cy="385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F01026-B814-D91C-AB5F-68A0E89E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22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9D9D2A-16E5-67E6-D994-4A481A588454}"/>
              </a:ext>
            </a:extLst>
          </p:cNvPr>
          <p:cNvSpPr txBox="1"/>
          <p:nvPr/>
        </p:nvSpPr>
        <p:spPr>
          <a:xfrm>
            <a:off x="1904999" y="462196"/>
            <a:ext cx="847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Inovações na empresa pelo atendimento ALI </a:t>
            </a:r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0D45C7E6-9444-FD5A-EB9A-7927B0DFEAC6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chemeClr val="bg1"/>
                </a:solidFill>
              </a:rPr>
              <a:t>Quais mudanças abaixo  você fez na sua empresa como consequência do acompanhamento do Agente Local de Inovação (ALI) Sebrae. (aceita mais de uma respostas)</a:t>
            </a:r>
          </a:p>
        </p:txBody>
      </p:sp>
    </p:spTree>
    <p:extLst>
      <p:ext uri="{BB962C8B-B14F-4D97-AF65-F5344CB8AC3E}">
        <p14:creationId xmlns:p14="http://schemas.microsoft.com/office/powerpoint/2010/main" val="1134754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3A43B9F-466C-3E05-BBF4-399198AE6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91074"/>
              </p:ext>
            </p:extLst>
          </p:nvPr>
        </p:nvGraphicFramePr>
        <p:xfrm>
          <a:off x="1408300" y="985416"/>
          <a:ext cx="9508516" cy="5458516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696807">
                  <a:extLst>
                    <a:ext uri="{9D8B030D-6E8A-4147-A177-3AD203B41FA5}">
                      <a16:colId xmlns:a16="http://schemas.microsoft.com/office/drawing/2014/main" val="3686400152"/>
                    </a:ext>
                  </a:extLst>
                </a:gridCol>
                <a:gridCol w="1077874">
                  <a:extLst>
                    <a:ext uri="{9D8B030D-6E8A-4147-A177-3AD203B41FA5}">
                      <a16:colId xmlns:a16="http://schemas.microsoft.com/office/drawing/2014/main" val="2850202864"/>
                    </a:ext>
                  </a:extLst>
                </a:gridCol>
                <a:gridCol w="696807">
                  <a:extLst>
                    <a:ext uri="{9D8B030D-6E8A-4147-A177-3AD203B41FA5}">
                      <a16:colId xmlns:a16="http://schemas.microsoft.com/office/drawing/2014/main" val="2829555801"/>
                    </a:ext>
                  </a:extLst>
                </a:gridCol>
                <a:gridCol w="696807">
                  <a:extLst>
                    <a:ext uri="{9D8B030D-6E8A-4147-A177-3AD203B41FA5}">
                      <a16:colId xmlns:a16="http://schemas.microsoft.com/office/drawing/2014/main" val="968384602"/>
                    </a:ext>
                  </a:extLst>
                </a:gridCol>
                <a:gridCol w="696807">
                  <a:extLst>
                    <a:ext uri="{9D8B030D-6E8A-4147-A177-3AD203B41FA5}">
                      <a16:colId xmlns:a16="http://schemas.microsoft.com/office/drawing/2014/main" val="1072888034"/>
                    </a:ext>
                  </a:extLst>
                </a:gridCol>
                <a:gridCol w="696807">
                  <a:extLst>
                    <a:ext uri="{9D8B030D-6E8A-4147-A177-3AD203B41FA5}">
                      <a16:colId xmlns:a16="http://schemas.microsoft.com/office/drawing/2014/main" val="878191586"/>
                    </a:ext>
                  </a:extLst>
                </a:gridCol>
                <a:gridCol w="856492">
                  <a:extLst>
                    <a:ext uri="{9D8B030D-6E8A-4147-A177-3AD203B41FA5}">
                      <a16:colId xmlns:a16="http://schemas.microsoft.com/office/drawing/2014/main" val="2492694226"/>
                    </a:ext>
                  </a:extLst>
                </a:gridCol>
                <a:gridCol w="947222">
                  <a:extLst>
                    <a:ext uri="{9D8B030D-6E8A-4147-A177-3AD203B41FA5}">
                      <a16:colId xmlns:a16="http://schemas.microsoft.com/office/drawing/2014/main" val="4100866758"/>
                    </a:ext>
                  </a:extLst>
                </a:gridCol>
                <a:gridCol w="1077874">
                  <a:extLst>
                    <a:ext uri="{9D8B030D-6E8A-4147-A177-3AD203B41FA5}">
                      <a16:colId xmlns:a16="http://schemas.microsoft.com/office/drawing/2014/main" val="1237839754"/>
                    </a:ext>
                  </a:extLst>
                </a:gridCol>
                <a:gridCol w="987145">
                  <a:extLst>
                    <a:ext uri="{9D8B030D-6E8A-4147-A177-3AD203B41FA5}">
                      <a16:colId xmlns:a16="http://schemas.microsoft.com/office/drawing/2014/main" val="3768526439"/>
                    </a:ext>
                  </a:extLst>
                </a:gridCol>
                <a:gridCol w="1077874">
                  <a:extLst>
                    <a:ext uri="{9D8B030D-6E8A-4147-A177-3AD203B41FA5}">
                      <a16:colId xmlns:a16="http://schemas.microsoft.com/office/drawing/2014/main" val="3235397910"/>
                    </a:ext>
                  </a:extLst>
                </a:gridCol>
              </a:tblGrid>
              <a:tr h="921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UF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Ampliou receita de produtos atuais ou novos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</a:rPr>
                        <a:t>Reduziu desperdícios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Acessou novos mercados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Identificou novos clientes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Reduziu custos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Alterou significativamente os seus produtos e serviços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Lançou NOVO produto ou serviço no mercado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Alterou significativamente os métodos/processos de produção e de distribuição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</a:rPr>
                        <a:t> Implantou NOVOS métodos/processos de produção e de distribuição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Criou uma cultura de inovação na empresa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79806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AC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24%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14336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AL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48%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3698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62%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279675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AP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633631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BA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154671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CE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47%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193221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DF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48501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ES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742007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GO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736718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MA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070042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MG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24%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852266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MS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33%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42%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70273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MT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761764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PA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25%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059445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PB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898145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PE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152111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PI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29%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448229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PR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163259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RJ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38219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RN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10767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RO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32%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99721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RR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63%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13%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13361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RS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03889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SC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748086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SE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36%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21%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31%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837375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SP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39%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22%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24%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37%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29%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170103"/>
                  </a:ext>
                </a:extLst>
              </a:tr>
              <a:tr h="1270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TO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35%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43%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53%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23%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18%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40%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48%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15072"/>
                  </a:ext>
                </a:extLst>
              </a:tr>
            </a:tbl>
          </a:graphicData>
        </a:graphic>
      </p:graphicFrame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470FBAAE-954D-30DC-B7A9-754C78AB3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23</a:t>
            </a:fld>
            <a:endParaRPr lang="pt-BR"/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25FA70C8-AFAC-8482-1452-F50B0AAC6D44}"/>
              </a:ext>
            </a:extLst>
          </p:cNvPr>
          <p:cNvSpPr txBox="1">
            <a:spLocks/>
          </p:cNvSpPr>
          <p:nvPr/>
        </p:nvSpPr>
        <p:spPr>
          <a:xfrm>
            <a:off x="2120900" y="641644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Quais mudanças abaixo  você fez na sua empresa como consequência do acompanhamento do Agente Local de Inovação (ALI) Sebrae. (aceita mais de uma respostas)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11DF46-B3AC-AD3A-72B0-4BF24E4C1A4C}"/>
              </a:ext>
            </a:extLst>
          </p:cNvPr>
          <p:cNvSpPr txBox="1"/>
          <p:nvPr/>
        </p:nvSpPr>
        <p:spPr>
          <a:xfrm>
            <a:off x="1904999" y="462196"/>
            <a:ext cx="847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Inovações na empresa pelo atendimento ALI </a:t>
            </a:r>
          </a:p>
        </p:txBody>
      </p:sp>
    </p:spTree>
    <p:extLst>
      <p:ext uri="{BB962C8B-B14F-4D97-AF65-F5344CB8AC3E}">
        <p14:creationId xmlns:p14="http://schemas.microsoft.com/office/powerpoint/2010/main" val="293256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B790674-7189-4CE8-A321-DC6C472F5A8E}"/>
              </a:ext>
            </a:extLst>
          </p:cNvPr>
          <p:cNvSpPr txBox="1"/>
          <p:nvPr/>
        </p:nvSpPr>
        <p:spPr>
          <a:xfrm>
            <a:off x="1905000" y="462196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Redução de Custos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1A92388-CD1B-8F2E-6491-875807168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137001"/>
              </p:ext>
            </p:extLst>
          </p:nvPr>
        </p:nvGraphicFramePr>
        <p:xfrm>
          <a:off x="1500188" y="1871663"/>
          <a:ext cx="8443912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8236669-F9AD-ECD9-4558-69FAF3562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24</a:t>
            </a:fld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C3C93B-8E8C-B225-0E6F-31FA0C686DA4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chemeClr val="bg1"/>
                </a:solidFill>
              </a:rPr>
              <a:t>Em caso de redução de custos, qual foi o percentual desta redução?</a:t>
            </a:r>
          </a:p>
        </p:txBody>
      </p:sp>
    </p:spTree>
    <p:extLst>
      <p:ext uri="{BB962C8B-B14F-4D97-AF65-F5344CB8AC3E}">
        <p14:creationId xmlns:p14="http://schemas.microsoft.com/office/powerpoint/2010/main" val="3771715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Redução de Custos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3D69A36-F1C3-3C50-29FC-1422EC86D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48775"/>
              </p:ext>
            </p:extLst>
          </p:nvPr>
        </p:nvGraphicFramePr>
        <p:xfrm>
          <a:off x="1491086" y="985416"/>
          <a:ext cx="8795914" cy="523301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866646">
                  <a:extLst>
                    <a:ext uri="{9D8B030D-6E8A-4147-A177-3AD203B41FA5}">
                      <a16:colId xmlns:a16="http://schemas.microsoft.com/office/drawing/2014/main" val="157019667"/>
                    </a:ext>
                  </a:extLst>
                </a:gridCol>
                <a:gridCol w="997502">
                  <a:extLst>
                    <a:ext uri="{9D8B030D-6E8A-4147-A177-3AD203B41FA5}">
                      <a16:colId xmlns:a16="http://schemas.microsoft.com/office/drawing/2014/main" val="23769125"/>
                    </a:ext>
                  </a:extLst>
                </a:gridCol>
                <a:gridCol w="1211526">
                  <a:extLst>
                    <a:ext uri="{9D8B030D-6E8A-4147-A177-3AD203B41FA5}">
                      <a16:colId xmlns:a16="http://schemas.microsoft.com/office/drawing/2014/main" val="3999429107"/>
                    </a:ext>
                  </a:extLst>
                </a:gridCol>
                <a:gridCol w="1119510">
                  <a:extLst>
                    <a:ext uri="{9D8B030D-6E8A-4147-A177-3AD203B41FA5}">
                      <a16:colId xmlns:a16="http://schemas.microsoft.com/office/drawing/2014/main" val="3874505219"/>
                    </a:ext>
                  </a:extLst>
                </a:gridCol>
                <a:gridCol w="1180855">
                  <a:extLst>
                    <a:ext uri="{9D8B030D-6E8A-4147-A177-3AD203B41FA5}">
                      <a16:colId xmlns:a16="http://schemas.microsoft.com/office/drawing/2014/main" val="2614255318"/>
                    </a:ext>
                  </a:extLst>
                </a:gridCol>
                <a:gridCol w="1165518">
                  <a:extLst>
                    <a:ext uri="{9D8B030D-6E8A-4147-A177-3AD203B41FA5}">
                      <a16:colId xmlns:a16="http://schemas.microsoft.com/office/drawing/2014/main" val="3193699870"/>
                    </a:ext>
                  </a:extLst>
                </a:gridCol>
                <a:gridCol w="966153">
                  <a:extLst>
                    <a:ext uri="{9D8B030D-6E8A-4147-A177-3AD203B41FA5}">
                      <a16:colId xmlns:a16="http://schemas.microsoft.com/office/drawing/2014/main" val="3699037490"/>
                    </a:ext>
                  </a:extLst>
                </a:gridCol>
                <a:gridCol w="1288204">
                  <a:extLst>
                    <a:ext uri="{9D8B030D-6E8A-4147-A177-3AD203B41FA5}">
                      <a16:colId xmlns:a16="http://schemas.microsoft.com/office/drawing/2014/main" val="988061146"/>
                    </a:ext>
                  </a:extLst>
                </a:gridCol>
              </a:tblGrid>
              <a:tr h="5172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UF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Entre 1% e 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Entre 11% e 20%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Entre 21% e 30%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Entre 31% e 40%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Entre 41% e 50%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Mais de 50%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Não sabe avaliar quanto reduziu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83384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2130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976586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AM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64017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783917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092527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035835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DF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26782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942634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GO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593247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469205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582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61128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395918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604579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PB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251174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87274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342966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293958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RJ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452753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543353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847977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18596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22482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209255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200503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012308"/>
                  </a:ext>
                </a:extLst>
              </a:tr>
              <a:tr h="151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151060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E2ABC8-27E6-841B-44EE-6DD85ABA5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25</a:t>
            </a:fld>
            <a:endParaRPr lang="pt-BR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8979A7A-1F1A-78F3-8C86-BF9D0E5FF5BF}"/>
              </a:ext>
            </a:extLst>
          </p:cNvPr>
          <p:cNvSpPr txBox="1">
            <a:spLocks/>
          </p:cNvSpPr>
          <p:nvPr/>
        </p:nvSpPr>
        <p:spPr>
          <a:xfrm>
            <a:off x="2144712" y="6266657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/>
              <a:t>Em caso de redução de custos, qual foi o percentual desta redução?</a:t>
            </a:r>
          </a:p>
        </p:txBody>
      </p:sp>
    </p:spTree>
    <p:extLst>
      <p:ext uri="{BB962C8B-B14F-4D97-AF65-F5344CB8AC3E}">
        <p14:creationId xmlns:p14="http://schemas.microsoft.com/office/powerpoint/2010/main" val="80114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B790674-7189-4CE8-A321-DC6C472F5A8E}"/>
              </a:ext>
            </a:extLst>
          </p:cNvPr>
          <p:cNvSpPr txBox="1"/>
          <p:nvPr/>
        </p:nvSpPr>
        <p:spPr>
          <a:xfrm>
            <a:off x="1904999" y="462196"/>
            <a:ext cx="923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Necessidade de Consultoria adicional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091AB3A-D93F-4B6F-D692-A2D89222B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616793"/>
              </p:ext>
            </p:extLst>
          </p:nvPr>
        </p:nvGraphicFramePr>
        <p:xfrm>
          <a:off x="1743074" y="1843089"/>
          <a:ext cx="8372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E2ABFF4-4EE8-5032-2876-9FE2C982D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26</a:t>
            </a:fld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9CCB9-B11A-F2AC-1EC2-90B0A534C281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chemeClr val="bg1"/>
                </a:solidFill>
              </a:rPr>
              <a:t>Além do acompanhamento do ALI, o senhor precisou de algum outro curso ou consultoria adicional do Sebrae?</a:t>
            </a:r>
          </a:p>
        </p:txBody>
      </p:sp>
    </p:spTree>
    <p:extLst>
      <p:ext uri="{BB962C8B-B14F-4D97-AF65-F5344CB8AC3E}">
        <p14:creationId xmlns:p14="http://schemas.microsoft.com/office/powerpoint/2010/main" val="3187590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5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Necessidade de Consultoria adicional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C1CECA8-1DE4-6BA9-2433-D72238923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999716"/>
              </p:ext>
            </p:extLst>
          </p:nvPr>
        </p:nvGraphicFramePr>
        <p:xfrm>
          <a:off x="259411" y="1328738"/>
          <a:ext cx="11229975" cy="506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74348F-5C61-5134-3DEA-FEC2172F4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27</a:t>
            </a:fld>
            <a:endParaRPr lang="pt-BR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AA39F9C-93A9-DE24-F63B-ACFC844610E1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/>
              <a:t>Além do acompanhamento do ALI, o senhor precisou de algum outro curso ou consultoria adicional do Sebrae?</a:t>
            </a:r>
          </a:p>
        </p:txBody>
      </p:sp>
    </p:spTree>
    <p:extLst>
      <p:ext uri="{BB962C8B-B14F-4D97-AF65-F5344CB8AC3E}">
        <p14:creationId xmlns:p14="http://schemas.microsoft.com/office/powerpoint/2010/main" val="203831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B790674-7189-4CE8-A321-DC6C472F5A8E}"/>
              </a:ext>
            </a:extLst>
          </p:cNvPr>
          <p:cNvSpPr txBox="1"/>
          <p:nvPr/>
        </p:nvSpPr>
        <p:spPr>
          <a:xfrm>
            <a:off x="1905000" y="462196"/>
            <a:ext cx="757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Recomendação do ALI/Brasil Mais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B717349F-6A3D-4CEA-A8F7-E2CB0322795F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>
                <a:solidFill>
                  <a:schemeClr val="bg1"/>
                </a:solidFill>
              </a:rPr>
              <a:t>Rodapé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22DE217-77DA-C54C-348E-C50046F7D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361505"/>
              </p:ext>
            </p:extLst>
          </p:nvPr>
        </p:nvGraphicFramePr>
        <p:xfrm>
          <a:off x="885827" y="1385888"/>
          <a:ext cx="8501061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4BEFAA3D-BE7A-81F9-F8C0-BF985E54A573}"/>
              </a:ext>
            </a:extLst>
          </p:cNvPr>
          <p:cNvSpPr/>
          <p:nvPr/>
        </p:nvSpPr>
        <p:spPr>
          <a:xfrm>
            <a:off x="9481910" y="2900362"/>
            <a:ext cx="24288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Detratores: 7,3%</a:t>
            </a:r>
          </a:p>
          <a:p>
            <a:pPr algn="ctr"/>
            <a:r>
              <a:rPr lang="pt-BR" dirty="0"/>
              <a:t>Neutros: 11,3%</a:t>
            </a:r>
          </a:p>
          <a:p>
            <a:pPr algn="ctr"/>
            <a:r>
              <a:rPr lang="pt-BR" dirty="0"/>
              <a:t>Promotores: 81,5%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60CB84-4097-986E-DE80-0AEFBC835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98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Rodapé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699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Recomendação do ALI/ Brasil Mais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A0DAE92-EA06-A284-A2D8-E5DDA8C6C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507558"/>
              </p:ext>
            </p:extLst>
          </p:nvPr>
        </p:nvGraphicFramePr>
        <p:xfrm>
          <a:off x="0" y="1200150"/>
          <a:ext cx="11630025" cy="322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0A08C48-F86A-BA16-2DB8-E4331F021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824864"/>
              </p:ext>
            </p:extLst>
          </p:nvPr>
        </p:nvGraphicFramePr>
        <p:xfrm>
          <a:off x="325608" y="4424516"/>
          <a:ext cx="11304417" cy="174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7417BE-7872-3556-76B9-D4458EAF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66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5E2C9F-A988-4196-A4A5-0A286A1616EE}"/>
              </a:ext>
            </a:extLst>
          </p:cNvPr>
          <p:cNvSpPr txBox="1"/>
          <p:nvPr/>
        </p:nvSpPr>
        <p:spPr>
          <a:xfrm>
            <a:off x="495300" y="2247900"/>
            <a:ext cx="4448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13778C-16F2-5E35-3DB8-372C5E59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102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A5C7EF-D1FA-4E48-9DA3-AA4B22647E26}"/>
              </a:ext>
            </a:extLst>
          </p:cNvPr>
          <p:cNvSpPr txBox="1"/>
          <p:nvPr/>
        </p:nvSpPr>
        <p:spPr>
          <a:xfrm>
            <a:off x="1315617" y="533158"/>
            <a:ext cx="323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Realização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4431" y="2029841"/>
            <a:ext cx="4153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bg1"/>
                </a:solidFill>
              </a:rPr>
              <a:t>A pesquisa </a:t>
            </a:r>
            <a:r>
              <a:rPr lang="pt-BR" sz="2000" b="1" dirty="0">
                <a:solidFill>
                  <a:schemeClr val="bg1"/>
                </a:solidFill>
              </a:rPr>
              <a:t>ALI/Brasil mais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/>
                </a:solidFill>
              </a:rPr>
              <a:t>é um produto da </a:t>
            </a:r>
            <a:r>
              <a:rPr lang="pt-BR" sz="2000" b="1" dirty="0">
                <a:solidFill>
                  <a:schemeClr val="bg1"/>
                </a:solidFill>
              </a:rPr>
              <a:t>Unidade de Gestão Estratégica e Inteligência</a:t>
            </a:r>
            <a:r>
              <a:rPr lang="pt-BR" sz="2000" dirty="0">
                <a:solidFill>
                  <a:schemeClr val="bg1"/>
                </a:solidFill>
              </a:rPr>
              <a:t> do Sebrae Nacional, com apoio da </a:t>
            </a:r>
            <a:r>
              <a:rPr lang="pt-BR" sz="2000" b="1" dirty="0">
                <a:solidFill>
                  <a:schemeClr val="bg1"/>
                </a:solidFill>
              </a:rPr>
              <a:t>Unidade de Inovação.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427679" y="1659299"/>
            <a:ext cx="552193" cy="32328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3EBFC8-0D60-20F6-2B30-99B016BBC867}"/>
              </a:ext>
            </a:extLst>
          </p:cNvPr>
          <p:cNvSpPr txBox="1"/>
          <p:nvPr/>
        </p:nvSpPr>
        <p:spPr>
          <a:xfrm>
            <a:off x="5190379" y="1429677"/>
            <a:ext cx="40817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dirty="0">
                <a:solidFill>
                  <a:schemeClr val="bg1"/>
                </a:solidFill>
              </a:rPr>
              <a:t>Dênis Nunes</a:t>
            </a:r>
          </a:p>
          <a:p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denis.pedro@sebrae.com.br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Equipe Inovação</a:t>
            </a:r>
          </a:p>
          <a:p>
            <a:r>
              <a:rPr lang="pt-BR" dirty="0">
                <a:solidFill>
                  <a:schemeClr val="bg1"/>
                </a:solidFill>
              </a:rPr>
              <a:t>Debora F. Mazzei</a:t>
            </a:r>
          </a:p>
          <a:p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mazzei@sebrae.com.br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Marcus Vinícius L. Bezerra</a:t>
            </a:r>
          </a:p>
          <a:p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marcus.bezerra@sebrae.com.br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Patrícia Mayana M. Viana</a:t>
            </a:r>
          </a:p>
          <a:p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patricia.mayana@sebrae.com.br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Renato Calhau Costa</a:t>
            </a:r>
          </a:p>
          <a:p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potenza.renato@sebrae.com.br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Roberta Aviz de B. Fernandes</a:t>
            </a:r>
          </a:p>
          <a:p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roberta.aviz@sebrae.com.br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Respondentes por UF e Porte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07F0FC1-CB6B-C40A-313F-45EF662D6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523856"/>
              </p:ext>
            </p:extLst>
          </p:nvPr>
        </p:nvGraphicFramePr>
        <p:xfrm>
          <a:off x="787399" y="1309685"/>
          <a:ext cx="9907105" cy="211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19D6F22-35CD-D7CF-86EF-3325511ED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6" y="6123547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4</a:t>
            </a:fld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FDAEE9A-EF71-24D4-AC40-32831BE17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146048"/>
              </p:ext>
            </p:extLst>
          </p:nvPr>
        </p:nvGraphicFramePr>
        <p:xfrm>
          <a:off x="2226365" y="3623650"/>
          <a:ext cx="7275444" cy="211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DAA9B71-CC9F-B6FB-57E8-A055B675070E}"/>
              </a:ext>
            </a:extLst>
          </p:cNvPr>
          <p:cNvSpPr txBox="1"/>
          <p:nvPr/>
        </p:nvSpPr>
        <p:spPr>
          <a:xfrm>
            <a:off x="2471530" y="6309256"/>
            <a:ext cx="80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Obs.: A análise comparativa por UF deve levar em consideração o pequeno número de respostas de algumas </a:t>
            </a:r>
            <a:r>
              <a:rPr lang="pt-BR" sz="1600" dirty="0" err="1"/>
              <a:t>Ufs</a:t>
            </a:r>
            <a:r>
              <a:rPr lang="pt-BR" sz="1600" dirty="0"/>
              <a:t>, ou seja, nessas, existem grande margem de erro.</a:t>
            </a:r>
          </a:p>
        </p:txBody>
      </p:sp>
    </p:spTree>
    <p:extLst>
      <p:ext uri="{BB962C8B-B14F-4D97-AF65-F5344CB8AC3E}">
        <p14:creationId xmlns:p14="http://schemas.microsoft.com/office/powerpoint/2010/main" val="12175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19D6F22-35CD-D7CF-86EF-3325511ED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6" y="6123547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5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F954862-0004-C436-200C-7A04BEC9CC66}"/>
              </a:ext>
            </a:extLst>
          </p:cNvPr>
          <p:cNvSpPr txBox="1"/>
          <p:nvPr/>
        </p:nvSpPr>
        <p:spPr>
          <a:xfrm>
            <a:off x="1905000" y="462196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Respondentes por UF e Porte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71E1CFF-6B07-10EE-4F1C-F1F5D8E46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424682"/>
              </p:ext>
            </p:extLst>
          </p:nvPr>
        </p:nvGraphicFramePr>
        <p:xfrm>
          <a:off x="171450" y="1400175"/>
          <a:ext cx="11781063" cy="42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462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B790674-7189-4CE8-A321-DC6C472F5A8E}"/>
              </a:ext>
            </a:extLst>
          </p:cNvPr>
          <p:cNvSpPr txBox="1"/>
          <p:nvPr/>
        </p:nvSpPr>
        <p:spPr>
          <a:xfrm>
            <a:off x="1838739" y="462196"/>
            <a:ext cx="619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Como tomou conhecimento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1FE7B3-FA05-FDDD-4A68-820BE8FCD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053784"/>
              </p:ext>
            </p:extLst>
          </p:nvPr>
        </p:nvGraphicFramePr>
        <p:xfrm>
          <a:off x="1543049" y="1585913"/>
          <a:ext cx="9164707" cy="364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2963579-A5F7-4CF6-8377-DFB778C31715}"/>
              </a:ext>
            </a:extLst>
          </p:cNvPr>
          <p:cNvSpPr txBox="1">
            <a:spLocks/>
          </p:cNvSpPr>
          <p:nvPr/>
        </p:nvSpPr>
        <p:spPr>
          <a:xfrm>
            <a:off x="2144712" y="635871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>
                <a:solidFill>
                  <a:schemeClr val="bg1"/>
                </a:solidFill>
              </a:rPr>
              <a:t>Como o(a) </a:t>
            </a:r>
            <a:r>
              <a:rPr lang="pt-BR" sz="1400" b="0" i="1" dirty="0" err="1">
                <a:solidFill>
                  <a:schemeClr val="bg1"/>
                </a:solidFill>
              </a:rPr>
              <a:t>Sr</a:t>
            </a:r>
            <a:r>
              <a:rPr lang="pt-BR" sz="1400" b="0" i="1" dirty="0">
                <a:solidFill>
                  <a:schemeClr val="bg1"/>
                </a:solidFill>
              </a:rPr>
              <a:t>(a) tomou conhecimento do Brasil Mais/ALI? RM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95C2C0-FBFD-51E7-38E4-643F823AF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26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0" i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814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Como tomou conhecimento</a:t>
            </a:r>
          </a:p>
        </p:txBody>
      </p:sp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BA650E8-BC27-BDA8-3F44-9AA5C2137EA8}"/>
              </a:ext>
            </a:extLst>
          </p:cNvPr>
          <p:cNvSpPr txBox="1">
            <a:spLocks/>
          </p:cNvSpPr>
          <p:nvPr/>
        </p:nvSpPr>
        <p:spPr>
          <a:xfrm>
            <a:off x="2120900" y="6305083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0" i="1" dirty="0"/>
              <a:t>Como o(a) </a:t>
            </a:r>
            <a:r>
              <a:rPr lang="pt-BR" sz="1400" b="0" i="1" dirty="0" err="1"/>
              <a:t>Sr</a:t>
            </a:r>
            <a:r>
              <a:rPr lang="pt-BR" sz="1400" b="0" i="1" dirty="0"/>
              <a:t>(a) tomou conhecimento do Brasil Mais/ALI? RM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8D3F3AE-4814-8798-3557-722CE4B63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24884"/>
              </p:ext>
            </p:extLst>
          </p:nvPr>
        </p:nvGraphicFramePr>
        <p:xfrm>
          <a:off x="720423" y="1004002"/>
          <a:ext cx="11386154" cy="534529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09554">
                  <a:extLst>
                    <a:ext uri="{9D8B030D-6E8A-4147-A177-3AD203B41FA5}">
                      <a16:colId xmlns:a16="http://schemas.microsoft.com/office/drawing/2014/main" val="2688079922"/>
                    </a:ext>
                  </a:extLst>
                </a:gridCol>
                <a:gridCol w="809554">
                  <a:extLst>
                    <a:ext uri="{9D8B030D-6E8A-4147-A177-3AD203B41FA5}">
                      <a16:colId xmlns:a16="http://schemas.microsoft.com/office/drawing/2014/main" val="1672703740"/>
                    </a:ext>
                  </a:extLst>
                </a:gridCol>
                <a:gridCol w="1366979">
                  <a:extLst>
                    <a:ext uri="{9D8B030D-6E8A-4147-A177-3AD203B41FA5}">
                      <a16:colId xmlns:a16="http://schemas.microsoft.com/office/drawing/2014/main" val="128761706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16288153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1690061869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3536235469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195266744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70761838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4226061"/>
                    </a:ext>
                  </a:extLst>
                </a:gridCol>
                <a:gridCol w="1165971">
                  <a:extLst>
                    <a:ext uri="{9D8B030D-6E8A-4147-A177-3AD203B41FA5}">
                      <a16:colId xmlns:a16="http://schemas.microsoft.com/office/drawing/2014/main" val="1207356833"/>
                    </a:ext>
                  </a:extLst>
                </a:gridCol>
                <a:gridCol w="809554">
                  <a:extLst>
                    <a:ext uri="{9D8B030D-6E8A-4147-A177-3AD203B41FA5}">
                      <a16:colId xmlns:a16="http://schemas.microsoft.com/office/drawing/2014/main" val="356196412"/>
                    </a:ext>
                  </a:extLst>
                </a:gridCol>
                <a:gridCol w="809554">
                  <a:extLst>
                    <a:ext uri="{9D8B030D-6E8A-4147-A177-3AD203B41FA5}">
                      <a16:colId xmlns:a16="http://schemas.microsoft.com/office/drawing/2014/main" val="1190635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UF</a:t>
                      </a: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Site do Sebrae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Redes sociais do Sebrae (Facebook, Twitter, Youtube)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Por meio de outros sites / redes sociais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Indicação de empresário ou amigo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Visita aos pontos de atendimento / unidades (Sebrae)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 Propaganda em TV / Rádio / Jornal / Folder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Por meio de um Agente Local de Inovação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Alguém do Sebrae ligou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Foi convidado pelo SEBRAE para uma reunião / evento de apresentação do Projeto ALI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Arial Nova" panose="020B0504020202020204" pitchFamily="34" charset="0"/>
                        </a:rPr>
                        <a:t>Convidado durante eventos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Outro meio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52100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18645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76989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23%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139349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589886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553888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399431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25%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904847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003839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053923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88496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41042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483712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9299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57450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504565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23%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30%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81069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857687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39878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670859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868956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412338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38%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57400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413259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814349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620270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16%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564015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20%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latin typeface="Arial Nova" panose="020B0504020202020204" pitchFamily="34" charset="0"/>
                        </a:rPr>
                        <a:t>18%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20%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720504301"/>
                  </a:ext>
                </a:extLst>
              </a:tr>
            </a:tbl>
          </a:graphicData>
        </a:graphic>
      </p:graphicFrame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E19E22-0F95-1EC4-F735-9BAA0A0B3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3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B717349F-6A3D-4CEA-A8F7-E2CB0322795F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>
                <a:solidFill>
                  <a:schemeClr val="bg1"/>
                </a:solidFill>
              </a:rPr>
              <a:t>Avalie o acompanhamento do Agente na sua empresa, atribuindo notas para os itens abaixo. </a:t>
            </a:r>
            <a:r>
              <a:rPr lang="pt-BR" sz="1400" b="0" i="1" dirty="0">
                <a:solidFill>
                  <a:schemeClr val="bg1"/>
                </a:solidFill>
              </a:rPr>
              <a:t>Sendo 0 significa “totalmente insatisfeito” até  10 para “totalmente satisfeito”.</a:t>
            </a:r>
            <a:endParaRPr lang="pt-BR" sz="2000" b="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34B19F-A4B3-CB15-5707-3B500CA54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95561"/>
              </p:ext>
            </p:extLst>
          </p:nvPr>
        </p:nvGraphicFramePr>
        <p:xfrm>
          <a:off x="1685925" y="1614487"/>
          <a:ext cx="8101013" cy="372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4C36C6-AB4C-241D-40E1-1E0AC2A40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5AFF73-34C8-26DD-8CEA-FD0B8E9F0C69}"/>
              </a:ext>
            </a:extLst>
          </p:cNvPr>
          <p:cNvSpPr txBox="1"/>
          <p:nvPr/>
        </p:nvSpPr>
        <p:spPr>
          <a:xfrm>
            <a:off x="1685925" y="409811"/>
            <a:ext cx="899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A42BE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Avaliação do Acompanhamento do Agente na empresa</a:t>
            </a:r>
          </a:p>
        </p:txBody>
      </p:sp>
    </p:spTree>
    <p:extLst>
      <p:ext uri="{BB962C8B-B14F-4D97-AF65-F5344CB8AC3E}">
        <p14:creationId xmlns:p14="http://schemas.microsoft.com/office/powerpoint/2010/main" val="55311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Avalie o acompanhamento do Agente na sua empresa, atribuindo notas para os itens abaixo. </a:t>
            </a:r>
            <a:r>
              <a:rPr lang="pt-BR" sz="1400" b="0" i="1" dirty="0"/>
              <a:t>Sendo 0 significa “totalmente insatisfeito” até  10 para “totalmente satisfeito”.</a:t>
            </a:r>
            <a:endParaRPr lang="pt-BR" sz="2000" b="0" i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D6E570A-B2C5-17E7-442B-38AF9B3B0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257725"/>
              </p:ext>
            </p:extLst>
          </p:nvPr>
        </p:nvGraphicFramePr>
        <p:xfrm>
          <a:off x="27863" y="1485899"/>
          <a:ext cx="11676661" cy="231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20928A7-F902-480D-A7ED-EE8A68FED7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030652"/>
              </p:ext>
            </p:extLst>
          </p:nvPr>
        </p:nvGraphicFramePr>
        <p:xfrm>
          <a:off x="129576" y="4018167"/>
          <a:ext cx="11676661" cy="213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B8A16896-B7EC-6B19-2958-CE2ED94E7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17" y="6176964"/>
            <a:ext cx="809897" cy="544512"/>
          </a:xfrm>
        </p:spPr>
        <p:txBody>
          <a:bodyPr/>
          <a:lstStyle/>
          <a:p>
            <a:fld id="{3270B04D-7CD6-4AF5-94AE-1A8CA226D8F1}" type="slidenum">
              <a:rPr lang="pt-BR" smtClean="0"/>
              <a:t>9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241A1B-708D-E7C4-6F25-11ED6892A814}"/>
              </a:ext>
            </a:extLst>
          </p:cNvPr>
          <p:cNvSpPr txBox="1"/>
          <p:nvPr/>
        </p:nvSpPr>
        <p:spPr>
          <a:xfrm>
            <a:off x="1685925" y="409811"/>
            <a:ext cx="899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Avaliação do Acompanhamento do Agente na empresa</a:t>
            </a:r>
          </a:p>
        </p:txBody>
      </p:sp>
    </p:spTree>
    <p:extLst>
      <p:ext uri="{BB962C8B-B14F-4D97-AF65-F5344CB8AC3E}">
        <p14:creationId xmlns:p14="http://schemas.microsoft.com/office/powerpoint/2010/main" val="372190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678E94C3598A43BF161FC287C2C1B1" ma:contentTypeVersion="10" ma:contentTypeDescription="Crie um novo documento." ma:contentTypeScope="" ma:versionID="f2a6f38663109ed351aab29b69f2057c">
  <xsd:schema xmlns:xsd="http://www.w3.org/2001/XMLSchema" xmlns:xs="http://www.w3.org/2001/XMLSchema" xmlns:p="http://schemas.microsoft.com/office/2006/metadata/properties" xmlns:ns3="46762dd1-fdd5-4876-bf96-bd1325ea6c75" xmlns:ns4="f6fc7c0a-04f0-4176-9fa1-08628e1385b8" targetNamespace="http://schemas.microsoft.com/office/2006/metadata/properties" ma:root="true" ma:fieldsID="03dddbd4c4c1a2d83ee7c179a8a2c5de" ns3:_="" ns4:_="">
    <xsd:import namespace="46762dd1-fdd5-4876-bf96-bd1325ea6c75"/>
    <xsd:import namespace="f6fc7c0a-04f0-4176-9fa1-08628e1385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62dd1-fdd5-4876-bf96-bd1325ea6c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c7c0a-04f0-4176-9fa1-08628e13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881BA3-13E7-46DD-8867-DEA955BA3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62dd1-fdd5-4876-bf96-bd1325ea6c75"/>
    <ds:schemaRef ds:uri="f6fc7c0a-04f0-4176-9fa1-08628e138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1B3EA-65F3-4AB9-8835-B4EAD4371CE3}">
  <ds:schemaRefs>
    <ds:schemaRef ds:uri="http://purl.org/dc/elements/1.1/"/>
    <ds:schemaRef ds:uri="f6fc7c0a-04f0-4176-9fa1-08628e1385b8"/>
    <ds:schemaRef ds:uri="http://schemas.microsoft.com/office/infopath/2007/PartnerControls"/>
    <ds:schemaRef ds:uri="46762dd1-fdd5-4876-bf96-bd1325ea6c7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2960</Words>
  <Application>Microsoft Office PowerPoint</Application>
  <PresentationFormat>Widescreen</PresentationFormat>
  <Paragraphs>1013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-apple-system</vt:lpstr>
      <vt:lpstr>Arial</vt:lpstr>
      <vt:lpstr>Arial Black</vt:lpstr>
      <vt:lpstr>Arial Nova</vt:lpstr>
      <vt:lpstr>Calibri</vt:lpstr>
      <vt:lpstr>Calibri Light</vt:lpstr>
      <vt:lpstr>Daytona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Denis Pedro Nunes</cp:lastModifiedBy>
  <cp:revision>24</cp:revision>
  <dcterms:created xsi:type="dcterms:W3CDTF">2022-02-16T16:19:40Z</dcterms:created>
  <dcterms:modified xsi:type="dcterms:W3CDTF">2022-09-26T12:25:16Z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0x010100B7678E94C3598A43BF161FC287C2C1B1</vt:lpwstr>
  </property>
</Properties>
</file>