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1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2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3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4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5.xml" ContentType="application/vnd.openxmlformats-officedocument.themeOverr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6.xml" ContentType="application/vnd.openxmlformats-officedocument.themeOverr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7.xml" ContentType="application/vnd.openxmlformats-officedocument.themeOverr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8.xml" ContentType="application/vnd.openxmlformats-officedocument.themeOverr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9.xml" ContentType="application/vnd.openxmlformats-officedocument.themeOverr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10.xml" ContentType="application/vnd.openxmlformats-officedocument.themeOverr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theme/themeOverride11.xml" ContentType="application/vnd.openxmlformats-officedocument.themeOverr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theme/themeOverride12.xml" ContentType="application/vnd.openxmlformats-officedocument.themeOverr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theme/themeOverride13.xml" ContentType="application/vnd.openxmlformats-officedocument.themeOverr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theme/themeOverride14.xml" ContentType="application/vnd.openxmlformats-officedocument.themeOverrid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theme/themeOverride15.xml" ContentType="application/vnd.openxmlformats-officedocument.themeOverrid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theme/themeOverride16.xml" ContentType="application/vnd.openxmlformats-officedocument.themeOverrid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theme/themeOverride17.xml" ContentType="application/vnd.openxmlformats-officedocument.themeOverrid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theme/themeOverride18.xml" ContentType="application/vnd.openxmlformats-officedocument.themeOverrid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theme/themeOverride19.xml" ContentType="application/vnd.openxmlformats-officedocument.themeOverrid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theme/themeOverride20.xml" ContentType="application/vnd.openxmlformats-officedocument.themeOverrid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theme/themeOverride21.xml" ContentType="application/vnd.openxmlformats-officedocument.themeOverrid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theme/themeOverride22.xml" ContentType="application/vnd.openxmlformats-officedocument.themeOverrid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theme/themeOverride23.xml" ContentType="application/vnd.openxmlformats-officedocument.themeOverrid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theme/themeOverride24.xml" ContentType="application/vnd.openxmlformats-officedocument.themeOverrid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theme/themeOverride25.xml" ContentType="application/vnd.openxmlformats-officedocument.themeOverrid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charts/chart36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charts/chart37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charts/chart38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ppt/charts/chart39.xml" ContentType="application/vnd.openxmlformats-officedocument.drawingml.chart+xml"/>
  <Override PartName="/ppt/charts/style39.xml" ContentType="application/vnd.ms-office.chartstyle+xml"/>
  <Override PartName="/ppt/charts/colors39.xml" ContentType="application/vnd.ms-office.chartcolorstyle+xml"/>
  <Override PartName="/ppt/charts/chart40.xml" ContentType="application/vnd.openxmlformats-officedocument.drawingml.chart+xml"/>
  <Override PartName="/ppt/charts/style40.xml" ContentType="application/vnd.ms-office.chartstyle+xml"/>
  <Override PartName="/ppt/charts/colors40.xml" ContentType="application/vnd.ms-office.chartcolorstyle+xml"/>
  <Override PartName="/ppt/theme/themeOverride26.xml" ContentType="application/vnd.openxmlformats-officedocument.themeOverride+xml"/>
  <Override PartName="/ppt/charts/chart41.xml" ContentType="application/vnd.openxmlformats-officedocument.drawingml.chart+xml"/>
  <Override PartName="/ppt/charts/style41.xml" ContentType="application/vnd.ms-office.chartstyle+xml"/>
  <Override PartName="/ppt/charts/colors41.xml" ContentType="application/vnd.ms-office.chartcolorstyle+xml"/>
  <Override PartName="/ppt/theme/themeOverride27.xml" ContentType="application/vnd.openxmlformats-officedocument.themeOverride+xml"/>
  <Override PartName="/ppt/charts/chart42.xml" ContentType="application/vnd.openxmlformats-officedocument.drawingml.chart+xml"/>
  <Override PartName="/ppt/charts/style42.xml" ContentType="application/vnd.ms-office.chartstyle+xml"/>
  <Override PartName="/ppt/charts/colors42.xml" ContentType="application/vnd.ms-office.chartcolorstyle+xml"/>
  <Override PartName="/ppt/charts/chart43.xml" ContentType="application/vnd.openxmlformats-officedocument.drawingml.chart+xml"/>
  <Override PartName="/ppt/charts/style43.xml" ContentType="application/vnd.ms-office.chartstyle+xml"/>
  <Override PartName="/ppt/charts/colors43.xml" ContentType="application/vnd.ms-office.chartcolorstyle+xml"/>
  <Override PartName="/ppt/charts/chart44.xml" ContentType="application/vnd.openxmlformats-officedocument.drawingml.chart+xml"/>
  <Override PartName="/ppt/charts/style44.xml" ContentType="application/vnd.ms-office.chartstyle+xml"/>
  <Override PartName="/ppt/charts/colors44.xml" ContentType="application/vnd.ms-office.chartcolorstyle+xml"/>
  <Override PartName="/ppt/charts/chart45.xml" ContentType="application/vnd.openxmlformats-officedocument.drawingml.chart+xml"/>
  <Override PartName="/ppt/charts/style45.xml" ContentType="application/vnd.ms-office.chartstyle+xml"/>
  <Override PartName="/ppt/charts/colors45.xml" ContentType="application/vnd.ms-office.chartcolorstyle+xml"/>
  <Override PartName="/ppt/theme/themeOverride28.xml" ContentType="application/vnd.openxmlformats-officedocument.themeOverride+xml"/>
  <Override PartName="/ppt/charts/chart46.xml" ContentType="application/vnd.openxmlformats-officedocument.drawingml.chart+xml"/>
  <Override PartName="/ppt/charts/style46.xml" ContentType="application/vnd.ms-office.chartstyle+xml"/>
  <Override PartName="/ppt/charts/colors46.xml" ContentType="application/vnd.ms-office.chartcolorstyle+xml"/>
  <Override PartName="/ppt/theme/themeOverride29.xml" ContentType="application/vnd.openxmlformats-officedocument.themeOverride+xml"/>
  <Override PartName="/ppt/charts/chart47.xml" ContentType="application/vnd.openxmlformats-officedocument.drawingml.chart+xml"/>
  <Override PartName="/ppt/charts/style47.xml" ContentType="application/vnd.ms-office.chartstyle+xml"/>
  <Override PartName="/ppt/charts/colors47.xml" ContentType="application/vnd.ms-office.chartcolorstyle+xml"/>
  <Override PartName="/ppt/theme/themeOverride30.xml" ContentType="application/vnd.openxmlformats-officedocument.themeOverride+xml"/>
  <Override PartName="/ppt/charts/chart48.xml" ContentType="application/vnd.openxmlformats-officedocument.drawingml.chart+xml"/>
  <Override PartName="/ppt/charts/style48.xml" ContentType="application/vnd.ms-office.chartstyle+xml"/>
  <Override PartName="/ppt/charts/colors4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4252" r:id="rId2"/>
    <p:sldId id="4275" r:id="rId3"/>
    <p:sldId id="4328" r:id="rId4"/>
    <p:sldId id="4329" r:id="rId5"/>
    <p:sldId id="4408" r:id="rId6"/>
    <p:sldId id="4320" r:id="rId7"/>
    <p:sldId id="4321" r:id="rId8"/>
    <p:sldId id="4322" r:id="rId9"/>
    <p:sldId id="4426" r:id="rId10"/>
    <p:sldId id="4427" r:id="rId11"/>
    <p:sldId id="4428" r:id="rId12"/>
    <p:sldId id="4423" r:id="rId13"/>
    <p:sldId id="4399" r:id="rId14"/>
    <p:sldId id="4433" r:id="rId15"/>
    <p:sldId id="4286" r:id="rId16"/>
    <p:sldId id="4287" r:id="rId17"/>
    <p:sldId id="4425" r:id="rId18"/>
    <p:sldId id="4407" r:id="rId19"/>
    <p:sldId id="4432" r:id="rId20"/>
    <p:sldId id="4288" r:id="rId21"/>
    <p:sldId id="4430" r:id="rId22"/>
    <p:sldId id="4429" r:id="rId23"/>
    <p:sldId id="4424" r:id="rId24"/>
    <p:sldId id="4298" r:id="rId25"/>
    <p:sldId id="4431" r:id="rId26"/>
    <p:sldId id="4310" r:id="rId27"/>
    <p:sldId id="4341" r:id="rId28"/>
    <p:sldId id="4238" r:id="rId2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uri Barbosa de Andrade" initials="IBdA" lastIdx="1" clrIdx="0">
    <p:extLst>
      <p:ext uri="{19B8F6BF-5375-455C-9EA6-DF929625EA0E}">
        <p15:presenceInfo xmlns:p15="http://schemas.microsoft.com/office/powerpoint/2012/main" userId="S::iuri.andrade@sebrae.com.br::3fc236dd-cda4-4443-81c1-f04d96a5b6c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646"/>
    <a:srgbClr val="C0504D"/>
    <a:srgbClr val="44546A"/>
    <a:srgbClr val="ED7D31"/>
    <a:srgbClr val="F2C1C3"/>
    <a:srgbClr val="70AD47"/>
    <a:srgbClr val="002C48"/>
    <a:srgbClr val="C5E9E8"/>
    <a:srgbClr val="72C8C6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9" autoAdjust="0"/>
    <p:restoredTop sz="96357" autoAdjust="0"/>
  </p:normalViewPr>
  <p:slideViewPr>
    <p:cSldViewPr snapToGrid="0">
      <p:cViewPr varScale="1">
        <p:scale>
          <a:sx n="80" d="100"/>
          <a:sy n="80" d="100"/>
        </p:scale>
        <p:origin x="12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2021\11a%20onda\processamento\11a%20ed%20grafico%20serie%20historica%20pesquisa_v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file:///C:\Users\alber\Google%20Drive\Sebrae\%23%20Home%20Office\Pesquisa%20de%20Impacto%20Setorial\11&#170;%20Pesquisa\11aEdi&#231;&#227;o_Impacto_Covid_Pequenos%20Neg&#243;cios%20v6%20segmentos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file:///C:\Users\alber\Google%20Drive\Sebrae\%23%20Home%20Office\Pesquisa%20de%20Impacto%20Setorial\11&#170;%20Pesquisa\11aEdi&#231;&#227;o_Impacto_Covid_Pequenos%20Neg&#243;cios%20v6%20segmentos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oleObject" Target="file:///C:\Users\alber\Google%20Drive\Sebrae\%23%20Home%20Office\Pesquisa%20de%20Impacto%20Setorial\11&#170;%20Pesquisa\11aEdi&#231;&#227;o_Impacto_Covid_Pequenos%20Neg&#243;cios%20v6%20segmentos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oleObject" Target="file:///C:\Users\alber\Google%20Drive\Sebrae\%23%20Home%20Office\Pesquisa%20de%20Impacto%20Setorial\11&#170;%20Pesquisa\11aEdi&#231;&#227;o_Impacto_Covid_Pequenos%20Neg&#243;cios%20v6%20segmentos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oleObject" Target="file:///C:\Users\alber\Google%20Drive\Sebrae\%23%20Home%20Office\Pesquisa%20de%20Impacto%20Setorial\11&#170;%20Pesquisa\11aEdi&#231;&#227;o_Impacto_Covid_Pequenos%20Neg&#243;cios%20v6%20segmentos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oleObject" Target="file:///C:\Users\alber\Google%20Drive\Sebrae\%23%20Home%20Office\Pesquisa%20de%20Impacto%20Setorial\11&#170;%20Pesquisa\11aEdi&#231;&#227;o_Impacto_Covid_Pequenos%20Neg&#243;cios%20v6%20segmentos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oleObject" Target="file:///C:\Users\alber\Google%20Drive\Sebrae\%23%20Home%20Office\Pesquisa%20de%20Impacto%20Setorial\11&#170;%20Pesquisa\11aEdi&#231;&#227;o_Impacto_Covid_Pequenos%20Neg&#243;cios%20v6%20segmentos.xlsx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oleObject" Target="file:///C:\Users\alber\Google%20Drive\Sebrae\%23%20Home%20Office\Pesquisa%20de%20Impacto%20Setorial\11&#170;%20Pesquisa\11aEdi&#231;&#227;o_Impacto_Covid_Pequenos%20Neg&#243;cios%20v6%20segmentos.xlsx" TargetMode="Externa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oleObject" Target="file:///C:\Users\alber\Google%20Drive\Sebrae\%23%20Home%20Office\Pesquisa%20de%20Impacto%20Setorial\11&#170;%20Pesquisa\11aEdi&#231;&#227;o_Impacto_Covid_Pequenos%20Neg&#243;cios%20v6%20segmentos.xlsx" TargetMode="Externa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4.xml"/><Relationship Id="rId2" Type="http://schemas.microsoft.com/office/2011/relationships/chartColorStyle" Target="colors19.xml"/><Relationship Id="rId1" Type="http://schemas.microsoft.com/office/2011/relationships/chartStyle" Target="style19.xml"/><Relationship Id="rId4" Type="http://schemas.openxmlformats.org/officeDocument/2006/relationships/oleObject" Target="file:///C:\Users\alber\Google%20Drive\Sebrae\%23%20Home%20Office\Pesquisa%20de%20Impacto%20Setorial\11&#170;%20Pesquisa\11aEdi&#231;&#227;o_Impacto_Covid_Pequenos%20Neg&#243;cios%20v6%20segmento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2021\11a%20onda\processamento\11a%20ed%20grafico%20serie%20historica%20pesquisa_v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5.xml"/><Relationship Id="rId2" Type="http://schemas.microsoft.com/office/2011/relationships/chartColorStyle" Target="colors20.xml"/><Relationship Id="rId1" Type="http://schemas.microsoft.com/office/2011/relationships/chartStyle" Target="style20.xml"/><Relationship Id="rId4" Type="http://schemas.openxmlformats.org/officeDocument/2006/relationships/oleObject" Target="file:///C:\Users\alber\Google%20Drive\Sebrae\%23%20Home%20Office\Pesquisa%20de%20Impacto%20Setorial\11&#170;%20Pesquisa\11aEdi&#231;&#227;o_Impacto_Covid_Pequenos%20Neg&#243;cios%20v6%20segmentos.xlsx" TargetMode="Externa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6.xml"/><Relationship Id="rId2" Type="http://schemas.microsoft.com/office/2011/relationships/chartColorStyle" Target="colors21.xml"/><Relationship Id="rId1" Type="http://schemas.microsoft.com/office/2011/relationships/chartStyle" Target="style21.xml"/><Relationship Id="rId4" Type="http://schemas.openxmlformats.org/officeDocument/2006/relationships/oleObject" Target="file:///C:\Users\alber\Google%20Drive\Sebrae\%23%20Home%20Office\Pesquisa%20de%20Impacto%20Setorial\11&#170;%20Pesquisa\11aEdi&#231;&#227;o_Impacto_Covid_Pequenos%20Neg&#243;cios%20v6%20segmentos.xlsx" TargetMode="Externa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7.xml"/><Relationship Id="rId2" Type="http://schemas.microsoft.com/office/2011/relationships/chartColorStyle" Target="colors22.xml"/><Relationship Id="rId1" Type="http://schemas.microsoft.com/office/2011/relationships/chartStyle" Target="style22.xml"/><Relationship Id="rId4" Type="http://schemas.openxmlformats.org/officeDocument/2006/relationships/oleObject" Target="file:///C:\Users\alber\Google%20Drive\Sebrae\%23%20Home%20Office\Pesquisa%20de%20Impacto%20Setorial\11&#170;%20Pesquisa\11aEdi&#231;&#227;o_Impacto_Covid_Pequenos%20Neg&#243;cios%20v6%20segmentos.xlsx" TargetMode="Externa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8.xml"/><Relationship Id="rId2" Type="http://schemas.microsoft.com/office/2011/relationships/chartColorStyle" Target="colors23.xml"/><Relationship Id="rId1" Type="http://schemas.microsoft.com/office/2011/relationships/chartStyle" Target="style23.xml"/><Relationship Id="rId4" Type="http://schemas.openxmlformats.org/officeDocument/2006/relationships/oleObject" Target="file:///C:\Users\alber\Google%20Drive\Sebrae\%23%20Home%20Office\Pesquisa%20de%20Impacto%20Setorial\11&#170;%20Pesquisa\11aEdi&#231;&#227;o_Impacto_Covid_Pequenos%20Neg&#243;cios%20v6%20segmentos.xlsx" TargetMode="Externa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9.xml"/><Relationship Id="rId2" Type="http://schemas.microsoft.com/office/2011/relationships/chartColorStyle" Target="colors24.xml"/><Relationship Id="rId1" Type="http://schemas.microsoft.com/office/2011/relationships/chartStyle" Target="style24.xml"/><Relationship Id="rId4" Type="http://schemas.openxmlformats.org/officeDocument/2006/relationships/oleObject" Target="file:///C:\Users\alber\Google%20Drive\Sebrae\%23%20Home%20Office\Pesquisa%20de%20Impacto%20Setorial\11&#170;%20Pesquisa\11aEdi&#231;&#227;o_Impacto_Covid_Pequenos%20Neg&#243;cios%20v6%20segmentos.xlsx" TargetMode="Externa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0.xml"/><Relationship Id="rId2" Type="http://schemas.microsoft.com/office/2011/relationships/chartColorStyle" Target="colors25.xml"/><Relationship Id="rId1" Type="http://schemas.microsoft.com/office/2011/relationships/chartStyle" Target="style25.xml"/><Relationship Id="rId4" Type="http://schemas.openxmlformats.org/officeDocument/2006/relationships/oleObject" Target="file:///C:\Users\alber\Google%20Drive\Sebrae\%23%20Home%20Office\Pesquisa%20de%20Impacto%20Setorial\11&#170;%20Pesquisa\11aEdi&#231;&#227;o_Impacto_Covid_Pequenos%20Neg&#243;cios%20v6%20segmentos.xlsx" TargetMode="Externa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1.xml"/><Relationship Id="rId2" Type="http://schemas.microsoft.com/office/2011/relationships/chartColorStyle" Target="colors26.xml"/><Relationship Id="rId1" Type="http://schemas.microsoft.com/office/2011/relationships/chartStyle" Target="style26.xml"/><Relationship Id="rId4" Type="http://schemas.openxmlformats.org/officeDocument/2006/relationships/oleObject" Target="file:///C:\Users\alber\Google%20Drive\Sebrae\%23%20Home%20Office\Pesquisa%20de%20Impacto%20Setorial\11&#170;%20Pesquisa\11aEdi&#231;&#227;o_Impacto_Covid_Pequenos%20Neg&#243;cios%20v6%20segmentos.xlsx" TargetMode="Externa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2.xml"/><Relationship Id="rId2" Type="http://schemas.microsoft.com/office/2011/relationships/chartColorStyle" Target="colors27.xml"/><Relationship Id="rId1" Type="http://schemas.microsoft.com/office/2011/relationships/chartStyle" Target="style27.xml"/><Relationship Id="rId4" Type="http://schemas.openxmlformats.org/officeDocument/2006/relationships/oleObject" Target="file:///C:\Users\alber\Google%20Drive\Sebrae\%23%20Home%20Office\Pesquisa%20de%20Impacto%20Setorial\11&#170;%20Pesquisa\11aEdi&#231;&#227;o_Impacto_Covid_Pequenos%20Neg&#243;cios%20v6%20segmentos.xlsx" TargetMode="Externa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E:\2021\11a%20onda\processamento\11a%20ed%20grafico%20serie%20historica%20pesquisa_v1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E:\2021\11a%20onda\processamento\11a%20ed_processamento_MEI_vs_MPE_v1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2021\11a%20onda\processamento\11a%20ed%20grafico%20serie%20historica%20pesquisa_v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E:\2021\11a%20onda\processamento\11a%20ed_processamento_MEI_vs_MPE_v1.xlsx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3.xml"/><Relationship Id="rId2" Type="http://schemas.microsoft.com/office/2011/relationships/chartColorStyle" Target="colors31.xml"/><Relationship Id="rId1" Type="http://schemas.microsoft.com/office/2011/relationships/chartStyle" Target="style31.xml"/><Relationship Id="rId4" Type="http://schemas.openxmlformats.org/officeDocument/2006/relationships/oleObject" Target="file:///C:\Users\alber\Google%20Drive\Sebrae\%23%20Home%20Office\Pesquisa%20de%20Impacto%20Setorial\11&#170;%20Pesquisa\11aEdi&#231;&#227;o_Impacto_Covid_Pequenos%20Neg&#243;cios%20v6%20segmentos%20v2.xlsx" TargetMode="Externa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4.xml"/><Relationship Id="rId2" Type="http://schemas.microsoft.com/office/2011/relationships/chartColorStyle" Target="colors32.xml"/><Relationship Id="rId1" Type="http://schemas.microsoft.com/office/2011/relationships/chartStyle" Target="style32.xml"/><Relationship Id="rId4" Type="http://schemas.openxmlformats.org/officeDocument/2006/relationships/oleObject" Target="file:///C:\Users\alber\Google%20Drive\Sebrae\%23%20Home%20Office\Pesquisa%20de%20Impacto%20Setorial\11&#170;%20Pesquisa\11aEdi&#231;&#227;o_Impacto_Covid_Pequenos%20Neg&#243;cios%20v6%20segmentos%20v2.xlsx" TargetMode="Externa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5.xml"/><Relationship Id="rId2" Type="http://schemas.microsoft.com/office/2011/relationships/chartColorStyle" Target="colors33.xml"/><Relationship Id="rId1" Type="http://schemas.microsoft.com/office/2011/relationships/chartStyle" Target="style33.xml"/><Relationship Id="rId4" Type="http://schemas.openxmlformats.org/officeDocument/2006/relationships/oleObject" Target="file:///C:\Users\alber\Google%20Drive\Sebrae\%23%20Home%20Office\Pesquisa%20de%20Impacto%20Setorial\11&#170;%20Pesquisa\11aEdi&#231;&#227;o_Impacto_Covid_Pequenos%20Neg&#243;cios%20v6%20segmentos%20v2.xlsx" TargetMode="Externa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2021\11a%20onda\processamento\11a%20ed%20grafico%20serie%20historica%20pesquisa_v1.xlsx" TargetMode="External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2021\11a%20onda\processamento\11a%20ed%20grafico%20serie%20historica%20pesquisa_v1.xlsx" TargetMode="External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2021\11a%20onda\processamento\11a%20ed_processamento_MEI_vs_MPE_v1.xlsx" TargetMode="External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oleObject" Target="file:///E:\2021\11a%20onda\processamento\11a%20ed%20grafico%20serie%20historica%20pesquisa_v1.xlsx" TargetMode="External"/><Relationship Id="rId2" Type="http://schemas.microsoft.com/office/2011/relationships/chartColorStyle" Target="colors37.xml"/><Relationship Id="rId1" Type="http://schemas.microsoft.com/office/2011/relationships/chartStyle" Target="style37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oleObject" Target="file:///E:\2021\11a%20onda\processamento\11a%20ed%20grafico%20serie%20historica%20pesquisa_v1.xlsx" TargetMode="External"/><Relationship Id="rId2" Type="http://schemas.microsoft.com/office/2011/relationships/chartColorStyle" Target="colors38.xml"/><Relationship Id="rId1" Type="http://schemas.microsoft.com/office/2011/relationships/chartStyle" Target="style38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oleObject" Target="file:///E:\2021\11a%20onda\processamento\11a%20ed%20grafico%20serie%20historica%20pesquisa_v1.xlsx" TargetMode="External"/><Relationship Id="rId2" Type="http://schemas.microsoft.com/office/2011/relationships/chartColorStyle" Target="colors39.xml"/><Relationship Id="rId1" Type="http://schemas.microsoft.com/office/2011/relationships/chartStyle" Target="style39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2021\11a%20onda\processamento\11a%20ed%20grafico%20serie%20historica%20pesquisa_v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6.xml"/><Relationship Id="rId2" Type="http://schemas.microsoft.com/office/2011/relationships/chartColorStyle" Target="colors40.xml"/><Relationship Id="rId1" Type="http://schemas.microsoft.com/office/2011/relationships/chartStyle" Target="style40.xml"/><Relationship Id="rId4" Type="http://schemas.openxmlformats.org/officeDocument/2006/relationships/oleObject" Target="file:///C:\Users\alber\Google%20Drive\Sebrae\%23%20Home%20Office\Pesquisa%20de%20Impacto%20Setorial\11&#170;%20Pesquisa\11aEdi&#231;&#227;o_Impacto_Covid_Pequenos%20Neg&#243;cios%20v6%20segmentos%20v2.xlsx" TargetMode="External"/></Relationships>
</file>

<file path=ppt/charts/_rels/chart4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7.xml"/><Relationship Id="rId2" Type="http://schemas.microsoft.com/office/2011/relationships/chartColorStyle" Target="colors41.xml"/><Relationship Id="rId1" Type="http://schemas.microsoft.com/office/2011/relationships/chartStyle" Target="style41.xml"/><Relationship Id="rId4" Type="http://schemas.openxmlformats.org/officeDocument/2006/relationships/oleObject" Target="file:///C:\Users\alber\Google%20Drive\Sebrae\%23%20Home%20Office\Pesquisa%20de%20Impacto%20Setorial\11&#170;%20Pesquisa\11aEdi&#231;&#227;o_Impacto_Covid_Pequenos%20Neg&#243;cios%20v6%20segmentos%20v2.xlsx" TargetMode="External"/></Relationships>
</file>

<file path=ppt/charts/_rels/chart4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2021\11a%20onda\processamento\11a%20ed_processamento_MEI_vs_MPE_v1.xlsx" TargetMode="External"/><Relationship Id="rId2" Type="http://schemas.microsoft.com/office/2011/relationships/chartColorStyle" Target="colors42.xml"/><Relationship Id="rId1" Type="http://schemas.microsoft.com/office/2011/relationships/chartStyle" Target="style42.xml"/></Relationships>
</file>

<file path=ppt/charts/_rels/chart4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2021\11a%20onda\processamento\11a%20ed_processamento_MEI_vs_MPE_v1.xlsx" TargetMode="External"/><Relationship Id="rId2" Type="http://schemas.microsoft.com/office/2011/relationships/chartColorStyle" Target="colors43.xml"/><Relationship Id="rId1" Type="http://schemas.microsoft.com/office/2011/relationships/chartStyle" Target="style43.xml"/></Relationships>
</file>

<file path=ppt/charts/_rels/chart4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2021\11a%20onda\processamento\11a%20ed%20grafico%20serie%20historica%20pesquisa_v1.xlsx" TargetMode="External"/><Relationship Id="rId2" Type="http://schemas.microsoft.com/office/2011/relationships/chartColorStyle" Target="colors44.xml"/><Relationship Id="rId1" Type="http://schemas.microsoft.com/office/2011/relationships/chartStyle" Target="style44.xml"/></Relationships>
</file>

<file path=ppt/charts/_rels/chart4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8.xml"/><Relationship Id="rId2" Type="http://schemas.microsoft.com/office/2011/relationships/chartColorStyle" Target="colors45.xml"/><Relationship Id="rId1" Type="http://schemas.microsoft.com/office/2011/relationships/chartStyle" Target="style45.xml"/><Relationship Id="rId4" Type="http://schemas.openxmlformats.org/officeDocument/2006/relationships/oleObject" Target="file:///C:\Users\alber\Google%20Drive\Sebrae\%23%20Home%20Office\Pesquisa%20de%20Impacto%20Setorial\11&#170;%20Pesquisa\11aEdi&#231;&#227;o_Impacto_Covid_Pequenos%20Neg&#243;cios%20v6%20segmentos%20v2.xlsx" TargetMode="External"/></Relationships>
</file>

<file path=ppt/charts/_rels/chart4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9.xml"/><Relationship Id="rId2" Type="http://schemas.microsoft.com/office/2011/relationships/chartColorStyle" Target="colors46.xml"/><Relationship Id="rId1" Type="http://schemas.microsoft.com/office/2011/relationships/chartStyle" Target="style46.xml"/><Relationship Id="rId4" Type="http://schemas.openxmlformats.org/officeDocument/2006/relationships/oleObject" Target="file:///C:\Users\alber\Google%20Drive\Sebrae\%23%20Home%20Office\Pesquisa%20de%20Impacto%20Setorial\11&#170;%20Pesquisa\11aEdi&#231;&#227;o_Impacto_Covid_Pequenos%20Neg&#243;cios%20v6%20segmentos%20v2.xlsx" TargetMode="External"/></Relationships>
</file>

<file path=ppt/charts/_rels/chart4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0.xml"/><Relationship Id="rId2" Type="http://schemas.microsoft.com/office/2011/relationships/chartColorStyle" Target="colors47.xml"/><Relationship Id="rId1" Type="http://schemas.microsoft.com/office/2011/relationships/chartStyle" Target="style47.xml"/><Relationship Id="rId4" Type="http://schemas.openxmlformats.org/officeDocument/2006/relationships/oleObject" Target="file:///C:\Users\alber\Google%20Drive\Sebrae\%23%20Home%20Office\Pesquisa%20de%20Impacto%20Setorial\11&#170;%20Pesquisa\11aEdi&#231;&#227;o_Impacto_Covid_Pequenos%20Neg&#243;cios%20v6%20segmentos%20v2.xlsx" TargetMode="External"/></Relationships>
</file>

<file path=ppt/charts/_rels/chart48.xml.rels><?xml version="1.0" encoding="UTF-8" standalone="yes"?>
<Relationships xmlns="http://schemas.openxmlformats.org/package/2006/relationships"><Relationship Id="rId3" Type="http://schemas.openxmlformats.org/officeDocument/2006/relationships/oleObject" Target="file:///E:\2021\11a%20onda\processamento\11a%20ed%20grafico%20serie%20historica%20pesquisa_v1.xlsx" TargetMode="External"/><Relationship Id="rId2" Type="http://schemas.microsoft.com/office/2011/relationships/chartColorStyle" Target="colors48.xml"/><Relationship Id="rId1" Type="http://schemas.microsoft.com/office/2011/relationships/chartStyle" Target="style48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2021\11a%20onda\processamento\11a%20ed%20grafico%20serie%20historica%20pesquisa_v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C:\Users\alber\Google%20Drive\Sebrae\%23%20Home%20Office\Pesquisa%20de%20Impacto%20Setorial\11&#170;%20Pesquisa\11aEdi&#231;&#227;o_Impacto_Covid_Pequenos%20Neg&#243;cios%20v6%20segmentos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C:\Users\alber\Google%20Drive\Sebrae\%23%20Home%20Office\Pesquisa%20de%20Impacto%20Setorial\11&#170;%20Pesquisa\11aEdi&#231;&#227;o_Impacto_Covid_Pequenos%20Neg&#243;cios%20v6%20segmentos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C:\Users\alber\Google%20Drive\Sebrae\%23%20Home%20Office\Pesquisa%20de%20Impacto%20Setorial\11&#170;%20Pesquisa\11aEdi&#231;&#227;o_Impacto_Covid_Pequenos%20Neg&#243;cios%20v6%20segmentos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file:///C:\Users\alber\Google%20Drive\Sebrae\%23%20Home%20Office\Pesquisa%20de%20Impacto%20Setorial\11&#170;%20Pesquisa\11aEdi&#231;&#227;o_Impacto_Covid_Pequenos%20Neg&#243;cios%20v6%20segmento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600" b="1" i="0" baseline="0">
                <a:effectLst/>
              </a:rPr>
              <a:t>Como está a restrição de circulação de pessoas no seu município nesse momento?</a:t>
            </a:r>
            <a:endParaRPr lang="pt-BR" sz="1600" b="1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1.1719439799032999E-2"/>
          <c:y val="8.7245996446769933E-2"/>
          <c:w val="0.97656112040193399"/>
          <c:h val="0.746989373502941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Plan2!$O$3</c:f>
              <c:strCache>
                <c:ptCount val="1"/>
                <c:pt idx="0">
                  <c:v>4a Edição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Plan2!$P$2:$S$2</c:f>
              <c:strCache>
                <c:ptCount val="4"/>
                <c:pt idx="0">
                  <c:v>Quarentena (fechamento parcial)</c:v>
                </c:pt>
                <c:pt idx="1">
                  <c:v>Lockdown (fechamento total)</c:v>
                </c:pt>
                <c:pt idx="2">
                  <c:v>Em processo de reabertura/Aberto</c:v>
                </c:pt>
                <c:pt idx="3">
                  <c:v>Não teve restrição</c:v>
                </c:pt>
              </c:strCache>
            </c:strRef>
          </c:cat>
          <c:val>
            <c:numRef>
              <c:f>Plan2!$P$3:$S$3</c:f>
              <c:numCache>
                <c:formatCode>###0%</c:formatCode>
                <c:ptCount val="4"/>
                <c:pt idx="0">
                  <c:v>0.56850970726750039</c:v>
                </c:pt>
                <c:pt idx="1">
                  <c:v>6.2953800255662273E-2</c:v>
                </c:pt>
                <c:pt idx="2">
                  <c:v>0.35060636231991826</c:v>
                </c:pt>
                <c:pt idx="3">
                  <c:v>1.7930130156918998E-2</c:v>
                </c:pt>
              </c:numCache>
            </c:numRef>
          </c:val>
        </c:ser>
        <c:ser>
          <c:idx val="1"/>
          <c:order val="1"/>
          <c:tx>
            <c:strRef>
              <c:f>Plan2!$O$4</c:f>
              <c:strCache>
                <c:ptCount val="1"/>
                <c:pt idx="0">
                  <c:v>5a Edição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Plan2!$P$2:$S$2</c:f>
              <c:strCache>
                <c:ptCount val="4"/>
                <c:pt idx="0">
                  <c:v>Quarentena (fechamento parcial)</c:v>
                </c:pt>
                <c:pt idx="1">
                  <c:v>Lockdown (fechamento total)</c:v>
                </c:pt>
                <c:pt idx="2">
                  <c:v>Em processo de reabertura/Aberto</c:v>
                </c:pt>
                <c:pt idx="3">
                  <c:v>Não teve restrição</c:v>
                </c:pt>
              </c:strCache>
            </c:strRef>
          </c:cat>
          <c:val>
            <c:numRef>
              <c:f>Plan2!$P$4:$S$4</c:f>
              <c:numCache>
                <c:formatCode>###0%</c:formatCode>
                <c:ptCount val="4"/>
                <c:pt idx="0">
                  <c:v>0.50058099659173727</c:v>
                </c:pt>
                <c:pt idx="1">
                  <c:v>3.8361503452065196E-2</c:v>
                </c:pt>
                <c:pt idx="2">
                  <c:v>0.43307026239419399</c:v>
                </c:pt>
                <c:pt idx="3">
                  <c:v>2.7987237562003567E-2</c:v>
                </c:pt>
              </c:numCache>
            </c:numRef>
          </c:val>
        </c:ser>
        <c:ser>
          <c:idx val="2"/>
          <c:order val="2"/>
          <c:tx>
            <c:strRef>
              <c:f>Plan2!$O$5</c:f>
              <c:strCache>
                <c:ptCount val="1"/>
                <c:pt idx="0">
                  <c:v>6a Edição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Plan2!$P$2:$S$2</c:f>
              <c:strCache>
                <c:ptCount val="4"/>
                <c:pt idx="0">
                  <c:v>Quarentena (fechamento parcial)</c:v>
                </c:pt>
                <c:pt idx="1">
                  <c:v>Lockdown (fechamento total)</c:v>
                </c:pt>
                <c:pt idx="2">
                  <c:v>Em processo de reabertura/Aberto</c:v>
                </c:pt>
                <c:pt idx="3">
                  <c:v>Não teve restrição</c:v>
                </c:pt>
              </c:strCache>
            </c:strRef>
          </c:cat>
          <c:val>
            <c:numRef>
              <c:f>Plan2!$P$5:$S$5</c:f>
              <c:numCache>
                <c:formatCode>###0%</c:formatCode>
                <c:ptCount val="4"/>
                <c:pt idx="0">
                  <c:v>0.42214600698974247</c:v>
                </c:pt>
                <c:pt idx="1">
                  <c:v>2.5712750308012889E-2</c:v>
                </c:pt>
                <c:pt idx="2">
                  <c:v>0.52773810751534111</c:v>
                </c:pt>
                <c:pt idx="3">
                  <c:v>2.4403135186903572E-2</c:v>
                </c:pt>
              </c:numCache>
            </c:numRef>
          </c:val>
        </c:ser>
        <c:ser>
          <c:idx val="3"/>
          <c:order val="3"/>
          <c:tx>
            <c:strRef>
              <c:f>Plan2!$O$6</c:f>
              <c:strCache>
                <c:ptCount val="1"/>
                <c:pt idx="0">
                  <c:v>7a Edição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Plan2!$P$2:$S$2</c:f>
              <c:strCache>
                <c:ptCount val="4"/>
                <c:pt idx="0">
                  <c:v>Quarentena (fechamento parcial)</c:v>
                </c:pt>
                <c:pt idx="1">
                  <c:v>Lockdown (fechamento total)</c:v>
                </c:pt>
                <c:pt idx="2">
                  <c:v>Em processo de reabertura/Aberto</c:v>
                </c:pt>
                <c:pt idx="3">
                  <c:v>Não teve restrição</c:v>
                </c:pt>
              </c:strCache>
            </c:strRef>
          </c:cat>
          <c:val>
            <c:numRef>
              <c:f>Plan2!$P$6:$S$6</c:f>
              <c:numCache>
                <c:formatCode>###0%</c:formatCode>
                <c:ptCount val="4"/>
                <c:pt idx="0">
                  <c:v>0.19833114113381647</c:v>
                </c:pt>
                <c:pt idx="1">
                  <c:v>1.3262835990283774E-2</c:v>
                </c:pt>
                <c:pt idx="2">
                  <c:v>0.75320239813095768</c:v>
                </c:pt>
                <c:pt idx="3">
                  <c:v>3.5203624744942125E-2</c:v>
                </c:pt>
              </c:numCache>
            </c:numRef>
          </c:val>
        </c:ser>
        <c:ser>
          <c:idx val="4"/>
          <c:order val="4"/>
          <c:tx>
            <c:strRef>
              <c:f>Plan2!$O$7</c:f>
              <c:strCache>
                <c:ptCount val="1"/>
                <c:pt idx="0">
                  <c:v>8a edição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Plan2!$P$2:$S$2</c:f>
              <c:strCache>
                <c:ptCount val="4"/>
                <c:pt idx="0">
                  <c:v>Quarentena (fechamento parcial)</c:v>
                </c:pt>
                <c:pt idx="1">
                  <c:v>Lockdown (fechamento total)</c:v>
                </c:pt>
                <c:pt idx="2">
                  <c:v>Em processo de reabertura/Aberto</c:v>
                </c:pt>
                <c:pt idx="3">
                  <c:v>Não teve restrição</c:v>
                </c:pt>
              </c:strCache>
            </c:strRef>
          </c:cat>
          <c:val>
            <c:numRef>
              <c:f>Plan2!$P$7:$S$7</c:f>
              <c:numCache>
                <c:formatCode>###0%</c:formatCode>
                <c:ptCount val="4"/>
                <c:pt idx="0">
                  <c:v>9.6206243512604706E-2</c:v>
                </c:pt>
                <c:pt idx="1">
                  <c:v>6.8106157640453018E-3</c:v>
                </c:pt>
                <c:pt idx="2">
                  <c:v>0.86252851562612942</c:v>
                </c:pt>
                <c:pt idx="3">
                  <c:v>3.4454625097220574E-2</c:v>
                </c:pt>
              </c:numCache>
            </c:numRef>
          </c:val>
        </c:ser>
        <c:ser>
          <c:idx val="5"/>
          <c:order val="5"/>
          <c:tx>
            <c:strRef>
              <c:f>Plan2!$O$8</c:f>
              <c:strCache>
                <c:ptCount val="1"/>
                <c:pt idx="0">
                  <c:v>9a edição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Plan2!$P$2:$S$2</c:f>
              <c:strCache>
                <c:ptCount val="4"/>
                <c:pt idx="0">
                  <c:v>Quarentena (fechamento parcial)</c:v>
                </c:pt>
                <c:pt idx="1">
                  <c:v>Lockdown (fechamento total)</c:v>
                </c:pt>
                <c:pt idx="2">
                  <c:v>Em processo de reabertura/Aberto</c:v>
                </c:pt>
                <c:pt idx="3">
                  <c:v>Não teve restrição</c:v>
                </c:pt>
              </c:strCache>
            </c:strRef>
          </c:cat>
          <c:val>
            <c:numRef>
              <c:f>Plan2!$P$8:$S$8</c:f>
              <c:numCache>
                <c:formatCode>###0%</c:formatCode>
                <c:ptCount val="4"/>
                <c:pt idx="0">
                  <c:v>0.12163654422512242</c:v>
                </c:pt>
                <c:pt idx="1">
                  <c:v>6.0779236551164774E-3</c:v>
                </c:pt>
                <c:pt idx="2">
                  <c:v>0.79605972151741344</c:v>
                </c:pt>
                <c:pt idx="3">
                  <c:v>7.6225810602347621E-2</c:v>
                </c:pt>
              </c:numCache>
            </c:numRef>
          </c:val>
        </c:ser>
        <c:ser>
          <c:idx val="6"/>
          <c:order val="6"/>
          <c:tx>
            <c:strRef>
              <c:f>Plan2!$O$9</c:f>
              <c:strCache>
                <c:ptCount val="1"/>
                <c:pt idx="0">
                  <c:v>10a edição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Plan2!$P$2:$S$2</c:f>
              <c:strCache>
                <c:ptCount val="4"/>
                <c:pt idx="0">
                  <c:v>Quarentena (fechamento parcial)</c:v>
                </c:pt>
                <c:pt idx="1">
                  <c:v>Lockdown (fechamento total)</c:v>
                </c:pt>
                <c:pt idx="2">
                  <c:v>Em processo de reabertura/Aberto</c:v>
                </c:pt>
                <c:pt idx="3">
                  <c:v>Não teve restrição</c:v>
                </c:pt>
              </c:strCache>
            </c:strRef>
          </c:cat>
          <c:val>
            <c:numRef>
              <c:f>Plan2!$P$9:$S$9</c:f>
              <c:numCache>
                <c:formatCode>###0%</c:formatCode>
                <c:ptCount val="4"/>
                <c:pt idx="0">
                  <c:v>0.48444701120380051</c:v>
                </c:pt>
                <c:pt idx="1">
                  <c:v>5.8059842194031049E-2</c:v>
                </c:pt>
                <c:pt idx="2">
                  <c:v>0.36862473241880678</c:v>
                </c:pt>
                <c:pt idx="3">
                  <c:v>8.886841418336168E-2</c:v>
                </c:pt>
              </c:numCache>
            </c:numRef>
          </c:val>
        </c:ser>
        <c:ser>
          <c:idx val="7"/>
          <c:order val="7"/>
          <c:tx>
            <c:strRef>
              <c:f>Plan2!$O$10</c:f>
              <c:strCache>
                <c:ptCount val="1"/>
                <c:pt idx="0">
                  <c:v>11a edição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Plan2!$P$2:$S$2</c:f>
              <c:strCache>
                <c:ptCount val="4"/>
                <c:pt idx="0">
                  <c:v>Quarentena (fechamento parcial)</c:v>
                </c:pt>
                <c:pt idx="1">
                  <c:v>Lockdown (fechamento total)</c:v>
                </c:pt>
                <c:pt idx="2">
                  <c:v>Em processo de reabertura/Aberto</c:v>
                </c:pt>
                <c:pt idx="3">
                  <c:v>Não teve restrição</c:v>
                </c:pt>
              </c:strCache>
            </c:strRef>
          </c:cat>
          <c:val>
            <c:numRef>
              <c:f>Plan2!$P$10:$S$10</c:f>
              <c:numCache>
                <c:formatCode>###0%</c:formatCode>
                <c:ptCount val="4"/>
                <c:pt idx="0">
                  <c:v>0.28495285814471827</c:v>
                </c:pt>
                <c:pt idx="1">
                  <c:v>3.5732392873330618E-2</c:v>
                </c:pt>
                <c:pt idx="2">
                  <c:v>0.63023010011737379</c:v>
                </c:pt>
                <c:pt idx="3">
                  <c:v>4.9084648864577363E-2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791154192"/>
        <c:axId val="-1791150384"/>
      </c:barChart>
      <c:catAx>
        <c:axId val="-1791154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791150384"/>
        <c:crosses val="autoZero"/>
        <c:auto val="1"/>
        <c:lblAlgn val="ctr"/>
        <c:lblOffset val="100"/>
        <c:noMultiLvlLbl val="0"/>
      </c:catAx>
      <c:valAx>
        <c:axId val="-1791150384"/>
        <c:scaling>
          <c:orientation val="minMax"/>
        </c:scaling>
        <c:delete val="1"/>
        <c:axPos val="l"/>
        <c:numFmt formatCode="###0%" sourceLinked="1"/>
        <c:majorTickMark val="none"/>
        <c:minorTickMark val="none"/>
        <c:tickLblPos val="nextTo"/>
        <c:crossAx val="-1791154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490736231650624"/>
          <c:y val="0.94279466428093139"/>
          <c:w val="0.73231599871312669"/>
          <c:h val="5.05840863049448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chemeClr val="bg1"/>
                </a:solidFill>
              </a:rPr>
              <a:t>Beleza</a:t>
            </a:r>
          </a:p>
        </c:rich>
      </c:tx>
      <c:layout/>
      <c:overlay val="0"/>
      <c:spPr>
        <a:solidFill>
          <a:srgbClr val="C00000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3.9821451311449797E-3"/>
          <c:y val="0.47598193535270078"/>
          <c:w val="0.99601785486885497"/>
          <c:h val="0.4484783368066107"/>
        </c:manualLayout>
      </c:layout>
      <c:lineChart>
        <c:grouping val="standard"/>
        <c:varyColors val="0"/>
        <c:ser>
          <c:idx val="0"/>
          <c:order val="0"/>
          <c:tx>
            <c:strRef>
              <c:f>fat_comparativo!$A$5</c:f>
              <c:strCache>
                <c:ptCount val="1"/>
                <c:pt idx="0">
                  <c:v>Beleza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8.8098218461338265E-2"/>
                  <c:y val="-0.1269927185542225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471-49FA-A3E3-909C785408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471-49FA-A3E3-909C785408F0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471-49FA-A3E3-909C785408F0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471-49FA-A3E3-909C785408F0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471-49FA-A3E3-909C785408F0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471-49FA-A3E3-909C785408F0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B471-49FA-A3E3-909C785408F0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471-49FA-A3E3-909C785408F0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9.2352290553679994E-2"/>
                  <c:y val="-0.1338599665397398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B471-49FA-A3E3-909C785408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fat_comparativo!$B$1:$L$1</c:f>
              <c:strCache>
                <c:ptCount val="11"/>
                <c:pt idx="0">
                  <c:v>mar/20</c:v>
                </c:pt>
                <c:pt idx="1">
                  <c:v>abr/20</c:v>
                </c:pt>
                <c:pt idx="2">
                  <c:v>abr-mai/20</c:v>
                </c:pt>
                <c:pt idx="3">
                  <c:v>mai/20</c:v>
                </c:pt>
                <c:pt idx="4">
                  <c:v>jun/20</c:v>
                </c:pt>
                <c:pt idx="5">
                  <c:v>jul/20</c:v>
                </c:pt>
                <c:pt idx="6">
                  <c:v>ago/20</c:v>
                </c:pt>
                <c:pt idx="7">
                  <c:v>set/20</c:v>
                </c:pt>
                <c:pt idx="8">
                  <c:v>nov/20</c:v>
                </c:pt>
                <c:pt idx="9">
                  <c:v>fev/21</c:v>
                </c:pt>
                <c:pt idx="10">
                  <c:v>mai/21</c:v>
                </c:pt>
              </c:strCache>
            </c:strRef>
          </c:cat>
          <c:val>
            <c:numRef>
              <c:f>fat_comparativo!$B$5:$L$5</c:f>
              <c:numCache>
                <c:formatCode>0%</c:formatCode>
                <c:ptCount val="11"/>
                <c:pt idx="0">
                  <c:v>-0.69252310887566493</c:v>
                </c:pt>
                <c:pt idx="1">
                  <c:v>-0.76055413592854648</c:v>
                </c:pt>
                <c:pt idx="2">
                  <c:v>-0.59053418810850922</c:v>
                </c:pt>
                <c:pt idx="3">
                  <c:v>-0.58680534290344954</c:v>
                </c:pt>
                <c:pt idx="4">
                  <c:v>-0.55215106038892958</c:v>
                </c:pt>
                <c:pt idx="5">
                  <c:v>-0.51893407268778469</c:v>
                </c:pt>
                <c:pt idx="6">
                  <c:v>-0.4551697814572544</c:v>
                </c:pt>
                <c:pt idx="7">
                  <c:v>-0.42062437650748186</c:v>
                </c:pt>
                <c:pt idx="8">
                  <c:v>-0.40004158928158928</c:v>
                </c:pt>
                <c:pt idx="9">
                  <c:v>-0.46536304861102129</c:v>
                </c:pt>
                <c:pt idx="10">
                  <c:v>-0.53334220643340313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9-B471-49FA-A3E3-909C785408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758129168"/>
        <c:axId val="-1758130800"/>
      </c:lineChart>
      <c:catAx>
        <c:axId val="-1758129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758130800"/>
        <c:crosses val="autoZero"/>
        <c:auto val="1"/>
        <c:lblAlgn val="ctr"/>
        <c:lblOffset val="100"/>
        <c:noMultiLvlLbl val="0"/>
      </c:catAx>
      <c:valAx>
        <c:axId val="-1758130800"/>
        <c:scaling>
          <c:orientation val="minMax"/>
          <c:max val="0"/>
          <c:min val="-1"/>
        </c:scaling>
        <c:delete val="1"/>
        <c:axPos val="l"/>
        <c:numFmt formatCode="0%" sourceLinked="1"/>
        <c:majorTickMark val="out"/>
        <c:minorTickMark val="none"/>
        <c:tickLblPos val="nextTo"/>
        <c:crossAx val="-1758129168"/>
        <c:crosses val="autoZero"/>
        <c:crossBetween val="between"/>
      </c:valAx>
      <c:spPr>
        <a:solidFill>
          <a:srgbClr val="FFA3A3"/>
        </a:solidFill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3.8650993236769649E-3"/>
          <c:y val="0.47332247523724974"/>
          <c:w val="0.99611270978024913"/>
          <c:h val="0.45155986103501061"/>
        </c:manualLayout>
      </c:layout>
      <c:lineChart>
        <c:grouping val="standard"/>
        <c:varyColors val="0"/>
        <c:ser>
          <c:idx val="0"/>
          <c:order val="0"/>
          <c:tx>
            <c:strRef>
              <c:f>fat_comparativo!$A$6</c:f>
              <c:strCache>
                <c:ptCount val="1"/>
                <c:pt idx="0">
                  <c:v>Comércio varejista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8.7893701169626651E-2"/>
                  <c:y val="-0.1535986845536682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642-4913-92C1-B79C67F0ADC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642-4913-92C1-B79C67F0ADC6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642-4913-92C1-B79C67F0ADC6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642-4913-92C1-B79C67F0ADC6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1642-4913-92C1-B79C67F0ADC6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642-4913-92C1-B79C67F0ADC6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1642-4913-92C1-B79C67F0ADC6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642-4913-92C1-B79C67F0ADC6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8.5444935787868354E-2"/>
                  <c:y val="-0.1057965349087430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1642-4913-92C1-B79C67F0ADC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fat_comparativo!$B$1:$L$1</c:f>
              <c:strCache>
                <c:ptCount val="11"/>
                <c:pt idx="0">
                  <c:v>mar/20</c:v>
                </c:pt>
                <c:pt idx="1">
                  <c:v>abr/20</c:v>
                </c:pt>
                <c:pt idx="2">
                  <c:v>abr-mai/20</c:v>
                </c:pt>
                <c:pt idx="3">
                  <c:v>mai/20</c:v>
                </c:pt>
                <c:pt idx="4">
                  <c:v>jun/20</c:v>
                </c:pt>
                <c:pt idx="5">
                  <c:v>jul/20</c:v>
                </c:pt>
                <c:pt idx="6">
                  <c:v>ago/20</c:v>
                </c:pt>
                <c:pt idx="7">
                  <c:v>set/20</c:v>
                </c:pt>
                <c:pt idx="8">
                  <c:v>nov/20</c:v>
                </c:pt>
                <c:pt idx="9">
                  <c:v>fev/21</c:v>
                </c:pt>
                <c:pt idx="10">
                  <c:v>mai/21</c:v>
                </c:pt>
              </c:strCache>
            </c:strRef>
          </c:cat>
          <c:val>
            <c:numRef>
              <c:f>fat_comparativo!$B$6:$L$6</c:f>
              <c:numCache>
                <c:formatCode>0%</c:formatCode>
                <c:ptCount val="11"/>
                <c:pt idx="0">
                  <c:v>-0.62884636622878121</c:v>
                </c:pt>
                <c:pt idx="1">
                  <c:v>-0.6929969465086524</c:v>
                </c:pt>
                <c:pt idx="2">
                  <c:v>-0.56203969063212145</c:v>
                </c:pt>
                <c:pt idx="3">
                  <c:v>-0.43765542495605286</c:v>
                </c:pt>
                <c:pt idx="4">
                  <c:v>-0.4187573926533425</c:v>
                </c:pt>
                <c:pt idx="5">
                  <c:v>-0.37676242338360283</c:v>
                </c:pt>
                <c:pt idx="6">
                  <c:v>-0.32193090762311738</c:v>
                </c:pt>
                <c:pt idx="7">
                  <c:v>-0.27655491396392401</c:v>
                </c:pt>
                <c:pt idx="8">
                  <c:v>-0.29301619182807453</c:v>
                </c:pt>
                <c:pt idx="9">
                  <c:v>-0.33178888792908873</c:v>
                </c:pt>
                <c:pt idx="10">
                  <c:v>-0.39672853457696844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9-1642-4913-92C1-B79C67F0AD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758124272"/>
        <c:axId val="-1758129712"/>
      </c:lineChart>
      <c:catAx>
        <c:axId val="-1758124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758129712"/>
        <c:crosses val="autoZero"/>
        <c:auto val="1"/>
        <c:lblAlgn val="ctr"/>
        <c:lblOffset val="100"/>
        <c:noMultiLvlLbl val="0"/>
      </c:catAx>
      <c:valAx>
        <c:axId val="-1758129712"/>
        <c:scaling>
          <c:orientation val="minMax"/>
          <c:max val="0"/>
          <c:min val="-1"/>
        </c:scaling>
        <c:delete val="1"/>
        <c:axPos val="l"/>
        <c:numFmt formatCode="0%" sourceLinked="1"/>
        <c:majorTickMark val="out"/>
        <c:minorTickMark val="none"/>
        <c:tickLblPos val="nextTo"/>
        <c:crossAx val="-1758124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Construção civil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3.997267054950281E-3"/>
          <c:y val="0.48058622463684186"/>
          <c:w val="0.99200546589009941"/>
          <c:h val="0.44415593510694745"/>
        </c:manualLayout>
      </c:layout>
      <c:lineChart>
        <c:grouping val="standard"/>
        <c:varyColors val="0"/>
        <c:ser>
          <c:idx val="0"/>
          <c:order val="0"/>
          <c:tx>
            <c:strRef>
              <c:f>fat_comparativo!$A$7</c:f>
              <c:strCache>
                <c:ptCount val="1"/>
                <c:pt idx="0">
                  <c:v>Construção civil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8.8078866899547525E-2"/>
                  <c:y val="-0.1265188265810476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0790-4CF0-AFF9-2E0EC7A4B22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790-4CF0-AFF9-2E0EC7A4B22E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790-4CF0-AFF9-2E0EC7A4B22E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790-4CF0-AFF9-2E0EC7A4B22E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790-4CF0-AFF9-2E0EC7A4B22E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790-4CF0-AFF9-2E0EC7A4B22E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0790-4CF0-AFF9-2E0EC7A4B22E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0790-4CF0-AFF9-2E0EC7A4B22E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0.13108311926380176"/>
                  <c:y val="-0.105993961056626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0790-4CF0-AFF9-2E0EC7A4B22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fat_comparativo!$B$1:$L$1</c:f>
              <c:strCache>
                <c:ptCount val="11"/>
                <c:pt idx="0">
                  <c:v>mar/20</c:v>
                </c:pt>
                <c:pt idx="1">
                  <c:v>abr/20</c:v>
                </c:pt>
                <c:pt idx="2">
                  <c:v>abr-mai/20</c:v>
                </c:pt>
                <c:pt idx="3">
                  <c:v>mai/20</c:v>
                </c:pt>
                <c:pt idx="4">
                  <c:v>jun/20</c:v>
                </c:pt>
                <c:pt idx="5">
                  <c:v>jul/20</c:v>
                </c:pt>
                <c:pt idx="6">
                  <c:v>ago/20</c:v>
                </c:pt>
                <c:pt idx="7">
                  <c:v>set/20</c:v>
                </c:pt>
                <c:pt idx="8">
                  <c:v>nov/20</c:v>
                </c:pt>
                <c:pt idx="9">
                  <c:v>fev/21</c:v>
                </c:pt>
                <c:pt idx="10">
                  <c:v>mai/21</c:v>
                </c:pt>
              </c:strCache>
            </c:strRef>
          </c:cat>
          <c:val>
            <c:numRef>
              <c:f>fat_comparativo!$B$7:$L$7</c:f>
              <c:numCache>
                <c:formatCode>0%</c:formatCode>
                <c:ptCount val="11"/>
                <c:pt idx="0">
                  <c:v>-0.58285534823557905</c:v>
                </c:pt>
                <c:pt idx="1">
                  <c:v>-0.62245495821676844</c:v>
                </c:pt>
                <c:pt idx="2">
                  <c:v>-0.51225458485065978</c:v>
                </c:pt>
                <c:pt idx="3">
                  <c:v>-0.50797269580509452</c:v>
                </c:pt>
                <c:pt idx="4">
                  <c:v>-0.43966107311878383</c:v>
                </c:pt>
                <c:pt idx="5">
                  <c:v>-0.38170830020435004</c:v>
                </c:pt>
                <c:pt idx="6">
                  <c:v>-0.30622771483578243</c:v>
                </c:pt>
                <c:pt idx="7">
                  <c:v>-0.24805056675087364</c:v>
                </c:pt>
                <c:pt idx="8">
                  <c:v>-0.24976138930722894</c:v>
                </c:pt>
                <c:pt idx="9">
                  <c:v>-0.34062372293486248</c:v>
                </c:pt>
                <c:pt idx="10">
                  <c:v>-0.33387688003085741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9-0790-4CF0-AFF9-2E0EC7A4B2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758132432"/>
        <c:axId val="-1758121008"/>
      </c:lineChart>
      <c:catAx>
        <c:axId val="-1758132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758121008"/>
        <c:crosses val="autoZero"/>
        <c:auto val="1"/>
        <c:lblAlgn val="ctr"/>
        <c:lblOffset val="100"/>
        <c:noMultiLvlLbl val="0"/>
      </c:catAx>
      <c:valAx>
        <c:axId val="-1758121008"/>
        <c:scaling>
          <c:orientation val="minMax"/>
          <c:max val="0"/>
          <c:min val="-1"/>
        </c:scaling>
        <c:delete val="1"/>
        <c:axPos val="l"/>
        <c:numFmt formatCode="0%" sourceLinked="1"/>
        <c:majorTickMark val="out"/>
        <c:minorTickMark val="none"/>
        <c:tickLblPos val="nextTo"/>
        <c:crossAx val="-1758132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chemeClr val="bg1"/>
                </a:solidFill>
              </a:rPr>
              <a:t>Economia Criativa</a:t>
            </a:r>
          </a:p>
        </c:rich>
      </c:tx>
      <c:layout/>
      <c:overlay val="0"/>
      <c:spPr>
        <a:solidFill>
          <a:srgbClr val="C00000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3.8651014679285897E-3"/>
          <c:y val="0.4715660350269677"/>
          <c:w val="0.99613489853207138"/>
          <c:h val="0.45359505345330414"/>
        </c:manualLayout>
      </c:layout>
      <c:lineChart>
        <c:grouping val="standard"/>
        <c:varyColors val="0"/>
        <c:ser>
          <c:idx val="0"/>
          <c:order val="0"/>
          <c:tx>
            <c:strRef>
              <c:f>fat_comparativo!$A$8</c:f>
              <c:strCache>
                <c:ptCount val="1"/>
                <c:pt idx="0">
                  <c:v>Economia Criativa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0.11734496876629645"/>
                  <c:y val="-0.1326180869095655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6C2-4E19-A8D7-1C0F47B1F5C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6C2-4E19-A8D7-1C0F47B1F5CC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6C2-4E19-A8D7-1C0F47B1F5CC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6C2-4E19-A8D7-1C0F47B1F5CC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6C2-4E19-A8D7-1C0F47B1F5CC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6C2-4E19-A8D7-1C0F47B1F5CC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36C2-4E19-A8D7-1C0F47B1F5CC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6C2-4E19-A8D7-1C0F47B1F5CC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0.10656240638210525"/>
                  <c:y val="-0.1190110120877968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36C2-4E19-A8D7-1C0F47B1F5C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fat_comparativo!$B$1:$L$1</c:f>
              <c:strCache>
                <c:ptCount val="11"/>
                <c:pt idx="0">
                  <c:v>mar/20</c:v>
                </c:pt>
                <c:pt idx="1">
                  <c:v>abr/20</c:v>
                </c:pt>
                <c:pt idx="2">
                  <c:v>abr-mai/20</c:v>
                </c:pt>
                <c:pt idx="3">
                  <c:v>mai/20</c:v>
                </c:pt>
                <c:pt idx="4">
                  <c:v>jun/20</c:v>
                </c:pt>
                <c:pt idx="5">
                  <c:v>jul/20</c:v>
                </c:pt>
                <c:pt idx="6">
                  <c:v>ago/20</c:v>
                </c:pt>
                <c:pt idx="7">
                  <c:v>set/20</c:v>
                </c:pt>
                <c:pt idx="8">
                  <c:v>nov/20</c:v>
                </c:pt>
                <c:pt idx="9">
                  <c:v>fev/21</c:v>
                </c:pt>
                <c:pt idx="10">
                  <c:v>mai/21</c:v>
                </c:pt>
              </c:strCache>
            </c:strRef>
          </c:cat>
          <c:val>
            <c:numRef>
              <c:f>fat_comparativo!$B$8:$L$8</c:f>
              <c:numCache>
                <c:formatCode>0%</c:formatCode>
                <c:ptCount val="11"/>
                <c:pt idx="0">
                  <c:v>-0.86205660379736526</c:v>
                </c:pt>
                <c:pt idx="1">
                  <c:v>-0.80446175481978466</c:v>
                </c:pt>
                <c:pt idx="2">
                  <c:v>-0.77309074689582691</c:v>
                </c:pt>
                <c:pt idx="3">
                  <c:v>-0.71720001691365465</c:v>
                </c:pt>
                <c:pt idx="4">
                  <c:v>-0.69892714153804603</c:v>
                </c:pt>
                <c:pt idx="5">
                  <c:v>-0.7178297330461173</c:v>
                </c:pt>
                <c:pt idx="6">
                  <c:v>-0.61683285726005532</c:v>
                </c:pt>
                <c:pt idx="7">
                  <c:v>-0.67242392348004554</c:v>
                </c:pt>
                <c:pt idx="8">
                  <c:v>-0.57312208725090741</c:v>
                </c:pt>
                <c:pt idx="9">
                  <c:v>-0.57642790166741409</c:v>
                </c:pt>
                <c:pt idx="10">
                  <c:v>-0.67588110388862077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9-36C2-4E19-A8D7-1C0F47B1F5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758131888"/>
        <c:axId val="-1758120464"/>
      </c:lineChart>
      <c:catAx>
        <c:axId val="-175813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758120464"/>
        <c:crosses val="autoZero"/>
        <c:auto val="1"/>
        <c:lblAlgn val="ctr"/>
        <c:lblOffset val="100"/>
        <c:noMultiLvlLbl val="0"/>
      </c:catAx>
      <c:valAx>
        <c:axId val="-1758120464"/>
        <c:scaling>
          <c:orientation val="minMax"/>
          <c:max val="0"/>
          <c:min val="-1"/>
        </c:scaling>
        <c:delete val="1"/>
        <c:axPos val="l"/>
        <c:numFmt formatCode="0%" sourceLinked="1"/>
        <c:majorTickMark val="out"/>
        <c:minorTickMark val="none"/>
        <c:tickLblPos val="nextTo"/>
        <c:crossAx val="-1758131888"/>
        <c:crosses val="autoZero"/>
        <c:crossBetween val="between"/>
      </c:valAx>
      <c:spPr>
        <a:solidFill>
          <a:srgbClr val="FFA3A3"/>
        </a:solidFill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Educação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5.1760265092444502E-4"/>
          <c:y val="0.50431780017634431"/>
          <c:w val="0.99896479469815114"/>
          <c:h val="0.41564548720701666"/>
        </c:manualLayout>
      </c:layout>
      <c:lineChart>
        <c:grouping val="standard"/>
        <c:varyColors val="0"/>
        <c:ser>
          <c:idx val="0"/>
          <c:order val="0"/>
          <c:tx>
            <c:strRef>
              <c:f>fat_comparativo!$A$9</c:f>
              <c:strCache>
                <c:ptCount val="1"/>
                <c:pt idx="0">
                  <c:v>Educação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6F3-459F-9CDB-A146E7021878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6F3-459F-9CDB-A146E7021878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6F3-459F-9CDB-A146E7021878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6F3-459F-9CDB-A146E7021878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6F3-459F-9CDB-A146E7021878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6F3-459F-9CDB-A146E7021878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C6F3-459F-9CDB-A146E7021878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0.15678533803114603"/>
                  <c:y val="-0.1345527712353669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6F3-459F-9CDB-A146E702187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fat_comparativo!$B$1:$L$1</c:f>
              <c:strCache>
                <c:ptCount val="11"/>
                <c:pt idx="0">
                  <c:v>mar/20</c:v>
                </c:pt>
                <c:pt idx="1">
                  <c:v>abr/20</c:v>
                </c:pt>
                <c:pt idx="2">
                  <c:v>abr-mai/20</c:v>
                </c:pt>
                <c:pt idx="3">
                  <c:v>mai/20</c:v>
                </c:pt>
                <c:pt idx="4">
                  <c:v>jun/20</c:v>
                </c:pt>
                <c:pt idx="5">
                  <c:v>jul/20</c:v>
                </c:pt>
                <c:pt idx="6">
                  <c:v>ago/20</c:v>
                </c:pt>
                <c:pt idx="7">
                  <c:v>set/20</c:v>
                </c:pt>
                <c:pt idx="8">
                  <c:v>nov/20</c:v>
                </c:pt>
                <c:pt idx="9">
                  <c:v>fev/21</c:v>
                </c:pt>
                <c:pt idx="10">
                  <c:v>mai/21</c:v>
                </c:pt>
              </c:strCache>
            </c:strRef>
          </c:cat>
          <c:val>
            <c:numRef>
              <c:f>fat_comparativo!$B$9:$L$9</c:f>
              <c:numCache>
                <c:formatCode>0%</c:formatCode>
                <c:ptCount val="11"/>
                <c:pt idx="0">
                  <c:v>-0.66671480144404327</c:v>
                </c:pt>
                <c:pt idx="1">
                  <c:v>-0.71185334729595129</c:v>
                </c:pt>
                <c:pt idx="2">
                  <c:v>-0.66318208819508551</c:v>
                </c:pt>
                <c:pt idx="3">
                  <c:v>-0.63548618754621033</c:v>
                </c:pt>
                <c:pt idx="4">
                  <c:v>-0.58201351509658494</c:v>
                </c:pt>
                <c:pt idx="5">
                  <c:v>-0.48669562063052374</c:v>
                </c:pt>
                <c:pt idx="6">
                  <c:v>-0.46094712386129877</c:v>
                </c:pt>
                <c:pt idx="7">
                  <c:v>-0.43657802403189089</c:v>
                </c:pt>
                <c:pt idx="8">
                  <c:v>-0.42899386673159534</c:v>
                </c:pt>
                <c:pt idx="9">
                  <c:v>-0.42488889113575928</c:v>
                </c:pt>
                <c:pt idx="10">
                  <c:v>-0.42421933089334501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8-C6F3-459F-9CDB-A146E70218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758124816"/>
        <c:axId val="-1758121552"/>
      </c:lineChart>
      <c:catAx>
        <c:axId val="-1758124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758121552"/>
        <c:crosses val="autoZero"/>
        <c:auto val="1"/>
        <c:lblAlgn val="ctr"/>
        <c:lblOffset val="100"/>
        <c:noMultiLvlLbl val="0"/>
      </c:catAx>
      <c:valAx>
        <c:axId val="-1758121552"/>
        <c:scaling>
          <c:orientation val="minMax"/>
          <c:max val="0"/>
          <c:min val="-1"/>
        </c:scaling>
        <c:delete val="1"/>
        <c:axPos val="l"/>
        <c:numFmt formatCode="0%" sourceLinked="1"/>
        <c:majorTickMark val="out"/>
        <c:minorTickMark val="none"/>
        <c:tickLblPos val="nextTo"/>
        <c:crossAx val="-1758124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chemeClr val="bg1"/>
                </a:solidFill>
              </a:rPr>
              <a:t>Energia</a:t>
            </a:r>
          </a:p>
        </c:rich>
      </c:tx>
      <c:layout/>
      <c:overlay val="0"/>
      <c:spPr>
        <a:solidFill>
          <a:srgbClr val="0070C0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8.1441315921972632E-4"/>
          <c:y val="0.50331891866547962"/>
          <c:w val="0.99837117368156059"/>
          <c:h val="0.41680289414053184"/>
        </c:manualLayout>
      </c:layout>
      <c:lineChart>
        <c:grouping val="standard"/>
        <c:varyColors val="0"/>
        <c:ser>
          <c:idx val="0"/>
          <c:order val="0"/>
          <c:tx>
            <c:strRef>
              <c:f>fat_comparativo!$A$10</c:f>
              <c:strCache>
                <c:ptCount val="1"/>
                <c:pt idx="0">
                  <c:v>Energia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8.5185160376315822E-2"/>
                  <c:y val="-0.1488095748616426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7FE-4C32-8B95-AA7B055D629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9713275213595067E-2"/>
                  <c:y val="-9.07163478114691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7FE-4C32-8B95-AA7B055D629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7FE-4C32-8B95-AA7B055D6298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7FE-4C32-8B95-AA7B055D6298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77FE-4C32-8B95-AA7B055D6298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7FE-4C32-8B95-AA7B055D6298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77FE-4C32-8B95-AA7B055D6298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77FE-4C32-8B95-AA7B055D6298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77FE-4C32-8B95-AA7B055D6298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0.11458999684059049"/>
                  <c:y val="-0.1052396545740126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77FE-4C32-8B95-AA7B055D629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1.2996596303037032E-16"/>
                  <c:y val="-9.07163478114691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77FE-4C32-8B95-AA7B055D629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fat_comparativo!$B$1:$L$1</c:f>
              <c:strCache>
                <c:ptCount val="11"/>
                <c:pt idx="0">
                  <c:v>mar/20</c:v>
                </c:pt>
                <c:pt idx="1">
                  <c:v>abr/20</c:v>
                </c:pt>
                <c:pt idx="2">
                  <c:v>abr-mai/20</c:v>
                </c:pt>
                <c:pt idx="3">
                  <c:v>mai/20</c:v>
                </c:pt>
                <c:pt idx="4">
                  <c:v>jun/20</c:v>
                </c:pt>
                <c:pt idx="5">
                  <c:v>jul/20</c:v>
                </c:pt>
                <c:pt idx="6">
                  <c:v>ago/20</c:v>
                </c:pt>
                <c:pt idx="7">
                  <c:v>set/20</c:v>
                </c:pt>
                <c:pt idx="8">
                  <c:v>nov/20</c:v>
                </c:pt>
                <c:pt idx="9">
                  <c:v>fev/21</c:v>
                </c:pt>
                <c:pt idx="10">
                  <c:v>mai/21</c:v>
                </c:pt>
              </c:strCache>
            </c:strRef>
          </c:cat>
          <c:val>
            <c:numRef>
              <c:f>fat_comparativo!$B$10:$L$10</c:f>
              <c:numCache>
                <c:formatCode>0%</c:formatCode>
                <c:ptCount val="11"/>
                <c:pt idx="0">
                  <c:v>-0.60292011019283753</c:v>
                </c:pt>
                <c:pt idx="1">
                  <c:v>-0.65681228162733762</c:v>
                </c:pt>
                <c:pt idx="2">
                  <c:v>-0.53686113026869031</c:v>
                </c:pt>
                <c:pt idx="3">
                  <c:v>-0.45315393144675303</c:v>
                </c:pt>
                <c:pt idx="4">
                  <c:v>-0.48636978032749673</c:v>
                </c:pt>
                <c:pt idx="5">
                  <c:v>-0.46284054325955737</c:v>
                </c:pt>
                <c:pt idx="6">
                  <c:v>-0.41666914627191354</c:v>
                </c:pt>
                <c:pt idx="7">
                  <c:v>-0.38651532114780834</c:v>
                </c:pt>
                <c:pt idx="8">
                  <c:v>-0.21987331645391567</c:v>
                </c:pt>
                <c:pt idx="9">
                  <c:v>-0.32227878006872851</c:v>
                </c:pt>
                <c:pt idx="10">
                  <c:v>-0.27882630813953485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B-77FE-4C32-8B95-AA7B055D62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758128624"/>
        <c:axId val="-1758126992"/>
      </c:lineChart>
      <c:catAx>
        <c:axId val="-1758128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758126992"/>
        <c:crosses val="autoZero"/>
        <c:auto val="1"/>
        <c:lblAlgn val="ctr"/>
        <c:lblOffset val="100"/>
        <c:noMultiLvlLbl val="0"/>
      </c:catAx>
      <c:valAx>
        <c:axId val="-1758126992"/>
        <c:scaling>
          <c:orientation val="minMax"/>
          <c:max val="0"/>
          <c:min val="-1"/>
        </c:scaling>
        <c:delete val="1"/>
        <c:axPos val="l"/>
        <c:numFmt formatCode="0%" sourceLinked="1"/>
        <c:majorTickMark val="out"/>
        <c:minorTickMark val="none"/>
        <c:tickLblPos val="nextTo"/>
        <c:crossAx val="-1758128624"/>
        <c:crosses val="autoZero"/>
        <c:crossBetween val="between"/>
      </c:valAx>
      <c:spPr>
        <a:solidFill>
          <a:srgbClr val="5B9BD5">
            <a:lumMod val="20000"/>
            <a:lumOff val="80000"/>
          </a:srgbClr>
        </a:solidFill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chemeClr val="bg1"/>
                </a:solidFill>
              </a:rPr>
              <a:t>Ind. Base Tecn.</a:t>
            </a:r>
          </a:p>
        </c:rich>
      </c:tx>
      <c:layout/>
      <c:overlay val="0"/>
      <c:spPr>
        <a:solidFill>
          <a:srgbClr val="0070C0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5.1815771078589097E-4"/>
          <c:y val="0.50331891866547962"/>
          <c:w val="0.99896368457842821"/>
          <c:h val="0.41680289414053184"/>
        </c:manualLayout>
      </c:layout>
      <c:lineChart>
        <c:grouping val="standard"/>
        <c:varyColors val="0"/>
        <c:ser>
          <c:idx val="0"/>
          <c:order val="0"/>
          <c:tx>
            <c:strRef>
              <c:f>fat_comparativo!$A$13</c:f>
              <c:strCache>
                <c:ptCount val="1"/>
                <c:pt idx="0">
                  <c:v>Ind. Base Tecn.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8.4676622987561997E-2"/>
                  <c:y val="-0.1270246147178276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4B9-4146-8078-875E7D3A1A5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4B9-4146-8078-875E7D3A1A59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4B9-4146-8078-875E7D3A1A59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4B9-4146-8078-875E7D3A1A59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4B9-4146-8078-875E7D3A1A59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4B9-4146-8078-875E7D3A1A59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C4B9-4146-8078-875E7D3A1A59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4B9-4146-8078-875E7D3A1A59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0.10042051771389261"/>
                  <c:y val="-9.79780011927409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C4B9-4146-8078-875E7D3A1A5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"/>
                  <c:y val="-0.1052396545740126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C4B9-4146-8078-875E7D3A1A5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fat_comparativo!$B$1:$L$1</c:f>
              <c:strCache>
                <c:ptCount val="11"/>
                <c:pt idx="0">
                  <c:v>mar/20</c:v>
                </c:pt>
                <c:pt idx="1">
                  <c:v>abr/20</c:v>
                </c:pt>
                <c:pt idx="2">
                  <c:v>abr-mai/20</c:v>
                </c:pt>
                <c:pt idx="3">
                  <c:v>mai/20</c:v>
                </c:pt>
                <c:pt idx="4">
                  <c:v>jun/20</c:v>
                </c:pt>
                <c:pt idx="5">
                  <c:v>jul/20</c:v>
                </c:pt>
                <c:pt idx="6">
                  <c:v>ago/20</c:v>
                </c:pt>
                <c:pt idx="7">
                  <c:v>set/20</c:v>
                </c:pt>
                <c:pt idx="8">
                  <c:v>nov/20</c:v>
                </c:pt>
                <c:pt idx="9">
                  <c:v>fev/21</c:v>
                </c:pt>
                <c:pt idx="10">
                  <c:v>mai/21</c:v>
                </c:pt>
              </c:strCache>
            </c:strRef>
          </c:cat>
          <c:val>
            <c:numRef>
              <c:f>fat_comparativo!$B$13:$L$13</c:f>
              <c:numCache>
                <c:formatCode>0%</c:formatCode>
                <c:ptCount val="11"/>
                <c:pt idx="0">
                  <c:v>-0.54982574895040204</c:v>
                </c:pt>
                <c:pt idx="1">
                  <c:v>-0.62210544221565522</c:v>
                </c:pt>
                <c:pt idx="2">
                  <c:v>-0.57450851573669637</c:v>
                </c:pt>
                <c:pt idx="3">
                  <c:v>-0.41534193071443831</c:v>
                </c:pt>
                <c:pt idx="4">
                  <c:v>-0.4464718084626646</c:v>
                </c:pt>
                <c:pt idx="5">
                  <c:v>-0.30623760539413231</c:v>
                </c:pt>
                <c:pt idx="6">
                  <c:v>-0.35388952521707007</c:v>
                </c:pt>
                <c:pt idx="7">
                  <c:v>-0.19393404903575256</c:v>
                </c:pt>
                <c:pt idx="8">
                  <c:v>-0.31111966604196128</c:v>
                </c:pt>
                <c:pt idx="9">
                  <c:v>-0.34996795561429933</c:v>
                </c:pt>
                <c:pt idx="10">
                  <c:v>-0.29435982658959536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A-C4B9-4146-8078-875E7D3A1A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758125360"/>
        <c:axId val="-1758123728"/>
      </c:lineChart>
      <c:catAx>
        <c:axId val="-1758125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758123728"/>
        <c:crosses val="autoZero"/>
        <c:auto val="1"/>
        <c:lblAlgn val="ctr"/>
        <c:lblOffset val="100"/>
        <c:noMultiLvlLbl val="0"/>
      </c:catAx>
      <c:valAx>
        <c:axId val="-1758123728"/>
        <c:scaling>
          <c:orientation val="minMax"/>
          <c:max val="0"/>
          <c:min val="-1"/>
        </c:scaling>
        <c:delete val="1"/>
        <c:axPos val="l"/>
        <c:numFmt formatCode="0%" sourceLinked="1"/>
        <c:majorTickMark val="out"/>
        <c:minorTickMark val="none"/>
        <c:tickLblPos val="nextTo"/>
        <c:crossAx val="-1758125360"/>
        <c:crosses val="autoZero"/>
        <c:crossBetween val="between"/>
      </c:valAx>
      <c:spPr>
        <a:solidFill>
          <a:srgbClr val="5B9BD5">
            <a:lumMod val="20000"/>
            <a:lumOff val="80000"/>
          </a:srgbClr>
        </a:solidFill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3.9821451311449797E-3"/>
          <c:y val="0.50331891866547962"/>
          <c:w val="0.99601785486885497"/>
          <c:h val="0.41680289414053184"/>
        </c:manualLayout>
      </c:layout>
      <c:lineChart>
        <c:grouping val="standard"/>
        <c:varyColors val="0"/>
        <c:ser>
          <c:idx val="0"/>
          <c:order val="0"/>
          <c:tx>
            <c:strRef>
              <c:f>fat_comparativo!$A$12</c:f>
              <c:strCache>
                <c:ptCount val="1"/>
                <c:pt idx="0">
                  <c:v>Indústria alimentícia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8068-45AC-8117-2FEF1889084A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068-45AC-8117-2FEF1889084A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8068-45AC-8117-2FEF1889084A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068-45AC-8117-2FEF1889084A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8068-45AC-8117-2FEF1889084A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8068-45AC-8117-2FEF1889084A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7.1165343270252576E-2"/>
                  <c:y val="-9.7978001192740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8068-45AC-8117-2FEF1889084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"/>
                  <c:y val="-7.6193041048925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8068-45AC-8117-2FEF1889084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fat_comparativo!$B$1:$L$1</c:f>
              <c:strCache>
                <c:ptCount val="11"/>
                <c:pt idx="0">
                  <c:v>mar/20</c:v>
                </c:pt>
                <c:pt idx="1">
                  <c:v>abr/20</c:v>
                </c:pt>
                <c:pt idx="2">
                  <c:v>abr-mai/20</c:v>
                </c:pt>
                <c:pt idx="3">
                  <c:v>mai/20</c:v>
                </c:pt>
                <c:pt idx="4">
                  <c:v>jun/20</c:v>
                </c:pt>
                <c:pt idx="5">
                  <c:v>jul/20</c:v>
                </c:pt>
                <c:pt idx="6">
                  <c:v>ago/20</c:v>
                </c:pt>
                <c:pt idx="7">
                  <c:v>set/20</c:v>
                </c:pt>
                <c:pt idx="8">
                  <c:v>nov/20</c:v>
                </c:pt>
                <c:pt idx="9">
                  <c:v>fev/21</c:v>
                </c:pt>
                <c:pt idx="10">
                  <c:v>mai/21</c:v>
                </c:pt>
              </c:strCache>
            </c:strRef>
          </c:cat>
          <c:val>
            <c:numRef>
              <c:f>fat_comparativo!$B$12:$L$12</c:f>
              <c:numCache>
                <c:formatCode>General</c:formatCode>
                <c:ptCount val="11"/>
                <c:pt idx="2" formatCode="0%">
                  <c:v>-0.62258164624190693</c:v>
                </c:pt>
                <c:pt idx="3" formatCode="0%">
                  <c:v>-0.60416865842325496</c:v>
                </c:pt>
                <c:pt idx="4" formatCode="0%">
                  <c:v>-0.39868239307969933</c:v>
                </c:pt>
                <c:pt idx="5" formatCode="0%">
                  <c:v>-0.31944268787721586</c:v>
                </c:pt>
                <c:pt idx="6" formatCode="0%">
                  <c:v>-0.35093847343581741</c:v>
                </c:pt>
                <c:pt idx="7" formatCode="0%">
                  <c:v>-0.29041546229481391</c:v>
                </c:pt>
                <c:pt idx="8" formatCode="0%">
                  <c:v>-0.2861985688729875</c:v>
                </c:pt>
                <c:pt idx="9" formatCode="0%">
                  <c:v>-0.37273156763436049</c:v>
                </c:pt>
                <c:pt idx="10" formatCode="0%">
                  <c:v>-0.43376914076238399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8-8068-45AC-8117-2FEF188908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758123184"/>
        <c:axId val="-1758135152"/>
      </c:lineChart>
      <c:catAx>
        <c:axId val="-1758123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758135152"/>
        <c:crosses val="autoZero"/>
        <c:auto val="1"/>
        <c:lblAlgn val="ctr"/>
        <c:lblOffset val="100"/>
        <c:noMultiLvlLbl val="0"/>
      </c:catAx>
      <c:valAx>
        <c:axId val="-1758135152"/>
        <c:scaling>
          <c:orientation val="minMax"/>
          <c:max val="0"/>
          <c:min val="-1"/>
        </c:scaling>
        <c:delete val="1"/>
        <c:axPos val="l"/>
        <c:numFmt formatCode="General" sourceLinked="1"/>
        <c:majorTickMark val="out"/>
        <c:minorTickMark val="none"/>
        <c:tickLblPos val="nextTo"/>
        <c:crossAx val="-1758123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chemeClr val="bg1"/>
                </a:solidFill>
              </a:rPr>
              <a:t>Logística e transporte</a:t>
            </a:r>
          </a:p>
        </c:rich>
      </c:tx>
      <c:layout/>
      <c:overlay val="0"/>
      <c:spPr>
        <a:solidFill>
          <a:srgbClr val="C00000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8.1441270461491224E-4"/>
          <c:y val="0.49407407407407411"/>
          <c:w val="0.99837117459077018"/>
          <c:h val="0.43080827886710238"/>
        </c:manualLayout>
      </c:layout>
      <c:lineChart>
        <c:grouping val="standard"/>
        <c:varyColors val="0"/>
        <c:ser>
          <c:idx val="0"/>
          <c:order val="0"/>
          <c:tx>
            <c:strRef>
              <c:f>fat_comparativo!$A$14</c:f>
              <c:strCache>
                <c:ptCount val="1"/>
                <c:pt idx="0">
                  <c:v>Logística e transporte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8.5185112826023243E-2"/>
                  <c:y val="-0.1262831704708538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C43-409C-85A1-A84099364B6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C43-409C-85A1-A84099364B60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C43-409C-85A1-A84099364B60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C43-409C-85A1-A84099364B60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7C43-409C-85A1-A84099364B60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C43-409C-85A1-A84099364B60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7C43-409C-85A1-A84099364B60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7C43-409C-85A1-A84099364B60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5.7876889155584088E-2"/>
                  <c:y val="-0.1262831704708539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7C43-409C-85A1-A84099364B6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fat_comparativo!$B$1:$L$1</c:f>
              <c:strCache>
                <c:ptCount val="11"/>
                <c:pt idx="0">
                  <c:v>mar/20</c:v>
                </c:pt>
                <c:pt idx="1">
                  <c:v>abr/20</c:v>
                </c:pt>
                <c:pt idx="2">
                  <c:v>abr-mai/20</c:v>
                </c:pt>
                <c:pt idx="3">
                  <c:v>mai/20</c:v>
                </c:pt>
                <c:pt idx="4">
                  <c:v>jun/20</c:v>
                </c:pt>
                <c:pt idx="5">
                  <c:v>jul/20</c:v>
                </c:pt>
                <c:pt idx="6">
                  <c:v>ago/20</c:v>
                </c:pt>
                <c:pt idx="7">
                  <c:v>set/20</c:v>
                </c:pt>
                <c:pt idx="8">
                  <c:v>nov/20</c:v>
                </c:pt>
                <c:pt idx="9">
                  <c:v>fev/21</c:v>
                </c:pt>
                <c:pt idx="10">
                  <c:v>mai/21</c:v>
                </c:pt>
              </c:strCache>
            </c:strRef>
          </c:cat>
          <c:val>
            <c:numRef>
              <c:f>fat_comparativo!$B$14:$L$14</c:f>
              <c:numCache>
                <c:formatCode>0%</c:formatCode>
                <c:ptCount val="11"/>
                <c:pt idx="0">
                  <c:v>-0.62667899959520756</c:v>
                </c:pt>
                <c:pt idx="1">
                  <c:v>-0.70302385152248503</c:v>
                </c:pt>
                <c:pt idx="2">
                  <c:v>-0.6019936996305808</c:v>
                </c:pt>
                <c:pt idx="3">
                  <c:v>-0.57498382264895687</c:v>
                </c:pt>
                <c:pt idx="4">
                  <c:v>-0.53162746081550616</c:v>
                </c:pt>
                <c:pt idx="5">
                  <c:v>-0.5462742128828415</c:v>
                </c:pt>
                <c:pt idx="6">
                  <c:v>-0.47601973770491796</c:v>
                </c:pt>
                <c:pt idx="7">
                  <c:v>-0.47163746507147403</c:v>
                </c:pt>
                <c:pt idx="8">
                  <c:v>-0.40228015068162759</c:v>
                </c:pt>
                <c:pt idx="9">
                  <c:v>-0.42490202346231853</c:v>
                </c:pt>
                <c:pt idx="10">
                  <c:v>-0.49736370527714308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9-7C43-409C-85A1-A84099364B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758131344"/>
        <c:axId val="-1758128080"/>
      </c:lineChart>
      <c:catAx>
        <c:axId val="-1758131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758128080"/>
        <c:crosses val="autoZero"/>
        <c:auto val="1"/>
        <c:lblAlgn val="ctr"/>
        <c:lblOffset val="100"/>
        <c:noMultiLvlLbl val="0"/>
      </c:catAx>
      <c:valAx>
        <c:axId val="-1758128080"/>
        <c:scaling>
          <c:orientation val="minMax"/>
          <c:max val="0"/>
          <c:min val="-1"/>
        </c:scaling>
        <c:delete val="1"/>
        <c:axPos val="l"/>
        <c:numFmt formatCode="0%" sourceLinked="1"/>
        <c:majorTickMark val="out"/>
        <c:minorTickMark val="none"/>
        <c:tickLblPos val="nextTo"/>
        <c:crossAx val="-1758131344"/>
        <c:crosses val="autoZero"/>
        <c:crossBetween val="between"/>
      </c:valAx>
      <c:spPr>
        <a:solidFill>
          <a:srgbClr val="FFA3A3"/>
        </a:solidFill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5.1815771078589097E-4"/>
          <c:y val="0.47332247523724974"/>
          <c:w val="0.99896368457842821"/>
          <c:h val="0.45155986103501061"/>
        </c:manualLayout>
      </c:layout>
      <c:lineChart>
        <c:grouping val="standard"/>
        <c:varyColors val="0"/>
        <c:ser>
          <c:idx val="0"/>
          <c:order val="0"/>
          <c:tx>
            <c:strRef>
              <c:f>fat_comparativo!$A$15</c:f>
              <c:strCache>
                <c:ptCount val="1"/>
                <c:pt idx="0">
                  <c:v>Moda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8.4676622987561997E-2"/>
                  <c:y val="-0.1262831704708538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1A4-4360-9DC0-533E046D90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1A4-4360-9DC0-533E046D9033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1A4-4360-9DC0-533E046D9033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1A4-4360-9DC0-533E046D9033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F1A4-4360-9DC0-533E046D9033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1A4-4360-9DC0-533E046D9033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F1A4-4360-9DC0-533E046D9033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F1A4-4360-9DC0-533E046D9033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7.9283677477337666E-2"/>
                  <c:y val="-0.1467698060329647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F1A4-4360-9DC0-533E046D90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fat_comparativo!$B$1:$L$1</c:f>
              <c:strCache>
                <c:ptCount val="11"/>
                <c:pt idx="0">
                  <c:v>mar/20</c:v>
                </c:pt>
                <c:pt idx="1">
                  <c:v>abr/20</c:v>
                </c:pt>
                <c:pt idx="2">
                  <c:v>abr-mai/20</c:v>
                </c:pt>
                <c:pt idx="3">
                  <c:v>mai/20</c:v>
                </c:pt>
                <c:pt idx="4">
                  <c:v>jun/20</c:v>
                </c:pt>
                <c:pt idx="5">
                  <c:v>jul/20</c:v>
                </c:pt>
                <c:pt idx="6">
                  <c:v>ago/20</c:v>
                </c:pt>
                <c:pt idx="7">
                  <c:v>set/20</c:v>
                </c:pt>
                <c:pt idx="8">
                  <c:v>nov/20</c:v>
                </c:pt>
                <c:pt idx="9">
                  <c:v>fev/21</c:v>
                </c:pt>
                <c:pt idx="10">
                  <c:v>mai/21</c:v>
                </c:pt>
              </c:strCache>
            </c:strRef>
          </c:cat>
          <c:val>
            <c:numRef>
              <c:f>fat_comparativo!$B$15:$L$15</c:f>
              <c:numCache>
                <c:formatCode>0%</c:formatCode>
                <c:ptCount val="11"/>
                <c:pt idx="0">
                  <c:v>-0.7373549933224145</c:v>
                </c:pt>
                <c:pt idx="1">
                  <c:v>-0.76569447145656455</c:v>
                </c:pt>
                <c:pt idx="2">
                  <c:v>-0.66896753991364577</c:v>
                </c:pt>
                <c:pt idx="3">
                  <c:v>-0.57271396486649062</c:v>
                </c:pt>
                <c:pt idx="4">
                  <c:v>-0.55916846813979104</c:v>
                </c:pt>
                <c:pt idx="5">
                  <c:v>-0.47083299528421491</c:v>
                </c:pt>
                <c:pt idx="6">
                  <c:v>-0.41735759068542877</c:v>
                </c:pt>
                <c:pt idx="7">
                  <c:v>-0.41210432465815211</c:v>
                </c:pt>
                <c:pt idx="8">
                  <c:v>-0.36870683648894742</c:v>
                </c:pt>
                <c:pt idx="9">
                  <c:v>-0.44827549676214673</c:v>
                </c:pt>
                <c:pt idx="10">
                  <c:v>-0.46261704015792499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9-F1A4-4360-9DC0-533E046D90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755547952"/>
        <c:axId val="-1755545232"/>
      </c:lineChart>
      <c:catAx>
        <c:axId val="-1755547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755545232"/>
        <c:crosses val="autoZero"/>
        <c:auto val="1"/>
        <c:lblAlgn val="ctr"/>
        <c:lblOffset val="100"/>
        <c:noMultiLvlLbl val="0"/>
      </c:catAx>
      <c:valAx>
        <c:axId val="-1755545232"/>
        <c:scaling>
          <c:orientation val="minMax"/>
          <c:max val="0"/>
          <c:min val="-1"/>
        </c:scaling>
        <c:delete val="1"/>
        <c:axPos val="l"/>
        <c:numFmt formatCode="0%" sourceLinked="1"/>
        <c:majorTickMark val="out"/>
        <c:minorTickMark val="none"/>
        <c:tickLblPos val="nextTo"/>
        <c:crossAx val="-1755547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600" b="1" i="0" u="none" strike="noStrike" baseline="0">
                <a:effectLst/>
              </a:rPr>
              <a:t>Como está a restrição de circulação de pessoas no seu município nesse momento?</a:t>
            </a:r>
            <a:endParaRPr lang="pt-BR" sz="16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1.1692961740997466E-2"/>
          <c:y val="9.0581936767608173E-2"/>
          <c:w val="0.97661407651800503"/>
          <c:h val="0.7353115663825360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Plan2!$U$13</c:f>
              <c:strCache>
                <c:ptCount val="1"/>
                <c:pt idx="0">
                  <c:v>5a edição - Quarentena  + Lockdown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Plan2!$S$14:$S$19</c:f>
              <c:strCache>
                <c:ptCount val="6"/>
                <c:pt idx="0">
                  <c:v>Sul</c:v>
                </c:pt>
                <c:pt idx="1">
                  <c:v>Centro-oeste</c:v>
                </c:pt>
                <c:pt idx="2">
                  <c:v>Norte</c:v>
                </c:pt>
                <c:pt idx="3">
                  <c:v>Sudeste</c:v>
                </c:pt>
                <c:pt idx="4">
                  <c:v>Nordeste</c:v>
                </c:pt>
                <c:pt idx="5">
                  <c:v>Brasil</c:v>
                </c:pt>
              </c:strCache>
            </c:strRef>
          </c:cat>
          <c:val>
            <c:numRef>
              <c:f>Plan2!$U$14:$U$19</c:f>
              <c:numCache>
                <c:formatCode>###0%</c:formatCode>
                <c:ptCount val="6"/>
                <c:pt idx="0">
                  <c:v>0.72412939125893028</c:v>
                </c:pt>
                <c:pt idx="1">
                  <c:v>0.50780716479797139</c:v>
                </c:pt>
                <c:pt idx="2">
                  <c:v>0.29603007955911043</c:v>
                </c:pt>
                <c:pt idx="3">
                  <c:v>0.48478777195480471</c:v>
                </c:pt>
                <c:pt idx="4">
                  <c:v>0.58329323500401864</c:v>
                </c:pt>
                <c:pt idx="5">
                  <c:v>0.53894250004380251</c:v>
                </c:pt>
              </c:numCache>
            </c:numRef>
          </c:val>
        </c:ser>
        <c:ser>
          <c:idx val="5"/>
          <c:order val="1"/>
          <c:tx>
            <c:strRef>
              <c:f>Plan2!$Y$13</c:f>
              <c:strCache>
                <c:ptCount val="1"/>
                <c:pt idx="0">
                  <c:v>9a edição - Quarentena + Lockdown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Plan2!$S$14:$S$19</c:f>
              <c:strCache>
                <c:ptCount val="6"/>
                <c:pt idx="0">
                  <c:v>Sul</c:v>
                </c:pt>
                <c:pt idx="1">
                  <c:v>Centro-oeste</c:v>
                </c:pt>
                <c:pt idx="2">
                  <c:v>Norte</c:v>
                </c:pt>
                <c:pt idx="3">
                  <c:v>Sudeste</c:v>
                </c:pt>
                <c:pt idx="4">
                  <c:v>Nordeste</c:v>
                </c:pt>
                <c:pt idx="5">
                  <c:v>Brasil</c:v>
                </c:pt>
              </c:strCache>
            </c:strRef>
          </c:cat>
          <c:val>
            <c:numRef>
              <c:f>Plan2!$Y$14:$Y$19</c:f>
              <c:numCache>
                <c:formatCode>###0%</c:formatCode>
                <c:ptCount val="6"/>
                <c:pt idx="0">
                  <c:v>0.16920556200759596</c:v>
                </c:pt>
                <c:pt idx="1">
                  <c:v>9.6663809990205699E-2</c:v>
                </c:pt>
                <c:pt idx="2">
                  <c:v>0.13769350330806757</c:v>
                </c:pt>
                <c:pt idx="3">
                  <c:v>0.13714037968935008</c:v>
                </c:pt>
                <c:pt idx="4">
                  <c:v>6.9447674074891524E-2</c:v>
                </c:pt>
                <c:pt idx="5">
                  <c:v>0.12771446788023891</c:v>
                </c:pt>
              </c:numCache>
            </c:numRef>
          </c:val>
        </c:ser>
        <c:ser>
          <c:idx val="6"/>
          <c:order val="2"/>
          <c:tx>
            <c:strRef>
              <c:f>Plan2!$Z$13</c:f>
              <c:strCache>
                <c:ptCount val="1"/>
                <c:pt idx="0">
                  <c:v>10a edição - Quarentena  + Lockdown 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Plan2!$S$14:$S$19</c:f>
              <c:strCache>
                <c:ptCount val="6"/>
                <c:pt idx="0">
                  <c:v>Sul</c:v>
                </c:pt>
                <c:pt idx="1">
                  <c:v>Centro-oeste</c:v>
                </c:pt>
                <c:pt idx="2">
                  <c:v>Norte</c:v>
                </c:pt>
                <c:pt idx="3">
                  <c:v>Sudeste</c:v>
                </c:pt>
                <c:pt idx="4">
                  <c:v>Nordeste</c:v>
                </c:pt>
                <c:pt idx="5">
                  <c:v>Brasil</c:v>
                </c:pt>
              </c:strCache>
            </c:strRef>
          </c:cat>
          <c:val>
            <c:numRef>
              <c:f>Plan2!$Z$14:$Z$19</c:f>
              <c:numCache>
                <c:formatCode>###0%</c:formatCode>
                <c:ptCount val="6"/>
                <c:pt idx="0">
                  <c:v>0.70188007768028848</c:v>
                </c:pt>
                <c:pt idx="1">
                  <c:v>0.45930573448568113</c:v>
                </c:pt>
                <c:pt idx="2">
                  <c:v>0.47626183421987806</c:v>
                </c:pt>
                <c:pt idx="3">
                  <c:v>0.47909158950569641</c:v>
                </c:pt>
                <c:pt idx="4">
                  <c:v>0.6164916178218095</c:v>
                </c:pt>
                <c:pt idx="5">
                  <c:v>0.54250685339783156</c:v>
                </c:pt>
              </c:numCache>
            </c:numRef>
          </c:val>
        </c:ser>
        <c:ser>
          <c:idx val="0"/>
          <c:order val="3"/>
          <c:tx>
            <c:strRef>
              <c:f>Plan2!$AA$13</c:f>
              <c:strCache>
                <c:ptCount val="1"/>
                <c:pt idx="0">
                  <c:v>11a edição - Quarentena  + Lockdown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Plan2!$S$14:$S$19</c:f>
              <c:strCache>
                <c:ptCount val="6"/>
                <c:pt idx="0">
                  <c:v>Sul</c:v>
                </c:pt>
                <c:pt idx="1">
                  <c:v>Centro-oeste</c:v>
                </c:pt>
                <c:pt idx="2">
                  <c:v>Norte</c:v>
                </c:pt>
                <c:pt idx="3">
                  <c:v>Sudeste</c:v>
                </c:pt>
                <c:pt idx="4">
                  <c:v>Nordeste</c:v>
                </c:pt>
                <c:pt idx="5">
                  <c:v>Brasil</c:v>
                </c:pt>
              </c:strCache>
            </c:strRef>
          </c:cat>
          <c:val>
            <c:numRef>
              <c:f>Plan2!$AA$14:$AA$19</c:f>
              <c:numCache>
                <c:formatCode>###0%</c:formatCode>
                <c:ptCount val="6"/>
                <c:pt idx="0">
                  <c:v>0.41861375506113946</c:v>
                </c:pt>
                <c:pt idx="1">
                  <c:v>0.24172334759249123</c:v>
                </c:pt>
                <c:pt idx="2">
                  <c:v>0.13757378383879504</c:v>
                </c:pt>
                <c:pt idx="3">
                  <c:v>0.26729752784536276</c:v>
                </c:pt>
                <c:pt idx="4">
                  <c:v>0.46643837725896353</c:v>
                </c:pt>
                <c:pt idx="5">
                  <c:v>0.3206852510180489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791153648"/>
        <c:axId val="-1791146032"/>
      </c:barChart>
      <c:catAx>
        <c:axId val="-1791153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791146032"/>
        <c:crosses val="autoZero"/>
        <c:auto val="1"/>
        <c:lblAlgn val="ctr"/>
        <c:lblOffset val="100"/>
        <c:noMultiLvlLbl val="0"/>
      </c:catAx>
      <c:valAx>
        <c:axId val="-1791146032"/>
        <c:scaling>
          <c:orientation val="minMax"/>
        </c:scaling>
        <c:delete val="1"/>
        <c:axPos val="l"/>
        <c:numFmt formatCode="###0%" sourceLinked="1"/>
        <c:majorTickMark val="none"/>
        <c:minorTickMark val="none"/>
        <c:tickLblPos val="nextTo"/>
        <c:crossAx val="-1791153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5314990979595656E-2"/>
          <c:y val="0.8980213218877553"/>
          <c:w val="0.89999998325989727"/>
          <c:h val="4.6983320600921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Oficinas e peças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3.5997140135041807E-4"/>
          <c:y val="0.47332247523724974"/>
          <c:w val="0.99928005719729918"/>
          <c:h val="0.45155986103501061"/>
        </c:manualLayout>
      </c:layout>
      <c:lineChart>
        <c:grouping val="standard"/>
        <c:varyColors val="0"/>
        <c:ser>
          <c:idx val="0"/>
          <c:order val="0"/>
          <c:tx>
            <c:strRef>
              <c:f>fat_comparativo!$A$16</c:f>
              <c:strCache>
                <c:ptCount val="1"/>
                <c:pt idx="0">
                  <c:v>Oficinas e peças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CA2-4066-96F3-24207FA4D940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CA2-4066-96F3-24207FA4D940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CA2-4066-96F3-24207FA4D940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CA2-4066-96F3-24207FA4D940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1CA2-4066-96F3-24207FA4D940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CA2-4066-96F3-24207FA4D940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1CA2-4066-96F3-24207FA4D940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0.12149228328588088"/>
                  <c:y val="-9.21387778673358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CA2-4066-96F3-24207FA4D94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fat_comparativo!$B$1:$L$1</c:f>
              <c:strCache>
                <c:ptCount val="11"/>
                <c:pt idx="0">
                  <c:v>mar/20</c:v>
                </c:pt>
                <c:pt idx="1">
                  <c:v>abr/20</c:v>
                </c:pt>
                <c:pt idx="2">
                  <c:v>abr-mai/20</c:v>
                </c:pt>
                <c:pt idx="3">
                  <c:v>mai/20</c:v>
                </c:pt>
                <c:pt idx="4">
                  <c:v>jun/20</c:v>
                </c:pt>
                <c:pt idx="5">
                  <c:v>jul/20</c:v>
                </c:pt>
                <c:pt idx="6">
                  <c:v>ago/20</c:v>
                </c:pt>
                <c:pt idx="7">
                  <c:v>set/20</c:v>
                </c:pt>
                <c:pt idx="8">
                  <c:v>nov/20</c:v>
                </c:pt>
                <c:pt idx="9">
                  <c:v>fev/21</c:v>
                </c:pt>
                <c:pt idx="10">
                  <c:v>mai/21</c:v>
                </c:pt>
              </c:strCache>
            </c:strRef>
          </c:cat>
          <c:val>
            <c:numRef>
              <c:f>fat_comparativo!$B$16:$L$16</c:f>
              <c:numCache>
                <c:formatCode>0%</c:formatCode>
                <c:ptCount val="11"/>
                <c:pt idx="0">
                  <c:v>-0.55434628073323033</c:v>
                </c:pt>
                <c:pt idx="1">
                  <c:v>-0.6856953820350854</c:v>
                </c:pt>
                <c:pt idx="2">
                  <c:v>-0.47957035490539701</c:v>
                </c:pt>
                <c:pt idx="3">
                  <c:v>-0.47204876952857694</c:v>
                </c:pt>
                <c:pt idx="4">
                  <c:v>-0.41900797652992888</c:v>
                </c:pt>
                <c:pt idx="5">
                  <c:v>-0.36547779172978595</c:v>
                </c:pt>
                <c:pt idx="6">
                  <c:v>-0.32632606004989378</c:v>
                </c:pt>
                <c:pt idx="7">
                  <c:v>-0.29974543651827573</c:v>
                </c:pt>
                <c:pt idx="8">
                  <c:v>-0.25227429705206006</c:v>
                </c:pt>
                <c:pt idx="9">
                  <c:v>-0.31453148038359752</c:v>
                </c:pt>
                <c:pt idx="10">
                  <c:v>-0.31518219121935104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8-1CA2-4066-96F3-24207FA4D9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755543600"/>
        <c:axId val="-1755547408"/>
      </c:lineChart>
      <c:catAx>
        <c:axId val="-1755543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755547408"/>
        <c:crosses val="autoZero"/>
        <c:auto val="1"/>
        <c:lblAlgn val="ctr"/>
        <c:lblOffset val="100"/>
        <c:noMultiLvlLbl val="0"/>
      </c:catAx>
      <c:valAx>
        <c:axId val="-1755547408"/>
        <c:scaling>
          <c:orientation val="minMax"/>
          <c:max val="0"/>
          <c:min val="-1"/>
        </c:scaling>
        <c:delete val="1"/>
        <c:axPos val="l"/>
        <c:numFmt formatCode="0%" sourceLinked="1"/>
        <c:majorTickMark val="out"/>
        <c:minorTickMark val="none"/>
        <c:tickLblPos val="nextTo"/>
        <c:crossAx val="-1755543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chemeClr val="bg1"/>
                </a:solidFill>
              </a:rPr>
              <a:t>Pet shops e vet.</a:t>
            </a:r>
          </a:p>
        </c:rich>
      </c:tx>
      <c:layout/>
      <c:overlay val="0"/>
      <c:spPr>
        <a:solidFill>
          <a:srgbClr val="0070C0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1697483916884135E-3"/>
          <c:y val="0.47332247523724974"/>
          <c:w val="0.99583025160831162"/>
          <c:h val="0.45155986103501061"/>
        </c:manualLayout>
      </c:layout>
      <c:lineChart>
        <c:grouping val="standard"/>
        <c:varyColors val="0"/>
        <c:ser>
          <c:idx val="0"/>
          <c:order val="0"/>
          <c:tx>
            <c:strRef>
              <c:f>fat_comparativo!$A$17</c:f>
              <c:strCache>
                <c:ptCount val="1"/>
                <c:pt idx="0">
                  <c:v>Pet shops e vet.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8.9713225135712199E-2"/>
                  <c:y val="-0.1399409275122610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17B-4649-9E4E-4A3DD8C4835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17B-4649-9E4E-4A3DD8C48351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17B-4649-9E4E-4A3DD8C48351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17B-4649-9E4E-4A3DD8C48351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17B-4649-9E4E-4A3DD8C48351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17B-4649-9E4E-4A3DD8C48351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C17B-4649-9E4E-4A3DD8C48351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17B-4649-9E4E-4A3DD8C48351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0.12760713936839754"/>
                  <c:y val="-9.2138777867335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C17B-4649-9E4E-4A3DD8C4835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fat_comparativo!$B$1:$L$1</c:f>
              <c:strCache>
                <c:ptCount val="11"/>
                <c:pt idx="0">
                  <c:v>mar/20</c:v>
                </c:pt>
                <c:pt idx="1">
                  <c:v>abr/20</c:v>
                </c:pt>
                <c:pt idx="2">
                  <c:v>abr-mai/20</c:v>
                </c:pt>
                <c:pt idx="3">
                  <c:v>mai/20</c:v>
                </c:pt>
                <c:pt idx="4">
                  <c:v>jun/20</c:v>
                </c:pt>
                <c:pt idx="5">
                  <c:v>jul/20</c:v>
                </c:pt>
                <c:pt idx="6">
                  <c:v>ago/20</c:v>
                </c:pt>
                <c:pt idx="7">
                  <c:v>set/20</c:v>
                </c:pt>
                <c:pt idx="8">
                  <c:v>nov/20</c:v>
                </c:pt>
                <c:pt idx="9">
                  <c:v>fev/21</c:v>
                </c:pt>
                <c:pt idx="10">
                  <c:v>mai/21</c:v>
                </c:pt>
              </c:strCache>
            </c:strRef>
          </c:cat>
          <c:val>
            <c:numRef>
              <c:f>fat_comparativo!$B$17:$L$17</c:f>
              <c:numCache>
                <c:formatCode>0%</c:formatCode>
                <c:ptCount val="11"/>
                <c:pt idx="0">
                  <c:v>-0.54867847694633409</c:v>
                </c:pt>
                <c:pt idx="1">
                  <c:v>-0.51027596297427891</c:v>
                </c:pt>
                <c:pt idx="2">
                  <c:v>-0.3526932864765136</c:v>
                </c:pt>
                <c:pt idx="3">
                  <c:v>-0.31199823887883527</c:v>
                </c:pt>
                <c:pt idx="4">
                  <c:v>-0.24424367250531054</c:v>
                </c:pt>
                <c:pt idx="5">
                  <c:v>-0.31920686224259048</c:v>
                </c:pt>
                <c:pt idx="6">
                  <c:v>-0.22220488200512797</c:v>
                </c:pt>
                <c:pt idx="7">
                  <c:v>-0.20738991895192629</c:v>
                </c:pt>
                <c:pt idx="8">
                  <c:v>-0.27553603233525037</c:v>
                </c:pt>
                <c:pt idx="9">
                  <c:v>-0.28071112118527064</c:v>
                </c:pt>
                <c:pt idx="10">
                  <c:v>-0.29573823099624652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9-C17B-4649-9E4E-4A3DD8C483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755543056"/>
        <c:axId val="-1755557200"/>
      </c:lineChart>
      <c:catAx>
        <c:axId val="-1755543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755557200"/>
        <c:crosses val="autoZero"/>
        <c:auto val="1"/>
        <c:lblAlgn val="ctr"/>
        <c:lblOffset val="100"/>
        <c:noMultiLvlLbl val="0"/>
      </c:catAx>
      <c:valAx>
        <c:axId val="-1755557200"/>
        <c:scaling>
          <c:orientation val="minMax"/>
          <c:max val="0"/>
          <c:min val="-1"/>
        </c:scaling>
        <c:delete val="1"/>
        <c:axPos val="l"/>
        <c:numFmt formatCode="0%" sourceLinked="1"/>
        <c:majorTickMark val="out"/>
        <c:minorTickMark val="none"/>
        <c:tickLblPos val="nextTo"/>
        <c:crossAx val="-1755543056"/>
        <c:crosses val="autoZero"/>
        <c:crossBetween val="between"/>
      </c:valAx>
      <c:spPr>
        <a:solidFill>
          <a:srgbClr val="5B9BD5">
            <a:lumMod val="20000"/>
            <a:lumOff val="80000"/>
          </a:srgbClr>
        </a:solidFill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Saúde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3.8651014679285897E-3"/>
          <c:y val="0.47332247523724974"/>
          <c:w val="0.99613489853207138"/>
          <c:h val="0.45155986103501061"/>
        </c:manualLayout>
      </c:layout>
      <c:lineChart>
        <c:grouping val="standard"/>
        <c:varyColors val="0"/>
        <c:ser>
          <c:idx val="0"/>
          <c:order val="0"/>
          <c:tx>
            <c:strRef>
              <c:f>fat_comparativo!$A$18</c:f>
              <c:strCache>
                <c:ptCount val="1"/>
                <c:pt idx="0">
                  <c:v>Saúde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8.7894859476072659E-2"/>
                  <c:y val="-0.1467698060329647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C7E-4E12-87FB-13D96DD6419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C7E-4E12-87FB-13D96DD64190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C7E-4E12-87FB-13D96DD64190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C7E-4E12-87FB-13D96DD64190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C7E-4E12-87FB-13D96DD64190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C7E-4E12-87FB-13D96DD64190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3C7E-4E12-87FB-13D96DD64190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C7E-4E12-87FB-13D96DD64190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0.10656240638210525"/>
                  <c:y val="-9.89676563880395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3C7E-4E12-87FB-13D96DD6419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fat_comparativo!$B$1:$L$1</c:f>
              <c:strCache>
                <c:ptCount val="11"/>
                <c:pt idx="0">
                  <c:v>mar/20</c:v>
                </c:pt>
                <c:pt idx="1">
                  <c:v>abr/20</c:v>
                </c:pt>
                <c:pt idx="2">
                  <c:v>abr-mai/20</c:v>
                </c:pt>
                <c:pt idx="3">
                  <c:v>mai/20</c:v>
                </c:pt>
                <c:pt idx="4">
                  <c:v>jun/20</c:v>
                </c:pt>
                <c:pt idx="5">
                  <c:v>jul/20</c:v>
                </c:pt>
                <c:pt idx="6">
                  <c:v>ago/20</c:v>
                </c:pt>
                <c:pt idx="7">
                  <c:v>set/20</c:v>
                </c:pt>
                <c:pt idx="8">
                  <c:v>nov/20</c:v>
                </c:pt>
                <c:pt idx="9">
                  <c:v>fev/21</c:v>
                </c:pt>
                <c:pt idx="10">
                  <c:v>mai/21</c:v>
                </c:pt>
              </c:strCache>
            </c:strRef>
          </c:cat>
          <c:val>
            <c:numRef>
              <c:f>fat_comparativo!$B$18:$L$18</c:f>
              <c:numCache>
                <c:formatCode>0%</c:formatCode>
                <c:ptCount val="11"/>
                <c:pt idx="0">
                  <c:v>-0.61864617019310719</c:v>
                </c:pt>
                <c:pt idx="1">
                  <c:v>-0.64457525713336628</c:v>
                </c:pt>
                <c:pt idx="2">
                  <c:v>-0.6121126424290233</c:v>
                </c:pt>
                <c:pt idx="3">
                  <c:v>-0.52088876373608428</c:v>
                </c:pt>
                <c:pt idx="4">
                  <c:v>-0.46380790184771048</c:v>
                </c:pt>
                <c:pt idx="5">
                  <c:v>-0.32297330784480321</c:v>
                </c:pt>
                <c:pt idx="6">
                  <c:v>-0.22527954772613693</c:v>
                </c:pt>
                <c:pt idx="7">
                  <c:v>-0.24942134454533249</c:v>
                </c:pt>
                <c:pt idx="8">
                  <c:v>-0.19458094634558512</c:v>
                </c:pt>
                <c:pt idx="9">
                  <c:v>-0.26936370433989476</c:v>
                </c:pt>
                <c:pt idx="10">
                  <c:v>-0.30239230569038311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9-3C7E-4E12-87FB-13D96DD641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755542512"/>
        <c:axId val="-1755549584"/>
      </c:lineChart>
      <c:catAx>
        <c:axId val="-1755542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755549584"/>
        <c:crosses val="autoZero"/>
        <c:auto val="1"/>
        <c:lblAlgn val="ctr"/>
        <c:lblOffset val="100"/>
        <c:noMultiLvlLbl val="0"/>
      </c:catAx>
      <c:valAx>
        <c:axId val="-1755549584"/>
        <c:scaling>
          <c:orientation val="minMax"/>
          <c:max val="0"/>
          <c:min val="-1"/>
        </c:scaling>
        <c:delete val="1"/>
        <c:axPos val="l"/>
        <c:numFmt formatCode="0%" sourceLinked="1"/>
        <c:majorTickMark val="out"/>
        <c:minorTickMark val="none"/>
        <c:tickLblPos val="nextTo"/>
        <c:crossAx val="-1755542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Serviços de alimentação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1697507192401343E-3"/>
          <c:y val="0.47332247523724974"/>
          <c:w val="0.99583024928075992"/>
          <c:h val="0.45155986103501061"/>
        </c:manualLayout>
      </c:layout>
      <c:lineChart>
        <c:grouping val="standard"/>
        <c:varyColors val="0"/>
        <c:ser>
          <c:idx val="0"/>
          <c:order val="0"/>
          <c:tx>
            <c:strRef>
              <c:f>fat_comparativo!$A$19</c:f>
              <c:strCache>
                <c:ptCount val="1"/>
                <c:pt idx="0">
                  <c:v>Serviços de alimentação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5.4267603102249894E-2"/>
                  <c:y val="-0.1331120489915574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096D-43F8-85F9-AEE8A91C14C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96D-43F8-85F9-AEE8A91C14CF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96D-43F8-85F9-AEE8A91C14CF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96D-43F8-85F9-AEE8A91C14CF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96D-43F8-85F9-AEE8A91C14CF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96D-43F8-85F9-AEE8A91C14CF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096D-43F8-85F9-AEE8A91C14CF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096D-43F8-85F9-AEE8A91C14CF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9.2161538487301645E-2"/>
                  <c:y val="-0.1467698060329646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096D-43F8-85F9-AEE8A91C14C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fat_comparativo!$B$1:$L$1</c:f>
              <c:strCache>
                <c:ptCount val="11"/>
                <c:pt idx="0">
                  <c:v>mar/20</c:v>
                </c:pt>
                <c:pt idx="1">
                  <c:v>abr/20</c:v>
                </c:pt>
                <c:pt idx="2">
                  <c:v>abr-mai/20</c:v>
                </c:pt>
                <c:pt idx="3">
                  <c:v>mai/20</c:v>
                </c:pt>
                <c:pt idx="4">
                  <c:v>jun/20</c:v>
                </c:pt>
                <c:pt idx="5">
                  <c:v>jul/20</c:v>
                </c:pt>
                <c:pt idx="6">
                  <c:v>ago/20</c:v>
                </c:pt>
                <c:pt idx="7">
                  <c:v>set/20</c:v>
                </c:pt>
                <c:pt idx="8">
                  <c:v>nov/20</c:v>
                </c:pt>
                <c:pt idx="9">
                  <c:v>fev/21</c:v>
                </c:pt>
                <c:pt idx="10">
                  <c:v>mai/21</c:v>
                </c:pt>
              </c:strCache>
            </c:strRef>
          </c:cat>
          <c:val>
            <c:numRef>
              <c:f>fat_comparativo!$B$19:$L$19</c:f>
              <c:numCache>
                <c:formatCode>0%</c:formatCode>
                <c:ptCount val="11"/>
                <c:pt idx="0">
                  <c:v>-0.66243887147335423</c:v>
                </c:pt>
                <c:pt idx="1">
                  <c:v>-0.65604464487401659</c:v>
                </c:pt>
                <c:pt idx="2">
                  <c:v>-0.59409901049604397</c:v>
                </c:pt>
                <c:pt idx="3">
                  <c:v>-0.57614087632094635</c:v>
                </c:pt>
                <c:pt idx="4">
                  <c:v>-0.562727802004369</c:v>
                </c:pt>
                <c:pt idx="5">
                  <c:v>-0.4795967136383823</c:v>
                </c:pt>
                <c:pt idx="6">
                  <c:v>-0.46480753104563655</c:v>
                </c:pt>
                <c:pt idx="7">
                  <c:v>-0.39564287390937386</c:v>
                </c:pt>
                <c:pt idx="8">
                  <c:v>-0.39035702745887668</c:v>
                </c:pt>
                <c:pt idx="9">
                  <c:v>-0.46081551631177531</c:v>
                </c:pt>
                <c:pt idx="10">
                  <c:v>-0.48604403888456404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9-096D-43F8-85F9-AEE8A91C14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755548496"/>
        <c:axId val="-1755551216"/>
      </c:lineChart>
      <c:catAx>
        <c:axId val="-1755548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755551216"/>
        <c:crosses val="autoZero"/>
        <c:auto val="1"/>
        <c:lblAlgn val="ctr"/>
        <c:lblOffset val="100"/>
        <c:noMultiLvlLbl val="0"/>
      </c:catAx>
      <c:valAx>
        <c:axId val="-1755551216"/>
        <c:scaling>
          <c:orientation val="minMax"/>
          <c:max val="0"/>
          <c:min val="-1"/>
        </c:scaling>
        <c:delete val="1"/>
        <c:axPos val="l"/>
        <c:numFmt formatCode="0%" sourceLinked="1"/>
        <c:majorTickMark val="out"/>
        <c:minorTickMark val="none"/>
        <c:tickLblPos val="nextTo"/>
        <c:crossAx val="-1755548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chemeClr val="bg1"/>
                </a:solidFill>
              </a:rPr>
              <a:t>Serviços empresariais</a:t>
            </a:r>
          </a:p>
        </c:rich>
      </c:tx>
      <c:layout/>
      <c:overlay val="0"/>
      <c:spPr>
        <a:solidFill>
          <a:srgbClr val="0070C0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1.1044460892287451E-2"/>
          <c:y val="0.4733224752372498"/>
          <c:w val="0.98850455185713881"/>
          <c:h val="0.45155986103501061"/>
        </c:manualLayout>
      </c:layout>
      <c:lineChart>
        <c:grouping val="standard"/>
        <c:varyColors val="0"/>
        <c:ser>
          <c:idx val="0"/>
          <c:order val="0"/>
          <c:tx>
            <c:strRef>
              <c:f>fat_comparativo!$A$20</c:f>
              <c:strCache>
                <c:ptCount val="1"/>
                <c:pt idx="0">
                  <c:v>Serviços empresariais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5.4062305195473205E-2"/>
                  <c:y val="-0.1057965349087430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B95-48C4-A047-D5CB01C21E5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B95-48C4-A047-D5CB01C21E5F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B95-48C4-A047-D5CB01C21E5F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B95-48C4-A047-D5CB01C21E5F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9B95-48C4-A047-D5CB01C21E5F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9B95-48C4-A047-D5CB01C21E5F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9B95-48C4-A047-D5CB01C21E5F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9B95-48C4-A047-D5CB01C21E5F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0.12002822701953049"/>
                  <c:y val="-9.89676563880394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9B95-48C4-A047-D5CB01C21E5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fat_comparativo!$B$1:$L$1</c:f>
              <c:strCache>
                <c:ptCount val="11"/>
                <c:pt idx="0">
                  <c:v>mar/20</c:v>
                </c:pt>
                <c:pt idx="1">
                  <c:v>abr/20</c:v>
                </c:pt>
                <c:pt idx="2">
                  <c:v>abr-mai/20</c:v>
                </c:pt>
                <c:pt idx="3">
                  <c:v>mai/20</c:v>
                </c:pt>
                <c:pt idx="4">
                  <c:v>jun/20</c:v>
                </c:pt>
                <c:pt idx="5">
                  <c:v>jul/20</c:v>
                </c:pt>
                <c:pt idx="6">
                  <c:v>ago/20</c:v>
                </c:pt>
                <c:pt idx="7">
                  <c:v>set/20</c:v>
                </c:pt>
                <c:pt idx="8">
                  <c:v>nov/20</c:v>
                </c:pt>
                <c:pt idx="9">
                  <c:v>fev/21</c:v>
                </c:pt>
                <c:pt idx="10">
                  <c:v>mai/21</c:v>
                </c:pt>
              </c:strCache>
            </c:strRef>
          </c:cat>
          <c:val>
            <c:numRef>
              <c:f>fat_comparativo!$B$20:$L$20</c:f>
              <c:numCache>
                <c:formatCode>0%</c:formatCode>
                <c:ptCount val="11"/>
                <c:pt idx="0">
                  <c:v>-0.56133550488599337</c:v>
                </c:pt>
                <c:pt idx="1">
                  <c:v>-0.57172659065547993</c:v>
                </c:pt>
                <c:pt idx="2">
                  <c:v>-0.49549427726433432</c:v>
                </c:pt>
                <c:pt idx="3">
                  <c:v>-0.47992736886447757</c:v>
                </c:pt>
                <c:pt idx="4">
                  <c:v>-0.41122003509820942</c:v>
                </c:pt>
                <c:pt idx="5">
                  <c:v>-0.35371312521874837</c:v>
                </c:pt>
                <c:pt idx="6">
                  <c:v>-0.29425053985275879</c:v>
                </c:pt>
                <c:pt idx="7">
                  <c:v>-0.27998308564158902</c:v>
                </c:pt>
                <c:pt idx="8">
                  <c:v>-0.23615684062426237</c:v>
                </c:pt>
                <c:pt idx="9">
                  <c:v>-0.29786486126080852</c:v>
                </c:pt>
                <c:pt idx="10">
                  <c:v>-0.30144869167430061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9-9B95-48C4-A047-D5CB01C21E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755545776"/>
        <c:axId val="-1755554480"/>
      </c:lineChart>
      <c:catAx>
        <c:axId val="-1755545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755554480"/>
        <c:crosses val="autoZero"/>
        <c:auto val="1"/>
        <c:lblAlgn val="ctr"/>
        <c:lblOffset val="100"/>
        <c:noMultiLvlLbl val="0"/>
      </c:catAx>
      <c:valAx>
        <c:axId val="-1755554480"/>
        <c:scaling>
          <c:orientation val="minMax"/>
          <c:max val="0"/>
          <c:min val="-1"/>
        </c:scaling>
        <c:delete val="1"/>
        <c:axPos val="l"/>
        <c:numFmt formatCode="0%" sourceLinked="1"/>
        <c:majorTickMark val="out"/>
        <c:minorTickMark val="none"/>
        <c:tickLblPos val="nextTo"/>
        <c:crossAx val="-1755545776"/>
        <c:crosses val="autoZero"/>
        <c:crossBetween val="between"/>
      </c:valAx>
      <c:spPr>
        <a:solidFill>
          <a:srgbClr val="5B9BD5">
            <a:lumMod val="20000"/>
            <a:lumOff val="80000"/>
          </a:srgbClr>
        </a:solidFill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3.8650993236769649E-3"/>
          <c:y val="0.47332247523724974"/>
          <c:w val="0.99613490067632304"/>
          <c:h val="0.45155986103501061"/>
        </c:manualLayout>
      </c:layout>
      <c:lineChart>
        <c:grouping val="standard"/>
        <c:varyColors val="0"/>
        <c:ser>
          <c:idx val="0"/>
          <c:order val="0"/>
          <c:tx>
            <c:strRef>
              <c:f>fat_comparativo!$A$21</c:f>
              <c:strCache>
                <c:ptCount val="1"/>
                <c:pt idx="0">
                  <c:v>Serviços pessoais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0.12439051317001944"/>
                  <c:y val="-0.1331120489915574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6D6F-4D79-BD2B-C1713D87196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D6F-4D79-BD2B-C1713D87196E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D6F-4D79-BD2B-C1713D87196E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D6F-4D79-BD2B-C1713D87196E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6D6F-4D79-BD2B-C1713D87196E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6D6F-4D79-BD2B-C1713D87196E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6D6F-4D79-BD2B-C1713D87196E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0.12769917577464257"/>
                  <c:y val="-0.1262831704708538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6D6F-4D79-BD2B-C1713D87196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fat_comparativo!$B$1:$L$1</c:f>
              <c:strCache>
                <c:ptCount val="11"/>
                <c:pt idx="0">
                  <c:v>mar/20</c:v>
                </c:pt>
                <c:pt idx="1">
                  <c:v>abr/20</c:v>
                </c:pt>
                <c:pt idx="2">
                  <c:v>abr-mai/20</c:v>
                </c:pt>
                <c:pt idx="3">
                  <c:v>mai/20</c:v>
                </c:pt>
                <c:pt idx="4">
                  <c:v>jun/20</c:v>
                </c:pt>
                <c:pt idx="5">
                  <c:v>jul/20</c:v>
                </c:pt>
                <c:pt idx="6">
                  <c:v>ago/20</c:v>
                </c:pt>
                <c:pt idx="7">
                  <c:v>set/20</c:v>
                </c:pt>
                <c:pt idx="8">
                  <c:v>nov/20</c:v>
                </c:pt>
                <c:pt idx="9">
                  <c:v>fev/21</c:v>
                </c:pt>
                <c:pt idx="10">
                  <c:v>mai/21</c:v>
                </c:pt>
              </c:strCache>
            </c:strRef>
          </c:cat>
          <c:val>
            <c:numRef>
              <c:f>fat_comparativo!$B$21:$L$21</c:f>
              <c:numCache>
                <c:formatCode>0%</c:formatCode>
                <c:ptCount val="11"/>
                <c:pt idx="1">
                  <c:v>-0.61302418912032441</c:v>
                </c:pt>
                <c:pt idx="2">
                  <c:v>-0.64444052122089879</c:v>
                </c:pt>
                <c:pt idx="3">
                  <c:v>-0.53636843651726152</c:v>
                </c:pt>
                <c:pt idx="4">
                  <c:v>-0.4930973728001613</c:v>
                </c:pt>
                <c:pt idx="5">
                  <c:v>-0.47671109508040277</c:v>
                </c:pt>
                <c:pt idx="6">
                  <c:v>-0.3504506543986291</c:v>
                </c:pt>
                <c:pt idx="7">
                  <c:v>-0.30557465816342999</c:v>
                </c:pt>
                <c:pt idx="8">
                  <c:v>-0.32262762973352033</c:v>
                </c:pt>
                <c:pt idx="9">
                  <c:v>-0.35461956147536122</c:v>
                </c:pt>
                <c:pt idx="10">
                  <c:v>-0.39490330042356325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8-6D6F-4D79-BD2B-C1713D8719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755552304"/>
        <c:axId val="-1755549040"/>
      </c:lineChart>
      <c:catAx>
        <c:axId val="-175555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755549040"/>
        <c:crosses val="autoZero"/>
        <c:auto val="1"/>
        <c:lblAlgn val="ctr"/>
        <c:lblOffset val="100"/>
        <c:noMultiLvlLbl val="0"/>
      </c:catAx>
      <c:valAx>
        <c:axId val="-1755549040"/>
        <c:scaling>
          <c:orientation val="minMax"/>
          <c:max val="0"/>
          <c:min val="-1"/>
        </c:scaling>
        <c:delete val="1"/>
        <c:axPos val="l"/>
        <c:numFmt formatCode="0%" sourceLinked="1"/>
        <c:majorTickMark val="out"/>
        <c:minorTickMark val="none"/>
        <c:tickLblPos val="nextTo"/>
        <c:crossAx val="-1755552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chemeClr val="bg1"/>
                </a:solidFill>
              </a:rPr>
              <a:t>Turismo</a:t>
            </a:r>
          </a:p>
        </c:rich>
      </c:tx>
      <c:layout/>
      <c:overlay val="0"/>
      <c:spPr>
        <a:solidFill>
          <a:srgbClr val="C00000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1697507192401343E-3"/>
          <c:y val="0.43119252573039746"/>
          <c:w val="0.99583024928075992"/>
          <c:h val="0.5003759569758266"/>
        </c:manualLayout>
      </c:layout>
      <c:lineChart>
        <c:grouping val="standard"/>
        <c:varyColors val="0"/>
        <c:ser>
          <c:idx val="0"/>
          <c:order val="0"/>
          <c:tx>
            <c:strRef>
              <c:f>fat_comparativo!$A$22</c:f>
              <c:strCache>
                <c:ptCount val="1"/>
                <c:pt idx="0">
                  <c:v>Turismo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6.135673752451893E-2"/>
                  <c:y val="-0.1337059756830538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BC4-4DC9-A18B-D1C73248DA6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BC4-4DC9-A18B-D1C73248DA6B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BC4-4DC9-A18B-D1C73248DA6B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BC4-4DC9-A18B-D1C73248DA6B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BC4-4DC9-A18B-D1C73248DA6B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BC4-4DC9-A18B-D1C73248DA6B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3BC4-4DC9-A18B-D1C73248DA6B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BC4-4DC9-A18B-D1C73248DA6B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9.9250672909570556E-2"/>
                  <c:y val="-0.1088217875762261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3BC4-4DC9-A18B-D1C73248DA6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fat_comparativo!$B$1:$L$1</c:f>
              <c:strCache>
                <c:ptCount val="11"/>
                <c:pt idx="0">
                  <c:v>mar/20</c:v>
                </c:pt>
                <c:pt idx="1">
                  <c:v>abr/20</c:v>
                </c:pt>
                <c:pt idx="2">
                  <c:v>abr-mai/20</c:v>
                </c:pt>
                <c:pt idx="3">
                  <c:v>mai/20</c:v>
                </c:pt>
                <c:pt idx="4">
                  <c:v>jun/20</c:v>
                </c:pt>
                <c:pt idx="5">
                  <c:v>jul/20</c:v>
                </c:pt>
                <c:pt idx="6">
                  <c:v>ago/20</c:v>
                </c:pt>
                <c:pt idx="7">
                  <c:v>set/20</c:v>
                </c:pt>
                <c:pt idx="8">
                  <c:v>nov/20</c:v>
                </c:pt>
                <c:pt idx="9">
                  <c:v>fev/21</c:v>
                </c:pt>
                <c:pt idx="10">
                  <c:v>mai/21</c:v>
                </c:pt>
              </c:strCache>
            </c:strRef>
          </c:cat>
          <c:val>
            <c:numRef>
              <c:f>fat_comparativo!$B$22:$L$22</c:f>
              <c:numCache>
                <c:formatCode>0%</c:formatCode>
                <c:ptCount val="11"/>
                <c:pt idx="0">
                  <c:v>-0.88084249084249078</c:v>
                </c:pt>
                <c:pt idx="1">
                  <c:v>-0.87440974153041495</c:v>
                </c:pt>
                <c:pt idx="2">
                  <c:v>-0.75498758405747557</c:v>
                </c:pt>
                <c:pt idx="3">
                  <c:v>-0.75810668115790902</c:v>
                </c:pt>
                <c:pt idx="4">
                  <c:v>-0.75953170486526844</c:v>
                </c:pt>
                <c:pt idx="5">
                  <c:v>-0.73040506273351269</c:v>
                </c:pt>
                <c:pt idx="6">
                  <c:v>-0.65104874113078226</c:v>
                </c:pt>
                <c:pt idx="7">
                  <c:v>-0.6349417931231941</c:v>
                </c:pt>
                <c:pt idx="8">
                  <c:v>-0.57735672687062289</c:v>
                </c:pt>
                <c:pt idx="9">
                  <c:v>-0.58995396901404096</c:v>
                </c:pt>
                <c:pt idx="10">
                  <c:v>-0.67814844459354506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9-3BC4-4DC9-A18B-D1C73248DA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755551760"/>
        <c:axId val="-1755556656"/>
      </c:lineChart>
      <c:catAx>
        <c:axId val="-1755551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755556656"/>
        <c:crosses val="autoZero"/>
        <c:auto val="1"/>
        <c:lblAlgn val="ctr"/>
        <c:lblOffset val="100"/>
        <c:noMultiLvlLbl val="0"/>
      </c:catAx>
      <c:valAx>
        <c:axId val="-1755556656"/>
        <c:scaling>
          <c:orientation val="minMax"/>
          <c:max val="0"/>
          <c:min val="-1"/>
        </c:scaling>
        <c:delete val="1"/>
        <c:axPos val="l"/>
        <c:numFmt formatCode="0%" sourceLinked="1"/>
        <c:majorTickMark val="out"/>
        <c:minorTickMark val="none"/>
        <c:tickLblPos val="nextTo"/>
        <c:crossAx val="-1755551760"/>
        <c:crosses val="autoZero"/>
        <c:crossBetween val="between"/>
      </c:valAx>
      <c:spPr>
        <a:solidFill>
          <a:srgbClr val="FFA3A3"/>
        </a:solidFill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spPr>
        <a:solidFill>
          <a:srgbClr val="FFC000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0.46355127734750229"/>
          <c:w val="1"/>
          <c:h val="0.46801720535872171"/>
        </c:manualLayout>
      </c:layout>
      <c:lineChart>
        <c:grouping val="standard"/>
        <c:varyColors val="0"/>
        <c:ser>
          <c:idx val="0"/>
          <c:order val="0"/>
          <c:tx>
            <c:strRef>
              <c:f>fat_comparativo!$A$23</c:f>
              <c:strCache>
                <c:ptCount val="1"/>
                <c:pt idx="0">
                  <c:v>Total Geral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482-4495-A3E3-3D2200F7D1F1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482-4495-A3E3-3D2200F7D1F1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482-4495-A3E3-3D2200F7D1F1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482-4495-A3E3-3D2200F7D1F1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F482-4495-A3E3-3D2200F7D1F1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482-4495-A3E3-3D2200F7D1F1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0.24463136574074074"/>
                  <c:y val="-0.1083033769063181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F482-4495-A3E3-3D2200F7D1F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9.9708912037037037E-2"/>
                  <c:y val="-9.67783224400871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F482-4495-A3E3-3D2200F7D1F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9.9942129629629621E-4"/>
                  <c:y val="-5.83545751633988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F482-4495-A3E3-3D2200F7D1F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fat_comparativo!$B$1:$L$1</c:f>
              <c:strCache>
                <c:ptCount val="11"/>
                <c:pt idx="0">
                  <c:v>mar/20</c:v>
                </c:pt>
                <c:pt idx="1">
                  <c:v>abr/20</c:v>
                </c:pt>
                <c:pt idx="2">
                  <c:v>abr-mai/20</c:v>
                </c:pt>
                <c:pt idx="3">
                  <c:v>mai/20</c:v>
                </c:pt>
                <c:pt idx="4">
                  <c:v>jun/20</c:v>
                </c:pt>
                <c:pt idx="5">
                  <c:v>jul/20</c:v>
                </c:pt>
                <c:pt idx="6">
                  <c:v>ago/20</c:v>
                </c:pt>
                <c:pt idx="7">
                  <c:v>set/20</c:v>
                </c:pt>
                <c:pt idx="8">
                  <c:v>nov/20</c:v>
                </c:pt>
                <c:pt idx="9">
                  <c:v>fev/21</c:v>
                </c:pt>
                <c:pt idx="10">
                  <c:v>mai/21</c:v>
                </c:pt>
              </c:strCache>
            </c:strRef>
          </c:cat>
          <c:val>
            <c:numRef>
              <c:f>fat_comparativo!$B$23:$L$23</c:f>
              <c:numCache>
                <c:formatCode>0%</c:formatCode>
                <c:ptCount val="11"/>
                <c:pt idx="0">
                  <c:v>-0.64</c:v>
                </c:pt>
                <c:pt idx="1">
                  <c:v>-0.7</c:v>
                </c:pt>
                <c:pt idx="2">
                  <c:v>-0.59828054810131592</c:v>
                </c:pt>
                <c:pt idx="3">
                  <c:v>-0.54966136803011412</c:v>
                </c:pt>
                <c:pt idx="4">
                  <c:v>-0.5128036760418867</c:v>
                </c:pt>
                <c:pt idx="5">
                  <c:v>-0.45319937982681291</c:v>
                </c:pt>
                <c:pt idx="6">
                  <c:v>-0.3956028765204555</c:v>
                </c:pt>
                <c:pt idx="7">
                  <c:v>-0.36204166747030525</c:v>
                </c:pt>
                <c:pt idx="8">
                  <c:v>-0.33705009128874797</c:v>
                </c:pt>
                <c:pt idx="9">
                  <c:v>-0.39710569358148651</c:v>
                </c:pt>
                <c:pt idx="10">
                  <c:v>-0.43020895467290843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9-F482-4495-A3E3-3D2200F7D1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755546864"/>
        <c:axId val="-1755544144"/>
      </c:lineChart>
      <c:catAx>
        <c:axId val="-1755546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755544144"/>
        <c:crosses val="autoZero"/>
        <c:auto val="1"/>
        <c:lblAlgn val="ctr"/>
        <c:lblOffset val="100"/>
        <c:noMultiLvlLbl val="0"/>
      </c:catAx>
      <c:valAx>
        <c:axId val="-1755544144"/>
        <c:scaling>
          <c:orientation val="minMax"/>
          <c:max val="0"/>
          <c:min val="-1"/>
        </c:scaling>
        <c:delete val="1"/>
        <c:axPos val="l"/>
        <c:numFmt formatCode="0%" sourceLinked="1"/>
        <c:majorTickMark val="out"/>
        <c:minorTickMark val="none"/>
        <c:tickLblPos val="nextTo"/>
        <c:crossAx val="-1755546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600" b="1"/>
              <a:t>Você vende utilizando redes sociais, aplicativos ou internet (por exemplo, Whatsapp, facebook, instagram, etc.)?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Plan2!$T$52</c:f>
              <c:strCache>
                <c:ptCount val="1"/>
                <c:pt idx="0">
                  <c:v>Sim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Plan2!$U$51:$AA$51</c:f>
              <c:strCache>
                <c:ptCount val="7"/>
                <c:pt idx="0">
                  <c:v>4a edição</c:v>
                </c:pt>
                <c:pt idx="1">
                  <c:v>5a edição</c:v>
                </c:pt>
                <c:pt idx="2">
                  <c:v>6a edição</c:v>
                </c:pt>
                <c:pt idx="3">
                  <c:v>7a edição</c:v>
                </c:pt>
                <c:pt idx="4">
                  <c:v>9a edição</c:v>
                </c:pt>
                <c:pt idx="5">
                  <c:v>10a edição</c:v>
                </c:pt>
                <c:pt idx="6">
                  <c:v>11a edição</c:v>
                </c:pt>
              </c:strCache>
            </c:strRef>
          </c:cat>
          <c:val>
            <c:numRef>
              <c:f>Plan2!$U$52:$AA$52</c:f>
              <c:numCache>
                <c:formatCode>###0%</c:formatCode>
                <c:ptCount val="7"/>
                <c:pt idx="0">
                  <c:v>0.59198452475202501</c:v>
                </c:pt>
                <c:pt idx="1">
                  <c:v>0.64234282736214998</c:v>
                </c:pt>
                <c:pt idx="2">
                  <c:v>0.65725691703035327</c:v>
                </c:pt>
                <c:pt idx="3">
                  <c:v>0.66770006364840939</c:v>
                </c:pt>
                <c:pt idx="4">
                  <c:v>0.70303144009545138</c:v>
                </c:pt>
                <c:pt idx="5">
                  <c:v>0.68537306598009795</c:v>
                </c:pt>
                <c:pt idx="6">
                  <c:v>0.6719117046730656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Plan2!$T$53</c:f>
              <c:strCache>
                <c:ptCount val="1"/>
                <c:pt idx="0">
                  <c:v>Não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Plan2!$U$51:$AA$51</c:f>
              <c:strCache>
                <c:ptCount val="7"/>
                <c:pt idx="0">
                  <c:v>4a edição</c:v>
                </c:pt>
                <c:pt idx="1">
                  <c:v>5a edição</c:v>
                </c:pt>
                <c:pt idx="2">
                  <c:v>6a edição</c:v>
                </c:pt>
                <c:pt idx="3">
                  <c:v>7a edição</c:v>
                </c:pt>
                <c:pt idx="4">
                  <c:v>9a edição</c:v>
                </c:pt>
                <c:pt idx="5">
                  <c:v>10a edição</c:v>
                </c:pt>
                <c:pt idx="6">
                  <c:v>11a edição</c:v>
                </c:pt>
              </c:strCache>
            </c:strRef>
          </c:cat>
          <c:val>
            <c:numRef>
              <c:f>Plan2!$U$53:$AA$53</c:f>
              <c:numCache>
                <c:formatCode>###0%</c:formatCode>
                <c:ptCount val="7"/>
                <c:pt idx="0">
                  <c:v>0.40801547524797499</c:v>
                </c:pt>
                <c:pt idx="1">
                  <c:v>0.35765717263785002</c:v>
                </c:pt>
                <c:pt idx="2">
                  <c:v>0.34274308296964673</c:v>
                </c:pt>
                <c:pt idx="3">
                  <c:v>0.33229993635159061</c:v>
                </c:pt>
                <c:pt idx="4">
                  <c:v>0.29696855990454862</c:v>
                </c:pt>
                <c:pt idx="5">
                  <c:v>0.31462693401990205</c:v>
                </c:pt>
                <c:pt idx="6">
                  <c:v>0.32808829532693445</c:v>
                </c:pt>
              </c:numCache>
            </c:numRef>
          </c:val>
          <c:smooth val="1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1755552848"/>
        <c:axId val="-1755550672"/>
      </c:lineChart>
      <c:catAx>
        <c:axId val="-1755552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755550672"/>
        <c:crosses val="autoZero"/>
        <c:auto val="1"/>
        <c:lblAlgn val="ctr"/>
        <c:lblOffset val="100"/>
        <c:noMultiLvlLbl val="0"/>
      </c:catAx>
      <c:valAx>
        <c:axId val="-1755550672"/>
        <c:scaling>
          <c:orientation val="minMax"/>
        </c:scaling>
        <c:delete val="1"/>
        <c:axPos val="l"/>
        <c:numFmt formatCode="###0%" sourceLinked="1"/>
        <c:majorTickMark val="none"/>
        <c:minorTickMark val="none"/>
        <c:tickLblPos val="nextTo"/>
        <c:crossAx val="-1755552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600" b="1"/>
              <a:t>Quanto do seu faturamento é proveniente das vendas em redes sociais, aplicativos ou internet (por exemplo, Whatsapp, facebook, instagram, etc.)?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Sheet1!$B$204</c:f>
              <c:strCache>
                <c:ptCount val="1"/>
                <c:pt idx="0">
                  <c:v>Menos de 25%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Sheet1!$C$203:$E$203</c:f>
              <c:strCache>
                <c:ptCount val="3"/>
                <c:pt idx="0">
                  <c:v>MEI</c:v>
                </c:pt>
                <c:pt idx="1">
                  <c:v>MPE</c:v>
                </c:pt>
                <c:pt idx="2">
                  <c:v>PeqNeg</c:v>
                </c:pt>
              </c:strCache>
            </c:strRef>
          </c:cat>
          <c:val>
            <c:numRef>
              <c:f>Sheet1!$C$204:$E$204</c:f>
              <c:numCache>
                <c:formatCode>###0%</c:formatCode>
                <c:ptCount val="3"/>
                <c:pt idx="0">
                  <c:v>0.36933596129306939</c:v>
                </c:pt>
                <c:pt idx="1">
                  <c:v>0.51945653808014647</c:v>
                </c:pt>
                <c:pt idx="2">
                  <c:v>0.43161664732097493</c:v>
                </c:pt>
              </c:numCache>
            </c:numRef>
          </c:val>
        </c:ser>
        <c:ser>
          <c:idx val="1"/>
          <c:order val="1"/>
          <c:tx>
            <c:strRef>
              <c:f>Sheet1!$B$205</c:f>
              <c:strCache>
                <c:ptCount val="1"/>
                <c:pt idx="0">
                  <c:v>De 25% a 50%</c:v>
                </c:pt>
              </c:strCache>
            </c:strRef>
          </c:tx>
          <c:spPr>
            <a:solidFill>
              <a:srgbClr val="F7964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Sheet1!$C$203:$E$203</c:f>
              <c:strCache>
                <c:ptCount val="3"/>
                <c:pt idx="0">
                  <c:v>MEI</c:v>
                </c:pt>
                <c:pt idx="1">
                  <c:v>MPE</c:v>
                </c:pt>
                <c:pt idx="2">
                  <c:v>PeqNeg</c:v>
                </c:pt>
              </c:strCache>
            </c:strRef>
          </c:cat>
          <c:val>
            <c:numRef>
              <c:f>Sheet1!$C$205:$E$205</c:f>
              <c:numCache>
                <c:formatCode>###0%</c:formatCode>
                <c:ptCount val="3"/>
                <c:pt idx="0">
                  <c:v>0.22959091071294535</c:v>
                </c:pt>
                <c:pt idx="1">
                  <c:v>0.20123944791266463</c:v>
                </c:pt>
                <c:pt idx="2">
                  <c:v>0.21782870868250304</c:v>
                </c:pt>
              </c:numCache>
            </c:numRef>
          </c:val>
        </c:ser>
        <c:ser>
          <c:idx val="2"/>
          <c:order val="2"/>
          <c:tx>
            <c:strRef>
              <c:f>Sheet1!$B$206</c:f>
              <c:strCache>
                <c:ptCount val="1"/>
                <c:pt idx="0">
                  <c:v>De 51% a 75%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Sheet1!$C$203:$E$203</c:f>
              <c:strCache>
                <c:ptCount val="3"/>
                <c:pt idx="0">
                  <c:v>MEI</c:v>
                </c:pt>
                <c:pt idx="1">
                  <c:v>MPE</c:v>
                </c:pt>
                <c:pt idx="2">
                  <c:v>PeqNeg</c:v>
                </c:pt>
              </c:strCache>
            </c:strRef>
          </c:cat>
          <c:val>
            <c:numRef>
              <c:f>Sheet1!$C$206:$E$206</c:f>
              <c:numCache>
                <c:formatCode>###0%</c:formatCode>
                <c:ptCount val="3"/>
                <c:pt idx="0">
                  <c:v>0.13176396106173346</c:v>
                </c:pt>
                <c:pt idx="1">
                  <c:v>9.7920376741488971E-2</c:v>
                </c:pt>
                <c:pt idx="2">
                  <c:v>0.11772323663727507</c:v>
                </c:pt>
              </c:numCache>
            </c:numRef>
          </c:val>
        </c:ser>
        <c:ser>
          <c:idx val="3"/>
          <c:order val="3"/>
          <c:tx>
            <c:strRef>
              <c:f>Sheet1!$B$207</c:f>
              <c:strCache>
                <c:ptCount val="1"/>
                <c:pt idx="0">
                  <c:v>Mais de 75%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Sheet1!$C$203:$E$203</c:f>
              <c:strCache>
                <c:ptCount val="3"/>
                <c:pt idx="0">
                  <c:v>MEI</c:v>
                </c:pt>
                <c:pt idx="1">
                  <c:v>MPE</c:v>
                </c:pt>
                <c:pt idx="2">
                  <c:v>PeqNeg</c:v>
                </c:pt>
              </c:strCache>
            </c:strRef>
          </c:cat>
          <c:val>
            <c:numRef>
              <c:f>Sheet1!$C$207:$E$207</c:f>
              <c:numCache>
                <c:formatCode>###0%</c:formatCode>
                <c:ptCount val="3"/>
                <c:pt idx="0">
                  <c:v>0.17638072479515082</c:v>
                </c:pt>
                <c:pt idx="1">
                  <c:v>0.11946634363299639</c:v>
                </c:pt>
                <c:pt idx="2">
                  <c:v>0.15276859393676592</c:v>
                </c:pt>
              </c:numCache>
            </c:numRef>
          </c:val>
        </c:ser>
        <c:ser>
          <c:idx val="4"/>
          <c:order val="4"/>
          <c:tx>
            <c:strRef>
              <c:f>Sheet1!$B$208</c:f>
              <c:strCache>
                <c:ptCount val="1"/>
                <c:pt idx="0">
                  <c:v>Não sei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Sheet1!$C$203:$E$203</c:f>
              <c:strCache>
                <c:ptCount val="3"/>
                <c:pt idx="0">
                  <c:v>MEI</c:v>
                </c:pt>
                <c:pt idx="1">
                  <c:v>MPE</c:v>
                </c:pt>
                <c:pt idx="2">
                  <c:v>PeqNeg</c:v>
                </c:pt>
              </c:strCache>
            </c:strRef>
          </c:cat>
          <c:val>
            <c:numRef>
              <c:f>Sheet1!$C$208:$E$208</c:f>
              <c:numCache>
                <c:formatCode>###0%</c:formatCode>
                <c:ptCount val="3"/>
                <c:pt idx="0">
                  <c:v>9.2928442137100997E-2</c:v>
                </c:pt>
                <c:pt idx="1">
                  <c:v>6.1917293632703513E-2</c:v>
                </c:pt>
                <c:pt idx="2">
                  <c:v>8.0062813422481019E-2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5"/>
        <c:overlap val="100"/>
        <c:axId val="-1755550128"/>
        <c:axId val="-1755544688"/>
      </c:barChart>
      <c:catAx>
        <c:axId val="-1755550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755544688"/>
        <c:crosses val="autoZero"/>
        <c:auto val="1"/>
        <c:lblAlgn val="ctr"/>
        <c:lblOffset val="100"/>
        <c:noMultiLvlLbl val="0"/>
      </c:catAx>
      <c:valAx>
        <c:axId val="-175554468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-1755550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600" b="1"/>
              <a:t>Sua empresa mudou o funcionamento com a crise? </a:t>
            </a:r>
          </a:p>
        </c:rich>
      </c:tx>
      <c:layout>
        <c:manualLayout>
          <c:xMode val="edge"/>
          <c:yMode val="edge"/>
          <c:x val="0.22192341701696192"/>
          <c:y val="1.85185465791545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Plan1!$B$3</c:f>
              <c:strCache>
                <c:ptCount val="1"/>
                <c:pt idx="0">
                  <c:v>2a edição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Plan1!$A$4:$A$7</c:f>
              <c:strCache>
                <c:ptCount val="4"/>
                <c:pt idx="0">
                  <c:v>Estamos funcionando da mesma forma que antes da crise.</c:v>
                </c:pt>
                <c:pt idx="1">
                  <c:v>Estamos funcionando com mudanças por causa da crise.</c:v>
                </c:pt>
                <c:pt idx="2">
                  <c:v>Estamos com o funcionamento interrompido temporariamente.</c:v>
                </c:pt>
                <c:pt idx="3">
                  <c:v>Decidimos fechar a empresa de vez.</c:v>
                </c:pt>
              </c:strCache>
            </c:strRef>
          </c:cat>
          <c:val>
            <c:numRef>
              <c:f>Plan1!$B$4:$B$7</c:f>
              <c:numCache>
                <c:formatCode>###0%</c:formatCode>
                <c:ptCount val="4"/>
                <c:pt idx="0">
                  <c:v>6.6394135367245768E-2</c:v>
                </c:pt>
                <c:pt idx="1">
                  <c:v>0.30980227009078976</c:v>
                </c:pt>
                <c:pt idx="2">
                  <c:v>0.58864213653424469</c:v>
                </c:pt>
                <c:pt idx="3">
                  <c:v>3.516145800771979E-2</c:v>
                </c:pt>
              </c:numCache>
            </c:numRef>
          </c:val>
        </c:ser>
        <c:ser>
          <c:idx val="1"/>
          <c:order val="1"/>
          <c:tx>
            <c:strRef>
              <c:f>Plan1!$C$3</c:f>
              <c:strCache>
                <c:ptCount val="1"/>
                <c:pt idx="0">
                  <c:v>3a edição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Plan1!$A$4:$A$7</c:f>
              <c:strCache>
                <c:ptCount val="4"/>
                <c:pt idx="0">
                  <c:v>Estamos funcionando da mesma forma que antes da crise.</c:v>
                </c:pt>
                <c:pt idx="1">
                  <c:v>Estamos funcionando com mudanças por causa da crise.</c:v>
                </c:pt>
                <c:pt idx="2">
                  <c:v>Estamos com o funcionamento interrompido temporariamente.</c:v>
                </c:pt>
                <c:pt idx="3">
                  <c:v>Decidimos fechar a empresa de vez.</c:v>
                </c:pt>
              </c:strCache>
            </c:strRef>
          </c:cat>
          <c:val>
            <c:numRef>
              <c:f>Plan1!$C$4:$C$7</c:f>
              <c:numCache>
                <c:formatCode>###0%</c:formatCode>
                <c:ptCount val="4"/>
                <c:pt idx="0">
                  <c:v>8.4793071240396339E-2</c:v>
                </c:pt>
                <c:pt idx="1">
                  <c:v>0.42531412902189109</c:v>
                </c:pt>
                <c:pt idx="2">
                  <c:v>0.45784935884523142</c:v>
                </c:pt>
                <c:pt idx="3">
                  <c:v>3.2043440892481137E-2</c:v>
                </c:pt>
              </c:numCache>
            </c:numRef>
          </c:val>
        </c:ser>
        <c:ser>
          <c:idx val="2"/>
          <c:order val="2"/>
          <c:tx>
            <c:strRef>
              <c:f>Plan1!$D$3</c:f>
              <c:strCache>
                <c:ptCount val="1"/>
                <c:pt idx="0">
                  <c:v>4a edição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Plan1!$A$4:$A$7</c:f>
              <c:strCache>
                <c:ptCount val="4"/>
                <c:pt idx="0">
                  <c:v>Estamos funcionando da mesma forma que antes da crise.</c:v>
                </c:pt>
                <c:pt idx="1">
                  <c:v>Estamos funcionando com mudanças por causa da crise.</c:v>
                </c:pt>
                <c:pt idx="2">
                  <c:v>Estamos com o funcionamento interrompido temporariamente.</c:v>
                </c:pt>
                <c:pt idx="3">
                  <c:v>Decidimos fechar a empresa de vez.</c:v>
                </c:pt>
              </c:strCache>
            </c:strRef>
          </c:cat>
          <c:val>
            <c:numRef>
              <c:f>Plan1!$D$4:$D$7</c:f>
              <c:numCache>
                <c:formatCode>###0%</c:formatCode>
                <c:ptCount val="4"/>
                <c:pt idx="0">
                  <c:v>9.5703229132777956E-2</c:v>
                </c:pt>
                <c:pt idx="1">
                  <c:v>0.44687467147350918</c:v>
                </c:pt>
                <c:pt idx="2">
                  <c:v>0.42513915644863753</c:v>
                </c:pt>
                <c:pt idx="3">
                  <c:v>3.2282942945075402E-2</c:v>
                </c:pt>
              </c:numCache>
            </c:numRef>
          </c:val>
        </c:ser>
        <c:ser>
          <c:idx val="3"/>
          <c:order val="3"/>
          <c:tx>
            <c:strRef>
              <c:f>Plan1!$E$3</c:f>
              <c:strCache>
                <c:ptCount val="1"/>
                <c:pt idx="0">
                  <c:v>5a edição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Plan1!$A$4:$A$7</c:f>
              <c:strCache>
                <c:ptCount val="4"/>
                <c:pt idx="0">
                  <c:v>Estamos funcionando da mesma forma que antes da crise.</c:v>
                </c:pt>
                <c:pt idx="1">
                  <c:v>Estamos funcionando com mudanças por causa da crise.</c:v>
                </c:pt>
                <c:pt idx="2">
                  <c:v>Estamos com o funcionamento interrompido temporariamente.</c:v>
                </c:pt>
                <c:pt idx="3">
                  <c:v>Decidimos fechar a empresa de vez.</c:v>
                </c:pt>
              </c:strCache>
            </c:strRef>
          </c:cat>
          <c:val>
            <c:numRef>
              <c:f>Plan1!$E$4:$E$7</c:f>
              <c:numCache>
                <c:formatCode>###0%</c:formatCode>
                <c:ptCount val="4"/>
                <c:pt idx="0">
                  <c:v>8.1890537177392198E-2</c:v>
                </c:pt>
                <c:pt idx="1">
                  <c:v>0.59078931169815174</c:v>
                </c:pt>
                <c:pt idx="2">
                  <c:v>0.28811740971104793</c:v>
                </c:pt>
                <c:pt idx="3">
                  <c:v>3.9202741413408147E-2</c:v>
                </c:pt>
              </c:numCache>
            </c:numRef>
          </c:val>
        </c:ser>
        <c:ser>
          <c:idx val="4"/>
          <c:order val="4"/>
          <c:tx>
            <c:strRef>
              <c:f>Plan1!$F$3</c:f>
              <c:strCache>
                <c:ptCount val="1"/>
                <c:pt idx="0">
                  <c:v>6a edição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Plan1!$A$4:$A$7</c:f>
              <c:strCache>
                <c:ptCount val="4"/>
                <c:pt idx="0">
                  <c:v>Estamos funcionando da mesma forma que antes da crise.</c:v>
                </c:pt>
                <c:pt idx="1">
                  <c:v>Estamos funcionando com mudanças por causa da crise.</c:v>
                </c:pt>
                <c:pt idx="2">
                  <c:v>Estamos com o funcionamento interrompido temporariamente.</c:v>
                </c:pt>
                <c:pt idx="3">
                  <c:v>Decidimos fechar a empresa de vez.</c:v>
                </c:pt>
              </c:strCache>
            </c:strRef>
          </c:cat>
          <c:val>
            <c:numRef>
              <c:f>Plan1!$F$4:$F$7</c:f>
              <c:numCache>
                <c:formatCode>###0%</c:formatCode>
                <c:ptCount val="4"/>
                <c:pt idx="0">
                  <c:v>0.13205075652223555</c:v>
                </c:pt>
                <c:pt idx="1">
                  <c:v>0.63080305920817281</c:v>
                </c:pt>
                <c:pt idx="2">
                  <c:v>0.20990026692619124</c:v>
                </c:pt>
                <c:pt idx="3">
                  <c:v>2.7245917343400438E-2</c:v>
                </c:pt>
              </c:numCache>
            </c:numRef>
          </c:val>
        </c:ser>
        <c:ser>
          <c:idx val="5"/>
          <c:order val="5"/>
          <c:tx>
            <c:strRef>
              <c:f>Plan1!$G$3</c:f>
              <c:strCache>
                <c:ptCount val="1"/>
                <c:pt idx="0">
                  <c:v>7a edição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Plan1!$A$4:$A$7</c:f>
              <c:strCache>
                <c:ptCount val="4"/>
                <c:pt idx="0">
                  <c:v>Estamos funcionando da mesma forma que antes da crise.</c:v>
                </c:pt>
                <c:pt idx="1">
                  <c:v>Estamos funcionando com mudanças por causa da crise.</c:v>
                </c:pt>
                <c:pt idx="2">
                  <c:v>Estamos com o funcionamento interrompido temporariamente.</c:v>
                </c:pt>
                <c:pt idx="3">
                  <c:v>Decidimos fechar a empresa de vez.</c:v>
                </c:pt>
              </c:strCache>
            </c:strRef>
          </c:cat>
          <c:val>
            <c:numRef>
              <c:f>Plan1!$G$4:$G$7</c:f>
              <c:numCache>
                <c:formatCode>###0%</c:formatCode>
                <c:ptCount val="4"/>
                <c:pt idx="0">
                  <c:v>0.16148229696248234</c:v>
                </c:pt>
                <c:pt idx="1">
                  <c:v>0.64889683963589251</c:v>
                </c:pt>
                <c:pt idx="2">
                  <c:v>0.15375171440873586</c:v>
                </c:pt>
                <c:pt idx="3">
                  <c:v>3.5869148992889316E-2</c:v>
                </c:pt>
              </c:numCache>
            </c:numRef>
          </c:val>
        </c:ser>
        <c:ser>
          <c:idx val="6"/>
          <c:order val="6"/>
          <c:tx>
            <c:strRef>
              <c:f>Plan1!$H$3</c:f>
              <c:strCache>
                <c:ptCount val="1"/>
                <c:pt idx="0">
                  <c:v>8a edição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Plan1!$A$4:$A$7</c:f>
              <c:strCache>
                <c:ptCount val="4"/>
                <c:pt idx="0">
                  <c:v>Estamos funcionando da mesma forma que antes da crise.</c:v>
                </c:pt>
                <c:pt idx="1">
                  <c:v>Estamos funcionando com mudanças por causa da crise.</c:v>
                </c:pt>
                <c:pt idx="2">
                  <c:v>Estamos com o funcionamento interrompido temporariamente.</c:v>
                </c:pt>
                <c:pt idx="3">
                  <c:v>Decidimos fechar a empresa de vez.</c:v>
                </c:pt>
              </c:strCache>
            </c:strRef>
          </c:cat>
          <c:val>
            <c:numRef>
              <c:f>Plan1!$H$4:$H$7</c:f>
              <c:numCache>
                <c:formatCode>###0%</c:formatCode>
                <c:ptCount val="4"/>
                <c:pt idx="0">
                  <c:v>0.17466835134142714</c:v>
                </c:pt>
                <c:pt idx="1">
                  <c:v>0.65774725830748015</c:v>
                </c:pt>
                <c:pt idx="2">
                  <c:v>0.12828906243223473</c:v>
                </c:pt>
                <c:pt idx="3">
                  <c:v>3.9295327918858043E-2</c:v>
                </c:pt>
              </c:numCache>
            </c:numRef>
          </c:val>
        </c:ser>
        <c:ser>
          <c:idx val="7"/>
          <c:order val="7"/>
          <c:tx>
            <c:strRef>
              <c:f>Plan1!$I$3</c:f>
              <c:strCache>
                <c:ptCount val="1"/>
                <c:pt idx="0">
                  <c:v>9a edição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Plan1!$A$4:$A$7</c:f>
              <c:strCache>
                <c:ptCount val="4"/>
                <c:pt idx="0">
                  <c:v>Estamos funcionando da mesma forma que antes da crise.</c:v>
                </c:pt>
                <c:pt idx="1">
                  <c:v>Estamos funcionando com mudanças por causa da crise.</c:v>
                </c:pt>
                <c:pt idx="2">
                  <c:v>Estamos com o funcionamento interrompido temporariamente.</c:v>
                </c:pt>
                <c:pt idx="3">
                  <c:v>Decidimos fechar a empresa de vez.</c:v>
                </c:pt>
              </c:strCache>
            </c:strRef>
          </c:cat>
          <c:val>
            <c:numRef>
              <c:f>Plan1!$I$4:$I$7</c:f>
              <c:numCache>
                <c:formatCode>###0%</c:formatCode>
                <c:ptCount val="4"/>
                <c:pt idx="0">
                  <c:v>0.18938961393829779</c:v>
                </c:pt>
                <c:pt idx="1">
                  <c:v>0.6673907618729551</c:v>
                </c:pt>
                <c:pt idx="2">
                  <c:v>0.10523304953034436</c:v>
                </c:pt>
                <c:pt idx="3">
                  <c:v>3.7986574658402696E-2</c:v>
                </c:pt>
              </c:numCache>
            </c:numRef>
          </c:val>
        </c:ser>
        <c:ser>
          <c:idx val="8"/>
          <c:order val="8"/>
          <c:tx>
            <c:strRef>
              <c:f>Plan1!$J$3</c:f>
              <c:strCache>
                <c:ptCount val="1"/>
                <c:pt idx="0">
                  <c:v>10a edição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Plan1!$A$4:$A$7</c:f>
              <c:strCache>
                <c:ptCount val="4"/>
                <c:pt idx="0">
                  <c:v>Estamos funcionando da mesma forma que antes da crise.</c:v>
                </c:pt>
                <c:pt idx="1">
                  <c:v>Estamos funcionando com mudanças por causa da crise.</c:v>
                </c:pt>
                <c:pt idx="2">
                  <c:v>Estamos com o funcionamento interrompido temporariamente.</c:v>
                </c:pt>
                <c:pt idx="3">
                  <c:v>Decidimos fechar a empresa de vez.</c:v>
                </c:pt>
              </c:strCache>
            </c:strRef>
          </c:cat>
          <c:val>
            <c:numRef>
              <c:f>Plan1!$J$4:$J$7</c:f>
              <c:numCache>
                <c:formatCode>###0%</c:formatCode>
                <c:ptCount val="4"/>
                <c:pt idx="0">
                  <c:v>0.16103978503987942</c:v>
                </c:pt>
                <c:pt idx="1">
                  <c:v>0.6376691866630444</c:v>
                </c:pt>
                <c:pt idx="2">
                  <c:v>0.15545344032301844</c:v>
                </c:pt>
                <c:pt idx="3">
                  <c:v>4.5837587974057764E-2</c:v>
                </c:pt>
              </c:numCache>
            </c:numRef>
          </c:val>
        </c:ser>
        <c:ser>
          <c:idx val="9"/>
          <c:order val="9"/>
          <c:tx>
            <c:strRef>
              <c:f>Plan1!$K$3</c:f>
              <c:strCache>
                <c:ptCount val="1"/>
                <c:pt idx="0">
                  <c:v>11a edição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Plan1!$A$4:$A$7</c:f>
              <c:strCache>
                <c:ptCount val="4"/>
                <c:pt idx="0">
                  <c:v>Estamos funcionando da mesma forma que antes da crise.</c:v>
                </c:pt>
                <c:pt idx="1">
                  <c:v>Estamos funcionando com mudanças por causa da crise.</c:v>
                </c:pt>
                <c:pt idx="2">
                  <c:v>Estamos com o funcionamento interrompido temporariamente.</c:v>
                </c:pt>
                <c:pt idx="3">
                  <c:v>Decidimos fechar a empresa de vez.</c:v>
                </c:pt>
              </c:strCache>
            </c:strRef>
          </c:cat>
          <c:val>
            <c:numRef>
              <c:f>Plan1!$K$4:$K$7</c:f>
              <c:numCache>
                <c:formatCode>###0%</c:formatCode>
                <c:ptCount val="4"/>
                <c:pt idx="0">
                  <c:v>0.15958364640467776</c:v>
                </c:pt>
                <c:pt idx="1">
                  <c:v>0.64357919812165232</c:v>
                </c:pt>
                <c:pt idx="2">
                  <c:v>0.14540319397653603</c:v>
                </c:pt>
                <c:pt idx="3">
                  <c:v>5.1433961497133869E-2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791152016"/>
        <c:axId val="-1791149840"/>
      </c:barChart>
      <c:catAx>
        <c:axId val="-1791152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791149840"/>
        <c:crosses val="autoZero"/>
        <c:auto val="1"/>
        <c:lblAlgn val="ctr"/>
        <c:lblOffset val="100"/>
        <c:noMultiLvlLbl val="0"/>
      </c:catAx>
      <c:valAx>
        <c:axId val="-1791149840"/>
        <c:scaling>
          <c:orientation val="minMax"/>
        </c:scaling>
        <c:delete val="1"/>
        <c:axPos val="l"/>
        <c:numFmt formatCode="###0%" sourceLinked="1"/>
        <c:majorTickMark val="none"/>
        <c:minorTickMark val="none"/>
        <c:tickLblPos val="nextTo"/>
        <c:crossAx val="-1791152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b="1"/>
              <a:t>Você vende utilizando redes sociais, aplicativos ou internet (por exemplo, Whatsapp, Facebook, Instagram, etc.)?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Sheet1!$B$172:$B$173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Sheet1!$E$172:$E$173</c:f>
              <c:numCache>
                <c:formatCode>###0%</c:formatCode>
                <c:ptCount val="2"/>
                <c:pt idx="0">
                  <c:v>0.6719117046730656</c:v>
                </c:pt>
                <c:pt idx="1">
                  <c:v>0.32808829532693445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1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800" i="1" dirty="0"/>
              <a:t>Percentual de respondentes para os quais as vendas online</a:t>
            </a:r>
          </a:p>
          <a:p>
            <a:pPr>
              <a:defRPr sz="1800" i="1"/>
            </a:pPr>
            <a:r>
              <a:rPr lang="pt-BR" sz="1800" i="1" dirty="0"/>
              <a:t>representam </a:t>
            </a:r>
            <a:r>
              <a:rPr lang="pt-BR" sz="1800" b="1" i="1" dirty="0"/>
              <a:t>mais de 50% </a:t>
            </a:r>
            <a:r>
              <a:rPr lang="pt-BR" sz="1800" i="1" dirty="0"/>
              <a:t>do total do faturamento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1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q8_redes_fatur!$B$89</c:f>
              <c:strCache>
                <c:ptCount val="1"/>
                <c:pt idx="0">
                  <c:v>MEI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q8_redes_fatur!$A$90:$A$96</c:f>
              <c:strCache>
                <c:ptCount val="7"/>
                <c:pt idx="0">
                  <c:v>Turismo</c:v>
                </c:pt>
                <c:pt idx="1">
                  <c:v>Economia criativa</c:v>
                </c:pt>
                <c:pt idx="2">
                  <c:v>Artesanato</c:v>
                </c:pt>
                <c:pt idx="3">
                  <c:v>Indústria alimentícia</c:v>
                </c:pt>
                <c:pt idx="4">
                  <c:v>Serviços empresariais</c:v>
                </c:pt>
                <c:pt idx="5">
                  <c:v>Logística e transporte</c:v>
                </c:pt>
                <c:pt idx="6">
                  <c:v>Educação</c:v>
                </c:pt>
              </c:strCache>
            </c:strRef>
          </c:cat>
          <c:val>
            <c:numRef>
              <c:f>q8_redes_fatur!$B$90:$B$96</c:f>
              <c:numCache>
                <c:formatCode>0%</c:formatCode>
                <c:ptCount val="7"/>
                <c:pt idx="0">
                  <c:v>0.50983376621078114</c:v>
                </c:pt>
                <c:pt idx="1">
                  <c:v>0.46467893092676155</c:v>
                </c:pt>
                <c:pt idx="2">
                  <c:v>0.42518932552167144</c:v>
                </c:pt>
                <c:pt idx="3">
                  <c:v>0.45469656001777053</c:v>
                </c:pt>
                <c:pt idx="4">
                  <c:v>0.35266629111553316</c:v>
                </c:pt>
                <c:pt idx="5">
                  <c:v>0.31783222045323134</c:v>
                </c:pt>
                <c:pt idx="6">
                  <c:v>0.36939387040603483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7AD-4328-9A9A-83A599568621}"/>
            </c:ext>
          </c:extLst>
        </c:ser>
        <c:ser>
          <c:idx val="1"/>
          <c:order val="1"/>
          <c:tx>
            <c:strRef>
              <c:f>q8_redes_fatur!$C$89</c:f>
              <c:strCache>
                <c:ptCount val="1"/>
                <c:pt idx="0">
                  <c:v>MPE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q8_redes_fatur!$A$90:$A$96</c:f>
              <c:strCache>
                <c:ptCount val="7"/>
                <c:pt idx="0">
                  <c:v>Turismo</c:v>
                </c:pt>
                <c:pt idx="1">
                  <c:v>Economia criativa</c:v>
                </c:pt>
                <c:pt idx="2">
                  <c:v>Artesanato</c:v>
                </c:pt>
                <c:pt idx="3">
                  <c:v>Indústria alimentícia</c:v>
                </c:pt>
                <c:pt idx="4">
                  <c:v>Serviços empresariais</c:v>
                </c:pt>
                <c:pt idx="5">
                  <c:v>Logística e transporte</c:v>
                </c:pt>
                <c:pt idx="6">
                  <c:v>Educação</c:v>
                </c:pt>
              </c:strCache>
            </c:strRef>
          </c:cat>
          <c:val>
            <c:numRef>
              <c:f>q8_redes_fatur!$C$90:$C$96</c:f>
              <c:numCache>
                <c:formatCode>0%</c:formatCode>
                <c:ptCount val="7"/>
                <c:pt idx="0">
                  <c:v>0.45284733808125327</c:v>
                </c:pt>
                <c:pt idx="1">
                  <c:v>0.30001357757889141</c:v>
                </c:pt>
                <c:pt idx="2">
                  <c:v>0.26487415976238859</c:v>
                </c:pt>
                <c:pt idx="3">
                  <c:v>0.2836738101864737</c:v>
                </c:pt>
                <c:pt idx="4">
                  <c:v>0.29092253114652283</c:v>
                </c:pt>
                <c:pt idx="5">
                  <c:v>0.23763654227753483</c:v>
                </c:pt>
                <c:pt idx="6">
                  <c:v>0.21616966565386411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7AD-4328-9A9A-83A599568621}"/>
            </c:ext>
          </c:extLst>
        </c:ser>
        <c:ser>
          <c:idx val="2"/>
          <c:order val="2"/>
          <c:tx>
            <c:strRef>
              <c:f>q8_redes_fatur!$D$89</c:f>
              <c:strCache>
                <c:ptCount val="1"/>
                <c:pt idx="0">
                  <c:v>Peq. Neg.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q8_redes_fatur!$A$90:$A$96</c:f>
              <c:strCache>
                <c:ptCount val="7"/>
                <c:pt idx="0">
                  <c:v>Turismo</c:v>
                </c:pt>
                <c:pt idx="1">
                  <c:v>Economia criativa</c:v>
                </c:pt>
                <c:pt idx="2">
                  <c:v>Artesanato</c:v>
                </c:pt>
                <c:pt idx="3">
                  <c:v>Indústria alimentícia</c:v>
                </c:pt>
                <c:pt idx="4">
                  <c:v>Serviços empresariais</c:v>
                </c:pt>
                <c:pt idx="5">
                  <c:v>Logística e transporte</c:v>
                </c:pt>
                <c:pt idx="6">
                  <c:v>Educação</c:v>
                </c:pt>
              </c:strCache>
            </c:strRef>
          </c:cat>
          <c:val>
            <c:numRef>
              <c:f>q8_redes_fatur!$D$90:$D$96</c:f>
              <c:numCache>
                <c:formatCode>0%</c:formatCode>
                <c:ptCount val="7"/>
                <c:pt idx="0">
                  <c:v>0.48004451445875235</c:v>
                </c:pt>
                <c:pt idx="1">
                  <c:v>0.41687797251491182</c:v>
                </c:pt>
                <c:pt idx="2">
                  <c:v>0.40995045871014335</c:v>
                </c:pt>
                <c:pt idx="3">
                  <c:v>0.38498851972519943</c:v>
                </c:pt>
                <c:pt idx="4">
                  <c:v>0.32055414237488083</c:v>
                </c:pt>
                <c:pt idx="5">
                  <c:v>0.29446664720806481</c:v>
                </c:pt>
                <c:pt idx="6">
                  <c:v>0.29222814069123915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7AD-4328-9A9A-83A59956862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755541968"/>
        <c:axId val="-1755546320"/>
      </c:barChart>
      <c:catAx>
        <c:axId val="-1755541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755546320"/>
        <c:crosses val="autoZero"/>
        <c:auto val="1"/>
        <c:lblAlgn val="ctr"/>
        <c:lblOffset val="100"/>
        <c:noMultiLvlLbl val="0"/>
      </c:catAx>
      <c:valAx>
        <c:axId val="-175554632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-1755541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/>
      </a:pPr>
      <a:endParaRPr lang="pt-BR"/>
    </a:p>
  </c:txPr>
  <c:externalData r:id="rId4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q8_redes_fatur!$B$89</c:f>
              <c:strCache>
                <c:ptCount val="1"/>
                <c:pt idx="0">
                  <c:v>MEI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q8_redes_fatur!$A$97:$A$103</c:f>
              <c:strCache>
                <c:ptCount val="7"/>
                <c:pt idx="0">
                  <c:v>Serviços de alimentação</c:v>
                </c:pt>
                <c:pt idx="1">
                  <c:v>Moda</c:v>
                </c:pt>
                <c:pt idx="2">
                  <c:v>Total Geral</c:v>
                </c:pt>
                <c:pt idx="3">
                  <c:v>Serviços pessoais</c:v>
                </c:pt>
                <c:pt idx="4">
                  <c:v>Beleza</c:v>
                </c:pt>
                <c:pt idx="5">
                  <c:v>Indústria de base tecnol.</c:v>
                </c:pt>
                <c:pt idx="6">
                  <c:v>Indústria - Outros</c:v>
                </c:pt>
              </c:strCache>
            </c:strRef>
          </c:cat>
          <c:val>
            <c:numRef>
              <c:f>q8_redes_fatur!$B$97:$B$103</c:f>
              <c:numCache>
                <c:formatCode>0%</c:formatCode>
                <c:ptCount val="7"/>
                <c:pt idx="0">
                  <c:v>0.35287485283833903</c:v>
                </c:pt>
                <c:pt idx="1">
                  <c:v>0.33008089707822869</c:v>
                </c:pt>
                <c:pt idx="2">
                  <c:v>0.30830236118782223</c:v>
                </c:pt>
                <c:pt idx="3">
                  <c:v>0.22206726418485875</c:v>
                </c:pt>
                <c:pt idx="4">
                  <c:v>0.22390984161831168</c:v>
                </c:pt>
                <c:pt idx="5">
                  <c:v>0.1527208423760148</c:v>
                </c:pt>
                <c:pt idx="6">
                  <c:v>0.21272021878776315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C21-4EE9-9B4C-31FAB31EFD75}"/>
            </c:ext>
          </c:extLst>
        </c:ser>
        <c:ser>
          <c:idx val="1"/>
          <c:order val="1"/>
          <c:tx>
            <c:strRef>
              <c:f>q8_redes_fatur!$C$89</c:f>
              <c:strCache>
                <c:ptCount val="1"/>
                <c:pt idx="0">
                  <c:v>MPE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q8_redes_fatur!$A$97:$A$103</c:f>
              <c:strCache>
                <c:ptCount val="7"/>
                <c:pt idx="0">
                  <c:v>Serviços de alimentação</c:v>
                </c:pt>
                <c:pt idx="1">
                  <c:v>Moda</c:v>
                </c:pt>
                <c:pt idx="2">
                  <c:v>Total Geral</c:v>
                </c:pt>
                <c:pt idx="3">
                  <c:v>Serviços pessoais</c:v>
                </c:pt>
                <c:pt idx="4">
                  <c:v>Beleza</c:v>
                </c:pt>
                <c:pt idx="5">
                  <c:v>Indústria de base tecnol.</c:v>
                </c:pt>
                <c:pt idx="6">
                  <c:v>Indústria - Outros</c:v>
                </c:pt>
              </c:strCache>
            </c:strRef>
          </c:cat>
          <c:val>
            <c:numRef>
              <c:f>q8_redes_fatur!$C$97:$C$103</c:f>
              <c:numCache>
                <c:formatCode>0%</c:formatCode>
                <c:ptCount val="7"/>
                <c:pt idx="0">
                  <c:v>0.19091318485318054</c:v>
                </c:pt>
                <c:pt idx="1">
                  <c:v>0.19824382031541279</c:v>
                </c:pt>
                <c:pt idx="2">
                  <c:v>0.21773824684807735</c:v>
                </c:pt>
                <c:pt idx="3">
                  <c:v>0.28848091699206452</c:v>
                </c:pt>
                <c:pt idx="4">
                  <c:v>0.24947691007080208</c:v>
                </c:pt>
                <c:pt idx="5">
                  <c:v>0.28960923013529288</c:v>
                </c:pt>
                <c:pt idx="6">
                  <c:v>0.22148991005123922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C21-4EE9-9B4C-31FAB31EFD75}"/>
            </c:ext>
          </c:extLst>
        </c:ser>
        <c:ser>
          <c:idx val="2"/>
          <c:order val="2"/>
          <c:tx>
            <c:strRef>
              <c:f>q8_redes_fatur!$D$89</c:f>
              <c:strCache>
                <c:ptCount val="1"/>
                <c:pt idx="0">
                  <c:v>Peq. Neg.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q8_redes_fatur!$A$97:$A$103</c:f>
              <c:strCache>
                <c:ptCount val="7"/>
                <c:pt idx="0">
                  <c:v>Serviços de alimentação</c:v>
                </c:pt>
                <c:pt idx="1">
                  <c:v>Moda</c:v>
                </c:pt>
                <c:pt idx="2">
                  <c:v>Total Geral</c:v>
                </c:pt>
                <c:pt idx="3">
                  <c:v>Serviços pessoais</c:v>
                </c:pt>
                <c:pt idx="4">
                  <c:v>Beleza</c:v>
                </c:pt>
                <c:pt idx="5">
                  <c:v>Indústria de base tecnol.</c:v>
                </c:pt>
                <c:pt idx="6">
                  <c:v>Indústria - Outros</c:v>
                </c:pt>
              </c:strCache>
            </c:strRef>
          </c:cat>
          <c:val>
            <c:numRef>
              <c:f>q8_redes_fatur!$D$97:$D$103</c:f>
              <c:numCache>
                <c:formatCode>0%</c:formatCode>
                <c:ptCount val="7"/>
                <c:pt idx="0">
                  <c:v>0.29063819582311956</c:v>
                </c:pt>
                <c:pt idx="1">
                  <c:v>0.28252890406809295</c:v>
                </c:pt>
                <c:pt idx="2">
                  <c:v>0.270754202118622</c:v>
                </c:pt>
                <c:pt idx="3">
                  <c:v>0.24672449941933422</c:v>
                </c:pt>
                <c:pt idx="4">
                  <c:v>0.22795901198533464</c:v>
                </c:pt>
                <c:pt idx="5">
                  <c:v>0.22653877490556254</c:v>
                </c:pt>
                <c:pt idx="6">
                  <c:v>0.2175900261338824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C21-4EE9-9B4C-31FAB31EFD7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755555024"/>
        <c:axId val="-1755556112"/>
      </c:barChart>
      <c:catAx>
        <c:axId val="-1755555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755556112"/>
        <c:crosses val="autoZero"/>
        <c:auto val="1"/>
        <c:lblAlgn val="ctr"/>
        <c:lblOffset val="100"/>
        <c:noMultiLvlLbl val="0"/>
      </c:catAx>
      <c:valAx>
        <c:axId val="-175555611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-1755555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/>
      </a:pPr>
      <a:endParaRPr lang="pt-BR"/>
    </a:p>
  </c:txPr>
  <c:externalData r:id="rId4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q8_redes_fatur!$B$89</c:f>
              <c:strCache>
                <c:ptCount val="1"/>
                <c:pt idx="0">
                  <c:v>MEI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q8_redes_fatur!$A$104:$A$110</c:f>
              <c:strCache>
                <c:ptCount val="7"/>
                <c:pt idx="0">
                  <c:v>Pet shops e serv. vet.</c:v>
                </c:pt>
                <c:pt idx="1">
                  <c:v>Comércio varejista</c:v>
                </c:pt>
                <c:pt idx="2">
                  <c:v>Construção civil</c:v>
                </c:pt>
                <c:pt idx="3">
                  <c:v>Agronegócio</c:v>
                </c:pt>
                <c:pt idx="4">
                  <c:v>Academias e ativ. físicas</c:v>
                </c:pt>
                <c:pt idx="5">
                  <c:v>Saúde</c:v>
                </c:pt>
                <c:pt idx="6">
                  <c:v>Oficinas e peças auto</c:v>
                </c:pt>
              </c:strCache>
            </c:strRef>
          </c:cat>
          <c:val>
            <c:numRef>
              <c:f>q8_redes_fatur!$B$104:$B$110</c:f>
              <c:numCache>
                <c:formatCode>0%</c:formatCode>
                <c:ptCount val="7"/>
                <c:pt idx="0">
                  <c:v>0.33515165963175386</c:v>
                </c:pt>
                <c:pt idx="1">
                  <c:v>0.22809169566822141</c:v>
                </c:pt>
                <c:pt idx="2">
                  <c:v>0.18446856450938415</c:v>
                </c:pt>
                <c:pt idx="3">
                  <c:v>0.27149122807017545</c:v>
                </c:pt>
                <c:pt idx="4">
                  <c:v>0.12179435429617072</c:v>
                </c:pt>
                <c:pt idx="5">
                  <c:v>0.17574527144053312</c:v>
                </c:pt>
                <c:pt idx="6">
                  <c:v>9.6969319737899351E-2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1FA-44EB-8F41-ADE1C43094F5}"/>
            </c:ext>
          </c:extLst>
        </c:ser>
        <c:ser>
          <c:idx val="1"/>
          <c:order val="1"/>
          <c:tx>
            <c:strRef>
              <c:f>q8_redes_fatur!$C$89</c:f>
              <c:strCache>
                <c:ptCount val="1"/>
                <c:pt idx="0">
                  <c:v>MPE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q8_redes_fatur!$A$104:$A$110</c:f>
              <c:strCache>
                <c:ptCount val="7"/>
                <c:pt idx="0">
                  <c:v>Pet shops e serv. vet.</c:v>
                </c:pt>
                <c:pt idx="1">
                  <c:v>Comércio varejista</c:v>
                </c:pt>
                <c:pt idx="2">
                  <c:v>Construção civil</c:v>
                </c:pt>
                <c:pt idx="3">
                  <c:v>Agronegócio</c:v>
                </c:pt>
                <c:pt idx="4">
                  <c:v>Academias e ativ. físicas</c:v>
                </c:pt>
                <c:pt idx="5">
                  <c:v>Saúde</c:v>
                </c:pt>
                <c:pt idx="6">
                  <c:v>Oficinas e peças auto</c:v>
                </c:pt>
              </c:strCache>
            </c:strRef>
          </c:cat>
          <c:val>
            <c:numRef>
              <c:f>q8_redes_fatur!$C$104:$C$110</c:f>
              <c:numCache>
                <c:formatCode>0%</c:formatCode>
                <c:ptCount val="7"/>
                <c:pt idx="0">
                  <c:v>6.7962683807844371E-2</c:v>
                </c:pt>
                <c:pt idx="1">
                  <c:v>0.15619560338504318</c:v>
                </c:pt>
                <c:pt idx="2">
                  <c:v>0.20223793251064651</c:v>
                </c:pt>
                <c:pt idx="3">
                  <c:v>0.17378481175863847</c:v>
                </c:pt>
                <c:pt idx="4">
                  <c:v>0.18670674682698732</c:v>
                </c:pt>
                <c:pt idx="5">
                  <c:v>0.12575384208386203</c:v>
                </c:pt>
                <c:pt idx="6">
                  <c:v>0.12509746515149228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1FA-44EB-8F41-ADE1C43094F5}"/>
            </c:ext>
          </c:extLst>
        </c:ser>
        <c:ser>
          <c:idx val="2"/>
          <c:order val="2"/>
          <c:tx>
            <c:strRef>
              <c:f>q8_redes_fatur!$D$89</c:f>
              <c:strCache>
                <c:ptCount val="1"/>
                <c:pt idx="0">
                  <c:v>Peq. Neg.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q8_redes_fatur!$A$104:$A$110</c:f>
              <c:strCache>
                <c:ptCount val="7"/>
                <c:pt idx="0">
                  <c:v>Pet shops e serv. vet.</c:v>
                </c:pt>
                <c:pt idx="1">
                  <c:v>Comércio varejista</c:v>
                </c:pt>
                <c:pt idx="2">
                  <c:v>Construção civil</c:v>
                </c:pt>
                <c:pt idx="3">
                  <c:v>Agronegócio</c:v>
                </c:pt>
                <c:pt idx="4">
                  <c:v>Academias e ativ. físicas</c:v>
                </c:pt>
                <c:pt idx="5">
                  <c:v>Saúde</c:v>
                </c:pt>
                <c:pt idx="6">
                  <c:v>Oficinas e peças auto</c:v>
                </c:pt>
              </c:strCache>
            </c:strRef>
          </c:cat>
          <c:val>
            <c:numRef>
              <c:f>q8_redes_fatur!$D$104:$D$110</c:f>
              <c:numCache>
                <c:formatCode>0%</c:formatCode>
                <c:ptCount val="7"/>
                <c:pt idx="0">
                  <c:v>0.20249383953851258</c:v>
                </c:pt>
                <c:pt idx="1">
                  <c:v>0.19423307814706281</c:v>
                </c:pt>
                <c:pt idx="2">
                  <c:v>0.19258477306069122</c:v>
                </c:pt>
                <c:pt idx="3">
                  <c:v>0.18630564298561153</c:v>
                </c:pt>
                <c:pt idx="4">
                  <c:v>0.16259309241765382</c:v>
                </c:pt>
                <c:pt idx="5">
                  <c:v>0.14071554115288498</c:v>
                </c:pt>
                <c:pt idx="6">
                  <c:v>0.1118597126612785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1FA-44EB-8F41-ADE1C43094F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755555568"/>
        <c:axId val="-1755553936"/>
      </c:barChart>
      <c:catAx>
        <c:axId val="-1755555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755553936"/>
        <c:crosses val="autoZero"/>
        <c:auto val="1"/>
        <c:lblAlgn val="ctr"/>
        <c:lblOffset val="100"/>
        <c:noMultiLvlLbl val="0"/>
      </c:catAx>
      <c:valAx>
        <c:axId val="-175555393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-1755555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/>
      </a:pPr>
      <a:endParaRPr lang="pt-BR"/>
    </a:p>
  </c:txPr>
  <c:externalData r:id="rId4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600" b="1" dirty="0"/>
              <a:t>Como estão as dívidas/empréstimos da sua empresa no momento?</a:t>
            </a:r>
          </a:p>
        </c:rich>
      </c:tx>
      <c:layout>
        <c:manualLayout>
          <c:xMode val="edge"/>
          <c:yMode val="edge"/>
          <c:x val="0.26176017379611655"/>
          <c:y val="8.521345299001928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Plan1!$B$26</c:f>
              <c:strCache>
                <c:ptCount val="1"/>
                <c:pt idx="0">
                  <c:v>3a edição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Plan1!$A$27:$A$29</c:f>
              <c:strCache>
                <c:ptCount val="3"/>
                <c:pt idx="0">
                  <c:v>Temos dívidas/empréstimos em aberto e estamos em dia.</c:v>
                </c:pt>
                <c:pt idx="1">
                  <c:v>Temos dívidas/empréstimos em aberto e estamos em atraso.</c:v>
                </c:pt>
                <c:pt idx="2">
                  <c:v>Não temos dívidas/empréstimos em aberto.</c:v>
                </c:pt>
              </c:strCache>
            </c:strRef>
          </c:cat>
          <c:val>
            <c:numRef>
              <c:f>Plan1!$B$27:$B$29</c:f>
              <c:numCache>
                <c:formatCode>###0%</c:formatCode>
                <c:ptCount val="3"/>
                <c:pt idx="0">
                  <c:v>0.28056882660179872</c:v>
                </c:pt>
                <c:pt idx="1">
                  <c:v>0.32596657131888807</c:v>
                </c:pt>
                <c:pt idx="2">
                  <c:v>0.39346460207931322</c:v>
                </c:pt>
              </c:numCache>
            </c:numRef>
          </c:val>
        </c:ser>
        <c:ser>
          <c:idx val="1"/>
          <c:order val="1"/>
          <c:tx>
            <c:strRef>
              <c:f>Plan1!$C$26</c:f>
              <c:strCache>
                <c:ptCount val="1"/>
                <c:pt idx="0">
                  <c:v>4a edição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Plan1!$A$27:$A$29</c:f>
              <c:strCache>
                <c:ptCount val="3"/>
                <c:pt idx="0">
                  <c:v>Temos dívidas/empréstimos em aberto e estamos em dia.</c:v>
                </c:pt>
                <c:pt idx="1">
                  <c:v>Temos dívidas/empréstimos em aberto e estamos em atraso.</c:v>
                </c:pt>
                <c:pt idx="2">
                  <c:v>Não temos dívidas/empréstimos em aberto.</c:v>
                </c:pt>
              </c:strCache>
            </c:strRef>
          </c:cat>
          <c:val>
            <c:numRef>
              <c:f>Plan1!$C$27:$C$29</c:f>
              <c:numCache>
                <c:formatCode>###0%</c:formatCode>
                <c:ptCount val="3"/>
                <c:pt idx="0">
                  <c:v>0.26888297136521006</c:v>
                </c:pt>
                <c:pt idx="1">
                  <c:v>0.40783363917209192</c:v>
                </c:pt>
                <c:pt idx="2">
                  <c:v>0.32328338946269802</c:v>
                </c:pt>
              </c:numCache>
            </c:numRef>
          </c:val>
        </c:ser>
        <c:ser>
          <c:idx val="2"/>
          <c:order val="2"/>
          <c:tx>
            <c:strRef>
              <c:f>Plan1!$D$26</c:f>
              <c:strCache>
                <c:ptCount val="1"/>
                <c:pt idx="0">
                  <c:v>5a edição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Plan1!$A$27:$A$29</c:f>
              <c:strCache>
                <c:ptCount val="3"/>
                <c:pt idx="0">
                  <c:v>Temos dívidas/empréstimos em aberto e estamos em dia.</c:v>
                </c:pt>
                <c:pt idx="1">
                  <c:v>Temos dívidas/empréstimos em aberto e estamos em atraso.</c:v>
                </c:pt>
                <c:pt idx="2">
                  <c:v>Não temos dívidas/empréstimos em aberto.</c:v>
                </c:pt>
              </c:strCache>
            </c:strRef>
          </c:cat>
          <c:val>
            <c:numRef>
              <c:f>Plan1!$D$27:$D$29</c:f>
              <c:numCache>
                <c:formatCode>###0%</c:formatCode>
                <c:ptCount val="3"/>
                <c:pt idx="0">
                  <c:v>0.27919505313257909</c:v>
                </c:pt>
                <c:pt idx="1">
                  <c:v>0.39593187272254776</c:v>
                </c:pt>
                <c:pt idx="2">
                  <c:v>0.32487307414487321</c:v>
                </c:pt>
              </c:numCache>
            </c:numRef>
          </c:val>
        </c:ser>
        <c:ser>
          <c:idx val="3"/>
          <c:order val="3"/>
          <c:tx>
            <c:strRef>
              <c:f>Plan1!$E$26</c:f>
              <c:strCache>
                <c:ptCount val="1"/>
                <c:pt idx="0">
                  <c:v>6a edição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Plan1!$A$27:$A$29</c:f>
              <c:strCache>
                <c:ptCount val="3"/>
                <c:pt idx="0">
                  <c:v>Temos dívidas/empréstimos em aberto e estamos em dia.</c:v>
                </c:pt>
                <c:pt idx="1">
                  <c:v>Temos dívidas/empréstimos em aberto e estamos em atraso.</c:v>
                </c:pt>
                <c:pt idx="2">
                  <c:v>Não temos dívidas/empréstimos em aberto.</c:v>
                </c:pt>
              </c:strCache>
            </c:strRef>
          </c:cat>
          <c:val>
            <c:numRef>
              <c:f>Plan1!$E$27:$E$29</c:f>
              <c:numCache>
                <c:formatCode>###0%</c:formatCode>
                <c:ptCount val="3"/>
                <c:pt idx="0">
                  <c:v>0.32825500762744608</c:v>
                </c:pt>
                <c:pt idx="1">
                  <c:v>0.36199048728682698</c:v>
                </c:pt>
                <c:pt idx="2">
                  <c:v>0.30975450508572694</c:v>
                </c:pt>
              </c:numCache>
            </c:numRef>
          </c:val>
        </c:ser>
        <c:ser>
          <c:idx val="4"/>
          <c:order val="4"/>
          <c:tx>
            <c:strRef>
              <c:f>Plan1!$F$26</c:f>
              <c:strCache>
                <c:ptCount val="1"/>
                <c:pt idx="0">
                  <c:v>7a edição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Plan1!$A$27:$A$29</c:f>
              <c:strCache>
                <c:ptCount val="3"/>
                <c:pt idx="0">
                  <c:v>Temos dívidas/empréstimos em aberto e estamos em dia.</c:v>
                </c:pt>
                <c:pt idx="1">
                  <c:v>Temos dívidas/empréstimos em aberto e estamos em atraso.</c:v>
                </c:pt>
                <c:pt idx="2">
                  <c:v>Não temos dívidas/empréstimos em aberto.</c:v>
                </c:pt>
              </c:strCache>
            </c:strRef>
          </c:cat>
          <c:val>
            <c:numRef>
              <c:f>Plan1!$F$27:$F$29</c:f>
              <c:numCache>
                <c:formatCode>###0%</c:formatCode>
                <c:ptCount val="3"/>
                <c:pt idx="0">
                  <c:v>0.33915701484401822</c:v>
                </c:pt>
                <c:pt idx="1">
                  <c:v>0.33035209829828671</c:v>
                </c:pt>
                <c:pt idx="2">
                  <c:v>0.33049088685769507</c:v>
                </c:pt>
              </c:numCache>
            </c:numRef>
          </c:val>
        </c:ser>
        <c:ser>
          <c:idx val="5"/>
          <c:order val="5"/>
          <c:tx>
            <c:strRef>
              <c:f>Plan1!$G$26</c:f>
              <c:strCache>
                <c:ptCount val="1"/>
                <c:pt idx="0">
                  <c:v>8a edição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Plan1!$A$27:$A$29</c:f>
              <c:strCache>
                <c:ptCount val="3"/>
                <c:pt idx="0">
                  <c:v>Temos dívidas/empréstimos em aberto e estamos em dia.</c:v>
                </c:pt>
                <c:pt idx="1">
                  <c:v>Temos dívidas/empréstimos em aberto e estamos em atraso.</c:v>
                </c:pt>
                <c:pt idx="2">
                  <c:v>Não temos dívidas/empréstimos em aberto.</c:v>
                </c:pt>
              </c:strCache>
            </c:strRef>
          </c:cat>
          <c:val>
            <c:numRef>
              <c:f>Plan1!$G$27:$G$29</c:f>
              <c:numCache>
                <c:formatCode>###0%</c:formatCode>
                <c:ptCount val="3"/>
                <c:pt idx="0">
                  <c:v>0.36139485361326246</c:v>
                </c:pt>
                <c:pt idx="1">
                  <c:v>0.30838949673563387</c:v>
                </c:pt>
                <c:pt idx="2">
                  <c:v>0.33021564965110367</c:v>
                </c:pt>
              </c:numCache>
            </c:numRef>
          </c:val>
        </c:ser>
        <c:ser>
          <c:idx val="6"/>
          <c:order val="6"/>
          <c:tx>
            <c:strRef>
              <c:f>Plan1!$H$26</c:f>
              <c:strCache>
                <c:ptCount val="1"/>
                <c:pt idx="0">
                  <c:v>9a edição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Plan1!$A$27:$A$29</c:f>
              <c:strCache>
                <c:ptCount val="3"/>
                <c:pt idx="0">
                  <c:v>Temos dívidas/empréstimos em aberto e estamos em dia.</c:v>
                </c:pt>
                <c:pt idx="1">
                  <c:v>Temos dívidas/empréstimos em aberto e estamos em atraso.</c:v>
                </c:pt>
                <c:pt idx="2">
                  <c:v>Não temos dívidas/empréstimos em aberto.</c:v>
                </c:pt>
              </c:strCache>
            </c:strRef>
          </c:cat>
          <c:val>
            <c:numRef>
              <c:f>Plan1!$H$27:$H$29</c:f>
              <c:numCache>
                <c:formatCode>###0%</c:formatCode>
                <c:ptCount val="3"/>
                <c:pt idx="0">
                  <c:v>0.36609375232941693</c:v>
                </c:pt>
                <c:pt idx="1">
                  <c:v>0.31294848039057738</c:v>
                </c:pt>
                <c:pt idx="2">
                  <c:v>0.32095776728000563</c:v>
                </c:pt>
              </c:numCache>
            </c:numRef>
          </c:val>
        </c:ser>
        <c:ser>
          <c:idx val="7"/>
          <c:order val="7"/>
          <c:tx>
            <c:strRef>
              <c:f>Plan1!$I$26</c:f>
              <c:strCache>
                <c:ptCount val="1"/>
                <c:pt idx="0">
                  <c:v>10a edição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Plan1!$A$27:$A$29</c:f>
              <c:strCache>
                <c:ptCount val="3"/>
                <c:pt idx="0">
                  <c:v>Temos dívidas/empréstimos em aberto e estamos em dia.</c:v>
                </c:pt>
                <c:pt idx="1">
                  <c:v>Temos dívidas/empréstimos em aberto e estamos em atraso.</c:v>
                </c:pt>
                <c:pt idx="2">
                  <c:v>Não temos dívidas/empréstimos em aberto.</c:v>
                </c:pt>
              </c:strCache>
            </c:strRef>
          </c:cat>
          <c:val>
            <c:numRef>
              <c:f>Plan1!$I$27:$I$29</c:f>
              <c:numCache>
                <c:formatCode>###0%</c:formatCode>
                <c:ptCount val="3"/>
                <c:pt idx="0">
                  <c:v>0.3513686910075976</c:v>
                </c:pt>
                <c:pt idx="1">
                  <c:v>0.3359373797364375</c:v>
                </c:pt>
                <c:pt idx="2">
                  <c:v>0.31269392925596501</c:v>
                </c:pt>
              </c:numCache>
            </c:numRef>
          </c:val>
        </c:ser>
        <c:ser>
          <c:idx val="8"/>
          <c:order val="8"/>
          <c:tx>
            <c:strRef>
              <c:f>Plan1!$J$26</c:f>
              <c:strCache>
                <c:ptCount val="1"/>
                <c:pt idx="0">
                  <c:v>11a edição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Plan1!$A$27:$A$29</c:f>
              <c:strCache>
                <c:ptCount val="3"/>
                <c:pt idx="0">
                  <c:v>Temos dívidas/empréstimos em aberto e estamos em dia.</c:v>
                </c:pt>
                <c:pt idx="1">
                  <c:v>Temos dívidas/empréstimos em aberto e estamos em atraso.</c:v>
                </c:pt>
                <c:pt idx="2">
                  <c:v>Não temos dívidas/empréstimos em aberto.</c:v>
                </c:pt>
              </c:strCache>
            </c:strRef>
          </c:cat>
          <c:val>
            <c:numRef>
              <c:f>Plan1!$J$27:$J$29</c:f>
              <c:numCache>
                <c:formatCode>###0%</c:formatCode>
                <c:ptCount val="3"/>
                <c:pt idx="0">
                  <c:v>0.32600601826495956</c:v>
                </c:pt>
                <c:pt idx="1">
                  <c:v>0.36199097405531205</c:v>
                </c:pt>
                <c:pt idx="2">
                  <c:v>0.31200300767972833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755553392"/>
        <c:axId val="-1753558880"/>
      </c:barChart>
      <c:catAx>
        <c:axId val="-1755553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753558880"/>
        <c:crosses val="autoZero"/>
        <c:auto val="1"/>
        <c:lblAlgn val="ctr"/>
        <c:lblOffset val="100"/>
        <c:noMultiLvlLbl val="0"/>
      </c:catAx>
      <c:valAx>
        <c:axId val="-1753558880"/>
        <c:scaling>
          <c:orientation val="minMax"/>
        </c:scaling>
        <c:delete val="1"/>
        <c:axPos val="l"/>
        <c:numFmt formatCode="###0%" sourceLinked="1"/>
        <c:majorTickMark val="none"/>
        <c:minorTickMark val="none"/>
        <c:tickLblPos val="nextTo"/>
        <c:crossAx val="-1755553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600" b="1"/>
              <a:t>Desde o começo da crise, você já tentou buscar empréstimo para a sua empresa?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Plan1!$A$51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Plan1!$B$50:$K$50</c:f>
              <c:strCache>
                <c:ptCount val="10"/>
                <c:pt idx="0">
                  <c:v>2a edição</c:v>
                </c:pt>
                <c:pt idx="1">
                  <c:v>3a edição</c:v>
                </c:pt>
                <c:pt idx="2">
                  <c:v>4a edição</c:v>
                </c:pt>
                <c:pt idx="3">
                  <c:v>5a edição</c:v>
                </c:pt>
                <c:pt idx="4">
                  <c:v>6a edição</c:v>
                </c:pt>
                <c:pt idx="5">
                  <c:v>7a edição</c:v>
                </c:pt>
                <c:pt idx="6">
                  <c:v>8a edição</c:v>
                </c:pt>
                <c:pt idx="7">
                  <c:v>9a edição</c:v>
                </c:pt>
                <c:pt idx="8">
                  <c:v>10a edição</c:v>
                </c:pt>
                <c:pt idx="9">
                  <c:v>11a edição</c:v>
                </c:pt>
              </c:strCache>
            </c:strRef>
          </c:cat>
          <c:val>
            <c:numRef>
              <c:f>Plan1!$B$51:$K$51</c:f>
              <c:numCache>
                <c:formatCode>###0%</c:formatCode>
                <c:ptCount val="10"/>
                <c:pt idx="0">
                  <c:v>0.29674264894865898</c:v>
                </c:pt>
                <c:pt idx="1">
                  <c:v>0.37640613661822409</c:v>
                </c:pt>
                <c:pt idx="2">
                  <c:v>0.38924955002592493</c:v>
                </c:pt>
                <c:pt idx="3">
                  <c:v>0.45894510257404997</c:v>
                </c:pt>
                <c:pt idx="4">
                  <c:v>0.54088642212351123</c:v>
                </c:pt>
                <c:pt idx="5">
                  <c:v>0.50573315506340732</c:v>
                </c:pt>
                <c:pt idx="6">
                  <c:v>0.50015761540589188</c:v>
                </c:pt>
                <c:pt idx="7">
                  <c:v>0.52087566359828852</c:v>
                </c:pt>
                <c:pt idx="8">
                  <c:v>0.493793536546002</c:v>
                </c:pt>
                <c:pt idx="9">
                  <c:v>0.50498777993914912</c:v>
                </c:pt>
              </c:numCache>
            </c:numRef>
          </c:val>
        </c:ser>
        <c:ser>
          <c:idx val="1"/>
          <c:order val="1"/>
          <c:tx>
            <c:strRef>
              <c:f>Plan1!$A$52</c:f>
              <c:strCache>
                <c:ptCount val="1"/>
                <c:pt idx="0">
                  <c:v>Não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Plan1!$B$50:$K$50</c:f>
              <c:strCache>
                <c:ptCount val="10"/>
                <c:pt idx="0">
                  <c:v>2a edição</c:v>
                </c:pt>
                <c:pt idx="1">
                  <c:v>3a edição</c:v>
                </c:pt>
                <c:pt idx="2">
                  <c:v>4a edição</c:v>
                </c:pt>
                <c:pt idx="3">
                  <c:v>5a edição</c:v>
                </c:pt>
                <c:pt idx="4">
                  <c:v>6a edição</c:v>
                </c:pt>
                <c:pt idx="5">
                  <c:v>7a edição</c:v>
                </c:pt>
                <c:pt idx="6">
                  <c:v>8a edição</c:v>
                </c:pt>
                <c:pt idx="7">
                  <c:v>9a edição</c:v>
                </c:pt>
                <c:pt idx="8">
                  <c:v>10a edição</c:v>
                </c:pt>
                <c:pt idx="9">
                  <c:v>11a edição</c:v>
                </c:pt>
              </c:strCache>
            </c:strRef>
          </c:cat>
          <c:val>
            <c:numRef>
              <c:f>Plan1!$B$52:$K$52</c:f>
              <c:numCache>
                <c:formatCode>###0%</c:formatCode>
                <c:ptCount val="10"/>
                <c:pt idx="0">
                  <c:v>0.70325735105134102</c:v>
                </c:pt>
                <c:pt idx="1">
                  <c:v>0.62359386338177591</c:v>
                </c:pt>
                <c:pt idx="2">
                  <c:v>0.61075044997407502</c:v>
                </c:pt>
                <c:pt idx="3">
                  <c:v>0.54105489742595003</c:v>
                </c:pt>
                <c:pt idx="4">
                  <c:v>0.45911357787648882</c:v>
                </c:pt>
                <c:pt idx="5">
                  <c:v>0.49426684493659268</c:v>
                </c:pt>
                <c:pt idx="6">
                  <c:v>0.49984238459410812</c:v>
                </c:pt>
                <c:pt idx="7">
                  <c:v>0.47912433640171143</c:v>
                </c:pt>
                <c:pt idx="8">
                  <c:v>0.506206463453998</c:v>
                </c:pt>
                <c:pt idx="9">
                  <c:v>0.49501222006085094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5"/>
        <c:overlap val="100"/>
        <c:axId val="-1753549088"/>
        <c:axId val="-1753554528"/>
      </c:barChart>
      <c:catAx>
        <c:axId val="-1753549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753554528"/>
        <c:crosses val="autoZero"/>
        <c:auto val="1"/>
        <c:lblAlgn val="ctr"/>
        <c:lblOffset val="100"/>
        <c:noMultiLvlLbl val="0"/>
      </c:catAx>
      <c:valAx>
        <c:axId val="-1753554528"/>
        <c:scaling>
          <c:orientation val="minMax"/>
          <c:max val="1"/>
        </c:scaling>
        <c:delete val="1"/>
        <c:axPos val="l"/>
        <c:numFmt formatCode="###0%" sourceLinked="1"/>
        <c:majorTickMark val="none"/>
        <c:minorTickMark val="none"/>
        <c:tickLblPos val="nextTo"/>
        <c:crossAx val="-1753549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600" b="1"/>
              <a:t>Quando foi a última vez que você buscou empréstimo bancário?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Sheet1!$C$491</c:f>
              <c:strCache>
                <c:ptCount val="1"/>
                <c:pt idx="0">
                  <c:v>MEI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Sheet1!$B$492:$B$497</c:f>
              <c:strCache>
                <c:ptCount val="6"/>
                <c:pt idx="0">
                  <c:v>Maio de 2021</c:v>
                </c:pt>
                <c:pt idx="1">
                  <c:v>Abril 2021</c:v>
                </c:pt>
                <c:pt idx="2">
                  <c:v>Março 2021</c:v>
                </c:pt>
                <c:pt idx="3">
                  <c:v>Fevereiro 2021</c:v>
                </c:pt>
                <c:pt idx="4">
                  <c:v>Janeiro 2021</c:v>
                </c:pt>
                <c:pt idx="5">
                  <c:v>Foi em 2020</c:v>
                </c:pt>
              </c:strCache>
            </c:strRef>
          </c:cat>
          <c:val>
            <c:numRef>
              <c:f>Sheet1!$C$492:$C$497</c:f>
              <c:numCache>
                <c:formatCode>###0%</c:formatCode>
                <c:ptCount val="6"/>
                <c:pt idx="0">
                  <c:v>0.14218697351149914</c:v>
                </c:pt>
                <c:pt idx="1">
                  <c:v>0.11026674579186385</c:v>
                </c:pt>
                <c:pt idx="2">
                  <c:v>9.990117732258437E-2</c:v>
                </c:pt>
                <c:pt idx="3">
                  <c:v>6.998179449912241E-2</c:v>
                </c:pt>
                <c:pt idx="4">
                  <c:v>9.0706645007820316E-2</c:v>
                </c:pt>
                <c:pt idx="5">
                  <c:v>0.4869566638671099</c:v>
                </c:pt>
              </c:numCache>
            </c:numRef>
          </c:val>
        </c:ser>
        <c:ser>
          <c:idx val="1"/>
          <c:order val="1"/>
          <c:tx>
            <c:strRef>
              <c:f>Sheet1!$D$491</c:f>
              <c:strCache>
                <c:ptCount val="1"/>
                <c:pt idx="0">
                  <c:v>MPE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Sheet1!$B$492:$B$497</c:f>
              <c:strCache>
                <c:ptCount val="6"/>
                <c:pt idx="0">
                  <c:v>Maio de 2021</c:v>
                </c:pt>
                <c:pt idx="1">
                  <c:v>Abril 2021</c:v>
                </c:pt>
                <c:pt idx="2">
                  <c:v>Março 2021</c:v>
                </c:pt>
                <c:pt idx="3">
                  <c:v>Fevereiro 2021</c:v>
                </c:pt>
                <c:pt idx="4">
                  <c:v>Janeiro 2021</c:v>
                </c:pt>
                <c:pt idx="5">
                  <c:v>Foi em 2020</c:v>
                </c:pt>
              </c:strCache>
            </c:strRef>
          </c:cat>
          <c:val>
            <c:numRef>
              <c:f>Sheet1!$D$492:$D$497</c:f>
              <c:numCache>
                <c:formatCode>###0%</c:formatCode>
                <c:ptCount val="6"/>
                <c:pt idx="0">
                  <c:v>0.10739988932073348</c:v>
                </c:pt>
                <c:pt idx="1">
                  <c:v>8.9046417491721958E-2</c:v>
                </c:pt>
                <c:pt idx="2">
                  <c:v>7.9969205876262772E-2</c:v>
                </c:pt>
                <c:pt idx="3">
                  <c:v>5.5837369278440817E-2</c:v>
                </c:pt>
                <c:pt idx="4">
                  <c:v>6.1449211226982284E-2</c:v>
                </c:pt>
                <c:pt idx="5">
                  <c:v>0.60629790680585871</c:v>
                </c:pt>
              </c:numCache>
            </c:numRef>
          </c:val>
        </c:ser>
        <c:ser>
          <c:idx val="2"/>
          <c:order val="2"/>
          <c:tx>
            <c:strRef>
              <c:f>Sheet1!$E$491</c:f>
              <c:strCache>
                <c:ptCount val="1"/>
                <c:pt idx="0">
                  <c:v>PeqNeg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Sheet1!$B$492:$B$497</c:f>
              <c:strCache>
                <c:ptCount val="6"/>
                <c:pt idx="0">
                  <c:v>Maio de 2021</c:v>
                </c:pt>
                <c:pt idx="1">
                  <c:v>Abril 2021</c:v>
                </c:pt>
                <c:pt idx="2">
                  <c:v>Março 2021</c:v>
                </c:pt>
                <c:pt idx="3">
                  <c:v>Fevereiro 2021</c:v>
                </c:pt>
                <c:pt idx="4">
                  <c:v>Janeiro 2021</c:v>
                </c:pt>
                <c:pt idx="5">
                  <c:v>Foi em 2020</c:v>
                </c:pt>
              </c:strCache>
            </c:strRef>
          </c:cat>
          <c:val>
            <c:numRef>
              <c:f>Sheet1!$E$492:$E$497</c:f>
              <c:numCache>
                <c:formatCode>###0%</c:formatCode>
                <c:ptCount val="6"/>
                <c:pt idx="0">
                  <c:v>0.12398250998371249</c:v>
                </c:pt>
                <c:pt idx="1">
                  <c:v>9.9161914743961951E-2</c:v>
                </c:pt>
                <c:pt idx="2">
                  <c:v>8.9470557577576659E-2</c:v>
                </c:pt>
                <c:pt idx="3">
                  <c:v>6.2579861309224424E-2</c:v>
                </c:pt>
                <c:pt idx="4">
                  <c:v>7.5395908320056076E-2</c:v>
                </c:pt>
                <c:pt idx="5">
                  <c:v>0.54940924806546843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753547456"/>
        <c:axId val="-1753558336"/>
      </c:barChart>
      <c:catAx>
        <c:axId val="-1753547456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753558336"/>
        <c:crosses val="autoZero"/>
        <c:auto val="1"/>
        <c:lblAlgn val="ctr"/>
        <c:lblOffset val="100"/>
        <c:noMultiLvlLbl val="0"/>
      </c:catAx>
      <c:valAx>
        <c:axId val="-1753558336"/>
        <c:scaling>
          <c:orientation val="minMax"/>
        </c:scaling>
        <c:delete val="1"/>
        <c:axPos val="r"/>
        <c:numFmt formatCode="###0%" sourceLinked="1"/>
        <c:majorTickMark val="none"/>
        <c:minorTickMark val="none"/>
        <c:tickLblPos val="nextTo"/>
        <c:crossAx val="-1753547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600" b="1"/>
              <a:t>% que</a:t>
            </a:r>
            <a:r>
              <a:rPr lang="pt-BR" sz="1600" b="1" baseline="0"/>
              <a:t> conseguiram empréstimo</a:t>
            </a:r>
            <a:endParaRPr lang="pt-BR" sz="16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Plan1!$A$93</c:f>
              <c:strCache>
                <c:ptCount val="1"/>
                <c:pt idx="0">
                  <c:v>% de Pequenos que conseguiram empréstimo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Plan1!$B$91:$K$92</c:f>
              <c:multiLvlStrCache>
                <c:ptCount val="10"/>
                <c:lvl>
                  <c:pt idx="0">
                    <c:v>2a edição</c:v>
                  </c:pt>
                  <c:pt idx="1">
                    <c:v>3a edição</c:v>
                  </c:pt>
                  <c:pt idx="2">
                    <c:v>4a edição</c:v>
                  </c:pt>
                  <c:pt idx="3">
                    <c:v>5a edição</c:v>
                  </c:pt>
                  <c:pt idx="4">
                    <c:v>6a edição</c:v>
                  </c:pt>
                  <c:pt idx="5">
                    <c:v>7a edição</c:v>
                  </c:pt>
                  <c:pt idx="6">
                    <c:v>8a edição</c:v>
                  </c:pt>
                  <c:pt idx="7">
                    <c:v>9a edição</c:v>
                  </c:pt>
                  <c:pt idx="8">
                    <c:v>10a edição</c:v>
                  </c:pt>
                  <c:pt idx="9">
                    <c:v>11a edição</c:v>
                  </c:pt>
                </c:lvl>
                <c:lvl>
                  <c:pt idx="0">
                    <c:v>Abril</c:v>
                  </c:pt>
                  <c:pt idx="1">
                    <c:v>Abril/Maio</c:v>
                  </c:pt>
                  <c:pt idx="2">
                    <c:v>Maio</c:v>
                  </c:pt>
                  <c:pt idx="3">
                    <c:v>Junho</c:v>
                  </c:pt>
                  <c:pt idx="4">
                    <c:v>Julho</c:v>
                  </c:pt>
                  <c:pt idx="5">
                    <c:v>Agosto</c:v>
                  </c:pt>
                  <c:pt idx="6">
                    <c:v>Setembro</c:v>
                  </c:pt>
                  <c:pt idx="7">
                    <c:v>Novembro</c:v>
                  </c:pt>
                  <c:pt idx="8">
                    <c:v>Fevereiro</c:v>
                  </c:pt>
                  <c:pt idx="9">
                    <c:v>Maio</c:v>
                  </c:pt>
                </c:lvl>
              </c:multiLvlStrCache>
            </c:multiLvlStrRef>
          </c:cat>
          <c:val>
            <c:numRef>
              <c:f>Plan1!$B$93:$K$93</c:f>
              <c:numCache>
                <c:formatCode>###0%</c:formatCode>
                <c:ptCount val="10"/>
                <c:pt idx="0">
                  <c:v>3.3627149742980388E-2</c:v>
                </c:pt>
                <c:pt idx="1">
                  <c:v>5.357622968469361E-2</c:v>
                </c:pt>
                <c:pt idx="2">
                  <c:v>6.3386711637596141E-2</c:v>
                </c:pt>
                <c:pt idx="3">
                  <c:v>8.3611141075369835E-2</c:v>
                </c:pt>
                <c:pt idx="4">
                  <c:v>0.11141771820946753</c:v>
                </c:pt>
                <c:pt idx="5">
                  <c:v>0.11253691227860814</c:v>
                </c:pt>
                <c:pt idx="6">
                  <c:v>0.15533053340766056</c:v>
                </c:pt>
                <c:pt idx="7">
                  <c:v>0.17733021164650867</c:v>
                </c:pt>
                <c:pt idx="8">
                  <c:v>0.19287566304057144</c:v>
                </c:pt>
                <c:pt idx="9">
                  <c:v>0.26189173384324216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Plan1!$A$94</c:f>
              <c:strCache>
                <c:ptCount val="1"/>
                <c:pt idx="0">
                  <c:v>% de Pequenos Negócios que conseguiram empréstimo (considerando apenas aqueles que pediram)
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Plan1!$B$91:$K$92</c:f>
              <c:multiLvlStrCache>
                <c:ptCount val="10"/>
                <c:lvl>
                  <c:pt idx="0">
                    <c:v>2a edição</c:v>
                  </c:pt>
                  <c:pt idx="1">
                    <c:v>3a edição</c:v>
                  </c:pt>
                  <c:pt idx="2">
                    <c:v>4a edição</c:v>
                  </c:pt>
                  <c:pt idx="3">
                    <c:v>5a edição</c:v>
                  </c:pt>
                  <c:pt idx="4">
                    <c:v>6a edição</c:v>
                  </c:pt>
                  <c:pt idx="5">
                    <c:v>7a edição</c:v>
                  </c:pt>
                  <c:pt idx="6">
                    <c:v>8a edição</c:v>
                  </c:pt>
                  <c:pt idx="7">
                    <c:v>9a edição</c:v>
                  </c:pt>
                  <c:pt idx="8">
                    <c:v>10a edição</c:v>
                  </c:pt>
                  <c:pt idx="9">
                    <c:v>11a edição</c:v>
                  </c:pt>
                </c:lvl>
                <c:lvl>
                  <c:pt idx="0">
                    <c:v>Abril</c:v>
                  </c:pt>
                  <c:pt idx="1">
                    <c:v>Abril/Maio</c:v>
                  </c:pt>
                  <c:pt idx="2">
                    <c:v>Maio</c:v>
                  </c:pt>
                  <c:pt idx="3">
                    <c:v>Junho</c:v>
                  </c:pt>
                  <c:pt idx="4">
                    <c:v>Julho</c:v>
                  </c:pt>
                  <c:pt idx="5">
                    <c:v>Agosto</c:v>
                  </c:pt>
                  <c:pt idx="6">
                    <c:v>Setembro</c:v>
                  </c:pt>
                  <c:pt idx="7">
                    <c:v>Novembro</c:v>
                  </c:pt>
                  <c:pt idx="8">
                    <c:v>Fevereiro</c:v>
                  </c:pt>
                  <c:pt idx="9">
                    <c:v>Maio</c:v>
                  </c:pt>
                </c:lvl>
              </c:multiLvlStrCache>
            </c:multiLvlStrRef>
          </c:cat>
          <c:val>
            <c:numRef>
              <c:f>Plan1!$B$94:$K$94</c:f>
              <c:numCache>
                <c:formatCode>###0%</c:formatCode>
                <c:ptCount val="10"/>
                <c:pt idx="0">
                  <c:v>0.11332091919418837</c:v>
                </c:pt>
                <c:pt idx="1">
                  <c:v>0.14233622800638385</c:v>
                </c:pt>
                <c:pt idx="2">
                  <c:v>0.1628433780678088</c:v>
                </c:pt>
                <c:pt idx="3">
                  <c:v>0.18218113801939814</c:v>
                </c:pt>
                <c:pt idx="4">
                  <c:v>0.20599096899501265</c:v>
                </c:pt>
                <c:pt idx="5">
                  <c:v>0.22252231468687989</c:v>
                </c:pt>
                <c:pt idx="6">
                  <c:v>0.31056316773584564</c:v>
                </c:pt>
                <c:pt idx="7">
                  <c:v>0.34044633688870107</c:v>
                </c:pt>
                <c:pt idx="8">
                  <c:v>0.39059981301031682</c:v>
                </c:pt>
                <c:pt idx="9">
                  <c:v>0.51861004215745587</c:v>
                </c:pt>
              </c:numCache>
            </c:numRef>
          </c:val>
          <c:smooth val="1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1753544192"/>
        <c:axId val="-1753551808"/>
      </c:lineChart>
      <c:catAx>
        <c:axId val="-1753544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753551808"/>
        <c:crosses val="autoZero"/>
        <c:auto val="1"/>
        <c:lblAlgn val="ctr"/>
        <c:lblOffset val="100"/>
        <c:noMultiLvlLbl val="0"/>
      </c:catAx>
      <c:valAx>
        <c:axId val="-1753551808"/>
        <c:scaling>
          <c:orientation val="minMax"/>
        </c:scaling>
        <c:delete val="1"/>
        <c:axPos val="l"/>
        <c:numFmt formatCode="###0%" sourceLinked="1"/>
        <c:majorTickMark val="none"/>
        <c:minorTickMark val="none"/>
        <c:tickLblPos val="nextTo"/>
        <c:crossAx val="-1753544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800" b="1"/>
              <a:t>E o que aconteceu com o pedido</a:t>
            </a:r>
            <a:r>
              <a:rPr lang="pt-BR" sz="1800" b="1" baseline="0"/>
              <a:t> de empréstimo</a:t>
            </a:r>
            <a:r>
              <a:rPr lang="pt-BR" sz="1800" b="1"/>
              <a:t>?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1.1799910347710501E-2"/>
          <c:y val="9.5195194766186639E-2"/>
          <c:w val="0.97640017930457901"/>
          <c:h val="0.698285538976273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Plan1!$B$86</c:f>
              <c:strCache>
                <c:ptCount val="1"/>
                <c:pt idx="0">
                  <c:v>2a edição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Plan1!$A$87:$A$89</c:f>
              <c:strCache>
                <c:ptCount val="3"/>
                <c:pt idx="0">
                  <c:v>Consegui o empréstimo.</c:v>
                </c:pt>
                <c:pt idx="1">
                  <c:v>Estou aguardando uma resposta.</c:v>
                </c:pt>
                <c:pt idx="2">
                  <c:v>Não consegui o empréstimo.</c:v>
                </c:pt>
              </c:strCache>
            </c:strRef>
          </c:cat>
          <c:val>
            <c:numRef>
              <c:f>Plan1!$B$87:$B$89</c:f>
              <c:numCache>
                <c:formatCode>###0%</c:formatCode>
                <c:ptCount val="3"/>
                <c:pt idx="0">
                  <c:v>0.11332091919418837</c:v>
                </c:pt>
                <c:pt idx="1">
                  <c:v>0.29493536849234109</c:v>
                </c:pt>
                <c:pt idx="2">
                  <c:v>0.59174371231347056</c:v>
                </c:pt>
              </c:numCache>
            </c:numRef>
          </c:val>
        </c:ser>
        <c:ser>
          <c:idx val="1"/>
          <c:order val="1"/>
          <c:tx>
            <c:strRef>
              <c:f>Plan1!$C$86</c:f>
              <c:strCache>
                <c:ptCount val="1"/>
                <c:pt idx="0">
                  <c:v>3a edição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Plan1!$A$87:$A$89</c:f>
              <c:strCache>
                <c:ptCount val="3"/>
                <c:pt idx="0">
                  <c:v>Consegui o empréstimo.</c:v>
                </c:pt>
                <c:pt idx="1">
                  <c:v>Estou aguardando uma resposta.</c:v>
                </c:pt>
                <c:pt idx="2">
                  <c:v>Não consegui o empréstimo.</c:v>
                </c:pt>
              </c:strCache>
            </c:strRef>
          </c:cat>
          <c:val>
            <c:numRef>
              <c:f>Plan1!$C$87:$C$89</c:f>
              <c:numCache>
                <c:formatCode>###0%</c:formatCode>
                <c:ptCount val="3"/>
                <c:pt idx="0">
                  <c:v>0.14233622800638385</c:v>
                </c:pt>
                <c:pt idx="1">
                  <c:v>0.27563127130982906</c:v>
                </c:pt>
                <c:pt idx="2">
                  <c:v>0.58203250068378709</c:v>
                </c:pt>
              </c:numCache>
            </c:numRef>
          </c:val>
        </c:ser>
        <c:ser>
          <c:idx val="2"/>
          <c:order val="2"/>
          <c:tx>
            <c:strRef>
              <c:f>Plan1!$D$86</c:f>
              <c:strCache>
                <c:ptCount val="1"/>
                <c:pt idx="0">
                  <c:v>4a edição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Plan1!$A$87:$A$89</c:f>
              <c:strCache>
                <c:ptCount val="3"/>
                <c:pt idx="0">
                  <c:v>Consegui o empréstimo.</c:v>
                </c:pt>
                <c:pt idx="1">
                  <c:v>Estou aguardando uma resposta.</c:v>
                </c:pt>
                <c:pt idx="2">
                  <c:v>Não consegui o empréstimo.</c:v>
                </c:pt>
              </c:strCache>
            </c:strRef>
          </c:cat>
          <c:val>
            <c:numRef>
              <c:f>Plan1!$D$87:$D$89</c:f>
              <c:numCache>
                <c:formatCode>###0%</c:formatCode>
                <c:ptCount val="3"/>
                <c:pt idx="0">
                  <c:v>0.1628433780678088</c:v>
                </c:pt>
                <c:pt idx="1">
                  <c:v>0.26923522936832506</c:v>
                </c:pt>
                <c:pt idx="2">
                  <c:v>0.5679213925638662</c:v>
                </c:pt>
              </c:numCache>
            </c:numRef>
          </c:val>
        </c:ser>
        <c:ser>
          <c:idx val="3"/>
          <c:order val="3"/>
          <c:tx>
            <c:strRef>
              <c:f>Plan1!$E$86</c:f>
              <c:strCache>
                <c:ptCount val="1"/>
                <c:pt idx="0">
                  <c:v>5a edição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Plan1!$A$87:$A$89</c:f>
              <c:strCache>
                <c:ptCount val="3"/>
                <c:pt idx="0">
                  <c:v>Consegui o empréstimo.</c:v>
                </c:pt>
                <c:pt idx="1">
                  <c:v>Estou aguardando uma resposta.</c:v>
                </c:pt>
                <c:pt idx="2">
                  <c:v>Não consegui o empréstimo.</c:v>
                </c:pt>
              </c:strCache>
            </c:strRef>
          </c:cat>
          <c:val>
            <c:numRef>
              <c:f>Plan1!$E$87:$E$89</c:f>
              <c:numCache>
                <c:formatCode>###0%</c:formatCode>
                <c:ptCount val="3"/>
                <c:pt idx="0">
                  <c:v>0.18218113801939814</c:v>
                </c:pt>
                <c:pt idx="1">
                  <c:v>0.24623406190338806</c:v>
                </c:pt>
                <c:pt idx="2">
                  <c:v>0.57158480007721379</c:v>
                </c:pt>
              </c:numCache>
            </c:numRef>
          </c:val>
        </c:ser>
        <c:ser>
          <c:idx val="4"/>
          <c:order val="4"/>
          <c:tx>
            <c:strRef>
              <c:f>Plan1!$F$86</c:f>
              <c:strCache>
                <c:ptCount val="1"/>
                <c:pt idx="0">
                  <c:v>6a edição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Plan1!$A$87:$A$89</c:f>
              <c:strCache>
                <c:ptCount val="3"/>
                <c:pt idx="0">
                  <c:v>Consegui o empréstimo.</c:v>
                </c:pt>
                <c:pt idx="1">
                  <c:v>Estou aguardando uma resposta.</c:v>
                </c:pt>
                <c:pt idx="2">
                  <c:v>Não consegui o empréstimo.</c:v>
                </c:pt>
              </c:strCache>
            </c:strRef>
          </c:cat>
          <c:val>
            <c:numRef>
              <c:f>Plan1!$F$87:$F$89</c:f>
              <c:numCache>
                <c:formatCode>###0%</c:formatCode>
                <c:ptCount val="3"/>
                <c:pt idx="0">
                  <c:v>0.20599096899501265</c:v>
                </c:pt>
                <c:pt idx="1">
                  <c:v>0.23792517324057258</c:v>
                </c:pt>
                <c:pt idx="2">
                  <c:v>0.55608385776441471</c:v>
                </c:pt>
              </c:numCache>
            </c:numRef>
          </c:val>
        </c:ser>
        <c:ser>
          <c:idx val="5"/>
          <c:order val="5"/>
          <c:tx>
            <c:strRef>
              <c:f>Plan1!$G$86</c:f>
              <c:strCache>
                <c:ptCount val="1"/>
                <c:pt idx="0">
                  <c:v>7a edição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Plan1!$A$87:$A$89</c:f>
              <c:strCache>
                <c:ptCount val="3"/>
                <c:pt idx="0">
                  <c:v>Consegui o empréstimo.</c:v>
                </c:pt>
                <c:pt idx="1">
                  <c:v>Estou aguardando uma resposta.</c:v>
                </c:pt>
                <c:pt idx="2">
                  <c:v>Não consegui o empréstimo.</c:v>
                </c:pt>
              </c:strCache>
            </c:strRef>
          </c:cat>
          <c:val>
            <c:numRef>
              <c:f>Plan1!$G$87:$G$89</c:f>
              <c:numCache>
                <c:formatCode>###0%</c:formatCode>
                <c:ptCount val="3"/>
                <c:pt idx="0">
                  <c:v>0.22252231468687989</c:v>
                </c:pt>
                <c:pt idx="1">
                  <c:v>0.16840839179863645</c:v>
                </c:pt>
                <c:pt idx="2">
                  <c:v>0.60906929351448369</c:v>
                </c:pt>
              </c:numCache>
            </c:numRef>
          </c:val>
        </c:ser>
        <c:ser>
          <c:idx val="6"/>
          <c:order val="6"/>
          <c:tx>
            <c:strRef>
              <c:f>Plan1!$H$86</c:f>
              <c:strCache>
                <c:ptCount val="1"/>
                <c:pt idx="0">
                  <c:v>8a edição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Plan1!$A$87:$A$89</c:f>
              <c:strCache>
                <c:ptCount val="3"/>
                <c:pt idx="0">
                  <c:v>Consegui o empréstimo.</c:v>
                </c:pt>
                <c:pt idx="1">
                  <c:v>Estou aguardando uma resposta.</c:v>
                </c:pt>
                <c:pt idx="2">
                  <c:v>Não consegui o empréstimo.</c:v>
                </c:pt>
              </c:strCache>
            </c:strRef>
          </c:cat>
          <c:val>
            <c:numRef>
              <c:f>Plan1!$H$87:$H$89</c:f>
              <c:numCache>
                <c:formatCode>###0%</c:formatCode>
                <c:ptCount val="3"/>
                <c:pt idx="0">
                  <c:v>0.31056316773584564</c:v>
                </c:pt>
                <c:pt idx="1">
                  <c:v>0.13560528356791141</c:v>
                </c:pt>
                <c:pt idx="2">
                  <c:v>0.55383154869624296</c:v>
                </c:pt>
              </c:numCache>
            </c:numRef>
          </c:val>
        </c:ser>
        <c:ser>
          <c:idx val="7"/>
          <c:order val="7"/>
          <c:tx>
            <c:strRef>
              <c:f>Plan1!$I$86</c:f>
              <c:strCache>
                <c:ptCount val="1"/>
                <c:pt idx="0">
                  <c:v>9a edição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Plan1!$A$87:$A$89</c:f>
              <c:strCache>
                <c:ptCount val="3"/>
                <c:pt idx="0">
                  <c:v>Consegui o empréstimo.</c:v>
                </c:pt>
                <c:pt idx="1">
                  <c:v>Estou aguardando uma resposta.</c:v>
                </c:pt>
                <c:pt idx="2">
                  <c:v>Não consegui o empréstimo.</c:v>
                </c:pt>
              </c:strCache>
            </c:strRef>
          </c:cat>
          <c:val>
            <c:numRef>
              <c:f>Plan1!$I$87:$I$89</c:f>
              <c:numCache>
                <c:formatCode>###0%</c:formatCode>
                <c:ptCount val="3"/>
                <c:pt idx="0">
                  <c:v>0.34044633688870107</c:v>
                </c:pt>
                <c:pt idx="1">
                  <c:v>9.6916484992633112E-2</c:v>
                </c:pt>
                <c:pt idx="2">
                  <c:v>0.56263717811866587</c:v>
                </c:pt>
              </c:numCache>
            </c:numRef>
          </c:val>
        </c:ser>
        <c:ser>
          <c:idx val="8"/>
          <c:order val="8"/>
          <c:tx>
            <c:strRef>
              <c:f>Plan1!$J$86</c:f>
              <c:strCache>
                <c:ptCount val="1"/>
                <c:pt idx="0">
                  <c:v>10a edição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Plan1!$A$87:$A$89</c:f>
              <c:strCache>
                <c:ptCount val="3"/>
                <c:pt idx="0">
                  <c:v>Consegui o empréstimo.</c:v>
                </c:pt>
                <c:pt idx="1">
                  <c:v>Estou aguardando uma resposta.</c:v>
                </c:pt>
                <c:pt idx="2">
                  <c:v>Não consegui o empréstimo.</c:v>
                </c:pt>
              </c:strCache>
            </c:strRef>
          </c:cat>
          <c:val>
            <c:numRef>
              <c:f>Plan1!$J$87:$J$89</c:f>
              <c:numCache>
                <c:formatCode>###0%</c:formatCode>
                <c:ptCount val="3"/>
                <c:pt idx="0">
                  <c:v>0.39059981301031682</c:v>
                </c:pt>
                <c:pt idx="1">
                  <c:v>7.6123051132958058E-2</c:v>
                </c:pt>
                <c:pt idx="2">
                  <c:v>0.53327713585672509</c:v>
                </c:pt>
              </c:numCache>
            </c:numRef>
          </c:val>
        </c:ser>
        <c:ser>
          <c:idx val="9"/>
          <c:order val="9"/>
          <c:tx>
            <c:strRef>
              <c:f>Plan1!$K$86</c:f>
              <c:strCache>
                <c:ptCount val="1"/>
                <c:pt idx="0">
                  <c:v>11a edição</c:v>
                </c:pt>
              </c:strCache>
            </c:strRef>
          </c:tx>
          <c:spPr>
            <a:solidFill>
              <a:schemeClr val="accent1">
                <a:lumMod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Plan1!$A$87:$A$89</c:f>
              <c:strCache>
                <c:ptCount val="3"/>
                <c:pt idx="0">
                  <c:v>Consegui o empréstimo.</c:v>
                </c:pt>
                <c:pt idx="1">
                  <c:v>Estou aguardando uma resposta.</c:v>
                </c:pt>
                <c:pt idx="2">
                  <c:v>Não consegui o empréstimo.</c:v>
                </c:pt>
              </c:strCache>
            </c:strRef>
          </c:cat>
          <c:val>
            <c:numRef>
              <c:f>Plan1!$K$87:$K$89</c:f>
              <c:numCache>
                <c:formatCode>###0%</c:formatCode>
                <c:ptCount val="3"/>
                <c:pt idx="0">
                  <c:v>0.51861004215745587</c:v>
                </c:pt>
                <c:pt idx="1">
                  <c:v>5.2457374480209776E-2</c:v>
                </c:pt>
                <c:pt idx="2">
                  <c:v>0.42893258336233436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753556160"/>
        <c:axId val="-1753557792"/>
      </c:barChart>
      <c:catAx>
        <c:axId val="-1753556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753557792"/>
        <c:crosses val="autoZero"/>
        <c:auto val="1"/>
        <c:lblAlgn val="ctr"/>
        <c:lblOffset val="100"/>
        <c:noMultiLvlLbl val="0"/>
      </c:catAx>
      <c:valAx>
        <c:axId val="-1753557792"/>
        <c:scaling>
          <c:orientation val="minMax"/>
        </c:scaling>
        <c:delete val="1"/>
        <c:axPos val="l"/>
        <c:numFmt formatCode="###0%" sourceLinked="1"/>
        <c:majorTickMark val="none"/>
        <c:minorTickMark val="none"/>
        <c:tickLblPos val="nextTo"/>
        <c:crossAx val="-1753556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3563714828010608E-2"/>
          <c:y val="0.88225294978797808"/>
          <c:w val="0.89999994087374913"/>
          <c:h val="5.19779481540186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Plan6!$F$2</c:f>
              <c:strCache>
                <c:ptCount val="1"/>
                <c:pt idx="0">
                  <c:v>8a edição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Plan6!$A$3:$A$13</c:f>
              <c:strCache>
                <c:ptCount val="11"/>
                <c:pt idx="0">
                  <c:v>Caixa Econômica Federal</c:v>
                </c:pt>
                <c:pt idx="1">
                  <c:v>Banco do Brasil</c:v>
                </c:pt>
                <c:pt idx="2">
                  <c:v>Itaú</c:v>
                </c:pt>
                <c:pt idx="3">
                  <c:v>Bradesco</c:v>
                </c:pt>
                <c:pt idx="4">
                  <c:v>Santander</c:v>
                </c:pt>
                <c:pt idx="5">
                  <c:v>Sicoob</c:v>
                </c:pt>
                <c:pt idx="6">
                  <c:v>Sicredi</c:v>
                </c:pt>
                <c:pt idx="7">
                  <c:v>Banco do Nordeste</c:v>
                </c:pt>
                <c:pt idx="8">
                  <c:v>Banco do Povo</c:v>
                </c:pt>
                <c:pt idx="9">
                  <c:v>Banrisul</c:v>
                </c:pt>
                <c:pt idx="10">
                  <c:v>Banpará</c:v>
                </c:pt>
              </c:strCache>
            </c:strRef>
          </c:cat>
          <c:val>
            <c:numRef>
              <c:f>Plan6!$F$3:$F$13</c:f>
              <c:numCache>
                <c:formatCode>###0%</c:formatCode>
                <c:ptCount val="11"/>
                <c:pt idx="0">
                  <c:v>0.41335598617288843</c:v>
                </c:pt>
                <c:pt idx="1">
                  <c:v>0.18878428900645514</c:v>
                </c:pt>
                <c:pt idx="2">
                  <c:v>8.5501821313079998E-2</c:v>
                </c:pt>
                <c:pt idx="3">
                  <c:v>8.8373177138184392E-2</c:v>
                </c:pt>
                <c:pt idx="4">
                  <c:v>5.3764743963028577E-2</c:v>
                </c:pt>
                <c:pt idx="5">
                  <c:v>9.3412252296901824E-2</c:v>
                </c:pt>
                <c:pt idx="6">
                  <c:v>5.1078462043587611E-2</c:v>
                </c:pt>
                <c:pt idx="7">
                  <c:v>4.6458583712257313E-2</c:v>
                </c:pt>
                <c:pt idx="8">
                  <c:v>3.0628569835586227E-2</c:v>
                </c:pt>
                <c:pt idx="9">
                  <c:v>7.3785636406437779E-3</c:v>
                </c:pt>
                <c:pt idx="10">
                  <c:v>1.4752093890547758E-2</c:v>
                </c:pt>
              </c:numCache>
            </c:numRef>
          </c:val>
        </c:ser>
        <c:ser>
          <c:idx val="1"/>
          <c:order val="1"/>
          <c:tx>
            <c:strRef>
              <c:f>Plan6!$G$2</c:f>
              <c:strCache>
                <c:ptCount val="1"/>
                <c:pt idx="0">
                  <c:v>9a edição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Plan6!$A$3:$A$13</c:f>
              <c:strCache>
                <c:ptCount val="11"/>
                <c:pt idx="0">
                  <c:v>Caixa Econômica Federal</c:v>
                </c:pt>
                <c:pt idx="1">
                  <c:v>Banco do Brasil</c:v>
                </c:pt>
                <c:pt idx="2">
                  <c:v>Itaú</c:v>
                </c:pt>
                <c:pt idx="3">
                  <c:v>Bradesco</c:v>
                </c:pt>
                <c:pt idx="4">
                  <c:v>Santander</c:v>
                </c:pt>
                <c:pt idx="5">
                  <c:v>Sicoob</c:v>
                </c:pt>
                <c:pt idx="6">
                  <c:v>Sicredi</c:v>
                </c:pt>
                <c:pt idx="7">
                  <c:v>Banco do Nordeste</c:v>
                </c:pt>
                <c:pt idx="8">
                  <c:v>Banco do Povo</c:v>
                </c:pt>
                <c:pt idx="9">
                  <c:v>Banrisul</c:v>
                </c:pt>
                <c:pt idx="10">
                  <c:v>Banpará</c:v>
                </c:pt>
              </c:strCache>
            </c:strRef>
          </c:cat>
          <c:val>
            <c:numRef>
              <c:f>Plan6!$G$3:$G$13</c:f>
              <c:numCache>
                <c:formatCode>###0%</c:formatCode>
                <c:ptCount val="11"/>
                <c:pt idx="0">
                  <c:v>0.45394450137961845</c:v>
                </c:pt>
                <c:pt idx="1">
                  <c:v>0.26174669176167364</c:v>
                </c:pt>
                <c:pt idx="2">
                  <c:v>0.19607901654735632</c:v>
                </c:pt>
                <c:pt idx="3">
                  <c:v>0.18284456528477436</c:v>
                </c:pt>
                <c:pt idx="4">
                  <c:v>0.17677092525124774</c:v>
                </c:pt>
                <c:pt idx="5">
                  <c:v>0.1018870111676161</c:v>
                </c:pt>
                <c:pt idx="6">
                  <c:v>7.9651796407806619E-2</c:v>
                </c:pt>
                <c:pt idx="7">
                  <c:v>6.6385427135562586E-2</c:v>
                </c:pt>
                <c:pt idx="8">
                  <c:v>5.3318401389366762E-2</c:v>
                </c:pt>
                <c:pt idx="9">
                  <c:v>1.9876162731610098E-2</c:v>
                </c:pt>
                <c:pt idx="10">
                  <c:v>1.3802061788196696E-2</c:v>
                </c:pt>
              </c:numCache>
            </c:numRef>
          </c:val>
        </c:ser>
        <c:ser>
          <c:idx val="2"/>
          <c:order val="2"/>
          <c:tx>
            <c:strRef>
              <c:f>Plan6!$H$2</c:f>
              <c:strCache>
                <c:ptCount val="1"/>
                <c:pt idx="0">
                  <c:v>10a edição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Plan6!$A$3:$A$13</c:f>
              <c:strCache>
                <c:ptCount val="11"/>
                <c:pt idx="0">
                  <c:v>Caixa Econômica Federal</c:v>
                </c:pt>
                <c:pt idx="1">
                  <c:v>Banco do Brasil</c:v>
                </c:pt>
                <c:pt idx="2">
                  <c:v>Itaú</c:v>
                </c:pt>
                <c:pt idx="3">
                  <c:v>Bradesco</c:v>
                </c:pt>
                <c:pt idx="4">
                  <c:v>Santander</c:v>
                </c:pt>
                <c:pt idx="5">
                  <c:v>Sicoob</c:v>
                </c:pt>
                <c:pt idx="6">
                  <c:v>Sicredi</c:v>
                </c:pt>
                <c:pt idx="7">
                  <c:v>Banco do Nordeste</c:v>
                </c:pt>
                <c:pt idx="8">
                  <c:v>Banco do Povo</c:v>
                </c:pt>
                <c:pt idx="9">
                  <c:v>Banrisul</c:v>
                </c:pt>
                <c:pt idx="10">
                  <c:v>Banpará</c:v>
                </c:pt>
              </c:strCache>
            </c:strRef>
          </c:cat>
          <c:val>
            <c:numRef>
              <c:f>Plan6!$H$3:$H$13</c:f>
              <c:numCache>
                <c:formatCode>###0%</c:formatCode>
                <c:ptCount val="11"/>
                <c:pt idx="0">
                  <c:v>0.39270298701485062</c:v>
                </c:pt>
                <c:pt idx="1">
                  <c:v>0.25419435913229232</c:v>
                </c:pt>
                <c:pt idx="2">
                  <c:v>0.17311827680041347</c:v>
                </c:pt>
                <c:pt idx="3">
                  <c:v>0.17059233391358269</c:v>
                </c:pt>
                <c:pt idx="4">
                  <c:v>0.1662541389220755</c:v>
                </c:pt>
                <c:pt idx="5">
                  <c:v>9.6602382983963342E-2</c:v>
                </c:pt>
                <c:pt idx="6">
                  <c:v>9.0100303051822248E-2</c:v>
                </c:pt>
                <c:pt idx="7">
                  <c:v>8.4457006906696858E-2</c:v>
                </c:pt>
                <c:pt idx="8">
                  <c:v>4.6072241598618294E-2</c:v>
                </c:pt>
                <c:pt idx="9">
                  <c:v>1.7378413472382226E-2</c:v>
                </c:pt>
                <c:pt idx="10">
                  <c:v>1.2570107333255576E-2</c:v>
                </c:pt>
              </c:numCache>
            </c:numRef>
          </c:val>
        </c:ser>
        <c:ser>
          <c:idx val="3"/>
          <c:order val="3"/>
          <c:tx>
            <c:strRef>
              <c:f>Plan6!$I$2</c:f>
              <c:strCache>
                <c:ptCount val="1"/>
                <c:pt idx="0">
                  <c:v>11a edição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Plan6!$A$3:$A$13</c:f>
              <c:strCache>
                <c:ptCount val="11"/>
                <c:pt idx="0">
                  <c:v>Caixa Econômica Federal</c:v>
                </c:pt>
                <c:pt idx="1">
                  <c:v>Banco do Brasil</c:v>
                </c:pt>
                <c:pt idx="2">
                  <c:v>Itaú</c:v>
                </c:pt>
                <c:pt idx="3">
                  <c:v>Bradesco</c:v>
                </c:pt>
                <c:pt idx="4">
                  <c:v>Santander</c:v>
                </c:pt>
                <c:pt idx="5">
                  <c:v>Sicoob</c:v>
                </c:pt>
                <c:pt idx="6">
                  <c:v>Sicredi</c:v>
                </c:pt>
                <c:pt idx="7">
                  <c:v>Banco do Nordeste</c:v>
                </c:pt>
                <c:pt idx="8">
                  <c:v>Banco do Povo</c:v>
                </c:pt>
                <c:pt idx="9">
                  <c:v>Banrisul</c:v>
                </c:pt>
                <c:pt idx="10">
                  <c:v>Banpará</c:v>
                </c:pt>
              </c:strCache>
            </c:strRef>
          </c:cat>
          <c:val>
            <c:numRef>
              <c:f>Plan6!$I$3:$I$13</c:f>
              <c:numCache>
                <c:formatCode>###0%</c:formatCode>
                <c:ptCount val="11"/>
                <c:pt idx="0">
                  <c:v>0.38847224054932572</c:v>
                </c:pt>
                <c:pt idx="1">
                  <c:v>0.25980712057721461</c:v>
                </c:pt>
                <c:pt idx="2">
                  <c:v>0.16681570938571949</c:v>
                </c:pt>
                <c:pt idx="3">
                  <c:v>0.1600578832073738</c:v>
                </c:pt>
                <c:pt idx="4">
                  <c:v>0.16873761275555244</c:v>
                </c:pt>
                <c:pt idx="5">
                  <c:v>0.10367487304850244</c:v>
                </c:pt>
                <c:pt idx="6">
                  <c:v>8.2155656586912554E-2</c:v>
                </c:pt>
                <c:pt idx="7">
                  <c:v>8.3499972065705752E-2</c:v>
                </c:pt>
                <c:pt idx="8">
                  <c:v>5.4937126304044036E-2</c:v>
                </c:pt>
                <c:pt idx="9">
                  <c:v>1.7444278859146675E-2</c:v>
                </c:pt>
                <c:pt idx="10">
                  <c:v>1.3030899636208158E-2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1753553440"/>
        <c:axId val="-1753552896"/>
      </c:barChart>
      <c:catAx>
        <c:axId val="-175355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753552896"/>
        <c:crosses val="autoZero"/>
        <c:auto val="1"/>
        <c:lblAlgn val="ctr"/>
        <c:lblOffset val="100"/>
        <c:noMultiLvlLbl val="0"/>
      </c:catAx>
      <c:valAx>
        <c:axId val="-1753552896"/>
        <c:scaling>
          <c:orientation val="minMax"/>
        </c:scaling>
        <c:delete val="1"/>
        <c:axPos val="l"/>
        <c:numFmt formatCode="###0%" sourceLinked="1"/>
        <c:majorTickMark val="none"/>
        <c:minorTickMark val="none"/>
        <c:tickLblPos val="nextTo"/>
        <c:crossAx val="-1753553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600" b="1"/>
              <a:t>Como o seu negócio está sendo afetado, até este momento, pelo CORONAVÍRUS em termos de faturamento mensal?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1.1835998974834734E-2"/>
          <c:y val="0.13550616673721438"/>
          <c:w val="0.97632800205033055"/>
          <c:h val="0.64533126802873431"/>
        </c:manualLayout>
      </c:layout>
      <c:lineChart>
        <c:grouping val="standard"/>
        <c:varyColors val="0"/>
        <c:ser>
          <c:idx val="0"/>
          <c:order val="0"/>
          <c:tx>
            <c:strRef>
              <c:f>Sheet1!$B$27</c:f>
              <c:strCache>
                <c:ptCount val="1"/>
                <c:pt idx="0">
                  <c:v>Aumentou</c:v>
                </c:pt>
              </c:strCache>
            </c:strRef>
          </c:tx>
          <c:spPr>
            <a:ln w="28575" cap="rnd">
              <a:solidFill>
                <a:schemeClr val="tx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-2.6025868991400438E-2"/>
                  <c:y val="1.21140486001525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738768534459413E-2"/>
                  <c:y val="3.07457484958272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385750272541292E-2"/>
                  <c:y val="-1.5589776180042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Sheet1!$C$26:$M$26</c:f>
              <c:strCache>
                <c:ptCount val="11"/>
                <c:pt idx="0">
                  <c:v>1a edição</c:v>
                </c:pt>
                <c:pt idx="1">
                  <c:v>2a edição </c:v>
                </c:pt>
                <c:pt idx="2">
                  <c:v>3a edição</c:v>
                </c:pt>
                <c:pt idx="3">
                  <c:v>4a edição</c:v>
                </c:pt>
                <c:pt idx="4">
                  <c:v>5a edição</c:v>
                </c:pt>
                <c:pt idx="5">
                  <c:v>6a edição</c:v>
                </c:pt>
                <c:pt idx="6">
                  <c:v>7a edição</c:v>
                </c:pt>
                <c:pt idx="7">
                  <c:v>8a edição</c:v>
                </c:pt>
                <c:pt idx="8">
                  <c:v>9a edição</c:v>
                </c:pt>
                <c:pt idx="9">
                  <c:v>10a edição</c:v>
                </c:pt>
                <c:pt idx="10">
                  <c:v>11a edição</c:v>
                </c:pt>
              </c:strCache>
            </c:strRef>
          </c:cat>
          <c:val>
            <c:numRef>
              <c:f>Sheet1!$C$27:$M$27</c:f>
              <c:numCache>
                <c:formatCode>0%</c:formatCode>
                <c:ptCount val="11"/>
                <c:pt idx="0">
                  <c:v>2.5130952061881002E-2</c:v>
                </c:pt>
                <c:pt idx="1">
                  <c:v>2.3921104851612848E-2</c:v>
                </c:pt>
                <c:pt idx="2">
                  <c:v>2.2093236800979493E-2</c:v>
                </c:pt>
                <c:pt idx="3" formatCode="###0%">
                  <c:v>4.2246860489303373E-2</c:v>
                </c:pt>
                <c:pt idx="4" formatCode="###0%">
                  <c:v>5.245344965746556E-2</c:v>
                </c:pt>
                <c:pt idx="5" formatCode="###0%">
                  <c:v>7.1406342209063653E-2</c:v>
                </c:pt>
                <c:pt idx="6" formatCode="###0%">
                  <c:v>8.8590404852345539E-2</c:v>
                </c:pt>
                <c:pt idx="7" formatCode="###0%">
                  <c:v>9.7518439016499106E-2</c:v>
                </c:pt>
                <c:pt idx="8" formatCode="###0%">
                  <c:v>0.11304504857496217</c:v>
                </c:pt>
                <c:pt idx="9">
                  <c:v>0.08</c:v>
                </c:pt>
                <c:pt idx="10" formatCode="###0%">
                  <c:v>7.9850664415870437E-2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Sheet1!$B$28</c:f>
              <c:strCache>
                <c:ptCount val="1"/>
                <c:pt idx="0">
                  <c:v>Diminuiu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Sheet1!$C$26:$M$26</c:f>
              <c:strCache>
                <c:ptCount val="11"/>
                <c:pt idx="0">
                  <c:v>1a edição</c:v>
                </c:pt>
                <c:pt idx="1">
                  <c:v>2a edição </c:v>
                </c:pt>
                <c:pt idx="2">
                  <c:v>3a edição</c:v>
                </c:pt>
                <c:pt idx="3">
                  <c:v>4a edição</c:v>
                </c:pt>
                <c:pt idx="4">
                  <c:v>5a edição</c:v>
                </c:pt>
                <c:pt idx="5">
                  <c:v>6a edição</c:v>
                </c:pt>
                <c:pt idx="6">
                  <c:v>7a edição</c:v>
                </c:pt>
                <c:pt idx="7">
                  <c:v>8a edição</c:v>
                </c:pt>
                <c:pt idx="8">
                  <c:v>9a edição</c:v>
                </c:pt>
                <c:pt idx="9">
                  <c:v>10a edição</c:v>
                </c:pt>
                <c:pt idx="10">
                  <c:v>11a edição</c:v>
                </c:pt>
              </c:strCache>
            </c:strRef>
          </c:cat>
          <c:val>
            <c:numRef>
              <c:f>Sheet1!$C$28:$M$28</c:f>
              <c:numCache>
                <c:formatCode>0%</c:formatCode>
                <c:ptCount val="11"/>
                <c:pt idx="0">
                  <c:v>0.89192289152665039</c:v>
                </c:pt>
                <c:pt idx="1">
                  <c:v>0.87458228847565389</c:v>
                </c:pt>
                <c:pt idx="2">
                  <c:v>0.8873985618220549</c:v>
                </c:pt>
                <c:pt idx="3" formatCode="###0%">
                  <c:v>0.86853741708994991</c:v>
                </c:pt>
                <c:pt idx="4" formatCode="###0%">
                  <c:v>0.8422855903627624</c:v>
                </c:pt>
                <c:pt idx="5" formatCode="###0%">
                  <c:v>0.80839252696357622</c:v>
                </c:pt>
                <c:pt idx="6" formatCode="###0%">
                  <c:v>0.77183832584290957</c:v>
                </c:pt>
                <c:pt idx="7" formatCode="###0%">
                  <c:v>0.74398666233038735</c:v>
                </c:pt>
                <c:pt idx="8" formatCode="###0%">
                  <c:v>0.72555494926161013</c:v>
                </c:pt>
                <c:pt idx="9">
                  <c:v>0.79</c:v>
                </c:pt>
                <c:pt idx="10" formatCode="###0%">
                  <c:v>0.78804634955039754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Sheet1!$B$29</c:f>
              <c:strCache>
                <c:ptCount val="1"/>
                <c:pt idx="0">
                  <c:v>Permaneceu igual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7325380607574911E-2"/>
                  <c:y val="-2.58904251273170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6025868991400438E-2"/>
                  <c:y val="2.93614708894832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9364159088454846E-3"/>
                  <c:y val="-2.8996387752011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4539443164168413E-2"/>
                  <c:y val="-3.24395497221509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1525370282778258E-2"/>
                  <c:y val="-8.97205810268308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1395167385591256E-2"/>
                  <c:y val="-7.58935889962168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6142438221089068E-2"/>
                  <c:y val="-6.58454401658846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7378039281056539E-2"/>
                  <c:y val="-6.37747762274686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4691571931374057E-2"/>
                  <c:y val="-7.16207273189992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3585814119848288E-2"/>
                  <c:y val="-7.16207273189992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2.8008845365951853E-2"/>
                  <c:y val="-6.56131104176334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rgbClr val="FFC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Sheet1!$C$26:$M$26</c:f>
              <c:strCache>
                <c:ptCount val="11"/>
                <c:pt idx="0">
                  <c:v>1a edição</c:v>
                </c:pt>
                <c:pt idx="1">
                  <c:v>2a edição </c:v>
                </c:pt>
                <c:pt idx="2">
                  <c:v>3a edição</c:v>
                </c:pt>
                <c:pt idx="3">
                  <c:v>4a edição</c:v>
                </c:pt>
                <c:pt idx="4">
                  <c:v>5a edição</c:v>
                </c:pt>
                <c:pt idx="5">
                  <c:v>6a edição</c:v>
                </c:pt>
                <c:pt idx="6">
                  <c:v>7a edição</c:v>
                </c:pt>
                <c:pt idx="7">
                  <c:v>8a edição</c:v>
                </c:pt>
                <c:pt idx="8">
                  <c:v>9a edição</c:v>
                </c:pt>
                <c:pt idx="9">
                  <c:v>10a edição</c:v>
                </c:pt>
                <c:pt idx="10">
                  <c:v>11a edição</c:v>
                </c:pt>
              </c:strCache>
            </c:strRef>
          </c:cat>
          <c:val>
            <c:numRef>
              <c:f>Sheet1!$C$29:$M$29</c:f>
              <c:numCache>
                <c:formatCode>0%</c:formatCode>
                <c:ptCount val="11"/>
                <c:pt idx="0">
                  <c:v>3.2417332196496486E-2</c:v>
                </c:pt>
                <c:pt idx="1">
                  <c:v>2.9422092401308705E-2</c:v>
                </c:pt>
                <c:pt idx="2">
                  <c:v>4.3716976024168214E-2</c:v>
                </c:pt>
                <c:pt idx="3" formatCode="###0%">
                  <c:v>5.118174626332242E-2</c:v>
                </c:pt>
                <c:pt idx="4" formatCode="###0%">
                  <c:v>6.2065919909961235E-2</c:v>
                </c:pt>
                <c:pt idx="5" formatCode="###0%">
                  <c:v>8.4084292419059944E-2</c:v>
                </c:pt>
                <c:pt idx="6" formatCode="###0%">
                  <c:v>0.10488420571799269</c:v>
                </c:pt>
                <c:pt idx="7" formatCode="###0%">
                  <c:v>0.12829003353073676</c:v>
                </c:pt>
                <c:pt idx="8" formatCode="###0%">
                  <c:v>0.12356429526942488</c:v>
                </c:pt>
                <c:pt idx="9">
                  <c:v>0.1</c:v>
                </c:pt>
                <c:pt idx="10" formatCode="###0%">
                  <c:v>0.10104824490677453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Sheet1!$B$30</c:f>
              <c:strCache>
                <c:ptCount val="1"/>
                <c:pt idx="0">
                  <c:v>Não sabe ainda/não quis responder</c:v>
                </c:pt>
              </c:strCache>
            </c:strRef>
          </c:tx>
          <c:spPr>
            <a:ln w="28575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8905263540335875E-2"/>
                  <c:y val="-6.08594562855094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8874111171826266E-2"/>
                  <c:y val="-4.50631259870782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0267079893529671E-2"/>
                  <c:y val="-4.72907491629189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0881737284197643E-3"/>
                  <c:y val="1.27219300907648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0347513981247217E-2"/>
                  <c:y val="2.25179302284255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1395029110197E-2"/>
                  <c:y val="1.1525384946955269E-2"/>
                </c:manualLayout>
              </c:layout>
              <c:spPr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9912194202813307E-2"/>
                      <c:h val="4.7286588395543235E-2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-1.3200045686190261E-2"/>
                  <c:y val="-1.35950662481574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3793005756493079E-2"/>
                  <c:y val="-1.5358178328766083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910200972788258E-2"/>
                  <c:y val="-3.534402436853402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2.2683059001407446E-2"/>
                  <c:y val="-1.32270185633522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Sheet1!$C$26:$M$26</c:f>
              <c:strCache>
                <c:ptCount val="11"/>
                <c:pt idx="0">
                  <c:v>1a edição</c:v>
                </c:pt>
                <c:pt idx="1">
                  <c:v>2a edição </c:v>
                </c:pt>
                <c:pt idx="2">
                  <c:v>3a edição</c:v>
                </c:pt>
                <c:pt idx="3">
                  <c:v>4a edição</c:v>
                </c:pt>
                <c:pt idx="4">
                  <c:v>5a edição</c:v>
                </c:pt>
                <c:pt idx="5">
                  <c:v>6a edição</c:v>
                </c:pt>
                <c:pt idx="6">
                  <c:v>7a edição</c:v>
                </c:pt>
                <c:pt idx="7">
                  <c:v>8a edição</c:v>
                </c:pt>
                <c:pt idx="8">
                  <c:v>9a edição</c:v>
                </c:pt>
                <c:pt idx="9">
                  <c:v>10a edição</c:v>
                </c:pt>
                <c:pt idx="10">
                  <c:v>11a edição</c:v>
                </c:pt>
              </c:strCache>
            </c:strRef>
          </c:cat>
          <c:val>
            <c:numRef>
              <c:f>Sheet1!$C$30:$M$30</c:f>
              <c:numCache>
                <c:formatCode>0%</c:formatCode>
                <c:ptCount val="11"/>
                <c:pt idx="0">
                  <c:v>5.0528824214972151E-2</c:v>
                </c:pt>
                <c:pt idx="1">
                  <c:v>7.20745142714245E-2</c:v>
                </c:pt>
                <c:pt idx="2">
                  <c:v>4.6791225352797443E-2</c:v>
                </c:pt>
                <c:pt idx="3" formatCode="###0%">
                  <c:v>3.8033976157424272E-2</c:v>
                </c:pt>
                <c:pt idx="4" formatCode="###0%">
                  <c:v>4.3195040069810856E-2</c:v>
                </c:pt>
                <c:pt idx="5" formatCode="###0%">
                  <c:v>3.6116838408300239E-2</c:v>
                </c:pt>
                <c:pt idx="6" formatCode="###0%">
                  <c:v>3.4687063586752206E-2</c:v>
                </c:pt>
                <c:pt idx="7" formatCode="###0%">
                  <c:v>3.0204865122376717E-2</c:v>
                </c:pt>
                <c:pt idx="8" formatCode="###0%">
                  <c:v>3.7835706894002862E-2</c:v>
                </c:pt>
                <c:pt idx="9">
                  <c:v>0.04</c:v>
                </c:pt>
                <c:pt idx="10" formatCode="###0%">
                  <c:v>3.10547411269574E-2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1791149296"/>
        <c:axId val="-1758134608"/>
      </c:lineChart>
      <c:catAx>
        <c:axId val="-1791149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758134608"/>
        <c:crosses val="autoZero"/>
        <c:auto val="1"/>
        <c:lblAlgn val="ctr"/>
        <c:lblOffset val="100"/>
        <c:noMultiLvlLbl val="0"/>
      </c:catAx>
      <c:valAx>
        <c:axId val="-175813460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-1791149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800" b="1"/>
              <a:t>Taxa</a:t>
            </a:r>
            <a:r>
              <a:rPr lang="pt-BR" sz="1800" b="1" baseline="0"/>
              <a:t> de sucesso na obtenção de crédito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4"/>
          <c:order val="0"/>
          <c:tx>
            <c:strRef>
              <c:f>tx_sucesso!$F$6</c:f>
              <c:strCache>
                <c:ptCount val="1"/>
                <c:pt idx="0">
                  <c:v>8ª ed.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tx_sucesso!$A$7:$A$17</c:f>
              <c:strCache>
                <c:ptCount val="11"/>
                <c:pt idx="0">
                  <c:v>Sicoob</c:v>
                </c:pt>
                <c:pt idx="1">
                  <c:v>Banpará</c:v>
                </c:pt>
                <c:pt idx="2">
                  <c:v>Sicredi</c:v>
                </c:pt>
                <c:pt idx="3">
                  <c:v>Banco do Nordeste</c:v>
                </c:pt>
                <c:pt idx="4">
                  <c:v>Banrisul</c:v>
                </c:pt>
                <c:pt idx="5">
                  <c:v>Banco do Brasil</c:v>
                </c:pt>
                <c:pt idx="6">
                  <c:v>Caixa</c:v>
                </c:pt>
                <c:pt idx="7">
                  <c:v>Bradesco</c:v>
                </c:pt>
                <c:pt idx="8">
                  <c:v>Itaú</c:v>
                </c:pt>
                <c:pt idx="9">
                  <c:v>Santander</c:v>
                </c:pt>
                <c:pt idx="10">
                  <c:v>Banco do Povo</c:v>
                </c:pt>
              </c:strCache>
            </c:strRef>
          </c:cat>
          <c:val>
            <c:numRef>
              <c:f>tx_sucesso!$F$7:$F$17</c:f>
              <c:numCache>
                <c:formatCode>0%</c:formatCode>
                <c:ptCount val="11"/>
                <c:pt idx="0">
                  <c:v>0.2476148894171078</c:v>
                </c:pt>
                <c:pt idx="1">
                  <c:v>0.30923606097923478</c:v>
                </c:pt>
                <c:pt idx="2">
                  <c:v>0.19755172611140731</c:v>
                </c:pt>
                <c:pt idx="3">
                  <c:v>0.19366287543153746</c:v>
                </c:pt>
                <c:pt idx="4">
                  <c:v>0.10658217795202488</c:v>
                </c:pt>
                <c:pt idx="5">
                  <c:v>0.20770184501204023</c:v>
                </c:pt>
                <c:pt idx="6">
                  <c:v>0.25312843877013741</c:v>
                </c:pt>
                <c:pt idx="7">
                  <c:v>0.15061032712891026</c:v>
                </c:pt>
                <c:pt idx="8">
                  <c:v>0.13113446460033149</c:v>
                </c:pt>
                <c:pt idx="9">
                  <c:v>9.6524234146006221E-2</c:v>
                </c:pt>
                <c:pt idx="10">
                  <c:v>0.17948572504691007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8E7-4F61-B2E6-A9970058EFF0}"/>
            </c:ext>
          </c:extLst>
        </c:ser>
        <c:ser>
          <c:idx val="1"/>
          <c:order val="1"/>
          <c:tx>
            <c:strRef>
              <c:f>tx_sucesso!$G$6</c:f>
              <c:strCache>
                <c:ptCount val="1"/>
                <c:pt idx="0">
                  <c:v>9ª ed.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tx_sucesso!$A$7:$A$17</c:f>
              <c:strCache>
                <c:ptCount val="11"/>
                <c:pt idx="0">
                  <c:v>Sicoob</c:v>
                </c:pt>
                <c:pt idx="1">
                  <c:v>Banpará</c:v>
                </c:pt>
                <c:pt idx="2">
                  <c:v>Sicredi</c:v>
                </c:pt>
                <c:pt idx="3">
                  <c:v>Banco do Nordeste</c:v>
                </c:pt>
                <c:pt idx="4">
                  <c:v>Banrisul</c:v>
                </c:pt>
                <c:pt idx="5">
                  <c:v>Banco do Brasil</c:v>
                </c:pt>
                <c:pt idx="6">
                  <c:v>Caixa</c:v>
                </c:pt>
                <c:pt idx="7">
                  <c:v>Bradesco</c:v>
                </c:pt>
                <c:pt idx="8">
                  <c:v>Itaú</c:v>
                </c:pt>
                <c:pt idx="9">
                  <c:v>Santander</c:v>
                </c:pt>
                <c:pt idx="10">
                  <c:v>Banco do Povo</c:v>
                </c:pt>
              </c:strCache>
            </c:strRef>
          </c:cat>
          <c:val>
            <c:numRef>
              <c:f>tx_sucesso!$G$7:$G$17</c:f>
              <c:numCache>
                <c:formatCode>0%</c:formatCode>
                <c:ptCount val="11"/>
                <c:pt idx="0">
                  <c:v>0.28228109361305098</c:v>
                </c:pt>
                <c:pt idx="1">
                  <c:v>0.40099014033945285</c:v>
                </c:pt>
                <c:pt idx="2">
                  <c:v>0.29894670144389135</c:v>
                </c:pt>
                <c:pt idx="3">
                  <c:v>0.23797439791711869</c:v>
                </c:pt>
                <c:pt idx="4">
                  <c:v>0.25389721441201196</c:v>
                </c:pt>
                <c:pt idx="5">
                  <c:v>0.24649923829483714</c:v>
                </c:pt>
                <c:pt idx="6">
                  <c:v>0.25875998517570298</c:v>
                </c:pt>
                <c:pt idx="7">
                  <c:v>0.17491116564215364</c:v>
                </c:pt>
                <c:pt idx="8">
                  <c:v>0.15464934719971982</c:v>
                </c:pt>
                <c:pt idx="9">
                  <c:v>0.12414217028310988</c:v>
                </c:pt>
                <c:pt idx="10">
                  <c:v>0.2012046083726117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8E7-4F61-B2E6-A9970058EFF0}"/>
            </c:ext>
          </c:extLst>
        </c:ser>
        <c:ser>
          <c:idx val="3"/>
          <c:order val="2"/>
          <c:tx>
            <c:strRef>
              <c:f>tx_sucesso!$H$6</c:f>
              <c:strCache>
                <c:ptCount val="1"/>
                <c:pt idx="0">
                  <c:v>10ª ed.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tx_sucesso!$A$7:$A$17</c:f>
              <c:strCache>
                <c:ptCount val="11"/>
                <c:pt idx="0">
                  <c:v>Sicoob</c:v>
                </c:pt>
                <c:pt idx="1">
                  <c:v>Banpará</c:v>
                </c:pt>
                <c:pt idx="2">
                  <c:v>Sicredi</c:v>
                </c:pt>
                <c:pt idx="3">
                  <c:v>Banco do Nordeste</c:v>
                </c:pt>
                <c:pt idx="4">
                  <c:v>Banrisul</c:v>
                </c:pt>
                <c:pt idx="5">
                  <c:v>Banco do Brasil</c:v>
                </c:pt>
                <c:pt idx="6">
                  <c:v>Caixa</c:v>
                </c:pt>
                <c:pt idx="7">
                  <c:v>Bradesco</c:v>
                </c:pt>
                <c:pt idx="8">
                  <c:v>Itaú</c:v>
                </c:pt>
                <c:pt idx="9">
                  <c:v>Santander</c:v>
                </c:pt>
                <c:pt idx="10">
                  <c:v>Banco do Povo</c:v>
                </c:pt>
              </c:strCache>
            </c:strRef>
          </c:cat>
          <c:val>
            <c:numRef>
              <c:f>tx_sucesso!$H$7:$H$17</c:f>
              <c:numCache>
                <c:formatCode>0%</c:formatCode>
                <c:ptCount val="11"/>
                <c:pt idx="0">
                  <c:v>0.28018871637569082</c:v>
                </c:pt>
                <c:pt idx="1">
                  <c:v>0.31252134375396384</c:v>
                </c:pt>
                <c:pt idx="2">
                  <c:v>0.26104546141354135</c:v>
                </c:pt>
                <c:pt idx="3">
                  <c:v>0.30935898497119563</c:v>
                </c:pt>
                <c:pt idx="4">
                  <c:v>0.22765415369848899</c:v>
                </c:pt>
                <c:pt idx="5">
                  <c:v>0.23383799442810921</c:v>
                </c:pt>
                <c:pt idx="6">
                  <c:v>0.34886555037835809</c:v>
                </c:pt>
                <c:pt idx="7">
                  <c:v>0.19733828166676973</c:v>
                </c:pt>
                <c:pt idx="8">
                  <c:v>0.21811036619881954</c:v>
                </c:pt>
                <c:pt idx="9">
                  <c:v>0.1437727539311047</c:v>
                </c:pt>
                <c:pt idx="10">
                  <c:v>0.2515353591822066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8E7-4F61-B2E6-A9970058EFF0}"/>
            </c:ext>
          </c:extLst>
        </c:ser>
        <c:ser>
          <c:idx val="0"/>
          <c:order val="3"/>
          <c:tx>
            <c:strRef>
              <c:f>tx_sucesso!$I$6</c:f>
              <c:strCache>
                <c:ptCount val="1"/>
                <c:pt idx="0">
                  <c:v>11ª ed.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tx_sucesso!$A$7:$A$17</c:f>
              <c:strCache>
                <c:ptCount val="11"/>
                <c:pt idx="0">
                  <c:v>Sicoob</c:v>
                </c:pt>
                <c:pt idx="1">
                  <c:v>Banpará</c:v>
                </c:pt>
                <c:pt idx="2">
                  <c:v>Sicredi</c:v>
                </c:pt>
                <c:pt idx="3">
                  <c:v>Banco do Nordeste</c:v>
                </c:pt>
                <c:pt idx="4">
                  <c:v>Banrisul</c:v>
                </c:pt>
                <c:pt idx="5">
                  <c:v>Banco do Brasil</c:v>
                </c:pt>
                <c:pt idx="6">
                  <c:v>Caixa</c:v>
                </c:pt>
                <c:pt idx="7">
                  <c:v>Bradesco</c:v>
                </c:pt>
                <c:pt idx="8">
                  <c:v>Itaú</c:v>
                </c:pt>
                <c:pt idx="9">
                  <c:v>Santander</c:v>
                </c:pt>
                <c:pt idx="10">
                  <c:v>Banco do Povo</c:v>
                </c:pt>
              </c:strCache>
            </c:strRef>
          </c:cat>
          <c:val>
            <c:numRef>
              <c:f>tx_sucesso!$I$7:$I$17</c:f>
              <c:numCache>
                <c:formatCode>0%</c:formatCode>
                <c:ptCount val="11"/>
                <c:pt idx="0">
                  <c:v>0.52441472961246605</c:v>
                </c:pt>
                <c:pt idx="1">
                  <c:v>0.51496456244721089</c:v>
                </c:pt>
                <c:pt idx="2">
                  <c:v>0.4569649542542859</c:v>
                </c:pt>
                <c:pt idx="3">
                  <c:v>0.44699757008917312</c:v>
                </c:pt>
                <c:pt idx="4">
                  <c:v>0.40915543668346877</c:v>
                </c:pt>
                <c:pt idx="5">
                  <c:v>0.40441985838132138</c:v>
                </c:pt>
                <c:pt idx="6">
                  <c:v>0.37723873576042877</c:v>
                </c:pt>
                <c:pt idx="7">
                  <c:v>0.34464103660341366</c:v>
                </c:pt>
                <c:pt idx="8">
                  <c:v>0.31748851670447736</c:v>
                </c:pt>
                <c:pt idx="9">
                  <c:v>0.27361666704548038</c:v>
                </c:pt>
                <c:pt idx="10">
                  <c:v>0.25586545706359126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8E7-4F61-B2E6-A9970058EFF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753557248"/>
        <c:axId val="-1753551264"/>
      </c:barChart>
      <c:catAx>
        <c:axId val="-1753557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753551264"/>
        <c:crosses val="autoZero"/>
        <c:auto val="1"/>
        <c:lblAlgn val="ctr"/>
        <c:lblOffset val="100"/>
        <c:noMultiLvlLbl val="0"/>
      </c:catAx>
      <c:valAx>
        <c:axId val="-175355126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-1753557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pt-BR"/>
    </a:p>
  </c:txPr>
  <c:externalData r:id="rId4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Taxa</a:t>
            </a:r>
            <a:r>
              <a:rPr lang="pt-BR" sz="1800" b="1" baseline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de sucesso na obtenção de crédito</a:t>
            </a:r>
            <a:br>
              <a:rPr lang="pt-BR" sz="1800" b="1" baseline="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pt-BR" sz="1800" b="0" i="1" baseline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Comparação entre quem buscou em 2020 x buscou 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4"/>
          <c:order val="0"/>
          <c:tx>
            <c:strRef>
              <c:f>tx_sucesso!$C$53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tx_sucesso!$A$54:$A$61</c:f>
              <c:strCache>
                <c:ptCount val="8"/>
                <c:pt idx="0">
                  <c:v>Banco do Nordeste</c:v>
                </c:pt>
                <c:pt idx="1">
                  <c:v>Sicoob</c:v>
                </c:pt>
                <c:pt idx="2">
                  <c:v>Sicredi</c:v>
                </c:pt>
                <c:pt idx="3">
                  <c:v>Banco do Brasil</c:v>
                </c:pt>
                <c:pt idx="4">
                  <c:v>Itaú</c:v>
                </c:pt>
                <c:pt idx="5">
                  <c:v>Bradesco</c:v>
                </c:pt>
                <c:pt idx="6">
                  <c:v>Caixa</c:v>
                </c:pt>
                <c:pt idx="7">
                  <c:v>Santander</c:v>
                </c:pt>
              </c:strCache>
            </c:strRef>
          </c:cat>
          <c:val>
            <c:numRef>
              <c:f>tx_sucesso!$C$54:$C$61</c:f>
              <c:numCache>
                <c:formatCode>0%</c:formatCode>
                <c:ptCount val="8"/>
                <c:pt idx="0">
                  <c:v>0.43778895738249068</c:v>
                </c:pt>
                <c:pt idx="1">
                  <c:v>0.59719637610186094</c:v>
                </c:pt>
                <c:pt idx="2">
                  <c:v>0.49281076598854834</c:v>
                </c:pt>
                <c:pt idx="3">
                  <c:v>0.45577379766541082</c:v>
                </c:pt>
                <c:pt idx="4">
                  <c:v>0.33068980996558434</c:v>
                </c:pt>
                <c:pt idx="5">
                  <c:v>0.40464063561431135</c:v>
                </c:pt>
                <c:pt idx="6">
                  <c:v>0.45344991548329894</c:v>
                </c:pt>
                <c:pt idx="7">
                  <c:v>0.29616970965352757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AFD-4C4A-B66F-96F4E3F12465}"/>
            </c:ext>
          </c:extLst>
        </c:ser>
        <c:ser>
          <c:idx val="1"/>
          <c:order val="1"/>
          <c:tx>
            <c:strRef>
              <c:f>tx_sucesso!$D$53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tx_sucesso!$A$54:$A$61</c:f>
              <c:strCache>
                <c:ptCount val="8"/>
                <c:pt idx="0">
                  <c:v>Banco do Nordeste</c:v>
                </c:pt>
                <c:pt idx="1">
                  <c:v>Sicoob</c:v>
                </c:pt>
                <c:pt idx="2">
                  <c:v>Sicredi</c:v>
                </c:pt>
                <c:pt idx="3">
                  <c:v>Banco do Brasil</c:v>
                </c:pt>
                <c:pt idx="4">
                  <c:v>Itaú</c:v>
                </c:pt>
                <c:pt idx="5">
                  <c:v>Bradesco</c:v>
                </c:pt>
                <c:pt idx="6">
                  <c:v>Caixa</c:v>
                </c:pt>
                <c:pt idx="7">
                  <c:v>Santander</c:v>
                </c:pt>
              </c:strCache>
            </c:strRef>
          </c:cat>
          <c:val>
            <c:numRef>
              <c:f>tx_sucesso!$D$54:$D$61</c:f>
              <c:numCache>
                <c:formatCode>0%</c:formatCode>
                <c:ptCount val="8"/>
                <c:pt idx="0">
                  <c:v>0.45280493047248804</c:v>
                </c:pt>
                <c:pt idx="1">
                  <c:v>0.42968384821314748</c:v>
                </c:pt>
                <c:pt idx="2">
                  <c:v>0.42830602009318119</c:v>
                </c:pt>
                <c:pt idx="3">
                  <c:v>0.34793649008433214</c:v>
                </c:pt>
                <c:pt idx="4">
                  <c:v>0.30213386871703707</c:v>
                </c:pt>
                <c:pt idx="5">
                  <c:v>0.28980444330000144</c:v>
                </c:pt>
                <c:pt idx="6">
                  <c:v>0.27421333723471902</c:v>
                </c:pt>
                <c:pt idx="7">
                  <c:v>0.25741063537867359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AFD-4C4A-B66F-96F4E3F1246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753553984"/>
        <c:axId val="-1753556704"/>
      </c:barChart>
      <c:catAx>
        <c:axId val="-1753553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753556704"/>
        <c:crosses val="autoZero"/>
        <c:auto val="1"/>
        <c:lblAlgn val="ctr"/>
        <c:lblOffset val="100"/>
        <c:noMultiLvlLbl val="0"/>
      </c:catAx>
      <c:valAx>
        <c:axId val="-175355670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-1753553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pt-BR"/>
    </a:p>
  </c:txPr>
  <c:externalData r:id="rId4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600" b="1"/>
              <a:t>A renda do seu negócio é o principal rendimento da sua família?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Sheet1!$B$273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Sheet1!$C$272:$E$272</c:f>
              <c:strCache>
                <c:ptCount val="3"/>
                <c:pt idx="0">
                  <c:v>MEI</c:v>
                </c:pt>
                <c:pt idx="1">
                  <c:v>MPE</c:v>
                </c:pt>
                <c:pt idx="2">
                  <c:v>PeqNeg</c:v>
                </c:pt>
              </c:strCache>
            </c:strRef>
          </c:cat>
          <c:val>
            <c:numRef>
              <c:f>Sheet1!$C$273:$E$273</c:f>
              <c:numCache>
                <c:formatCode>###0%</c:formatCode>
                <c:ptCount val="3"/>
                <c:pt idx="0">
                  <c:v>0.71278387863716464</c:v>
                </c:pt>
                <c:pt idx="1">
                  <c:v>0.80968169963593051</c:v>
                </c:pt>
                <c:pt idx="2">
                  <c:v>0.75315525506199132</c:v>
                </c:pt>
              </c:numCache>
            </c:numRef>
          </c:val>
        </c:ser>
        <c:ser>
          <c:idx val="1"/>
          <c:order val="1"/>
          <c:tx>
            <c:strRef>
              <c:f>Sheet1!$B$274</c:f>
              <c:strCache>
                <c:ptCount val="1"/>
                <c:pt idx="0">
                  <c:v>Não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Sheet1!$C$272:$E$272</c:f>
              <c:strCache>
                <c:ptCount val="3"/>
                <c:pt idx="0">
                  <c:v>MEI</c:v>
                </c:pt>
                <c:pt idx="1">
                  <c:v>MPE</c:v>
                </c:pt>
                <c:pt idx="2">
                  <c:v>PeqNeg</c:v>
                </c:pt>
              </c:strCache>
            </c:strRef>
          </c:cat>
          <c:val>
            <c:numRef>
              <c:f>Sheet1!$C$274:$E$274</c:f>
              <c:numCache>
                <c:formatCode>###0%</c:formatCode>
                <c:ptCount val="3"/>
                <c:pt idx="0">
                  <c:v>0.28721612136283536</c:v>
                </c:pt>
                <c:pt idx="1">
                  <c:v>0.19031830036406949</c:v>
                </c:pt>
                <c:pt idx="2">
                  <c:v>0.24684474493800868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5"/>
        <c:overlap val="100"/>
        <c:axId val="-1753555616"/>
        <c:axId val="-1753543648"/>
      </c:barChart>
      <c:catAx>
        <c:axId val="-1753555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753543648"/>
        <c:crosses val="autoZero"/>
        <c:auto val="1"/>
        <c:lblAlgn val="ctr"/>
        <c:lblOffset val="100"/>
        <c:noMultiLvlLbl val="0"/>
      </c:catAx>
      <c:valAx>
        <c:axId val="-1753543648"/>
        <c:scaling>
          <c:orientation val="minMax"/>
          <c:max val="1"/>
        </c:scaling>
        <c:delete val="1"/>
        <c:axPos val="l"/>
        <c:numFmt formatCode="###0%" sourceLinked="1"/>
        <c:majorTickMark val="none"/>
        <c:minorTickMark val="none"/>
        <c:tickLblPos val="nextTo"/>
        <c:crossAx val="-1753555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600" b="1"/>
              <a:t>Nos últimos 12 meses este rendimento foi suficiente para cobrir seus gastos familiares do dia-a-dia?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Sheet1!$B$305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Sheet1!$C$304:$E$304</c:f>
              <c:strCache>
                <c:ptCount val="3"/>
                <c:pt idx="0">
                  <c:v>MEI</c:v>
                </c:pt>
                <c:pt idx="1">
                  <c:v>MPE</c:v>
                </c:pt>
                <c:pt idx="2">
                  <c:v>PeqNeg</c:v>
                </c:pt>
              </c:strCache>
            </c:strRef>
          </c:cat>
          <c:val>
            <c:numRef>
              <c:f>Sheet1!$C$305:$E$305</c:f>
              <c:numCache>
                <c:formatCode>###0%</c:formatCode>
                <c:ptCount val="3"/>
                <c:pt idx="0">
                  <c:v>0.26484160417110569</c:v>
                </c:pt>
                <c:pt idx="1">
                  <c:v>0.41452480064366781</c:v>
                </c:pt>
                <c:pt idx="2">
                  <c:v>0.33187768609466334</c:v>
                </c:pt>
              </c:numCache>
            </c:numRef>
          </c:val>
        </c:ser>
        <c:ser>
          <c:idx val="1"/>
          <c:order val="1"/>
          <c:tx>
            <c:strRef>
              <c:f>Sheet1!$B$306</c:f>
              <c:strCache>
                <c:ptCount val="1"/>
                <c:pt idx="0">
                  <c:v>Não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Sheet1!$C$304:$E$304</c:f>
              <c:strCache>
                <c:ptCount val="3"/>
                <c:pt idx="0">
                  <c:v>MEI</c:v>
                </c:pt>
                <c:pt idx="1">
                  <c:v>MPE</c:v>
                </c:pt>
                <c:pt idx="2">
                  <c:v>PeqNeg</c:v>
                </c:pt>
              </c:strCache>
            </c:strRef>
          </c:cat>
          <c:val>
            <c:numRef>
              <c:f>Sheet1!$C$306:$E$306</c:f>
              <c:numCache>
                <c:formatCode>###0%</c:formatCode>
                <c:ptCount val="3"/>
                <c:pt idx="0">
                  <c:v>0.73515839582889431</c:v>
                </c:pt>
                <c:pt idx="1">
                  <c:v>0.58547519935633219</c:v>
                </c:pt>
                <c:pt idx="2">
                  <c:v>0.6681223139053365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5"/>
        <c:overlap val="100"/>
        <c:axId val="-1753546368"/>
        <c:axId val="-1753552352"/>
      </c:barChart>
      <c:catAx>
        <c:axId val="-1753546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753552352"/>
        <c:crosses val="autoZero"/>
        <c:auto val="1"/>
        <c:lblAlgn val="ctr"/>
        <c:lblOffset val="100"/>
        <c:noMultiLvlLbl val="0"/>
      </c:catAx>
      <c:valAx>
        <c:axId val="-1753552352"/>
        <c:scaling>
          <c:orientation val="minMax"/>
          <c:max val="1"/>
        </c:scaling>
        <c:delete val="1"/>
        <c:axPos val="l"/>
        <c:numFmt formatCode="###0%" sourceLinked="1"/>
        <c:majorTickMark val="none"/>
        <c:minorTickMark val="none"/>
        <c:tickLblPos val="nextTo"/>
        <c:crossAx val="-1753546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6390406846102408"/>
          <c:y val="0.4873826506055382"/>
          <c:w val="0.12410543330072928"/>
          <c:h val="0.13496791700245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600" b="1"/>
              <a:t>Qual das seguintes frases representam melhor a situação que você vive agora?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Plan10!$C$3</c:f>
              <c:strCache>
                <c:ptCount val="1"/>
                <c:pt idx="0">
                  <c:v>8a edição</c:v>
                </c:pt>
              </c:strCache>
            </c:strRef>
          </c:tx>
          <c:spPr>
            <a:solidFill>
              <a:schemeClr val="accent1">
                <a:shade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Plan10!$B$4:$B$7</c:f>
              <c:strCache>
                <c:ptCount val="4"/>
                <c:pt idx="0">
                  <c:v>Ainda tenho muitas dificuldades para manter meu negócio</c:v>
                </c:pt>
                <c:pt idx="1">
                  <c:v>O pior já passou</c:v>
                </c:pt>
                <c:pt idx="2">
                  <c:v>Os desafios provocaram mudanças que foram valiosas para o meu negócio</c:v>
                </c:pt>
                <c:pt idx="3">
                  <c:v>Animado com as novas oportunidades</c:v>
                </c:pt>
              </c:strCache>
            </c:strRef>
          </c:cat>
          <c:val>
            <c:numRef>
              <c:f>Plan10!$C$4:$C$7</c:f>
              <c:numCache>
                <c:formatCode>###0%</c:formatCode>
                <c:ptCount val="4"/>
                <c:pt idx="0">
                  <c:v>0.43032014884575454</c:v>
                </c:pt>
                <c:pt idx="1">
                  <c:v>0.1806929131924877</c:v>
                </c:pt>
                <c:pt idx="2">
                  <c:v>0.25872276996768734</c:v>
                </c:pt>
                <c:pt idx="3">
                  <c:v>0.13026416799407042</c:v>
                </c:pt>
              </c:numCache>
            </c:numRef>
          </c:val>
        </c:ser>
        <c:ser>
          <c:idx val="1"/>
          <c:order val="1"/>
          <c:tx>
            <c:strRef>
              <c:f>Plan10!$D$3</c:f>
              <c:strCache>
                <c:ptCount val="1"/>
                <c:pt idx="0">
                  <c:v>9a edição</c:v>
                </c:pt>
              </c:strCache>
            </c:strRef>
          </c:tx>
          <c:spPr>
            <a:solidFill>
              <a:schemeClr val="accent1">
                <a:shade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Plan10!$B$4:$B$7</c:f>
              <c:strCache>
                <c:ptCount val="4"/>
                <c:pt idx="0">
                  <c:v>Ainda tenho muitas dificuldades para manter meu negócio</c:v>
                </c:pt>
                <c:pt idx="1">
                  <c:v>O pior já passou</c:v>
                </c:pt>
                <c:pt idx="2">
                  <c:v>Os desafios provocaram mudanças que foram valiosas para o meu negócio</c:v>
                </c:pt>
                <c:pt idx="3">
                  <c:v>Animado com as novas oportunidades</c:v>
                </c:pt>
              </c:strCache>
            </c:strRef>
          </c:cat>
          <c:val>
            <c:numRef>
              <c:f>Plan10!$D$4:$D$7</c:f>
              <c:numCache>
                <c:formatCode>###0%</c:formatCode>
                <c:ptCount val="4"/>
                <c:pt idx="0">
                  <c:v>0.47139169407463655</c:v>
                </c:pt>
                <c:pt idx="1">
                  <c:v>0.1349257808686519</c:v>
                </c:pt>
                <c:pt idx="2">
                  <c:v>0.26770086366965584</c:v>
                </c:pt>
                <c:pt idx="3">
                  <c:v>0.12598166138705569</c:v>
                </c:pt>
              </c:numCache>
            </c:numRef>
          </c:val>
        </c:ser>
        <c:ser>
          <c:idx val="2"/>
          <c:order val="2"/>
          <c:tx>
            <c:strRef>
              <c:f>Plan10!$E$3</c:f>
              <c:strCache>
                <c:ptCount val="1"/>
                <c:pt idx="0">
                  <c:v>10a edição</c:v>
                </c:pt>
              </c:strCache>
            </c:strRef>
          </c:tx>
          <c:spPr>
            <a:solidFill>
              <a:schemeClr val="accent1">
                <a:tint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Plan10!$B$4:$B$7</c:f>
              <c:strCache>
                <c:ptCount val="4"/>
                <c:pt idx="0">
                  <c:v>Ainda tenho muitas dificuldades para manter meu negócio</c:v>
                </c:pt>
                <c:pt idx="1">
                  <c:v>O pior já passou</c:v>
                </c:pt>
                <c:pt idx="2">
                  <c:v>Os desafios provocaram mudanças que foram valiosas para o meu negócio</c:v>
                </c:pt>
                <c:pt idx="3">
                  <c:v>Animado com as novas oportunidades</c:v>
                </c:pt>
              </c:strCache>
            </c:strRef>
          </c:cat>
          <c:val>
            <c:numRef>
              <c:f>Plan10!$E$4:$E$7</c:f>
              <c:numCache>
                <c:formatCode>###0%</c:formatCode>
                <c:ptCount val="4"/>
                <c:pt idx="0">
                  <c:v>0.56790540585584992</c:v>
                </c:pt>
                <c:pt idx="1">
                  <c:v>8.7751689098895552E-2</c:v>
                </c:pt>
                <c:pt idx="2">
                  <c:v>0.24414489554016805</c:v>
                </c:pt>
                <c:pt idx="3">
                  <c:v>0.10019800950508653</c:v>
                </c:pt>
              </c:numCache>
            </c:numRef>
          </c:val>
        </c:ser>
        <c:ser>
          <c:idx val="3"/>
          <c:order val="3"/>
          <c:tx>
            <c:strRef>
              <c:f>Plan10!$F$3</c:f>
              <c:strCache>
                <c:ptCount val="1"/>
                <c:pt idx="0">
                  <c:v>11a edição</c:v>
                </c:pt>
              </c:strCache>
            </c:strRef>
          </c:tx>
          <c:spPr>
            <a:solidFill>
              <a:schemeClr val="accent1">
                <a:tint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Plan10!$B$4:$B$7</c:f>
              <c:strCache>
                <c:ptCount val="4"/>
                <c:pt idx="0">
                  <c:v>Ainda tenho muitas dificuldades para manter meu negócio</c:v>
                </c:pt>
                <c:pt idx="1">
                  <c:v>O pior já passou</c:v>
                </c:pt>
                <c:pt idx="2">
                  <c:v>Os desafios provocaram mudanças que foram valiosas para o meu negócio</c:v>
                </c:pt>
                <c:pt idx="3">
                  <c:v>Animado com as novas oportunidades</c:v>
                </c:pt>
              </c:strCache>
            </c:strRef>
          </c:cat>
          <c:val>
            <c:numRef>
              <c:f>Plan10!$F$4:$F$7</c:f>
              <c:numCache>
                <c:formatCode>###0%</c:formatCode>
                <c:ptCount val="4"/>
                <c:pt idx="0">
                  <c:v>0.56168969761947307</c:v>
                </c:pt>
                <c:pt idx="1">
                  <c:v>9.9293321168961293E-2</c:v>
                </c:pt>
                <c:pt idx="2">
                  <c:v>0.23704866039368597</c:v>
                </c:pt>
                <c:pt idx="3">
                  <c:v>0.1019683208178797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753550720"/>
        <c:axId val="-1753545824"/>
      </c:barChart>
      <c:catAx>
        <c:axId val="-17535507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753545824"/>
        <c:crosses val="autoZero"/>
        <c:auto val="1"/>
        <c:lblAlgn val="ctr"/>
        <c:lblOffset val="100"/>
        <c:noMultiLvlLbl val="0"/>
      </c:catAx>
      <c:valAx>
        <c:axId val="-1753545824"/>
        <c:scaling>
          <c:orientation val="minMax"/>
        </c:scaling>
        <c:delete val="1"/>
        <c:axPos val="b"/>
        <c:numFmt formatCode="###0%" sourceLinked="1"/>
        <c:majorTickMark val="none"/>
        <c:minorTickMark val="none"/>
        <c:tickLblPos val="nextTo"/>
        <c:crossAx val="-1753550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486528962029099"/>
          <c:y val="0.30346726777965627"/>
          <c:w val="0.15188860095019771"/>
          <c:h val="0.245459524323488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>
                <a:effectLst/>
              </a:rPr>
              <a:t>Proporção de empresários “</a:t>
            </a:r>
            <a:r>
              <a:rPr lang="pt-BR" sz="1800" b="1" i="0" baseline="0">
                <a:effectLst/>
              </a:rPr>
              <a:t>Aflitos”, preocupados com o futuro</a:t>
            </a:r>
            <a:endParaRPr lang="pt-BR" sz="18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1.3154425612052731E-2"/>
          <c:y val="0.38523564375535008"/>
          <c:w val="0.97369114877589458"/>
          <c:h val="0.477400946031210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dificuldades!$B$4</c:f>
              <c:strCache>
                <c:ptCount val="1"/>
                <c:pt idx="0">
                  <c:v>8ª ed.</c:v>
                </c:pt>
              </c:strCache>
            </c:strRef>
          </c:tx>
          <c:spPr>
            <a:solidFill>
              <a:schemeClr val="accent6">
                <a:tint val="58000"/>
              </a:schemeClr>
            </a:solidFill>
            <a:ln>
              <a:noFill/>
            </a:ln>
            <a:effectLst/>
          </c:spPr>
          <c:invertIfNegative val="0"/>
          <c:dPt>
            <c:idx val="10"/>
            <c:invertIfNegative val="0"/>
            <c:bubble3D val="0"/>
            <c:spPr>
              <a:solidFill>
                <a:schemeClr val="accent6">
                  <a:tint val="58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0AE-44C9-80D7-40F82044DE7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dificuldades!$A$5:$A$11</c:f>
              <c:strCache>
                <c:ptCount val="7"/>
                <c:pt idx="0">
                  <c:v>Academias e ativ. físicas</c:v>
                </c:pt>
                <c:pt idx="1">
                  <c:v>Economia criativa</c:v>
                </c:pt>
                <c:pt idx="2">
                  <c:v>Serviços de alimentação</c:v>
                </c:pt>
                <c:pt idx="3">
                  <c:v>Turismo</c:v>
                </c:pt>
                <c:pt idx="4">
                  <c:v>Logística e transporte</c:v>
                </c:pt>
                <c:pt idx="5">
                  <c:v>Beleza</c:v>
                </c:pt>
                <c:pt idx="6">
                  <c:v>Moda</c:v>
                </c:pt>
              </c:strCache>
            </c:strRef>
          </c:cat>
          <c:val>
            <c:numRef>
              <c:f>dificuldades!$B$5:$B$11</c:f>
              <c:numCache>
                <c:formatCode>0%</c:formatCode>
                <c:ptCount val="7"/>
                <c:pt idx="0">
                  <c:v>0.49958600535757774</c:v>
                </c:pt>
                <c:pt idx="1">
                  <c:v>0.62839877883063355</c:v>
                </c:pt>
                <c:pt idx="2">
                  <c:v>0.47989091657847732</c:v>
                </c:pt>
                <c:pt idx="3">
                  <c:v>0.47824405763021971</c:v>
                </c:pt>
                <c:pt idx="4">
                  <c:v>0.48450540980222451</c:v>
                </c:pt>
                <c:pt idx="5">
                  <c:v>0.42633323148148877</c:v>
                </c:pt>
                <c:pt idx="6">
                  <c:v>0.4871854470460707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0AE-44C9-80D7-40F82044DE75}"/>
            </c:ext>
          </c:extLst>
        </c:ser>
        <c:ser>
          <c:idx val="1"/>
          <c:order val="1"/>
          <c:tx>
            <c:strRef>
              <c:f>dificuldades!$C$4</c:f>
              <c:strCache>
                <c:ptCount val="1"/>
                <c:pt idx="0">
                  <c:v>9ª ed.</c:v>
                </c:pt>
              </c:strCache>
            </c:strRef>
          </c:tx>
          <c:spPr>
            <a:solidFill>
              <a:schemeClr val="accent6">
                <a:tint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dificuldades!$A$5:$A$11</c:f>
              <c:strCache>
                <c:ptCount val="7"/>
                <c:pt idx="0">
                  <c:v>Academias e ativ. físicas</c:v>
                </c:pt>
                <c:pt idx="1">
                  <c:v>Economia criativa</c:v>
                </c:pt>
                <c:pt idx="2">
                  <c:v>Serviços de alimentação</c:v>
                </c:pt>
                <c:pt idx="3">
                  <c:v>Turismo</c:v>
                </c:pt>
                <c:pt idx="4">
                  <c:v>Logística e transporte</c:v>
                </c:pt>
                <c:pt idx="5">
                  <c:v>Beleza</c:v>
                </c:pt>
                <c:pt idx="6">
                  <c:v>Moda</c:v>
                </c:pt>
              </c:strCache>
            </c:strRef>
          </c:cat>
          <c:val>
            <c:numRef>
              <c:f>dificuldades!$C$5:$C$11</c:f>
              <c:numCache>
                <c:formatCode>0%</c:formatCode>
                <c:ptCount val="7"/>
                <c:pt idx="0">
                  <c:v>0.55571355096360386</c:v>
                </c:pt>
                <c:pt idx="1">
                  <c:v>0.58094545980253331</c:v>
                </c:pt>
                <c:pt idx="2">
                  <c:v>0.55328289616977733</c:v>
                </c:pt>
                <c:pt idx="3">
                  <c:v>0.54985434932065125</c:v>
                </c:pt>
                <c:pt idx="4">
                  <c:v>0.5501927199439749</c:v>
                </c:pt>
                <c:pt idx="5">
                  <c:v>0.47496761678407923</c:v>
                </c:pt>
                <c:pt idx="6">
                  <c:v>0.51370152038174521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0AE-44C9-80D7-40F82044DE75}"/>
            </c:ext>
          </c:extLst>
        </c:ser>
        <c:ser>
          <c:idx val="2"/>
          <c:order val="2"/>
          <c:tx>
            <c:strRef>
              <c:f>dificuldades!$D$4</c:f>
              <c:strCache>
                <c:ptCount val="1"/>
                <c:pt idx="0">
                  <c:v>10ª ed.</c:v>
                </c:pt>
              </c:strCache>
            </c:strRef>
          </c:tx>
          <c:spPr>
            <a:solidFill>
              <a:schemeClr val="accent6">
                <a:shade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dificuldades!$A$5:$A$11</c:f>
              <c:strCache>
                <c:ptCount val="7"/>
                <c:pt idx="0">
                  <c:v>Academias e ativ. físicas</c:v>
                </c:pt>
                <c:pt idx="1">
                  <c:v>Economia criativa</c:v>
                </c:pt>
                <c:pt idx="2">
                  <c:v>Serviços de alimentação</c:v>
                </c:pt>
                <c:pt idx="3">
                  <c:v>Turismo</c:v>
                </c:pt>
                <c:pt idx="4">
                  <c:v>Logística e transporte</c:v>
                </c:pt>
                <c:pt idx="5">
                  <c:v>Beleza</c:v>
                </c:pt>
                <c:pt idx="6">
                  <c:v>Moda</c:v>
                </c:pt>
              </c:strCache>
            </c:strRef>
          </c:cat>
          <c:val>
            <c:numRef>
              <c:f>dificuldades!$D$5:$D$11</c:f>
              <c:numCache>
                <c:formatCode>0%</c:formatCode>
                <c:ptCount val="7"/>
                <c:pt idx="0">
                  <c:v>0.5423414470681357</c:v>
                </c:pt>
                <c:pt idx="1">
                  <c:v>0.66590981578455599</c:v>
                </c:pt>
                <c:pt idx="2">
                  <c:v>0.68215878158710141</c:v>
                </c:pt>
                <c:pt idx="3">
                  <c:v>0.60453961440403814</c:v>
                </c:pt>
                <c:pt idx="4">
                  <c:v>0.58957289673410596</c:v>
                </c:pt>
                <c:pt idx="5">
                  <c:v>0.63526099917692058</c:v>
                </c:pt>
                <c:pt idx="6">
                  <c:v>0.59985730130630843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0AE-44C9-80D7-40F82044DE75}"/>
            </c:ext>
          </c:extLst>
        </c:ser>
        <c:ser>
          <c:idx val="3"/>
          <c:order val="3"/>
          <c:tx>
            <c:strRef>
              <c:f>dificuldades!$E$4</c:f>
              <c:strCache>
                <c:ptCount val="1"/>
                <c:pt idx="0">
                  <c:v>11ª ed.</c:v>
                </c:pt>
              </c:strCache>
            </c:strRef>
          </c:tx>
          <c:spPr>
            <a:solidFill>
              <a:schemeClr val="accent6">
                <a:shade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dificuldades!$A$5:$A$11</c:f>
              <c:strCache>
                <c:ptCount val="7"/>
                <c:pt idx="0">
                  <c:v>Academias e ativ. físicas</c:v>
                </c:pt>
                <c:pt idx="1">
                  <c:v>Economia criativa</c:v>
                </c:pt>
                <c:pt idx="2">
                  <c:v>Serviços de alimentação</c:v>
                </c:pt>
                <c:pt idx="3">
                  <c:v>Turismo</c:v>
                </c:pt>
                <c:pt idx="4">
                  <c:v>Logística e transporte</c:v>
                </c:pt>
                <c:pt idx="5">
                  <c:v>Beleza</c:v>
                </c:pt>
                <c:pt idx="6">
                  <c:v>Moda</c:v>
                </c:pt>
              </c:strCache>
            </c:strRef>
          </c:cat>
          <c:val>
            <c:numRef>
              <c:f>dificuldades!$E$5:$E$11</c:f>
              <c:numCache>
                <c:formatCode>0%</c:formatCode>
                <c:ptCount val="7"/>
                <c:pt idx="0">
                  <c:v>0.71639324631780621</c:v>
                </c:pt>
                <c:pt idx="1">
                  <c:v>0.68674119722946458</c:v>
                </c:pt>
                <c:pt idx="2">
                  <c:v>0.65086440514102062</c:v>
                </c:pt>
                <c:pt idx="3">
                  <c:v>0.64988742274329692</c:v>
                </c:pt>
                <c:pt idx="4">
                  <c:v>0.60910930871349023</c:v>
                </c:pt>
                <c:pt idx="5">
                  <c:v>0.60882846874015217</c:v>
                </c:pt>
                <c:pt idx="6">
                  <c:v>0.59423723778913717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C0AE-44C9-80D7-40F82044DE7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6"/>
        <c:overlap val="-10"/>
        <c:axId val="-1753550176"/>
        <c:axId val="-1753555072"/>
      </c:barChart>
      <c:catAx>
        <c:axId val="-1753550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753555072"/>
        <c:crosses val="autoZero"/>
        <c:auto val="1"/>
        <c:lblAlgn val="ctr"/>
        <c:lblOffset val="100"/>
        <c:noMultiLvlLbl val="0"/>
      </c:catAx>
      <c:valAx>
        <c:axId val="-175355507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-1753550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7692448210922785"/>
          <c:y val="0.16830152434000861"/>
          <c:w val="0.24615103578154426"/>
          <c:h val="0.10464817203782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dificuldades!$B$4</c:f>
              <c:strCache>
                <c:ptCount val="1"/>
                <c:pt idx="0">
                  <c:v>set/20</c:v>
                </c:pt>
              </c:strCache>
            </c:strRef>
          </c:tx>
          <c:spPr>
            <a:solidFill>
              <a:schemeClr val="accent6">
                <a:tint val="58000"/>
              </a:schemeClr>
            </a:solidFill>
            <a:ln>
              <a:noFill/>
            </a:ln>
            <a:effectLst/>
          </c:spPr>
          <c:invertIfNegative val="0"/>
          <c:dPt>
            <c:idx val="10"/>
            <c:invertIfNegative val="0"/>
            <c:bubble3D val="0"/>
            <c:spPr>
              <a:solidFill>
                <a:schemeClr val="accent6">
                  <a:tint val="58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971-4B77-9E4E-475471D11CC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dificuldades!$A$12:$A$18</c:f>
              <c:strCache>
                <c:ptCount val="7"/>
                <c:pt idx="0">
                  <c:v>Comércio varejista</c:v>
                </c:pt>
                <c:pt idx="1">
                  <c:v>Oficinas e peças auto</c:v>
                </c:pt>
                <c:pt idx="2">
                  <c:v>Total Geral</c:v>
                </c:pt>
                <c:pt idx="3">
                  <c:v>Artesanato</c:v>
                </c:pt>
                <c:pt idx="4">
                  <c:v>Construção civil</c:v>
                </c:pt>
                <c:pt idx="5">
                  <c:v>Educação</c:v>
                </c:pt>
                <c:pt idx="6">
                  <c:v>Indústria - Outros</c:v>
                </c:pt>
              </c:strCache>
            </c:strRef>
          </c:cat>
          <c:val>
            <c:numRef>
              <c:f>dificuldades!$B$12:$B$18</c:f>
              <c:numCache>
                <c:formatCode>0%</c:formatCode>
                <c:ptCount val="7"/>
                <c:pt idx="0">
                  <c:v>0.44131979096647111</c:v>
                </c:pt>
                <c:pt idx="1">
                  <c:v>0.40473325310870439</c:v>
                </c:pt>
                <c:pt idx="2">
                  <c:v>0.43032014884575454</c:v>
                </c:pt>
                <c:pt idx="3">
                  <c:v>0.44028672875346631</c:v>
                </c:pt>
                <c:pt idx="4">
                  <c:v>0.34557867198515863</c:v>
                </c:pt>
                <c:pt idx="5">
                  <c:v>0.50956099737825622</c:v>
                </c:pt>
                <c:pt idx="6">
                  <c:v>0.39466582754050217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971-4B77-9E4E-475471D11CC9}"/>
            </c:ext>
          </c:extLst>
        </c:ser>
        <c:ser>
          <c:idx val="1"/>
          <c:order val="1"/>
          <c:tx>
            <c:strRef>
              <c:f>dificuldades!$C$4</c:f>
              <c:strCache>
                <c:ptCount val="1"/>
                <c:pt idx="0">
                  <c:v>nov/20</c:v>
                </c:pt>
              </c:strCache>
            </c:strRef>
          </c:tx>
          <c:spPr>
            <a:solidFill>
              <a:schemeClr val="accent6">
                <a:tint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dificuldades!$A$12:$A$18</c:f>
              <c:strCache>
                <c:ptCount val="7"/>
                <c:pt idx="0">
                  <c:v>Comércio varejista</c:v>
                </c:pt>
                <c:pt idx="1">
                  <c:v>Oficinas e peças auto</c:v>
                </c:pt>
                <c:pt idx="2">
                  <c:v>Total Geral</c:v>
                </c:pt>
                <c:pt idx="3">
                  <c:v>Artesanato</c:v>
                </c:pt>
                <c:pt idx="4">
                  <c:v>Construção civil</c:v>
                </c:pt>
                <c:pt idx="5">
                  <c:v>Educação</c:v>
                </c:pt>
                <c:pt idx="6">
                  <c:v>Indústria - Outros</c:v>
                </c:pt>
              </c:strCache>
            </c:strRef>
          </c:cat>
          <c:val>
            <c:numRef>
              <c:f>dificuldades!$C$12:$C$18</c:f>
              <c:numCache>
                <c:formatCode>0%</c:formatCode>
                <c:ptCount val="7"/>
                <c:pt idx="0">
                  <c:v>0.49447357200083369</c:v>
                </c:pt>
                <c:pt idx="1">
                  <c:v>0.38444526006428403</c:v>
                </c:pt>
                <c:pt idx="2">
                  <c:v>0.47139169407463655</c:v>
                </c:pt>
                <c:pt idx="3">
                  <c:v>0.36018536135299195</c:v>
                </c:pt>
                <c:pt idx="4">
                  <c:v>0.44421565404500762</c:v>
                </c:pt>
                <c:pt idx="5">
                  <c:v>0.47901572254818031</c:v>
                </c:pt>
                <c:pt idx="6">
                  <c:v>0.46570187565019644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971-4B77-9E4E-475471D11CC9}"/>
            </c:ext>
          </c:extLst>
        </c:ser>
        <c:ser>
          <c:idx val="2"/>
          <c:order val="2"/>
          <c:tx>
            <c:strRef>
              <c:f>dificuldades!$D$4</c:f>
              <c:strCache>
                <c:ptCount val="1"/>
                <c:pt idx="0">
                  <c:v>fev/21</c:v>
                </c:pt>
              </c:strCache>
            </c:strRef>
          </c:tx>
          <c:spPr>
            <a:solidFill>
              <a:schemeClr val="accent6">
                <a:shade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dificuldades!$A$12:$A$18</c:f>
              <c:strCache>
                <c:ptCount val="7"/>
                <c:pt idx="0">
                  <c:v>Comércio varejista</c:v>
                </c:pt>
                <c:pt idx="1">
                  <c:v>Oficinas e peças auto</c:v>
                </c:pt>
                <c:pt idx="2">
                  <c:v>Total Geral</c:v>
                </c:pt>
                <c:pt idx="3">
                  <c:v>Artesanato</c:v>
                </c:pt>
                <c:pt idx="4">
                  <c:v>Construção civil</c:v>
                </c:pt>
                <c:pt idx="5">
                  <c:v>Educação</c:v>
                </c:pt>
                <c:pt idx="6">
                  <c:v>Indústria - Outros</c:v>
                </c:pt>
              </c:strCache>
            </c:strRef>
          </c:cat>
          <c:val>
            <c:numRef>
              <c:f>dificuldades!$D$12:$D$18</c:f>
              <c:numCache>
                <c:formatCode>0%</c:formatCode>
                <c:ptCount val="7"/>
                <c:pt idx="0">
                  <c:v>0.58053444548387001</c:v>
                </c:pt>
                <c:pt idx="1">
                  <c:v>0.52374056485474119</c:v>
                </c:pt>
                <c:pt idx="2">
                  <c:v>0.56790540585584992</c:v>
                </c:pt>
                <c:pt idx="3">
                  <c:v>0.55883687296722206</c:v>
                </c:pt>
                <c:pt idx="4">
                  <c:v>0.55525600262624153</c:v>
                </c:pt>
                <c:pt idx="5">
                  <c:v>0.48150704493526275</c:v>
                </c:pt>
                <c:pt idx="6">
                  <c:v>0.51581349206349203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971-4B77-9E4E-475471D11CC9}"/>
            </c:ext>
          </c:extLst>
        </c:ser>
        <c:ser>
          <c:idx val="3"/>
          <c:order val="3"/>
          <c:tx>
            <c:strRef>
              <c:f>dificuldades!$E$4</c:f>
              <c:strCache>
                <c:ptCount val="1"/>
                <c:pt idx="0">
                  <c:v>mai/21</c:v>
                </c:pt>
              </c:strCache>
            </c:strRef>
          </c:tx>
          <c:spPr>
            <a:solidFill>
              <a:schemeClr val="accent6">
                <a:shade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dificuldades!$A$12:$A$18</c:f>
              <c:strCache>
                <c:ptCount val="7"/>
                <c:pt idx="0">
                  <c:v>Comércio varejista</c:v>
                </c:pt>
                <c:pt idx="1">
                  <c:v>Oficinas e peças auto</c:v>
                </c:pt>
                <c:pt idx="2">
                  <c:v>Total Geral</c:v>
                </c:pt>
                <c:pt idx="3">
                  <c:v>Artesanato</c:v>
                </c:pt>
                <c:pt idx="4">
                  <c:v>Construção civil</c:v>
                </c:pt>
                <c:pt idx="5">
                  <c:v>Educação</c:v>
                </c:pt>
                <c:pt idx="6">
                  <c:v>Indústria - Outros</c:v>
                </c:pt>
              </c:strCache>
            </c:strRef>
          </c:cat>
          <c:val>
            <c:numRef>
              <c:f>dificuldades!$E$12:$E$18</c:f>
              <c:numCache>
                <c:formatCode>0%</c:formatCode>
                <c:ptCount val="7"/>
                <c:pt idx="0">
                  <c:v>0.57801867172413979</c:v>
                </c:pt>
                <c:pt idx="1">
                  <c:v>0.56215412832432088</c:v>
                </c:pt>
                <c:pt idx="2">
                  <c:v>0.56168969761947307</c:v>
                </c:pt>
                <c:pt idx="3">
                  <c:v>0.55334192272271543</c:v>
                </c:pt>
                <c:pt idx="4">
                  <c:v>0.51208220511430258</c:v>
                </c:pt>
                <c:pt idx="5">
                  <c:v>0.50791247349218005</c:v>
                </c:pt>
                <c:pt idx="6">
                  <c:v>0.49770352619848235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971-4B77-9E4E-475471D11CC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6"/>
        <c:overlap val="-10"/>
        <c:axId val="-1753545280"/>
        <c:axId val="-1753549632"/>
      </c:barChart>
      <c:catAx>
        <c:axId val="-1753545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753549632"/>
        <c:crosses val="autoZero"/>
        <c:auto val="1"/>
        <c:lblAlgn val="ctr"/>
        <c:lblOffset val="100"/>
        <c:noMultiLvlLbl val="0"/>
      </c:catAx>
      <c:valAx>
        <c:axId val="-175354963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-1753545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3154425612052731E-2"/>
          <c:y val="0.12828282828282828"/>
          <c:w val="0.97369114877589458"/>
          <c:h val="0.548256313131313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dificuldades!$B$4</c:f>
              <c:strCache>
                <c:ptCount val="1"/>
                <c:pt idx="0">
                  <c:v>set/20</c:v>
                </c:pt>
              </c:strCache>
            </c:strRef>
          </c:tx>
          <c:spPr>
            <a:solidFill>
              <a:schemeClr val="accent6">
                <a:tint val="58000"/>
              </a:schemeClr>
            </a:solidFill>
            <a:ln>
              <a:noFill/>
            </a:ln>
            <a:effectLst/>
          </c:spPr>
          <c:invertIfNegative val="0"/>
          <c:dPt>
            <c:idx val="10"/>
            <c:invertIfNegative val="0"/>
            <c:bubble3D val="0"/>
            <c:spPr>
              <a:solidFill>
                <a:schemeClr val="accent6">
                  <a:tint val="58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5AD-4AEF-829A-BE588CF9ADA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dificuldades!$A$19:$A$26</c:f>
              <c:strCache>
                <c:ptCount val="8"/>
                <c:pt idx="0">
                  <c:v>Serviços pessoais</c:v>
                </c:pt>
                <c:pt idx="1">
                  <c:v>Indústria de base tecno</c:v>
                </c:pt>
                <c:pt idx="2">
                  <c:v>Pet shops e serv. vet.</c:v>
                </c:pt>
                <c:pt idx="3">
                  <c:v>Indústria alimentícia</c:v>
                </c:pt>
                <c:pt idx="4">
                  <c:v>Saúde</c:v>
                </c:pt>
                <c:pt idx="5">
                  <c:v>Serviços empresariais</c:v>
                </c:pt>
                <c:pt idx="6">
                  <c:v>Energia</c:v>
                </c:pt>
                <c:pt idx="7">
                  <c:v>Agronegócio</c:v>
                </c:pt>
              </c:strCache>
            </c:strRef>
          </c:cat>
          <c:val>
            <c:numRef>
              <c:f>dificuldades!$B$19:$B$26</c:f>
              <c:numCache>
                <c:formatCode>0%</c:formatCode>
                <c:ptCount val="8"/>
                <c:pt idx="0">
                  <c:v>0.33937496872619716</c:v>
                </c:pt>
                <c:pt idx="1">
                  <c:v>0.41625390959785402</c:v>
                </c:pt>
                <c:pt idx="2">
                  <c:v>0.44423628848237967</c:v>
                </c:pt>
                <c:pt idx="3">
                  <c:v>0.36127210521460457</c:v>
                </c:pt>
                <c:pt idx="4">
                  <c:v>0.30612402320105075</c:v>
                </c:pt>
                <c:pt idx="5">
                  <c:v>0.32833409009951092</c:v>
                </c:pt>
                <c:pt idx="6">
                  <c:v>0.4720258404012963</c:v>
                </c:pt>
                <c:pt idx="7">
                  <c:v>0.31227533021233905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5AD-4AEF-829A-BE588CF9ADA2}"/>
            </c:ext>
          </c:extLst>
        </c:ser>
        <c:ser>
          <c:idx val="1"/>
          <c:order val="1"/>
          <c:tx>
            <c:strRef>
              <c:f>dificuldades!$C$4</c:f>
              <c:strCache>
                <c:ptCount val="1"/>
                <c:pt idx="0">
                  <c:v>nov/20</c:v>
                </c:pt>
              </c:strCache>
            </c:strRef>
          </c:tx>
          <c:spPr>
            <a:solidFill>
              <a:schemeClr val="accent6">
                <a:tint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dificuldades!$A$19:$A$26</c:f>
              <c:strCache>
                <c:ptCount val="8"/>
                <c:pt idx="0">
                  <c:v>Serviços pessoais</c:v>
                </c:pt>
                <c:pt idx="1">
                  <c:v>Indústria de base tecno</c:v>
                </c:pt>
                <c:pt idx="2">
                  <c:v>Pet shops e serv. vet.</c:v>
                </c:pt>
                <c:pt idx="3">
                  <c:v>Indústria alimentícia</c:v>
                </c:pt>
                <c:pt idx="4">
                  <c:v>Saúde</c:v>
                </c:pt>
                <c:pt idx="5">
                  <c:v>Serviços empresariais</c:v>
                </c:pt>
                <c:pt idx="6">
                  <c:v>Energia</c:v>
                </c:pt>
                <c:pt idx="7">
                  <c:v>Agronegócio</c:v>
                </c:pt>
              </c:strCache>
            </c:strRef>
          </c:cat>
          <c:val>
            <c:numRef>
              <c:f>dificuldades!$C$19:$C$26</c:f>
              <c:numCache>
                <c:formatCode>0%</c:formatCode>
                <c:ptCount val="8"/>
                <c:pt idx="0">
                  <c:v>0.49262758786711602</c:v>
                </c:pt>
                <c:pt idx="1">
                  <c:v>0.58118549361817917</c:v>
                </c:pt>
                <c:pt idx="2">
                  <c:v>0.50543876623567008</c:v>
                </c:pt>
                <c:pt idx="3">
                  <c:v>0.47687160184023419</c:v>
                </c:pt>
                <c:pt idx="4">
                  <c:v>0.41574113584067446</c:v>
                </c:pt>
                <c:pt idx="5">
                  <c:v>0.32318276009433228</c:v>
                </c:pt>
                <c:pt idx="6">
                  <c:v>0.45542474068638894</c:v>
                </c:pt>
                <c:pt idx="7">
                  <c:v>0.36998168100102463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5AD-4AEF-829A-BE588CF9ADA2}"/>
            </c:ext>
          </c:extLst>
        </c:ser>
        <c:ser>
          <c:idx val="2"/>
          <c:order val="2"/>
          <c:tx>
            <c:strRef>
              <c:f>dificuldades!$D$4</c:f>
              <c:strCache>
                <c:ptCount val="1"/>
                <c:pt idx="0">
                  <c:v>fev/21</c:v>
                </c:pt>
              </c:strCache>
            </c:strRef>
          </c:tx>
          <c:spPr>
            <a:solidFill>
              <a:schemeClr val="accent6">
                <a:shade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dificuldades!$A$19:$A$26</c:f>
              <c:strCache>
                <c:ptCount val="8"/>
                <c:pt idx="0">
                  <c:v>Serviços pessoais</c:v>
                </c:pt>
                <c:pt idx="1">
                  <c:v>Indústria de base tecno</c:v>
                </c:pt>
                <c:pt idx="2">
                  <c:v>Pet shops e serv. vet.</c:v>
                </c:pt>
                <c:pt idx="3">
                  <c:v>Indústria alimentícia</c:v>
                </c:pt>
                <c:pt idx="4">
                  <c:v>Saúde</c:v>
                </c:pt>
                <c:pt idx="5">
                  <c:v>Serviços empresariais</c:v>
                </c:pt>
                <c:pt idx="6">
                  <c:v>Energia</c:v>
                </c:pt>
                <c:pt idx="7">
                  <c:v>Agronegócio</c:v>
                </c:pt>
              </c:strCache>
            </c:strRef>
          </c:cat>
          <c:val>
            <c:numRef>
              <c:f>dificuldades!$D$19:$D$26</c:f>
              <c:numCache>
                <c:formatCode>0%</c:formatCode>
                <c:ptCount val="8"/>
                <c:pt idx="0">
                  <c:v>0.47011011110758821</c:v>
                </c:pt>
                <c:pt idx="1">
                  <c:v>0.50031353236265752</c:v>
                </c:pt>
                <c:pt idx="2">
                  <c:v>0.61580091515787239</c:v>
                </c:pt>
                <c:pt idx="3">
                  <c:v>0.53909194276192995</c:v>
                </c:pt>
                <c:pt idx="4">
                  <c:v>0.45510988897861698</c:v>
                </c:pt>
                <c:pt idx="5">
                  <c:v>0.41159909700896152</c:v>
                </c:pt>
                <c:pt idx="6">
                  <c:v>0.59883715131992299</c:v>
                </c:pt>
                <c:pt idx="7">
                  <c:v>0.42912709890219491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5AD-4AEF-829A-BE588CF9ADA2}"/>
            </c:ext>
          </c:extLst>
        </c:ser>
        <c:ser>
          <c:idx val="3"/>
          <c:order val="3"/>
          <c:tx>
            <c:strRef>
              <c:f>dificuldades!$E$4</c:f>
              <c:strCache>
                <c:ptCount val="1"/>
                <c:pt idx="0">
                  <c:v>mai/21</c:v>
                </c:pt>
              </c:strCache>
            </c:strRef>
          </c:tx>
          <c:spPr>
            <a:solidFill>
              <a:schemeClr val="accent6">
                <a:shade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dificuldades!$A$19:$A$26</c:f>
              <c:strCache>
                <c:ptCount val="8"/>
                <c:pt idx="0">
                  <c:v>Serviços pessoais</c:v>
                </c:pt>
                <c:pt idx="1">
                  <c:v>Indústria de base tecno</c:v>
                </c:pt>
                <c:pt idx="2">
                  <c:v>Pet shops e serv. vet.</c:v>
                </c:pt>
                <c:pt idx="3">
                  <c:v>Indústria alimentícia</c:v>
                </c:pt>
                <c:pt idx="4">
                  <c:v>Saúde</c:v>
                </c:pt>
                <c:pt idx="5">
                  <c:v>Serviços empresariais</c:v>
                </c:pt>
                <c:pt idx="6">
                  <c:v>Energia</c:v>
                </c:pt>
                <c:pt idx="7">
                  <c:v>Agronegócio</c:v>
                </c:pt>
              </c:strCache>
            </c:strRef>
          </c:cat>
          <c:val>
            <c:numRef>
              <c:f>dificuldades!$E$19:$E$26</c:f>
              <c:numCache>
                <c:formatCode>0%</c:formatCode>
                <c:ptCount val="8"/>
                <c:pt idx="0">
                  <c:v>0.49661201443924291</c:v>
                </c:pt>
                <c:pt idx="1">
                  <c:v>0.48925296004997304</c:v>
                </c:pt>
                <c:pt idx="2">
                  <c:v>0.4870470363373956</c:v>
                </c:pt>
                <c:pt idx="3">
                  <c:v>0.48366503817609058</c:v>
                </c:pt>
                <c:pt idx="4">
                  <c:v>0.46687319788765919</c:v>
                </c:pt>
                <c:pt idx="5">
                  <c:v>0.42754793943401204</c:v>
                </c:pt>
                <c:pt idx="6">
                  <c:v>0.40209272536722507</c:v>
                </c:pt>
                <c:pt idx="7">
                  <c:v>0.36336538461538459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5AD-4AEF-829A-BE588CF9ADA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6"/>
        <c:overlap val="-10"/>
        <c:axId val="-1753544736"/>
        <c:axId val="-1753548000"/>
      </c:barChart>
      <c:catAx>
        <c:axId val="-1753544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753548000"/>
        <c:crosses val="autoZero"/>
        <c:auto val="1"/>
        <c:lblAlgn val="ctr"/>
        <c:lblOffset val="100"/>
        <c:noMultiLvlLbl val="0"/>
      </c:catAx>
      <c:valAx>
        <c:axId val="-175354800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-1753544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600" b="1"/>
              <a:t>Quanto meses o(a) Sr(a). Acha que vai demorar para a situação da economia voltar ao normal? (média)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spPr>
            <a:solidFill>
              <a:schemeClr val="accent1"/>
            </a:solidFill>
            <a:ln cap="rnd">
              <a:solidFill>
                <a:schemeClr val="accent1">
                  <a:alpha val="9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shade val="41000"/>
                </a:schemeClr>
              </a:solidFill>
              <a:ln cap="rnd">
                <a:solidFill>
                  <a:schemeClr val="accent1">
                    <a:alpha val="90000"/>
                  </a:schemeClr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cap="rnd">
                <a:solidFill>
                  <a:schemeClr val="accent1">
                    <a:alpha val="90000"/>
                  </a:schemeClr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cap="rnd">
                <a:solidFill>
                  <a:schemeClr val="accent1">
                    <a:alpha val="90000"/>
                  </a:schemeClr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cap="rnd">
                <a:solidFill>
                  <a:schemeClr val="accent1">
                    <a:alpha val="90000"/>
                  </a:schemeClr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cap="rnd">
                <a:solidFill>
                  <a:schemeClr val="accent1">
                    <a:alpha val="90000"/>
                  </a:schemeClr>
                </a:solidFill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 cap="rnd">
                <a:solidFill>
                  <a:schemeClr val="accent1">
                    <a:alpha val="90000"/>
                  </a:schemeClr>
                </a:solidFill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 cap="rnd">
                <a:solidFill>
                  <a:schemeClr val="accent1">
                    <a:alpha val="90000"/>
                  </a:schemeClr>
                </a:solidFill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 cap="rnd">
                <a:solidFill>
                  <a:schemeClr val="accent1">
                    <a:alpha val="90000"/>
                  </a:schemeClr>
                </a:solidFill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chemeClr val="accent1"/>
              </a:solidFill>
              <a:ln cap="rnd">
                <a:solidFill>
                  <a:schemeClr val="accent1">
                    <a:alpha val="90000"/>
                  </a:schemeClr>
                </a:solidFill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chemeClr val="accent1"/>
              </a:solidFill>
              <a:ln cap="rnd">
                <a:solidFill>
                  <a:schemeClr val="accent1">
                    <a:alpha val="90000"/>
                  </a:schemeClr>
                </a:solidFill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chemeClr val="accent1">
                  <a:tint val="42000"/>
                </a:schemeClr>
              </a:solidFill>
              <a:ln cap="rnd">
                <a:solidFill>
                  <a:schemeClr val="accent1">
                    <a:alpha val="90000"/>
                  </a:schemeClr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Sheet1!$B$97:$L$97</c:f>
              <c:strCache>
                <c:ptCount val="11"/>
                <c:pt idx="0">
                  <c:v>1a edição</c:v>
                </c:pt>
                <c:pt idx="1">
                  <c:v>2a edição </c:v>
                </c:pt>
                <c:pt idx="2">
                  <c:v>3a edição</c:v>
                </c:pt>
                <c:pt idx="3">
                  <c:v>4a edição</c:v>
                </c:pt>
                <c:pt idx="4">
                  <c:v>5a edição</c:v>
                </c:pt>
                <c:pt idx="5">
                  <c:v>6a edição</c:v>
                </c:pt>
                <c:pt idx="6">
                  <c:v>7a edição</c:v>
                </c:pt>
                <c:pt idx="7">
                  <c:v>8a edição</c:v>
                </c:pt>
                <c:pt idx="8">
                  <c:v>9a edição</c:v>
                </c:pt>
                <c:pt idx="9">
                  <c:v>10a edição</c:v>
                </c:pt>
                <c:pt idx="10">
                  <c:v>11a edição</c:v>
                </c:pt>
              </c:strCache>
            </c:strRef>
          </c:cat>
          <c:val>
            <c:numRef>
              <c:f>Sheet1!$B$98:$L$98</c:f>
              <c:numCache>
                <c:formatCode>0</c:formatCode>
                <c:ptCount val="11"/>
                <c:pt idx="0">
                  <c:v>7.9</c:v>
                </c:pt>
                <c:pt idx="1">
                  <c:v>10.3</c:v>
                </c:pt>
                <c:pt idx="2">
                  <c:v>10.3</c:v>
                </c:pt>
                <c:pt idx="3">
                  <c:v>13.9</c:v>
                </c:pt>
                <c:pt idx="4">
                  <c:v>13.3</c:v>
                </c:pt>
                <c:pt idx="5">
                  <c:v>12</c:v>
                </c:pt>
                <c:pt idx="6">
                  <c:v>11.403690876013741</c:v>
                </c:pt>
                <c:pt idx="7">
                  <c:v>11.666807531548997</c:v>
                </c:pt>
                <c:pt idx="8" formatCode="###0">
                  <c:v>13.843674361577408</c:v>
                </c:pt>
                <c:pt idx="9" formatCode="#,##0">
                  <c:v>17.44504265351387</c:v>
                </c:pt>
                <c:pt idx="10" formatCode="###0">
                  <c:v>18.203198120828656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753548544"/>
        <c:axId val="-1753546912"/>
      </c:barChart>
      <c:catAx>
        <c:axId val="-1753548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753546912"/>
        <c:crosses val="autoZero"/>
        <c:auto val="1"/>
        <c:lblAlgn val="ctr"/>
        <c:lblOffset val="100"/>
        <c:noMultiLvlLbl val="0"/>
      </c:catAx>
      <c:valAx>
        <c:axId val="-1753546912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-1753548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600" b="1"/>
              <a:t>Impacto Médio no faturamento das empresas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Sheet1!$M$55:$W$56</c:f>
              <c:multiLvlStrCache>
                <c:ptCount val="11"/>
                <c:lvl>
                  <c:pt idx="0">
                    <c:v>1a edição</c:v>
                  </c:pt>
                  <c:pt idx="1">
                    <c:v>2a edição </c:v>
                  </c:pt>
                  <c:pt idx="2">
                    <c:v>3a edição</c:v>
                  </c:pt>
                  <c:pt idx="3">
                    <c:v>4a edição</c:v>
                  </c:pt>
                  <c:pt idx="4">
                    <c:v>5a edição</c:v>
                  </c:pt>
                  <c:pt idx="5">
                    <c:v>6a edição</c:v>
                  </c:pt>
                  <c:pt idx="6">
                    <c:v>7a edição</c:v>
                  </c:pt>
                  <c:pt idx="7">
                    <c:v>8a edição</c:v>
                  </c:pt>
                  <c:pt idx="8">
                    <c:v>9a edição</c:v>
                  </c:pt>
                  <c:pt idx="9">
                    <c:v>10a edição</c:v>
                  </c:pt>
                  <c:pt idx="10">
                    <c:v>11a edição</c:v>
                  </c:pt>
                </c:lvl>
                <c:lvl>
                  <c:pt idx="0">
                    <c:v>Março</c:v>
                  </c:pt>
                  <c:pt idx="1">
                    <c:v>Abril</c:v>
                  </c:pt>
                  <c:pt idx="2">
                    <c:v>Abril/Maio</c:v>
                  </c:pt>
                  <c:pt idx="3">
                    <c:v>Maio</c:v>
                  </c:pt>
                  <c:pt idx="4">
                    <c:v>Junho</c:v>
                  </c:pt>
                  <c:pt idx="5">
                    <c:v>Julho</c:v>
                  </c:pt>
                  <c:pt idx="6">
                    <c:v>Agosto</c:v>
                  </c:pt>
                  <c:pt idx="7">
                    <c:v>Setembro</c:v>
                  </c:pt>
                  <c:pt idx="8">
                    <c:v>Novembro</c:v>
                  </c:pt>
                  <c:pt idx="9">
                    <c:v>Fevereiro</c:v>
                  </c:pt>
                  <c:pt idx="10">
                    <c:v>Maio</c:v>
                  </c:pt>
                </c:lvl>
              </c:multiLvlStrCache>
            </c:multiLvlStrRef>
          </c:cat>
          <c:val>
            <c:numRef>
              <c:f>Sheet1!$M$57:$W$57</c:f>
              <c:numCache>
                <c:formatCode>0%</c:formatCode>
                <c:ptCount val="11"/>
                <c:pt idx="0">
                  <c:v>-0.64</c:v>
                </c:pt>
                <c:pt idx="1">
                  <c:v>-0.7</c:v>
                </c:pt>
                <c:pt idx="2">
                  <c:v>-0.6</c:v>
                </c:pt>
                <c:pt idx="3">
                  <c:v>-0.55000000000000004</c:v>
                </c:pt>
                <c:pt idx="4">
                  <c:v>-0.51</c:v>
                </c:pt>
                <c:pt idx="5">
                  <c:v>-0.45</c:v>
                </c:pt>
                <c:pt idx="6">
                  <c:v>-0.4</c:v>
                </c:pt>
                <c:pt idx="7">
                  <c:v>-0.36</c:v>
                </c:pt>
                <c:pt idx="8">
                  <c:v>-0.34</c:v>
                </c:pt>
                <c:pt idx="9">
                  <c:v>-0.4</c:v>
                </c:pt>
                <c:pt idx="10">
                  <c:v>-0.43</c:v>
                </c:pt>
              </c:numCache>
            </c:numRef>
          </c:val>
          <c:smooth val="1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1758122096"/>
        <c:axId val="-1758134064"/>
      </c:lineChart>
      <c:catAx>
        <c:axId val="-1758122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758134064"/>
        <c:crosses val="autoZero"/>
        <c:auto val="1"/>
        <c:lblAlgn val="ctr"/>
        <c:lblOffset val="100"/>
        <c:noMultiLvlLbl val="0"/>
      </c:catAx>
      <c:valAx>
        <c:axId val="-175813406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-1758122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Faturamento do segmento em relação a uma semana normal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F7964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927-4F92-903C-EDC44B9F233D}"/>
              </c:ext>
            </c:extLst>
          </c:dPt>
          <c:dPt>
            <c:idx val="6"/>
            <c:invertIfNegative val="0"/>
            <c:bubble3D val="0"/>
            <c:spPr>
              <a:solidFill>
                <a:srgbClr val="F7964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927-4F92-903C-EDC44B9F233D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927-4F92-903C-EDC44B9F233D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927-4F92-903C-EDC44B9F233D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927-4F92-903C-EDC44B9F233D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927-4F92-903C-EDC44B9F233D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2927-4F92-903C-EDC44B9F233D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2927-4F92-903C-EDC44B9F233D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2927-4F92-903C-EDC44B9F233D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2927-4F92-903C-EDC44B9F233D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2927-4F92-903C-EDC44B9F233D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2927-4F92-903C-EDC44B9F233D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2927-4F92-903C-EDC44B9F233D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2927-4F92-903C-EDC44B9F233D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2927-4F92-903C-EDC44B9F233D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2927-4F92-903C-EDC44B9F233D}"/>
              </c:ext>
            </c:extLst>
          </c:dPt>
          <c:dPt>
            <c:idx val="2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2927-4F92-903C-EDC44B9F233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fat_comparativo!$AG$3:$AG$24</c:f>
              <c:strCache>
                <c:ptCount val="22"/>
                <c:pt idx="0">
                  <c:v>Agronegócio</c:v>
                </c:pt>
                <c:pt idx="1">
                  <c:v>Energia</c:v>
                </c:pt>
                <c:pt idx="2">
                  <c:v>Ind. Base Tecn.</c:v>
                </c:pt>
                <c:pt idx="3">
                  <c:v>Pet shops e vet.</c:v>
                </c:pt>
                <c:pt idx="4">
                  <c:v>Serviços empresariais</c:v>
                </c:pt>
                <c:pt idx="5">
                  <c:v>Saúde</c:v>
                </c:pt>
                <c:pt idx="6">
                  <c:v>Oficinas e peças </c:v>
                </c:pt>
                <c:pt idx="7">
                  <c:v>Construção civil</c:v>
                </c:pt>
                <c:pt idx="8">
                  <c:v>Indústria - outros</c:v>
                </c:pt>
                <c:pt idx="9">
                  <c:v>Serviços pessoais</c:v>
                </c:pt>
                <c:pt idx="10">
                  <c:v>Comércio varejista</c:v>
                </c:pt>
                <c:pt idx="11">
                  <c:v>Educação</c:v>
                </c:pt>
                <c:pt idx="12">
                  <c:v>Total Geral</c:v>
                </c:pt>
                <c:pt idx="13">
                  <c:v>Indústria alimentícia</c:v>
                </c:pt>
                <c:pt idx="14">
                  <c:v>Moda</c:v>
                </c:pt>
                <c:pt idx="15">
                  <c:v>Serviços de alimentação</c:v>
                </c:pt>
                <c:pt idx="16">
                  <c:v>Artesanato</c:v>
                </c:pt>
                <c:pt idx="17">
                  <c:v>Logística e transporte</c:v>
                </c:pt>
                <c:pt idx="18">
                  <c:v>Academias</c:v>
                </c:pt>
                <c:pt idx="19">
                  <c:v>Beleza</c:v>
                </c:pt>
                <c:pt idx="20">
                  <c:v>Economia Criativa</c:v>
                </c:pt>
                <c:pt idx="21">
                  <c:v>Turismo</c:v>
                </c:pt>
              </c:strCache>
            </c:strRef>
          </c:cat>
          <c:val>
            <c:numRef>
              <c:f>fat_comparativo!$AH$3:$AH$24</c:f>
              <c:numCache>
                <c:formatCode>0%</c:formatCode>
                <c:ptCount val="22"/>
                <c:pt idx="0">
                  <c:v>-0.15314242158424107</c:v>
                </c:pt>
                <c:pt idx="1">
                  <c:v>-0.27882630813953485</c:v>
                </c:pt>
                <c:pt idx="2">
                  <c:v>-0.29435982658959536</c:v>
                </c:pt>
                <c:pt idx="3">
                  <c:v>-0.29573823099624652</c:v>
                </c:pt>
                <c:pt idx="4">
                  <c:v>-0.30144869167430061</c:v>
                </c:pt>
                <c:pt idx="5">
                  <c:v>-0.30239230569038311</c:v>
                </c:pt>
                <c:pt idx="6">
                  <c:v>-0.31518219121935104</c:v>
                </c:pt>
                <c:pt idx="7">
                  <c:v>-0.33387688003085741</c:v>
                </c:pt>
                <c:pt idx="8">
                  <c:v>-0.34608806773841111</c:v>
                </c:pt>
                <c:pt idx="9">
                  <c:v>-0.39490330042356325</c:v>
                </c:pt>
                <c:pt idx="10">
                  <c:v>-0.39672853457696844</c:v>
                </c:pt>
                <c:pt idx="11">
                  <c:v>-0.42421933089334501</c:v>
                </c:pt>
                <c:pt idx="12">
                  <c:v>-0.43020895467290843</c:v>
                </c:pt>
                <c:pt idx="13">
                  <c:v>-0.43376914076238399</c:v>
                </c:pt>
                <c:pt idx="14">
                  <c:v>-0.46261704015792499</c:v>
                </c:pt>
                <c:pt idx="15">
                  <c:v>-0.48604403888456404</c:v>
                </c:pt>
                <c:pt idx="16">
                  <c:v>-0.49156422256890275</c:v>
                </c:pt>
                <c:pt idx="17">
                  <c:v>-0.49736370527714308</c:v>
                </c:pt>
                <c:pt idx="18">
                  <c:v>-0.51565393366063939</c:v>
                </c:pt>
                <c:pt idx="19">
                  <c:v>-0.53334220643340313</c:v>
                </c:pt>
                <c:pt idx="20">
                  <c:v>-0.67588110388862077</c:v>
                </c:pt>
                <c:pt idx="21">
                  <c:v>-0.67814844459354506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2-2927-4F92-903C-EDC44B9F23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-1758127536"/>
        <c:axId val="-1758126448"/>
      </c:barChart>
      <c:catAx>
        <c:axId val="-17581275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758126448"/>
        <c:crosses val="autoZero"/>
        <c:auto val="1"/>
        <c:lblAlgn val="ctr"/>
        <c:lblOffset val="100"/>
        <c:noMultiLvlLbl val="0"/>
      </c:catAx>
      <c:valAx>
        <c:axId val="-175812644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-1758127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chemeClr val="bg1"/>
                </a:solidFill>
              </a:rPr>
              <a:t>Academias</a:t>
            </a:r>
          </a:p>
        </c:rich>
      </c:tx>
      <c:layout/>
      <c:overlay val="0"/>
      <c:spPr>
        <a:solidFill>
          <a:srgbClr val="C00000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2.4588067622317605E-2"/>
          <c:y val="0.4799013843417787"/>
          <c:w val="0.94723393254300459"/>
          <c:h val="0.44494801859560373"/>
        </c:manualLayout>
      </c:layout>
      <c:lineChart>
        <c:grouping val="standard"/>
        <c:varyColors val="0"/>
        <c:ser>
          <c:idx val="0"/>
          <c:order val="0"/>
          <c:tx>
            <c:strRef>
              <c:f>fat_comparativo!$A$2</c:f>
              <c:strCache>
                <c:ptCount val="1"/>
                <c:pt idx="0">
                  <c:v>Academias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6BB9-4969-8FE8-87133ABD3A59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BB9-4969-8FE8-87133ABD3A59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BB9-4969-8FE8-87133ABD3A59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BB9-4969-8FE8-87133ABD3A59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6BB9-4969-8FE8-87133ABD3A59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6BB9-4969-8FE8-87133ABD3A59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6BB9-4969-8FE8-87133ABD3A59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0.10693515431826515"/>
                  <c:y val="-0.1263385359566289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6BB9-4969-8FE8-87133ABD3A5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fat_comparativo!$B$1:$L$1</c:f>
              <c:strCache>
                <c:ptCount val="11"/>
                <c:pt idx="0">
                  <c:v>mar/20</c:v>
                </c:pt>
                <c:pt idx="1">
                  <c:v>abr/20</c:v>
                </c:pt>
                <c:pt idx="2">
                  <c:v>abr-mai/20</c:v>
                </c:pt>
                <c:pt idx="3">
                  <c:v>mai/20</c:v>
                </c:pt>
                <c:pt idx="4">
                  <c:v>jun/20</c:v>
                </c:pt>
                <c:pt idx="5">
                  <c:v>jul/20</c:v>
                </c:pt>
                <c:pt idx="6">
                  <c:v>ago/20</c:v>
                </c:pt>
                <c:pt idx="7">
                  <c:v>set/20</c:v>
                </c:pt>
                <c:pt idx="8">
                  <c:v>nov/20</c:v>
                </c:pt>
                <c:pt idx="9">
                  <c:v>fev/21</c:v>
                </c:pt>
                <c:pt idx="10">
                  <c:v>mai/21</c:v>
                </c:pt>
              </c:strCache>
            </c:strRef>
          </c:cat>
          <c:val>
            <c:numRef>
              <c:f>fat_comparativo!$B$2:$L$2</c:f>
              <c:numCache>
                <c:formatCode>0%</c:formatCode>
                <c:ptCount val="11"/>
                <c:pt idx="0">
                  <c:v>-0.68182117028270883</c:v>
                </c:pt>
                <c:pt idx="1">
                  <c:v>-0.86977798789712546</c:v>
                </c:pt>
                <c:pt idx="2">
                  <c:v>-0.71888909894192543</c:v>
                </c:pt>
                <c:pt idx="3">
                  <c:v>-0.70599082203746888</c:v>
                </c:pt>
                <c:pt idx="4">
                  <c:v>-0.66132851688588079</c:v>
                </c:pt>
                <c:pt idx="5">
                  <c:v>-0.66930366177492284</c:v>
                </c:pt>
                <c:pt idx="6">
                  <c:v>-0.50946100514773707</c:v>
                </c:pt>
                <c:pt idx="7">
                  <c:v>-0.49092236923992738</c:v>
                </c:pt>
                <c:pt idx="8">
                  <c:v>-0.42815913512384285</c:v>
                </c:pt>
                <c:pt idx="9">
                  <c:v>-0.4212454429943831</c:v>
                </c:pt>
                <c:pt idx="10">
                  <c:v>-0.51565393366063939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8-6BB9-4969-8FE8-87133ABD3A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758132976"/>
        <c:axId val="-1758133520"/>
      </c:lineChart>
      <c:catAx>
        <c:axId val="-1758132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758133520"/>
        <c:crosses val="autoZero"/>
        <c:auto val="1"/>
        <c:lblAlgn val="ctr"/>
        <c:lblOffset val="100"/>
        <c:noMultiLvlLbl val="0"/>
      </c:catAx>
      <c:valAx>
        <c:axId val="-1758133520"/>
        <c:scaling>
          <c:orientation val="minMax"/>
          <c:max val="0"/>
          <c:min val="-1"/>
        </c:scaling>
        <c:delete val="1"/>
        <c:axPos val="l"/>
        <c:numFmt formatCode="0%" sourceLinked="1"/>
        <c:majorTickMark val="out"/>
        <c:minorTickMark val="none"/>
        <c:tickLblPos val="nextTo"/>
        <c:crossAx val="-1758132976"/>
        <c:crosses val="autoZero"/>
        <c:crossBetween val="between"/>
      </c:valAx>
      <c:spPr>
        <a:solidFill>
          <a:srgbClr val="FFA3A3"/>
        </a:solidFill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chemeClr val="bg1"/>
                </a:solidFill>
              </a:rPr>
              <a:t>Agronegócio</a:t>
            </a:r>
          </a:p>
        </c:rich>
      </c:tx>
      <c:layout/>
      <c:overlay val="0"/>
      <c:spPr>
        <a:solidFill>
          <a:srgbClr val="0070C0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1.4169639594659051E-2"/>
          <c:y val="0.47332247523724974"/>
          <c:w val="0.98458912229124185"/>
          <c:h val="0.45155986103501061"/>
        </c:manualLayout>
      </c:layout>
      <c:lineChart>
        <c:grouping val="standard"/>
        <c:varyColors val="0"/>
        <c:ser>
          <c:idx val="0"/>
          <c:order val="0"/>
          <c:tx>
            <c:strRef>
              <c:f>fat_comparativo!$A$3</c:f>
              <c:strCache>
                <c:ptCount val="1"/>
                <c:pt idx="0">
                  <c:v>Agronegócio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C58-4E64-907E-52A22E318749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C58-4E64-907E-52A22E318749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C58-4E64-907E-52A22E318749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C58-4E64-907E-52A22E318749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7C58-4E64-907E-52A22E318749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C58-4E64-907E-52A22E318749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7C58-4E64-907E-52A22E318749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0.20161053240740753"/>
                  <c:y val="-6.64133986928105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7C58-4E64-907E-52A22E318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7.3495370370371717E-3"/>
                  <c:y val="0.1189379084967320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7C58-4E64-907E-52A22E318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fat_comparativo!$B$1:$L$1</c:f>
              <c:strCache>
                <c:ptCount val="11"/>
                <c:pt idx="0">
                  <c:v>mar/20</c:v>
                </c:pt>
                <c:pt idx="1">
                  <c:v>abr/20</c:v>
                </c:pt>
                <c:pt idx="2">
                  <c:v>abr-mai/20</c:v>
                </c:pt>
                <c:pt idx="3">
                  <c:v>mai/20</c:v>
                </c:pt>
                <c:pt idx="4">
                  <c:v>jun/20</c:v>
                </c:pt>
                <c:pt idx="5">
                  <c:v>jul/20</c:v>
                </c:pt>
                <c:pt idx="6">
                  <c:v>ago/20</c:v>
                </c:pt>
                <c:pt idx="7">
                  <c:v>set/20</c:v>
                </c:pt>
                <c:pt idx="8">
                  <c:v>nov/20</c:v>
                </c:pt>
                <c:pt idx="9">
                  <c:v>fev/21</c:v>
                </c:pt>
                <c:pt idx="10">
                  <c:v>mai/21</c:v>
                </c:pt>
              </c:strCache>
            </c:strRef>
          </c:cat>
          <c:val>
            <c:numRef>
              <c:f>fat_comparativo!$B$3:$L$3</c:f>
              <c:numCache>
                <c:formatCode>0%</c:formatCode>
                <c:ptCount val="11"/>
                <c:pt idx="0">
                  <c:v>-0.44217993079584772</c:v>
                </c:pt>
                <c:pt idx="1">
                  <c:v>-0.50093233705930607</c:v>
                </c:pt>
                <c:pt idx="2">
                  <c:v>-0.43199063642538854</c:v>
                </c:pt>
                <c:pt idx="3">
                  <c:v>-0.42867941417212341</c:v>
                </c:pt>
                <c:pt idx="4">
                  <c:v>-0.36617065161986279</c:v>
                </c:pt>
                <c:pt idx="5">
                  <c:v>-0.30831028281216361</c:v>
                </c:pt>
                <c:pt idx="6">
                  <c:v>-0.25708641163868018</c:v>
                </c:pt>
                <c:pt idx="7">
                  <c:v>-0.27748751253970905</c:v>
                </c:pt>
                <c:pt idx="8">
                  <c:v>-0.20757460712827</c:v>
                </c:pt>
                <c:pt idx="9">
                  <c:v>-0.23369429164463454</c:v>
                </c:pt>
                <c:pt idx="10">
                  <c:v>-0.15314242158424107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9-7C58-4E64-907E-52A22E3187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758122640"/>
        <c:axId val="-1758119920"/>
      </c:lineChart>
      <c:catAx>
        <c:axId val="-1758122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758119920"/>
        <c:crosses val="autoZero"/>
        <c:auto val="1"/>
        <c:lblAlgn val="ctr"/>
        <c:lblOffset val="100"/>
        <c:noMultiLvlLbl val="0"/>
      </c:catAx>
      <c:valAx>
        <c:axId val="-1758119920"/>
        <c:scaling>
          <c:orientation val="minMax"/>
          <c:max val="0"/>
          <c:min val="-1"/>
        </c:scaling>
        <c:delete val="1"/>
        <c:axPos val="l"/>
        <c:numFmt formatCode="0%" sourceLinked="1"/>
        <c:majorTickMark val="out"/>
        <c:minorTickMark val="none"/>
        <c:tickLblPos val="nextTo"/>
        <c:crossAx val="-1758122640"/>
        <c:crosses val="autoZero"/>
        <c:crossBetween val="between"/>
      </c:valAx>
      <c:spPr>
        <a:solidFill>
          <a:srgbClr val="5B9BD5">
            <a:lumMod val="20000"/>
            <a:lumOff val="80000"/>
          </a:srgbClr>
        </a:solidFill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Artesanato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3.8651014679285897E-3"/>
          <c:y val="0.47332247523724974"/>
          <c:w val="0.99579260377023537"/>
          <c:h val="0.45155986103501061"/>
        </c:manualLayout>
      </c:layout>
      <c:lineChart>
        <c:grouping val="standard"/>
        <c:varyColors val="0"/>
        <c:ser>
          <c:idx val="0"/>
          <c:order val="0"/>
          <c:tx>
            <c:strRef>
              <c:f>fat_comparativo!$A$4</c:f>
              <c:strCache>
                <c:ptCount val="1"/>
                <c:pt idx="0">
                  <c:v>Artesanato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183-45CB-A842-4057415A04D2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183-45CB-A842-4057415A04D2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183-45CB-A842-4057415A04D2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183-45CB-A842-4057415A04D2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F183-45CB-A842-4057415A04D2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183-45CB-A842-4057415A04D2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F183-45CB-A842-4057415A04D2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F183-45CB-A842-4057415A04D2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6.4584419763223003E-2"/>
                  <c:y val="-0.1467698060329647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F183-45CB-A842-4057415A04D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fat_comparativo!$B$1:$L$1</c:f>
              <c:strCache>
                <c:ptCount val="11"/>
                <c:pt idx="0">
                  <c:v>mar/20</c:v>
                </c:pt>
                <c:pt idx="1">
                  <c:v>abr/20</c:v>
                </c:pt>
                <c:pt idx="2">
                  <c:v>abr-mai/20</c:v>
                </c:pt>
                <c:pt idx="3">
                  <c:v>mai/20</c:v>
                </c:pt>
                <c:pt idx="4">
                  <c:v>jun/20</c:v>
                </c:pt>
                <c:pt idx="5">
                  <c:v>jul/20</c:v>
                </c:pt>
                <c:pt idx="6">
                  <c:v>ago/20</c:v>
                </c:pt>
                <c:pt idx="7">
                  <c:v>set/20</c:v>
                </c:pt>
                <c:pt idx="8">
                  <c:v>nov/20</c:v>
                </c:pt>
                <c:pt idx="9">
                  <c:v>fev/21</c:v>
                </c:pt>
                <c:pt idx="10">
                  <c:v>mai/21</c:v>
                </c:pt>
              </c:strCache>
            </c:strRef>
          </c:cat>
          <c:val>
            <c:numRef>
              <c:f>fat_comparativo!$B$4:$L$4</c:f>
              <c:numCache>
                <c:formatCode>0%</c:formatCode>
                <c:ptCount val="11"/>
                <c:pt idx="0">
                  <c:v>-0.70089277888732437</c:v>
                </c:pt>
                <c:pt idx="1">
                  <c:v>-0.69613782302401128</c:v>
                </c:pt>
                <c:pt idx="2">
                  <c:v>-0.68309375388396931</c:v>
                </c:pt>
                <c:pt idx="3">
                  <c:v>-0.50553560058408964</c:v>
                </c:pt>
                <c:pt idx="4">
                  <c:v>-0.44144942808333637</c:v>
                </c:pt>
                <c:pt idx="5">
                  <c:v>-0.4150734476004817</c:v>
                </c:pt>
                <c:pt idx="6">
                  <c:v>-0.36230296090918557</c:v>
                </c:pt>
                <c:pt idx="7">
                  <c:v>-0.35274398696935533</c:v>
                </c:pt>
                <c:pt idx="8">
                  <c:v>-0.33458077743287418</c:v>
                </c:pt>
                <c:pt idx="9">
                  <c:v>-0.45672516845380673</c:v>
                </c:pt>
                <c:pt idx="10">
                  <c:v>-0.49156422256890275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9-F183-45CB-A842-4057415A04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758125904"/>
        <c:axId val="-1758130256"/>
      </c:lineChart>
      <c:catAx>
        <c:axId val="-1758125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758130256"/>
        <c:crosses val="autoZero"/>
        <c:auto val="1"/>
        <c:lblAlgn val="ctr"/>
        <c:lblOffset val="100"/>
        <c:noMultiLvlLbl val="0"/>
      </c:catAx>
      <c:valAx>
        <c:axId val="-1758130256"/>
        <c:scaling>
          <c:orientation val="minMax"/>
          <c:max val="0"/>
          <c:min val="-1"/>
        </c:scaling>
        <c:delete val="1"/>
        <c:axPos val="l"/>
        <c:numFmt formatCode="0%" sourceLinked="1"/>
        <c:majorTickMark val="out"/>
        <c:minorTickMark val="none"/>
        <c:tickLblPos val="nextTo"/>
        <c:crossAx val="-1758125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5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46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47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48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B5BEA-61F3-4381-A1D7-5B94006781AE}" type="datetimeFigureOut">
              <a:rPr lang="pt-BR" smtClean="0"/>
              <a:t>14/06/2021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91945-5F24-44D1-89DE-63650BC85F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1454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B429A4-D96B-47B6-9827-9D3A605C19C6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4146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05C7FE3-FF0F-40D8-8E08-55F0F37646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C6FB1D7-D1F5-491C-BBAA-5733F068D9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5B42423E-E5E8-4573-8B27-C59EA06C3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FE454-FDF0-412B-BADA-6E3ADAFCE8E4}" type="datetime1">
              <a:rPr lang="pt-BR" smtClean="0"/>
              <a:t>14/06/2021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BEC5A9B2-CEB3-44C7-8E13-52D17F7BD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CC2B6D11-3A53-4F30-991D-73080BAC9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9FAA-D34D-4513-BA90-42CB65546393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6E235BAF-016B-45BC-8E30-6F9D170D065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xmlns="" id="{5ED33FD7-38E8-403B-9A62-83AB817BC22A}"/>
              </a:ext>
            </a:extLst>
          </p:cNvPr>
          <p:cNvSpPr/>
          <p:nvPr userDrawn="1"/>
        </p:nvSpPr>
        <p:spPr>
          <a:xfrm>
            <a:off x="8372475" y="6677025"/>
            <a:ext cx="2609850" cy="1025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xmlns="" id="{3D4475C7-38B8-42B8-BA95-98D4F934B742}"/>
              </a:ext>
            </a:extLst>
          </p:cNvPr>
          <p:cNvSpPr/>
          <p:nvPr userDrawn="1"/>
        </p:nvSpPr>
        <p:spPr>
          <a:xfrm>
            <a:off x="11193651" y="6207071"/>
            <a:ext cx="709047" cy="514404"/>
          </a:xfrm>
          <a:prstGeom prst="rect">
            <a:avLst/>
          </a:prstGeom>
          <a:solidFill>
            <a:srgbClr val="002C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Imagem 9" descr="Uma imagem contendo desenho, texto&#10;&#10;Descrição gerada automaticamente">
            <a:extLst>
              <a:ext uri="{FF2B5EF4-FFF2-40B4-BE49-F238E27FC236}">
                <a16:creationId xmlns:a16="http://schemas.microsoft.com/office/drawing/2014/main" xmlns="" id="{676D142C-5DF8-4AA2-8882-3C1ED7BFF3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0999" y="6171258"/>
            <a:ext cx="627824" cy="311540"/>
          </a:xfrm>
          <a:prstGeom prst="rect">
            <a:avLst/>
          </a:prstGeom>
        </p:spPr>
      </p:pic>
      <p:pic>
        <p:nvPicPr>
          <p:cNvPr id="11" name="Imagem 10" descr="Uma imagem contendo Logotipo&#10;&#10;Descrição gerada automaticamente">
            <a:extLst>
              <a:ext uri="{FF2B5EF4-FFF2-40B4-BE49-F238E27FC236}">
                <a16:creationId xmlns:a16="http://schemas.microsoft.com/office/drawing/2014/main" xmlns="" id="{21C52C1F-2DE2-423A-B06F-72602BD6286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6388" y="6520001"/>
            <a:ext cx="679052" cy="339526"/>
          </a:xfrm>
          <a:prstGeom prst="rect">
            <a:avLst/>
          </a:prstGeom>
        </p:spPr>
      </p:pic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xmlns="" id="{C2A54045-1031-4514-9AA1-9E5B657BA918}"/>
              </a:ext>
            </a:extLst>
          </p:cNvPr>
          <p:cNvCxnSpPr/>
          <p:nvPr userDrawn="1"/>
        </p:nvCxnSpPr>
        <p:spPr>
          <a:xfrm>
            <a:off x="11163138" y="6539376"/>
            <a:ext cx="76280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001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96DC34B-2B64-4811-B44E-DAB7A72B3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ABD76DC-4BE5-4092-B9BA-635E5DCAD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621F1B69-D664-44E4-A402-FCC1231E9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6C52-C1A4-4E2A-96F5-0C6DF970ED6F}" type="datetime1">
              <a:rPr lang="pt-BR" smtClean="0"/>
              <a:t>14/06/2021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3AE9EB9-AD51-4161-AD25-AE8A08B7E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F4D9F1F9-8A4C-4107-B5EE-4D8CDA796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9FAA-D34D-4513-BA90-42CB65546393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D939EFFD-A3BA-4B65-922F-67223C28986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xmlns="" id="{10A44667-D608-4066-AFFE-E54C1C565623}"/>
              </a:ext>
            </a:extLst>
          </p:cNvPr>
          <p:cNvSpPr/>
          <p:nvPr userDrawn="1"/>
        </p:nvSpPr>
        <p:spPr>
          <a:xfrm>
            <a:off x="8372475" y="6677025"/>
            <a:ext cx="2609850" cy="1025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xmlns="" id="{90C4F541-07B6-4B61-97F7-3283843C8748}"/>
              </a:ext>
            </a:extLst>
          </p:cNvPr>
          <p:cNvSpPr/>
          <p:nvPr userDrawn="1"/>
        </p:nvSpPr>
        <p:spPr>
          <a:xfrm>
            <a:off x="11193651" y="6207071"/>
            <a:ext cx="709047" cy="514404"/>
          </a:xfrm>
          <a:prstGeom prst="rect">
            <a:avLst/>
          </a:prstGeom>
          <a:solidFill>
            <a:srgbClr val="002C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1" name="Imagem 10" descr="Uma imagem contendo desenho, texto&#10;&#10;Descrição gerada automaticamente">
            <a:extLst>
              <a:ext uri="{FF2B5EF4-FFF2-40B4-BE49-F238E27FC236}">
                <a16:creationId xmlns:a16="http://schemas.microsoft.com/office/drawing/2014/main" xmlns="" id="{A48CB828-B8D7-4EA6-A03A-1A5CA93ECAA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0999" y="6171258"/>
            <a:ext cx="627824" cy="311540"/>
          </a:xfrm>
          <a:prstGeom prst="rect">
            <a:avLst/>
          </a:prstGeom>
        </p:spPr>
      </p:pic>
      <p:pic>
        <p:nvPicPr>
          <p:cNvPr id="13" name="Imagem 12" descr="Uma imagem contendo Logotipo&#10;&#10;Descrição gerada automaticamente">
            <a:extLst>
              <a:ext uri="{FF2B5EF4-FFF2-40B4-BE49-F238E27FC236}">
                <a16:creationId xmlns:a16="http://schemas.microsoft.com/office/drawing/2014/main" xmlns="" id="{80568499-C9F1-44ED-80A6-DEF722524E0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6388" y="6520001"/>
            <a:ext cx="679052" cy="339526"/>
          </a:xfrm>
          <a:prstGeom prst="rect">
            <a:avLst/>
          </a:prstGeom>
        </p:spPr>
      </p:pic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xmlns="" id="{002722F4-1BCA-433E-B29C-5ECA98572BFF}"/>
              </a:ext>
            </a:extLst>
          </p:cNvPr>
          <p:cNvCxnSpPr/>
          <p:nvPr userDrawn="1"/>
        </p:nvCxnSpPr>
        <p:spPr>
          <a:xfrm>
            <a:off x="11163138" y="6539376"/>
            <a:ext cx="76280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3720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E3FEF1B-C995-4FD1-B27C-1D040BB40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473B565E-1C03-4082-80EB-DBC81DBC0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9D637616-A831-4672-AEFF-0040D717B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E28F-4C14-4F82-AEEF-9310C879523A}" type="datetime1">
              <a:rPr lang="pt-BR" smtClean="0"/>
              <a:t>14/06/2021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19CDA166-1674-48EF-A089-6070EF64F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0D8D5FFA-5F03-42B9-9E4B-1D447EC97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9FAA-D34D-4513-BA90-42CB65546393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ACE9FFE8-BB8F-4355-A721-8BB8013F3C4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xmlns="" id="{8A9A3F5C-1F4B-4548-905D-61FBE51D596B}"/>
              </a:ext>
            </a:extLst>
          </p:cNvPr>
          <p:cNvSpPr/>
          <p:nvPr userDrawn="1"/>
        </p:nvSpPr>
        <p:spPr>
          <a:xfrm>
            <a:off x="8372475" y="6677025"/>
            <a:ext cx="2609850" cy="1025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xmlns="" id="{EAB61795-E772-4DAA-AC2B-E2247353C9F2}"/>
              </a:ext>
            </a:extLst>
          </p:cNvPr>
          <p:cNvSpPr/>
          <p:nvPr userDrawn="1"/>
        </p:nvSpPr>
        <p:spPr>
          <a:xfrm>
            <a:off x="11193651" y="6207071"/>
            <a:ext cx="709047" cy="514404"/>
          </a:xfrm>
          <a:prstGeom prst="rect">
            <a:avLst/>
          </a:prstGeom>
          <a:solidFill>
            <a:srgbClr val="002C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Imagem 9" descr="Uma imagem contendo desenho, texto&#10;&#10;Descrição gerada automaticamente">
            <a:extLst>
              <a:ext uri="{FF2B5EF4-FFF2-40B4-BE49-F238E27FC236}">
                <a16:creationId xmlns:a16="http://schemas.microsoft.com/office/drawing/2014/main" xmlns="" id="{909D7689-AC8D-4927-8C11-00516E7B9E9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0999" y="6171258"/>
            <a:ext cx="627824" cy="311540"/>
          </a:xfrm>
          <a:prstGeom prst="rect">
            <a:avLst/>
          </a:prstGeom>
        </p:spPr>
      </p:pic>
      <p:pic>
        <p:nvPicPr>
          <p:cNvPr id="11" name="Imagem 10" descr="Uma imagem contendo Logotipo&#10;&#10;Descrição gerada automaticamente">
            <a:extLst>
              <a:ext uri="{FF2B5EF4-FFF2-40B4-BE49-F238E27FC236}">
                <a16:creationId xmlns:a16="http://schemas.microsoft.com/office/drawing/2014/main" xmlns="" id="{06D59776-BE4F-4AD0-9B09-8F1827FEF58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6388" y="6520001"/>
            <a:ext cx="679052" cy="339526"/>
          </a:xfrm>
          <a:prstGeom prst="rect">
            <a:avLst/>
          </a:prstGeom>
        </p:spPr>
      </p:pic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xmlns="" id="{44670575-28FC-4DE1-8C96-BA538F02B0DD}"/>
              </a:ext>
            </a:extLst>
          </p:cNvPr>
          <p:cNvCxnSpPr/>
          <p:nvPr userDrawn="1"/>
        </p:nvCxnSpPr>
        <p:spPr>
          <a:xfrm>
            <a:off x="11163138" y="6539376"/>
            <a:ext cx="76280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8301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E4F175E2-24FC-42E8-869E-0C796A2C0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1FA34299-136B-456C-AB86-9A8855725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237EA9A1-B3A2-4B7F-9F02-33427D1EE1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E794C-D6C4-41BF-A32E-C6A14117A7B2}" type="datetime1">
              <a:rPr lang="pt-BR" smtClean="0"/>
              <a:t>14/06/2021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B9332343-85DE-4C80-A934-F5D90D9E5A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BA36AF39-A39F-4769-B44D-8E8E5D6E15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69FAA-D34D-4513-BA90-42CB65546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1108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3.xml"/><Relationship Id="rId13" Type="http://schemas.openxmlformats.org/officeDocument/2006/relationships/chart" Target="../charts/chart18.xml"/><Relationship Id="rId18" Type="http://schemas.openxmlformats.org/officeDocument/2006/relationships/chart" Target="../charts/chart23.xml"/><Relationship Id="rId3" Type="http://schemas.openxmlformats.org/officeDocument/2006/relationships/chart" Target="../charts/chart8.xml"/><Relationship Id="rId21" Type="http://schemas.openxmlformats.org/officeDocument/2006/relationships/chart" Target="../charts/chart26.xml"/><Relationship Id="rId7" Type="http://schemas.openxmlformats.org/officeDocument/2006/relationships/chart" Target="../charts/chart12.xml"/><Relationship Id="rId12" Type="http://schemas.openxmlformats.org/officeDocument/2006/relationships/chart" Target="../charts/chart17.xml"/><Relationship Id="rId17" Type="http://schemas.openxmlformats.org/officeDocument/2006/relationships/chart" Target="../charts/chart22.xml"/><Relationship Id="rId2" Type="http://schemas.openxmlformats.org/officeDocument/2006/relationships/chart" Target="../charts/chart7.xml"/><Relationship Id="rId16" Type="http://schemas.openxmlformats.org/officeDocument/2006/relationships/chart" Target="../charts/chart21.xml"/><Relationship Id="rId20" Type="http://schemas.openxmlformats.org/officeDocument/2006/relationships/chart" Target="../charts/chart2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1.xml"/><Relationship Id="rId11" Type="http://schemas.openxmlformats.org/officeDocument/2006/relationships/chart" Target="../charts/chart16.xml"/><Relationship Id="rId5" Type="http://schemas.openxmlformats.org/officeDocument/2006/relationships/chart" Target="../charts/chart10.xml"/><Relationship Id="rId15" Type="http://schemas.openxmlformats.org/officeDocument/2006/relationships/chart" Target="../charts/chart20.xml"/><Relationship Id="rId10" Type="http://schemas.openxmlformats.org/officeDocument/2006/relationships/chart" Target="../charts/chart15.xml"/><Relationship Id="rId19" Type="http://schemas.openxmlformats.org/officeDocument/2006/relationships/chart" Target="../charts/chart24.xml"/><Relationship Id="rId4" Type="http://schemas.openxmlformats.org/officeDocument/2006/relationships/chart" Target="../charts/chart9.xml"/><Relationship Id="rId9" Type="http://schemas.openxmlformats.org/officeDocument/2006/relationships/chart" Target="../charts/chart14.xml"/><Relationship Id="rId14" Type="http://schemas.openxmlformats.org/officeDocument/2006/relationships/chart" Target="../charts/chart19.xml"/><Relationship Id="rId22" Type="http://schemas.openxmlformats.org/officeDocument/2006/relationships/chart" Target="../charts/chart2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7.sv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3.xml"/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6.xml"/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38A169E0-2C6E-4C40-A1B6-7810207488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2879"/>
            <a:ext cx="12191999" cy="68580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859BCD88-810F-2343-B768-A3F1A54E479A}"/>
              </a:ext>
            </a:extLst>
          </p:cNvPr>
          <p:cNvSpPr txBox="1"/>
          <p:nvPr/>
        </p:nvSpPr>
        <p:spPr>
          <a:xfrm>
            <a:off x="8522434" y="6250039"/>
            <a:ext cx="3669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UGE – Unidade de Gestão Estratégica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C2C7F16A-8905-E344-9FCD-548AF88FF872}"/>
              </a:ext>
            </a:extLst>
          </p:cNvPr>
          <p:cNvSpPr txBox="1"/>
          <p:nvPr/>
        </p:nvSpPr>
        <p:spPr>
          <a:xfrm>
            <a:off x="505535" y="1765672"/>
            <a:ext cx="7353352" cy="34547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 Impacto da pandemia de </a:t>
            </a:r>
            <a:r>
              <a:rPr lang="pt-BR" sz="4400" b="1" dirty="0" err="1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coronavírus</a:t>
            </a:r>
            <a:r>
              <a:rPr lang="pt-BR" sz="4400" b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nos Pequenos Negócios – </a:t>
            </a:r>
            <a:r>
              <a:rPr lang="pt-BR" sz="4400" b="1" dirty="0" smtClean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11ª </a:t>
            </a:r>
            <a:r>
              <a:rPr lang="pt-BR" sz="4400" b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edição</a:t>
            </a:r>
          </a:p>
          <a:p>
            <a:endParaRPr lang="pt-BR" sz="4400" b="1" dirty="0">
              <a:solidFill>
                <a:schemeClr val="bg2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sz="3200" b="1" dirty="0">
                <a:solidFill>
                  <a:schemeClr val="accent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Principais resultados</a:t>
            </a:r>
            <a:endParaRPr lang="pt-BR" sz="2400" b="1" dirty="0">
              <a:solidFill>
                <a:schemeClr val="accent2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sz="105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xmlns="" id="{A35935AE-C67A-9D4E-B11B-794CCCDA51CE}"/>
              </a:ext>
            </a:extLst>
          </p:cNvPr>
          <p:cNvCxnSpPr>
            <a:cxnSpLocks/>
          </p:cNvCxnSpPr>
          <p:nvPr/>
        </p:nvCxnSpPr>
        <p:spPr>
          <a:xfrm>
            <a:off x="739471" y="1104445"/>
            <a:ext cx="618511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7">
            <a:extLst>
              <a:ext uri="{FF2B5EF4-FFF2-40B4-BE49-F238E27FC236}">
                <a16:creationId xmlns:a16="http://schemas.microsoft.com/office/drawing/2014/main" xmlns="" id="{77950134-0291-4ECA-8165-9D34E01AC588}"/>
              </a:ext>
            </a:extLst>
          </p:cNvPr>
          <p:cNvSpPr/>
          <p:nvPr/>
        </p:nvSpPr>
        <p:spPr>
          <a:xfrm>
            <a:off x="636104" y="6454022"/>
            <a:ext cx="596474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Pesquisa Online – de </a:t>
            </a:r>
            <a:r>
              <a:rPr lang="pt-BR" sz="1600" b="1" dirty="0" smtClean="0">
                <a:solidFill>
                  <a:schemeClr val="bg1"/>
                </a:solidFill>
              </a:rPr>
              <a:t>27/05/2021 </a:t>
            </a:r>
            <a:r>
              <a:rPr lang="pt-BR" sz="1600" b="1" dirty="0">
                <a:solidFill>
                  <a:schemeClr val="bg1"/>
                </a:solidFill>
              </a:rPr>
              <a:t>a </a:t>
            </a:r>
            <a:r>
              <a:rPr lang="pt-BR" sz="1600" b="1" dirty="0" smtClean="0">
                <a:solidFill>
                  <a:schemeClr val="bg1"/>
                </a:solidFill>
              </a:rPr>
              <a:t>01/06/2021 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0644F61B-8C8F-4959-9B41-321EA85A7F5C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131" y="132130"/>
            <a:ext cx="1822699" cy="911350"/>
          </a:xfrm>
          <a:prstGeom prst="rect">
            <a:avLst/>
          </a:prstGeom>
        </p:spPr>
      </p:pic>
      <p:pic>
        <p:nvPicPr>
          <p:cNvPr id="11" name="Imagem 10" descr="Uma imagem contendo placar, desenho, relógio&#10;&#10;Descrição gerada automaticamente">
            <a:extLst>
              <a:ext uri="{FF2B5EF4-FFF2-40B4-BE49-F238E27FC236}">
                <a16:creationId xmlns:a16="http://schemas.microsoft.com/office/drawing/2014/main" xmlns="" id="{237E1050-1EA2-4E46-9B9F-DB1D2F9F0EA5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504" y="133670"/>
            <a:ext cx="1633627" cy="816814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B313A0C1-B7AF-AE49-88A2-71F321F94E94}"/>
              </a:ext>
            </a:extLst>
          </p:cNvPr>
          <p:cNvSpPr txBox="1"/>
          <p:nvPr/>
        </p:nvSpPr>
        <p:spPr>
          <a:xfrm>
            <a:off x="8551010" y="6557288"/>
            <a:ext cx="3669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Unidade de Competitividade</a:t>
            </a:r>
          </a:p>
        </p:txBody>
      </p:sp>
    </p:spTree>
    <p:extLst>
      <p:ext uri="{BB962C8B-B14F-4D97-AF65-F5344CB8AC3E}">
        <p14:creationId xmlns:p14="http://schemas.microsoft.com/office/powerpoint/2010/main" val="24094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tângulo 40">
            <a:extLst>
              <a:ext uri="{FF2B5EF4-FFF2-40B4-BE49-F238E27FC236}">
                <a16:creationId xmlns="" xmlns:a16="http://schemas.microsoft.com/office/drawing/2014/main" id="{77950134-0291-4ECA-8165-9D34E01AC588}"/>
              </a:ext>
            </a:extLst>
          </p:cNvPr>
          <p:cNvSpPr/>
          <p:nvPr/>
        </p:nvSpPr>
        <p:spPr>
          <a:xfrm>
            <a:off x="0" y="126212"/>
            <a:ext cx="121848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prstClr val="white"/>
                </a:solidFill>
              </a:rPr>
              <a:t>Alguns segmentos voltaram a apresentar melhoria, mas a maior parte ainda segue a tendência de queda</a:t>
            </a:r>
          </a:p>
        </p:txBody>
      </p:sp>
      <p:grpSp>
        <p:nvGrpSpPr>
          <p:cNvPr id="7" name="Agrupar 6">
            <a:extLst>
              <a:ext uri="{FF2B5EF4-FFF2-40B4-BE49-F238E27FC236}">
                <a16:creationId xmlns="" xmlns:a16="http://schemas.microsoft.com/office/drawing/2014/main" id="{80A9B028-AFBB-4ECF-8BBA-E8593EF72AE8}"/>
              </a:ext>
            </a:extLst>
          </p:cNvPr>
          <p:cNvGrpSpPr/>
          <p:nvPr/>
        </p:nvGrpSpPr>
        <p:grpSpPr>
          <a:xfrm>
            <a:off x="-46154" y="640656"/>
            <a:ext cx="12379664" cy="5696250"/>
            <a:chOff x="-46154" y="640656"/>
            <a:chExt cx="12379664" cy="5696250"/>
          </a:xfrm>
        </p:grpSpPr>
        <p:sp>
          <p:nvSpPr>
            <p:cNvPr id="6" name="Retângulo 5">
              <a:extLst>
                <a:ext uri="{FF2B5EF4-FFF2-40B4-BE49-F238E27FC236}">
                  <a16:creationId xmlns="" xmlns:a16="http://schemas.microsoft.com/office/drawing/2014/main" id="{1E9149AD-86B7-F84F-9E6E-DB9B81047A41}"/>
                </a:ext>
              </a:extLst>
            </p:cNvPr>
            <p:cNvSpPr/>
            <p:nvPr/>
          </p:nvSpPr>
          <p:spPr>
            <a:xfrm>
              <a:off x="11834648" y="4380654"/>
              <a:ext cx="357352" cy="17274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4" name="Retângulo 3">
              <a:extLst>
                <a:ext uri="{FF2B5EF4-FFF2-40B4-BE49-F238E27FC236}">
                  <a16:creationId xmlns="" xmlns:a16="http://schemas.microsoft.com/office/drawing/2014/main" id="{20EE9AA7-27DF-CC45-8F58-1363B4633978}"/>
                </a:ext>
              </a:extLst>
            </p:cNvPr>
            <p:cNvSpPr/>
            <p:nvPr/>
          </p:nvSpPr>
          <p:spPr>
            <a:xfrm>
              <a:off x="11781380" y="2400551"/>
              <a:ext cx="403505" cy="198898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" name="Retângulo 1">
              <a:extLst>
                <a:ext uri="{FF2B5EF4-FFF2-40B4-BE49-F238E27FC236}">
                  <a16:creationId xmlns="" xmlns:a16="http://schemas.microsoft.com/office/drawing/2014/main" id="{2EA49A19-C117-1744-B7DE-228DE216B91A}"/>
                </a:ext>
              </a:extLst>
            </p:cNvPr>
            <p:cNvSpPr/>
            <p:nvPr/>
          </p:nvSpPr>
          <p:spPr>
            <a:xfrm>
              <a:off x="11834648" y="660400"/>
              <a:ext cx="357352" cy="17796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cxnSp>
          <p:nvCxnSpPr>
            <p:cNvPr id="58" name="Conector Reto 57">
              <a:extLst>
                <a:ext uri="{FF2B5EF4-FFF2-40B4-BE49-F238E27FC236}">
                  <a16:creationId xmlns="" xmlns:a16="http://schemas.microsoft.com/office/drawing/2014/main" id="{21563CC6-B16D-A546-906F-3A724FF89F87}"/>
                </a:ext>
              </a:extLst>
            </p:cNvPr>
            <p:cNvCxnSpPr/>
            <p:nvPr/>
          </p:nvCxnSpPr>
          <p:spPr>
            <a:xfrm>
              <a:off x="1786530" y="660400"/>
              <a:ext cx="0" cy="5644762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ector Reto 58">
              <a:extLst>
                <a:ext uri="{FF2B5EF4-FFF2-40B4-BE49-F238E27FC236}">
                  <a16:creationId xmlns="" xmlns:a16="http://schemas.microsoft.com/office/drawing/2014/main" id="{361B4FA2-76FD-5647-B064-86C2F0A10890}"/>
                </a:ext>
              </a:extLst>
            </p:cNvPr>
            <p:cNvCxnSpPr/>
            <p:nvPr/>
          </p:nvCxnSpPr>
          <p:spPr>
            <a:xfrm>
              <a:off x="3516424" y="655632"/>
              <a:ext cx="0" cy="5644762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Reto 59">
              <a:extLst>
                <a:ext uri="{FF2B5EF4-FFF2-40B4-BE49-F238E27FC236}">
                  <a16:creationId xmlns="" xmlns:a16="http://schemas.microsoft.com/office/drawing/2014/main" id="{D3A7635A-03C1-6346-B1B3-4597965C3ED6}"/>
                </a:ext>
              </a:extLst>
            </p:cNvPr>
            <p:cNvCxnSpPr/>
            <p:nvPr/>
          </p:nvCxnSpPr>
          <p:spPr>
            <a:xfrm>
              <a:off x="5255225" y="655632"/>
              <a:ext cx="0" cy="5644762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Reto 60">
              <a:extLst>
                <a:ext uri="{FF2B5EF4-FFF2-40B4-BE49-F238E27FC236}">
                  <a16:creationId xmlns="" xmlns:a16="http://schemas.microsoft.com/office/drawing/2014/main" id="{885B0BAA-4E29-4247-95FB-7AC90A379897}"/>
                </a:ext>
              </a:extLst>
            </p:cNvPr>
            <p:cNvCxnSpPr/>
            <p:nvPr/>
          </p:nvCxnSpPr>
          <p:spPr>
            <a:xfrm>
              <a:off x="6990240" y="646794"/>
              <a:ext cx="0" cy="5644762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Reto 61">
              <a:extLst>
                <a:ext uri="{FF2B5EF4-FFF2-40B4-BE49-F238E27FC236}">
                  <a16:creationId xmlns="" xmlns:a16="http://schemas.microsoft.com/office/drawing/2014/main" id="{FA0D9E40-1C7E-4E4C-8400-F799A8A207E2}"/>
                </a:ext>
              </a:extLst>
            </p:cNvPr>
            <p:cNvCxnSpPr/>
            <p:nvPr/>
          </p:nvCxnSpPr>
          <p:spPr>
            <a:xfrm>
              <a:off x="8719394" y="646794"/>
              <a:ext cx="0" cy="5644762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Reto 62">
              <a:extLst>
                <a:ext uri="{FF2B5EF4-FFF2-40B4-BE49-F238E27FC236}">
                  <a16:creationId xmlns="" xmlns:a16="http://schemas.microsoft.com/office/drawing/2014/main" id="{73A3A19A-8945-684C-98B7-ACFED6D4CAC3}"/>
                </a:ext>
              </a:extLst>
            </p:cNvPr>
            <p:cNvCxnSpPr/>
            <p:nvPr/>
          </p:nvCxnSpPr>
          <p:spPr>
            <a:xfrm>
              <a:off x="10457692" y="640656"/>
              <a:ext cx="0" cy="5644762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ector Reto 66">
              <a:extLst>
                <a:ext uri="{FF2B5EF4-FFF2-40B4-BE49-F238E27FC236}">
                  <a16:creationId xmlns="" xmlns:a16="http://schemas.microsoft.com/office/drawing/2014/main" id="{537BB426-E86F-8B43-98CB-D578EC2B653C}"/>
                </a:ext>
              </a:extLst>
            </p:cNvPr>
            <p:cNvCxnSpPr>
              <a:cxnSpLocks/>
            </p:cNvCxnSpPr>
            <p:nvPr/>
          </p:nvCxnSpPr>
          <p:spPr>
            <a:xfrm>
              <a:off x="-46154" y="4271313"/>
              <a:ext cx="12284307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ector Reto 64">
              <a:extLst>
                <a:ext uri="{FF2B5EF4-FFF2-40B4-BE49-F238E27FC236}">
                  <a16:creationId xmlns="" xmlns:a16="http://schemas.microsoft.com/office/drawing/2014/main" id="{A0D2E857-7084-4C43-B20F-A67280683A18}"/>
                </a:ext>
              </a:extLst>
            </p:cNvPr>
            <p:cNvCxnSpPr>
              <a:cxnSpLocks/>
            </p:cNvCxnSpPr>
            <p:nvPr/>
          </p:nvCxnSpPr>
          <p:spPr>
            <a:xfrm>
              <a:off x="-46154" y="2487282"/>
              <a:ext cx="12284307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Conector Reto 2">
              <a:extLst>
                <a:ext uri="{FF2B5EF4-FFF2-40B4-BE49-F238E27FC236}">
                  <a16:creationId xmlns="" xmlns:a16="http://schemas.microsoft.com/office/drawing/2014/main" id="{318F69C1-86BB-AC4F-88AE-74F7F0D32A39}"/>
                </a:ext>
              </a:extLst>
            </p:cNvPr>
            <p:cNvCxnSpPr/>
            <p:nvPr/>
          </p:nvCxnSpPr>
          <p:spPr>
            <a:xfrm>
              <a:off x="-46154" y="4271313"/>
              <a:ext cx="12379664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to 4">
              <a:extLst>
                <a:ext uri="{FF2B5EF4-FFF2-40B4-BE49-F238E27FC236}">
                  <a16:creationId xmlns="" xmlns:a16="http://schemas.microsoft.com/office/drawing/2014/main" id="{C93DDDE2-C905-A448-9F9D-B862C2984CCD}"/>
                </a:ext>
              </a:extLst>
            </p:cNvPr>
            <p:cNvCxnSpPr/>
            <p:nvPr/>
          </p:nvCxnSpPr>
          <p:spPr>
            <a:xfrm>
              <a:off x="10457692" y="640656"/>
              <a:ext cx="0" cy="569625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Espaço Reservado para Número de Slide 8">
            <a:extLst>
              <a:ext uri="{FF2B5EF4-FFF2-40B4-BE49-F238E27FC236}">
                <a16:creationId xmlns="" xmlns:a16="http://schemas.microsoft.com/office/drawing/2014/main" id="{41EBF186-C332-44FE-A567-F07D912BC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3217" y="6378178"/>
            <a:ext cx="2743200" cy="365125"/>
          </a:xfrm>
        </p:spPr>
        <p:txBody>
          <a:bodyPr/>
          <a:lstStyle/>
          <a:p>
            <a:fld id="{98E69FAA-D34D-4513-BA90-42CB65546393}" type="slidenum">
              <a:rPr lang="pt-BR" smtClean="0"/>
              <a:t>10</a:t>
            </a:fld>
            <a:endParaRPr lang="pt-BR" dirty="0"/>
          </a:p>
        </p:txBody>
      </p:sp>
      <p:graphicFrame>
        <p:nvGraphicFramePr>
          <p:cNvPr id="89" name="Gráfico 88">
            <a:extLst>
              <a:ext uri="{FF2B5EF4-FFF2-40B4-BE49-F238E27FC236}">
                <a16:creationId xmlns="" xmlns:a16="http://schemas.microsoft.com/office/drawing/2014/main" id="{63E455D1-38CF-401D-AA20-3B0EB541F236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4081" y="665194"/>
          <a:ext cx="1728000" cy="18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3" name="Gráfico 92">
            <a:extLst>
              <a:ext uri="{FF2B5EF4-FFF2-40B4-BE49-F238E27FC236}">
                <a16:creationId xmlns="" xmlns:a16="http://schemas.microsoft.com/office/drawing/2014/main" id="{7B2F1A81-22EF-4C01-9B5A-221978669BF3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761086" y="665194"/>
          <a:ext cx="1728000" cy="18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5" name="Gráfico 94">
            <a:extLst>
              <a:ext uri="{FF2B5EF4-FFF2-40B4-BE49-F238E27FC236}">
                <a16:creationId xmlns="" xmlns:a16="http://schemas.microsoft.com/office/drawing/2014/main" id="{7DDA841F-E2E4-4167-A6B1-DE4F5E573175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498091" y="665194"/>
          <a:ext cx="1728000" cy="18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7" name="Gráfico 96">
            <a:extLst>
              <a:ext uri="{FF2B5EF4-FFF2-40B4-BE49-F238E27FC236}">
                <a16:creationId xmlns="" xmlns:a16="http://schemas.microsoft.com/office/drawing/2014/main" id="{AF3A2DCF-DAF9-43E9-B004-0FBF3547D10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5235096" y="665194"/>
          <a:ext cx="1728000" cy="18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9" name="Gráfico 98">
            <a:extLst>
              <a:ext uri="{FF2B5EF4-FFF2-40B4-BE49-F238E27FC236}">
                <a16:creationId xmlns="" xmlns:a16="http://schemas.microsoft.com/office/drawing/2014/main" id="{C662F457-2AB0-4843-B98D-55603F678916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6972101" y="665194"/>
          <a:ext cx="1728000" cy="18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03" name="Gráfico 102">
            <a:extLst>
              <a:ext uri="{FF2B5EF4-FFF2-40B4-BE49-F238E27FC236}">
                <a16:creationId xmlns="" xmlns:a16="http://schemas.microsoft.com/office/drawing/2014/main" id="{312F875B-C7EB-458E-9D48-09E66584E14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709106" y="665194"/>
          <a:ext cx="1728000" cy="18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07" name="Gráfico 106">
            <a:extLst>
              <a:ext uri="{FF2B5EF4-FFF2-40B4-BE49-F238E27FC236}">
                <a16:creationId xmlns="" xmlns:a16="http://schemas.microsoft.com/office/drawing/2014/main" id="{2CDD98FE-45CF-46F5-83E7-B4133628B86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0446110" y="665194"/>
          <a:ext cx="1728000" cy="18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11" name="Gráfico 110">
            <a:extLst>
              <a:ext uri="{FF2B5EF4-FFF2-40B4-BE49-F238E27FC236}">
                <a16:creationId xmlns="" xmlns:a16="http://schemas.microsoft.com/office/drawing/2014/main" id="{558CE89B-20DF-4CA2-A582-B4204E14456C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5252" y="2483378"/>
          <a:ext cx="1728000" cy="18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15" name="Gráfico 114">
            <a:extLst>
              <a:ext uri="{FF2B5EF4-FFF2-40B4-BE49-F238E27FC236}">
                <a16:creationId xmlns="" xmlns:a16="http://schemas.microsoft.com/office/drawing/2014/main" id="{ABBCA065-3D75-42A3-AC48-179E947C3A84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758764" y="2483378"/>
          <a:ext cx="1728000" cy="18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118" name="Gráfico 117">
            <a:extLst>
              <a:ext uri="{FF2B5EF4-FFF2-40B4-BE49-F238E27FC236}">
                <a16:creationId xmlns="" xmlns:a16="http://schemas.microsoft.com/office/drawing/2014/main" id="{1D3559FE-69AB-4FF4-A0B1-9736BA76234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492276" y="2483378"/>
          <a:ext cx="1728000" cy="18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120" name="Gráfico 119">
            <a:extLst>
              <a:ext uri="{FF2B5EF4-FFF2-40B4-BE49-F238E27FC236}">
                <a16:creationId xmlns="" xmlns:a16="http://schemas.microsoft.com/office/drawing/2014/main" id="{9A01EF34-1AF5-47FE-9DEB-33542F0531CA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5225788" y="2483378"/>
          <a:ext cx="1728000" cy="18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122" name="Gráfico 121">
            <a:extLst>
              <a:ext uri="{FF2B5EF4-FFF2-40B4-BE49-F238E27FC236}">
                <a16:creationId xmlns="" xmlns:a16="http://schemas.microsoft.com/office/drawing/2014/main" id="{546EABCD-F863-4690-8105-464E4DCDD293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6959300" y="2483378"/>
          <a:ext cx="1728000" cy="18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graphicFrame>
        <p:nvGraphicFramePr>
          <p:cNvPr id="124" name="Gráfico 123">
            <a:extLst>
              <a:ext uri="{FF2B5EF4-FFF2-40B4-BE49-F238E27FC236}">
                <a16:creationId xmlns="" xmlns:a16="http://schemas.microsoft.com/office/drawing/2014/main" id="{CC5FC3D6-A09E-4140-A784-34424DC4198E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692812" y="2483378"/>
          <a:ext cx="1728000" cy="18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graphicFrame>
        <p:nvGraphicFramePr>
          <p:cNvPr id="126" name="Gráfico 125">
            <a:extLst>
              <a:ext uri="{FF2B5EF4-FFF2-40B4-BE49-F238E27FC236}">
                <a16:creationId xmlns="" xmlns:a16="http://schemas.microsoft.com/office/drawing/2014/main" id="{118FCEBF-EB2C-48A5-A201-7005A02825D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0426326" y="2483378"/>
          <a:ext cx="1728000" cy="18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graphicFrame>
        <p:nvGraphicFramePr>
          <p:cNvPr id="128" name="Gráfico 127">
            <a:extLst>
              <a:ext uri="{FF2B5EF4-FFF2-40B4-BE49-F238E27FC236}">
                <a16:creationId xmlns="" xmlns:a16="http://schemas.microsoft.com/office/drawing/2014/main" id="{E42EDC61-70A3-448B-80B4-2510BF3DFC8C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2805" y="4344800"/>
          <a:ext cx="1728000" cy="18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graphicFrame>
        <p:nvGraphicFramePr>
          <p:cNvPr id="130" name="Gráfico 129">
            <a:extLst>
              <a:ext uri="{FF2B5EF4-FFF2-40B4-BE49-F238E27FC236}">
                <a16:creationId xmlns="" xmlns:a16="http://schemas.microsoft.com/office/drawing/2014/main" id="{61DB070B-E82D-446B-A888-57BBB5CC85E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749475" y="4344800"/>
          <a:ext cx="1728000" cy="18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graphicFrame>
        <p:nvGraphicFramePr>
          <p:cNvPr id="132" name="Gráfico 131">
            <a:extLst>
              <a:ext uri="{FF2B5EF4-FFF2-40B4-BE49-F238E27FC236}">
                <a16:creationId xmlns="" xmlns:a16="http://schemas.microsoft.com/office/drawing/2014/main" id="{2016F65D-E2F9-40BC-A2CB-07302D23E5B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486145" y="4344800"/>
          <a:ext cx="1728000" cy="18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p:graphicFrame>
        <p:nvGraphicFramePr>
          <p:cNvPr id="134" name="Gráfico 133">
            <a:extLst>
              <a:ext uri="{FF2B5EF4-FFF2-40B4-BE49-F238E27FC236}">
                <a16:creationId xmlns="" xmlns:a16="http://schemas.microsoft.com/office/drawing/2014/main" id="{EBE931AC-6B74-4DF9-8EAD-BA1DA40E35BD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5222815" y="4344800"/>
          <a:ext cx="1728000" cy="18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"/>
          </a:graphicData>
        </a:graphic>
      </p:graphicFrame>
      <p:graphicFrame>
        <p:nvGraphicFramePr>
          <p:cNvPr id="136" name="Gráfico 135">
            <a:extLst>
              <a:ext uri="{FF2B5EF4-FFF2-40B4-BE49-F238E27FC236}">
                <a16:creationId xmlns="" xmlns:a16="http://schemas.microsoft.com/office/drawing/2014/main" id="{331AB1CB-034D-477C-9421-57857BC2561E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6959485" y="4344800"/>
          <a:ext cx="1728000" cy="18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0"/>
          </a:graphicData>
        </a:graphic>
      </p:graphicFrame>
      <p:graphicFrame>
        <p:nvGraphicFramePr>
          <p:cNvPr id="138" name="Gráfico 137">
            <a:extLst>
              <a:ext uri="{FF2B5EF4-FFF2-40B4-BE49-F238E27FC236}">
                <a16:creationId xmlns="" xmlns:a16="http://schemas.microsoft.com/office/drawing/2014/main" id="{D4814B93-29EE-4B9E-BF1A-597E9E596A3F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696155" y="4344800"/>
          <a:ext cx="1728000" cy="18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1"/>
          </a:graphicData>
        </a:graphic>
      </p:graphicFrame>
      <p:graphicFrame>
        <p:nvGraphicFramePr>
          <p:cNvPr id="140" name="Gráfico 139">
            <a:extLst>
              <a:ext uri="{FF2B5EF4-FFF2-40B4-BE49-F238E27FC236}">
                <a16:creationId xmlns="" xmlns:a16="http://schemas.microsoft.com/office/drawing/2014/main" id="{572506AC-2EFB-47E3-AB76-80BB2CA3B4A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0432823" y="4344800"/>
          <a:ext cx="1728000" cy="18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2"/>
          </a:graphicData>
        </a:graphic>
      </p:graphicFrame>
      <p:sp>
        <p:nvSpPr>
          <p:cNvPr id="39" name="CaixaDeTexto 38">
            <a:extLst>
              <a:ext uri="{FF2B5EF4-FFF2-40B4-BE49-F238E27FC236}">
                <a16:creationId xmlns:a16="http://schemas.microsoft.com/office/drawing/2014/main" xmlns="" id="{7BE0B3D7-848F-4128-BE27-D6D90A9B2F1D}"/>
              </a:ext>
            </a:extLst>
          </p:cNvPr>
          <p:cNvSpPr txBox="1"/>
          <p:nvPr/>
        </p:nvSpPr>
        <p:spPr>
          <a:xfrm>
            <a:off x="35693" y="6613905"/>
            <a:ext cx="103561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/>
              <a:t>Fonte: Pesquisa Sebrae – O impacto da pandemia do coronavírus nos pequenos negócios – </a:t>
            </a:r>
            <a:r>
              <a:rPr lang="pt-PT" sz="1200" dirty="0" smtClean="0"/>
              <a:t>11ª </a:t>
            </a:r>
            <a:r>
              <a:rPr lang="pt-PT" sz="1200" dirty="0"/>
              <a:t>edição. Coleta: </a:t>
            </a:r>
            <a:r>
              <a:rPr lang="pt-PT" sz="1200" dirty="0" smtClean="0"/>
              <a:t>27 de maio </a:t>
            </a:r>
            <a:r>
              <a:rPr lang="pt-PT" sz="1200" dirty="0"/>
              <a:t>a </a:t>
            </a:r>
            <a:r>
              <a:rPr lang="pt-PT" sz="1200" dirty="0" smtClean="0"/>
              <a:t>01 </a:t>
            </a:r>
            <a:r>
              <a:rPr lang="pt-PT" sz="1200" dirty="0"/>
              <a:t>de </a:t>
            </a:r>
            <a:r>
              <a:rPr lang="pt-PT" sz="1200" dirty="0" smtClean="0"/>
              <a:t>junho </a:t>
            </a:r>
            <a:r>
              <a:rPr lang="pt-PT" sz="1200" dirty="0"/>
              <a:t>de </a:t>
            </a:r>
            <a:r>
              <a:rPr lang="pt-PT" sz="1200" dirty="0" smtClean="0"/>
              <a:t>2021.</a:t>
            </a:r>
            <a:endParaRPr lang="pt-PT" sz="1200" dirty="0"/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xmlns="" id="{CEF43DD7-FF28-4254-81BC-41C0387E047E}"/>
              </a:ext>
            </a:extLst>
          </p:cNvPr>
          <p:cNvSpPr txBox="1"/>
          <p:nvPr/>
        </p:nvSpPr>
        <p:spPr>
          <a:xfrm>
            <a:off x="0" y="6310782"/>
            <a:ext cx="11165707" cy="2539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t-PT" sz="1050" dirty="0"/>
              <a:t>1ª Ed. 19 a 23/3. 2ª Ed. 4 a 7/4. 3ª Ed. 30/4 a 5/5. 4ª Ed. 29/5 a 2/6. 5ª Ed. 25 a 30/06. 6ª Ed. 27 a 30/07. 7ª Ed. 27 a 31/08. 8ª Ed. 28/09 a 01/10. 9ª </a:t>
            </a:r>
            <a:r>
              <a:rPr lang="pt-PT" sz="1050" dirty="0" smtClean="0"/>
              <a:t>Ed. </a:t>
            </a:r>
            <a:r>
              <a:rPr lang="pt-PT" sz="1050" dirty="0"/>
              <a:t>20 a 24/11</a:t>
            </a:r>
            <a:r>
              <a:rPr lang="pt-PT" sz="1050" dirty="0" smtClean="0"/>
              <a:t>. 10ª Ed. 25/2 a 1/3. 11ª Ed 27/05 a 1/6</a:t>
            </a:r>
            <a:endParaRPr lang="pt-PT" sz="1050" dirty="0"/>
          </a:p>
        </p:txBody>
      </p:sp>
    </p:spTree>
    <p:extLst>
      <p:ext uri="{BB962C8B-B14F-4D97-AF65-F5344CB8AC3E}">
        <p14:creationId xmlns:p14="http://schemas.microsoft.com/office/powerpoint/2010/main" val="388463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="" xmlns:a16="http://schemas.microsoft.com/office/drawing/2014/main" id="{77950134-0291-4ECA-8165-9D34E01AC588}"/>
              </a:ext>
            </a:extLst>
          </p:cNvPr>
          <p:cNvSpPr/>
          <p:nvPr/>
        </p:nvSpPr>
        <p:spPr>
          <a:xfrm>
            <a:off x="0" y="881045"/>
            <a:ext cx="1219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Variações entre a edição anterior e a atual:</a:t>
            </a:r>
          </a:p>
        </p:txBody>
      </p:sp>
      <p:pic>
        <p:nvPicPr>
          <p:cNvPr id="3" name="Gráfico 2" descr="Tendência ascendente">
            <a:extLst>
              <a:ext uri="{FF2B5EF4-FFF2-40B4-BE49-F238E27FC236}">
                <a16:creationId xmlns="" xmlns:a16="http://schemas.microsoft.com/office/drawing/2014/main" id="{22F2B64E-2D17-384E-A45A-2F9472DA90C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2233" y="2121627"/>
            <a:ext cx="914400" cy="914400"/>
          </a:xfrm>
          <a:prstGeom prst="rect">
            <a:avLst/>
          </a:prstGeom>
        </p:spPr>
      </p:pic>
      <p:pic>
        <p:nvPicPr>
          <p:cNvPr id="7" name="Gráfico 6" descr="Tendência descendente">
            <a:extLst>
              <a:ext uri="{FF2B5EF4-FFF2-40B4-BE49-F238E27FC236}">
                <a16:creationId xmlns="" xmlns:a16="http://schemas.microsoft.com/office/drawing/2014/main" id="{5934EFF2-63B8-564E-B265-30BD4102458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362188" y="2116975"/>
            <a:ext cx="914400" cy="914400"/>
          </a:xfrm>
          <a:prstGeom prst="rect">
            <a:avLst/>
          </a:prstGeom>
        </p:spPr>
      </p:pic>
      <p:sp>
        <p:nvSpPr>
          <p:cNvPr id="18" name="CaixaDeTexto 17">
            <a:extLst>
              <a:ext uri="{FF2B5EF4-FFF2-40B4-BE49-F238E27FC236}">
                <a16:creationId xmlns="" xmlns:a16="http://schemas.microsoft.com/office/drawing/2014/main" id="{2406A481-573E-1C48-9C02-CFA4E935D160}"/>
              </a:ext>
            </a:extLst>
          </p:cNvPr>
          <p:cNvSpPr txBox="1"/>
          <p:nvPr/>
        </p:nvSpPr>
        <p:spPr>
          <a:xfrm>
            <a:off x="860161" y="1719940"/>
            <a:ext cx="38166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Melhorando: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="" xmlns:a16="http://schemas.microsoft.com/office/drawing/2014/main" id="{CFC9FD3D-7F12-7F43-A393-88806294CB61}"/>
              </a:ext>
            </a:extLst>
          </p:cNvPr>
          <p:cNvSpPr txBox="1"/>
          <p:nvPr/>
        </p:nvSpPr>
        <p:spPr>
          <a:xfrm>
            <a:off x="6385720" y="1719940"/>
            <a:ext cx="38166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Piorando:</a:t>
            </a:r>
          </a:p>
        </p:txBody>
      </p:sp>
      <p:pic>
        <p:nvPicPr>
          <p:cNvPr id="13" name="Gráfico 12" descr="Proibido">
            <a:extLst>
              <a:ext uri="{FF2B5EF4-FFF2-40B4-BE49-F238E27FC236}">
                <a16:creationId xmlns="" xmlns:a16="http://schemas.microsoft.com/office/drawing/2014/main" id="{8993E35F-099E-8941-9140-B5EE90B6BC9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21121" y="4081106"/>
            <a:ext cx="807100" cy="807100"/>
          </a:xfrm>
          <a:prstGeom prst="rect">
            <a:avLst/>
          </a:prstGeom>
        </p:spPr>
      </p:pic>
      <p:sp>
        <p:nvSpPr>
          <p:cNvPr id="15" name="CaixaDeTexto 14">
            <a:extLst>
              <a:ext uri="{FF2B5EF4-FFF2-40B4-BE49-F238E27FC236}">
                <a16:creationId xmlns="" xmlns:a16="http://schemas.microsoft.com/office/drawing/2014/main" id="{F2548125-DAFC-5A48-A61D-F63138B8F6B7}"/>
              </a:ext>
            </a:extLst>
          </p:cNvPr>
          <p:cNvSpPr txBox="1"/>
          <p:nvPr/>
        </p:nvSpPr>
        <p:spPr>
          <a:xfrm>
            <a:off x="860161" y="3619441"/>
            <a:ext cx="38166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>
                <a:solidFill>
                  <a:schemeClr val="accent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Estáveis:</a:t>
            </a:r>
          </a:p>
        </p:txBody>
      </p:sp>
      <p:sp>
        <p:nvSpPr>
          <p:cNvPr id="19" name="Espaço Reservado para Número de Slide 8">
            <a:extLst>
              <a:ext uri="{FF2B5EF4-FFF2-40B4-BE49-F238E27FC236}">
                <a16:creationId xmlns="" xmlns:a16="http://schemas.microsoft.com/office/drawing/2014/main" id="{41EBF186-C332-44FE-A567-F07D912BC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3217" y="6378178"/>
            <a:ext cx="2743200" cy="365125"/>
          </a:xfrm>
        </p:spPr>
        <p:txBody>
          <a:bodyPr/>
          <a:lstStyle/>
          <a:p>
            <a:r>
              <a:rPr lang="pt-BR" dirty="0"/>
              <a:t>12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="" xmlns:a16="http://schemas.microsoft.com/office/drawing/2014/main" id="{3E16C61A-35ED-4F79-B961-D6D6674EE290}"/>
              </a:ext>
            </a:extLst>
          </p:cNvPr>
          <p:cNvSpPr txBox="1"/>
          <p:nvPr/>
        </p:nvSpPr>
        <p:spPr>
          <a:xfrm>
            <a:off x="1799051" y="4064356"/>
            <a:ext cx="381662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600" dirty="0">
                <a:solidFill>
                  <a:srgbClr val="ED7D3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Construção civil (-34% -&gt; -33%)</a:t>
            </a:r>
          </a:p>
          <a:p>
            <a:r>
              <a:rPr lang="pt-BR" sz="1600" dirty="0">
                <a:solidFill>
                  <a:srgbClr val="ED7D3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Educação (-42% -&gt; -42%)</a:t>
            </a:r>
          </a:p>
          <a:p>
            <a:r>
              <a:rPr lang="pt-BR" sz="1600" dirty="0">
                <a:solidFill>
                  <a:srgbClr val="ED7D3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Oficinas e peças  (-31% -&gt; -32%)</a:t>
            </a:r>
          </a:p>
          <a:p>
            <a:r>
              <a:rPr lang="pt-BR" sz="1600" dirty="0">
                <a:solidFill>
                  <a:srgbClr val="ED7D3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Serviços empresariais (-30% -&gt; -30%)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="" xmlns:a16="http://schemas.microsoft.com/office/drawing/2014/main" id="{EC32F841-8A23-441D-A159-F66B14F84073}"/>
              </a:ext>
            </a:extLst>
          </p:cNvPr>
          <p:cNvSpPr txBox="1"/>
          <p:nvPr/>
        </p:nvSpPr>
        <p:spPr>
          <a:xfrm>
            <a:off x="1799051" y="2116975"/>
            <a:ext cx="341025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6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Agronegócio (-23% -&gt; -15%)</a:t>
            </a:r>
          </a:p>
          <a:p>
            <a:r>
              <a:rPr lang="pt-BR" sz="16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Energia (-32% -&gt; -28%)</a:t>
            </a:r>
          </a:p>
          <a:p>
            <a:r>
              <a:rPr lang="pt-BR" sz="16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Indústria - outros (-36% -&gt; -35%)</a:t>
            </a:r>
          </a:p>
          <a:p>
            <a:r>
              <a:rPr lang="pt-BR" sz="16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Ind. Base Tecn. (-35% -&gt; -29%)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="" xmlns:a16="http://schemas.microsoft.com/office/drawing/2014/main" id="{876C1918-4315-4A27-8F5F-159D45A93E9A}"/>
              </a:ext>
            </a:extLst>
          </p:cNvPr>
          <p:cNvSpPr txBox="1"/>
          <p:nvPr/>
        </p:nvSpPr>
        <p:spPr>
          <a:xfrm>
            <a:off x="7310200" y="2116975"/>
            <a:ext cx="3994727" cy="3354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6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Academias (-42% -&gt; -52%)</a:t>
            </a:r>
          </a:p>
          <a:p>
            <a:r>
              <a:rPr lang="pt-BR" sz="16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Artesanato (-46% -&gt; -49%)</a:t>
            </a:r>
          </a:p>
          <a:p>
            <a:r>
              <a:rPr lang="pt-BR" sz="16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Beleza (-47% -&gt; -53%)</a:t>
            </a:r>
          </a:p>
          <a:p>
            <a:r>
              <a:rPr lang="pt-BR" sz="16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Comércio varejista (-33% -&gt; -40%)</a:t>
            </a:r>
          </a:p>
          <a:p>
            <a:r>
              <a:rPr lang="pt-BR" sz="16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Economia Criativa (-58% -&gt; -68%)</a:t>
            </a:r>
          </a:p>
          <a:p>
            <a:r>
              <a:rPr lang="pt-BR" sz="16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Indústria alimentícia (-37% -&gt; -43%)</a:t>
            </a:r>
          </a:p>
          <a:p>
            <a:r>
              <a:rPr lang="pt-BR" sz="16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Logística e transporte (-42% -&gt; -50%)</a:t>
            </a:r>
          </a:p>
          <a:p>
            <a:r>
              <a:rPr lang="pt-BR" sz="16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Moda (-45% -&gt; -46%)</a:t>
            </a:r>
          </a:p>
          <a:p>
            <a:r>
              <a:rPr lang="pt-BR" sz="16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Pet shops e vet. (-28% -&gt; -30%)</a:t>
            </a:r>
          </a:p>
          <a:p>
            <a:r>
              <a:rPr lang="pt-BR" sz="16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Saúde (-27% -&gt; -30%)</a:t>
            </a:r>
          </a:p>
          <a:p>
            <a:r>
              <a:rPr lang="pt-BR" sz="16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Serviços de alimentação (-46% -&gt; -49%)</a:t>
            </a:r>
          </a:p>
          <a:p>
            <a:r>
              <a:rPr lang="pt-BR" sz="16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Serviços pessoais (-35% -&gt; -39%)</a:t>
            </a:r>
          </a:p>
          <a:p>
            <a:r>
              <a:rPr lang="pt-BR" sz="16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Turismo (-59% -&gt; -68%)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="" xmlns:a16="http://schemas.microsoft.com/office/drawing/2014/main" id="{F1C571D0-121C-4170-B5B7-DC221EAE01B9}"/>
              </a:ext>
            </a:extLst>
          </p:cNvPr>
          <p:cNvSpPr txBox="1"/>
          <p:nvPr/>
        </p:nvSpPr>
        <p:spPr>
          <a:xfrm>
            <a:off x="0" y="120052"/>
            <a:ext cx="1219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prstClr val="white"/>
                </a:solidFill>
              </a:rPr>
              <a:t>Alguns segmentos voltaram a apresentar melhoria, mas a maior parte ainda segue a tendência de queda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xmlns="" id="{7BE0B3D7-848F-4128-BE27-D6D90A9B2F1D}"/>
              </a:ext>
            </a:extLst>
          </p:cNvPr>
          <p:cNvSpPr txBox="1"/>
          <p:nvPr/>
        </p:nvSpPr>
        <p:spPr>
          <a:xfrm>
            <a:off x="35693" y="6613905"/>
            <a:ext cx="103561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/>
              <a:t>Fonte: Pesquisa Sebrae – O impacto da pandemia do coronavírus nos pequenos negócios – </a:t>
            </a:r>
            <a:r>
              <a:rPr lang="pt-PT" sz="1200" dirty="0" smtClean="0"/>
              <a:t>11ª </a:t>
            </a:r>
            <a:r>
              <a:rPr lang="pt-PT" sz="1200" dirty="0"/>
              <a:t>edição. Coleta: </a:t>
            </a:r>
            <a:r>
              <a:rPr lang="pt-PT" sz="1200" dirty="0" smtClean="0"/>
              <a:t>27 de maio </a:t>
            </a:r>
            <a:r>
              <a:rPr lang="pt-PT" sz="1200" dirty="0"/>
              <a:t>a </a:t>
            </a:r>
            <a:r>
              <a:rPr lang="pt-PT" sz="1200" dirty="0" smtClean="0"/>
              <a:t>01 </a:t>
            </a:r>
            <a:r>
              <a:rPr lang="pt-PT" sz="1200" dirty="0"/>
              <a:t>de </a:t>
            </a:r>
            <a:r>
              <a:rPr lang="pt-PT" sz="1200" dirty="0" smtClean="0"/>
              <a:t>junho </a:t>
            </a:r>
            <a:r>
              <a:rPr lang="pt-PT" sz="1200" dirty="0"/>
              <a:t>de </a:t>
            </a:r>
            <a:r>
              <a:rPr lang="pt-PT" sz="1200" dirty="0" smtClean="0"/>
              <a:t>2021.</a:t>
            </a:r>
            <a:endParaRPr lang="pt-PT" sz="1200" dirty="0"/>
          </a:p>
        </p:txBody>
      </p:sp>
    </p:spTree>
    <p:extLst>
      <p:ext uri="{BB962C8B-B14F-4D97-AF65-F5344CB8AC3E}">
        <p14:creationId xmlns:p14="http://schemas.microsoft.com/office/powerpoint/2010/main" val="175808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3205727"/>
              </p:ext>
            </p:extLst>
          </p:nvPr>
        </p:nvGraphicFramePr>
        <p:xfrm>
          <a:off x="0" y="685800"/>
          <a:ext cx="11935326" cy="4942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345905" y="6354871"/>
            <a:ext cx="2743200" cy="365125"/>
          </a:xfrm>
        </p:spPr>
        <p:txBody>
          <a:bodyPr/>
          <a:lstStyle/>
          <a:p>
            <a:fld id="{98E69FAA-D34D-4513-BA90-42CB65546393}" type="slidenum">
              <a:rPr lang="pt-BR" smtClean="0"/>
              <a:t>12</a:t>
            </a:fld>
            <a:endParaRPr lang="pt-BR"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xmlns="" id="{77950134-0291-4ECA-8165-9D34E01AC588}"/>
              </a:ext>
            </a:extLst>
          </p:cNvPr>
          <p:cNvSpPr/>
          <p:nvPr/>
        </p:nvSpPr>
        <p:spPr>
          <a:xfrm>
            <a:off x="2775302" y="49837"/>
            <a:ext cx="67649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</a:rPr>
              <a:t> 7 em cada 10 empresas vendem utilizando internet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B4BF1111-D00E-410B-99D8-5DA2AA899DB8}"/>
              </a:ext>
            </a:extLst>
          </p:cNvPr>
          <p:cNvSpPr txBox="1"/>
          <p:nvPr/>
        </p:nvSpPr>
        <p:spPr>
          <a:xfrm>
            <a:off x="3046810" y="2987159"/>
            <a:ext cx="609361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b="1" dirty="0">
                <a:solidFill>
                  <a:schemeClr val="bg1"/>
                </a:solidFill>
              </a:rPr>
              <a:t>4</a:t>
            </a:r>
            <a:endParaRPr lang="pt-BR" dirty="0"/>
          </a:p>
        </p:txBody>
      </p:sp>
      <p:sp>
        <p:nvSpPr>
          <p:cNvPr id="9" name="Texto explicativo retangular 8"/>
          <p:cNvSpPr/>
          <p:nvPr/>
        </p:nvSpPr>
        <p:spPr>
          <a:xfrm>
            <a:off x="8032205" y="2337090"/>
            <a:ext cx="2793962" cy="650069"/>
          </a:xfrm>
          <a:prstGeom prst="wedgeRectCallout">
            <a:avLst>
              <a:gd name="adj1" fmla="val 28902"/>
              <a:gd name="adj2" fmla="val -98765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/>
              <a:t>Entre as MPE </a:t>
            </a:r>
            <a:r>
              <a:rPr lang="pt-BR" sz="1600" dirty="0" smtClean="0"/>
              <a:t>67%.</a:t>
            </a:r>
            <a:endParaRPr lang="pt-BR" sz="1600" dirty="0"/>
          </a:p>
          <a:p>
            <a:pPr algn="ctr"/>
            <a:r>
              <a:rPr lang="pt-BR" sz="1600" dirty="0"/>
              <a:t>Entre os MEI </a:t>
            </a:r>
            <a:r>
              <a:rPr lang="pt-BR" sz="1600" dirty="0" smtClean="0"/>
              <a:t>67%.</a:t>
            </a:r>
            <a:endParaRPr lang="pt-BR" sz="1600" dirty="0"/>
          </a:p>
        </p:txBody>
      </p:sp>
      <p:sp>
        <p:nvSpPr>
          <p:cNvPr id="2" name="Retângulo 1"/>
          <p:cNvSpPr/>
          <p:nvPr/>
        </p:nvSpPr>
        <p:spPr>
          <a:xfrm>
            <a:off x="556656" y="5536859"/>
            <a:ext cx="101237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   Maio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    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Junho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     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Julho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     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Agosto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  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Novembro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Fevereiro                     Maio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pt-B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xmlns="" id="{7BE0B3D7-848F-4128-BE27-D6D90A9B2F1D}"/>
              </a:ext>
            </a:extLst>
          </p:cNvPr>
          <p:cNvSpPr txBox="1"/>
          <p:nvPr/>
        </p:nvSpPr>
        <p:spPr>
          <a:xfrm>
            <a:off x="35693" y="6613905"/>
            <a:ext cx="103561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/>
              <a:t>Fonte: Pesquisa Sebrae – O impacto da pandemia do coronavírus nos pequenos negócios – </a:t>
            </a:r>
            <a:r>
              <a:rPr lang="pt-PT" sz="1200" dirty="0" smtClean="0"/>
              <a:t>11ª </a:t>
            </a:r>
            <a:r>
              <a:rPr lang="pt-PT" sz="1200" dirty="0"/>
              <a:t>edição. Coleta: </a:t>
            </a:r>
            <a:r>
              <a:rPr lang="pt-PT" sz="1200" dirty="0" smtClean="0"/>
              <a:t>27 de maio </a:t>
            </a:r>
            <a:r>
              <a:rPr lang="pt-PT" sz="1200" dirty="0"/>
              <a:t>a </a:t>
            </a:r>
            <a:r>
              <a:rPr lang="pt-PT" sz="1200" dirty="0" smtClean="0"/>
              <a:t>01 </a:t>
            </a:r>
            <a:r>
              <a:rPr lang="pt-PT" sz="1200" dirty="0"/>
              <a:t>de </a:t>
            </a:r>
            <a:r>
              <a:rPr lang="pt-PT" sz="1200" dirty="0" smtClean="0"/>
              <a:t>junho </a:t>
            </a:r>
            <a:r>
              <a:rPr lang="pt-PT" sz="1200" dirty="0"/>
              <a:t>de </a:t>
            </a:r>
            <a:r>
              <a:rPr lang="pt-PT" sz="1200" dirty="0" smtClean="0"/>
              <a:t>2021.</a:t>
            </a:r>
            <a:endParaRPr lang="pt-PT" sz="1200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xmlns="" id="{CEF43DD7-FF28-4254-81BC-41C0387E047E}"/>
              </a:ext>
            </a:extLst>
          </p:cNvPr>
          <p:cNvSpPr txBox="1"/>
          <p:nvPr/>
        </p:nvSpPr>
        <p:spPr>
          <a:xfrm>
            <a:off x="0" y="6310782"/>
            <a:ext cx="11165707" cy="2539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t-PT" sz="1050" dirty="0"/>
              <a:t>1ª Ed. 19 a 23/3. 2ª Ed. 4 a 7/4. 3ª Ed. 30/4 a 5/5. 4ª Ed. 29/5 a 2/6. 5ª Ed. 25 a 30/06. 6ª Ed. 27 a 30/07. 7ª Ed. 27 a 31/08. 8ª Ed. 28/09 a 01/10. 9ª </a:t>
            </a:r>
            <a:r>
              <a:rPr lang="pt-PT" sz="1050" dirty="0" smtClean="0"/>
              <a:t>Ed. </a:t>
            </a:r>
            <a:r>
              <a:rPr lang="pt-PT" sz="1050" dirty="0"/>
              <a:t>20 a 24/11</a:t>
            </a:r>
            <a:r>
              <a:rPr lang="pt-PT" sz="1050" dirty="0" smtClean="0"/>
              <a:t>. 10ª Ed. 25/2 a 1/3. 11ª Ed 27/05 a 1/6</a:t>
            </a:r>
            <a:endParaRPr lang="pt-PT" sz="1050" dirty="0"/>
          </a:p>
        </p:txBody>
      </p:sp>
    </p:spTree>
    <p:extLst>
      <p:ext uri="{BB962C8B-B14F-4D97-AF65-F5344CB8AC3E}">
        <p14:creationId xmlns:p14="http://schemas.microsoft.com/office/powerpoint/2010/main" val="163712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345905" y="6354871"/>
            <a:ext cx="2743200" cy="365125"/>
          </a:xfrm>
        </p:spPr>
        <p:txBody>
          <a:bodyPr/>
          <a:lstStyle/>
          <a:p>
            <a:fld id="{98E69FAA-D34D-4513-BA90-42CB65546393}" type="slidenum">
              <a:rPr lang="pt-BR" smtClean="0"/>
              <a:t>13</a:t>
            </a:fld>
            <a:endParaRPr lang="pt-BR"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xmlns="" id="{77950134-0291-4ECA-8165-9D34E01AC588}"/>
              </a:ext>
            </a:extLst>
          </p:cNvPr>
          <p:cNvSpPr/>
          <p:nvPr/>
        </p:nvSpPr>
        <p:spPr>
          <a:xfrm>
            <a:off x="1147950" y="49837"/>
            <a:ext cx="10019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</a:rPr>
              <a:t>Para 3 em cada 10 MEI o faturamento vem principalmente das vendas online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B4BF1111-D00E-410B-99D8-5DA2AA899DB8}"/>
              </a:ext>
            </a:extLst>
          </p:cNvPr>
          <p:cNvSpPr txBox="1"/>
          <p:nvPr/>
        </p:nvSpPr>
        <p:spPr>
          <a:xfrm>
            <a:off x="3046810" y="2987159"/>
            <a:ext cx="609361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b="1" dirty="0">
                <a:solidFill>
                  <a:schemeClr val="bg1"/>
                </a:solidFill>
              </a:rPr>
              <a:t>4</a:t>
            </a:r>
            <a:endParaRPr lang="pt-BR" dirty="0"/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0151281"/>
              </p:ext>
            </p:extLst>
          </p:nvPr>
        </p:nvGraphicFramePr>
        <p:xfrm>
          <a:off x="3203220" y="611781"/>
          <a:ext cx="8783053" cy="5642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2027065"/>
              </p:ext>
            </p:extLst>
          </p:nvPr>
        </p:nvGraphicFramePr>
        <p:xfrm>
          <a:off x="-449179" y="611781"/>
          <a:ext cx="3830053" cy="2646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eta para a direita 4"/>
          <p:cNvSpPr/>
          <p:nvPr/>
        </p:nvSpPr>
        <p:spPr>
          <a:xfrm>
            <a:off x="2231858" y="2237873"/>
            <a:ext cx="893157" cy="2165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xmlns="" id="{7BE0B3D7-848F-4128-BE27-D6D90A9B2F1D}"/>
              </a:ext>
            </a:extLst>
          </p:cNvPr>
          <p:cNvSpPr txBox="1"/>
          <p:nvPr/>
        </p:nvSpPr>
        <p:spPr>
          <a:xfrm>
            <a:off x="35693" y="6613905"/>
            <a:ext cx="103561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/>
              <a:t>Fonte: Pesquisa Sebrae – O impacto da pandemia do coronavírus nos pequenos negócios – </a:t>
            </a:r>
            <a:r>
              <a:rPr lang="pt-PT" sz="1200" dirty="0" smtClean="0"/>
              <a:t>11ª </a:t>
            </a:r>
            <a:r>
              <a:rPr lang="pt-PT" sz="1200" dirty="0"/>
              <a:t>edição. Coleta: </a:t>
            </a:r>
            <a:r>
              <a:rPr lang="pt-PT" sz="1200" dirty="0" smtClean="0"/>
              <a:t>27 de maio </a:t>
            </a:r>
            <a:r>
              <a:rPr lang="pt-PT" sz="1200" dirty="0"/>
              <a:t>a </a:t>
            </a:r>
            <a:r>
              <a:rPr lang="pt-PT" sz="1200" dirty="0" smtClean="0"/>
              <a:t>01 </a:t>
            </a:r>
            <a:r>
              <a:rPr lang="pt-PT" sz="1200" dirty="0"/>
              <a:t>de </a:t>
            </a:r>
            <a:r>
              <a:rPr lang="pt-PT" sz="1200" dirty="0" smtClean="0"/>
              <a:t>junho </a:t>
            </a:r>
            <a:r>
              <a:rPr lang="pt-PT" sz="1200" dirty="0"/>
              <a:t>de </a:t>
            </a:r>
            <a:r>
              <a:rPr lang="pt-PT" sz="1200" dirty="0" smtClean="0"/>
              <a:t>2021.</a:t>
            </a:r>
            <a:endParaRPr lang="pt-PT" sz="1200" dirty="0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xmlns="" id="{CEF43DD7-FF28-4254-81BC-41C0387E047E}"/>
              </a:ext>
            </a:extLst>
          </p:cNvPr>
          <p:cNvSpPr txBox="1"/>
          <p:nvPr/>
        </p:nvSpPr>
        <p:spPr>
          <a:xfrm>
            <a:off x="0" y="6310782"/>
            <a:ext cx="11165707" cy="2539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t-PT" sz="1050" dirty="0"/>
              <a:t>1ª Ed. 19 a 23/3. 2ª Ed. 4 a 7/4. 3ª Ed. 30/4 a 5/5. 4ª Ed. 29/5 a 2/6. 5ª Ed. 25 a 30/06. 6ª Ed. 27 a 30/07. 7ª Ed. 27 a 31/08. 8ª Ed. 28/09 a 01/10. 9ª </a:t>
            </a:r>
            <a:r>
              <a:rPr lang="pt-PT" sz="1050" dirty="0" smtClean="0"/>
              <a:t>Ed. </a:t>
            </a:r>
            <a:r>
              <a:rPr lang="pt-PT" sz="1050" dirty="0"/>
              <a:t>20 a 24/11</a:t>
            </a:r>
            <a:r>
              <a:rPr lang="pt-PT" sz="1050" dirty="0" smtClean="0"/>
              <a:t>. 10ª Ed. 25/2 a 1/3. 11ª Ed 27/05 a 1/6</a:t>
            </a:r>
            <a:endParaRPr lang="pt-PT" sz="1050" dirty="0"/>
          </a:p>
        </p:txBody>
      </p:sp>
      <p:sp>
        <p:nvSpPr>
          <p:cNvPr id="6" name="Chave direita 5"/>
          <p:cNvSpPr/>
          <p:nvPr/>
        </p:nvSpPr>
        <p:spPr>
          <a:xfrm>
            <a:off x="5245768" y="1708484"/>
            <a:ext cx="144379" cy="143175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5390147" y="2255086"/>
            <a:ext cx="5405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chemeClr val="accent1"/>
                </a:solidFill>
              </a:rPr>
              <a:t>31%</a:t>
            </a:r>
            <a:endParaRPr lang="pt-BR" sz="1600" dirty="0">
              <a:solidFill>
                <a:schemeClr val="accent1"/>
              </a:solidFill>
            </a:endParaRPr>
          </a:p>
        </p:txBody>
      </p:sp>
      <p:sp>
        <p:nvSpPr>
          <p:cNvPr id="18" name="Chave direita 17"/>
          <p:cNvSpPr/>
          <p:nvPr/>
        </p:nvSpPr>
        <p:spPr>
          <a:xfrm>
            <a:off x="7579895" y="1607879"/>
            <a:ext cx="104273" cy="98576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/>
          <p:cNvSpPr txBox="1"/>
          <p:nvPr/>
        </p:nvSpPr>
        <p:spPr>
          <a:xfrm>
            <a:off x="7762373" y="1935254"/>
            <a:ext cx="5405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chemeClr val="accent1"/>
                </a:solidFill>
              </a:rPr>
              <a:t>22%</a:t>
            </a:r>
            <a:endParaRPr lang="pt-BR" sz="1600" dirty="0">
              <a:solidFill>
                <a:schemeClr val="accent1"/>
              </a:solidFill>
            </a:endParaRPr>
          </a:p>
        </p:txBody>
      </p:sp>
      <p:sp>
        <p:nvSpPr>
          <p:cNvPr id="20" name="Chave direita 19"/>
          <p:cNvSpPr/>
          <p:nvPr/>
        </p:nvSpPr>
        <p:spPr>
          <a:xfrm>
            <a:off x="9873916" y="1708484"/>
            <a:ext cx="88231" cy="11550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10040352" y="2116723"/>
            <a:ext cx="603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accent1"/>
                </a:solidFill>
              </a:rPr>
              <a:t>27%</a:t>
            </a:r>
            <a:endParaRPr lang="pt-BR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14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ço Reservado para Número de Slide 8">
            <a:extLst>
              <a:ext uri="{FF2B5EF4-FFF2-40B4-BE49-F238E27FC236}">
                <a16:creationId xmlns="" xmlns:a16="http://schemas.microsoft.com/office/drawing/2014/main" id="{41EBF186-C332-44FE-A567-F07D912BC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3217" y="6378178"/>
            <a:ext cx="2743200" cy="365125"/>
          </a:xfrm>
        </p:spPr>
        <p:txBody>
          <a:bodyPr/>
          <a:lstStyle/>
          <a:p>
            <a:r>
              <a:rPr lang="pt-BR" dirty="0"/>
              <a:t>12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="" xmlns:a16="http://schemas.microsoft.com/office/drawing/2014/main" id="{F1C571D0-121C-4170-B5B7-DC221EAE01B9}"/>
              </a:ext>
            </a:extLst>
          </p:cNvPr>
          <p:cNvSpPr txBox="1"/>
          <p:nvPr/>
        </p:nvSpPr>
        <p:spPr>
          <a:xfrm>
            <a:off x="0" y="111855"/>
            <a:ext cx="1219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prstClr val="white"/>
                </a:solidFill>
              </a:rPr>
              <a:t>As vendas online são mais representativas para os MEI que para as MPE, na maior parte dos segmentos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="" xmlns:a16="http://schemas.microsoft.com/office/drawing/2014/main" id="{513668A1-8ABE-4D10-B632-63CF273935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9581184"/>
              </p:ext>
            </p:extLst>
          </p:nvPr>
        </p:nvGraphicFramePr>
        <p:xfrm>
          <a:off x="192505" y="804065"/>
          <a:ext cx="11658600" cy="2515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="" xmlns:a16="http://schemas.microsoft.com/office/drawing/2014/main" id="{8BA78B0E-8F0B-45C2-9DF3-AB95194098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3137894"/>
              </p:ext>
            </p:extLst>
          </p:nvPr>
        </p:nvGraphicFramePr>
        <p:xfrm>
          <a:off x="192505" y="3384309"/>
          <a:ext cx="11658600" cy="13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áfico 13">
            <a:extLst>
              <a:ext uri="{FF2B5EF4-FFF2-40B4-BE49-F238E27FC236}">
                <a16:creationId xmlns="" xmlns:a16="http://schemas.microsoft.com/office/drawing/2014/main" id="{879DF621-0BBB-42AE-90C9-FECE2E32B9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474569"/>
              </p:ext>
            </p:extLst>
          </p:nvPr>
        </p:nvGraphicFramePr>
        <p:xfrm>
          <a:off x="192505" y="4716309"/>
          <a:ext cx="11550316" cy="1140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Retângulo 14">
            <a:extLst>
              <a:ext uri="{FF2B5EF4-FFF2-40B4-BE49-F238E27FC236}">
                <a16:creationId xmlns="" xmlns:a16="http://schemas.microsoft.com/office/drawing/2014/main" id="{469E9AA2-4325-4413-A549-2E0BC64F11E2}"/>
              </a:ext>
            </a:extLst>
          </p:cNvPr>
          <p:cNvSpPr/>
          <p:nvPr/>
        </p:nvSpPr>
        <p:spPr>
          <a:xfrm>
            <a:off x="787153" y="6041804"/>
            <a:ext cx="56189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* O segmento de Energia não obteve respondentes suficientes para este detalhamento.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7BE0B3D7-848F-4128-BE27-D6D90A9B2F1D}"/>
              </a:ext>
            </a:extLst>
          </p:cNvPr>
          <p:cNvSpPr txBox="1"/>
          <p:nvPr/>
        </p:nvSpPr>
        <p:spPr>
          <a:xfrm>
            <a:off x="35693" y="6613905"/>
            <a:ext cx="103561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/>
              <a:t>Fonte: Pesquisa Sebrae – O impacto da pandemia do coronavírus nos pequenos negócios – </a:t>
            </a:r>
            <a:r>
              <a:rPr lang="pt-PT" sz="1200" dirty="0" smtClean="0"/>
              <a:t>11ª </a:t>
            </a:r>
            <a:r>
              <a:rPr lang="pt-PT" sz="1200" dirty="0"/>
              <a:t>edição. Coleta: </a:t>
            </a:r>
            <a:r>
              <a:rPr lang="pt-PT" sz="1200" dirty="0" smtClean="0"/>
              <a:t>27 de maio </a:t>
            </a:r>
            <a:r>
              <a:rPr lang="pt-PT" sz="1200" dirty="0"/>
              <a:t>a </a:t>
            </a:r>
            <a:r>
              <a:rPr lang="pt-PT" sz="1200" dirty="0" smtClean="0"/>
              <a:t>01 </a:t>
            </a:r>
            <a:r>
              <a:rPr lang="pt-PT" sz="1200" dirty="0"/>
              <a:t>de </a:t>
            </a:r>
            <a:r>
              <a:rPr lang="pt-PT" sz="1200" dirty="0" smtClean="0"/>
              <a:t>junho </a:t>
            </a:r>
            <a:r>
              <a:rPr lang="pt-PT" sz="1200" dirty="0"/>
              <a:t>de </a:t>
            </a:r>
            <a:r>
              <a:rPr lang="pt-PT" sz="1200" dirty="0" smtClean="0"/>
              <a:t>2021.</a:t>
            </a:r>
            <a:endParaRPr lang="pt-PT" sz="1200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CEF43DD7-FF28-4254-81BC-41C0387E047E}"/>
              </a:ext>
            </a:extLst>
          </p:cNvPr>
          <p:cNvSpPr txBox="1"/>
          <p:nvPr/>
        </p:nvSpPr>
        <p:spPr>
          <a:xfrm>
            <a:off x="0" y="6310782"/>
            <a:ext cx="11165707" cy="2539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t-PT" sz="1050" dirty="0"/>
              <a:t>1ª Ed. 19 a 23/3. 2ª Ed. 4 a 7/4. 3ª Ed. 30/4 a 5/5. 4ª Ed. 29/5 a 2/6. 5ª Ed. 25 a 30/06. 6ª Ed. 27 a 30/07. 7ª Ed. 27 a 31/08. 8ª Ed. 28/09 a 01/10. 9ª </a:t>
            </a:r>
            <a:r>
              <a:rPr lang="pt-PT" sz="1050" dirty="0" smtClean="0"/>
              <a:t>Ed. </a:t>
            </a:r>
            <a:r>
              <a:rPr lang="pt-PT" sz="1050" dirty="0"/>
              <a:t>20 a 24/11</a:t>
            </a:r>
            <a:r>
              <a:rPr lang="pt-PT" sz="1050" dirty="0" smtClean="0"/>
              <a:t>. 10ª Ed. 25/2 a 1/3. 11ª Ed 27/05 a 1/6</a:t>
            </a:r>
            <a:endParaRPr lang="pt-PT" sz="1050" dirty="0"/>
          </a:p>
        </p:txBody>
      </p:sp>
    </p:spTree>
    <p:extLst>
      <p:ext uri="{BB962C8B-B14F-4D97-AF65-F5344CB8AC3E}">
        <p14:creationId xmlns:p14="http://schemas.microsoft.com/office/powerpoint/2010/main" val="240415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Gráfico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9455255"/>
              </p:ext>
            </p:extLst>
          </p:nvPr>
        </p:nvGraphicFramePr>
        <p:xfrm>
          <a:off x="35693" y="590631"/>
          <a:ext cx="11964364" cy="4577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77950134-0291-4ECA-8165-9D34E01AC588}"/>
              </a:ext>
            </a:extLst>
          </p:cNvPr>
          <p:cNvSpPr/>
          <p:nvPr/>
        </p:nvSpPr>
        <p:spPr>
          <a:xfrm>
            <a:off x="907343" y="79758"/>
            <a:ext cx="110570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Redução no endividamento e aumento na inadimplência.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2006DF80-AC5D-4BA7-98C1-E39F2F0F9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3217" y="6378178"/>
            <a:ext cx="2743200" cy="365125"/>
          </a:xfrm>
        </p:spPr>
        <p:txBody>
          <a:bodyPr/>
          <a:lstStyle/>
          <a:p>
            <a:fld id="{98E69FAA-D34D-4513-BA90-42CB65546393}" type="slidenum">
              <a:rPr lang="pt-BR" smtClean="0"/>
              <a:t>15</a:t>
            </a:fld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1144849" y="5382912"/>
            <a:ext cx="9246955" cy="9233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69% </a:t>
            </a:r>
            <a:r>
              <a:rPr lang="pt-BR" dirty="0"/>
              <a:t>dos pequenos </a:t>
            </a:r>
            <a:r>
              <a:rPr lang="pt-BR" dirty="0" smtClean="0"/>
              <a:t>negócios tem dívidas</a:t>
            </a:r>
            <a:r>
              <a:rPr lang="pt-BR" dirty="0"/>
              <a:t>. </a:t>
            </a:r>
            <a:endParaRPr lang="pt-BR" dirty="0" smtClean="0"/>
          </a:p>
          <a:p>
            <a:pPr algn="ctr"/>
            <a:r>
              <a:rPr lang="pt-BR" dirty="0"/>
              <a:t> </a:t>
            </a:r>
            <a:r>
              <a:rPr lang="pt-BR" dirty="0" smtClean="0"/>
              <a:t>MEI: 64% </a:t>
            </a:r>
            <a:r>
              <a:rPr lang="pt-BR" dirty="0"/>
              <a:t>estão com dívidas sendo que </a:t>
            </a:r>
            <a:r>
              <a:rPr lang="pt-BR" dirty="0" smtClean="0"/>
              <a:t>25% </a:t>
            </a:r>
            <a:r>
              <a:rPr lang="pt-BR" dirty="0"/>
              <a:t>estão em dia e </a:t>
            </a:r>
            <a:r>
              <a:rPr lang="pt-BR" dirty="0" smtClean="0"/>
              <a:t>39</a:t>
            </a:r>
            <a:r>
              <a:rPr lang="pt-BR" dirty="0"/>
              <a:t>% em atraso</a:t>
            </a:r>
          </a:p>
          <a:p>
            <a:pPr algn="ctr"/>
            <a:r>
              <a:rPr lang="pt-BR" dirty="0" smtClean="0"/>
              <a:t>MPE: </a:t>
            </a:r>
            <a:r>
              <a:rPr lang="pt-BR" dirty="0"/>
              <a:t>76% estão com dívidas sendo que </a:t>
            </a:r>
            <a:r>
              <a:rPr lang="pt-BR" dirty="0" smtClean="0"/>
              <a:t>44% </a:t>
            </a:r>
            <a:r>
              <a:rPr lang="pt-BR" dirty="0"/>
              <a:t>estão em dia e </a:t>
            </a:r>
            <a:r>
              <a:rPr lang="pt-BR" dirty="0" smtClean="0"/>
              <a:t>32% </a:t>
            </a:r>
            <a:r>
              <a:rPr lang="pt-BR" dirty="0"/>
              <a:t>em atraso.</a:t>
            </a:r>
          </a:p>
        </p:txBody>
      </p:sp>
      <p:sp>
        <p:nvSpPr>
          <p:cNvPr id="2" name="Retângulo 1"/>
          <p:cNvSpPr/>
          <p:nvPr/>
        </p:nvSpPr>
        <p:spPr>
          <a:xfrm>
            <a:off x="4006516" y="976097"/>
            <a:ext cx="3970421" cy="3704187"/>
          </a:xfrm>
          <a:prstGeom prst="rect">
            <a:avLst/>
          </a:prstGeom>
          <a:noFill/>
          <a:ln w="28575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228599" y="976095"/>
            <a:ext cx="3705725" cy="3704189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6469793" y="986494"/>
            <a:ext cx="1507144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Inadimplência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2335360" y="986494"/>
            <a:ext cx="1598964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Endividamento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814136" y="5007753"/>
            <a:ext cx="103872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  Abril/Maio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Maio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Junho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Julho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Agosto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Setembro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Novembro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Fevereiro                  Maio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pt-B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xmlns="" id="{7BE0B3D7-848F-4128-BE27-D6D90A9B2F1D}"/>
              </a:ext>
            </a:extLst>
          </p:cNvPr>
          <p:cNvSpPr txBox="1"/>
          <p:nvPr/>
        </p:nvSpPr>
        <p:spPr>
          <a:xfrm>
            <a:off x="35693" y="6613905"/>
            <a:ext cx="103561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/>
              <a:t>Fonte: Pesquisa Sebrae – O impacto da pandemia do coronavírus nos pequenos negócios – </a:t>
            </a:r>
            <a:r>
              <a:rPr lang="pt-PT" sz="1200" dirty="0" smtClean="0"/>
              <a:t>11ª </a:t>
            </a:r>
            <a:r>
              <a:rPr lang="pt-PT" sz="1200" dirty="0"/>
              <a:t>edição. Coleta: </a:t>
            </a:r>
            <a:r>
              <a:rPr lang="pt-PT" sz="1200" dirty="0" smtClean="0"/>
              <a:t>27 de maio </a:t>
            </a:r>
            <a:r>
              <a:rPr lang="pt-PT" sz="1200" dirty="0"/>
              <a:t>a </a:t>
            </a:r>
            <a:r>
              <a:rPr lang="pt-PT" sz="1200" dirty="0" smtClean="0"/>
              <a:t>01 </a:t>
            </a:r>
            <a:r>
              <a:rPr lang="pt-PT" sz="1200" dirty="0"/>
              <a:t>de </a:t>
            </a:r>
            <a:r>
              <a:rPr lang="pt-PT" sz="1200" dirty="0" smtClean="0"/>
              <a:t>junho </a:t>
            </a:r>
            <a:r>
              <a:rPr lang="pt-PT" sz="1200" dirty="0"/>
              <a:t>de </a:t>
            </a:r>
            <a:r>
              <a:rPr lang="pt-PT" sz="1200" dirty="0" smtClean="0"/>
              <a:t>2021.</a:t>
            </a:r>
            <a:endParaRPr lang="pt-PT" sz="1200" dirty="0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xmlns="" id="{CEF43DD7-FF28-4254-81BC-41C0387E047E}"/>
              </a:ext>
            </a:extLst>
          </p:cNvPr>
          <p:cNvSpPr txBox="1"/>
          <p:nvPr/>
        </p:nvSpPr>
        <p:spPr>
          <a:xfrm>
            <a:off x="0" y="6310782"/>
            <a:ext cx="11165707" cy="2539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t-PT" sz="1050" dirty="0"/>
              <a:t>1ª Ed. 19 a 23/3. 2ª Ed. 4 a 7/4. 3ª Ed. 30/4 a 5/5. 4ª Ed. 29/5 a 2/6. 5ª Ed. 25 a 30/06. 6ª Ed. 27 a 30/07. 7ª Ed. 27 a 31/08. 8ª Ed. 28/09 a 01/10. 9ª </a:t>
            </a:r>
            <a:r>
              <a:rPr lang="pt-PT" sz="1050" dirty="0" smtClean="0"/>
              <a:t>Ed. </a:t>
            </a:r>
            <a:r>
              <a:rPr lang="pt-PT" sz="1050" dirty="0"/>
              <a:t>20 a 24/11</a:t>
            </a:r>
            <a:r>
              <a:rPr lang="pt-PT" sz="1050" dirty="0" smtClean="0"/>
              <a:t>. 10ª Ed. 25/2 a 1/3. 11ª Ed 27/05 a 1/6</a:t>
            </a:r>
            <a:endParaRPr lang="pt-PT" sz="1050" dirty="0"/>
          </a:p>
        </p:txBody>
      </p:sp>
    </p:spTree>
    <p:extLst>
      <p:ext uri="{BB962C8B-B14F-4D97-AF65-F5344CB8AC3E}">
        <p14:creationId xmlns:p14="http://schemas.microsoft.com/office/powerpoint/2010/main" val="176012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77950134-0291-4ECA-8165-9D34E01AC588}"/>
              </a:ext>
            </a:extLst>
          </p:cNvPr>
          <p:cNvSpPr/>
          <p:nvPr/>
        </p:nvSpPr>
        <p:spPr>
          <a:xfrm>
            <a:off x="1870629" y="61185"/>
            <a:ext cx="79212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A proporção de empresas buscando empréstimo manteve-se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2006DF80-AC5D-4BA7-98C1-E39F2F0F9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3217" y="6378178"/>
            <a:ext cx="2743200" cy="365125"/>
          </a:xfrm>
        </p:spPr>
        <p:txBody>
          <a:bodyPr/>
          <a:lstStyle/>
          <a:p>
            <a:fld id="{98E69FAA-D34D-4513-BA90-42CB65546393}" type="slidenum">
              <a:rPr lang="pt-BR" smtClean="0"/>
              <a:t>16</a:t>
            </a:fld>
            <a:endParaRPr lang="pt-BR" dirty="0"/>
          </a:p>
        </p:txBody>
      </p:sp>
      <p:cxnSp>
        <p:nvCxnSpPr>
          <p:cNvPr id="3" name="Conector de seta reta 2"/>
          <p:cNvCxnSpPr/>
          <p:nvPr/>
        </p:nvCxnSpPr>
        <p:spPr>
          <a:xfrm>
            <a:off x="4800600" y="2193705"/>
            <a:ext cx="625642" cy="192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 explicativo retangular 10"/>
          <p:cNvSpPr/>
          <p:nvPr/>
        </p:nvSpPr>
        <p:spPr>
          <a:xfrm>
            <a:off x="10972800" y="3384872"/>
            <a:ext cx="1034716" cy="783370"/>
          </a:xfrm>
          <a:prstGeom prst="wedgeRectCallout">
            <a:avLst>
              <a:gd name="adj1" fmla="val -17523"/>
              <a:gd name="adj2" fmla="val -6378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MPE: 61%</a:t>
            </a:r>
          </a:p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MEI: 40% 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26227" y="5166903"/>
            <a:ext cx="107401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    Abril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Abril/Maio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Maio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Junho     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Julho</a:t>
            </a:r>
            <a:r>
              <a:rPr lang="pt-B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Agosto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Setembro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Novembro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Fevereiro                Maio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pt-B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13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8974895"/>
              </p:ext>
            </p:extLst>
          </p:nvPr>
        </p:nvGraphicFramePr>
        <p:xfrm>
          <a:off x="35693" y="584452"/>
          <a:ext cx="11875168" cy="4582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CaixaDeTexto 13">
            <a:extLst>
              <a:ext uri="{FF2B5EF4-FFF2-40B4-BE49-F238E27FC236}">
                <a16:creationId xmlns:a16="http://schemas.microsoft.com/office/drawing/2014/main" xmlns="" id="{7BE0B3D7-848F-4128-BE27-D6D90A9B2F1D}"/>
              </a:ext>
            </a:extLst>
          </p:cNvPr>
          <p:cNvSpPr txBox="1"/>
          <p:nvPr/>
        </p:nvSpPr>
        <p:spPr>
          <a:xfrm>
            <a:off x="35693" y="6613905"/>
            <a:ext cx="103561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/>
              <a:t>Fonte: Pesquisa Sebrae – O impacto da pandemia do coronavírus nos pequenos negócios – </a:t>
            </a:r>
            <a:r>
              <a:rPr lang="pt-PT" sz="1200" dirty="0" smtClean="0"/>
              <a:t>11ª </a:t>
            </a:r>
            <a:r>
              <a:rPr lang="pt-PT" sz="1200" dirty="0"/>
              <a:t>edição. Coleta: </a:t>
            </a:r>
            <a:r>
              <a:rPr lang="pt-PT" sz="1200" dirty="0" smtClean="0"/>
              <a:t>27 de maio </a:t>
            </a:r>
            <a:r>
              <a:rPr lang="pt-PT" sz="1200" dirty="0"/>
              <a:t>a </a:t>
            </a:r>
            <a:r>
              <a:rPr lang="pt-PT" sz="1200" dirty="0" smtClean="0"/>
              <a:t>01 </a:t>
            </a:r>
            <a:r>
              <a:rPr lang="pt-PT" sz="1200" dirty="0"/>
              <a:t>de </a:t>
            </a:r>
            <a:r>
              <a:rPr lang="pt-PT" sz="1200" dirty="0" smtClean="0"/>
              <a:t>junho </a:t>
            </a:r>
            <a:r>
              <a:rPr lang="pt-PT" sz="1200" dirty="0"/>
              <a:t>de </a:t>
            </a:r>
            <a:r>
              <a:rPr lang="pt-PT" sz="1200" dirty="0" smtClean="0"/>
              <a:t>2021.</a:t>
            </a:r>
            <a:endParaRPr lang="pt-PT" sz="1200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xmlns="" id="{CEF43DD7-FF28-4254-81BC-41C0387E047E}"/>
              </a:ext>
            </a:extLst>
          </p:cNvPr>
          <p:cNvSpPr txBox="1"/>
          <p:nvPr/>
        </p:nvSpPr>
        <p:spPr>
          <a:xfrm>
            <a:off x="0" y="6310782"/>
            <a:ext cx="11165707" cy="2539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t-PT" sz="1050" dirty="0"/>
              <a:t>1ª Ed. 19 a 23/3. 2ª Ed. 4 a 7/4. 3ª Ed. 30/4 a 5/5. 4ª Ed. 29/5 a 2/6. 5ª Ed. 25 a 30/06. 6ª Ed. 27 a 30/07. 7ª Ed. 27 a 31/08. 8ª Ed. 28/09 a 01/10. 9ª </a:t>
            </a:r>
            <a:r>
              <a:rPr lang="pt-PT" sz="1050" dirty="0" smtClean="0"/>
              <a:t>Ed. </a:t>
            </a:r>
            <a:r>
              <a:rPr lang="pt-PT" sz="1050" dirty="0"/>
              <a:t>20 a 24/11</a:t>
            </a:r>
            <a:r>
              <a:rPr lang="pt-PT" sz="1050" dirty="0" smtClean="0"/>
              <a:t>. 10ª Ed. 25/2 a 1/3. 11ª Ed 27/05 a 1/6</a:t>
            </a:r>
            <a:endParaRPr lang="pt-PT" sz="1050" dirty="0"/>
          </a:p>
        </p:txBody>
      </p:sp>
    </p:spTree>
    <p:extLst>
      <p:ext uri="{BB962C8B-B14F-4D97-AF65-F5344CB8AC3E}">
        <p14:creationId xmlns:p14="http://schemas.microsoft.com/office/powerpoint/2010/main" val="256472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319BD085-3BE4-465A-9E59-7865A2890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47951" y="6356350"/>
            <a:ext cx="2743200" cy="365125"/>
          </a:xfrm>
        </p:spPr>
        <p:txBody>
          <a:bodyPr/>
          <a:lstStyle/>
          <a:p>
            <a:fld id="{98E69FAA-D34D-4513-BA90-42CB65546393}" type="slidenum">
              <a:rPr lang="pt-BR" smtClean="0"/>
              <a:t>17</a:t>
            </a:fld>
            <a:endParaRPr lang="pt-BR" dirty="0"/>
          </a:p>
        </p:txBody>
      </p:sp>
      <p:sp>
        <p:nvSpPr>
          <p:cNvPr id="9" name="Retângulo 8">
            <a:extLst>
              <a:ext uri="{FF2B5EF4-FFF2-40B4-BE49-F238E27FC236}">
                <a16:creationId xmlns="" xmlns:a16="http://schemas.microsoft.com/office/drawing/2014/main" id="{77950134-0291-4ECA-8165-9D34E01AC588}"/>
              </a:ext>
            </a:extLst>
          </p:cNvPr>
          <p:cNvSpPr/>
          <p:nvPr/>
        </p:nvSpPr>
        <p:spPr>
          <a:xfrm>
            <a:off x="1421463" y="112160"/>
            <a:ext cx="93490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A maior parte dos pedidos de empréstimo aconteceram no ano passado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xmlns="" id="{7BE0B3D7-848F-4128-BE27-D6D90A9B2F1D}"/>
              </a:ext>
            </a:extLst>
          </p:cNvPr>
          <p:cNvSpPr txBox="1"/>
          <p:nvPr/>
        </p:nvSpPr>
        <p:spPr>
          <a:xfrm>
            <a:off x="35693" y="6613905"/>
            <a:ext cx="103561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/>
              <a:t>Fonte: Pesquisa Sebrae – O impacto da pandemia do coronavírus nos pequenos negócios – </a:t>
            </a:r>
            <a:r>
              <a:rPr lang="pt-PT" sz="1200" dirty="0" smtClean="0"/>
              <a:t>11ª </a:t>
            </a:r>
            <a:r>
              <a:rPr lang="pt-PT" sz="1200" dirty="0"/>
              <a:t>edição. Coleta: </a:t>
            </a:r>
            <a:r>
              <a:rPr lang="pt-PT" sz="1200" dirty="0" smtClean="0"/>
              <a:t>27 de maio </a:t>
            </a:r>
            <a:r>
              <a:rPr lang="pt-PT" sz="1200" dirty="0"/>
              <a:t>a </a:t>
            </a:r>
            <a:r>
              <a:rPr lang="pt-PT" sz="1200" dirty="0" smtClean="0"/>
              <a:t>01 </a:t>
            </a:r>
            <a:r>
              <a:rPr lang="pt-PT" sz="1200" dirty="0"/>
              <a:t>de </a:t>
            </a:r>
            <a:r>
              <a:rPr lang="pt-PT" sz="1200" dirty="0" smtClean="0"/>
              <a:t>junho </a:t>
            </a:r>
            <a:r>
              <a:rPr lang="pt-PT" sz="1200" dirty="0"/>
              <a:t>de </a:t>
            </a:r>
            <a:r>
              <a:rPr lang="pt-PT" sz="1200" dirty="0" smtClean="0"/>
              <a:t>2021.</a:t>
            </a:r>
            <a:endParaRPr lang="pt-PT" sz="1200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xmlns="" id="{CEF43DD7-FF28-4254-81BC-41C0387E047E}"/>
              </a:ext>
            </a:extLst>
          </p:cNvPr>
          <p:cNvSpPr txBox="1"/>
          <p:nvPr/>
        </p:nvSpPr>
        <p:spPr>
          <a:xfrm>
            <a:off x="0" y="6310782"/>
            <a:ext cx="11165707" cy="2539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t-PT" sz="1050" dirty="0"/>
              <a:t>1ª Ed. 19 a 23/3. 2ª Ed. 4 a 7/4. 3ª Ed. 30/4 a 5/5. 4ª Ed. 29/5 a 2/6. 5ª Ed. 25 a 30/06. 6ª Ed. 27 a 30/07. 7ª Ed. 27 a 31/08. 8ª Ed. 28/09 a 01/10. 9ª </a:t>
            </a:r>
            <a:r>
              <a:rPr lang="pt-PT" sz="1050" dirty="0" smtClean="0"/>
              <a:t>Ed. </a:t>
            </a:r>
            <a:r>
              <a:rPr lang="pt-PT" sz="1050" dirty="0"/>
              <a:t>20 a 24/11</a:t>
            </a:r>
            <a:r>
              <a:rPr lang="pt-PT" sz="1050" dirty="0" smtClean="0"/>
              <a:t>. 10ª Ed. 25/2 a 1/3. 11ª Ed 27/05 a 1/6</a:t>
            </a:r>
            <a:endParaRPr lang="pt-PT" sz="1050" dirty="0"/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2037147"/>
              </p:ext>
            </p:extLst>
          </p:nvPr>
        </p:nvGraphicFramePr>
        <p:xfrm>
          <a:off x="35694" y="770021"/>
          <a:ext cx="11971822" cy="4584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Conector de seta reta 2"/>
          <p:cNvCxnSpPr/>
          <p:nvPr/>
        </p:nvCxnSpPr>
        <p:spPr>
          <a:xfrm flipV="1">
            <a:off x="2767263" y="3272589"/>
            <a:ext cx="8795084" cy="541422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5887258" y="2614728"/>
            <a:ext cx="2041553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/>
              <a:t>Pode indicar uma tendência de crescimento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18832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8882528"/>
              </p:ext>
            </p:extLst>
          </p:nvPr>
        </p:nvGraphicFramePr>
        <p:xfrm>
          <a:off x="35693" y="685799"/>
          <a:ext cx="11887602" cy="5390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77950134-0291-4ECA-8165-9D34E01AC588}"/>
              </a:ext>
            </a:extLst>
          </p:cNvPr>
          <p:cNvSpPr/>
          <p:nvPr/>
        </p:nvSpPr>
        <p:spPr>
          <a:xfrm>
            <a:off x="1824248" y="101622"/>
            <a:ext cx="91358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</a:rPr>
              <a:t>Aumento significativo na % de empresas que conseguiram empréstimo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2006DF80-AC5D-4BA7-98C1-E39F2F0F9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3217" y="6378178"/>
            <a:ext cx="2743200" cy="365125"/>
          </a:xfrm>
        </p:spPr>
        <p:txBody>
          <a:bodyPr/>
          <a:lstStyle/>
          <a:p>
            <a:fld id="{98E69FAA-D34D-4513-BA90-42CB65546393}" type="slidenum">
              <a:rPr lang="pt-BR" smtClean="0"/>
              <a:t>18</a:t>
            </a:fld>
            <a:endParaRPr lang="pt-BR" dirty="0"/>
          </a:p>
        </p:txBody>
      </p:sp>
      <p:sp>
        <p:nvSpPr>
          <p:cNvPr id="10" name="Texto explicativo retangular 9"/>
          <p:cNvSpPr/>
          <p:nvPr/>
        </p:nvSpPr>
        <p:spPr>
          <a:xfrm>
            <a:off x="3040617" y="1185812"/>
            <a:ext cx="3351548" cy="1167431"/>
          </a:xfrm>
          <a:prstGeom prst="wedgeRectCallout">
            <a:avLst>
              <a:gd name="adj1" fmla="val 177209"/>
              <a:gd name="adj2" fmla="val -3776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Percentual de empresas que conseguiram empréstimo aumentou.</a:t>
            </a:r>
          </a:p>
          <a:p>
            <a:pPr algn="ctr"/>
            <a:r>
              <a:rPr lang="pt-BR" sz="1600" dirty="0">
                <a:solidFill>
                  <a:schemeClr val="tx1"/>
                </a:solidFill>
              </a:rPr>
              <a:t>MEI : </a:t>
            </a:r>
            <a:r>
              <a:rPr lang="pt-BR" sz="1600" dirty="0" smtClean="0">
                <a:solidFill>
                  <a:schemeClr val="tx1"/>
                </a:solidFill>
              </a:rPr>
              <a:t>40%</a:t>
            </a:r>
            <a:endParaRPr lang="pt-BR" sz="1600" dirty="0">
              <a:solidFill>
                <a:schemeClr val="tx1"/>
              </a:solidFill>
            </a:endParaRPr>
          </a:p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MPE: 62%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xmlns="" id="{7BE0B3D7-848F-4128-BE27-D6D90A9B2F1D}"/>
              </a:ext>
            </a:extLst>
          </p:cNvPr>
          <p:cNvSpPr txBox="1"/>
          <p:nvPr/>
        </p:nvSpPr>
        <p:spPr>
          <a:xfrm>
            <a:off x="35693" y="6613905"/>
            <a:ext cx="103561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/>
              <a:t>Fonte: Pesquisa Sebrae – O impacto da pandemia do coronavírus nos pequenos negócios – </a:t>
            </a:r>
            <a:r>
              <a:rPr lang="pt-PT" sz="1200" dirty="0" smtClean="0"/>
              <a:t>11ª </a:t>
            </a:r>
            <a:r>
              <a:rPr lang="pt-PT" sz="1200" dirty="0"/>
              <a:t>edição. Coleta: </a:t>
            </a:r>
            <a:r>
              <a:rPr lang="pt-PT" sz="1200" dirty="0" smtClean="0"/>
              <a:t>27 de maio </a:t>
            </a:r>
            <a:r>
              <a:rPr lang="pt-PT" sz="1200" dirty="0"/>
              <a:t>a </a:t>
            </a:r>
            <a:r>
              <a:rPr lang="pt-PT" sz="1200" dirty="0" smtClean="0"/>
              <a:t>01 </a:t>
            </a:r>
            <a:r>
              <a:rPr lang="pt-PT" sz="1200" dirty="0"/>
              <a:t>de </a:t>
            </a:r>
            <a:r>
              <a:rPr lang="pt-PT" sz="1200" dirty="0" smtClean="0"/>
              <a:t>junho </a:t>
            </a:r>
            <a:r>
              <a:rPr lang="pt-PT" sz="1200" dirty="0"/>
              <a:t>de </a:t>
            </a:r>
            <a:r>
              <a:rPr lang="pt-PT" sz="1200" dirty="0" smtClean="0"/>
              <a:t>2021.</a:t>
            </a:r>
            <a:endParaRPr lang="pt-PT" sz="1200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xmlns="" id="{CEF43DD7-FF28-4254-81BC-41C0387E047E}"/>
              </a:ext>
            </a:extLst>
          </p:cNvPr>
          <p:cNvSpPr txBox="1"/>
          <p:nvPr/>
        </p:nvSpPr>
        <p:spPr>
          <a:xfrm>
            <a:off x="0" y="6310782"/>
            <a:ext cx="11165707" cy="2539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t-PT" sz="1050" dirty="0"/>
              <a:t>1ª Ed. 19 a 23/3. 2ª Ed. 4 a 7/4. 3ª Ed. 30/4 a 5/5. 4ª Ed. 29/5 a 2/6. 5ª Ed. 25 a 30/06. 6ª Ed. 27 a 30/07. 7ª Ed. 27 a 31/08. 8ª Ed. 28/09 a 01/10. 9ª </a:t>
            </a:r>
            <a:r>
              <a:rPr lang="pt-PT" sz="1050" dirty="0" smtClean="0"/>
              <a:t>Ed. </a:t>
            </a:r>
            <a:r>
              <a:rPr lang="pt-PT" sz="1050" dirty="0"/>
              <a:t>20 a 24/11</a:t>
            </a:r>
            <a:r>
              <a:rPr lang="pt-PT" sz="1050" dirty="0" smtClean="0"/>
              <a:t>. 10ª Ed. 25/2 a 1/3. 11ª Ed 27/05 a 1/6</a:t>
            </a:r>
            <a:endParaRPr lang="pt-PT" sz="1050" dirty="0"/>
          </a:p>
        </p:txBody>
      </p:sp>
    </p:spTree>
    <p:extLst>
      <p:ext uri="{BB962C8B-B14F-4D97-AF65-F5344CB8AC3E}">
        <p14:creationId xmlns:p14="http://schemas.microsoft.com/office/powerpoint/2010/main" val="217554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77950134-0291-4ECA-8165-9D34E01AC588}"/>
              </a:ext>
            </a:extLst>
          </p:cNvPr>
          <p:cNvSpPr/>
          <p:nvPr/>
        </p:nvSpPr>
        <p:spPr>
          <a:xfrm>
            <a:off x="35693" y="-58378"/>
            <a:ext cx="118033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</a:rPr>
              <a:t>O aumento na proporção de empresas que conseguiram empréstimo é consequência da redução daquelas que já haviam pedido e aguardavam resposta.</a:t>
            </a:r>
            <a:endParaRPr lang="pt-BR" sz="2000" b="1" dirty="0">
              <a:solidFill>
                <a:schemeClr val="bg1"/>
              </a:solidFill>
            </a:endParaRP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2006DF80-AC5D-4BA7-98C1-E39F2F0F9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3217" y="6378178"/>
            <a:ext cx="2743200" cy="365125"/>
          </a:xfrm>
        </p:spPr>
        <p:txBody>
          <a:bodyPr/>
          <a:lstStyle/>
          <a:p>
            <a:fld id="{98E69FAA-D34D-4513-BA90-42CB65546393}" type="slidenum">
              <a:rPr lang="pt-BR" smtClean="0"/>
              <a:t>19</a:t>
            </a:fld>
            <a:endParaRPr lang="pt-BR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xmlns="" id="{7BE0B3D7-848F-4128-BE27-D6D90A9B2F1D}"/>
              </a:ext>
            </a:extLst>
          </p:cNvPr>
          <p:cNvSpPr txBox="1"/>
          <p:nvPr/>
        </p:nvSpPr>
        <p:spPr>
          <a:xfrm>
            <a:off x="0" y="6965847"/>
            <a:ext cx="103561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/>
              <a:t>Fonte: Pesquisa Sebrae – O impacto da pandemia do coronavírus nos pequenos negócios – </a:t>
            </a:r>
            <a:r>
              <a:rPr lang="pt-PT" sz="1200" dirty="0" smtClean="0"/>
              <a:t>11ª </a:t>
            </a:r>
            <a:r>
              <a:rPr lang="pt-PT" sz="1200" dirty="0"/>
              <a:t>edição. Coleta: </a:t>
            </a:r>
            <a:r>
              <a:rPr lang="pt-PT" sz="1200" dirty="0" smtClean="0"/>
              <a:t>27 de maio </a:t>
            </a:r>
            <a:r>
              <a:rPr lang="pt-PT" sz="1200" dirty="0"/>
              <a:t>a </a:t>
            </a:r>
            <a:r>
              <a:rPr lang="pt-PT" sz="1200" dirty="0" smtClean="0"/>
              <a:t>01 </a:t>
            </a:r>
            <a:r>
              <a:rPr lang="pt-PT" sz="1200" dirty="0"/>
              <a:t>de </a:t>
            </a:r>
            <a:r>
              <a:rPr lang="pt-PT" sz="1200" dirty="0" smtClean="0"/>
              <a:t>junho </a:t>
            </a:r>
            <a:r>
              <a:rPr lang="pt-PT" sz="1200" dirty="0"/>
              <a:t>de </a:t>
            </a:r>
            <a:r>
              <a:rPr lang="pt-PT" sz="1200" dirty="0" smtClean="0"/>
              <a:t>2021.</a:t>
            </a:r>
            <a:endParaRPr lang="pt-PT" sz="1200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xmlns="" id="{CEF43DD7-FF28-4254-81BC-41C0387E047E}"/>
              </a:ext>
            </a:extLst>
          </p:cNvPr>
          <p:cNvSpPr txBox="1"/>
          <p:nvPr/>
        </p:nvSpPr>
        <p:spPr>
          <a:xfrm>
            <a:off x="0" y="6310782"/>
            <a:ext cx="11165707" cy="2539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t-PT" sz="1050" dirty="0"/>
              <a:t>1ª Ed. 19 a 23/3. 2ª Ed. 4 a 7/4. 3ª Ed. 30/4 a 5/5. 4ª Ed. 29/5 a 2/6. 5ª Ed. 25 a 30/06. 6ª Ed. 27 a 30/07. 7ª Ed. 27 a 31/08. 8ª Ed. 28/09 a 01/10. 9ª </a:t>
            </a:r>
            <a:r>
              <a:rPr lang="pt-PT" sz="1050" dirty="0" smtClean="0"/>
              <a:t>Ed. </a:t>
            </a:r>
            <a:r>
              <a:rPr lang="pt-PT" sz="1050" dirty="0"/>
              <a:t>20 a 24/11</a:t>
            </a:r>
            <a:r>
              <a:rPr lang="pt-PT" sz="1050" dirty="0" smtClean="0"/>
              <a:t>. 10ª Ed. 25/2 a 1/3. 11ª Ed 27/05 a 1/6</a:t>
            </a:r>
            <a:endParaRPr lang="pt-PT" sz="1050" dirty="0"/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5174653"/>
              </p:ext>
            </p:extLst>
          </p:nvPr>
        </p:nvGraphicFramePr>
        <p:xfrm>
          <a:off x="0" y="630683"/>
          <a:ext cx="11839073" cy="5599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Conector de seta reta 2"/>
          <p:cNvCxnSpPr/>
          <p:nvPr/>
        </p:nvCxnSpPr>
        <p:spPr>
          <a:xfrm flipV="1">
            <a:off x="360947" y="1732547"/>
            <a:ext cx="3092116" cy="2286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>
            <a:off x="4475748" y="2622884"/>
            <a:ext cx="3080084" cy="1816768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ângulo 15"/>
          <p:cNvSpPr/>
          <p:nvPr/>
        </p:nvSpPr>
        <p:spPr>
          <a:xfrm>
            <a:off x="549441" y="5891909"/>
            <a:ext cx="107401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    Abril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Abril/Maio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Maio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Junho     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Julho</a:t>
            </a:r>
            <a:r>
              <a:rPr lang="pt-B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Agosto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Setembro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Novembro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Fevereiro                Maio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pt-B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812132" y="1384778"/>
            <a:ext cx="1094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1"/>
                </a:solidFill>
              </a:rPr>
              <a:t>373% de aumento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6824913" y="2425635"/>
            <a:ext cx="1094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480% de redução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776037" y="2125293"/>
            <a:ext cx="1461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1"/>
                </a:solidFill>
              </a:rPr>
              <a:t>Quase 4x mais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6824913" y="3178462"/>
            <a:ext cx="1461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Quase 5x menos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85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77950134-0291-4ECA-8165-9D34E01AC588}"/>
              </a:ext>
            </a:extLst>
          </p:cNvPr>
          <p:cNvSpPr/>
          <p:nvPr/>
        </p:nvSpPr>
        <p:spPr>
          <a:xfrm>
            <a:off x="10253222" y="114697"/>
            <a:ext cx="13761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800" b="1" dirty="0">
                <a:solidFill>
                  <a:schemeClr val="bg1"/>
                </a:solidFill>
              </a:rPr>
              <a:t>Método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2006DF80-AC5D-4BA7-98C1-E39F2F0F9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3217" y="6378178"/>
            <a:ext cx="2743200" cy="365125"/>
          </a:xfrm>
        </p:spPr>
        <p:txBody>
          <a:bodyPr/>
          <a:lstStyle/>
          <a:p>
            <a:fld id="{98E69FAA-D34D-4513-BA90-42CB65546393}" type="slidenum">
              <a:rPr lang="pt-BR" smtClean="0"/>
              <a:t>2</a:t>
            </a:fld>
            <a:endParaRPr lang="pt-BR" dirty="0"/>
          </a:p>
        </p:txBody>
      </p:sp>
      <p:sp>
        <p:nvSpPr>
          <p:cNvPr id="36" name="Espaço Reservado para Conteúdo 2"/>
          <p:cNvSpPr>
            <a:spLocks noGrp="1"/>
          </p:cNvSpPr>
          <p:nvPr/>
        </p:nvSpPr>
        <p:spPr>
          <a:xfrm>
            <a:off x="554568" y="637917"/>
            <a:ext cx="10386727" cy="48051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pt-BR" sz="2400" dirty="0"/>
              <a:t>Tipo de pesquisa: Quantitativa por meio de formulário online (</a:t>
            </a:r>
            <a:r>
              <a:rPr lang="pt-BR" sz="2400" i="1" dirty="0"/>
              <a:t>web survey</a:t>
            </a:r>
            <a:r>
              <a:rPr lang="pt-BR" sz="2400" dirty="0"/>
              <a:t>).</a:t>
            </a:r>
          </a:p>
          <a:p>
            <a:pPr>
              <a:lnSpc>
                <a:spcPct val="150000"/>
              </a:lnSpc>
            </a:pPr>
            <a:r>
              <a:rPr lang="pt-BR" sz="2400" dirty="0"/>
              <a:t>Período de Realização: </a:t>
            </a:r>
            <a:r>
              <a:rPr lang="pt-BR" sz="2400" dirty="0" smtClean="0"/>
              <a:t>27/05/2021 </a:t>
            </a:r>
            <a:r>
              <a:rPr lang="pt-BR" sz="2400" dirty="0"/>
              <a:t>a </a:t>
            </a:r>
            <a:r>
              <a:rPr lang="pt-BR" sz="2400" dirty="0" smtClean="0"/>
              <a:t>01/06/2021 </a:t>
            </a:r>
            <a:r>
              <a:rPr lang="pt-BR" sz="2400" dirty="0"/>
              <a:t>.</a:t>
            </a:r>
          </a:p>
          <a:p>
            <a:pPr>
              <a:lnSpc>
                <a:spcPct val="150000"/>
              </a:lnSpc>
            </a:pPr>
            <a:r>
              <a:rPr lang="pt-BR" sz="2400" dirty="0"/>
              <a:t>Universo: </a:t>
            </a:r>
            <a:r>
              <a:rPr lang="pt-BR" sz="2400" dirty="0" smtClean="0"/>
              <a:t>17,4 </a:t>
            </a:r>
            <a:r>
              <a:rPr lang="pt-BR" sz="2400" dirty="0"/>
              <a:t>milhões de pequenos </a:t>
            </a:r>
            <a:r>
              <a:rPr lang="pt-BR" sz="2400" dirty="0" smtClean="0"/>
              <a:t>negócios</a:t>
            </a:r>
            <a:r>
              <a:rPr lang="pt-BR" sz="2000" dirty="0" smtClean="0"/>
              <a:t>*</a:t>
            </a:r>
            <a:r>
              <a:rPr lang="pt-BR" sz="24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pt-BR" sz="2400" dirty="0" smtClean="0"/>
              <a:t>Amostra</a:t>
            </a:r>
            <a:r>
              <a:rPr lang="pt-BR" sz="2400" dirty="0"/>
              <a:t>: </a:t>
            </a:r>
            <a:r>
              <a:rPr lang="pt-BR" sz="2400" b="1" dirty="0" smtClean="0"/>
              <a:t>7.820</a:t>
            </a:r>
            <a:r>
              <a:rPr lang="pt-BR" sz="2400" dirty="0" smtClean="0"/>
              <a:t> </a:t>
            </a:r>
            <a:r>
              <a:rPr lang="pt-BR" sz="2400" dirty="0"/>
              <a:t>respondentes de todos 26 Estados e DF, composta por </a:t>
            </a:r>
            <a:r>
              <a:rPr lang="pt-BR" sz="2400" dirty="0" smtClean="0"/>
              <a:t>59% </a:t>
            </a:r>
            <a:r>
              <a:rPr lang="pt-BR" sz="2400" dirty="0"/>
              <a:t>MEI, </a:t>
            </a:r>
            <a:r>
              <a:rPr lang="pt-BR" sz="2400" dirty="0" smtClean="0"/>
              <a:t>36% </a:t>
            </a:r>
            <a:r>
              <a:rPr lang="pt-BR" sz="2400" dirty="0"/>
              <a:t>ME, </a:t>
            </a:r>
            <a:r>
              <a:rPr lang="pt-BR" sz="2400" dirty="0" smtClean="0"/>
              <a:t>5% </a:t>
            </a:r>
            <a:r>
              <a:rPr lang="pt-BR" sz="2400" dirty="0"/>
              <a:t>EPP</a:t>
            </a:r>
            <a:r>
              <a:rPr lang="pt-BR" sz="2400" dirty="0">
                <a:solidFill>
                  <a:srgbClr val="FF0000"/>
                </a:solidFill>
              </a:rPr>
              <a:t> </a:t>
            </a:r>
            <a:r>
              <a:rPr lang="pt-BR" sz="2400" dirty="0"/>
              <a:t>(*Porte declarado na pesquisa).</a:t>
            </a:r>
          </a:p>
          <a:p>
            <a:pPr>
              <a:lnSpc>
                <a:spcPct val="150000"/>
              </a:lnSpc>
            </a:pPr>
            <a:r>
              <a:rPr lang="pt-BR" sz="2400" dirty="0"/>
              <a:t>O erro amostral é de +/- 1% para os resultados nacionais.</a:t>
            </a:r>
          </a:p>
          <a:p>
            <a:pPr>
              <a:lnSpc>
                <a:spcPct val="150000"/>
              </a:lnSpc>
            </a:pPr>
            <a:r>
              <a:rPr lang="pt-BR" sz="2400" dirty="0"/>
              <a:t>O intervalo de confiança é de 95%.</a:t>
            </a:r>
          </a:p>
          <a:p>
            <a:pPr>
              <a:lnSpc>
                <a:spcPct val="150000"/>
              </a:lnSpc>
            </a:pPr>
            <a:r>
              <a:rPr lang="pt-BR" sz="2400" dirty="0"/>
              <a:t>Resultados ponderados por UF e por porte levando em conta o universo de </a:t>
            </a:r>
            <a:r>
              <a:rPr lang="pt-BR" sz="2400" dirty="0" smtClean="0"/>
              <a:t>Pequenos Negócios.</a:t>
            </a:r>
            <a:endParaRPr lang="pt-BR" sz="2400" dirty="0"/>
          </a:p>
        </p:txBody>
      </p:sp>
      <p:sp>
        <p:nvSpPr>
          <p:cNvPr id="2" name="Retângulo 1"/>
          <p:cNvSpPr/>
          <p:nvPr/>
        </p:nvSpPr>
        <p:spPr>
          <a:xfrm>
            <a:off x="7680018" y="6106074"/>
            <a:ext cx="3261277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600" i="1" dirty="0" smtClean="0"/>
              <a:t>* Universo referente </a:t>
            </a:r>
            <a:r>
              <a:rPr lang="pt-BR" sz="1600" i="1" dirty="0"/>
              <a:t>a maio </a:t>
            </a:r>
            <a:r>
              <a:rPr lang="pt-BR" sz="1600" i="1" dirty="0" smtClean="0"/>
              <a:t>de 2021</a:t>
            </a:r>
            <a:r>
              <a:rPr lang="pt-BR" i="1" dirty="0" smtClean="0"/>
              <a:t>.</a:t>
            </a:r>
            <a:endParaRPr lang="pt-BR" i="1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7BE0B3D7-848F-4128-BE27-D6D90A9B2F1D}"/>
              </a:ext>
            </a:extLst>
          </p:cNvPr>
          <p:cNvSpPr txBox="1"/>
          <p:nvPr/>
        </p:nvSpPr>
        <p:spPr>
          <a:xfrm>
            <a:off x="35693" y="6613905"/>
            <a:ext cx="103561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/>
              <a:t>Fonte: Pesquisa Sebrae – O impacto da pandemia do coronavírus nos pequenos negócios – </a:t>
            </a:r>
            <a:r>
              <a:rPr lang="pt-PT" sz="1200" dirty="0" smtClean="0"/>
              <a:t>11ª </a:t>
            </a:r>
            <a:r>
              <a:rPr lang="pt-PT" sz="1200" dirty="0"/>
              <a:t>edição. Coleta: </a:t>
            </a:r>
            <a:r>
              <a:rPr lang="pt-PT" sz="1200" dirty="0" smtClean="0"/>
              <a:t>27 de maio </a:t>
            </a:r>
            <a:r>
              <a:rPr lang="pt-PT" sz="1200" dirty="0"/>
              <a:t>a </a:t>
            </a:r>
            <a:r>
              <a:rPr lang="pt-PT" sz="1200" dirty="0" smtClean="0"/>
              <a:t>01 </a:t>
            </a:r>
            <a:r>
              <a:rPr lang="pt-PT" sz="1200" dirty="0"/>
              <a:t>de </a:t>
            </a:r>
            <a:r>
              <a:rPr lang="pt-PT" sz="1200" dirty="0" smtClean="0"/>
              <a:t>junho </a:t>
            </a:r>
            <a:r>
              <a:rPr lang="pt-PT" sz="1200" dirty="0"/>
              <a:t>de </a:t>
            </a:r>
            <a:r>
              <a:rPr lang="pt-PT" sz="1200" dirty="0" smtClean="0"/>
              <a:t>2021.</a:t>
            </a:r>
            <a:endParaRPr lang="pt-PT" sz="1200" dirty="0"/>
          </a:p>
        </p:txBody>
      </p:sp>
    </p:spTree>
    <p:extLst>
      <p:ext uri="{BB962C8B-B14F-4D97-AF65-F5344CB8AC3E}">
        <p14:creationId xmlns:p14="http://schemas.microsoft.com/office/powerpoint/2010/main" val="101145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77950134-0291-4ECA-8165-9D34E01AC588}"/>
              </a:ext>
            </a:extLst>
          </p:cNvPr>
          <p:cNvSpPr/>
          <p:nvPr/>
        </p:nvSpPr>
        <p:spPr>
          <a:xfrm>
            <a:off x="1473628" y="84718"/>
            <a:ext cx="90093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</a:rPr>
              <a:t>CEF, Banco do Brasil e Itaú seguem sendo os Bancos mais procurados.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2006DF80-AC5D-4BA7-98C1-E39F2F0F9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3217" y="6378178"/>
            <a:ext cx="2743200" cy="365125"/>
          </a:xfrm>
        </p:spPr>
        <p:txBody>
          <a:bodyPr/>
          <a:lstStyle/>
          <a:p>
            <a:fld id="{98E69FAA-D34D-4513-BA90-42CB65546393}" type="slidenum">
              <a:rPr lang="pt-BR" smtClean="0"/>
              <a:t>20</a:t>
            </a:fld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3856695" y="5165369"/>
            <a:ext cx="44665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 Setembro</a:t>
            </a:r>
            <a:r>
              <a:rPr lang="pt-B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</a:t>
            </a:r>
            <a:r>
              <a:rPr lang="pt-B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Novembro</a:t>
            </a:r>
            <a:r>
              <a:rPr lang="pt-B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</a:t>
            </a:r>
            <a:r>
              <a:rPr lang="pt-B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Fevereiro         Maio</a:t>
            </a:r>
            <a:r>
              <a:rPr lang="pt-B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pt-BR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2689812"/>
              </p:ext>
            </p:extLst>
          </p:nvPr>
        </p:nvGraphicFramePr>
        <p:xfrm>
          <a:off x="35693" y="673768"/>
          <a:ext cx="11875570" cy="4632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xmlns="" id="{7BE0B3D7-848F-4128-BE27-D6D90A9B2F1D}"/>
              </a:ext>
            </a:extLst>
          </p:cNvPr>
          <p:cNvSpPr txBox="1"/>
          <p:nvPr/>
        </p:nvSpPr>
        <p:spPr>
          <a:xfrm>
            <a:off x="35693" y="6613905"/>
            <a:ext cx="103561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/>
              <a:t>Fonte: Pesquisa Sebrae – O impacto da pandemia do coronavírus nos pequenos negócios – </a:t>
            </a:r>
            <a:r>
              <a:rPr lang="pt-PT" sz="1200" dirty="0" smtClean="0"/>
              <a:t>11ª </a:t>
            </a:r>
            <a:r>
              <a:rPr lang="pt-PT" sz="1200" dirty="0"/>
              <a:t>edição. Coleta: </a:t>
            </a:r>
            <a:r>
              <a:rPr lang="pt-PT" sz="1200" dirty="0" smtClean="0"/>
              <a:t>27 de maio </a:t>
            </a:r>
            <a:r>
              <a:rPr lang="pt-PT" sz="1200" dirty="0"/>
              <a:t>a </a:t>
            </a:r>
            <a:r>
              <a:rPr lang="pt-PT" sz="1200" dirty="0" smtClean="0"/>
              <a:t>01 </a:t>
            </a:r>
            <a:r>
              <a:rPr lang="pt-PT" sz="1200" dirty="0"/>
              <a:t>de </a:t>
            </a:r>
            <a:r>
              <a:rPr lang="pt-PT" sz="1200" dirty="0" smtClean="0"/>
              <a:t>junho </a:t>
            </a:r>
            <a:r>
              <a:rPr lang="pt-PT" sz="1200" dirty="0"/>
              <a:t>de </a:t>
            </a:r>
            <a:r>
              <a:rPr lang="pt-PT" sz="1200" dirty="0" smtClean="0"/>
              <a:t>2021.</a:t>
            </a:r>
            <a:endParaRPr lang="pt-PT" sz="1200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CEF43DD7-FF28-4254-81BC-41C0387E047E}"/>
              </a:ext>
            </a:extLst>
          </p:cNvPr>
          <p:cNvSpPr txBox="1"/>
          <p:nvPr/>
        </p:nvSpPr>
        <p:spPr>
          <a:xfrm>
            <a:off x="0" y="6310782"/>
            <a:ext cx="11165707" cy="2539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t-PT" sz="1050" dirty="0"/>
              <a:t>1ª Ed. 19 a 23/3. 2ª Ed. 4 a 7/4. 3ª Ed. 30/4 a 5/5. 4ª Ed. 29/5 a 2/6. 5ª Ed. 25 a 30/06. 6ª Ed. 27 a 30/07. 7ª Ed. 27 a 31/08. 8ª Ed. 28/09 a 01/10. 9ª </a:t>
            </a:r>
            <a:r>
              <a:rPr lang="pt-PT" sz="1050" dirty="0" smtClean="0"/>
              <a:t>Ed. </a:t>
            </a:r>
            <a:r>
              <a:rPr lang="pt-PT" sz="1050" dirty="0"/>
              <a:t>20 a 24/11</a:t>
            </a:r>
            <a:r>
              <a:rPr lang="pt-PT" sz="1050" dirty="0" smtClean="0"/>
              <a:t>. 10ª Ed. 25/2 a 1/3. 11ª Ed 27/05 a 1/6</a:t>
            </a:r>
            <a:endParaRPr lang="pt-PT" sz="1050" dirty="0"/>
          </a:p>
        </p:txBody>
      </p:sp>
    </p:spTree>
    <p:extLst>
      <p:ext uri="{BB962C8B-B14F-4D97-AF65-F5344CB8AC3E}">
        <p14:creationId xmlns:p14="http://schemas.microsoft.com/office/powerpoint/2010/main" val="384599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A8C96451-7043-4B54-9799-A9897ADC01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3787728"/>
              </p:ext>
            </p:extLst>
          </p:nvPr>
        </p:nvGraphicFramePr>
        <p:xfrm>
          <a:off x="35693" y="885772"/>
          <a:ext cx="11915901" cy="5255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319BD085-3BE4-465A-9E59-7865A2890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47951" y="6356350"/>
            <a:ext cx="2743200" cy="365125"/>
          </a:xfrm>
        </p:spPr>
        <p:txBody>
          <a:bodyPr/>
          <a:lstStyle/>
          <a:p>
            <a:fld id="{98E69FAA-D34D-4513-BA90-42CB65546393}" type="slidenum">
              <a:rPr lang="pt-BR" smtClean="0"/>
              <a:t>21</a:t>
            </a:fld>
            <a:endParaRPr lang="pt-BR" dirty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xmlns="" id="{77950134-0291-4ECA-8165-9D34E01AC588}"/>
              </a:ext>
            </a:extLst>
          </p:cNvPr>
          <p:cNvSpPr/>
          <p:nvPr/>
        </p:nvSpPr>
        <p:spPr>
          <a:xfrm>
            <a:off x="960589" y="103282"/>
            <a:ext cx="102708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400" b="1" dirty="0" err="1">
                <a:solidFill>
                  <a:schemeClr val="bg1"/>
                </a:solidFill>
              </a:rPr>
              <a:t>Sicoob</a:t>
            </a:r>
            <a:r>
              <a:rPr lang="pt-BR" sz="2400" b="1" dirty="0">
                <a:solidFill>
                  <a:schemeClr val="bg1"/>
                </a:solidFill>
              </a:rPr>
              <a:t>, Banpará e Sicredi são os que proporcionalmente liberaram mais crédito</a:t>
            </a:r>
          </a:p>
        </p:txBody>
      </p:sp>
      <p:sp>
        <p:nvSpPr>
          <p:cNvPr id="7" name="Texto explicativo retangular 15">
            <a:extLst>
              <a:ext uri="{FF2B5EF4-FFF2-40B4-BE49-F238E27FC236}">
                <a16:creationId xmlns:a16="http://schemas.microsoft.com/office/drawing/2014/main" xmlns="" id="{F3AA3CEE-AA42-49B3-8236-0C0AB26E0317}"/>
              </a:ext>
            </a:extLst>
          </p:cNvPr>
          <p:cNvSpPr/>
          <p:nvPr/>
        </p:nvSpPr>
        <p:spPr>
          <a:xfrm>
            <a:off x="7846246" y="1871581"/>
            <a:ext cx="3810000" cy="921985"/>
          </a:xfrm>
          <a:prstGeom prst="wedgeRectCallout">
            <a:avLst>
              <a:gd name="adj1" fmla="val -53713"/>
              <a:gd name="adj2" fmla="val 23756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Melhoria expressiva nas taxas de sucesso em quase todos os bancos.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7BE0B3D7-848F-4128-BE27-D6D90A9B2F1D}"/>
              </a:ext>
            </a:extLst>
          </p:cNvPr>
          <p:cNvSpPr txBox="1"/>
          <p:nvPr/>
        </p:nvSpPr>
        <p:spPr>
          <a:xfrm>
            <a:off x="35693" y="6613905"/>
            <a:ext cx="103561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/>
              <a:t>Fonte: Pesquisa Sebrae – O impacto da pandemia do coronavírus nos pequenos negócios – </a:t>
            </a:r>
            <a:r>
              <a:rPr lang="pt-PT" sz="1200" dirty="0" smtClean="0"/>
              <a:t>11ª </a:t>
            </a:r>
            <a:r>
              <a:rPr lang="pt-PT" sz="1200" dirty="0"/>
              <a:t>edição. Coleta: </a:t>
            </a:r>
            <a:r>
              <a:rPr lang="pt-PT" sz="1200" dirty="0" smtClean="0"/>
              <a:t>27 de maio </a:t>
            </a:r>
            <a:r>
              <a:rPr lang="pt-PT" sz="1200" dirty="0"/>
              <a:t>a </a:t>
            </a:r>
            <a:r>
              <a:rPr lang="pt-PT" sz="1200" dirty="0" smtClean="0"/>
              <a:t>01 </a:t>
            </a:r>
            <a:r>
              <a:rPr lang="pt-PT" sz="1200" dirty="0"/>
              <a:t>de </a:t>
            </a:r>
            <a:r>
              <a:rPr lang="pt-PT" sz="1200" dirty="0" smtClean="0"/>
              <a:t>junho </a:t>
            </a:r>
            <a:r>
              <a:rPr lang="pt-PT" sz="1200" dirty="0"/>
              <a:t>de </a:t>
            </a:r>
            <a:r>
              <a:rPr lang="pt-PT" sz="1200" dirty="0" smtClean="0"/>
              <a:t>2021.</a:t>
            </a:r>
            <a:endParaRPr lang="pt-PT" sz="1200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CEF43DD7-FF28-4254-81BC-41C0387E047E}"/>
              </a:ext>
            </a:extLst>
          </p:cNvPr>
          <p:cNvSpPr txBox="1"/>
          <p:nvPr/>
        </p:nvSpPr>
        <p:spPr>
          <a:xfrm>
            <a:off x="0" y="6310782"/>
            <a:ext cx="11165707" cy="2539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t-PT" sz="1050" dirty="0"/>
              <a:t>1ª Ed. 19 a 23/3. 2ª Ed. 4 a 7/4. 3ª Ed. 30/4 a 5/5. 4ª Ed. 29/5 a 2/6. 5ª Ed. 25 a 30/06. 6ª Ed. 27 a 30/07. 7ª Ed. 27 a 31/08. 8ª Ed. 28/09 a 01/10. 9ª </a:t>
            </a:r>
            <a:r>
              <a:rPr lang="pt-PT" sz="1050" dirty="0" smtClean="0"/>
              <a:t>Ed. </a:t>
            </a:r>
            <a:r>
              <a:rPr lang="pt-PT" sz="1050" dirty="0"/>
              <a:t>20 a 24/11</a:t>
            </a:r>
            <a:r>
              <a:rPr lang="pt-PT" sz="1050" dirty="0" smtClean="0"/>
              <a:t>. 10ª Ed. 25/2 a 1/3. 11ª Ed 27/05 a 1/6</a:t>
            </a:r>
            <a:endParaRPr lang="pt-PT" sz="1050" dirty="0"/>
          </a:p>
        </p:txBody>
      </p:sp>
    </p:spTree>
    <p:extLst>
      <p:ext uri="{BB962C8B-B14F-4D97-AF65-F5344CB8AC3E}">
        <p14:creationId xmlns:p14="http://schemas.microsoft.com/office/powerpoint/2010/main" val="344457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áfico 9">
            <a:extLst>
              <a:ext uri="{FF2B5EF4-FFF2-40B4-BE49-F238E27FC236}">
                <a16:creationId xmlns="" xmlns:a16="http://schemas.microsoft.com/office/drawing/2014/main" id="{E6A1C24F-A9C2-43CD-90B0-CFFDF12DFF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9519752"/>
              </p:ext>
            </p:extLst>
          </p:nvPr>
        </p:nvGraphicFramePr>
        <p:xfrm>
          <a:off x="35693" y="816196"/>
          <a:ext cx="11922945" cy="5136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319BD085-3BE4-465A-9E59-7865A2890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47951" y="6356350"/>
            <a:ext cx="2743200" cy="365125"/>
          </a:xfrm>
        </p:spPr>
        <p:txBody>
          <a:bodyPr/>
          <a:lstStyle/>
          <a:p>
            <a:fld id="{98E69FAA-D34D-4513-BA90-42CB65546393}" type="slidenum">
              <a:rPr lang="pt-BR" smtClean="0"/>
              <a:t>22</a:t>
            </a:fld>
            <a:endParaRPr lang="pt-BR" dirty="0"/>
          </a:p>
        </p:txBody>
      </p:sp>
      <p:sp>
        <p:nvSpPr>
          <p:cNvPr id="9" name="Retângulo 8">
            <a:extLst>
              <a:ext uri="{FF2B5EF4-FFF2-40B4-BE49-F238E27FC236}">
                <a16:creationId xmlns="" xmlns:a16="http://schemas.microsoft.com/office/drawing/2014/main" id="{77950134-0291-4ECA-8165-9D34E01AC588}"/>
              </a:ext>
            </a:extLst>
          </p:cNvPr>
          <p:cNvSpPr/>
          <p:nvPr/>
        </p:nvSpPr>
        <p:spPr>
          <a:xfrm>
            <a:off x="695371" y="103282"/>
            <a:ext cx="108012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</a:rPr>
              <a:t>Taxa de sucesso de solicitações feitas em 2021 ainda está abaixo das feitas em 2020</a:t>
            </a:r>
          </a:p>
        </p:txBody>
      </p:sp>
      <p:sp>
        <p:nvSpPr>
          <p:cNvPr id="7" name="Texto explicativo retangular 15">
            <a:extLst>
              <a:ext uri="{FF2B5EF4-FFF2-40B4-BE49-F238E27FC236}">
                <a16:creationId xmlns="" xmlns:a16="http://schemas.microsoft.com/office/drawing/2014/main" id="{F3AA3CEE-AA42-49B3-8236-0C0AB26E0317}"/>
              </a:ext>
            </a:extLst>
          </p:cNvPr>
          <p:cNvSpPr/>
          <p:nvPr/>
        </p:nvSpPr>
        <p:spPr>
          <a:xfrm>
            <a:off x="7484739" y="1750224"/>
            <a:ext cx="4178725" cy="1129163"/>
          </a:xfrm>
          <a:prstGeom prst="wedgeRectCallout">
            <a:avLst>
              <a:gd name="adj1" fmla="val -52347"/>
              <a:gd name="adj2" fmla="val 20334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melhoria expressiva observada no gráfico anterior reflete solicitações de crédito feitas em 2020 que só foram aprovadas nos últimos 3 meses.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="" xmlns:a16="http://schemas.microsoft.com/office/drawing/2014/main" id="{CA934EF6-E8FF-4796-8BF5-146936DD8D81}"/>
              </a:ext>
            </a:extLst>
          </p:cNvPr>
          <p:cNvSpPr/>
          <p:nvPr/>
        </p:nvSpPr>
        <p:spPr>
          <a:xfrm>
            <a:off x="787153" y="6041804"/>
            <a:ext cx="80656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2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* Alguns bancos não aparecem neste gráfico porque não possuem uma quantidade de respostas suficientes para o ano de 2021.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7BE0B3D7-848F-4128-BE27-D6D90A9B2F1D}"/>
              </a:ext>
            </a:extLst>
          </p:cNvPr>
          <p:cNvSpPr txBox="1"/>
          <p:nvPr/>
        </p:nvSpPr>
        <p:spPr>
          <a:xfrm>
            <a:off x="35693" y="6613905"/>
            <a:ext cx="103561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/>
              <a:t>Fonte: Pesquisa Sebrae – O impacto da pandemia do coronavírus nos pequenos negócios – </a:t>
            </a:r>
            <a:r>
              <a:rPr lang="pt-PT" sz="1200" dirty="0" smtClean="0"/>
              <a:t>10ª </a:t>
            </a:r>
            <a:r>
              <a:rPr lang="pt-PT" sz="1200" dirty="0"/>
              <a:t>edição. Coleta: </a:t>
            </a:r>
            <a:r>
              <a:rPr lang="pt-PT" sz="1200" dirty="0" smtClean="0"/>
              <a:t>25 de fevereiro </a:t>
            </a:r>
            <a:r>
              <a:rPr lang="pt-PT" sz="1200" dirty="0"/>
              <a:t>a </a:t>
            </a:r>
            <a:r>
              <a:rPr lang="pt-PT" sz="1200" dirty="0" smtClean="0"/>
              <a:t>01 </a:t>
            </a:r>
            <a:r>
              <a:rPr lang="pt-PT" sz="1200" dirty="0"/>
              <a:t>de </a:t>
            </a:r>
            <a:r>
              <a:rPr lang="pt-PT" sz="1200" dirty="0" smtClean="0"/>
              <a:t>março </a:t>
            </a:r>
            <a:r>
              <a:rPr lang="pt-PT" sz="1200" dirty="0"/>
              <a:t>de </a:t>
            </a:r>
            <a:r>
              <a:rPr lang="pt-PT" sz="1200" dirty="0" smtClean="0"/>
              <a:t>2021.</a:t>
            </a:r>
            <a:endParaRPr lang="pt-PT" sz="1200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xmlns="" id="{CEF43DD7-FF28-4254-81BC-41C0387E047E}"/>
              </a:ext>
            </a:extLst>
          </p:cNvPr>
          <p:cNvSpPr txBox="1"/>
          <p:nvPr/>
        </p:nvSpPr>
        <p:spPr>
          <a:xfrm>
            <a:off x="35693" y="6344600"/>
            <a:ext cx="11165707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t-PT" sz="1100" dirty="0"/>
              <a:t>1ª Ed. 19 a 23/3. 2ª Ed. 4 a 7/4. 3ª Ed. 30/4 a 5/5. 4ª Ed. 29/5 a 2/6. 5ª Ed. 25 a 30/06. 6ª Ed. 27 a 30/07. 7ª Ed. 27 a 31/08. 8ª Ed. 28/09 a 01/10. 9ª </a:t>
            </a:r>
            <a:r>
              <a:rPr lang="pt-PT" sz="1100" dirty="0" smtClean="0"/>
              <a:t>Ed. </a:t>
            </a:r>
            <a:r>
              <a:rPr lang="pt-PT" sz="1100" dirty="0"/>
              <a:t>20 a 24/11</a:t>
            </a:r>
            <a:r>
              <a:rPr lang="pt-PT" sz="1100" dirty="0" smtClean="0"/>
              <a:t>. 10ª Ed. 25/2 a 1/3.</a:t>
            </a:r>
            <a:endParaRPr lang="pt-PT" sz="1100" dirty="0"/>
          </a:p>
        </p:txBody>
      </p:sp>
    </p:spTree>
    <p:extLst>
      <p:ext uri="{BB962C8B-B14F-4D97-AF65-F5344CB8AC3E}">
        <p14:creationId xmlns:p14="http://schemas.microsoft.com/office/powerpoint/2010/main" val="290498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319BD085-3BE4-465A-9E59-7865A2890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47951" y="6356350"/>
            <a:ext cx="2743200" cy="365125"/>
          </a:xfrm>
        </p:spPr>
        <p:txBody>
          <a:bodyPr/>
          <a:lstStyle/>
          <a:p>
            <a:fld id="{98E69FAA-D34D-4513-BA90-42CB65546393}" type="slidenum">
              <a:rPr lang="pt-BR" smtClean="0"/>
              <a:t>23</a:t>
            </a:fld>
            <a:endParaRPr lang="pt-BR" dirty="0"/>
          </a:p>
        </p:txBody>
      </p:sp>
      <p:sp>
        <p:nvSpPr>
          <p:cNvPr id="9" name="Retângulo 8">
            <a:extLst>
              <a:ext uri="{FF2B5EF4-FFF2-40B4-BE49-F238E27FC236}">
                <a16:creationId xmlns="" xmlns:a16="http://schemas.microsoft.com/office/drawing/2014/main" id="{77950134-0291-4ECA-8165-9D34E01AC588}"/>
              </a:ext>
            </a:extLst>
          </p:cNvPr>
          <p:cNvSpPr/>
          <p:nvPr/>
        </p:nvSpPr>
        <p:spPr>
          <a:xfrm>
            <a:off x="445898" y="-82442"/>
            <a:ext cx="113002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Para os empreendedores o negócio é a principal fonte de renda familiar.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7 em cada 10 MEI não tiveram rendimentos suficiente para cobrir seu gastos familiares.</a:t>
            </a:r>
            <a:endParaRPr lang="pt-BR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13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9523522"/>
              </p:ext>
            </p:extLst>
          </p:nvPr>
        </p:nvGraphicFramePr>
        <p:xfrm>
          <a:off x="72161" y="716011"/>
          <a:ext cx="6023839" cy="4313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1441478"/>
              </p:ext>
            </p:extLst>
          </p:nvPr>
        </p:nvGraphicFramePr>
        <p:xfrm>
          <a:off x="6304547" y="716012"/>
          <a:ext cx="5618748" cy="4313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eta para a direita 4"/>
          <p:cNvSpPr/>
          <p:nvPr/>
        </p:nvSpPr>
        <p:spPr>
          <a:xfrm>
            <a:off x="6032895" y="3250934"/>
            <a:ext cx="608537" cy="1660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xmlns="" id="{7BE0B3D7-848F-4128-BE27-D6D90A9B2F1D}"/>
              </a:ext>
            </a:extLst>
          </p:cNvPr>
          <p:cNvSpPr txBox="1"/>
          <p:nvPr/>
        </p:nvSpPr>
        <p:spPr>
          <a:xfrm>
            <a:off x="35693" y="6613905"/>
            <a:ext cx="103561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/>
              <a:t>Fonte: Pesquisa Sebrae – O impacto da pandemia do coronavírus nos pequenos negócios – </a:t>
            </a:r>
            <a:r>
              <a:rPr lang="pt-PT" sz="1200" dirty="0" smtClean="0"/>
              <a:t>11ª </a:t>
            </a:r>
            <a:r>
              <a:rPr lang="pt-PT" sz="1200" dirty="0"/>
              <a:t>edição. Coleta: </a:t>
            </a:r>
            <a:r>
              <a:rPr lang="pt-PT" sz="1200" dirty="0" smtClean="0"/>
              <a:t>27 de maio </a:t>
            </a:r>
            <a:r>
              <a:rPr lang="pt-PT" sz="1200" dirty="0"/>
              <a:t>a </a:t>
            </a:r>
            <a:r>
              <a:rPr lang="pt-PT" sz="1200" dirty="0" smtClean="0"/>
              <a:t>01 </a:t>
            </a:r>
            <a:r>
              <a:rPr lang="pt-PT" sz="1200" dirty="0"/>
              <a:t>de </a:t>
            </a:r>
            <a:r>
              <a:rPr lang="pt-PT" sz="1200" dirty="0" smtClean="0"/>
              <a:t>junho </a:t>
            </a:r>
            <a:r>
              <a:rPr lang="pt-PT" sz="1200" dirty="0"/>
              <a:t>de </a:t>
            </a:r>
            <a:r>
              <a:rPr lang="pt-PT" sz="1200" dirty="0" smtClean="0"/>
              <a:t>2021.</a:t>
            </a:r>
            <a:endParaRPr lang="pt-PT" sz="1200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xmlns="" id="{CEF43DD7-FF28-4254-81BC-41C0387E047E}"/>
              </a:ext>
            </a:extLst>
          </p:cNvPr>
          <p:cNvSpPr txBox="1"/>
          <p:nvPr/>
        </p:nvSpPr>
        <p:spPr>
          <a:xfrm>
            <a:off x="0" y="6310782"/>
            <a:ext cx="11165707" cy="2539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t-PT" sz="1050" dirty="0"/>
              <a:t>1ª Ed. 19 a 23/3. 2ª Ed. 4 a 7/4. 3ª Ed. 30/4 a 5/5. 4ª Ed. 29/5 a 2/6. 5ª Ed. 25 a 30/06. 6ª Ed. 27 a 30/07. 7ª Ed. 27 a 31/08. 8ª Ed. 28/09 a 01/10. 9ª </a:t>
            </a:r>
            <a:r>
              <a:rPr lang="pt-PT" sz="1050" dirty="0" smtClean="0"/>
              <a:t>Ed. </a:t>
            </a:r>
            <a:r>
              <a:rPr lang="pt-PT" sz="1050" dirty="0"/>
              <a:t>20 a 24/11</a:t>
            </a:r>
            <a:r>
              <a:rPr lang="pt-PT" sz="1050" dirty="0" smtClean="0"/>
              <a:t>. 10ª Ed. 25/2 a 1/3. 11ª Ed 27/05 a 1/6</a:t>
            </a:r>
            <a:endParaRPr lang="pt-PT" sz="1050" dirty="0"/>
          </a:p>
        </p:txBody>
      </p:sp>
      <p:sp>
        <p:nvSpPr>
          <p:cNvPr id="2" name="Texto explicativo retangular 1"/>
          <p:cNvSpPr/>
          <p:nvPr/>
        </p:nvSpPr>
        <p:spPr>
          <a:xfrm>
            <a:off x="445898" y="5342020"/>
            <a:ext cx="4114070" cy="968761"/>
          </a:xfrm>
          <a:prstGeom prst="wedgeRectCallout">
            <a:avLst>
              <a:gd name="adj1" fmla="val -33585"/>
              <a:gd name="adj2" fmla="val -86673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Pesquisa Perfil do MEI de 2019 apontou que para 76% a atividade como MEI era a única fonte de renda.</a:t>
            </a:r>
          </a:p>
          <a:p>
            <a:pPr algn="ctr"/>
            <a:r>
              <a:rPr lang="pt-BR" sz="1400" dirty="0" smtClean="0"/>
              <a:t>Para 36% era a única </a:t>
            </a:r>
            <a:r>
              <a:rPr lang="pt-BR" sz="1400" dirty="0" smtClean="0"/>
              <a:t>fonte </a:t>
            </a:r>
            <a:r>
              <a:rPr lang="pt-BR" sz="1400" dirty="0" smtClean="0"/>
              <a:t>de renda da família.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45704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Gráfico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9829135"/>
              </p:ext>
            </p:extLst>
          </p:nvPr>
        </p:nvGraphicFramePr>
        <p:xfrm>
          <a:off x="4728411" y="576923"/>
          <a:ext cx="6725651" cy="5759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77950134-0291-4ECA-8165-9D34E01AC588}"/>
              </a:ext>
            </a:extLst>
          </p:cNvPr>
          <p:cNvSpPr/>
          <p:nvPr/>
        </p:nvSpPr>
        <p:spPr>
          <a:xfrm>
            <a:off x="35693" y="-7220"/>
            <a:ext cx="118394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2006DF80-AC5D-4BA7-98C1-E39F2F0F9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3217" y="6378178"/>
            <a:ext cx="2743200" cy="365125"/>
          </a:xfrm>
        </p:spPr>
        <p:txBody>
          <a:bodyPr/>
          <a:lstStyle/>
          <a:p>
            <a:fld id="{98E69FAA-D34D-4513-BA90-42CB65546393}" type="slidenum">
              <a:rPr lang="pt-BR" smtClean="0"/>
              <a:t>24</a:t>
            </a:fld>
            <a:endParaRPr lang="pt-BR" dirty="0"/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xmlns="" id="{92159E53-8488-467A-B132-62B0424F268E}"/>
              </a:ext>
            </a:extLst>
          </p:cNvPr>
          <p:cNvSpPr/>
          <p:nvPr/>
        </p:nvSpPr>
        <p:spPr>
          <a:xfrm>
            <a:off x="699653" y="81680"/>
            <a:ext cx="106236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Manteve-se a proporção de empresários preocupados com futuro da sua empresa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1120756" y="1343085"/>
            <a:ext cx="2394284" cy="8181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Animado</a:t>
            </a:r>
            <a:br>
              <a:rPr lang="pt-BR" dirty="0" smtClean="0"/>
            </a:br>
            <a:r>
              <a:rPr lang="pt-BR" dirty="0" smtClean="0"/>
              <a:t>“Entusiasmado com o futuro”</a:t>
            </a: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1120756" y="2438231"/>
            <a:ext cx="2394284" cy="81814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Conformado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“Percebendo o lado positivo da crise”</a:t>
            </a: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1120756" y="3604548"/>
            <a:ext cx="2394284" cy="81814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Aliviado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“Esperançoso com o futuro”</a:t>
            </a:r>
          </a:p>
        </p:txBody>
      </p:sp>
      <p:sp>
        <p:nvSpPr>
          <p:cNvPr id="15" name="Retângulo de cantos arredondados 14"/>
          <p:cNvSpPr/>
          <p:nvPr/>
        </p:nvSpPr>
        <p:spPr>
          <a:xfrm>
            <a:off x="1120756" y="4786212"/>
            <a:ext cx="2394284" cy="818147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Aflito</a:t>
            </a:r>
            <a:br>
              <a:rPr lang="pt-BR" dirty="0" smtClean="0"/>
            </a:br>
            <a:r>
              <a:rPr lang="pt-BR" dirty="0" smtClean="0"/>
              <a:t>“Preocupado com o futuro”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496425" y="736162"/>
            <a:ext cx="3334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Estado de espírito do empresário</a:t>
            </a:r>
            <a:endParaRPr lang="pt-BR" b="1" dirty="0"/>
          </a:p>
        </p:txBody>
      </p:sp>
      <p:cxnSp>
        <p:nvCxnSpPr>
          <p:cNvPr id="10" name="Conector de seta reta 9"/>
          <p:cNvCxnSpPr/>
          <p:nvPr/>
        </p:nvCxnSpPr>
        <p:spPr>
          <a:xfrm>
            <a:off x="3686303" y="1930807"/>
            <a:ext cx="555457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/>
          <p:nvPr/>
        </p:nvCxnSpPr>
        <p:spPr>
          <a:xfrm>
            <a:off x="3701529" y="2937449"/>
            <a:ext cx="555457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/>
          <p:nvPr/>
        </p:nvCxnSpPr>
        <p:spPr>
          <a:xfrm>
            <a:off x="3593060" y="4013621"/>
            <a:ext cx="555457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/>
          <p:nvPr/>
        </p:nvCxnSpPr>
        <p:spPr>
          <a:xfrm>
            <a:off x="3650024" y="5195285"/>
            <a:ext cx="555457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180473" y="2695074"/>
            <a:ext cx="6319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chemeClr val="accent1"/>
                </a:solidFill>
              </a:rPr>
              <a:t>44%</a:t>
            </a:r>
            <a:endParaRPr lang="pt-BR" sz="2000" b="1" dirty="0">
              <a:solidFill>
                <a:schemeClr val="accent1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213436" y="5018358"/>
            <a:ext cx="6319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chemeClr val="accent2"/>
                </a:solidFill>
              </a:rPr>
              <a:t>56%</a:t>
            </a:r>
            <a:endParaRPr lang="pt-BR" sz="2000" b="1" dirty="0">
              <a:solidFill>
                <a:schemeClr val="accent2"/>
              </a:solidFill>
            </a:endParaRPr>
          </a:p>
        </p:txBody>
      </p:sp>
      <p:sp>
        <p:nvSpPr>
          <p:cNvPr id="16" name="Chave esquerda 15"/>
          <p:cNvSpPr/>
          <p:nvPr/>
        </p:nvSpPr>
        <p:spPr>
          <a:xfrm>
            <a:off x="902368" y="1343085"/>
            <a:ext cx="72190" cy="307961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680553"/>
              </p:ext>
            </p:extLst>
          </p:nvPr>
        </p:nvGraphicFramePr>
        <p:xfrm>
          <a:off x="11046979" y="2381566"/>
          <a:ext cx="814166" cy="12685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4166"/>
              </a:tblGrid>
              <a:tr h="49364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Maio </a:t>
                      </a:r>
                    </a:p>
                    <a:p>
                      <a:pPr algn="l" fontAlgn="b"/>
                      <a:endParaRPr lang="pt-BR" sz="1200" u="none" strike="noStrik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algn="l" fontAlgn="b"/>
                      <a:r>
                        <a:rPr lang="pt-BR" sz="120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Fevereiro</a:t>
                      </a:r>
                      <a:endParaRPr lang="pt-BR" sz="12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38934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Novembro</a:t>
                      </a:r>
                      <a:endParaRPr lang="pt-BR" sz="12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32108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Setembro</a:t>
                      </a:r>
                      <a:endParaRPr lang="pt-BR" sz="12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</a:tbl>
          </a:graphicData>
        </a:graphic>
      </p:graphicFrame>
      <p:cxnSp>
        <p:nvCxnSpPr>
          <p:cNvPr id="17" name="Conector reto 16"/>
          <p:cNvCxnSpPr/>
          <p:nvPr/>
        </p:nvCxnSpPr>
        <p:spPr>
          <a:xfrm flipV="1">
            <a:off x="10070431" y="5650561"/>
            <a:ext cx="453720" cy="4836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/>
          <p:nvPr/>
        </p:nvCxnSpPr>
        <p:spPr>
          <a:xfrm flipV="1">
            <a:off x="10524151" y="5018358"/>
            <a:ext cx="0" cy="6407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ixaDeTexto 28">
            <a:extLst>
              <a:ext uri="{FF2B5EF4-FFF2-40B4-BE49-F238E27FC236}">
                <a16:creationId xmlns:a16="http://schemas.microsoft.com/office/drawing/2014/main" xmlns="" id="{7BE0B3D7-848F-4128-BE27-D6D90A9B2F1D}"/>
              </a:ext>
            </a:extLst>
          </p:cNvPr>
          <p:cNvSpPr txBox="1"/>
          <p:nvPr/>
        </p:nvSpPr>
        <p:spPr>
          <a:xfrm>
            <a:off x="35693" y="6613905"/>
            <a:ext cx="103561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/>
              <a:t>Fonte: Pesquisa Sebrae – O impacto da pandemia do coronavírus nos pequenos negócios – </a:t>
            </a:r>
            <a:r>
              <a:rPr lang="pt-PT" sz="1200" dirty="0" smtClean="0"/>
              <a:t>11ª </a:t>
            </a:r>
            <a:r>
              <a:rPr lang="pt-PT" sz="1200" dirty="0"/>
              <a:t>edição. Coleta: </a:t>
            </a:r>
            <a:r>
              <a:rPr lang="pt-PT" sz="1200" dirty="0" smtClean="0"/>
              <a:t>27 de maio </a:t>
            </a:r>
            <a:r>
              <a:rPr lang="pt-PT" sz="1200" dirty="0"/>
              <a:t>a </a:t>
            </a:r>
            <a:r>
              <a:rPr lang="pt-PT" sz="1200" dirty="0" smtClean="0"/>
              <a:t>01 </a:t>
            </a:r>
            <a:r>
              <a:rPr lang="pt-PT" sz="1200" dirty="0"/>
              <a:t>de </a:t>
            </a:r>
            <a:r>
              <a:rPr lang="pt-PT" sz="1200" dirty="0" smtClean="0"/>
              <a:t>junho </a:t>
            </a:r>
            <a:r>
              <a:rPr lang="pt-PT" sz="1200" dirty="0"/>
              <a:t>de </a:t>
            </a:r>
            <a:r>
              <a:rPr lang="pt-PT" sz="1200" dirty="0" smtClean="0"/>
              <a:t>2021.</a:t>
            </a:r>
            <a:endParaRPr lang="pt-PT" sz="1200" dirty="0"/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xmlns="" id="{CEF43DD7-FF28-4254-81BC-41C0387E047E}"/>
              </a:ext>
            </a:extLst>
          </p:cNvPr>
          <p:cNvSpPr txBox="1"/>
          <p:nvPr/>
        </p:nvSpPr>
        <p:spPr>
          <a:xfrm>
            <a:off x="0" y="6310782"/>
            <a:ext cx="11165707" cy="2539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t-PT" sz="1050" dirty="0"/>
              <a:t>1ª Ed. 19 a 23/3. 2ª Ed. 4 a 7/4. 3ª Ed. 30/4 a 5/5. 4ª Ed. 29/5 a 2/6. 5ª Ed. 25 a 30/06. 6ª Ed. 27 a 30/07. 7ª Ed. 27 a 31/08. 8ª Ed. 28/09 a 01/10. 9ª </a:t>
            </a:r>
            <a:r>
              <a:rPr lang="pt-PT" sz="1050" dirty="0" smtClean="0"/>
              <a:t>Ed. </a:t>
            </a:r>
            <a:r>
              <a:rPr lang="pt-PT" sz="1050" dirty="0"/>
              <a:t>20 a 24/11</a:t>
            </a:r>
            <a:r>
              <a:rPr lang="pt-PT" sz="1050" dirty="0" smtClean="0"/>
              <a:t>. 10ª Ed. 25/2 a 1/3. 11ª Ed 27/05 a 1/6</a:t>
            </a:r>
            <a:endParaRPr lang="pt-PT" sz="1050" dirty="0"/>
          </a:p>
        </p:txBody>
      </p:sp>
    </p:spTree>
    <p:extLst>
      <p:ext uri="{BB962C8B-B14F-4D97-AF65-F5344CB8AC3E}">
        <p14:creationId xmlns:p14="http://schemas.microsoft.com/office/powerpoint/2010/main" val="22504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77950134-0291-4ECA-8165-9D34E01AC588}"/>
              </a:ext>
            </a:extLst>
          </p:cNvPr>
          <p:cNvSpPr/>
          <p:nvPr/>
        </p:nvSpPr>
        <p:spPr>
          <a:xfrm>
            <a:off x="176277" y="131269"/>
            <a:ext cx="118394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</a:rPr>
              <a:t>No geral, estabilidade sobre preocupação com o futuro. Nos extremos, reforço do pessimismo/otimismo 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2006DF80-AC5D-4BA7-98C1-E39F2F0F9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3217" y="6378178"/>
            <a:ext cx="2743200" cy="365125"/>
          </a:xfrm>
        </p:spPr>
        <p:txBody>
          <a:bodyPr/>
          <a:lstStyle/>
          <a:p>
            <a:fld id="{98E69FAA-D34D-4513-BA90-42CB65546393}" type="slidenum">
              <a:rPr lang="pt-BR" smtClean="0"/>
              <a:t>25</a:t>
            </a:fld>
            <a:endParaRPr lang="pt-BR" dirty="0"/>
          </a:p>
        </p:txBody>
      </p:sp>
      <p:sp>
        <p:nvSpPr>
          <p:cNvPr id="3" name="Retângulo: Cantos Arredondados 2">
            <a:extLst>
              <a:ext uri="{FF2B5EF4-FFF2-40B4-BE49-F238E27FC236}">
                <a16:creationId xmlns:a16="http://schemas.microsoft.com/office/drawing/2014/main" xmlns="" id="{59E3CC03-5A5D-4729-98B4-437A207A4B4F}"/>
              </a:ext>
            </a:extLst>
          </p:cNvPr>
          <p:cNvSpPr/>
          <p:nvPr/>
        </p:nvSpPr>
        <p:spPr>
          <a:xfrm>
            <a:off x="3791484" y="3303078"/>
            <a:ext cx="1324320" cy="1376780"/>
          </a:xfrm>
          <a:prstGeom prst="roundRect">
            <a:avLst>
              <a:gd name="adj" fmla="val 2714"/>
            </a:avLst>
          </a:prstGeom>
          <a:noFill/>
          <a:ln w="28575"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xmlns="" id="{6573B47B-4A68-48C5-A4EE-7177F4111876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626196" y="754736"/>
          <a:ext cx="10620000" cy="2488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xmlns="" id="{9E4D2EE3-60EF-4CCC-A195-3175168DE8E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626196" y="3250370"/>
          <a:ext cx="10620000" cy="147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Gráfico 14">
            <a:extLst>
              <a:ext uri="{FF2B5EF4-FFF2-40B4-BE49-F238E27FC236}">
                <a16:creationId xmlns:a16="http://schemas.microsoft.com/office/drawing/2014/main" xmlns="" id="{2B0DABD0-6635-4A99-AB5B-FF06D55B9DCB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626196" y="4674989"/>
          <a:ext cx="10620000" cy="158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Mais 1">
            <a:extLst>
              <a:ext uri="{FF2B5EF4-FFF2-40B4-BE49-F238E27FC236}">
                <a16:creationId xmlns:a16="http://schemas.microsoft.com/office/drawing/2014/main" xmlns="" id="{4D96A2E6-AD3F-4F12-937F-13306453A29F}"/>
              </a:ext>
            </a:extLst>
          </p:cNvPr>
          <p:cNvSpPr/>
          <p:nvPr/>
        </p:nvSpPr>
        <p:spPr>
          <a:xfrm>
            <a:off x="275562" y="2186381"/>
            <a:ext cx="324000" cy="324000"/>
          </a:xfrm>
          <a:prstGeom prst="mathPlus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xmlns="" id="{0AA84E8D-D247-4984-9175-3DD52D9F302A}"/>
              </a:ext>
            </a:extLst>
          </p:cNvPr>
          <p:cNvSpPr txBox="1"/>
          <p:nvPr/>
        </p:nvSpPr>
        <p:spPr>
          <a:xfrm>
            <a:off x="78429" y="2510381"/>
            <a:ext cx="788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chemeClr val="bg2">
                    <a:lumMod val="25000"/>
                  </a:schemeClr>
                </a:solidFill>
              </a:rPr>
              <a:t>AFLITOS</a:t>
            </a:r>
            <a:endParaRPr lang="pt-BR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1" name="Menos 5">
            <a:extLst>
              <a:ext uri="{FF2B5EF4-FFF2-40B4-BE49-F238E27FC236}">
                <a16:creationId xmlns:a16="http://schemas.microsoft.com/office/drawing/2014/main" xmlns="" id="{3CDE518F-EC7D-405B-8505-FBCD86A82566}"/>
              </a:ext>
            </a:extLst>
          </p:cNvPr>
          <p:cNvSpPr/>
          <p:nvPr/>
        </p:nvSpPr>
        <p:spPr>
          <a:xfrm>
            <a:off x="11345353" y="5227112"/>
            <a:ext cx="316301" cy="274738"/>
          </a:xfrm>
          <a:prstGeom prst="mathMinus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xmlns="" id="{4DDF8CEB-15AD-4AC8-BF09-EC409D1CEBE6}"/>
              </a:ext>
            </a:extLst>
          </p:cNvPr>
          <p:cNvSpPr txBox="1"/>
          <p:nvPr/>
        </p:nvSpPr>
        <p:spPr>
          <a:xfrm>
            <a:off x="11109005" y="5450469"/>
            <a:ext cx="788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chemeClr val="bg2">
                    <a:lumMod val="25000"/>
                  </a:schemeClr>
                </a:solidFill>
              </a:rPr>
              <a:t>AFLITOS</a:t>
            </a:r>
            <a:endParaRPr lang="pt-BR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7BE0B3D7-848F-4128-BE27-D6D90A9B2F1D}"/>
              </a:ext>
            </a:extLst>
          </p:cNvPr>
          <p:cNvSpPr txBox="1"/>
          <p:nvPr/>
        </p:nvSpPr>
        <p:spPr>
          <a:xfrm>
            <a:off x="35693" y="6613905"/>
            <a:ext cx="103561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/>
              <a:t>Fonte: Pesquisa Sebrae – O impacto da pandemia do coronavírus nos pequenos negócios – </a:t>
            </a:r>
            <a:r>
              <a:rPr lang="pt-PT" sz="1200" dirty="0" smtClean="0"/>
              <a:t>11ª </a:t>
            </a:r>
            <a:r>
              <a:rPr lang="pt-PT" sz="1200" dirty="0"/>
              <a:t>edição. Coleta: </a:t>
            </a:r>
            <a:r>
              <a:rPr lang="pt-PT" sz="1200" dirty="0" smtClean="0"/>
              <a:t>27 de maio </a:t>
            </a:r>
            <a:r>
              <a:rPr lang="pt-PT" sz="1200" dirty="0"/>
              <a:t>a </a:t>
            </a:r>
            <a:r>
              <a:rPr lang="pt-PT" sz="1200" dirty="0" smtClean="0"/>
              <a:t>01 </a:t>
            </a:r>
            <a:r>
              <a:rPr lang="pt-PT" sz="1200" dirty="0"/>
              <a:t>de </a:t>
            </a:r>
            <a:r>
              <a:rPr lang="pt-PT" sz="1200" dirty="0" smtClean="0"/>
              <a:t>junho </a:t>
            </a:r>
            <a:r>
              <a:rPr lang="pt-PT" sz="1200" dirty="0"/>
              <a:t>de </a:t>
            </a:r>
            <a:r>
              <a:rPr lang="pt-PT" sz="1200" dirty="0" smtClean="0"/>
              <a:t>2021.</a:t>
            </a:r>
            <a:endParaRPr lang="pt-PT" sz="1200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xmlns="" id="{CEF43DD7-FF28-4254-81BC-41C0387E047E}"/>
              </a:ext>
            </a:extLst>
          </p:cNvPr>
          <p:cNvSpPr txBox="1"/>
          <p:nvPr/>
        </p:nvSpPr>
        <p:spPr>
          <a:xfrm>
            <a:off x="0" y="6310782"/>
            <a:ext cx="11165707" cy="2539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t-PT" sz="1050" dirty="0"/>
              <a:t>1ª Ed. 19 a 23/3. 2ª Ed. 4 a 7/4. 3ª Ed. 30/4 a 5/5. 4ª Ed. 29/5 a 2/6. 5ª Ed. 25 a 30/06. 6ª Ed. 27 a 30/07. 7ª Ed. 27 a 31/08. 8ª Ed. 28/09 a 01/10. 9ª </a:t>
            </a:r>
            <a:r>
              <a:rPr lang="pt-PT" sz="1050" dirty="0" smtClean="0"/>
              <a:t>Ed. </a:t>
            </a:r>
            <a:r>
              <a:rPr lang="pt-PT" sz="1050" dirty="0"/>
              <a:t>20 a 24/11</a:t>
            </a:r>
            <a:r>
              <a:rPr lang="pt-PT" sz="1050" dirty="0" smtClean="0"/>
              <a:t>. 10ª Ed. 25/2 a 1/3. 11ª Ed 27/05 a 1/6</a:t>
            </a:r>
            <a:endParaRPr lang="pt-PT" sz="1050" dirty="0"/>
          </a:p>
        </p:txBody>
      </p:sp>
    </p:spTree>
    <p:extLst>
      <p:ext uri="{BB962C8B-B14F-4D97-AF65-F5344CB8AC3E}">
        <p14:creationId xmlns:p14="http://schemas.microsoft.com/office/powerpoint/2010/main" val="282063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308756" y="6356350"/>
            <a:ext cx="2743200" cy="365125"/>
          </a:xfrm>
        </p:spPr>
        <p:txBody>
          <a:bodyPr/>
          <a:lstStyle/>
          <a:p>
            <a:fld id="{98E69FAA-D34D-4513-BA90-42CB65546393}" type="slidenum">
              <a:rPr lang="pt-BR" smtClean="0"/>
              <a:pPr/>
              <a:t>26</a:t>
            </a:fld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xmlns="" id="{77950134-0291-4ECA-8165-9D34E01AC588}"/>
              </a:ext>
            </a:extLst>
          </p:cNvPr>
          <p:cNvSpPr/>
          <p:nvPr/>
        </p:nvSpPr>
        <p:spPr>
          <a:xfrm>
            <a:off x="1630183" y="30296"/>
            <a:ext cx="9063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800" b="1" dirty="0">
                <a:solidFill>
                  <a:schemeClr val="bg1"/>
                </a:solidFill>
              </a:rPr>
              <a:t>Cada vez </a:t>
            </a:r>
            <a:r>
              <a:rPr lang="pt-BR" sz="2800" b="1" dirty="0" smtClean="0">
                <a:solidFill>
                  <a:schemeClr val="bg1"/>
                </a:solidFill>
              </a:rPr>
              <a:t>mais </a:t>
            </a:r>
            <a:r>
              <a:rPr lang="pt-BR" sz="2800" b="1" dirty="0">
                <a:solidFill>
                  <a:schemeClr val="bg1"/>
                </a:solidFill>
              </a:rPr>
              <a:t>longe a expectativa de </a:t>
            </a:r>
            <a:r>
              <a:rPr lang="pt-BR" sz="2800" b="1" dirty="0" smtClean="0">
                <a:solidFill>
                  <a:schemeClr val="bg1"/>
                </a:solidFill>
              </a:rPr>
              <a:t>retorno a normalidade</a:t>
            </a:r>
            <a:endParaRPr lang="pt-BR" sz="2800" b="1" dirty="0">
              <a:solidFill>
                <a:schemeClr val="bg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889907" y="5876256"/>
            <a:ext cx="8280181" cy="3929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smtClean="0">
                <a:solidFill>
                  <a:schemeClr val="tx1"/>
                </a:solidFill>
              </a:rPr>
              <a:t>O horizonte de normalidade está mais distante o que revela pessimismo para futuro.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5" name="Texto explicativo em forma de nuvem 4"/>
          <p:cNvSpPr/>
          <p:nvPr/>
        </p:nvSpPr>
        <p:spPr>
          <a:xfrm>
            <a:off x="26758" y="1623983"/>
            <a:ext cx="923737" cy="733609"/>
          </a:xfrm>
          <a:prstGeom prst="cloudCallout">
            <a:avLst>
              <a:gd name="adj1" fmla="val 17430"/>
              <a:gd name="adj2" fmla="val 22059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Out </a:t>
            </a:r>
            <a:r>
              <a:rPr lang="pt-BR" sz="1400" dirty="0">
                <a:solidFill>
                  <a:schemeClr val="tx1"/>
                </a:solidFill>
              </a:rPr>
              <a:t>2020</a:t>
            </a:r>
          </a:p>
        </p:txBody>
      </p:sp>
      <p:sp>
        <p:nvSpPr>
          <p:cNvPr id="10" name="Texto explicativo em forma de nuvem 9"/>
          <p:cNvSpPr/>
          <p:nvPr/>
        </p:nvSpPr>
        <p:spPr>
          <a:xfrm>
            <a:off x="950495" y="1526487"/>
            <a:ext cx="964911" cy="729603"/>
          </a:xfrm>
          <a:prstGeom prst="cloudCallout">
            <a:avLst>
              <a:gd name="adj1" fmla="val 27096"/>
              <a:gd name="adj2" fmla="val 213803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err="1" smtClean="0">
                <a:solidFill>
                  <a:schemeClr val="tx1"/>
                </a:solidFill>
              </a:rPr>
              <a:t>Fev</a:t>
            </a:r>
            <a:endParaRPr lang="pt-BR" sz="1600" dirty="0" smtClean="0">
              <a:solidFill>
                <a:schemeClr val="tx1"/>
              </a:solidFill>
            </a:endParaRPr>
          </a:p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2021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" name="Texto explicativo em forma de nuvem 10"/>
          <p:cNvSpPr/>
          <p:nvPr/>
        </p:nvSpPr>
        <p:spPr>
          <a:xfrm>
            <a:off x="1949517" y="1460923"/>
            <a:ext cx="1062351" cy="653397"/>
          </a:xfrm>
          <a:prstGeom prst="cloudCallout">
            <a:avLst>
              <a:gd name="adj1" fmla="val 21593"/>
              <a:gd name="adj2" fmla="val 240013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Mar </a:t>
            </a:r>
            <a:r>
              <a:rPr lang="pt-BR" sz="1600" dirty="0">
                <a:solidFill>
                  <a:schemeClr val="tx1"/>
                </a:solidFill>
              </a:rPr>
              <a:t>2021</a:t>
            </a:r>
          </a:p>
        </p:txBody>
      </p:sp>
      <p:sp>
        <p:nvSpPr>
          <p:cNvPr id="12" name="Texto explicativo em forma de nuvem 11"/>
          <p:cNvSpPr/>
          <p:nvPr/>
        </p:nvSpPr>
        <p:spPr>
          <a:xfrm>
            <a:off x="3045979" y="1368957"/>
            <a:ext cx="1082069" cy="685800"/>
          </a:xfrm>
          <a:prstGeom prst="cloudCallout">
            <a:avLst>
              <a:gd name="adj1" fmla="val 15943"/>
              <a:gd name="adj2" fmla="val 193379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err="1" smtClean="0">
                <a:solidFill>
                  <a:schemeClr val="tx1"/>
                </a:solidFill>
              </a:rPr>
              <a:t>Jul</a:t>
            </a:r>
            <a:r>
              <a:rPr lang="pt-BR" sz="1600" dirty="0" smtClean="0">
                <a:solidFill>
                  <a:schemeClr val="tx1"/>
                </a:solidFill>
              </a:rPr>
              <a:t> </a:t>
            </a:r>
            <a:r>
              <a:rPr lang="pt-BR" sz="1600" dirty="0">
                <a:solidFill>
                  <a:schemeClr val="tx1"/>
                </a:solidFill>
              </a:rPr>
              <a:t>2021</a:t>
            </a:r>
          </a:p>
        </p:txBody>
      </p:sp>
      <p:sp>
        <p:nvSpPr>
          <p:cNvPr id="17" name="Texto explicativo em forma de nuvem 16"/>
          <p:cNvSpPr/>
          <p:nvPr/>
        </p:nvSpPr>
        <p:spPr>
          <a:xfrm>
            <a:off x="4156070" y="1213224"/>
            <a:ext cx="967093" cy="707137"/>
          </a:xfrm>
          <a:prstGeom prst="cloudCallout">
            <a:avLst>
              <a:gd name="adj1" fmla="val 25168"/>
              <a:gd name="adj2" fmla="val 218900"/>
            </a:avLst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err="1" smtClean="0">
                <a:solidFill>
                  <a:schemeClr val="tx1"/>
                </a:solidFill>
              </a:rPr>
              <a:t>Ago</a:t>
            </a:r>
            <a:r>
              <a:rPr lang="pt-BR" sz="1600" dirty="0" smtClean="0">
                <a:solidFill>
                  <a:schemeClr val="tx1"/>
                </a:solidFill>
              </a:rPr>
              <a:t> </a:t>
            </a:r>
            <a:r>
              <a:rPr lang="pt-BR" sz="1600" dirty="0">
                <a:solidFill>
                  <a:schemeClr val="tx1"/>
                </a:solidFill>
              </a:rPr>
              <a:t>2021</a:t>
            </a:r>
          </a:p>
        </p:txBody>
      </p:sp>
      <p:sp>
        <p:nvSpPr>
          <p:cNvPr id="18" name="Texto explicativo em forma de nuvem 17"/>
          <p:cNvSpPr/>
          <p:nvPr/>
        </p:nvSpPr>
        <p:spPr>
          <a:xfrm>
            <a:off x="5147226" y="1154401"/>
            <a:ext cx="1056480" cy="685800"/>
          </a:xfrm>
          <a:prstGeom prst="cloudCallout">
            <a:avLst>
              <a:gd name="adj1" fmla="val 25952"/>
              <a:gd name="adj2" fmla="val 227150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err="1" smtClean="0">
                <a:solidFill>
                  <a:schemeClr val="tx1"/>
                </a:solidFill>
              </a:rPr>
              <a:t>Jul</a:t>
            </a:r>
            <a:r>
              <a:rPr lang="pt-BR" sz="1600" dirty="0" smtClean="0">
                <a:solidFill>
                  <a:schemeClr val="tx1"/>
                </a:solidFill>
              </a:rPr>
              <a:t> </a:t>
            </a:r>
            <a:r>
              <a:rPr lang="pt-BR" sz="1600" dirty="0">
                <a:solidFill>
                  <a:schemeClr val="tx1"/>
                </a:solidFill>
              </a:rPr>
              <a:t>2021</a:t>
            </a:r>
          </a:p>
        </p:txBody>
      </p:sp>
      <p:sp>
        <p:nvSpPr>
          <p:cNvPr id="15" name="Texto explicativo em forma de nuvem 14"/>
          <p:cNvSpPr/>
          <p:nvPr/>
        </p:nvSpPr>
        <p:spPr>
          <a:xfrm>
            <a:off x="6227769" y="1034659"/>
            <a:ext cx="1055034" cy="685800"/>
          </a:xfrm>
          <a:prstGeom prst="cloudCallout">
            <a:avLst>
              <a:gd name="adj1" fmla="val 24786"/>
              <a:gd name="adj2" fmla="val 248642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err="1" smtClean="0">
                <a:solidFill>
                  <a:schemeClr val="tx1"/>
                </a:solidFill>
              </a:rPr>
              <a:t>Jul</a:t>
            </a:r>
            <a:r>
              <a:rPr lang="pt-BR" sz="1600" dirty="0" smtClean="0">
                <a:solidFill>
                  <a:schemeClr val="tx1"/>
                </a:solidFill>
              </a:rPr>
              <a:t> </a:t>
            </a:r>
            <a:r>
              <a:rPr lang="pt-BR" sz="1600" dirty="0">
                <a:solidFill>
                  <a:schemeClr val="tx1"/>
                </a:solidFill>
              </a:rPr>
              <a:t>2021</a:t>
            </a:r>
          </a:p>
        </p:txBody>
      </p:sp>
      <p:sp>
        <p:nvSpPr>
          <p:cNvPr id="20" name="Texto explicativo em forma de nuvem 19"/>
          <p:cNvSpPr/>
          <p:nvPr/>
        </p:nvSpPr>
        <p:spPr>
          <a:xfrm>
            <a:off x="7280481" y="979216"/>
            <a:ext cx="1028275" cy="612257"/>
          </a:xfrm>
          <a:prstGeom prst="cloudCallout">
            <a:avLst>
              <a:gd name="adj1" fmla="val 28445"/>
              <a:gd name="adj2" fmla="val 283623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Set</a:t>
            </a:r>
          </a:p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 </a:t>
            </a:r>
            <a:r>
              <a:rPr lang="pt-BR" sz="1600" dirty="0">
                <a:solidFill>
                  <a:schemeClr val="tx1"/>
                </a:solidFill>
              </a:rPr>
              <a:t>2021</a:t>
            </a:r>
          </a:p>
        </p:txBody>
      </p:sp>
      <p:sp>
        <p:nvSpPr>
          <p:cNvPr id="24" name="Texto explicativo em forma de nuvem 19">
            <a:extLst>
              <a:ext uri="{FF2B5EF4-FFF2-40B4-BE49-F238E27FC236}">
                <a16:creationId xmlns:a16="http://schemas.microsoft.com/office/drawing/2014/main" xmlns="" id="{B0A70B40-248B-4A4D-843B-D8B7784F7E21}"/>
              </a:ext>
            </a:extLst>
          </p:cNvPr>
          <p:cNvSpPr/>
          <p:nvPr/>
        </p:nvSpPr>
        <p:spPr>
          <a:xfrm>
            <a:off x="8335515" y="885044"/>
            <a:ext cx="992075" cy="612257"/>
          </a:xfrm>
          <a:prstGeom prst="cloudCallout">
            <a:avLst>
              <a:gd name="adj1" fmla="val 29931"/>
              <a:gd name="adj2" fmla="val 274903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Dez</a:t>
            </a:r>
          </a:p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2021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22" name="Texto explicativo em forma de nuvem 19">
            <a:extLst>
              <a:ext uri="{FF2B5EF4-FFF2-40B4-BE49-F238E27FC236}">
                <a16:creationId xmlns:a16="http://schemas.microsoft.com/office/drawing/2014/main" xmlns="" id="{B0A70B40-248B-4A4D-843B-D8B7784F7E21}"/>
              </a:ext>
            </a:extLst>
          </p:cNvPr>
          <p:cNvSpPr/>
          <p:nvPr/>
        </p:nvSpPr>
        <p:spPr>
          <a:xfrm>
            <a:off x="9327590" y="793340"/>
            <a:ext cx="985109" cy="612257"/>
          </a:xfrm>
          <a:prstGeom prst="cloudCallout">
            <a:avLst>
              <a:gd name="adj1" fmla="val 38635"/>
              <a:gd name="adj2" fmla="val 276868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err="1" smtClean="0">
                <a:solidFill>
                  <a:schemeClr val="tx1"/>
                </a:solidFill>
              </a:rPr>
              <a:t>Jul</a:t>
            </a:r>
            <a:endParaRPr lang="pt-BR" sz="1600" dirty="0" smtClean="0">
              <a:solidFill>
                <a:schemeClr val="tx1"/>
              </a:solidFill>
            </a:endParaRPr>
          </a:p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2022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66920" y="5524162"/>
            <a:ext cx="115902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 Março    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Abril       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Abril/Maio    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Maio          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Junho          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Julho</a:t>
            </a:r>
            <a:r>
              <a:rPr lang="pt-B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Agosto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Setembro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Novembro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   Fevereiro              Maio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pt-B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21" name="Gráfico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614734"/>
              </p:ext>
            </p:extLst>
          </p:nvPr>
        </p:nvGraphicFramePr>
        <p:xfrm>
          <a:off x="0" y="2401504"/>
          <a:ext cx="12122759" cy="3234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Texto explicativo em forma de nuvem 19">
            <a:extLst>
              <a:ext uri="{FF2B5EF4-FFF2-40B4-BE49-F238E27FC236}">
                <a16:creationId xmlns:a16="http://schemas.microsoft.com/office/drawing/2014/main" xmlns="" id="{B0A70B40-248B-4A4D-843B-D8B7784F7E21}"/>
              </a:ext>
            </a:extLst>
          </p:cNvPr>
          <p:cNvSpPr/>
          <p:nvPr/>
        </p:nvSpPr>
        <p:spPr>
          <a:xfrm>
            <a:off x="10391804" y="697093"/>
            <a:ext cx="985109" cy="612257"/>
          </a:xfrm>
          <a:prstGeom prst="cloudCallout">
            <a:avLst>
              <a:gd name="adj1" fmla="val 39856"/>
              <a:gd name="adj2" fmla="val 278833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Out</a:t>
            </a:r>
          </a:p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2022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xmlns="" id="{7BE0B3D7-848F-4128-BE27-D6D90A9B2F1D}"/>
              </a:ext>
            </a:extLst>
          </p:cNvPr>
          <p:cNvSpPr txBox="1"/>
          <p:nvPr/>
        </p:nvSpPr>
        <p:spPr>
          <a:xfrm>
            <a:off x="35693" y="6613905"/>
            <a:ext cx="103561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/>
              <a:t>Fonte: Pesquisa Sebrae – O impacto da pandemia do coronavírus nos pequenos negócios – </a:t>
            </a:r>
            <a:r>
              <a:rPr lang="pt-PT" sz="1200" dirty="0" smtClean="0"/>
              <a:t>11ª </a:t>
            </a:r>
            <a:r>
              <a:rPr lang="pt-PT" sz="1200" dirty="0"/>
              <a:t>edição. Coleta: </a:t>
            </a:r>
            <a:r>
              <a:rPr lang="pt-PT" sz="1200" dirty="0" smtClean="0"/>
              <a:t>27 de maio </a:t>
            </a:r>
            <a:r>
              <a:rPr lang="pt-PT" sz="1200" dirty="0"/>
              <a:t>a </a:t>
            </a:r>
            <a:r>
              <a:rPr lang="pt-PT" sz="1200" dirty="0" smtClean="0"/>
              <a:t>01 </a:t>
            </a:r>
            <a:r>
              <a:rPr lang="pt-PT" sz="1200" dirty="0"/>
              <a:t>de </a:t>
            </a:r>
            <a:r>
              <a:rPr lang="pt-PT" sz="1200" dirty="0" smtClean="0"/>
              <a:t>junho </a:t>
            </a:r>
            <a:r>
              <a:rPr lang="pt-PT" sz="1200" dirty="0"/>
              <a:t>de </a:t>
            </a:r>
            <a:r>
              <a:rPr lang="pt-PT" sz="1200" dirty="0" smtClean="0"/>
              <a:t>2021.</a:t>
            </a:r>
            <a:endParaRPr lang="pt-PT" sz="1200" dirty="0"/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xmlns="" id="{CEF43DD7-FF28-4254-81BC-41C0387E047E}"/>
              </a:ext>
            </a:extLst>
          </p:cNvPr>
          <p:cNvSpPr txBox="1"/>
          <p:nvPr/>
        </p:nvSpPr>
        <p:spPr>
          <a:xfrm>
            <a:off x="0" y="6310782"/>
            <a:ext cx="11165707" cy="2539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t-PT" sz="1050" dirty="0"/>
              <a:t>1ª Ed. 19 a 23/3. 2ª Ed. 4 a 7/4. 3ª Ed. 30/4 a 5/5. 4ª Ed. 29/5 a 2/6. 5ª Ed. 25 a 30/06. 6ª Ed. 27 a 30/07. 7ª Ed. 27 a 31/08. 8ª Ed. 28/09 a 01/10. 9ª </a:t>
            </a:r>
            <a:r>
              <a:rPr lang="pt-PT" sz="1050" dirty="0" smtClean="0"/>
              <a:t>Ed. </a:t>
            </a:r>
            <a:r>
              <a:rPr lang="pt-PT" sz="1050" dirty="0"/>
              <a:t>20 a 24/11</a:t>
            </a:r>
            <a:r>
              <a:rPr lang="pt-PT" sz="1050" dirty="0" smtClean="0"/>
              <a:t>. 10ª Ed. 25/2 a 1/3. 11ª Ed 27/05 a 1/6</a:t>
            </a:r>
            <a:endParaRPr lang="pt-PT" sz="1050" dirty="0"/>
          </a:p>
        </p:txBody>
      </p:sp>
    </p:spTree>
    <p:extLst>
      <p:ext uri="{BB962C8B-B14F-4D97-AF65-F5344CB8AC3E}">
        <p14:creationId xmlns:p14="http://schemas.microsoft.com/office/powerpoint/2010/main" val="336070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77950134-0291-4ECA-8165-9D34E01AC588}"/>
              </a:ext>
            </a:extLst>
          </p:cNvPr>
          <p:cNvSpPr/>
          <p:nvPr/>
        </p:nvSpPr>
        <p:spPr>
          <a:xfrm>
            <a:off x="9275383" y="48123"/>
            <a:ext cx="27394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800" b="1" dirty="0">
                <a:solidFill>
                  <a:schemeClr val="bg1"/>
                </a:solidFill>
              </a:rPr>
              <a:t>RECAPITULANDO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2006DF80-AC5D-4BA7-98C1-E39F2F0F9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3217" y="6378178"/>
            <a:ext cx="2743200" cy="365125"/>
          </a:xfrm>
        </p:spPr>
        <p:txBody>
          <a:bodyPr/>
          <a:lstStyle/>
          <a:p>
            <a:fld id="{98E69FAA-D34D-4513-BA90-42CB65546393}" type="slidenum">
              <a:rPr lang="pt-BR" smtClean="0"/>
              <a:t>27</a:t>
            </a:fld>
            <a:endParaRPr lang="pt-BR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7BE0B3D7-848F-4128-BE27-D6D90A9B2F1D}"/>
              </a:ext>
            </a:extLst>
          </p:cNvPr>
          <p:cNvSpPr txBox="1"/>
          <p:nvPr/>
        </p:nvSpPr>
        <p:spPr>
          <a:xfrm>
            <a:off x="35693" y="6613905"/>
            <a:ext cx="103561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/>
              <a:t>Fonte: Pesquisa Sebrae – O impacto da pandemia do coronavírus nos pequenos negócios – </a:t>
            </a:r>
            <a:r>
              <a:rPr lang="pt-PT" sz="1200" dirty="0" smtClean="0"/>
              <a:t>11ª </a:t>
            </a:r>
            <a:r>
              <a:rPr lang="pt-PT" sz="1200" dirty="0"/>
              <a:t>edição. Coleta: </a:t>
            </a:r>
            <a:r>
              <a:rPr lang="pt-PT" sz="1200" dirty="0" smtClean="0"/>
              <a:t>27 de maio </a:t>
            </a:r>
            <a:r>
              <a:rPr lang="pt-PT" sz="1200" dirty="0"/>
              <a:t>a </a:t>
            </a:r>
            <a:r>
              <a:rPr lang="pt-PT" sz="1200" dirty="0" smtClean="0"/>
              <a:t>01 </a:t>
            </a:r>
            <a:r>
              <a:rPr lang="pt-PT" sz="1200" dirty="0"/>
              <a:t>de </a:t>
            </a:r>
            <a:r>
              <a:rPr lang="pt-PT" sz="1200" dirty="0" smtClean="0"/>
              <a:t>junho </a:t>
            </a:r>
            <a:r>
              <a:rPr lang="pt-PT" sz="1200" dirty="0"/>
              <a:t>de </a:t>
            </a:r>
            <a:r>
              <a:rPr lang="pt-PT" sz="1200" dirty="0" smtClean="0"/>
              <a:t>2021.</a:t>
            </a:r>
            <a:endParaRPr lang="pt-PT" sz="1200" dirty="0"/>
          </a:p>
        </p:txBody>
      </p:sp>
      <p:sp>
        <p:nvSpPr>
          <p:cNvPr id="11" name="Retângulo 10"/>
          <p:cNvSpPr/>
          <p:nvPr/>
        </p:nvSpPr>
        <p:spPr>
          <a:xfrm>
            <a:off x="240631" y="896390"/>
            <a:ext cx="11514220" cy="4638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pt-B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Aumento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(37% &gt; 63%)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locais SEM restrição de circulação de pessoas.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pt-B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Manutenção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(80% &gt; 80%)</a:t>
            </a:r>
            <a:r>
              <a:rPr lang="pt-B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 proporção de empresas que estão funcionando.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pt-B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Manutenção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(79% &gt; 79%) da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proporção de empresas que afirmam que estão sofrendo uma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redução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seu faturamento.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pt-B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Manutenção do impacto </a:t>
            </a:r>
            <a:r>
              <a:rPr lang="pt-B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médio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(-40% &gt; -43%)</a:t>
            </a:r>
            <a:r>
              <a:rPr lang="pt-B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faturamento das empresas.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pt-B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Alguns segmentos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voltaram a apresentar melhoria, mas a maior parte ainda segue a tendência de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queda.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faturamento do MEI</a:t>
            </a:r>
            <a:r>
              <a:rPr lang="pt-B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tem mais origem digital que o faturamento das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MPE (31% </a:t>
            </a:r>
            <a:r>
              <a:rPr lang="pt-BR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vs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22%)</a:t>
            </a:r>
            <a:r>
              <a:rPr lang="pt-B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pt-B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Redução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endividamento (37% &gt;35% &gt; 33%)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pt-B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aumento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(31% &gt;34%&gt;36%)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inadimplência.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pt-B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Aumento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(19% &gt; 26%)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proporção de empresas que conseguiram empréstimo.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pt-B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Manutenção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(57% &gt; 56%)</a:t>
            </a:r>
            <a:r>
              <a:rPr lang="pt-B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proporção de empresários preocupados com futuro da sua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empresa.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pt-B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Piora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(17meses &gt; 18 meses) na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expectativa da situação voltar ao normal.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12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9FAA-D34D-4513-BA90-42CB65546393}" type="slidenum">
              <a:rPr lang="pt-BR" smtClean="0"/>
              <a:t>28</a:t>
            </a:fld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26911" cy="685800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503031" y="1997839"/>
            <a:ext cx="38576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>
                <a:solidFill>
                  <a:schemeClr val="bg1"/>
                </a:solidFill>
              </a:rPr>
              <a:t>A pesquisa </a:t>
            </a:r>
            <a:r>
              <a:rPr lang="pt-BR" sz="2000" b="1" dirty="0">
                <a:solidFill>
                  <a:schemeClr val="bg1"/>
                </a:solidFill>
              </a:rPr>
              <a:t>O Impacto da pandemia de corona vírus nos Pequenos Negócios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 </a:t>
            </a:r>
            <a:r>
              <a:rPr lang="pt-BR" sz="2000" dirty="0">
                <a:solidFill>
                  <a:schemeClr val="bg1"/>
                </a:solidFill>
              </a:rPr>
              <a:t>é um produto da </a:t>
            </a:r>
            <a:r>
              <a:rPr lang="pt-BR" sz="2000" b="1" dirty="0">
                <a:solidFill>
                  <a:schemeClr val="bg1"/>
                </a:solidFill>
              </a:rPr>
              <a:t>Unidade de Gestão Estratégica</a:t>
            </a:r>
            <a:r>
              <a:rPr lang="pt-BR" sz="2000" dirty="0">
                <a:solidFill>
                  <a:schemeClr val="bg1"/>
                </a:solidFill>
              </a:rPr>
              <a:t> do Sebrae Nacional, com apoio da </a:t>
            </a:r>
            <a:r>
              <a:rPr lang="pt-BR" sz="2000" b="1" dirty="0">
                <a:solidFill>
                  <a:schemeClr val="bg1"/>
                </a:solidFill>
              </a:rPr>
              <a:t>Unidade de Competitividade e Unidade de Capitalização e Serviços Financeiros</a:t>
            </a:r>
            <a:r>
              <a:rPr lang="pt-BR" sz="20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4863686" y="1336333"/>
            <a:ext cx="304713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b="1" dirty="0">
                <a:solidFill>
                  <a:schemeClr val="bg1"/>
                </a:solidFill>
              </a:rPr>
              <a:t>Equipe UGE</a:t>
            </a:r>
          </a:p>
          <a:p>
            <a:r>
              <a:rPr lang="pt-BR" sz="1600" dirty="0">
                <a:solidFill>
                  <a:schemeClr val="bg1"/>
                </a:solidFill>
              </a:rPr>
              <a:t>Kennyston Lago </a:t>
            </a:r>
            <a:r>
              <a:rPr lang="pt-BR" sz="1400" dirty="0">
                <a:solidFill>
                  <a:srgbClr val="FFC000"/>
                </a:solidFill>
              </a:rPr>
              <a:t>kennyston.lago@sebrae.com.br</a:t>
            </a:r>
          </a:p>
          <a:p>
            <a:r>
              <a:rPr lang="pt-BR" sz="1600" dirty="0">
                <a:solidFill>
                  <a:schemeClr val="bg1"/>
                </a:solidFill>
              </a:rPr>
              <a:t>Dênis Nunes</a:t>
            </a:r>
          </a:p>
          <a:p>
            <a:r>
              <a:rPr lang="pt-BR" sz="1400" dirty="0">
                <a:solidFill>
                  <a:srgbClr val="FFC000"/>
                </a:solidFill>
              </a:rPr>
              <a:t>denis.pedro@sebrae.com.br</a:t>
            </a:r>
          </a:p>
          <a:p>
            <a:r>
              <a:rPr lang="pt-BR" sz="1600" dirty="0">
                <a:solidFill>
                  <a:schemeClr val="bg1"/>
                </a:solidFill>
              </a:rPr>
              <a:t>Marco Bedê</a:t>
            </a:r>
          </a:p>
          <a:p>
            <a:r>
              <a:rPr lang="pt-BR" sz="1400" dirty="0" smtClean="0">
                <a:solidFill>
                  <a:srgbClr val="FFC000"/>
                </a:solidFill>
              </a:rPr>
              <a:t>marco.bede@sebrae.com.br</a:t>
            </a:r>
          </a:p>
          <a:p>
            <a:endParaRPr lang="pt-BR" sz="1400" dirty="0">
              <a:solidFill>
                <a:srgbClr val="FFC000"/>
              </a:solidFill>
            </a:endParaRPr>
          </a:p>
          <a:p>
            <a:r>
              <a:rPr lang="pt-BR" sz="1600" b="1" dirty="0">
                <a:solidFill>
                  <a:schemeClr val="bg1"/>
                </a:solidFill>
              </a:rPr>
              <a:t>Gabinete </a:t>
            </a:r>
            <a:r>
              <a:rPr lang="pt-BR" sz="1600" b="1" dirty="0" err="1">
                <a:solidFill>
                  <a:schemeClr val="bg1"/>
                </a:solidFill>
              </a:rPr>
              <a:t>Ditec</a:t>
            </a:r>
            <a:endParaRPr lang="pt-BR" sz="1600" b="1" dirty="0">
              <a:solidFill>
                <a:schemeClr val="bg1"/>
              </a:solidFill>
            </a:endParaRPr>
          </a:p>
          <a:p>
            <a:r>
              <a:rPr lang="pt-BR" sz="1600" dirty="0">
                <a:solidFill>
                  <a:schemeClr val="bg1"/>
                </a:solidFill>
              </a:rPr>
              <a:t>Rafael Moreira</a:t>
            </a:r>
          </a:p>
          <a:p>
            <a:r>
              <a:rPr lang="pt-BR" sz="1400" dirty="0">
                <a:solidFill>
                  <a:srgbClr val="FFC000"/>
                </a:solidFill>
              </a:rPr>
              <a:t>rafael.moreira@sebrae.com.br</a:t>
            </a:r>
          </a:p>
          <a:p>
            <a:endParaRPr lang="pt-BR" sz="1600" b="1" dirty="0">
              <a:solidFill>
                <a:schemeClr val="bg1"/>
              </a:solidFill>
            </a:endParaRPr>
          </a:p>
          <a:p>
            <a:r>
              <a:rPr lang="pt-BR" sz="1600" b="1" dirty="0">
                <a:solidFill>
                  <a:schemeClr val="bg1"/>
                </a:solidFill>
              </a:rPr>
              <a:t>Equipe Competitividade</a:t>
            </a:r>
          </a:p>
          <a:p>
            <a:r>
              <a:rPr lang="pt-BR" sz="1600" dirty="0" smtClean="0">
                <a:solidFill>
                  <a:schemeClr val="bg1"/>
                </a:solidFill>
              </a:rPr>
              <a:t>Alberto </a:t>
            </a:r>
            <a:r>
              <a:rPr lang="pt-BR" sz="1600" dirty="0">
                <a:solidFill>
                  <a:schemeClr val="bg1"/>
                </a:solidFill>
              </a:rPr>
              <a:t>Vallim</a:t>
            </a:r>
          </a:p>
          <a:p>
            <a:r>
              <a:rPr lang="pt-BR" sz="1400" dirty="0">
                <a:solidFill>
                  <a:srgbClr val="FFC000"/>
                </a:solidFill>
              </a:rPr>
              <a:t>alberto.vallim@sebrae.com.br</a:t>
            </a:r>
          </a:p>
          <a:p>
            <a:endParaRPr lang="pt-BR" sz="1400" dirty="0">
              <a:solidFill>
                <a:srgbClr val="FFC000"/>
              </a:solidFill>
            </a:endParaRPr>
          </a:p>
          <a:p>
            <a:r>
              <a:rPr lang="pt-BR" sz="1600" b="1" dirty="0">
                <a:solidFill>
                  <a:schemeClr val="bg1"/>
                </a:solidFill>
              </a:rPr>
              <a:t>Equipe UCSF</a:t>
            </a:r>
          </a:p>
          <a:p>
            <a:r>
              <a:rPr lang="pt-BR" sz="1600" dirty="0">
                <a:solidFill>
                  <a:schemeClr val="bg1"/>
                </a:solidFill>
              </a:rPr>
              <a:t>Giovanni </a:t>
            </a:r>
            <a:r>
              <a:rPr lang="pt-BR" sz="1600" dirty="0" err="1">
                <a:solidFill>
                  <a:schemeClr val="bg1"/>
                </a:solidFill>
              </a:rPr>
              <a:t>Beviláqua</a:t>
            </a:r>
            <a:endParaRPr lang="pt-BR" sz="1600" dirty="0">
              <a:solidFill>
                <a:schemeClr val="bg1"/>
              </a:solidFill>
            </a:endParaRPr>
          </a:p>
          <a:p>
            <a:r>
              <a:rPr lang="pt-BR" sz="1400" dirty="0">
                <a:solidFill>
                  <a:srgbClr val="FFC000"/>
                </a:solidFill>
              </a:rPr>
              <a:t>giovanni.bevilaqua@sebrae.com.br</a:t>
            </a:r>
            <a:endParaRPr lang="pt-BR" sz="1600" dirty="0">
              <a:solidFill>
                <a:schemeClr val="bg1"/>
              </a:solidFill>
            </a:endParaRPr>
          </a:p>
        </p:txBody>
      </p:sp>
      <p:cxnSp>
        <p:nvCxnSpPr>
          <p:cNvPr id="9" name="Conector reto 8"/>
          <p:cNvCxnSpPr/>
          <p:nvPr/>
        </p:nvCxnSpPr>
        <p:spPr>
          <a:xfrm flipV="1">
            <a:off x="4398919" y="2029841"/>
            <a:ext cx="384819" cy="256687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0644F61B-8C8F-4959-9B41-321EA85A7F5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131" y="132130"/>
            <a:ext cx="1822699" cy="911350"/>
          </a:xfrm>
          <a:prstGeom prst="rect">
            <a:avLst/>
          </a:prstGeom>
        </p:spPr>
      </p:pic>
      <p:pic>
        <p:nvPicPr>
          <p:cNvPr id="11" name="Imagem 10" descr="Uma imagem contendo placar, desenho, relógio&#10;&#10;Descrição gerada automaticamente">
            <a:extLst>
              <a:ext uri="{FF2B5EF4-FFF2-40B4-BE49-F238E27FC236}">
                <a16:creationId xmlns:a16="http://schemas.microsoft.com/office/drawing/2014/main" xmlns="" id="{237E1050-1EA2-4E46-9B9F-DB1D2F9F0EA5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504" y="133670"/>
            <a:ext cx="1633627" cy="816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0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77950134-0291-4ECA-8165-9D34E01AC588}"/>
              </a:ext>
            </a:extLst>
          </p:cNvPr>
          <p:cNvSpPr/>
          <p:nvPr/>
        </p:nvSpPr>
        <p:spPr>
          <a:xfrm>
            <a:off x="10182275" y="114697"/>
            <a:ext cx="15180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800" b="1" dirty="0">
                <a:solidFill>
                  <a:schemeClr val="bg1"/>
                </a:solidFill>
              </a:rPr>
              <a:t>RESUMO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2006DF80-AC5D-4BA7-98C1-E39F2F0F9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3217" y="6378178"/>
            <a:ext cx="2743200" cy="365125"/>
          </a:xfrm>
        </p:spPr>
        <p:txBody>
          <a:bodyPr/>
          <a:lstStyle/>
          <a:p>
            <a:fld id="{98E69FAA-D34D-4513-BA90-42CB65546393}" type="slidenum">
              <a:rPr lang="pt-BR" smtClean="0"/>
              <a:t>3</a:t>
            </a:fld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421106" y="1040769"/>
            <a:ext cx="11514220" cy="4638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pt-B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Aumento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expressivo de locais SEM restrição de circulação de pessoas.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pt-B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Manutenção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 proporção de empresas que estão funcionando.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pt-B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Manutenção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 proporção de empresas que afirmam que estão sofrendo uma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redução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seu faturamento.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pt-B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Manutenção do impacto médio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faturamento das empresas.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pt-B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Alguns segmentos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voltaram a apresentar melhoria, mas a maior parte ainda segue a tendência de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queda.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faturamento do MEI</a:t>
            </a:r>
            <a:r>
              <a:rPr lang="pt-B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tem mais origem digital que o faturamento das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MPE</a:t>
            </a:r>
            <a:r>
              <a:rPr lang="pt-B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pt-B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Redução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endividamento e </a:t>
            </a:r>
            <a:r>
              <a:rPr lang="pt-B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aumento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 inadimplência.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pt-B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Aumento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 proporção de empresas que conseguiram empréstimo.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pt-B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Manutenção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proporção de empresários preocupados com futuro da sua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empresa.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pt-B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Piora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expectativa da situação voltar ao normal.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7BE0B3D7-848F-4128-BE27-D6D90A9B2F1D}"/>
              </a:ext>
            </a:extLst>
          </p:cNvPr>
          <p:cNvSpPr txBox="1"/>
          <p:nvPr/>
        </p:nvSpPr>
        <p:spPr>
          <a:xfrm>
            <a:off x="35693" y="6613905"/>
            <a:ext cx="103561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/>
              <a:t>Fonte: Pesquisa Sebrae – O impacto da pandemia do coronavírus nos pequenos negócios – </a:t>
            </a:r>
            <a:r>
              <a:rPr lang="pt-PT" sz="1200" dirty="0" smtClean="0"/>
              <a:t>11ª </a:t>
            </a:r>
            <a:r>
              <a:rPr lang="pt-PT" sz="1200" dirty="0"/>
              <a:t>edição. Coleta: </a:t>
            </a:r>
            <a:r>
              <a:rPr lang="pt-PT" sz="1200" dirty="0" smtClean="0"/>
              <a:t>27 de maio </a:t>
            </a:r>
            <a:r>
              <a:rPr lang="pt-PT" sz="1200" dirty="0"/>
              <a:t>a </a:t>
            </a:r>
            <a:r>
              <a:rPr lang="pt-PT" sz="1200" dirty="0" smtClean="0"/>
              <a:t>01 </a:t>
            </a:r>
            <a:r>
              <a:rPr lang="pt-PT" sz="1200" dirty="0"/>
              <a:t>de </a:t>
            </a:r>
            <a:r>
              <a:rPr lang="pt-PT" sz="1200" dirty="0" smtClean="0"/>
              <a:t>junho </a:t>
            </a:r>
            <a:r>
              <a:rPr lang="pt-PT" sz="1200" dirty="0"/>
              <a:t>de </a:t>
            </a:r>
            <a:r>
              <a:rPr lang="pt-PT" sz="1200" dirty="0" smtClean="0"/>
              <a:t>2021.</a:t>
            </a:r>
            <a:endParaRPr lang="pt-PT" sz="1200" dirty="0"/>
          </a:p>
        </p:txBody>
      </p:sp>
    </p:spTree>
    <p:extLst>
      <p:ext uri="{BB962C8B-B14F-4D97-AF65-F5344CB8AC3E}">
        <p14:creationId xmlns:p14="http://schemas.microsoft.com/office/powerpoint/2010/main" val="233838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Gráfico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3439305"/>
              </p:ext>
            </p:extLst>
          </p:nvPr>
        </p:nvGraphicFramePr>
        <p:xfrm>
          <a:off x="0" y="590399"/>
          <a:ext cx="11920365" cy="5754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77950134-0291-4ECA-8165-9D34E01AC588}"/>
              </a:ext>
            </a:extLst>
          </p:cNvPr>
          <p:cNvSpPr/>
          <p:nvPr/>
        </p:nvSpPr>
        <p:spPr>
          <a:xfrm>
            <a:off x="1987885" y="25906"/>
            <a:ext cx="79912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PT" sz="2800" b="1" dirty="0" smtClean="0">
                <a:solidFill>
                  <a:schemeClr val="bg1"/>
                </a:solidFill>
              </a:rPr>
              <a:t>32% </a:t>
            </a:r>
            <a:r>
              <a:rPr lang="pt-PT" sz="2800" b="1" dirty="0">
                <a:solidFill>
                  <a:schemeClr val="bg1"/>
                </a:solidFill>
              </a:rPr>
              <a:t>dos empresários estão em locais com restrição.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2006DF80-AC5D-4BA7-98C1-E39F2F0F9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3217" y="6378178"/>
            <a:ext cx="2743200" cy="365125"/>
          </a:xfrm>
        </p:spPr>
        <p:txBody>
          <a:bodyPr/>
          <a:lstStyle/>
          <a:p>
            <a:fld id="{98E69FAA-D34D-4513-BA90-42CB65546393}" type="slidenum">
              <a:rPr lang="pt-BR" smtClean="0"/>
              <a:t>4</a:t>
            </a:fld>
            <a:endParaRPr lang="pt-BR" dirty="0"/>
          </a:p>
        </p:txBody>
      </p:sp>
      <p:sp>
        <p:nvSpPr>
          <p:cNvPr id="2" name="Texto explicativo retangular 1"/>
          <p:cNvSpPr/>
          <p:nvPr/>
        </p:nvSpPr>
        <p:spPr>
          <a:xfrm>
            <a:off x="9118799" y="1025598"/>
            <a:ext cx="2801566" cy="1513065"/>
          </a:xfrm>
          <a:prstGeom prst="wedgeRectCallout">
            <a:avLst>
              <a:gd name="adj1" fmla="val -65563"/>
              <a:gd name="adj2" fmla="val 43824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Novo movimento de reabertura observado, ainda em magnitude inferior ao observado em setembro.</a:t>
            </a:r>
            <a:endParaRPr lang="pt-BR" dirty="0"/>
          </a:p>
        </p:txBody>
      </p:sp>
      <p:cxnSp>
        <p:nvCxnSpPr>
          <p:cNvPr id="18" name="Conector de Seta Reta 17">
            <a:extLst>
              <a:ext uri="{FF2B5EF4-FFF2-40B4-BE49-F238E27FC236}">
                <a16:creationId xmlns:a16="http://schemas.microsoft.com/office/drawing/2014/main" xmlns="" id="{7C51A69A-8A21-4B69-934C-F6915CD77FDA}"/>
              </a:ext>
            </a:extLst>
          </p:cNvPr>
          <p:cNvCxnSpPr/>
          <p:nvPr/>
        </p:nvCxnSpPr>
        <p:spPr>
          <a:xfrm>
            <a:off x="2588421" y="3152171"/>
            <a:ext cx="204537" cy="745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xmlns="" id="{4F28A92E-7929-46E4-8C61-175A1F6358A6}"/>
              </a:ext>
            </a:extLst>
          </p:cNvPr>
          <p:cNvCxnSpPr/>
          <p:nvPr/>
        </p:nvCxnSpPr>
        <p:spPr>
          <a:xfrm flipV="1">
            <a:off x="8323217" y="2093750"/>
            <a:ext cx="254423" cy="3569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xmlns="" id="{7BE0B3D7-848F-4128-BE27-D6D90A9B2F1D}"/>
              </a:ext>
            </a:extLst>
          </p:cNvPr>
          <p:cNvSpPr txBox="1"/>
          <p:nvPr/>
        </p:nvSpPr>
        <p:spPr>
          <a:xfrm>
            <a:off x="35693" y="6613905"/>
            <a:ext cx="103561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/>
              <a:t>Fonte: Pesquisa Sebrae – O impacto da pandemia do coronavírus nos pequenos negócios – </a:t>
            </a:r>
            <a:r>
              <a:rPr lang="pt-PT" sz="1200" dirty="0" smtClean="0"/>
              <a:t>11ª </a:t>
            </a:r>
            <a:r>
              <a:rPr lang="pt-PT" sz="1200" dirty="0"/>
              <a:t>edição. Coleta: </a:t>
            </a:r>
            <a:r>
              <a:rPr lang="pt-PT" sz="1200" dirty="0" smtClean="0"/>
              <a:t>27 de maio </a:t>
            </a:r>
            <a:r>
              <a:rPr lang="pt-PT" sz="1200" dirty="0"/>
              <a:t>a </a:t>
            </a:r>
            <a:r>
              <a:rPr lang="pt-PT" sz="1200" dirty="0" smtClean="0"/>
              <a:t>01 </a:t>
            </a:r>
            <a:r>
              <a:rPr lang="pt-PT" sz="1200" dirty="0"/>
              <a:t>de </a:t>
            </a:r>
            <a:r>
              <a:rPr lang="pt-PT" sz="1200" dirty="0" smtClean="0"/>
              <a:t>junho </a:t>
            </a:r>
            <a:r>
              <a:rPr lang="pt-PT" sz="1200" dirty="0"/>
              <a:t>de </a:t>
            </a:r>
            <a:r>
              <a:rPr lang="pt-PT" sz="1200" dirty="0" smtClean="0"/>
              <a:t>2021.</a:t>
            </a:r>
            <a:endParaRPr lang="pt-PT" sz="1200" dirty="0"/>
          </a:p>
        </p:txBody>
      </p:sp>
      <p:cxnSp>
        <p:nvCxnSpPr>
          <p:cNvPr id="16" name="Conector reto 15"/>
          <p:cNvCxnSpPr/>
          <p:nvPr/>
        </p:nvCxnSpPr>
        <p:spPr>
          <a:xfrm flipV="1">
            <a:off x="6135566" y="1286661"/>
            <a:ext cx="1299411" cy="232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>
            <a:off x="7434977" y="1286661"/>
            <a:ext cx="3970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/>
          <p:cNvCxnSpPr/>
          <p:nvPr/>
        </p:nvCxnSpPr>
        <p:spPr>
          <a:xfrm>
            <a:off x="7840966" y="1286661"/>
            <a:ext cx="279302" cy="494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>
            <a:extLst>
              <a:ext uri="{FF2B5EF4-FFF2-40B4-BE49-F238E27FC236}">
                <a16:creationId xmlns:a16="http://schemas.microsoft.com/office/drawing/2014/main" xmlns="" id="{CEF43DD7-FF28-4254-81BC-41C0387E047E}"/>
              </a:ext>
            </a:extLst>
          </p:cNvPr>
          <p:cNvSpPr txBox="1"/>
          <p:nvPr/>
        </p:nvSpPr>
        <p:spPr>
          <a:xfrm>
            <a:off x="0" y="6310782"/>
            <a:ext cx="11165707" cy="2539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t-PT" sz="1050" dirty="0"/>
              <a:t>1ª Ed. 19 a 23/3. 2ª Ed. 4 a 7/4. 3ª Ed. 30/4 a 5/5. 4ª Ed. 29/5 a 2/6. 5ª Ed. 25 a 30/06. 6ª Ed. 27 a 30/07. 7ª Ed. 27 a 31/08. 8ª Ed. 28/09 a 01/10. 9ª </a:t>
            </a:r>
            <a:r>
              <a:rPr lang="pt-PT" sz="1050" dirty="0" smtClean="0"/>
              <a:t>Ed. </a:t>
            </a:r>
            <a:r>
              <a:rPr lang="pt-PT" sz="1050" dirty="0"/>
              <a:t>20 a 24/11</a:t>
            </a:r>
            <a:r>
              <a:rPr lang="pt-PT" sz="1050" dirty="0" smtClean="0"/>
              <a:t>. 10ª Ed. 25/2 a 1/3. 11ª Ed 27/05 a 1/6</a:t>
            </a:r>
            <a:endParaRPr lang="pt-PT" sz="1050" dirty="0"/>
          </a:p>
        </p:txBody>
      </p:sp>
      <p:cxnSp>
        <p:nvCxnSpPr>
          <p:cNvPr id="7" name="Conector reto 6"/>
          <p:cNvCxnSpPr/>
          <p:nvPr/>
        </p:nvCxnSpPr>
        <p:spPr>
          <a:xfrm flipV="1">
            <a:off x="2867219" y="3975584"/>
            <a:ext cx="2756277" cy="12579"/>
          </a:xfrm>
          <a:prstGeom prst="line">
            <a:avLst/>
          </a:prstGeom>
          <a:ln w="15875">
            <a:solidFill>
              <a:srgbClr val="C0504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 flipV="1">
            <a:off x="5618546" y="3965762"/>
            <a:ext cx="11831" cy="1003280"/>
          </a:xfrm>
          <a:prstGeom prst="line">
            <a:avLst/>
          </a:prstGeom>
          <a:ln w="15875">
            <a:solidFill>
              <a:srgbClr val="C0504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4209431" y="3373059"/>
            <a:ext cx="5405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>
                <a:solidFill>
                  <a:srgbClr val="C00000"/>
                </a:solidFill>
              </a:rPr>
              <a:t>32%</a:t>
            </a:r>
            <a:endParaRPr lang="pt-BR" sz="1600" b="1" dirty="0">
              <a:solidFill>
                <a:srgbClr val="C00000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774238" y="5803278"/>
            <a:ext cx="82740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     Maio           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Junho</a:t>
            </a:r>
            <a:r>
              <a:rPr lang="pt-B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Julho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Agosto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Setembro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Novembro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Fevereiro          Maio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pt-B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419367" y="3626534"/>
            <a:ext cx="19938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smtClean="0">
                <a:solidFill>
                  <a:srgbClr val="C00000"/>
                </a:solidFill>
              </a:rPr>
              <a:t>Quarentena + Lockdown</a:t>
            </a:r>
            <a:endParaRPr lang="pt-BR" sz="1400" b="1" dirty="0">
              <a:solidFill>
                <a:srgbClr val="C00000"/>
              </a:solidFill>
            </a:endParaRPr>
          </a:p>
        </p:txBody>
      </p:sp>
      <p:cxnSp>
        <p:nvCxnSpPr>
          <p:cNvPr id="27" name="Conector reto 26"/>
          <p:cNvCxnSpPr/>
          <p:nvPr/>
        </p:nvCxnSpPr>
        <p:spPr>
          <a:xfrm>
            <a:off x="8120268" y="1780674"/>
            <a:ext cx="0" cy="15083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 flipV="1">
            <a:off x="8120268" y="2450717"/>
            <a:ext cx="202949" cy="8016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718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9865569"/>
              </p:ext>
            </p:extLst>
          </p:nvPr>
        </p:nvGraphicFramePr>
        <p:xfrm>
          <a:off x="35693" y="642106"/>
          <a:ext cx="11947358" cy="5542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77950134-0291-4ECA-8165-9D34E01AC588}"/>
              </a:ext>
            </a:extLst>
          </p:cNvPr>
          <p:cNvSpPr/>
          <p:nvPr/>
        </p:nvSpPr>
        <p:spPr>
          <a:xfrm>
            <a:off x="269582" y="81788"/>
            <a:ext cx="111391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</a:rPr>
              <a:t>As regiões Sul e Nordeste são aquelas onde se verifica os maiores patamares de restrição de circulação.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2006DF80-AC5D-4BA7-98C1-E39F2F0F9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3217" y="6378178"/>
            <a:ext cx="2743200" cy="365125"/>
          </a:xfrm>
        </p:spPr>
        <p:txBody>
          <a:bodyPr/>
          <a:lstStyle/>
          <a:p>
            <a:fld id="{98E69FAA-D34D-4513-BA90-42CB65546393}" type="slidenum">
              <a:rPr lang="pt-BR" smtClean="0"/>
              <a:t>5</a:t>
            </a:fld>
            <a:endParaRPr lang="pt-BR" dirty="0"/>
          </a:p>
        </p:txBody>
      </p:sp>
      <p:cxnSp>
        <p:nvCxnSpPr>
          <p:cNvPr id="5" name="Conector reto 4"/>
          <p:cNvCxnSpPr/>
          <p:nvPr/>
        </p:nvCxnSpPr>
        <p:spPr>
          <a:xfrm flipH="1" flipV="1">
            <a:off x="1044206" y="3532878"/>
            <a:ext cx="10537028" cy="36094"/>
          </a:xfrm>
          <a:prstGeom prst="line">
            <a:avLst/>
          </a:prstGeom>
          <a:ln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ângulo 1"/>
          <p:cNvSpPr/>
          <p:nvPr/>
        </p:nvSpPr>
        <p:spPr>
          <a:xfrm>
            <a:off x="1368626" y="5866146"/>
            <a:ext cx="96977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                   Junho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                      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Novembro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                       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Fevereiro                                             Maio        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pt-B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7BE0B3D7-848F-4128-BE27-D6D90A9B2F1D}"/>
              </a:ext>
            </a:extLst>
          </p:cNvPr>
          <p:cNvSpPr txBox="1"/>
          <p:nvPr/>
        </p:nvSpPr>
        <p:spPr>
          <a:xfrm>
            <a:off x="35693" y="6613905"/>
            <a:ext cx="103561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/>
              <a:t>Fonte: Pesquisa Sebrae – O impacto da pandemia do coronavírus nos pequenos negócios – </a:t>
            </a:r>
            <a:r>
              <a:rPr lang="pt-PT" sz="1200" dirty="0" smtClean="0"/>
              <a:t>11ª </a:t>
            </a:r>
            <a:r>
              <a:rPr lang="pt-PT" sz="1200" dirty="0"/>
              <a:t>edição. Coleta: </a:t>
            </a:r>
            <a:r>
              <a:rPr lang="pt-PT" sz="1200" dirty="0" smtClean="0"/>
              <a:t>27 de maio </a:t>
            </a:r>
            <a:r>
              <a:rPr lang="pt-PT" sz="1200" dirty="0"/>
              <a:t>a </a:t>
            </a:r>
            <a:r>
              <a:rPr lang="pt-PT" sz="1200" dirty="0" smtClean="0"/>
              <a:t>01 </a:t>
            </a:r>
            <a:r>
              <a:rPr lang="pt-PT" sz="1200" dirty="0"/>
              <a:t>de </a:t>
            </a:r>
            <a:r>
              <a:rPr lang="pt-PT" sz="1200" dirty="0" smtClean="0"/>
              <a:t>junho </a:t>
            </a:r>
            <a:r>
              <a:rPr lang="pt-PT" sz="1200" dirty="0"/>
              <a:t>de </a:t>
            </a:r>
            <a:r>
              <a:rPr lang="pt-PT" sz="1200" dirty="0" smtClean="0"/>
              <a:t>2021.</a:t>
            </a:r>
            <a:endParaRPr lang="pt-PT" sz="1200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xmlns="" id="{CEF43DD7-FF28-4254-81BC-41C0387E047E}"/>
              </a:ext>
            </a:extLst>
          </p:cNvPr>
          <p:cNvSpPr txBox="1"/>
          <p:nvPr/>
        </p:nvSpPr>
        <p:spPr>
          <a:xfrm>
            <a:off x="0" y="6310782"/>
            <a:ext cx="11165707" cy="2539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t-PT" sz="1050" dirty="0"/>
              <a:t>1ª Ed. 19 a 23/3. 2ª Ed. 4 a 7/4. 3ª Ed. 30/4 a 5/5. 4ª Ed. 29/5 a 2/6. 5ª Ed. 25 a 30/06. 6ª Ed. 27 a 30/07. 7ª Ed. 27 a 31/08. 8ª Ed. 28/09 a 01/10. 9ª </a:t>
            </a:r>
            <a:r>
              <a:rPr lang="pt-PT" sz="1050" dirty="0" smtClean="0"/>
              <a:t>Ed. </a:t>
            </a:r>
            <a:r>
              <a:rPr lang="pt-PT" sz="1050" dirty="0"/>
              <a:t>20 a 24/11</a:t>
            </a:r>
            <a:r>
              <a:rPr lang="pt-PT" sz="1050" dirty="0" smtClean="0"/>
              <a:t>. 10ª Ed. 25/2 a 1/3. 11ª Ed 27/05 a 1/6</a:t>
            </a:r>
            <a:endParaRPr lang="pt-PT" sz="1050" dirty="0"/>
          </a:p>
        </p:txBody>
      </p:sp>
    </p:spTree>
    <p:extLst>
      <p:ext uri="{BB962C8B-B14F-4D97-AF65-F5344CB8AC3E}">
        <p14:creationId xmlns:p14="http://schemas.microsoft.com/office/powerpoint/2010/main" val="400654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Gráfic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112335"/>
              </p:ext>
            </p:extLst>
          </p:nvPr>
        </p:nvGraphicFramePr>
        <p:xfrm>
          <a:off x="-132347" y="613915"/>
          <a:ext cx="12324347" cy="5413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77950134-0291-4ECA-8165-9D34E01AC588}"/>
              </a:ext>
            </a:extLst>
          </p:cNvPr>
          <p:cNvSpPr/>
          <p:nvPr/>
        </p:nvSpPr>
        <p:spPr>
          <a:xfrm>
            <a:off x="672061" y="57116"/>
            <a:ext cx="112571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bg1"/>
                </a:solidFill>
              </a:rPr>
              <a:t>80% </a:t>
            </a:r>
            <a:r>
              <a:rPr lang="pt-BR" sz="2800" b="1" dirty="0">
                <a:solidFill>
                  <a:schemeClr val="bg1"/>
                </a:solidFill>
              </a:rPr>
              <a:t>das empresas estão operando, sendo </a:t>
            </a:r>
            <a:r>
              <a:rPr lang="pt-BR" sz="2800" b="1" dirty="0" smtClean="0">
                <a:solidFill>
                  <a:schemeClr val="bg1"/>
                </a:solidFill>
              </a:rPr>
              <a:t>16% </a:t>
            </a:r>
            <a:r>
              <a:rPr lang="pt-BR" sz="2800" b="1" dirty="0">
                <a:solidFill>
                  <a:schemeClr val="bg1"/>
                </a:solidFill>
              </a:rPr>
              <a:t>da mesma forma que antes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2006DF80-AC5D-4BA7-98C1-E39F2F0F9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3217" y="6378178"/>
            <a:ext cx="2743200" cy="365125"/>
          </a:xfrm>
        </p:spPr>
        <p:txBody>
          <a:bodyPr/>
          <a:lstStyle/>
          <a:p>
            <a:fld id="{98E69FAA-D34D-4513-BA90-42CB65546393}" type="slidenum">
              <a:rPr lang="pt-BR" smtClean="0"/>
              <a:t>6</a:t>
            </a:fld>
            <a:endParaRPr lang="pt-BR" dirty="0"/>
          </a:p>
        </p:txBody>
      </p:sp>
      <p:sp>
        <p:nvSpPr>
          <p:cNvPr id="5" name="Balão de Fala: Retângulo com Cantos Arredondados 4">
            <a:extLst>
              <a:ext uri="{FF2B5EF4-FFF2-40B4-BE49-F238E27FC236}">
                <a16:creationId xmlns:a16="http://schemas.microsoft.com/office/drawing/2014/main" xmlns="" id="{411F550F-F913-45C8-B6C5-AF396A01E75D}"/>
              </a:ext>
            </a:extLst>
          </p:cNvPr>
          <p:cNvSpPr/>
          <p:nvPr/>
        </p:nvSpPr>
        <p:spPr>
          <a:xfrm>
            <a:off x="8903371" y="2485346"/>
            <a:ext cx="2799400" cy="881062"/>
          </a:xfrm>
          <a:prstGeom prst="wedgeRoundRectCallout">
            <a:avLst>
              <a:gd name="adj1" fmla="val 35137"/>
              <a:gd name="adj2" fmla="val 49802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Manutenção do cenário verificado em fevereiro</a:t>
            </a:r>
            <a:endParaRPr lang="pt-BR" sz="16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433137" y="1236051"/>
            <a:ext cx="2149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accent1"/>
                </a:solidFill>
              </a:rPr>
              <a:t>Não fecharam de vez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9129846" y="4055281"/>
            <a:ext cx="2799400" cy="1383631"/>
          </a:xfrm>
          <a:prstGeom prst="rect">
            <a:avLst/>
          </a:prstGeom>
          <a:noFill/>
          <a:ln w="28575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9653248" y="4055281"/>
            <a:ext cx="15760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>
                <a:solidFill>
                  <a:schemeClr val="accent2">
                    <a:lumMod val="75000"/>
                  </a:schemeClr>
                </a:solidFill>
              </a:rPr>
              <a:t>F</a:t>
            </a:r>
            <a:r>
              <a:rPr lang="pt-BR" sz="1600" dirty="0" smtClean="0">
                <a:solidFill>
                  <a:schemeClr val="accent2">
                    <a:lumMod val="75000"/>
                  </a:schemeClr>
                </a:solidFill>
              </a:rPr>
              <a:t>echaram de vez</a:t>
            </a:r>
            <a:endParaRPr lang="pt-BR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Colchete esquerdo 6"/>
          <p:cNvSpPr/>
          <p:nvPr/>
        </p:nvSpPr>
        <p:spPr>
          <a:xfrm rot="5400000">
            <a:off x="4341029" y="-2956958"/>
            <a:ext cx="469232" cy="8655451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 reto 9"/>
          <p:cNvCxnSpPr/>
          <p:nvPr/>
        </p:nvCxnSpPr>
        <p:spPr>
          <a:xfrm>
            <a:off x="6545179" y="1973179"/>
            <a:ext cx="1658266" cy="18492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 flipV="1">
            <a:off x="8203445" y="3816601"/>
            <a:ext cx="64869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7"/>
          <p:cNvSpPr/>
          <p:nvPr/>
        </p:nvSpPr>
        <p:spPr>
          <a:xfrm>
            <a:off x="693499" y="5879087"/>
            <a:ext cx="1071243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       Abril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Abril/Maio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Maio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Junho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Julho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Agosto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Setembro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Novembro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Fevereiro           Maio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pt-B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xmlns="" id="{7BE0B3D7-848F-4128-BE27-D6D90A9B2F1D}"/>
              </a:ext>
            </a:extLst>
          </p:cNvPr>
          <p:cNvSpPr txBox="1"/>
          <p:nvPr/>
        </p:nvSpPr>
        <p:spPr>
          <a:xfrm>
            <a:off x="35693" y="6613905"/>
            <a:ext cx="103561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/>
              <a:t>Fonte: Pesquisa Sebrae – O impacto da pandemia do coronavírus nos pequenos negócios – </a:t>
            </a:r>
            <a:r>
              <a:rPr lang="pt-PT" sz="1200" dirty="0" smtClean="0"/>
              <a:t>11ª </a:t>
            </a:r>
            <a:r>
              <a:rPr lang="pt-PT" sz="1200" dirty="0"/>
              <a:t>edição. Coleta: </a:t>
            </a:r>
            <a:r>
              <a:rPr lang="pt-PT" sz="1200" dirty="0" smtClean="0"/>
              <a:t>27 de maio </a:t>
            </a:r>
            <a:r>
              <a:rPr lang="pt-PT" sz="1200" dirty="0"/>
              <a:t>a </a:t>
            </a:r>
            <a:r>
              <a:rPr lang="pt-PT" sz="1200" dirty="0" smtClean="0"/>
              <a:t>01 </a:t>
            </a:r>
            <a:r>
              <a:rPr lang="pt-PT" sz="1200" dirty="0"/>
              <a:t>de </a:t>
            </a:r>
            <a:r>
              <a:rPr lang="pt-PT" sz="1200" dirty="0" smtClean="0"/>
              <a:t>junho </a:t>
            </a:r>
            <a:r>
              <a:rPr lang="pt-PT" sz="1200" dirty="0"/>
              <a:t>de </a:t>
            </a:r>
            <a:r>
              <a:rPr lang="pt-PT" sz="1200" dirty="0" smtClean="0"/>
              <a:t>2021.</a:t>
            </a:r>
            <a:endParaRPr lang="pt-PT" sz="1200" dirty="0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xmlns="" id="{CEF43DD7-FF28-4254-81BC-41C0387E047E}"/>
              </a:ext>
            </a:extLst>
          </p:cNvPr>
          <p:cNvSpPr txBox="1"/>
          <p:nvPr/>
        </p:nvSpPr>
        <p:spPr>
          <a:xfrm>
            <a:off x="0" y="6310782"/>
            <a:ext cx="11165707" cy="2539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t-PT" sz="1050" dirty="0"/>
              <a:t>1ª Ed. 19 a 23/3. 2ª Ed. 4 a 7/4. 3ª Ed. 30/4 a 5/5. 4ª Ed. 29/5 a 2/6. 5ª Ed. 25 a 30/06. 6ª Ed. 27 a 30/07. 7ª Ed. 27 a 31/08. 8ª Ed. 28/09 a 01/10. 9ª </a:t>
            </a:r>
            <a:r>
              <a:rPr lang="pt-PT" sz="1050" dirty="0" smtClean="0"/>
              <a:t>Ed. </a:t>
            </a:r>
            <a:r>
              <a:rPr lang="pt-PT" sz="1050" dirty="0"/>
              <a:t>20 a 24/11</a:t>
            </a:r>
            <a:r>
              <a:rPr lang="pt-PT" sz="1050" dirty="0" smtClean="0"/>
              <a:t>. 10ª Ed. 25/2 a 1/3. 11ª Ed 27/05 a 1/6</a:t>
            </a:r>
            <a:endParaRPr lang="pt-PT" sz="1050" dirty="0"/>
          </a:p>
        </p:txBody>
      </p:sp>
    </p:spTree>
    <p:extLst>
      <p:ext uri="{BB962C8B-B14F-4D97-AF65-F5344CB8AC3E}">
        <p14:creationId xmlns:p14="http://schemas.microsoft.com/office/powerpoint/2010/main" val="130807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199027"/>
              </p:ext>
            </p:extLst>
          </p:nvPr>
        </p:nvGraphicFramePr>
        <p:xfrm>
          <a:off x="35693" y="661737"/>
          <a:ext cx="11911665" cy="5535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77950134-0291-4ECA-8165-9D34E01AC588}"/>
              </a:ext>
            </a:extLst>
          </p:cNvPr>
          <p:cNvSpPr/>
          <p:nvPr/>
        </p:nvSpPr>
        <p:spPr>
          <a:xfrm>
            <a:off x="2340368" y="114026"/>
            <a:ext cx="72425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</a:rPr>
              <a:t>A proporção de empresas com queda no faturamento </a:t>
            </a:r>
            <a:r>
              <a:rPr lang="pt-BR" sz="2000" b="1" dirty="0" smtClean="0">
                <a:solidFill>
                  <a:schemeClr val="bg1"/>
                </a:solidFill>
              </a:rPr>
              <a:t>manteve-se.</a:t>
            </a:r>
            <a:endParaRPr lang="pt-BR" sz="2000" b="1" dirty="0">
              <a:solidFill>
                <a:schemeClr val="bg1"/>
              </a:solidFill>
            </a:endParaRP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2006DF80-AC5D-4BA7-98C1-E39F2F0F9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3217" y="6378178"/>
            <a:ext cx="2743200" cy="365125"/>
          </a:xfrm>
        </p:spPr>
        <p:txBody>
          <a:bodyPr/>
          <a:lstStyle/>
          <a:p>
            <a:fld id="{98E69FAA-D34D-4513-BA90-42CB65546393}" type="slidenum">
              <a:rPr lang="pt-BR" smtClean="0"/>
              <a:t>7</a:t>
            </a:fld>
            <a:endParaRPr lang="pt-BR" dirty="0"/>
          </a:p>
        </p:txBody>
      </p:sp>
      <p:sp>
        <p:nvSpPr>
          <p:cNvPr id="5" name="Texto explicativo retangular 4"/>
          <p:cNvSpPr/>
          <p:nvPr/>
        </p:nvSpPr>
        <p:spPr>
          <a:xfrm>
            <a:off x="8994823" y="2681926"/>
            <a:ext cx="2793962" cy="650069"/>
          </a:xfrm>
          <a:prstGeom prst="wedgeRectCallout">
            <a:avLst>
              <a:gd name="adj1" fmla="val 28902"/>
              <a:gd name="adj2" fmla="val -98765"/>
            </a:avLst>
          </a:prstGeom>
          <a:ln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/>
              <a:t>Entre as MPE são </a:t>
            </a:r>
            <a:r>
              <a:rPr lang="pt-BR" sz="1600" dirty="0" smtClean="0"/>
              <a:t>75%.</a:t>
            </a:r>
            <a:endParaRPr lang="pt-BR" sz="1600" dirty="0"/>
          </a:p>
          <a:p>
            <a:pPr algn="ctr"/>
            <a:r>
              <a:rPr lang="pt-BR" sz="1600" dirty="0"/>
              <a:t>Entre os MEI são </a:t>
            </a:r>
            <a:r>
              <a:rPr lang="pt-BR" sz="1600" dirty="0" smtClean="0"/>
              <a:t>82%.</a:t>
            </a:r>
            <a:endParaRPr lang="pt-BR" sz="1600" dirty="0"/>
          </a:p>
        </p:txBody>
      </p:sp>
      <p:sp>
        <p:nvSpPr>
          <p:cNvPr id="2" name="Retângulo 1"/>
          <p:cNvSpPr/>
          <p:nvPr/>
        </p:nvSpPr>
        <p:spPr>
          <a:xfrm>
            <a:off x="204135" y="5352184"/>
            <a:ext cx="115846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    Março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Abril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Abril/Maio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Maio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Junho         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Julho</a:t>
            </a:r>
            <a:r>
              <a:rPr lang="pt-B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Agosto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Setembro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Novembro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Fevereiro         Maio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pt-B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7BE0B3D7-848F-4128-BE27-D6D90A9B2F1D}"/>
              </a:ext>
            </a:extLst>
          </p:cNvPr>
          <p:cNvSpPr txBox="1"/>
          <p:nvPr/>
        </p:nvSpPr>
        <p:spPr>
          <a:xfrm>
            <a:off x="35693" y="6613905"/>
            <a:ext cx="103561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/>
              <a:t>Fonte: Pesquisa Sebrae – O impacto da pandemia do coronavírus nos pequenos negócios – </a:t>
            </a:r>
            <a:r>
              <a:rPr lang="pt-PT" sz="1200" dirty="0" smtClean="0"/>
              <a:t>11ª </a:t>
            </a:r>
            <a:r>
              <a:rPr lang="pt-PT" sz="1200" dirty="0"/>
              <a:t>edição. Coleta: </a:t>
            </a:r>
            <a:r>
              <a:rPr lang="pt-PT" sz="1200" dirty="0" smtClean="0"/>
              <a:t>27 de maio </a:t>
            </a:r>
            <a:r>
              <a:rPr lang="pt-PT" sz="1200" dirty="0"/>
              <a:t>a </a:t>
            </a:r>
            <a:r>
              <a:rPr lang="pt-PT" sz="1200" dirty="0" smtClean="0"/>
              <a:t>01 </a:t>
            </a:r>
            <a:r>
              <a:rPr lang="pt-PT" sz="1200" dirty="0"/>
              <a:t>de </a:t>
            </a:r>
            <a:r>
              <a:rPr lang="pt-PT" sz="1200" dirty="0" smtClean="0"/>
              <a:t>junho </a:t>
            </a:r>
            <a:r>
              <a:rPr lang="pt-PT" sz="1200" dirty="0"/>
              <a:t>de </a:t>
            </a:r>
            <a:r>
              <a:rPr lang="pt-PT" sz="1200" dirty="0" smtClean="0"/>
              <a:t>2021.</a:t>
            </a:r>
            <a:endParaRPr lang="pt-PT" sz="1200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xmlns="" id="{CEF43DD7-FF28-4254-81BC-41C0387E047E}"/>
              </a:ext>
            </a:extLst>
          </p:cNvPr>
          <p:cNvSpPr txBox="1"/>
          <p:nvPr/>
        </p:nvSpPr>
        <p:spPr>
          <a:xfrm>
            <a:off x="0" y="6310782"/>
            <a:ext cx="11165707" cy="2539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t-PT" sz="1050" dirty="0"/>
              <a:t>1ª Ed. 19 a 23/3. 2ª Ed. 4 a 7/4. 3ª Ed. 30/4 a 5/5. 4ª Ed. 29/5 a 2/6. 5ª Ed. 25 a 30/06. 6ª Ed. 27 a 30/07. 7ª Ed. 27 a 31/08. 8ª Ed. 28/09 a 01/10. 9ª </a:t>
            </a:r>
            <a:r>
              <a:rPr lang="pt-PT" sz="1050" dirty="0" smtClean="0"/>
              <a:t>Ed. </a:t>
            </a:r>
            <a:r>
              <a:rPr lang="pt-PT" sz="1050" dirty="0"/>
              <a:t>20 a 24/11</a:t>
            </a:r>
            <a:r>
              <a:rPr lang="pt-PT" sz="1050" dirty="0" smtClean="0"/>
              <a:t>. 10ª Ed. 25/2 a 1/3. 11ª Ed 27/05 a 1/6</a:t>
            </a:r>
            <a:endParaRPr lang="pt-PT" sz="1050" dirty="0"/>
          </a:p>
        </p:txBody>
      </p:sp>
    </p:spTree>
    <p:extLst>
      <p:ext uri="{BB962C8B-B14F-4D97-AF65-F5344CB8AC3E}">
        <p14:creationId xmlns:p14="http://schemas.microsoft.com/office/powerpoint/2010/main" val="164701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2179486"/>
              </p:ext>
            </p:extLst>
          </p:nvPr>
        </p:nvGraphicFramePr>
        <p:xfrm>
          <a:off x="35694" y="697832"/>
          <a:ext cx="11899632" cy="4741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77950134-0291-4ECA-8165-9D34E01AC588}"/>
              </a:ext>
            </a:extLst>
          </p:cNvPr>
          <p:cNvSpPr/>
          <p:nvPr/>
        </p:nvSpPr>
        <p:spPr>
          <a:xfrm>
            <a:off x="749378" y="140744"/>
            <a:ext cx="1033994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200" b="1" dirty="0" smtClean="0">
                <a:solidFill>
                  <a:prstClr val="white"/>
                </a:solidFill>
              </a:rPr>
              <a:t>O movimento de </a:t>
            </a:r>
            <a:r>
              <a:rPr lang="pt-BR" sz="2200" b="1" dirty="0">
                <a:solidFill>
                  <a:prstClr val="white"/>
                </a:solidFill>
              </a:rPr>
              <a:t>recuperação </a:t>
            </a:r>
            <a:r>
              <a:rPr lang="pt-BR" sz="2200" b="1" dirty="0" smtClean="0">
                <a:solidFill>
                  <a:prstClr val="white"/>
                </a:solidFill>
              </a:rPr>
              <a:t>do faturamento dos </a:t>
            </a:r>
            <a:r>
              <a:rPr lang="pt-BR" sz="2200" b="1" dirty="0">
                <a:solidFill>
                  <a:prstClr val="white"/>
                </a:solidFill>
              </a:rPr>
              <a:t>pequenos negócios </a:t>
            </a:r>
            <a:r>
              <a:rPr lang="pt-BR" sz="2200" b="1" dirty="0" smtClean="0">
                <a:solidFill>
                  <a:prstClr val="white"/>
                </a:solidFill>
              </a:rPr>
              <a:t>foi interrompido</a:t>
            </a:r>
            <a:endParaRPr lang="pt-BR" sz="2200" b="1" dirty="0">
              <a:solidFill>
                <a:prstClr val="white"/>
              </a:solidFill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AC00E7E3-A589-4E40-BA1C-078BCFF6F321}"/>
              </a:ext>
            </a:extLst>
          </p:cNvPr>
          <p:cNvSpPr txBox="1"/>
          <p:nvPr/>
        </p:nvSpPr>
        <p:spPr>
          <a:xfrm>
            <a:off x="895732" y="5576082"/>
            <a:ext cx="1048350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A retomada do faturamento que vinha sendo observado desde a 3ª edição foi interrompida.</a:t>
            </a:r>
            <a:endParaRPr lang="pt-BR" dirty="0"/>
          </a:p>
        </p:txBody>
      </p:sp>
      <p:sp>
        <p:nvSpPr>
          <p:cNvPr id="11" name="Espaço Reservado para Número de Slide 8">
            <a:extLst>
              <a:ext uri="{FF2B5EF4-FFF2-40B4-BE49-F238E27FC236}">
                <a16:creationId xmlns:a16="http://schemas.microsoft.com/office/drawing/2014/main" xmlns="" id="{1534BFCE-93F5-4593-8A1A-ECF205749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3217" y="6378178"/>
            <a:ext cx="2743200" cy="365125"/>
          </a:xfrm>
        </p:spPr>
        <p:txBody>
          <a:bodyPr/>
          <a:lstStyle/>
          <a:p>
            <a:fld id="{98E69FAA-D34D-4513-BA90-42CB65546393}" type="slidenum">
              <a:rPr lang="pt-BR" smtClean="0"/>
              <a:t>8</a:t>
            </a:fld>
            <a:endParaRPr lang="pt-BR" dirty="0"/>
          </a:p>
        </p:txBody>
      </p:sp>
      <p:sp>
        <p:nvSpPr>
          <p:cNvPr id="13" name="Texto explicativo retangular 12"/>
          <p:cNvSpPr/>
          <p:nvPr/>
        </p:nvSpPr>
        <p:spPr>
          <a:xfrm>
            <a:off x="8994823" y="3812894"/>
            <a:ext cx="2793962" cy="650069"/>
          </a:xfrm>
          <a:prstGeom prst="wedgeRectCallout">
            <a:avLst>
              <a:gd name="adj1" fmla="val 28902"/>
              <a:gd name="adj2" fmla="val -98765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/>
              <a:t>Entre as MPE </a:t>
            </a:r>
            <a:r>
              <a:rPr lang="pt-BR" sz="1600" dirty="0" smtClean="0"/>
              <a:t>-35%.</a:t>
            </a:r>
            <a:endParaRPr lang="pt-BR" sz="1600" dirty="0"/>
          </a:p>
          <a:p>
            <a:pPr algn="ctr"/>
            <a:r>
              <a:rPr lang="pt-BR" sz="1600" dirty="0"/>
              <a:t>Entre os MEI </a:t>
            </a:r>
            <a:r>
              <a:rPr lang="pt-BR" sz="1600" dirty="0" smtClean="0"/>
              <a:t>-49%.</a:t>
            </a:r>
            <a:endParaRPr lang="pt-BR" sz="1600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xmlns="" id="{7BE0B3D7-848F-4128-BE27-D6D90A9B2F1D}"/>
              </a:ext>
            </a:extLst>
          </p:cNvPr>
          <p:cNvSpPr txBox="1"/>
          <p:nvPr/>
        </p:nvSpPr>
        <p:spPr>
          <a:xfrm>
            <a:off x="35693" y="6613905"/>
            <a:ext cx="103561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/>
              <a:t>Fonte: Pesquisa Sebrae – O impacto da pandemia do coronavírus nos pequenos negócios – </a:t>
            </a:r>
            <a:r>
              <a:rPr lang="pt-PT" sz="1200" dirty="0" smtClean="0"/>
              <a:t>11ª </a:t>
            </a:r>
            <a:r>
              <a:rPr lang="pt-PT" sz="1200" dirty="0"/>
              <a:t>edição. Coleta: </a:t>
            </a:r>
            <a:r>
              <a:rPr lang="pt-PT" sz="1200" dirty="0" smtClean="0"/>
              <a:t>27 de maio </a:t>
            </a:r>
            <a:r>
              <a:rPr lang="pt-PT" sz="1200" dirty="0"/>
              <a:t>a </a:t>
            </a:r>
            <a:r>
              <a:rPr lang="pt-PT" sz="1200" dirty="0" smtClean="0"/>
              <a:t>01 </a:t>
            </a:r>
            <a:r>
              <a:rPr lang="pt-PT" sz="1200" dirty="0"/>
              <a:t>de </a:t>
            </a:r>
            <a:r>
              <a:rPr lang="pt-PT" sz="1200" dirty="0" smtClean="0"/>
              <a:t>junho </a:t>
            </a:r>
            <a:r>
              <a:rPr lang="pt-PT" sz="1200" dirty="0"/>
              <a:t>de </a:t>
            </a:r>
            <a:r>
              <a:rPr lang="pt-PT" sz="1200" dirty="0" smtClean="0"/>
              <a:t>2021.</a:t>
            </a:r>
            <a:endParaRPr lang="pt-PT" sz="1200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xmlns="" id="{CEF43DD7-FF28-4254-81BC-41C0387E047E}"/>
              </a:ext>
            </a:extLst>
          </p:cNvPr>
          <p:cNvSpPr txBox="1"/>
          <p:nvPr/>
        </p:nvSpPr>
        <p:spPr>
          <a:xfrm>
            <a:off x="0" y="6310782"/>
            <a:ext cx="11165707" cy="2539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t-PT" sz="1050" dirty="0"/>
              <a:t>1ª Ed. 19 a 23/3. 2ª Ed. 4 a 7/4. 3ª Ed. 30/4 a 5/5. 4ª Ed. 29/5 a 2/6. 5ª Ed. 25 a 30/06. 6ª Ed. 27 a 30/07. 7ª Ed. 27 a 31/08. 8ª Ed. 28/09 a 01/10. 9ª </a:t>
            </a:r>
            <a:r>
              <a:rPr lang="pt-PT" sz="1050" dirty="0" smtClean="0"/>
              <a:t>Ed. </a:t>
            </a:r>
            <a:r>
              <a:rPr lang="pt-PT" sz="1050" dirty="0"/>
              <a:t>20 a 24/11</a:t>
            </a:r>
            <a:r>
              <a:rPr lang="pt-PT" sz="1050" dirty="0" smtClean="0"/>
              <a:t>. 10ª Ed. 25/2 a 1/3. 11ª Ed 27/05 a 1/6</a:t>
            </a:r>
            <a:endParaRPr lang="pt-PT" sz="1050" dirty="0"/>
          </a:p>
        </p:txBody>
      </p:sp>
    </p:spTree>
    <p:extLst>
      <p:ext uri="{BB962C8B-B14F-4D97-AF65-F5344CB8AC3E}">
        <p14:creationId xmlns:p14="http://schemas.microsoft.com/office/powerpoint/2010/main" val="3372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ave Direita 3">
            <a:extLst>
              <a:ext uri="{FF2B5EF4-FFF2-40B4-BE49-F238E27FC236}">
                <a16:creationId xmlns="" xmlns:a16="http://schemas.microsoft.com/office/drawing/2014/main" id="{740B4D76-24F9-F747-8F02-45888F7E7B83}"/>
              </a:ext>
            </a:extLst>
          </p:cNvPr>
          <p:cNvSpPr/>
          <p:nvPr/>
        </p:nvSpPr>
        <p:spPr>
          <a:xfrm>
            <a:off x="8701659" y="997982"/>
            <a:ext cx="308653" cy="1126608"/>
          </a:xfrm>
          <a:prstGeom prst="rightBrace">
            <a:avLst>
              <a:gd name="adj1" fmla="val 23773"/>
              <a:gd name="adj2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black"/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6D3F72AB-2C4B-0C45-B802-BF9962DB2BE3}"/>
              </a:ext>
            </a:extLst>
          </p:cNvPr>
          <p:cNvSpPr txBox="1"/>
          <p:nvPr/>
        </p:nvSpPr>
        <p:spPr>
          <a:xfrm>
            <a:off x="9210604" y="1377834"/>
            <a:ext cx="1584000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>
                <a:solidFill>
                  <a:srgbClr val="C00000"/>
                </a:solidFill>
              </a:rPr>
              <a:t>mais afetados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="" xmlns:a16="http://schemas.microsoft.com/office/drawing/2014/main" id="{C85D650A-3162-F645-A490-58CDD48F302A}"/>
              </a:ext>
            </a:extLst>
          </p:cNvPr>
          <p:cNvSpPr txBox="1"/>
          <p:nvPr/>
        </p:nvSpPr>
        <p:spPr>
          <a:xfrm>
            <a:off x="9446417" y="5684215"/>
            <a:ext cx="1620000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>
                <a:solidFill>
                  <a:schemeClr val="accent1">
                    <a:lumMod val="50000"/>
                  </a:schemeClr>
                </a:solidFill>
              </a:rPr>
              <a:t>menos afetados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="" xmlns:a16="http://schemas.microsoft.com/office/drawing/2014/main" id="{77950134-0291-4ECA-8165-9D34E01AC588}"/>
              </a:ext>
            </a:extLst>
          </p:cNvPr>
          <p:cNvSpPr/>
          <p:nvPr/>
        </p:nvSpPr>
        <p:spPr>
          <a:xfrm>
            <a:off x="571497" y="-38522"/>
            <a:ext cx="110490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prstClr val="white"/>
                </a:solidFill>
              </a:rPr>
              <a:t>Segmento de Academias volta ao grupo dos mais afetados.</a:t>
            </a:r>
            <a:br>
              <a:rPr lang="pt-BR" sz="2000" b="1" dirty="0">
                <a:solidFill>
                  <a:prstClr val="white"/>
                </a:solidFill>
              </a:rPr>
            </a:br>
            <a:r>
              <a:rPr lang="pt-BR" sz="2000" b="1" dirty="0">
                <a:solidFill>
                  <a:prstClr val="white"/>
                </a:solidFill>
              </a:rPr>
              <a:t>Na ponta dos menos afetados, Agronegócio apresentou boa recuperação.</a:t>
            </a:r>
          </a:p>
        </p:txBody>
      </p:sp>
      <p:sp>
        <p:nvSpPr>
          <p:cNvPr id="16" name="Chave Direita 15">
            <a:extLst>
              <a:ext uri="{FF2B5EF4-FFF2-40B4-BE49-F238E27FC236}">
                <a16:creationId xmlns="" xmlns:a16="http://schemas.microsoft.com/office/drawing/2014/main" id="{18352368-A10C-7B4D-9990-1FE0F1D208F9}"/>
              </a:ext>
            </a:extLst>
          </p:cNvPr>
          <p:cNvSpPr/>
          <p:nvPr/>
        </p:nvSpPr>
        <p:spPr>
          <a:xfrm>
            <a:off x="8937472" y="5290191"/>
            <a:ext cx="324000" cy="1126609"/>
          </a:xfrm>
          <a:prstGeom prst="rightBrace">
            <a:avLst>
              <a:gd name="adj1" fmla="val 35733"/>
              <a:gd name="adj2" fmla="val 4956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black"/>
              </a:solidFill>
            </a:endParaRP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="" xmlns:a16="http://schemas.microsoft.com/office/drawing/2014/main" id="{E7680A34-EC34-41EC-817F-E44816E3A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3217" y="6378178"/>
            <a:ext cx="2743200" cy="365125"/>
          </a:xfrm>
        </p:spPr>
        <p:txBody>
          <a:bodyPr/>
          <a:lstStyle/>
          <a:p>
            <a:fld id="{98E69FAA-D34D-4513-BA90-42CB65546393}" type="slidenum">
              <a:rPr lang="pt-BR" smtClean="0"/>
              <a:t>9</a:t>
            </a:fld>
            <a:endParaRPr lang="pt-BR" dirty="0"/>
          </a:p>
        </p:txBody>
      </p:sp>
      <p:graphicFrame>
        <p:nvGraphicFramePr>
          <p:cNvPr id="13" name="Gráfico 12">
            <a:extLst>
              <a:ext uri="{FF2B5EF4-FFF2-40B4-BE49-F238E27FC236}">
                <a16:creationId xmlns="" xmlns:a16="http://schemas.microsoft.com/office/drawing/2014/main" id="{54B37812-EABC-4BD1-BCD3-936B692227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6986172"/>
              </p:ext>
            </p:extLst>
          </p:nvPr>
        </p:nvGraphicFramePr>
        <p:xfrm>
          <a:off x="1417183" y="616199"/>
          <a:ext cx="7593129" cy="5944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7BE0B3D7-848F-4128-BE27-D6D90A9B2F1D}"/>
              </a:ext>
            </a:extLst>
          </p:cNvPr>
          <p:cNvSpPr txBox="1"/>
          <p:nvPr/>
        </p:nvSpPr>
        <p:spPr>
          <a:xfrm>
            <a:off x="35693" y="6613905"/>
            <a:ext cx="103561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/>
              <a:t>Fonte: Pesquisa Sebrae – O impacto da pandemia do coronavírus nos pequenos negócios – </a:t>
            </a:r>
            <a:r>
              <a:rPr lang="pt-PT" sz="1200" dirty="0" smtClean="0"/>
              <a:t>11ª </a:t>
            </a:r>
            <a:r>
              <a:rPr lang="pt-PT" sz="1200" dirty="0"/>
              <a:t>edição. Coleta: </a:t>
            </a:r>
            <a:r>
              <a:rPr lang="pt-PT" sz="1200" dirty="0" smtClean="0"/>
              <a:t>27 de maio </a:t>
            </a:r>
            <a:r>
              <a:rPr lang="pt-PT" sz="1200" dirty="0"/>
              <a:t>a </a:t>
            </a:r>
            <a:r>
              <a:rPr lang="pt-PT" sz="1200" dirty="0" smtClean="0"/>
              <a:t>01 </a:t>
            </a:r>
            <a:r>
              <a:rPr lang="pt-PT" sz="1200" dirty="0"/>
              <a:t>de </a:t>
            </a:r>
            <a:r>
              <a:rPr lang="pt-PT" sz="1200" dirty="0" smtClean="0"/>
              <a:t>junho </a:t>
            </a:r>
            <a:r>
              <a:rPr lang="pt-PT" sz="1200" dirty="0"/>
              <a:t>de </a:t>
            </a:r>
            <a:r>
              <a:rPr lang="pt-PT" sz="1200" dirty="0" smtClean="0"/>
              <a:t>2021.</a:t>
            </a:r>
            <a:endParaRPr lang="pt-PT" sz="1200" dirty="0"/>
          </a:p>
        </p:txBody>
      </p:sp>
    </p:spTree>
    <p:extLst>
      <p:ext uri="{BB962C8B-B14F-4D97-AF65-F5344CB8AC3E}">
        <p14:creationId xmlns:p14="http://schemas.microsoft.com/office/powerpoint/2010/main" val="151999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25669</TotalTime>
  <Words>4237</Words>
  <Application>Microsoft Office PowerPoint</Application>
  <PresentationFormat>Widescreen</PresentationFormat>
  <Paragraphs>374</Paragraphs>
  <Slides>28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6" baseType="lpstr">
      <vt:lpstr>Arial</vt:lpstr>
      <vt:lpstr>Calibri</vt:lpstr>
      <vt:lpstr>Calibri Light</vt:lpstr>
      <vt:lpstr>Segoe UI</vt:lpstr>
      <vt:lpstr>Times New Roman</vt:lpstr>
      <vt:lpstr>Verdana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Iuri Barbosa de Andrade</dc:creator>
  <cp:lastModifiedBy>Kennyston Lago</cp:lastModifiedBy>
  <cp:revision>1310</cp:revision>
  <dcterms:created xsi:type="dcterms:W3CDTF">2019-08-21T12:03:26Z</dcterms:created>
  <dcterms:modified xsi:type="dcterms:W3CDTF">2021-06-14T18:32:53Z</dcterms:modified>
</cp:coreProperties>
</file>