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4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6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7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8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9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10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11.xml" ContentType="application/vnd.openxmlformats-officedocument.themeOverr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12.xml" ContentType="application/vnd.openxmlformats-officedocument.themeOverr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13.xml" ContentType="application/vnd.openxmlformats-officedocument.themeOverr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14.xml" ContentType="application/vnd.openxmlformats-officedocument.themeOverr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15.xml" ContentType="application/vnd.openxmlformats-officedocument.themeOverr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16.xml" ContentType="application/vnd.openxmlformats-officedocument.themeOverr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17.xml" ContentType="application/vnd.openxmlformats-officedocument.themeOverr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theme/themeOverride18.xml" ContentType="application/vnd.openxmlformats-officedocument.themeOverr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theme/themeOverride19.xml" ContentType="application/vnd.openxmlformats-officedocument.themeOverr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theme/themeOverride20.xml" ContentType="application/vnd.openxmlformats-officedocument.themeOverrid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theme/themeOverride21.xml" ContentType="application/vnd.openxmlformats-officedocument.themeOverr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theme/themeOverride22.xml" ContentType="application/vnd.openxmlformats-officedocument.themeOverrid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theme/themeOverride23.xml" ContentType="application/vnd.openxmlformats-officedocument.themeOverrid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theme/themeOverride24.xml" ContentType="application/vnd.openxmlformats-officedocument.themeOverrid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theme/themeOverride25.xml" ContentType="application/vnd.openxmlformats-officedocument.themeOverrid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theme/themeOverride26.xml" ContentType="application/vnd.openxmlformats-officedocument.themeOverrid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theme/themeOverride27.xml" ContentType="application/vnd.openxmlformats-officedocument.themeOverrid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theme/themeOverride28.xml" ContentType="application/vnd.openxmlformats-officedocument.themeOverrid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58"/>
  </p:notesMasterIdLst>
  <p:sldIdLst>
    <p:sldId id="4447" r:id="rId2"/>
    <p:sldId id="4465" r:id="rId3"/>
    <p:sldId id="4472" r:id="rId4"/>
    <p:sldId id="4467" r:id="rId5"/>
    <p:sldId id="4468" r:id="rId6"/>
    <p:sldId id="4478" r:id="rId7"/>
    <p:sldId id="4513" r:id="rId8"/>
    <p:sldId id="4552" r:id="rId9"/>
    <p:sldId id="4554" r:id="rId10"/>
    <p:sldId id="4555" r:id="rId11"/>
    <p:sldId id="4632" r:id="rId12"/>
    <p:sldId id="4633" r:id="rId13"/>
    <p:sldId id="4635" r:id="rId14"/>
    <p:sldId id="4636" r:id="rId15"/>
    <p:sldId id="4637" r:id="rId16"/>
    <p:sldId id="4488" r:id="rId17"/>
    <p:sldId id="4672" r:id="rId18"/>
    <p:sldId id="4674" r:id="rId19"/>
    <p:sldId id="4517" r:id="rId20"/>
    <p:sldId id="4612" r:id="rId21"/>
    <p:sldId id="4638" r:id="rId22"/>
    <p:sldId id="4639" r:id="rId23"/>
    <p:sldId id="4640" r:id="rId24"/>
    <p:sldId id="4641" r:id="rId25"/>
    <p:sldId id="4642" r:id="rId26"/>
    <p:sldId id="4643" r:id="rId27"/>
    <p:sldId id="4644" r:id="rId28"/>
    <p:sldId id="4645" r:id="rId29"/>
    <p:sldId id="4646" r:id="rId30"/>
    <p:sldId id="4647" r:id="rId31"/>
    <p:sldId id="4669" r:id="rId32"/>
    <p:sldId id="4670" r:id="rId33"/>
    <p:sldId id="4668" r:id="rId34"/>
    <p:sldId id="4648" r:id="rId35"/>
    <p:sldId id="4649" r:id="rId36"/>
    <p:sldId id="4665" r:id="rId37"/>
    <p:sldId id="4666" r:id="rId38"/>
    <p:sldId id="4667" r:id="rId39"/>
    <p:sldId id="4531" r:id="rId40"/>
    <p:sldId id="4650" r:id="rId41"/>
    <p:sldId id="4532" r:id="rId42"/>
    <p:sldId id="4615" r:id="rId43"/>
    <p:sldId id="4651" r:id="rId44"/>
    <p:sldId id="4652" r:id="rId45"/>
    <p:sldId id="4653" r:id="rId46"/>
    <p:sldId id="4654" r:id="rId47"/>
    <p:sldId id="4655" r:id="rId48"/>
    <p:sldId id="4656" r:id="rId49"/>
    <p:sldId id="4657" r:id="rId50"/>
    <p:sldId id="4658" r:id="rId51"/>
    <p:sldId id="4659" r:id="rId52"/>
    <p:sldId id="4660" r:id="rId53"/>
    <p:sldId id="4662" r:id="rId54"/>
    <p:sldId id="4664" r:id="rId55"/>
    <p:sldId id="4661" r:id="rId56"/>
    <p:sldId id="4445" r:id="rId57"/>
  </p:sldIdLst>
  <p:sldSz cx="12192000" cy="6858000"/>
  <p:notesSz cx="6858000" cy="9144000"/>
  <p:embeddedFontLst>
    <p:embeddedFont>
      <p:font typeface="Bahnschrift Light Condensed" panose="020B0502040204020203" pitchFamily="34" charset="0"/>
      <p:regular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Lato" panose="020B0604020202020204" charset="0"/>
      <p:regular r:id="rId64"/>
      <p:bold r:id="rId65"/>
      <p:italic r:id="rId66"/>
      <p:boldItalic r:id="rId67"/>
    </p:embeddedFont>
    <p:embeddedFont>
      <p:font typeface="Oswald" panose="020B0604020202020204" charset="0"/>
      <p:regular r:id="rId68"/>
      <p:bold r:id="rId69"/>
    </p:embeddedFont>
    <p:embeddedFont>
      <p:font typeface="Oswald Light" panose="020B0604020202020204" charset="0"/>
      <p:regular r:id="rId70"/>
    </p:embeddedFont>
    <p:embeddedFont>
      <p:font typeface="Oswald Medium" panose="020B0604020202020204" charset="0"/>
      <p:regular r:id="rId71"/>
    </p:embeddedFont>
    <p:embeddedFont>
      <p:font typeface="Segoe UI" panose="020B0502040204020203" pitchFamily="34" charset="0"/>
      <p:regular r:id="rId72"/>
      <p:bold r:id="rId73"/>
      <p:italic r:id="rId74"/>
      <p:boldItalic r:id="rId75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31"/>
    <a:srgbClr val="3494BA"/>
    <a:srgbClr val="1A4A5D"/>
    <a:srgbClr val="FF4F19"/>
    <a:srgbClr val="A3CEED"/>
    <a:srgbClr val="A6A6A6"/>
    <a:srgbClr val="FE4459"/>
    <a:srgbClr val="276F8B"/>
    <a:srgbClr val="70AD47"/>
    <a:srgbClr val="00B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74" Type="http://schemas.openxmlformats.org/officeDocument/2006/relationships/font" Target="fonts/font16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1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47.xml"/><Relationship Id="rId1" Type="http://schemas.microsoft.com/office/2011/relationships/chartStyle" Target="style47.xml"/><Relationship Id="rId4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49.xml"/><Relationship Id="rId1" Type="http://schemas.microsoft.com/office/2011/relationships/chartStyle" Target="style49.xml"/><Relationship Id="rId4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50.xml"/><Relationship Id="rId1" Type="http://schemas.microsoft.com/office/2011/relationships/chartStyle" Target="style50.xml"/><Relationship Id="rId4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58.xml"/><Relationship Id="rId1" Type="http://schemas.microsoft.com/office/2011/relationships/chartStyle" Target="style58.xml"/><Relationship Id="rId4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59.xml"/><Relationship Id="rId1" Type="http://schemas.microsoft.com/office/2011/relationships/chartStyle" Target="style59.xml"/><Relationship Id="rId4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60.xml"/><Relationship Id="rId1" Type="http://schemas.microsoft.com/office/2011/relationships/chartStyle" Target="style60.xml"/><Relationship Id="rId4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61.xml"/><Relationship Id="rId1" Type="http://schemas.microsoft.com/office/2011/relationships/chartStyle" Target="style61.xml"/><Relationship Id="rId4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2683C6">
                <a:lumMod val="40000"/>
                <a:lumOff val="60000"/>
              </a:srgbClr>
            </a:solidFill>
            <a:ln>
              <a:solidFill>
                <a:sysClr val="window" lastClr="FFFFFF">
                  <a:lumMod val="75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D6295"/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09F-40B9-A3E5-24A83C317E91}"/>
              </c:ext>
            </c:extLst>
          </c:dPt>
          <c:dPt>
            <c:idx val="1"/>
            <c:invertIfNegative val="0"/>
            <c:bubble3D val="0"/>
            <c:spPr>
              <a:solidFill>
                <a:srgbClr val="2683C6"/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F-40B9-A3E5-24A83C317E91}"/>
              </c:ext>
            </c:extLst>
          </c:dPt>
          <c:dPt>
            <c:idx val="2"/>
            <c:invertIfNegative val="0"/>
            <c:bubble3D val="0"/>
            <c:spPr>
              <a:solidFill>
                <a:srgbClr val="2683C6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F-40B9-A3E5-24A83C317E91}"/>
              </c:ext>
            </c:extLst>
          </c:dPt>
          <c:dPt>
            <c:idx val="3"/>
            <c:invertIfNegative val="0"/>
            <c:bubble3D val="0"/>
            <c:spPr>
              <a:solidFill>
                <a:srgbClr val="2683C6">
                  <a:lumMod val="40000"/>
                  <a:lumOff val="60000"/>
                </a:srgb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09F-40B9-A3E5-24A83C317E91}"/>
              </c:ext>
            </c:extLst>
          </c:dPt>
          <c:dPt>
            <c:idx val="4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09F-40B9-A3E5-24A83C317E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Sim, solicitei</c:v>
                </c:pt>
                <c:pt idx="1">
                  <c:v>Não, mas o Sebrae me indicou e eu aceitei</c:v>
                </c:pt>
                <c:pt idx="2">
                  <c:v>Não, mas um consultor me indicou e eu aceitei</c:v>
                </c:pt>
                <c:pt idx="3">
                  <c:v>Outro</c:v>
                </c:pt>
                <c:pt idx="4">
                  <c:v>Não sabe / Não lembra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0.46715563875465127</c:v>
                </c:pt>
                <c:pt idx="1">
                  <c:v>0.21316179183353515</c:v>
                </c:pt>
                <c:pt idx="2">
                  <c:v>0.20710555987416193</c:v>
                </c:pt>
                <c:pt idx="3">
                  <c:v>0.10002114496230068</c:v>
                </c:pt>
                <c:pt idx="4">
                  <c:v>1.25558645753328E-2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9F-40B9-A3E5-24A83C317E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720483568"/>
        <c:axId val="720483896"/>
      </c:barChart>
      <c:catAx>
        <c:axId val="72048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E78BC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20B060402020202020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Planilha1!$B$2:$B$28</c:f>
              <c:numCache>
                <c:formatCode>###0.0</c:formatCode>
                <c:ptCount val="27"/>
                <c:pt idx="0">
                  <c:v>7.9682539682539675</c:v>
                </c:pt>
                <c:pt idx="1">
                  <c:v>7.8965517241379306</c:v>
                </c:pt>
                <c:pt idx="2">
                  <c:v>7.916666666666667</c:v>
                </c:pt>
                <c:pt idx="3">
                  <c:v>7.7777777777777768</c:v>
                </c:pt>
                <c:pt idx="4">
                  <c:v>7.9791122715404672</c:v>
                </c:pt>
                <c:pt idx="5">
                  <c:v>8.3150289017341041</c:v>
                </c:pt>
                <c:pt idx="6">
                  <c:v>7.6609589041095889</c:v>
                </c:pt>
                <c:pt idx="7">
                  <c:v>7.8776758409785943</c:v>
                </c:pt>
                <c:pt idx="8">
                  <c:v>8.25</c:v>
                </c:pt>
                <c:pt idx="9">
                  <c:v>8.2999999999999989</c:v>
                </c:pt>
                <c:pt idx="10">
                  <c:v>8.2688524590163937</c:v>
                </c:pt>
                <c:pt idx="11">
                  <c:v>7.8924731182795682</c:v>
                </c:pt>
                <c:pt idx="12">
                  <c:v>7.91</c:v>
                </c:pt>
                <c:pt idx="13">
                  <c:v>7.2714285714285731</c:v>
                </c:pt>
                <c:pt idx="14">
                  <c:v>7.939914163090128</c:v>
                </c:pt>
                <c:pt idx="15">
                  <c:v>8.120772946859903</c:v>
                </c:pt>
                <c:pt idx="16">
                  <c:v>8.1610738255033564</c:v>
                </c:pt>
                <c:pt idx="17">
                  <c:v>8.0185185185185173</c:v>
                </c:pt>
                <c:pt idx="18">
                  <c:v>8.0568181818181817</c:v>
                </c:pt>
                <c:pt idx="19">
                  <c:v>8.2637075718015662</c:v>
                </c:pt>
                <c:pt idx="20">
                  <c:v>8.0526315789473681</c:v>
                </c:pt>
                <c:pt idx="21">
                  <c:v>8.3999999999999986</c:v>
                </c:pt>
                <c:pt idx="22">
                  <c:v>8.3884892086330911</c:v>
                </c:pt>
                <c:pt idx="23">
                  <c:v>8.1151241534988721</c:v>
                </c:pt>
                <c:pt idx="24">
                  <c:v>7.9055118110236222</c:v>
                </c:pt>
                <c:pt idx="25">
                  <c:v>7.9315068493150678</c:v>
                </c:pt>
                <c:pt idx="26">
                  <c:v>8.2745098039215677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F-48C5-9996-5EADD0ACD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100"/>
        <c:axId val="1265255176"/>
        <c:axId val="1265251896"/>
      </c:barChart>
      <c:catAx>
        <c:axId val="126525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65251896"/>
        <c:crosses val="autoZero"/>
        <c:auto val="1"/>
        <c:lblAlgn val="ctr"/>
        <c:lblOffset val="100"/>
        <c:noMultiLvlLbl val="0"/>
      </c:catAx>
      <c:valAx>
        <c:axId val="1265251896"/>
        <c:scaling>
          <c:orientation val="minMax"/>
          <c:min val="0"/>
        </c:scaling>
        <c:delete val="1"/>
        <c:axPos val="l"/>
        <c:numFmt formatCode="###0.0" sourceLinked="1"/>
        <c:majorTickMark val="none"/>
        <c:minorTickMark val="none"/>
        <c:tickLblPos val="nextTo"/>
        <c:crossAx val="126525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E78BC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20B060402020202020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Planilha1!$B$2:$B$4</c:f>
              <c:numCache>
                <c:formatCode>###0.0</c:formatCode>
                <c:ptCount val="3"/>
                <c:pt idx="0">
                  <c:v>8.0444087309622834</c:v>
                </c:pt>
                <c:pt idx="1">
                  <c:v>8.1504451584003164</c:v>
                </c:pt>
                <c:pt idx="2">
                  <c:v>7.9639144137322706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0-43F1-9B2A-DC92BFCA6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8"/>
        <c:overlap val="-100"/>
        <c:axId val="1265255176"/>
        <c:axId val="1265251896"/>
      </c:barChart>
      <c:catAx>
        <c:axId val="126525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65251896"/>
        <c:crosses val="autoZero"/>
        <c:auto val="1"/>
        <c:lblAlgn val="ctr"/>
        <c:lblOffset val="100"/>
        <c:noMultiLvlLbl val="0"/>
      </c:catAx>
      <c:valAx>
        <c:axId val="1265251896"/>
        <c:scaling>
          <c:orientation val="minMax"/>
          <c:min val="0"/>
        </c:scaling>
        <c:delete val="1"/>
        <c:axPos val="l"/>
        <c:numFmt formatCode="###0.0" sourceLinked="1"/>
        <c:majorTickMark val="none"/>
        <c:minorTickMark val="none"/>
        <c:tickLblPos val="nextTo"/>
        <c:crossAx val="126525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E78BC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20B060402020202020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Comércio</c:v>
                </c:pt>
                <c:pt idx="1">
                  <c:v>Indústria</c:v>
                </c:pt>
                <c:pt idx="2">
                  <c:v>Agronegócio</c:v>
                </c:pt>
                <c:pt idx="3">
                  <c:v>Serviços</c:v>
                </c:pt>
              </c:strCache>
            </c:strRef>
          </c:cat>
          <c:val>
            <c:numRef>
              <c:f>Planilha1!$B$2:$B$5</c:f>
              <c:numCache>
                <c:formatCode>###0.0</c:formatCode>
                <c:ptCount val="4"/>
                <c:pt idx="0">
                  <c:v>8.0513913491073126</c:v>
                </c:pt>
                <c:pt idx="1">
                  <c:v>7.9331080312863111</c:v>
                </c:pt>
                <c:pt idx="2">
                  <c:v>8.3755519018151716</c:v>
                </c:pt>
                <c:pt idx="3">
                  <c:v>8.0017324736475519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3C-45BB-9384-74FDE0B4C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8"/>
        <c:overlap val="-100"/>
        <c:axId val="1265255176"/>
        <c:axId val="1265251896"/>
      </c:barChart>
      <c:catAx>
        <c:axId val="126525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65251896"/>
        <c:crosses val="autoZero"/>
        <c:auto val="1"/>
        <c:lblAlgn val="ctr"/>
        <c:lblOffset val="100"/>
        <c:noMultiLvlLbl val="0"/>
      </c:catAx>
      <c:valAx>
        <c:axId val="1265251896"/>
        <c:scaling>
          <c:orientation val="minMax"/>
          <c:min val="0"/>
        </c:scaling>
        <c:delete val="1"/>
        <c:axPos val="l"/>
        <c:numFmt formatCode="###0.0" sourceLinked="1"/>
        <c:majorTickMark val="none"/>
        <c:minorTickMark val="none"/>
        <c:tickLblPos val="nextTo"/>
        <c:crossAx val="126525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3494BA"/>
            </a:solidFill>
            <a:ln>
              <a:solidFill>
                <a:sysClr val="window" lastClr="FFFFFF">
                  <a:lumMod val="75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E33-40E4-AEB8-B93B5027F247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E39-41D9-B0C8-15A0EC32DFD2}"/>
              </c:ext>
            </c:extLst>
          </c:dPt>
          <c:dPt>
            <c:idx val="2"/>
            <c:invertIfNegative val="0"/>
            <c:bubble3D val="0"/>
            <c:spPr>
              <a:solidFill>
                <a:srgbClr val="FF4F19"/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39-41D9-B0C8-15A0EC32DFD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E39-41D9-B0C8-15A0EC32DFD2}"/>
              </c:ext>
            </c:extLst>
          </c:dPt>
          <c:dPt>
            <c:idx val="4"/>
            <c:invertIfNegative val="0"/>
            <c:bubble3D val="0"/>
            <c:spPr>
              <a:solidFill>
                <a:sysClr val="window" lastClr="FFFFFF">
                  <a:lumMod val="85000"/>
                </a:sys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0-4708-B59B-7F075FF9B6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Barato</c:v>
                </c:pt>
                <c:pt idx="1">
                  <c:v>Adequado</c:v>
                </c:pt>
                <c:pt idx="2">
                  <c:v>Caro</c:v>
                </c:pt>
                <c:pt idx="3">
                  <c:v>Não teve custo</c:v>
                </c:pt>
                <c:pt idx="4">
                  <c:v>NS / NR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7.1123791764307318E-2</c:v>
                </c:pt>
                <c:pt idx="1">
                  <c:v>0.3855048404281205</c:v>
                </c:pt>
                <c:pt idx="2">
                  <c:v>2.1469313793563174E-2</c:v>
                </c:pt>
                <c:pt idx="3">
                  <c:v>0.50690253542859631</c:v>
                </c:pt>
                <c:pt idx="4">
                  <c:v>1.4999518585412659E-2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39-41D9-B0C8-15A0EC32DF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720483568"/>
        <c:axId val="720483896"/>
      </c:barChart>
      <c:catAx>
        <c:axId val="72048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 média - qualidade do conteúdo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22-42AE-B827-6AE7D7FB103A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822-42AE-B827-6AE7D7FB103A}"/>
              </c:ext>
            </c:extLst>
          </c:dPt>
          <c:dPt>
            <c:idx val="2"/>
            <c:invertIfNegative val="0"/>
            <c:bubble3D val="0"/>
            <c:spPr>
              <a:solidFill>
                <a:srgbClr val="FF4F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22-42AE-B827-6AE7D7FB10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Barato</c:v>
                </c:pt>
                <c:pt idx="1">
                  <c:v>Adequado</c:v>
                </c:pt>
                <c:pt idx="2">
                  <c:v>Caro</c:v>
                </c:pt>
                <c:pt idx="3">
                  <c:v>Não teve custo</c:v>
                </c:pt>
              </c:strCache>
            </c:strRef>
          </c:cat>
          <c:val>
            <c:numRef>
              <c:f>Planilha1!$B$2:$B$5</c:f>
              <c:numCache>
                <c:formatCode>###0.0</c:formatCode>
                <c:ptCount val="4"/>
                <c:pt idx="0">
                  <c:v>9.0387992956066281</c:v>
                </c:pt>
                <c:pt idx="1">
                  <c:v>9.1286414398649427</c:v>
                </c:pt>
                <c:pt idx="2">
                  <c:v>8.7858750929012963</c:v>
                </c:pt>
                <c:pt idx="3">
                  <c:v>9.1398194442389666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2-42AE-B827-6AE7D7FB1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37"/>
        <c:axId val="206557320"/>
        <c:axId val="206559616"/>
      </c:barChart>
      <c:catAx>
        <c:axId val="20655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559616"/>
        <c:crosses val="autoZero"/>
        <c:auto val="1"/>
        <c:lblAlgn val="ctr"/>
        <c:lblOffset val="100"/>
        <c:noMultiLvlLbl val="0"/>
      </c:catAx>
      <c:valAx>
        <c:axId val="206559616"/>
        <c:scaling>
          <c:orientation val="minMax"/>
          <c:min val="0"/>
        </c:scaling>
        <c:delete val="1"/>
        <c:axPos val="l"/>
        <c:numFmt formatCode="###0.0" sourceLinked="1"/>
        <c:majorTickMark val="none"/>
        <c:minorTickMark val="none"/>
        <c:tickLblPos val="nextTo"/>
        <c:crossAx val="206557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 média - satisfação geral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3D-4DFA-BEC7-B95CD39FAD65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3D-4DFA-BEC7-B95CD39FAD65}"/>
              </c:ext>
            </c:extLst>
          </c:dPt>
          <c:dPt>
            <c:idx val="2"/>
            <c:invertIfNegative val="0"/>
            <c:bubble3D val="0"/>
            <c:spPr>
              <a:solidFill>
                <a:srgbClr val="FF4F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3D-4DFA-BEC7-B95CD39FAD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Barato</c:v>
                </c:pt>
                <c:pt idx="1">
                  <c:v>Adequado</c:v>
                </c:pt>
                <c:pt idx="2">
                  <c:v>Caro</c:v>
                </c:pt>
                <c:pt idx="3">
                  <c:v>Não teve custo</c:v>
                </c:pt>
              </c:strCache>
            </c:strRef>
          </c:cat>
          <c:val>
            <c:numRef>
              <c:f>Planilha1!$B$2:$B$5</c:f>
              <c:numCache>
                <c:formatCode>###0.0</c:formatCode>
                <c:ptCount val="4"/>
                <c:pt idx="0">
                  <c:v>9.0490548873235461</c:v>
                </c:pt>
                <c:pt idx="1">
                  <c:v>9.1452313926846784</c:v>
                </c:pt>
                <c:pt idx="2">
                  <c:v>8.6704570902779903</c:v>
                </c:pt>
                <c:pt idx="3">
                  <c:v>9.0902648203989642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3D-4DFA-BEC7-B95CD39FA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37"/>
        <c:axId val="206557320"/>
        <c:axId val="206559616"/>
      </c:barChart>
      <c:catAx>
        <c:axId val="20655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559616"/>
        <c:crosses val="autoZero"/>
        <c:auto val="1"/>
        <c:lblAlgn val="ctr"/>
        <c:lblOffset val="100"/>
        <c:noMultiLvlLbl val="0"/>
      </c:catAx>
      <c:valAx>
        <c:axId val="206559616"/>
        <c:scaling>
          <c:orientation val="minMax"/>
          <c:min val="0"/>
        </c:scaling>
        <c:delete val="1"/>
        <c:axPos val="l"/>
        <c:numFmt formatCode="###0.0" sourceLinked="1"/>
        <c:majorTickMark val="none"/>
        <c:minorTickMark val="none"/>
        <c:tickLblPos val="nextTo"/>
        <c:crossAx val="206557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 média - aplicabilidade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DC-4D2B-8414-375C537F2236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DC-4D2B-8414-375C537F2236}"/>
              </c:ext>
            </c:extLst>
          </c:dPt>
          <c:dPt>
            <c:idx val="2"/>
            <c:invertIfNegative val="0"/>
            <c:bubble3D val="0"/>
            <c:spPr>
              <a:solidFill>
                <a:srgbClr val="FF4F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DC-4D2B-8414-375C537F22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Barato</c:v>
                </c:pt>
                <c:pt idx="1">
                  <c:v>Adequado</c:v>
                </c:pt>
                <c:pt idx="2">
                  <c:v>Caro</c:v>
                </c:pt>
                <c:pt idx="3">
                  <c:v>Não teve custo</c:v>
                </c:pt>
              </c:strCache>
            </c:strRef>
          </c:cat>
          <c:val>
            <c:numRef>
              <c:f>Planilha1!$B$2:$B$5</c:f>
              <c:numCache>
                <c:formatCode>###0.0</c:formatCode>
                <c:ptCount val="4"/>
                <c:pt idx="0">
                  <c:v>8.2255879365061464</c:v>
                </c:pt>
                <c:pt idx="1">
                  <c:v>8.2253675898749652</c:v>
                </c:pt>
                <c:pt idx="2">
                  <c:v>7.6373542906393919</c:v>
                </c:pt>
                <c:pt idx="3">
                  <c:v>8.015644747445462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DC-4D2B-8414-375C537F22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37"/>
        <c:axId val="206557320"/>
        <c:axId val="206559616"/>
      </c:barChart>
      <c:catAx>
        <c:axId val="20655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559616"/>
        <c:crosses val="autoZero"/>
        <c:auto val="1"/>
        <c:lblAlgn val="ctr"/>
        <c:lblOffset val="100"/>
        <c:noMultiLvlLbl val="0"/>
      </c:catAx>
      <c:valAx>
        <c:axId val="206559616"/>
        <c:scaling>
          <c:orientation val="minMax"/>
          <c:min val="0"/>
        </c:scaling>
        <c:delete val="1"/>
        <c:axPos val="l"/>
        <c:numFmt formatCode="###0.0" sourceLinked="1"/>
        <c:majorTickMark val="none"/>
        <c:minorTickMark val="none"/>
        <c:tickLblPos val="nextTo"/>
        <c:crossAx val="206557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 média - efetividade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A8-4072-BB64-3F3BAF9D4184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A8-4072-BB64-3F3BAF9D4184}"/>
              </c:ext>
            </c:extLst>
          </c:dPt>
          <c:dPt>
            <c:idx val="2"/>
            <c:invertIfNegative val="0"/>
            <c:bubble3D val="0"/>
            <c:spPr>
              <a:solidFill>
                <a:srgbClr val="FF4F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AA8-4072-BB64-3F3BAF9D41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Barato</c:v>
                </c:pt>
                <c:pt idx="1">
                  <c:v>Adequado</c:v>
                </c:pt>
                <c:pt idx="2">
                  <c:v>Caro</c:v>
                </c:pt>
                <c:pt idx="3">
                  <c:v>Não teve custo</c:v>
                </c:pt>
              </c:strCache>
            </c:strRef>
          </c:cat>
          <c:val>
            <c:numRef>
              <c:f>Planilha1!$B$2:$B$5</c:f>
              <c:numCache>
                <c:formatCode>###0.0</c:formatCode>
                <c:ptCount val="4"/>
                <c:pt idx="0">
                  <c:v>8.0371735224467606</c:v>
                </c:pt>
                <c:pt idx="1">
                  <c:v>7.8211400946271707</c:v>
                </c:pt>
                <c:pt idx="2">
                  <c:v>6.7529604875979334</c:v>
                </c:pt>
                <c:pt idx="3">
                  <c:v>7.7769434473727568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A8-4072-BB64-3F3BAF9D4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37"/>
        <c:axId val="206557320"/>
        <c:axId val="206559616"/>
      </c:barChart>
      <c:catAx>
        <c:axId val="20655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559616"/>
        <c:crosses val="autoZero"/>
        <c:auto val="1"/>
        <c:lblAlgn val="ctr"/>
        <c:lblOffset val="100"/>
        <c:noMultiLvlLbl val="0"/>
      </c:catAx>
      <c:valAx>
        <c:axId val="206559616"/>
        <c:scaling>
          <c:orientation val="minMax"/>
          <c:min val="0"/>
        </c:scaling>
        <c:delete val="1"/>
        <c:axPos val="l"/>
        <c:numFmt formatCode="###0.0" sourceLinked="1"/>
        <c:majorTickMark val="none"/>
        <c:minorTickMark val="none"/>
        <c:tickLblPos val="nextTo"/>
        <c:crossAx val="206557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21-4916-9A76-56F111AB9589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21-4916-9A76-56F111AB9589}"/>
              </c:ext>
            </c:extLst>
          </c:dPt>
          <c:dPt>
            <c:idx val="2"/>
            <c:invertIfNegative val="0"/>
            <c:bubble3D val="0"/>
            <c:spPr>
              <a:solidFill>
                <a:srgbClr val="FF4F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21-4916-9A76-56F111AB95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Barato</c:v>
                </c:pt>
                <c:pt idx="1">
                  <c:v>Adequado</c:v>
                </c:pt>
                <c:pt idx="2">
                  <c:v>Caro</c:v>
                </c:pt>
                <c:pt idx="3">
                  <c:v>Não teve custo</c:v>
                </c:pt>
              </c:strCache>
            </c:strRef>
          </c:cat>
          <c:val>
            <c:numRef>
              <c:f>Planilha1!$B$2:$B$5</c:f>
              <c:numCache>
                <c:formatCode>###0.0</c:formatCode>
                <c:ptCount val="4"/>
                <c:pt idx="0">
                  <c:v>84.332998864913748</c:v>
                </c:pt>
                <c:pt idx="1">
                  <c:v>80.46769787971175</c:v>
                </c:pt>
                <c:pt idx="2">
                  <c:v>56.198699503555702</c:v>
                </c:pt>
                <c:pt idx="3">
                  <c:v>77.442213151709893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21-4916-9A76-56F111AB9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37"/>
        <c:axId val="206557320"/>
        <c:axId val="206559616"/>
      </c:barChart>
      <c:catAx>
        <c:axId val="20655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559616"/>
        <c:crosses val="autoZero"/>
        <c:auto val="1"/>
        <c:lblAlgn val="ctr"/>
        <c:lblOffset val="100"/>
        <c:noMultiLvlLbl val="0"/>
      </c:catAx>
      <c:valAx>
        <c:axId val="206559616"/>
        <c:scaling>
          <c:orientation val="minMax"/>
          <c:min val="0"/>
        </c:scaling>
        <c:delete val="1"/>
        <c:axPos val="l"/>
        <c:numFmt formatCode="###0.0" sourceLinked="1"/>
        <c:majorTickMark val="none"/>
        <c:minorTickMark val="none"/>
        <c:tickLblPos val="nextTo"/>
        <c:crossAx val="206557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Número médio de inovações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07-4F4E-A2FE-6508678EEDBF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07-4F4E-A2FE-6508678EEDBF}"/>
              </c:ext>
            </c:extLst>
          </c:dPt>
          <c:dPt>
            <c:idx val="2"/>
            <c:invertIfNegative val="0"/>
            <c:bubble3D val="0"/>
            <c:spPr>
              <a:solidFill>
                <a:srgbClr val="FF4F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07-4F4E-A2FE-6508678EED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Barato</c:v>
                </c:pt>
                <c:pt idx="1">
                  <c:v>Adequado</c:v>
                </c:pt>
                <c:pt idx="2">
                  <c:v>Caro</c:v>
                </c:pt>
                <c:pt idx="3">
                  <c:v>Não teve custo</c:v>
                </c:pt>
              </c:strCache>
            </c:strRef>
          </c:cat>
          <c:val>
            <c:numRef>
              <c:f>Planilha1!$B$2:$B$5</c:f>
              <c:numCache>
                <c:formatCode>###0.0</c:formatCode>
                <c:ptCount val="4"/>
                <c:pt idx="0">
                  <c:v>5.7162372516911448</c:v>
                </c:pt>
                <c:pt idx="1">
                  <c:v>5.9445131705299357</c:v>
                </c:pt>
                <c:pt idx="2">
                  <c:v>5.4047389810792446</c:v>
                </c:pt>
                <c:pt idx="3">
                  <c:v>6.0804980646677826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07-4F4E-A2FE-6508678EE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37"/>
        <c:axId val="206557320"/>
        <c:axId val="206559616"/>
      </c:barChart>
      <c:catAx>
        <c:axId val="20655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559616"/>
        <c:crosses val="autoZero"/>
        <c:auto val="1"/>
        <c:lblAlgn val="ctr"/>
        <c:lblOffset val="100"/>
        <c:noMultiLvlLbl val="0"/>
      </c:catAx>
      <c:valAx>
        <c:axId val="206559616"/>
        <c:scaling>
          <c:orientation val="minMax"/>
          <c:min val="0"/>
        </c:scaling>
        <c:delete val="1"/>
        <c:axPos val="l"/>
        <c:numFmt formatCode="###0.0" sourceLinked="1"/>
        <c:majorTickMark val="none"/>
        <c:minorTickMark val="none"/>
        <c:tickLblPos val="nextTo"/>
        <c:crossAx val="206557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012763965609199"/>
          <c:y val="3.6907319828477392E-2"/>
          <c:w val="0.52714244994991932"/>
          <c:h val="0.92618536034304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8F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4CE-477E-AE33-30D406DFF5D0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CE-477E-AE33-30D406DFF5D0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4CE-477E-AE33-30D406DFF5D0}"/>
              </c:ext>
            </c:extLst>
          </c:dPt>
          <c:dPt>
            <c:idx val="6"/>
            <c:invertIfNegative val="0"/>
            <c:bubble3D val="0"/>
            <c:spPr>
              <a:solidFill>
                <a:srgbClr val="FF8F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4CE-477E-AE33-30D406DFF5D0}"/>
              </c:ext>
            </c:extLst>
          </c:dPt>
          <c:dPt>
            <c:idx val="7"/>
            <c:invertIfNegative val="0"/>
            <c:bubble3D val="0"/>
            <c:spPr>
              <a:solidFill>
                <a:srgbClr val="FF8F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4CE-477E-AE33-30D406DFF5D0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4CE-477E-AE33-30D406DFF5D0}"/>
              </c:ext>
            </c:extLst>
          </c:dPt>
          <c:dPt>
            <c:idx val="10"/>
            <c:invertIfNegative val="0"/>
            <c:bubble3D val="0"/>
            <c:spPr>
              <a:solidFill>
                <a:srgbClr val="BFBF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313-46ED-A1FE-4AE2E8B17B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Indicação (de empresário, amigo/ parente)</c:v>
                </c:pt>
                <c:pt idx="1">
                  <c:v>Por meio de um consultor do SEBRAE</c:v>
                </c:pt>
                <c:pt idx="2">
                  <c:v>Por meio de outras instituições (Senai, IEL, CDL, universidades, etc...)</c:v>
                </c:pt>
                <c:pt idx="3">
                  <c:v>Internet (email, redes sociais)</c:v>
                </c:pt>
                <c:pt idx="4">
                  <c:v>Alguém do Sebrae entrou em contato</c:v>
                </c:pt>
                <c:pt idx="5">
                  <c:v>Participou de outro curso SEBRAE</c:v>
                </c:pt>
                <c:pt idx="6">
                  <c:v>Site do Sebrae (fale com especialista)</c:v>
                </c:pt>
                <c:pt idx="7">
                  <c:v>Visita aos balcões de atendimento/unidades (Sebrae)</c:v>
                </c:pt>
                <c:pt idx="8">
                  <c:v>Por meio do Agente Local de Inovação (projeto ALI)</c:v>
                </c:pt>
                <c:pt idx="9">
                  <c:v>Propaganda em TV/ rádio/ jornal/ folder</c:v>
                </c:pt>
                <c:pt idx="10">
                  <c:v>Não sabe / Não respondeu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0.21260941146459161</c:v>
                </c:pt>
                <c:pt idx="1">
                  <c:v>0.19819388791058901</c:v>
                </c:pt>
                <c:pt idx="2">
                  <c:v>0.12521403719002255</c:v>
                </c:pt>
                <c:pt idx="3">
                  <c:v>0.12514664429865408</c:v>
                </c:pt>
                <c:pt idx="4">
                  <c:v>9.4960791696036578E-2</c:v>
                </c:pt>
                <c:pt idx="5">
                  <c:v>8.298555605061278E-2</c:v>
                </c:pt>
                <c:pt idx="6">
                  <c:v>6.1617219010083879E-2</c:v>
                </c:pt>
                <c:pt idx="7">
                  <c:v>3.7780164850443512E-2</c:v>
                </c:pt>
                <c:pt idx="8">
                  <c:v>2.4092339298202134E-2</c:v>
                </c:pt>
                <c:pt idx="9">
                  <c:v>1.6978549364603083E-2</c:v>
                </c:pt>
                <c:pt idx="10">
                  <c:v>2.0421398866136968E-2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CE-477E-AE33-30D406DFF5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3"/>
        <c:overlap val="-40"/>
        <c:axId val="720483568"/>
        <c:axId val="720483896"/>
      </c:barChart>
      <c:catAx>
        <c:axId val="7204835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 média - qualidade do conteúdo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8F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22-42AE-B827-6AE7D7FB103A}"/>
              </c:ext>
            </c:extLst>
          </c:dPt>
          <c:dPt>
            <c:idx val="1"/>
            <c:invertIfNegative val="0"/>
            <c:bubble3D val="0"/>
            <c:spPr>
              <a:solidFill>
                <a:srgbClr val="3494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822-42AE-B827-6AE7D7FB103A}"/>
              </c:ext>
            </c:extLst>
          </c:dPt>
          <c:dPt>
            <c:idx val="2"/>
            <c:invertIfNegative val="0"/>
            <c:bubble3D val="0"/>
            <c:spPr>
              <a:solidFill>
                <a:srgbClr val="FF4F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22-42AE-B827-6AE7D7FB10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Teve custo</c:v>
                </c:pt>
                <c:pt idx="1">
                  <c:v>Não teve custo</c:v>
                </c:pt>
              </c:strCache>
            </c:strRef>
          </c:cat>
          <c:val>
            <c:numRef>
              <c:f>Planilha1!$B$2:$B$3</c:f>
              <c:numCache>
                <c:formatCode>###0.0</c:formatCode>
                <c:ptCount val="2"/>
                <c:pt idx="0">
                  <c:v>9.099884001486144</c:v>
                </c:pt>
                <c:pt idx="1">
                  <c:v>9.1398194442389666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2-42AE-B827-6AE7D7FB1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37"/>
        <c:axId val="206557320"/>
        <c:axId val="206559616"/>
      </c:barChart>
      <c:catAx>
        <c:axId val="20655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559616"/>
        <c:crosses val="autoZero"/>
        <c:auto val="1"/>
        <c:lblAlgn val="ctr"/>
        <c:lblOffset val="100"/>
        <c:noMultiLvlLbl val="0"/>
      </c:catAx>
      <c:valAx>
        <c:axId val="206559616"/>
        <c:scaling>
          <c:orientation val="minMax"/>
          <c:min val="0"/>
        </c:scaling>
        <c:delete val="1"/>
        <c:axPos val="l"/>
        <c:numFmt formatCode="###0.0" sourceLinked="1"/>
        <c:majorTickMark val="none"/>
        <c:minorTickMark val="none"/>
        <c:tickLblPos val="nextTo"/>
        <c:crossAx val="206557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 média - qualidade do conteúdo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8F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0F-4249-9A08-B61474E18A29}"/>
              </c:ext>
            </c:extLst>
          </c:dPt>
          <c:dPt>
            <c:idx val="1"/>
            <c:invertIfNegative val="0"/>
            <c:bubble3D val="0"/>
            <c:spPr>
              <a:solidFill>
                <a:srgbClr val="3494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0F-4249-9A08-B61474E18A29}"/>
              </c:ext>
            </c:extLst>
          </c:dPt>
          <c:dPt>
            <c:idx val="2"/>
            <c:invertIfNegative val="0"/>
            <c:bubble3D val="0"/>
            <c:spPr>
              <a:solidFill>
                <a:srgbClr val="FF4F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30F-4249-9A08-B61474E18A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Teve custo</c:v>
                </c:pt>
                <c:pt idx="1">
                  <c:v>Não teve custo</c:v>
                </c:pt>
              </c:strCache>
            </c:strRef>
          </c:cat>
          <c:val>
            <c:numRef>
              <c:f>Planilha1!$B$2:$B$3</c:f>
              <c:numCache>
                <c:formatCode>###0.0</c:formatCode>
                <c:ptCount val="2"/>
                <c:pt idx="0">
                  <c:v>9.1096037219062911</c:v>
                </c:pt>
                <c:pt idx="1">
                  <c:v>9.0902648203989642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0F-4249-9A08-B61474E18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37"/>
        <c:axId val="206557320"/>
        <c:axId val="206559616"/>
      </c:barChart>
      <c:catAx>
        <c:axId val="20655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559616"/>
        <c:crosses val="autoZero"/>
        <c:auto val="1"/>
        <c:lblAlgn val="ctr"/>
        <c:lblOffset val="100"/>
        <c:noMultiLvlLbl val="0"/>
      </c:catAx>
      <c:valAx>
        <c:axId val="206559616"/>
        <c:scaling>
          <c:orientation val="minMax"/>
          <c:min val="0"/>
        </c:scaling>
        <c:delete val="1"/>
        <c:axPos val="l"/>
        <c:numFmt formatCode="###0.0" sourceLinked="1"/>
        <c:majorTickMark val="none"/>
        <c:minorTickMark val="none"/>
        <c:tickLblPos val="nextTo"/>
        <c:crossAx val="206557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 média - aplicabilidade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8F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3B-4895-8976-83506111F18C}"/>
              </c:ext>
            </c:extLst>
          </c:dPt>
          <c:dPt>
            <c:idx val="1"/>
            <c:invertIfNegative val="0"/>
            <c:bubble3D val="0"/>
            <c:spPr>
              <a:solidFill>
                <a:srgbClr val="3494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3B-4895-8976-83506111F18C}"/>
              </c:ext>
            </c:extLst>
          </c:dPt>
          <c:dPt>
            <c:idx val="2"/>
            <c:invertIfNegative val="0"/>
            <c:bubble3D val="0"/>
            <c:spPr>
              <a:solidFill>
                <a:srgbClr val="FF4F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03B-4895-8976-83506111F1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Teve custo</c:v>
                </c:pt>
                <c:pt idx="1">
                  <c:v>Não teve custo</c:v>
                </c:pt>
              </c:strCache>
            </c:strRef>
          </c:cat>
          <c:val>
            <c:numRef>
              <c:f>Planilha1!$B$2:$B$3</c:f>
              <c:numCache>
                <c:formatCode>###0.0</c:formatCode>
                <c:ptCount val="2"/>
                <c:pt idx="0">
                  <c:v>8.1989952319637371</c:v>
                </c:pt>
                <c:pt idx="1">
                  <c:v>8.015644747445462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03B-4895-8976-83506111F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37"/>
        <c:axId val="206557320"/>
        <c:axId val="206559616"/>
      </c:barChart>
      <c:catAx>
        <c:axId val="20655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559616"/>
        <c:crosses val="autoZero"/>
        <c:auto val="1"/>
        <c:lblAlgn val="ctr"/>
        <c:lblOffset val="100"/>
        <c:noMultiLvlLbl val="0"/>
      </c:catAx>
      <c:valAx>
        <c:axId val="206559616"/>
        <c:scaling>
          <c:orientation val="minMax"/>
          <c:min val="0"/>
        </c:scaling>
        <c:delete val="1"/>
        <c:axPos val="l"/>
        <c:numFmt formatCode="###0.0" sourceLinked="1"/>
        <c:majorTickMark val="none"/>
        <c:minorTickMark val="none"/>
        <c:tickLblPos val="nextTo"/>
        <c:crossAx val="206557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 média - efetividade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8F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63-4800-868E-848CC6F5FEA2}"/>
              </c:ext>
            </c:extLst>
          </c:dPt>
          <c:dPt>
            <c:idx val="1"/>
            <c:invertIfNegative val="0"/>
            <c:bubble3D val="0"/>
            <c:spPr>
              <a:solidFill>
                <a:srgbClr val="3494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63-4800-868E-848CC6F5FEA2}"/>
              </c:ext>
            </c:extLst>
          </c:dPt>
          <c:dPt>
            <c:idx val="2"/>
            <c:invertIfNegative val="0"/>
            <c:bubble3D val="0"/>
            <c:spPr>
              <a:solidFill>
                <a:srgbClr val="FF4F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63-4800-868E-848CC6F5FE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Teve custo</c:v>
                </c:pt>
                <c:pt idx="1">
                  <c:v>Não teve custo</c:v>
                </c:pt>
              </c:strCache>
            </c:strRef>
          </c:cat>
          <c:val>
            <c:numRef>
              <c:f>Planilha1!$B$2:$B$3</c:f>
              <c:numCache>
                <c:formatCode>###0.0</c:formatCode>
                <c:ptCount val="2"/>
                <c:pt idx="0">
                  <c:v>7.8053107719949235</c:v>
                </c:pt>
                <c:pt idx="1">
                  <c:v>7.7769434473727568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C63-4800-868E-848CC6F5F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37"/>
        <c:axId val="206557320"/>
        <c:axId val="206559616"/>
      </c:barChart>
      <c:catAx>
        <c:axId val="20655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559616"/>
        <c:crosses val="autoZero"/>
        <c:auto val="1"/>
        <c:lblAlgn val="ctr"/>
        <c:lblOffset val="100"/>
        <c:noMultiLvlLbl val="0"/>
      </c:catAx>
      <c:valAx>
        <c:axId val="206559616"/>
        <c:scaling>
          <c:orientation val="minMax"/>
          <c:min val="0"/>
        </c:scaling>
        <c:delete val="1"/>
        <c:axPos val="l"/>
        <c:numFmt formatCode="###0.0" sourceLinked="1"/>
        <c:majorTickMark val="none"/>
        <c:minorTickMark val="none"/>
        <c:tickLblPos val="nextTo"/>
        <c:crossAx val="206557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8F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94-41E2-B0A5-9425C078C9E8}"/>
              </c:ext>
            </c:extLst>
          </c:dPt>
          <c:dPt>
            <c:idx val="1"/>
            <c:invertIfNegative val="0"/>
            <c:bubble3D val="0"/>
            <c:spPr>
              <a:solidFill>
                <a:srgbClr val="3494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94-41E2-B0A5-9425C078C9E8}"/>
              </c:ext>
            </c:extLst>
          </c:dPt>
          <c:dPt>
            <c:idx val="2"/>
            <c:invertIfNegative val="0"/>
            <c:bubble3D val="0"/>
            <c:spPr>
              <a:solidFill>
                <a:srgbClr val="FF4F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C94-41E2-B0A5-9425C078C9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Teve custo</c:v>
                </c:pt>
                <c:pt idx="1">
                  <c:v>Não teve custo</c:v>
                </c:pt>
              </c:strCache>
            </c:strRef>
          </c:cat>
          <c:val>
            <c:numRef>
              <c:f>Planilha1!$B$2:$B$3</c:f>
              <c:numCache>
                <c:formatCode>###0.0</c:formatCode>
                <c:ptCount val="2"/>
                <c:pt idx="0">
                  <c:v>79.952899852902306</c:v>
                </c:pt>
                <c:pt idx="1">
                  <c:v>77.442213151709893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94-41E2-B0A5-9425C078C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37"/>
        <c:axId val="206557320"/>
        <c:axId val="206559616"/>
      </c:barChart>
      <c:catAx>
        <c:axId val="20655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559616"/>
        <c:crosses val="autoZero"/>
        <c:auto val="1"/>
        <c:lblAlgn val="ctr"/>
        <c:lblOffset val="100"/>
        <c:noMultiLvlLbl val="0"/>
      </c:catAx>
      <c:valAx>
        <c:axId val="206559616"/>
        <c:scaling>
          <c:orientation val="minMax"/>
          <c:min val="0"/>
        </c:scaling>
        <c:delete val="1"/>
        <c:axPos val="l"/>
        <c:numFmt formatCode="###0.0" sourceLinked="1"/>
        <c:majorTickMark val="none"/>
        <c:minorTickMark val="none"/>
        <c:tickLblPos val="nextTo"/>
        <c:crossAx val="206557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Número médio de inovações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8F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CC-4B6D-8E6E-6997540452FE}"/>
              </c:ext>
            </c:extLst>
          </c:dPt>
          <c:dPt>
            <c:idx val="1"/>
            <c:invertIfNegative val="0"/>
            <c:bubble3D val="0"/>
            <c:spPr>
              <a:solidFill>
                <a:srgbClr val="3494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CC-4B6D-8E6E-6997540452FE}"/>
              </c:ext>
            </c:extLst>
          </c:dPt>
          <c:dPt>
            <c:idx val="2"/>
            <c:invertIfNegative val="0"/>
            <c:bubble3D val="0"/>
            <c:spPr>
              <a:solidFill>
                <a:srgbClr val="FF4F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CC-4B6D-8E6E-6997540452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Teve custo</c:v>
                </c:pt>
                <c:pt idx="1">
                  <c:v>Não teve custo</c:v>
                </c:pt>
              </c:strCache>
            </c:strRef>
          </c:cat>
          <c:val>
            <c:numRef>
              <c:f>Planilha1!$B$2:$B$3</c:f>
              <c:numCache>
                <c:formatCode>###0.0</c:formatCode>
                <c:ptCount val="2"/>
                <c:pt idx="0">
                  <c:v>5.8863149904271186</c:v>
                </c:pt>
                <c:pt idx="1">
                  <c:v>6.0804980646677826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CC-4B6D-8E6E-699754045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37"/>
        <c:axId val="206557320"/>
        <c:axId val="206559616"/>
      </c:barChart>
      <c:catAx>
        <c:axId val="20655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559616"/>
        <c:crosses val="autoZero"/>
        <c:auto val="1"/>
        <c:lblAlgn val="ctr"/>
        <c:lblOffset val="100"/>
        <c:noMultiLvlLbl val="0"/>
      </c:catAx>
      <c:valAx>
        <c:axId val="206559616"/>
        <c:scaling>
          <c:orientation val="minMax"/>
          <c:min val="0"/>
        </c:scaling>
        <c:delete val="1"/>
        <c:axPos val="l"/>
        <c:numFmt formatCode="###0.0" sourceLinked="1"/>
        <c:majorTickMark val="none"/>
        <c:minorTickMark val="none"/>
        <c:tickLblPos val="nextTo"/>
        <c:crossAx val="206557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037142987127753E-2"/>
          <c:y val="3.1814902400897835E-2"/>
          <c:w val="0.97592571402574446"/>
          <c:h val="0.774100984189564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Barato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" lastClr="FFFFFF">
                  <a:lumMod val="65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9C-405F-BEC8-310D0E400A0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9C-405F-BEC8-310D0E400A0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9C-405F-BEC8-310D0E400A0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9C-405F-BEC8-310D0E400A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Planilha1!$B$2:$B$28</c:f>
              <c:numCache>
                <c:formatCode>###0%</c:formatCode>
                <c:ptCount val="27"/>
                <c:pt idx="0">
                  <c:v>2.9069767441860465E-2</c:v>
                </c:pt>
                <c:pt idx="1">
                  <c:v>7.6811594202898556E-2</c:v>
                </c:pt>
                <c:pt idx="2">
                  <c:v>4.2613636363636367E-2</c:v>
                </c:pt>
                <c:pt idx="3">
                  <c:v>4.40251572327044E-2</c:v>
                </c:pt>
                <c:pt idx="4">
                  <c:v>4.170739654610623E-2</c:v>
                </c:pt>
                <c:pt idx="5">
                  <c:v>8.9445438282647588E-2</c:v>
                </c:pt>
                <c:pt idx="6">
                  <c:v>6.8714632174616014E-2</c:v>
                </c:pt>
                <c:pt idx="7">
                  <c:v>6.7366896052155012E-2</c:v>
                </c:pt>
                <c:pt idx="8">
                  <c:v>6.7510548523206759E-2</c:v>
                </c:pt>
                <c:pt idx="9">
                  <c:v>3.2000000000000001E-2</c:v>
                </c:pt>
                <c:pt idx="10">
                  <c:v>0.11162790697674418</c:v>
                </c:pt>
                <c:pt idx="11">
                  <c:v>5.3688345700567436E-2</c:v>
                </c:pt>
                <c:pt idx="12">
                  <c:v>4.9079754601226995E-2</c:v>
                </c:pt>
                <c:pt idx="13">
                  <c:v>4.1928721174004195E-2</c:v>
                </c:pt>
                <c:pt idx="14">
                  <c:v>3.4920634920634921E-2</c:v>
                </c:pt>
                <c:pt idx="15">
                  <c:v>4.3569006000521784E-2</c:v>
                </c:pt>
                <c:pt idx="16">
                  <c:v>5.9829059829059832E-2</c:v>
                </c:pt>
                <c:pt idx="17">
                  <c:v>6.8199233716475099E-2</c:v>
                </c:pt>
                <c:pt idx="18">
                  <c:v>8.0321285140562249E-2</c:v>
                </c:pt>
                <c:pt idx="19">
                  <c:v>6.5155807365439092E-2</c:v>
                </c:pt>
                <c:pt idx="20">
                  <c:v>7.2886297376093298E-2</c:v>
                </c:pt>
                <c:pt idx="21">
                  <c:v>7.9470198675496692E-2</c:v>
                </c:pt>
                <c:pt idx="22">
                  <c:v>9.1160584903174816E-2</c:v>
                </c:pt>
                <c:pt idx="23">
                  <c:v>0.10148232611174458</c:v>
                </c:pt>
                <c:pt idx="24">
                  <c:v>7.0103092783505155E-2</c:v>
                </c:pt>
                <c:pt idx="25">
                  <c:v>5.7678177810433509E-2</c:v>
                </c:pt>
                <c:pt idx="26">
                  <c:v>0.10301109350237718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9C-405F-BEC8-310D0E400A0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Adequado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Planilha1!$C$2:$C$28</c:f>
              <c:numCache>
                <c:formatCode>###0%</c:formatCode>
                <c:ptCount val="27"/>
                <c:pt idx="0">
                  <c:v>0.19186046511627908</c:v>
                </c:pt>
                <c:pt idx="1">
                  <c:v>0.24927536231884059</c:v>
                </c:pt>
                <c:pt idx="2">
                  <c:v>0.4375</c:v>
                </c:pt>
                <c:pt idx="3">
                  <c:v>0.33333333333333337</c:v>
                </c:pt>
                <c:pt idx="4">
                  <c:v>0.30042359074617137</c:v>
                </c:pt>
                <c:pt idx="5">
                  <c:v>0.5232558139534883</c:v>
                </c:pt>
                <c:pt idx="6">
                  <c:v>0.44866612772837511</c:v>
                </c:pt>
                <c:pt idx="7">
                  <c:v>0.34262948207171312</c:v>
                </c:pt>
                <c:pt idx="8">
                  <c:v>0.45358649789029537</c:v>
                </c:pt>
                <c:pt idx="9">
                  <c:v>0.58399999999999996</c:v>
                </c:pt>
                <c:pt idx="10">
                  <c:v>0.55747508305647842</c:v>
                </c:pt>
                <c:pt idx="11">
                  <c:v>0.30925360104757749</c:v>
                </c:pt>
                <c:pt idx="12">
                  <c:v>0.34969325153374237</c:v>
                </c:pt>
                <c:pt idx="13">
                  <c:v>0.22851153039832287</c:v>
                </c:pt>
                <c:pt idx="14">
                  <c:v>0.4682539682539682</c:v>
                </c:pt>
                <c:pt idx="15">
                  <c:v>0.33811635794416905</c:v>
                </c:pt>
                <c:pt idx="16">
                  <c:v>0.30256410256410254</c:v>
                </c:pt>
                <c:pt idx="17">
                  <c:v>0.55249042145593874</c:v>
                </c:pt>
                <c:pt idx="18">
                  <c:v>0.5662650602409639</c:v>
                </c:pt>
                <c:pt idx="19">
                  <c:v>0.56122127793515897</c:v>
                </c:pt>
                <c:pt idx="20">
                  <c:v>0.44023323615160348</c:v>
                </c:pt>
                <c:pt idx="21">
                  <c:v>0.34105960264900659</c:v>
                </c:pt>
                <c:pt idx="22">
                  <c:v>0.40284547490449213</c:v>
                </c:pt>
                <c:pt idx="23">
                  <c:v>0.42896237172177876</c:v>
                </c:pt>
                <c:pt idx="24">
                  <c:v>0.44948453608247418</c:v>
                </c:pt>
                <c:pt idx="25">
                  <c:v>0.10947832476120499</c:v>
                </c:pt>
                <c:pt idx="26">
                  <c:v>0.39698890649762286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09C-405F-BEC8-310D0E400A07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Caro</c:v>
                </c:pt>
              </c:strCache>
            </c:strRef>
          </c:tx>
          <c:spPr>
            <a:solidFill>
              <a:srgbClr val="FF4F19"/>
            </a:solidFill>
            <a:ln>
              <a:noFill/>
            </a:ln>
            <a:effectLst/>
          </c:spPr>
          <c:invertIfNegative val="0"/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09C-405F-BEC8-310D0E400A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Planilha1!$D$2:$D$28</c:f>
              <c:numCache>
                <c:formatCode>###0%</c:formatCode>
                <c:ptCount val="27"/>
                <c:pt idx="0">
                  <c:v>2.9069767441860465E-2</c:v>
                </c:pt>
                <c:pt idx="1">
                  <c:v>1.5217391304347827E-2</c:v>
                </c:pt>
                <c:pt idx="4">
                  <c:v>1.0426849136526558E-2</c:v>
                </c:pt>
                <c:pt idx="5">
                  <c:v>3.1753130590339892E-2</c:v>
                </c:pt>
                <c:pt idx="6">
                  <c:v>2.021018593371059E-2</c:v>
                </c:pt>
                <c:pt idx="7">
                  <c:v>3.3683448026077506E-2</c:v>
                </c:pt>
                <c:pt idx="8">
                  <c:v>2.9535864978902954E-2</c:v>
                </c:pt>
                <c:pt idx="9">
                  <c:v>6.8000000000000005E-2</c:v>
                </c:pt>
                <c:pt idx="10">
                  <c:v>2.9235880398671098E-2</c:v>
                </c:pt>
                <c:pt idx="11">
                  <c:v>2.6189436927106071E-3</c:v>
                </c:pt>
                <c:pt idx="12">
                  <c:v>4.0899795501022497E-2</c:v>
                </c:pt>
                <c:pt idx="13">
                  <c:v>2.9350104821802937E-2</c:v>
                </c:pt>
                <c:pt idx="14">
                  <c:v>1.2698412698412698E-2</c:v>
                </c:pt>
                <c:pt idx="15">
                  <c:v>2.6611009653013308E-2</c:v>
                </c:pt>
                <c:pt idx="16">
                  <c:v>2.0512820512820509E-2</c:v>
                </c:pt>
                <c:pt idx="17">
                  <c:v>3.3716475095785438E-2</c:v>
                </c:pt>
                <c:pt idx="18">
                  <c:v>1.2048192771084338E-2</c:v>
                </c:pt>
                <c:pt idx="19">
                  <c:v>2.3607176581680829E-2</c:v>
                </c:pt>
                <c:pt idx="20">
                  <c:v>1.3119533527696793E-2</c:v>
                </c:pt>
                <c:pt idx="21">
                  <c:v>1.9867549668874173E-2</c:v>
                </c:pt>
                <c:pt idx="22">
                  <c:v>2.1604531682255304E-2</c:v>
                </c:pt>
                <c:pt idx="23">
                  <c:v>1.8015963511972634E-2</c:v>
                </c:pt>
                <c:pt idx="24">
                  <c:v>3.0927835051546393E-2</c:v>
                </c:pt>
                <c:pt idx="25">
                  <c:v>2.2042615723732548E-2</c:v>
                </c:pt>
                <c:pt idx="26">
                  <c:v>3.8827258320126783E-2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09C-405F-BEC8-310D0E400A07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Não teve custo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Planilha1!$E$2:$E$28</c:f>
              <c:numCache>
                <c:formatCode>###0%</c:formatCode>
                <c:ptCount val="27"/>
                <c:pt idx="0">
                  <c:v>0.72093023255813948</c:v>
                </c:pt>
                <c:pt idx="1">
                  <c:v>0.64347826086956517</c:v>
                </c:pt>
                <c:pt idx="2">
                  <c:v>0.45738636363636365</c:v>
                </c:pt>
                <c:pt idx="3">
                  <c:v>0.57861635220125784</c:v>
                </c:pt>
                <c:pt idx="4">
                  <c:v>0.63962202671880097</c:v>
                </c:pt>
                <c:pt idx="5">
                  <c:v>0.34391771019677997</c:v>
                </c:pt>
                <c:pt idx="6">
                  <c:v>0.44543249797898143</c:v>
                </c:pt>
                <c:pt idx="7">
                  <c:v>0.55342267294458525</c:v>
                </c:pt>
                <c:pt idx="8">
                  <c:v>0.42827004219409281</c:v>
                </c:pt>
                <c:pt idx="9">
                  <c:v>0.3</c:v>
                </c:pt>
                <c:pt idx="10">
                  <c:v>0.29501661129568107</c:v>
                </c:pt>
                <c:pt idx="11">
                  <c:v>0.62374508948057616</c:v>
                </c:pt>
                <c:pt idx="12">
                  <c:v>0.55010224948875253</c:v>
                </c:pt>
                <c:pt idx="13">
                  <c:v>0.67085953878406712</c:v>
                </c:pt>
                <c:pt idx="14">
                  <c:v>0.47142857142857147</c:v>
                </c:pt>
                <c:pt idx="15">
                  <c:v>0.5747456300547874</c:v>
                </c:pt>
                <c:pt idx="16">
                  <c:v>0.60341880341880338</c:v>
                </c:pt>
                <c:pt idx="17">
                  <c:v>0.33639846743295015</c:v>
                </c:pt>
                <c:pt idx="18">
                  <c:v>0.34136546184738953</c:v>
                </c:pt>
                <c:pt idx="19">
                  <c:v>0.33427762039660058</c:v>
                </c:pt>
                <c:pt idx="20">
                  <c:v>0.46647230320699706</c:v>
                </c:pt>
                <c:pt idx="21">
                  <c:v>0.53973509933774833</c:v>
                </c:pt>
                <c:pt idx="22">
                  <c:v>0.46041364774074561</c:v>
                </c:pt>
                <c:pt idx="23">
                  <c:v>0.44241733181299886</c:v>
                </c:pt>
                <c:pt idx="24">
                  <c:v>0.4329896907216495</c:v>
                </c:pt>
                <c:pt idx="25">
                  <c:v>0.78875826598089649</c:v>
                </c:pt>
                <c:pt idx="26">
                  <c:v>0.4461172741679873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09C-405F-BEC8-310D0E400A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720483568"/>
        <c:axId val="720483896"/>
      </c:barChart>
      <c:catAx>
        <c:axId val="72048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swald" panose="00000500000000000000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037142987127753E-2"/>
          <c:y val="3.1814902400897835E-2"/>
          <c:w val="0.97592571402574446"/>
          <c:h val="0.62117044279489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Barato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" lastClr="FFFFFF">
                  <a:lumMod val="65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4D-45E1-80E1-B8DFA7F4F66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4D-45E1-80E1-B8DFA7F4F66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4D-45E1-80E1-B8DFA7F4F6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5.3665310981053468E-2</c:v>
                </c:pt>
                <c:pt idx="1">
                  <c:v>7.2934883242464763E-2</c:v>
                </c:pt>
                <c:pt idx="2">
                  <c:v>8.7237898006730513E-2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4D-45E1-80E1-B8DFA7F4F66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Adequado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Planilha1!$C$2:$C$4</c:f>
              <c:numCache>
                <c:formatCode>###0%</c:formatCode>
                <c:ptCount val="3"/>
                <c:pt idx="0">
                  <c:v>0.31891677412955066</c:v>
                </c:pt>
                <c:pt idx="1">
                  <c:v>0.38854027363439975</c:v>
                </c:pt>
                <c:pt idx="2">
                  <c:v>0.45961687807403573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C4D-45E1-80E1-B8DFA7F4F66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Caro</c:v>
                </c:pt>
              </c:strCache>
            </c:strRef>
          </c:tx>
          <c:spPr>
            <a:solidFill>
              <a:srgbClr val="FE4459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Planilha1!$D$2:$D$4</c:f>
              <c:numCache>
                <c:formatCode>###0%</c:formatCode>
                <c:ptCount val="3"/>
                <c:pt idx="0">
                  <c:v>2.0335284197996229E-2</c:v>
                </c:pt>
                <c:pt idx="1">
                  <c:v>2.0505434968967527E-2</c:v>
                </c:pt>
                <c:pt idx="2">
                  <c:v>2.6663215117784106E-2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4D-45E1-80E1-B8DFA7F4F66C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Não teve custo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Planilha1!$E$2:$E$4</c:f>
              <c:numCache>
                <c:formatCode>###0%</c:formatCode>
                <c:ptCount val="3"/>
                <c:pt idx="0">
                  <c:v>0.5902192242833052</c:v>
                </c:pt>
                <c:pt idx="1">
                  <c:v>0.50200596646435547</c:v>
                </c:pt>
                <c:pt idx="2">
                  <c:v>0.41768055915091901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4D-45E1-80E1-B8DFA7F4F6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20483568"/>
        <c:axId val="720483896"/>
      </c:barChart>
      <c:catAx>
        <c:axId val="72048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0465543697479514E-2"/>
          <c:y val="0.75565369437275121"/>
          <c:w val="0.97643275707082666"/>
          <c:h val="0.22081851396368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swald" panose="00000500000000000000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037142987127753E-2"/>
          <c:y val="3.1814902400897835E-2"/>
          <c:w val="0.97592571402574446"/>
          <c:h val="0.62117044279489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Barato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" lastClr="FFFFFF">
                  <a:lumMod val="65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0C-4680-98D9-01AD14CCB48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0C-4680-98D9-01AD14CCB48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0C-4680-98D9-01AD14CCB4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Comércio</c:v>
                </c:pt>
                <c:pt idx="1">
                  <c:v>Indústria</c:v>
                </c:pt>
                <c:pt idx="2">
                  <c:v>Agronegócio</c:v>
                </c:pt>
                <c:pt idx="3">
                  <c:v>Serviços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7.6664204218993684E-2</c:v>
                </c:pt>
                <c:pt idx="1">
                  <c:v>6.7138590863842496E-2</c:v>
                </c:pt>
                <c:pt idx="2">
                  <c:v>8.7133412442786912E-2</c:v>
                </c:pt>
                <c:pt idx="3">
                  <c:v>5.5390630656722901E-2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0C-4680-98D9-01AD14CCB48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Adequado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Comércio</c:v>
                </c:pt>
                <c:pt idx="1">
                  <c:v>Indústria</c:v>
                </c:pt>
                <c:pt idx="2">
                  <c:v>Agronegócio</c:v>
                </c:pt>
                <c:pt idx="3">
                  <c:v>Serviços</c:v>
                </c:pt>
              </c:strCache>
            </c:strRef>
          </c:cat>
          <c:val>
            <c:numRef>
              <c:f>Planilha1!$C$2:$C$5</c:f>
              <c:numCache>
                <c:formatCode>###0%</c:formatCode>
                <c:ptCount val="4"/>
                <c:pt idx="0">
                  <c:v>0.3846343265205614</c:v>
                </c:pt>
                <c:pt idx="1">
                  <c:v>0.46222762968698156</c:v>
                </c:pt>
                <c:pt idx="2">
                  <c:v>0.35395829801661299</c:v>
                </c:pt>
                <c:pt idx="3">
                  <c:v>0.36478169574976471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30C-4680-98D9-01AD14CCB48B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Caro</c:v>
                </c:pt>
              </c:strCache>
            </c:strRef>
          </c:tx>
          <c:spPr>
            <a:solidFill>
              <a:srgbClr val="FE4459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Planilha1!$A$2:$A$5</c:f>
              <c:strCache>
                <c:ptCount val="4"/>
                <c:pt idx="0">
                  <c:v>Comércio</c:v>
                </c:pt>
                <c:pt idx="1">
                  <c:v>Indústria</c:v>
                </c:pt>
                <c:pt idx="2">
                  <c:v>Agronegócio</c:v>
                </c:pt>
                <c:pt idx="3">
                  <c:v>Serviços</c:v>
                </c:pt>
              </c:strCache>
            </c:strRef>
          </c:cat>
          <c:val>
            <c:numRef>
              <c:f>Planilha1!$D$2:$D$5</c:f>
              <c:numCache>
                <c:formatCode>###0%</c:formatCode>
                <c:ptCount val="4"/>
                <c:pt idx="0">
                  <c:v>2.0027907740293852E-2</c:v>
                </c:pt>
                <c:pt idx="1">
                  <c:v>2.8757880765402057E-2</c:v>
                </c:pt>
                <c:pt idx="2">
                  <c:v>2.1020511951178166E-2</c:v>
                </c:pt>
                <c:pt idx="3">
                  <c:v>1.8608355658533055E-2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0C-4680-98D9-01AD14CCB48B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Não teve custo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Comércio</c:v>
                </c:pt>
                <c:pt idx="1">
                  <c:v>Indústria</c:v>
                </c:pt>
                <c:pt idx="2">
                  <c:v>Agronegócio</c:v>
                </c:pt>
                <c:pt idx="3">
                  <c:v>Serviços</c:v>
                </c:pt>
              </c:strCache>
            </c:strRef>
          </c:cat>
          <c:val>
            <c:numRef>
              <c:f>Planilha1!$E$2:$E$5</c:f>
              <c:numCache>
                <c:formatCode>###0%</c:formatCode>
                <c:ptCount val="4"/>
                <c:pt idx="0">
                  <c:v>0.5043913650168268</c:v>
                </c:pt>
                <c:pt idx="1">
                  <c:v>0.42904545957305606</c:v>
                </c:pt>
                <c:pt idx="2">
                  <c:v>0.51974911001864721</c:v>
                </c:pt>
                <c:pt idx="3">
                  <c:v>0.5466657012526247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30C-4680-98D9-01AD14CCB4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20483568"/>
        <c:axId val="720483896"/>
      </c:barChart>
      <c:catAx>
        <c:axId val="72048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0465543697479514E-2"/>
          <c:y val="0.75565369437275121"/>
          <c:w val="0.97643275707082666"/>
          <c:h val="0.22081851396368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swald" panose="00000500000000000000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C5-49C9-BC78-5277397107F2}"/>
              </c:ext>
            </c:extLst>
          </c:dPt>
          <c:dPt>
            <c:idx val="1"/>
            <c:bubble3D val="0"/>
            <c:spPr>
              <a:solidFill>
                <a:srgbClr val="FF4F1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C5-49C9-BC78-5277397107F2}"/>
              </c:ext>
            </c:extLst>
          </c:dPt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93.4</c:v>
                </c:pt>
                <c:pt idx="1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C5-49C9-BC78-527739710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6"/>
        <c:holeSize val="6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43203048639623E-2"/>
          <c:y val="3.0444896480814047E-2"/>
          <c:w val="0.9491359390272075"/>
          <c:h val="0.806045741876965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Crescimento de consumo</c:v>
                </c:pt>
              </c:strCache>
            </c:strRef>
          </c:tx>
          <c:spPr>
            <a:solidFill>
              <a:srgbClr val="0E79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2B474D"/>
                    </a:solidFill>
                    <a:latin typeface="Oswald" panose="00000500000000000000" pitchFamily="2" charset="0"/>
                    <a:ea typeface="+mn-ea"/>
                    <a:cs typeface="Lato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0%</c:formatCode>
                <c:ptCount val="11"/>
                <c:pt idx="0">
                  <c:v>7.8309413579816019E-3</c:v>
                </c:pt>
                <c:pt idx="1">
                  <c:v>1.2410037222817594E-3</c:v>
                </c:pt>
                <c:pt idx="2">
                  <c:v>2.6642690043705095E-3</c:v>
                </c:pt>
                <c:pt idx="3">
                  <c:v>5.1192561669945371E-3</c:v>
                </c:pt>
                <c:pt idx="4">
                  <c:v>3.2699968605720197E-3</c:v>
                </c:pt>
                <c:pt idx="5">
                  <c:v>1.2523940180277575E-2</c:v>
                </c:pt>
                <c:pt idx="6">
                  <c:v>1.3330235910986688E-2</c:v>
                </c:pt>
                <c:pt idx="7">
                  <c:v>3.5442385198938116E-2</c:v>
                </c:pt>
                <c:pt idx="8">
                  <c:v>0.14570141776869372</c:v>
                </c:pt>
                <c:pt idx="9">
                  <c:v>0.20613821098559165</c:v>
                </c:pt>
                <c:pt idx="10">
                  <c:v>0.56673834284328817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9-403A-B662-A42523BD5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40"/>
        <c:axId val="630372528"/>
        <c:axId val="630366296"/>
      </c:barChart>
      <c:catAx>
        <c:axId val="63037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B474D"/>
                </a:solidFill>
                <a:latin typeface="Oswald" panose="00000500000000000000" pitchFamily="2" charset="0"/>
                <a:ea typeface="+mn-ea"/>
                <a:cs typeface="Lato" panose="020B0502040204020203" pitchFamily="34" charset="0"/>
              </a:defRPr>
            </a:pPr>
            <a:endParaRPr lang="pt-BR"/>
          </a:p>
        </c:txPr>
        <c:crossAx val="630366296"/>
        <c:crosses val="autoZero"/>
        <c:auto val="1"/>
        <c:lblAlgn val="ctr"/>
        <c:lblOffset val="100"/>
        <c:noMultiLvlLbl val="0"/>
      </c:catAx>
      <c:valAx>
        <c:axId val="6303662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3037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rgbClr val="2B474D"/>
          </a:solidFill>
          <a:latin typeface="Oswald" panose="00000500000000000000" pitchFamily="2" charset="0"/>
          <a:cs typeface="Lato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037142987127753E-2"/>
          <c:y val="3.1814902400897835E-2"/>
          <c:w val="0.97592571402574446"/>
          <c:h val="0.774100984189564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0E79BD"/>
            </a:solidFill>
            <a:ln>
              <a:solidFill>
                <a:sysClr val="window" lastClr="FFFFFF">
                  <a:lumMod val="65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79BD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30-482E-B488-C6CF6B8CD7C5}"/>
              </c:ext>
            </c:extLst>
          </c:dPt>
          <c:dPt>
            <c:idx val="1"/>
            <c:invertIfNegative val="0"/>
            <c:bubble3D val="0"/>
            <c:spPr>
              <a:solidFill>
                <a:srgbClr val="0E79BD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30-482E-B488-C6CF6B8CD7C5}"/>
              </c:ext>
            </c:extLst>
          </c:dPt>
          <c:dPt>
            <c:idx val="2"/>
            <c:invertIfNegative val="0"/>
            <c:bubble3D val="0"/>
            <c:spPr>
              <a:solidFill>
                <a:srgbClr val="0E79BD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30-482E-B488-C6CF6B8CD7C5}"/>
              </c:ext>
            </c:extLst>
          </c:dPt>
          <c:dPt>
            <c:idx val="3"/>
            <c:invertIfNegative val="0"/>
            <c:bubble3D val="0"/>
            <c:spPr>
              <a:solidFill>
                <a:srgbClr val="0E79BD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30-482E-B488-C6CF6B8CD7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Planilha1!$B$2:$B$28</c:f>
              <c:numCache>
                <c:formatCode>###0%</c:formatCode>
                <c:ptCount val="27"/>
                <c:pt idx="0">
                  <c:v>0.89795918367346939</c:v>
                </c:pt>
                <c:pt idx="1">
                  <c:v>0.81707317073170727</c:v>
                </c:pt>
                <c:pt idx="2">
                  <c:v>0.73157894736842111</c:v>
                </c:pt>
                <c:pt idx="3">
                  <c:v>0.68656716417910446</c:v>
                </c:pt>
                <c:pt idx="4">
                  <c:v>0.74660633484162897</c:v>
                </c:pt>
                <c:pt idx="5">
                  <c:v>0.72665303340149956</c:v>
                </c:pt>
                <c:pt idx="6">
                  <c:v>0.75947521865889212</c:v>
                </c:pt>
                <c:pt idx="7">
                  <c:v>0.74675324675324672</c:v>
                </c:pt>
                <c:pt idx="8">
                  <c:v>0.83763837638376382</c:v>
                </c:pt>
                <c:pt idx="9">
                  <c:v>0.78409090909090906</c:v>
                </c:pt>
                <c:pt idx="10">
                  <c:v>0.73515551366635246</c:v>
                </c:pt>
                <c:pt idx="11">
                  <c:v>0.75014492753623185</c:v>
                </c:pt>
                <c:pt idx="12">
                  <c:v>0.82272727272727264</c:v>
                </c:pt>
                <c:pt idx="13">
                  <c:v>0.69426751592356695</c:v>
                </c:pt>
                <c:pt idx="14">
                  <c:v>0.7717717717717717</c:v>
                </c:pt>
                <c:pt idx="15">
                  <c:v>0.76734192756292208</c:v>
                </c:pt>
                <c:pt idx="16">
                  <c:v>0.83116883116883111</c:v>
                </c:pt>
                <c:pt idx="17">
                  <c:v>0.72517321016166281</c:v>
                </c:pt>
                <c:pt idx="18">
                  <c:v>0.76073619631901834</c:v>
                </c:pt>
                <c:pt idx="19">
                  <c:v>0.75697399527186759</c:v>
                </c:pt>
                <c:pt idx="20">
                  <c:v>0.78904109589041094</c:v>
                </c:pt>
                <c:pt idx="21">
                  <c:v>0.78417266187050361</c:v>
                </c:pt>
                <c:pt idx="22">
                  <c:v>0.840087890625</c:v>
                </c:pt>
                <c:pt idx="23">
                  <c:v>0.73292433537832313</c:v>
                </c:pt>
                <c:pt idx="24">
                  <c:v>0.74909090909090903</c:v>
                </c:pt>
                <c:pt idx="25">
                  <c:v>0.79268292682926822</c:v>
                </c:pt>
                <c:pt idx="26">
                  <c:v>0.8323782234957019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30-482E-B488-C6CF6B8CD7C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Planilha1!$A$2:$A$28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Planilha1!$C$2:$C$28</c:f>
              <c:numCache>
                <c:formatCode>###0%</c:formatCode>
                <c:ptCount val="27"/>
                <c:pt idx="0">
                  <c:v>0.10204081632653061</c:v>
                </c:pt>
                <c:pt idx="1">
                  <c:v>0.18292682926829268</c:v>
                </c:pt>
                <c:pt idx="2">
                  <c:v>0.26842105263157895</c:v>
                </c:pt>
                <c:pt idx="3">
                  <c:v>0.31343283582089554</c:v>
                </c:pt>
                <c:pt idx="4">
                  <c:v>0.25339366515837103</c:v>
                </c:pt>
                <c:pt idx="5">
                  <c:v>0.27334696659850033</c:v>
                </c:pt>
                <c:pt idx="6">
                  <c:v>0.24052478134110788</c:v>
                </c:pt>
                <c:pt idx="7">
                  <c:v>0.25324675324675328</c:v>
                </c:pt>
                <c:pt idx="8">
                  <c:v>0.16236162361623616</c:v>
                </c:pt>
                <c:pt idx="9">
                  <c:v>0.21590909090909091</c:v>
                </c:pt>
                <c:pt idx="10">
                  <c:v>0.26484448633364749</c:v>
                </c:pt>
                <c:pt idx="11">
                  <c:v>0.24985507246376812</c:v>
                </c:pt>
                <c:pt idx="12">
                  <c:v>0.17727272727272728</c:v>
                </c:pt>
                <c:pt idx="13">
                  <c:v>0.30573248407643311</c:v>
                </c:pt>
                <c:pt idx="14">
                  <c:v>0.22822822822822822</c:v>
                </c:pt>
                <c:pt idx="15">
                  <c:v>0.23265807243707798</c:v>
                </c:pt>
                <c:pt idx="16">
                  <c:v>0.16883116883116883</c:v>
                </c:pt>
                <c:pt idx="17">
                  <c:v>0.27482678983833719</c:v>
                </c:pt>
                <c:pt idx="18">
                  <c:v>0.23926380368098157</c:v>
                </c:pt>
                <c:pt idx="19">
                  <c:v>0.24302600472813241</c:v>
                </c:pt>
                <c:pt idx="20">
                  <c:v>0.21095890410958906</c:v>
                </c:pt>
                <c:pt idx="21">
                  <c:v>0.21582733812949642</c:v>
                </c:pt>
                <c:pt idx="22">
                  <c:v>0.159912109375</c:v>
                </c:pt>
                <c:pt idx="23">
                  <c:v>0.26707566462167692</c:v>
                </c:pt>
                <c:pt idx="24">
                  <c:v>0.25090909090909091</c:v>
                </c:pt>
                <c:pt idx="25">
                  <c:v>0.2073170731707317</c:v>
                </c:pt>
                <c:pt idx="26">
                  <c:v>0.16762177650429799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F30-482E-B488-C6CF6B8CD7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100"/>
        <c:axId val="720483568"/>
        <c:axId val="720483896"/>
      </c:barChart>
      <c:catAx>
        <c:axId val="72048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swald" panose="00000500000000000000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037142987127753E-2"/>
          <c:y val="3.1814902400897835E-2"/>
          <c:w val="0.97592571402574446"/>
          <c:h val="0.62117044279489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0E79BD"/>
            </a:solidFill>
            <a:ln>
              <a:solidFill>
                <a:sysClr val="window" lastClr="FFFFFF">
                  <a:lumMod val="65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79BD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23-4F0F-81D7-AAA624E10ABF}"/>
              </c:ext>
            </c:extLst>
          </c:dPt>
          <c:dPt>
            <c:idx val="1"/>
            <c:invertIfNegative val="0"/>
            <c:bubble3D val="0"/>
            <c:spPr>
              <a:solidFill>
                <a:srgbClr val="0E79BD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23-4F0F-81D7-AAA624E10ABF}"/>
              </c:ext>
            </c:extLst>
          </c:dPt>
          <c:dPt>
            <c:idx val="2"/>
            <c:invertIfNegative val="0"/>
            <c:bubble3D val="0"/>
            <c:spPr>
              <a:solidFill>
                <a:srgbClr val="0E79BD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23-4F0F-81D7-AAA624E10A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0.74140435835351082</c:v>
                </c:pt>
                <c:pt idx="1">
                  <c:v>0.78744061144391653</c:v>
                </c:pt>
                <c:pt idx="2">
                  <c:v>0.75011116051578486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23-4F0F-81D7-AAA624E10AB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Planilha1!$C$2:$C$4</c:f>
              <c:numCache>
                <c:formatCode>###0%</c:formatCode>
                <c:ptCount val="3"/>
                <c:pt idx="0">
                  <c:v>0.25859564164648913</c:v>
                </c:pt>
                <c:pt idx="1">
                  <c:v>0.21255938855608345</c:v>
                </c:pt>
                <c:pt idx="2">
                  <c:v>0.2498888394842152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323-4F0F-81D7-AAA624E10A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8"/>
        <c:overlap val="100"/>
        <c:axId val="720483568"/>
        <c:axId val="720483896"/>
      </c:barChart>
      <c:catAx>
        <c:axId val="72048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417336141433885"/>
          <c:y val="0.72950707089839217"/>
          <c:w val="0.71956566911073438"/>
          <c:h val="0.22081851396368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swald" panose="00000500000000000000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037142987127753E-2"/>
          <c:y val="3.1814902400897835E-2"/>
          <c:w val="0.97592571402574446"/>
          <c:h val="0.62117044279489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0E79BD"/>
            </a:solidFill>
            <a:ln>
              <a:solidFill>
                <a:sysClr val="window" lastClr="FFFFFF">
                  <a:lumMod val="65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79BD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EE-4071-BA09-6C230FCD9335}"/>
              </c:ext>
            </c:extLst>
          </c:dPt>
          <c:dPt>
            <c:idx val="1"/>
            <c:invertIfNegative val="0"/>
            <c:bubble3D val="0"/>
            <c:spPr>
              <a:solidFill>
                <a:srgbClr val="0E79BD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EE-4071-BA09-6C230FCD9335}"/>
              </c:ext>
            </c:extLst>
          </c:dPt>
          <c:dPt>
            <c:idx val="2"/>
            <c:invertIfNegative val="0"/>
            <c:bubble3D val="0"/>
            <c:spPr>
              <a:solidFill>
                <a:srgbClr val="0E79BD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EE-4071-BA09-6C230FCD93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Comércio</c:v>
                </c:pt>
                <c:pt idx="1">
                  <c:v>Indústria</c:v>
                </c:pt>
                <c:pt idx="2">
                  <c:v>Agronegócio</c:v>
                </c:pt>
                <c:pt idx="3">
                  <c:v>Serviços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0.75989402218910418</c:v>
                </c:pt>
                <c:pt idx="1">
                  <c:v>0.77329974811083124</c:v>
                </c:pt>
                <c:pt idx="2">
                  <c:v>0.85615954818213913</c:v>
                </c:pt>
                <c:pt idx="3">
                  <c:v>0.7057977958792524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EE-4071-BA09-6C230FCD933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Planilha1!$A$2:$A$5</c:f>
              <c:strCache>
                <c:ptCount val="4"/>
                <c:pt idx="0">
                  <c:v>Comércio</c:v>
                </c:pt>
                <c:pt idx="1">
                  <c:v>Indústria</c:v>
                </c:pt>
                <c:pt idx="2">
                  <c:v>Agronegócio</c:v>
                </c:pt>
                <c:pt idx="3">
                  <c:v>Serviços</c:v>
                </c:pt>
              </c:strCache>
            </c:strRef>
          </c:cat>
          <c:val>
            <c:numRef>
              <c:f>Planilha1!$C$2:$C$5</c:f>
              <c:numCache>
                <c:formatCode>###0%</c:formatCode>
                <c:ptCount val="4"/>
                <c:pt idx="0">
                  <c:v>0.24010597781089582</c:v>
                </c:pt>
                <c:pt idx="1">
                  <c:v>0.22670025188916879</c:v>
                </c:pt>
                <c:pt idx="2">
                  <c:v>0.14384045181786093</c:v>
                </c:pt>
                <c:pt idx="3">
                  <c:v>0.29420220412074749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BEE-4071-BA09-6C230FCD93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8"/>
        <c:overlap val="100"/>
        <c:axId val="720483568"/>
        <c:axId val="720483896"/>
      </c:barChart>
      <c:catAx>
        <c:axId val="72048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417336141433885"/>
          <c:y val="0.72950707089839217"/>
          <c:w val="0.71956566911073438"/>
          <c:h val="0.22081851396368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swald" panose="00000500000000000000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2683C6">
                <a:lumMod val="40000"/>
                <a:lumOff val="60000"/>
              </a:srgbClr>
            </a:solidFill>
            <a:ln>
              <a:solidFill>
                <a:sysClr val="window" lastClr="FFFFFF">
                  <a:lumMod val="75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D6295"/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09F-40B9-A3E5-24A83C317E91}"/>
              </c:ext>
            </c:extLst>
          </c:dPt>
          <c:dPt>
            <c:idx val="1"/>
            <c:invertIfNegative val="0"/>
            <c:bubble3D val="0"/>
            <c:spPr>
              <a:solidFill>
                <a:srgbClr val="2683C6"/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F-40B9-A3E5-24A83C317E91}"/>
              </c:ext>
            </c:extLst>
          </c:dPt>
          <c:dPt>
            <c:idx val="2"/>
            <c:invertIfNegative val="0"/>
            <c:bubble3D val="0"/>
            <c:spPr>
              <a:solidFill>
                <a:srgbClr val="2683C6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F-40B9-A3E5-24A83C317E91}"/>
              </c:ext>
            </c:extLst>
          </c:dPt>
          <c:dPt>
            <c:idx val="3"/>
            <c:invertIfNegative val="0"/>
            <c:bubble3D val="0"/>
            <c:spPr>
              <a:solidFill>
                <a:srgbClr val="2683C6">
                  <a:lumMod val="40000"/>
                  <a:lumOff val="60000"/>
                </a:srgb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09F-40B9-A3E5-24A83C317E91}"/>
              </c:ext>
            </c:extLst>
          </c:dPt>
          <c:dPt>
            <c:idx val="4"/>
            <c:invertIfNegative val="0"/>
            <c:bubble3D val="0"/>
            <c:spPr>
              <a:solidFill>
                <a:srgbClr val="A3CEED"/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09F-40B9-A3E5-24A83C317E91}"/>
              </c:ext>
            </c:extLst>
          </c:dPt>
          <c:dPt>
            <c:idx val="5"/>
            <c:invertIfNegative val="0"/>
            <c:bubble3D val="0"/>
            <c:spPr>
              <a:solidFill>
                <a:srgbClr val="A6A6A6"/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66A-40C2-A5F1-ADEF75372F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Menos de 3 meses</c:v>
                </c:pt>
                <c:pt idx="1">
                  <c:v>Entre 3 e 6 meses</c:v>
                </c:pt>
                <c:pt idx="2">
                  <c:v>Entre 6 e 9 meses</c:v>
                </c:pt>
                <c:pt idx="3">
                  <c:v>Entre 9 e 12 meses</c:v>
                </c:pt>
                <c:pt idx="4">
                  <c:v>Mais de 12 meses</c:v>
                </c:pt>
                <c:pt idx="5">
                  <c:v>Não sabe</c:v>
                </c:pt>
              </c:strCache>
            </c:strRef>
          </c:cat>
          <c:val>
            <c:numRef>
              <c:f>Planilha1!$B$2:$B$7</c:f>
              <c:numCache>
                <c:formatCode>0%</c:formatCode>
                <c:ptCount val="6"/>
                <c:pt idx="0">
                  <c:v>0.15991871159179227</c:v>
                </c:pt>
                <c:pt idx="1">
                  <c:v>0.27621016711168234</c:v>
                </c:pt>
                <c:pt idx="2">
                  <c:v>0.17422694261907135</c:v>
                </c:pt>
                <c:pt idx="3">
                  <c:v>0.15101774161366177</c:v>
                </c:pt>
                <c:pt idx="4">
                  <c:v>0.13741092591479198</c:v>
                </c:pt>
                <c:pt idx="5">
                  <c:v>0.10121551114900028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9F-40B9-A3E5-24A83C317E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720483568"/>
        <c:axId val="720483896"/>
      </c:barChart>
      <c:catAx>
        <c:axId val="72048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43203048639623E-2"/>
          <c:y val="3.0444896480814047E-2"/>
          <c:w val="0.9491359390272075"/>
          <c:h val="0.806045741876965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Crescimento de consumo</c:v>
                </c:pt>
              </c:strCache>
            </c:strRef>
          </c:tx>
          <c:spPr>
            <a:solidFill>
              <a:srgbClr val="0E79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2B474D"/>
                    </a:solidFill>
                    <a:latin typeface="Oswald" panose="00000500000000000000" pitchFamily="2" charset="0"/>
                    <a:ea typeface="+mn-ea"/>
                    <a:cs typeface="Lato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0%</c:formatCode>
                <c:ptCount val="11"/>
                <c:pt idx="0">
                  <c:v>6.4508159545782484E-2</c:v>
                </c:pt>
                <c:pt idx="1">
                  <c:v>4.6605331417530352E-3</c:v>
                </c:pt>
                <c:pt idx="2">
                  <c:v>6.3903969109595123E-3</c:v>
                </c:pt>
                <c:pt idx="3">
                  <c:v>8.1561370262703773E-3</c:v>
                </c:pt>
                <c:pt idx="4">
                  <c:v>1.1993465100744571E-2</c:v>
                </c:pt>
                <c:pt idx="5">
                  <c:v>4.7637601686858766E-2</c:v>
                </c:pt>
                <c:pt idx="6">
                  <c:v>3.7432573380638393E-2</c:v>
                </c:pt>
                <c:pt idx="7">
                  <c:v>0.11887829501032879</c:v>
                </c:pt>
                <c:pt idx="8">
                  <c:v>0.23142384565036092</c:v>
                </c:pt>
                <c:pt idx="9">
                  <c:v>0.14762467699851428</c:v>
                </c:pt>
                <c:pt idx="10">
                  <c:v>0.32129431554774568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9-403A-B662-A42523BD5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40"/>
        <c:axId val="630372528"/>
        <c:axId val="630366296"/>
      </c:barChart>
      <c:catAx>
        <c:axId val="63037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B474D"/>
                </a:solidFill>
                <a:latin typeface="Oswald" panose="00000500000000000000" pitchFamily="2" charset="0"/>
                <a:ea typeface="+mn-ea"/>
                <a:cs typeface="Lato" panose="020B0502040204020203" pitchFamily="34" charset="0"/>
              </a:defRPr>
            </a:pPr>
            <a:endParaRPr lang="pt-BR"/>
          </a:p>
        </c:txPr>
        <c:crossAx val="630366296"/>
        <c:crosses val="autoZero"/>
        <c:auto val="1"/>
        <c:lblAlgn val="ctr"/>
        <c:lblOffset val="100"/>
        <c:noMultiLvlLbl val="0"/>
      </c:catAx>
      <c:valAx>
        <c:axId val="6303662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3037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rgbClr val="2B474D"/>
          </a:solidFill>
          <a:latin typeface="Oswald" panose="00000500000000000000" pitchFamily="2" charset="0"/>
          <a:cs typeface="Lato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E78BC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20B060402020202020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Planilha1!$B$2:$B$28</c:f>
              <c:numCache>
                <c:formatCode>###0.0</c:formatCode>
                <c:ptCount val="27"/>
                <c:pt idx="0">
                  <c:v>7.8888888888888884</c:v>
                </c:pt>
                <c:pt idx="1">
                  <c:v>7.7471264367816079</c:v>
                </c:pt>
                <c:pt idx="2">
                  <c:v>8.4375</c:v>
                </c:pt>
                <c:pt idx="3">
                  <c:v>7.3333333333333339</c:v>
                </c:pt>
                <c:pt idx="4">
                  <c:v>7.5483028720626608</c:v>
                </c:pt>
                <c:pt idx="5">
                  <c:v>7.8843930635838158</c:v>
                </c:pt>
                <c:pt idx="6">
                  <c:v>7.5445205479452042</c:v>
                </c:pt>
                <c:pt idx="7">
                  <c:v>7.5137614678899087</c:v>
                </c:pt>
                <c:pt idx="8">
                  <c:v>7.7372881355932206</c:v>
                </c:pt>
                <c:pt idx="9">
                  <c:v>8.1</c:v>
                </c:pt>
                <c:pt idx="10">
                  <c:v>7.8590163934426238</c:v>
                </c:pt>
                <c:pt idx="11">
                  <c:v>7.790322580645161</c:v>
                </c:pt>
                <c:pt idx="12">
                  <c:v>7.6800000000000006</c:v>
                </c:pt>
                <c:pt idx="13">
                  <c:v>7.1928571428571431</c:v>
                </c:pt>
                <c:pt idx="14">
                  <c:v>7.6351931330472098</c:v>
                </c:pt>
                <c:pt idx="15">
                  <c:v>7.5990338164251199</c:v>
                </c:pt>
                <c:pt idx="16">
                  <c:v>7.8791946308724832</c:v>
                </c:pt>
                <c:pt idx="17">
                  <c:v>7.6604938271604919</c:v>
                </c:pt>
                <c:pt idx="18">
                  <c:v>7.6931818181818175</c:v>
                </c:pt>
                <c:pt idx="19">
                  <c:v>7.7284595300261083</c:v>
                </c:pt>
                <c:pt idx="20">
                  <c:v>7.7763157894736832</c:v>
                </c:pt>
                <c:pt idx="21">
                  <c:v>8.0399999999999991</c:v>
                </c:pt>
                <c:pt idx="22">
                  <c:v>8.1582733812949613</c:v>
                </c:pt>
                <c:pt idx="23">
                  <c:v>7.7494356659142243</c:v>
                </c:pt>
                <c:pt idx="24">
                  <c:v>7.5826771653543297</c:v>
                </c:pt>
                <c:pt idx="25">
                  <c:v>7.6876712328767107</c:v>
                </c:pt>
                <c:pt idx="26">
                  <c:v>7.8284313725490193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F-48C5-9996-5EADD0ACD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100"/>
        <c:axId val="1265255176"/>
        <c:axId val="1265251896"/>
      </c:barChart>
      <c:catAx>
        <c:axId val="126525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65251896"/>
        <c:crosses val="autoZero"/>
        <c:auto val="1"/>
        <c:lblAlgn val="ctr"/>
        <c:lblOffset val="100"/>
        <c:noMultiLvlLbl val="0"/>
      </c:catAx>
      <c:valAx>
        <c:axId val="1265251896"/>
        <c:scaling>
          <c:orientation val="minMax"/>
          <c:min val="0"/>
        </c:scaling>
        <c:delete val="1"/>
        <c:axPos val="l"/>
        <c:numFmt formatCode="###0.0" sourceLinked="1"/>
        <c:majorTickMark val="none"/>
        <c:minorTickMark val="none"/>
        <c:tickLblPos val="nextTo"/>
        <c:crossAx val="126525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E78BC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20B060402020202020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Planilha1!$B$2:$B$4</c:f>
              <c:numCache>
                <c:formatCode>###0.0</c:formatCode>
                <c:ptCount val="3"/>
                <c:pt idx="0">
                  <c:v>7.6197048299770858</c:v>
                </c:pt>
                <c:pt idx="1">
                  <c:v>7.8552389505959113</c:v>
                </c:pt>
                <c:pt idx="2">
                  <c:v>7.6921499930552875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0-43F1-9B2A-DC92BFCA6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8"/>
        <c:overlap val="-100"/>
        <c:axId val="1265255176"/>
        <c:axId val="1265251896"/>
      </c:barChart>
      <c:catAx>
        <c:axId val="126525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65251896"/>
        <c:crosses val="autoZero"/>
        <c:auto val="1"/>
        <c:lblAlgn val="ctr"/>
        <c:lblOffset val="100"/>
        <c:noMultiLvlLbl val="0"/>
      </c:catAx>
      <c:valAx>
        <c:axId val="1265251896"/>
        <c:scaling>
          <c:orientation val="minMax"/>
          <c:min val="0"/>
        </c:scaling>
        <c:delete val="1"/>
        <c:axPos val="l"/>
        <c:numFmt formatCode="###0.0" sourceLinked="1"/>
        <c:majorTickMark val="none"/>
        <c:minorTickMark val="none"/>
        <c:tickLblPos val="nextTo"/>
        <c:crossAx val="126525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E78BC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20B060402020202020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Comércio</c:v>
                </c:pt>
                <c:pt idx="1">
                  <c:v>Indústria</c:v>
                </c:pt>
                <c:pt idx="2">
                  <c:v>Agronegócio</c:v>
                </c:pt>
                <c:pt idx="3">
                  <c:v>Serviços</c:v>
                </c:pt>
              </c:strCache>
            </c:strRef>
          </c:cat>
          <c:val>
            <c:numRef>
              <c:f>Planilha1!$B$2:$B$5</c:f>
              <c:numCache>
                <c:formatCode>###0.0</c:formatCode>
                <c:ptCount val="4"/>
                <c:pt idx="0">
                  <c:v>7.672304256581266</c:v>
                </c:pt>
                <c:pt idx="1">
                  <c:v>7.6218449526704575</c:v>
                </c:pt>
                <c:pt idx="2">
                  <c:v>8.2074580436842677</c:v>
                </c:pt>
                <c:pt idx="3">
                  <c:v>7.592320318635978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3C-45BB-9384-74FDE0B4C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8"/>
        <c:overlap val="-100"/>
        <c:axId val="1265255176"/>
        <c:axId val="1265251896"/>
      </c:barChart>
      <c:catAx>
        <c:axId val="126525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65251896"/>
        <c:crosses val="autoZero"/>
        <c:auto val="1"/>
        <c:lblAlgn val="ctr"/>
        <c:lblOffset val="100"/>
        <c:noMultiLvlLbl val="0"/>
      </c:catAx>
      <c:valAx>
        <c:axId val="1265251896"/>
        <c:scaling>
          <c:orientation val="minMax"/>
          <c:min val="0"/>
        </c:scaling>
        <c:delete val="1"/>
        <c:axPos val="l"/>
        <c:numFmt formatCode="###0.0" sourceLinked="1"/>
        <c:majorTickMark val="none"/>
        <c:minorTickMark val="none"/>
        <c:tickLblPos val="nextTo"/>
        <c:crossAx val="126525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012763965609199"/>
          <c:y val="3.6907319828477392E-2"/>
          <c:w val="0.52714244994991932"/>
          <c:h val="0.92618536034304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5BD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8AC-419C-81CE-ECC71064F8B6}"/>
              </c:ext>
            </c:extLst>
          </c:dPt>
          <c:dPt>
            <c:idx val="1"/>
            <c:invertIfNegative val="0"/>
            <c:bubble3D val="0"/>
            <c:spPr>
              <a:solidFill>
                <a:srgbClr val="75BD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98AC-419C-81CE-ECC71064F8B6}"/>
              </c:ext>
            </c:extLst>
          </c:dPt>
          <c:dPt>
            <c:idx val="2"/>
            <c:invertIfNegative val="0"/>
            <c:bubble3D val="0"/>
            <c:spPr>
              <a:solidFill>
                <a:srgbClr val="75BD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8AC-419C-81CE-ECC71064F8B6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AC-419C-81CE-ECC71064F8B6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AC-419C-81CE-ECC71064F8B6}"/>
              </c:ext>
            </c:extLst>
          </c:dPt>
          <c:dPt>
            <c:idx val="5"/>
            <c:invertIfNegative val="0"/>
            <c:bubble3D val="0"/>
            <c:spPr>
              <a:solidFill>
                <a:srgbClr val="FF4F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8AC-419C-81CE-ECC71064F8B6}"/>
              </c:ext>
            </c:extLst>
          </c:dPt>
          <c:dPt>
            <c:idx val="6"/>
            <c:invertIfNegative val="0"/>
            <c:bubble3D val="0"/>
            <c:spPr>
              <a:solidFill>
                <a:srgbClr val="FF4F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8AC-419C-81CE-ECC71064F8B6}"/>
              </c:ext>
            </c:extLst>
          </c:dPt>
          <c:dPt>
            <c:idx val="7"/>
            <c:invertIfNegative val="0"/>
            <c:bubble3D val="0"/>
            <c:spPr>
              <a:solidFill>
                <a:srgbClr val="FF4F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8AC-419C-81CE-ECC71064F8B6}"/>
              </c:ext>
            </c:extLst>
          </c:dPt>
          <c:dPt>
            <c:idx val="8"/>
            <c:invertIfNegative val="0"/>
            <c:bubble3D val="0"/>
            <c:spPr>
              <a:solidFill>
                <a:srgbClr val="FF4F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8AC-419C-81CE-ECC71064F8B6}"/>
              </c:ext>
            </c:extLst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98AC-419C-81CE-ECC71064F8B6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8AC-419C-81CE-ECC71064F8B6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8AC-419C-81CE-ECC71064F8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Melhorou o atendimento</c:v>
                </c:pt>
                <c:pt idx="1">
                  <c:v>Obteve certificações de qualidade em produto/processo</c:v>
                </c:pt>
                <c:pt idx="2">
                  <c:v>Vendeu seus produtos ou serviços em lojas virtuais, marketplaces ou aplicativos</c:v>
                </c:pt>
                <c:pt idx="3">
                  <c:v>Melhorou a qualidade de produtos e serviços</c:v>
                </c:pt>
                <c:pt idx="4">
                  <c:v>Lançou algum produto ou serviço novo</c:v>
                </c:pt>
                <c:pt idx="5">
                  <c:v>Reduziu desperdicios</c:v>
                </c:pt>
                <c:pt idx="6">
                  <c:v>Reduziu custos</c:v>
                </c:pt>
                <c:pt idx="7">
                  <c:v>Otimizou o consumo de água ou energia</c:v>
                </c:pt>
                <c:pt idx="8">
                  <c:v>Fez reciclagem de materiais</c:v>
                </c:pt>
                <c:pt idx="9">
                  <c:v>Criou e/ou melhorou site ou redes sociais</c:v>
                </c:pt>
                <c:pt idx="10">
                  <c:v>Melhorou o layout da loja</c:v>
                </c:pt>
                <c:pt idx="11">
                  <c:v>Criou novo design de embalagens e produtos</c:v>
                </c:pt>
              </c:strCache>
            </c:strRef>
          </c:cat>
          <c:val>
            <c:numRef>
              <c:f>Planilha1!$B$2:$B$13</c:f>
              <c:numCache>
                <c:formatCode>0%</c:formatCode>
                <c:ptCount val="12"/>
                <c:pt idx="0">
                  <c:v>0.78097486555157536</c:v>
                </c:pt>
                <c:pt idx="1">
                  <c:v>0.27162702342405309</c:v>
                </c:pt>
                <c:pt idx="2">
                  <c:v>0.18347971506522448</c:v>
                </c:pt>
                <c:pt idx="3">
                  <c:v>0.81277067414220872</c:v>
                </c:pt>
                <c:pt idx="4">
                  <c:v>0.39303120114950008</c:v>
                </c:pt>
                <c:pt idx="5">
                  <c:v>0.65212085679193366</c:v>
                </c:pt>
                <c:pt idx="6">
                  <c:v>0.64149734009759707</c:v>
                </c:pt>
                <c:pt idx="7">
                  <c:v>0.42525084615761749</c:v>
                </c:pt>
                <c:pt idx="8">
                  <c:v>0.32470610258379018</c:v>
                </c:pt>
                <c:pt idx="9">
                  <c:v>0.57408899279441106</c:v>
                </c:pt>
                <c:pt idx="10">
                  <c:v>0.43150938433606301</c:v>
                </c:pt>
                <c:pt idx="11">
                  <c:v>0.3201776503245316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8AC-419C-81CE-ECC71064F8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3"/>
        <c:overlap val="-40"/>
        <c:axId val="720483568"/>
        <c:axId val="720483896"/>
      </c:barChart>
      <c:catAx>
        <c:axId val="7204835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037142987127753E-2"/>
          <c:y val="3.1814902400897835E-2"/>
          <c:w val="0.97592571402574446"/>
          <c:h val="0.58755352474351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Pelo menos 01 inovação organizacional</c:v>
                </c:pt>
              </c:strCache>
            </c:strRef>
          </c:tx>
          <c:spPr>
            <a:solidFill>
              <a:srgbClr val="75BDA7"/>
            </a:solidFill>
            <a:ln>
              <a:solidFill>
                <a:sysClr val="window" lastClr="FFFFFF">
                  <a:lumMod val="65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5BDA7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03-49B1-ACC1-E0B88E3984BF}"/>
              </c:ext>
            </c:extLst>
          </c:dPt>
          <c:dPt>
            <c:idx val="1"/>
            <c:invertIfNegative val="0"/>
            <c:bubble3D val="0"/>
            <c:spPr>
              <a:solidFill>
                <a:srgbClr val="75BDA7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03-49B1-ACC1-E0B88E3984BF}"/>
              </c:ext>
            </c:extLst>
          </c:dPt>
          <c:dPt>
            <c:idx val="2"/>
            <c:invertIfNegative val="0"/>
            <c:bubble3D val="0"/>
            <c:spPr>
              <a:solidFill>
                <a:srgbClr val="75BDA7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03-49B1-ACC1-E0B88E3984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0.90059523809523812</c:v>
                </c:pt>
                <c:pt idx="1">
                  <c:v>0.81552599094774381</c:v>
                </c:pt>
                <c:pt idx="2">
                  <c:v>0.84388349514563099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03-49B1-ACC1-E0B88E3984B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Pelo menos 01 inovação de produto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Planilha1!$C$2:$C$4</c:f>
              <c:numCache>
                <c:formatCode>###0%</c:formatCode>
                <c:ptCount val="3"/>
                <c:pt idx="0">
                  <c:v>0.85069444444444442</c:v>
                </c:pt>
                <c:pt idx="1">
                  <c:v>0.86122826869663616</c:v>
                </c:pt>
                <c:pt idx="2">
                  <c:v>0.84455086720165684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603-49B1-ACC1-E0B88E3984BF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Pelo menos 01 inovação de processo</c:v>
                </c:pt>
              </c:strCache>
            </c:strRef>
          </c:tx>
          <c:spPr>
            <a:solidFill>
              <a:srgbClr val="FF4F1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Planilha1!$D$2:$D$4</c:f>
              <c:numCache>
                <c:formatCode>###0%</c:formatCode>
                <c:ptCount val="3"/>
                <c:pt idx="0">
                  <c:v>0.77053571428571432</c:v>
                </c:pt>
                <c:pt idx="1">
                  <c:v>0.79937594294335479</c:v>
                </c:pt>
                <c:pt idx="2">
                  <c:v>0.7794460264043489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03-49B1-ACC1-E0B88E3984BF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Pelo menos 01 inovação de marketing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Planilha1!$E$2:$E$4</c:f>
              <c:numCache>
                <c:formatCode>###0%</c:formatCode>
                <c:ptCount val="3"/>
                <c:pt idx="0">
                  <c:v>0.85228174603174611</c:v>
                </c:pt>
                <c:pt idx="1">
                  <c:v>0.66043752571663683</c:v>
                </c:pt>
                <c:pt idx="2">
                  <c:v>0.73851132686084142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603-49B1-ACC1-E0B88E3984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1"/>
        <c:overlap val="-16"/>
        <c:axId val="720483568"/>
        <c:axId val="720483896"/>
      </c:barChart>
      <c:catAx>
        <c:axId val="72048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2950707089839217"/>
          <c:w val="0.98953442703417449"/>
          <c:h val="0.22081851396368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swald" panose="00000500000000000000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E78BC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20B060402020202020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Planilha1!$B$2:$B$28</c:f>
              <c:numCache>
                <c:formatCode>###0.0</c:formatCode>
                <c:ptCount val="27"/>
                <c:pt idx="0">
                  <c:v>9.2539682539682531</c:v>
                </c:pt>
                <c:pt idx="1">
                  <c:v>9.2490421455938687</c:v>
                </c:pt>
                <c:pt idx="2">
                  <c:v>8.6875</c:v>
                </c:pt>
                <c:pt idx="3">
                  <c:v>9.2888888888888896</c:v>
                </c:pt>
                <c:pt idx="4">
                  <c:v>9.0182767624020901</c:v>
                </c:pt>
                <c:pt idx="5">
                  <c:v>9.1184971098265883</c:v>
                </c:pt>
                <c:pt idx="6">
                  <c:v>9</c:v>
                </c:pt>
                <c:pt idx="7">
                  <c:v>9.140672782874617</c:v>
                </c:pt>
                <c:pt idx="8">
                  <c:v>9.0381355932203391</c:v>
                </c:pt>
                <c:pt idx="9">
                  <c:v>9.25</c:v>
                </c:pt>
                <c:pt idx="10">
                  <c:v>9.0688524590163926</c:v>
                </c:pt>
                <c:pt idx="11">
                  <c:v>9.1774193548387082</c:v>
                </c:pt>
                <c:pt idx="12">
                  <c:v>9.18</c:v>
                </c:pt>
                <c:pt idx="13">
                  <c:v>8.821428571428573</c:v>
                </c:pt>
                <c:pt idx="14">
                  <c:v>9.0386266094420584</c:v>
                </c:pt>
                <c:pt idx="15">
                  <c:v>9.0555555555555571</c:v>
                </c:pt>
                <c:pt idx="16">
                  <c:v>9.2348993288590613</c:v>
                </c:pt>
                <c:pt idx="17">
                  <c:v>9.086419753086421</c:v>
                </c:pt>
                <c:pt idx="18">
                  <c:v>9.1818181818181817</c:v>
                </c:pt>
                <c:pt idx="19">
                  <c:v>9.0626631853785895</c:v>
                </c:pt>
                <c:pt idx="20">
                  <c:v>9.0592105263157912</c:v>
                </c:pt>
                <c:pt idx="21">
                  <c:v>9.4600000000000009</c:v>
                </c:pt>
                <c:pt idx="22">
                  <c:v>9.129496402877697</c:v>
                </c:pt>
                <c:pt idx="23">
                  <c:v>9.1376975169300234</c:v>
                </c:pt>
                <c:pt idx="24">
                  <c:v>8.78740157480315</c:v>
                </c:pt>
                <c:pt idx="25">
                  <c:v>9.3232876712328761</c:v>
                </c:pt>
                <c:pt idx="26">
                  <c:v>8.985294117647058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F-48C5-9996-5EADD0ACD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100"/>
        <c:axId val="1265255176"/>
        <c:axId val="1265251896"/>
      </c:barChart>
      <c:catAx>
        <c:axId val="126525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65251896"/>
        <c:crosses val="autoZero"/>
        <c:auto val="1"/>
        <c:lblAlgn val="ctr"/>
        <c:lblOffset val="100"/>
        <c:noMultiLvlLbl val="0"/>
      </c:catAx>
      <c:valAx>
        <c:axId val="1265251896"/>
        <c:scaling>
          <c:orientation val="minMax"/>
          <c:min val="0"/>
        </c:scaling>
        <c:delete val="1"/>
        <c:axPos val="l"/>
        <c:numFmt formatCode="###0.0" sourceLinked="1"/>
        <c:majorTickMark val="none"/>
        <c:minorTickMark val="none"/>
        <c:tickLblPos val="nextTo"/>
        <c:crossAx val="126525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037142987127753E-2"/>
          <c:y val="3.1814902400897835E-2"/>
          <c:w val="0.97592571402574446"/>
          <c:h val="0.58755352474351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Pelo menos 01 inovação organizacional</c:v>
                </c:pt>
              </c:strCache>
            </c:strRef>
          </c:tx>
          <c:spPr>
            <a:solidFill>
              <a:srgbClr val="75BDA7"/>
            </a:solidFill>
            <a:ln>
              <a:solidFill>
                <a:sysClr val="window" lastClr="FFFFFF">
                  <a:lumMod val="65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5BDA7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84-487E-B424-7FA0708C0150}"/>
              </c:ext>
            </c:extLst>
          </c:dPt>
          <c:dPt>
            <c:idx val="1"/>
            <c:invertIfNegative val="0"/>
            <c:bubble3D val="0"/>
            <c:spPr>
              <a:solidFill>
                <a:srgbClr val="75BDA7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84-487E-B424-7FA0708C0150}"/>
              </c:ext>
            </c:extLst>
          </c:dPt>
          <c:dPt>
            <c:idx val="2"/>
            <c:invertIfNegative val="0"/>
            <c:bubble3D val="0"/>
            <c:spPr>
              <a:solidFill>
                <a:srgbClr val="75BDA7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84-487E-B424-7FA0708C01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Comércio</c:v>
                </c:pt>
                <c:pt idx="1">
                  <c:v>Indústria</c:v>
                </c:pt>
                <c:pt idx="2">
                  <c:v>Agronegócio</c:v>
                </c:pt>
                <c:pt idx="3">
                  <c:v>Serviços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0.87441516867766567</c:v>
                </c:pt>
                <c:pt idx="1">
                  <c:v>0.87245575221238936</c:v>
                </c:pt>
                <c:pt idx="2">
                  <c:v>0.74190540769621971</c:v>
                </c:pt>
                <c:pt idx="3">
                  <c:v>0.86938893715609611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84-487E-B424-7FA0708C015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Pelo menos 01 inovação de produto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Comércio</c:v>
                </c:pt>
                <c:pt idx="1">
                  <c:v>Indústria</c:v>
                </c:pt>
                <c:pt idx="2">
                  <c:v>Agronegócio</c:v>
                </c:pt>
                <c:pt idx="3">
                  <c:v>Serviços</c:v>
                </c:pt>
              </c:strCache>
            </c:strRef>
          </c:cat>
          <c:val>
            <c:numRef>
              <c:f>Planilha1!$C$2:$C$5</c:f>
              <c:numCache>
                <c:formatCode>###0%</c:formatCode>
                <c:ptCount val="4"/>
                <c:pt idx="0">
                  <c:v>0.82600131319763614</c:v>
                </c:pt>
                <c:pt idx="1">
                  <c:v>0.84258849557522131</c:v>
                </c:pt>
                <c:pt idx="2">
                  <c:v>0.91642651296829969</c:v>
                </c:pt>
                <c:pt idx="3">
                  <c:v>0.83919779901534897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84-487E-B424-7FA0708C0150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Pelo menos 01 inovação de processo</c:v>
                </c:pt>
              </c:strCache>
            </c:strRef>
          </c:tx>
          <c:spPr>
            <a:solidFill>
              <a:srgbClr val="FF4F1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Comércio</c:v>
                </c:pt>
                <c:pt idx="1">
                  <c:v>Indústria</c:v>
                </c:pt>
                <c:pt idx="2">
                  <c:v>Agronegócio</c:v>
                </c:pt>
                <c:pt idx="3">
                  <c:v>Serviços</c:v>
                </c:pt>
              </c:strCache>
            </c:strRef>
          </c:cat>
          <c:val>
            <c:numRef>
              <c:f>Planilha1!$D$2:$D$5</c:f>
              <c:numCache>
                <c:formatCode>###0%</c:formatCode>
                <c:ptCount val="4"/>
                <c:pt idx="0">
                  <c:v>0.74136091274727078</c:v>
                </c:pt>
                <c:pt idx="1">
                  <c:v>0.804424778761062</c:v>
                </c:pt>
                <c:pt idx="2">
                  <c:v>0.91701983387014752</c:v>
                </c:pt>
                <c:pt idx="3">
                  <c:v>0.71327202954166968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84-487E-B424-7FA0708C0150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Pelo menos 01 inovação de marketing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Comércio</c:v>
                </c:pt>
                <c:pt idx="1">
                  <c:v>Indústria</c:v>
                </c:pt>
                <c:pt idx="2">
                  <c:v>Agronegócio</c:v>
                </c:pt>
                <c:pt idx="3">
                  <c:v>Serviços</c:v>
                </c:pt>
              </c:strCache>
            </c:strRef>
          </c:cat>
          <c:val>
            <c:numRef>
              <c:f>Planilha1!$E$2:$E$5</c:f>
              <c:numCache>
                <c:formatCode>###0%</c:formatCode>
                <c:ptCount val="4"/>
                <c:pt idx="0">
                  <c:v>0.82475580727242881</c:v>
                </c:pt>
                <c:pt idx="1">
                  <c:v>0.77798672566371674</c:v>
                </c:pt>
                <c:pt idx="2">
                  <c:v>0.44117647058823528</c:v>
                </c:pt>
                <c:pt idx="3">
                  <c:v>0.81154068925571965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784-487E-B424-7FA0708C01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5"/>
        <c:overlap val="-16"/>
        <c:axId val="720483568"/>
        <c:axId val="720483896"/>
      </c:barChart>
      <c:catAx>
        <c:axId val="72048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2950707089839217"/>
          <c:w val="0.98953442703417449"/>
          <c:h val="0.22081851396368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swald" panose="00000500000000000000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DD16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8B6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C1-4DE0-844C-300EBB2AC945}"/>
              </c:ext>
            </c:extLst>
          </c:dPt>
          <c:dPt>
            <c:idx val="2"/>
            <c:invertIfNegative val="0"/>
            <c:bubble3D val="0"/>
            <c:spPr>
              <a:solidFill>
                <a:srgbClr val="3494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C1-4DE0-844C-300EBB2AC945}"/>
              </c:ext>
            </c:extLst>
          </c:dPt>
          <c:dPt>
            <c:idx val="3"/>
            <c:invertIfNegative val="0"/>
            <c:bubble3D val="0"/>
            <c:spPr>
              <a:solidFill>
                <a:srgbClr val="58B6C0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7C1-4DE0-844C-300EBB2AC945}"/>
              </c:ext>
            </c:extLst>
          </c:dPt>
          <c:dPt>
            <c:idx val="4"/>
            <c:invertIfNegative val="0"/>
            <c:bubble3D val="0"/>
            <c:spPr>
              <a:solidFill>
                <a:srgbClr val="1A4A5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7C1-4DE0-844C-300EBB2AC9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Nenhuma inovação</c:v>
                </c:pt>
                <c:pt idx="1">
                  <c:v>Entre 1 e 3 inovações</c:v>
                </c:pt>
                <c:pt idx="2">
                  <c:v>Entre 4 e 6 inovações</c:v>
                </c:pt>
                <c:pt idx="3">
                  <c:v>Entre 7 e 9 inovações</c:v>
                </c:pt>
                <c:pt idx="4">
                  <c:v>Entre 10 e 12 inovações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3.0950562390043491E-2</c:v>
                </c:pt>
                <c:pt idx="1">
                  <c:v>0.16869334973890879</c:v>
                </c:pt>
                <c:pt idx="2">
                  <c:v>0.36428323299427279</c:v>
                </c:pt>
                <c:pt idx="3">
                  <c:v>0.31592969604272364</c:v>
                </c:pt>
                <c:pt idx="4">
                  <c:v>0.12014315883402858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C1-4DE0-844C-300EBB2AC9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720483568"/>
        <c:axId val="720483896"/>
      </c:barChart>
      <c:catAx>
        <c:axId val="72048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58B6C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8B6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11-40A1-805E-C2472B403EF7}"/>
              </c:ext>
            </c:extLst>
          </c:dPt>
          <c:dPt>
            <c:idx val="2"/>
            <c:invertIfNegative val="0"/>
            <c:bubble3D val="0"/>
            <c:spPr>
              <a:solidFill>
                <a:srgbClr val="58B6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11-40A1-805E-C2472B403EF7}"/>
              </c:ext>
            </c:extLst>
          </c:dPt>
          <c:dPt>
            <c:idx val="3"/>
            <c:invertIfNegative val="0"/>
            <c:bubble3D val="0"/>
            <c:spPr>
              <a:solidFill>
                <a:srgbClr val="58B6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11-40A1-805E-C2472B403EF7}"/>
              </c:ext>
            </c:extLst>
          </c:dPt>
          <c:dPt>
            <c:idx val="4"/>
            <c:invertIfNegative val="0"/>
            <c:bubble3D val="0"/>
            <c:spPr>
              <a:solidFill>
                <a:srgbClr val="58B6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111-40A1-805E-C2472B403E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Planilha1!$B$2:$B$28</c:f>
              <c:numCache>
                <c:formatCode>###0.0</c:formatCode>
                <c:ptCount val="27"/>
                <c:pt idx="0">
                  <c:v>6.4920634920634912</c:v>
                </c:pt>
                <c:pt idx="1">
                  <c:v>5.9808429118773949</c:v>
                </c:pt>
                <c:pt idx="2">
                  <c:v>6.875</c:v>
                </c:pt>
                <c:pt idx="3">
                  <c:v>6.9111111111111097</c:v>
                </c:pt>
                <c:pt idx="4">
                  <c:v>6.0391644908616193</c:v>
                </c:pt>
                <c:pt idx="5">
                  <c:v>6.1098265895953752</c:v>
                </c:pt>
                <c:pt idx="6">
                  <c:v>5.9863013698630132</c:v>
                </c:pt>
                <c:pt idx="7">
                  <c:v>5.8837920489296627</c:v>
                </c:pt>
                <c:pt idx="8">
                  <c:v>5.5550847457627119</c:v>
                </c:pt>
                <c:pt idx="9">
                  <c:v>6.3666666666666663</c:v>
                </c:pt>
                <c:pt idx="10">
                  <c:v>5.6229508196721314</c:v>
                </c:pt>
                <c:pt idx="11">
                  <c:v>6.217741935483871</c:v>
                </c:pt>
                <c:pt idx="12">
                  <c:v>5.4399999999999995</c:v>
                </c:pt>
                <c:pt idx="13">
                  <c:v>5.8071428571428569</c:v>
                </c:pt>
                <c:pt idx="14">
                  <c:v>5.7424892703862662</c:v>
                </c:pt>
                <c:pt idx="15">
                  <c:v>5.9637681159420302</c:v>
                </c:pt>
                <c:pt idx="16">
                  <c:v>6.6442953020134237</c:v>
                </c:pt>
                <c:pt idx="17">
                  <c:v>6.148148148148147</c:v>
                </c:pt>
                <c:pt idx="18">
                  <c:v>5.9431818181818175</c:v>
                </c:pt>
                <c:pt idx="19">
                  <c:v>6.099216710182767</c:v>
                </c:pt>
                <c:pt idx="20">
                  <c:v>6.0131578947368416</c:v>
                </c:pt>
                <c:pt idx="21">
                  <c:v>6.9200000000000008</c:v>
                </c:pt>
                <c:pt idx="22">
                  <c:v>5.971223021582734</c:v>
                </c:pt>
                <c:pt idx="23">
                  <c:v>5.751693002257336</c:v>
                </c:pt>
                <c:pt idx="24">
                  <c:v>6.2204724409448815</c:v>
                </c:pt>
                <c:pt idx="25">
                  <c:v>6.043835616438356</c:v>
                </c:pt>
                <c:pt idx="26">
                  <c:v>5.5392156862745106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11-40A1-805E-C2472B403E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720483568"/>
        <c:axId val="720483896"/>
      </c:barChart>
      <c:catAx>
        <c:axId val="72048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58B6C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8B6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C3-475B-B198-51EF495A8708}"/>
              </c:ext>
            </c:extLst>
          </c:dPt>
          <c:dPt>
            <c:idx val="2"/>
            <c:invertIfNegative val="0"/>
            <c:bubble3D val="0"/>
            <c:spPr>
              <a:solidFill>
                <a:srgbClr val="58B6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C3-475B-B198-51EF495A8708}"/>
              </c:ext>
            </c:extLst>
          </c:dPt>
          <c:dPt>
            <c:idx val="4"/>
            <c:invertIfNegative val="0"/>
            <c:bubble3D val="0"/>
            <c:spPr>
              <a:solidFill>
                <a:srgbClr val="58B6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C3-475B-B198-51EF495A87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Planilha1!$B$2:$B$4</c:f>
              <c:numCache>
                <c:formatCode>###0.0</c:formatCode>
                <c:ptCount val="3"/>
                <c:pt idx="0">
                  <c:v>6.4491514293650267</c:v>
                </c:pt>
                <c:pt idx="1">
                  <c:v>5.8928024011640892</c:v>
                </c:pt>
                <c:pt idx="2">
                  <c:v>5.771564298212577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C3-475B-B198-51EF495A87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720483568"/>
        <c:axId val="720483896"/>
      </c:barChart>
      <c:catAx>
        <c:axId val="72048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58B6C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8B6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02-4CF1-AEE3-7D1645D3BD2B}"/>
              </c:ext>
            </c:extLst>
          </c:dPt>
          <c:dPt>
            <c:idx val="2"/>
            <c:invertIfNegative val="0"/>
            <c:bubble3D val="0"/>
            <c:spPr>
              <a:solidFill>
                <a:srgbClr val="58B6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02-4CF1-AEE3-7D1645D3BD2B}"/>
              </c:ext>
            </c:extLst>
          </c:dPt>
          <c:dPt>
            <c:idx val="4"/>
            <c:invertIfNegative val="0"/>
            <c:bubble3D val="0"/>
            <c:spPr>
              <a:solidFill>
                <a:srgbClr val="58B6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02-4CF1-AEE3-7D1645D3BD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Comércio</c:v>
                </c:pt>
                <c:pt idx="1">
                  <c:v>Indústria</c:v>
                </c:pt>
                <c:pt idx="2">
                  <c:v>Agronegócio</c:v>
                </c:pt>
                <c:pt idx="3">
                  <c:v>Serviços</c:v>
                </c:pt>
              </c:strCache>
            </c:strRef>
          </c:cat>
          <c:val>
            <c:numRef>
              <c:f>Planilha1!$B$2:$B$5</c:f>
              <c:numCache>
                <c:formatCode>###0.0</c:formatCode>
                <c:ptCount val="4"/>
                <c:pt idx="0">
                  <c:v>6.2</c:v>
                </c:pt>
                <c:pt idx="1">
                  <c:v>6.13</c:v>
                </c:pt>
                <c:pt idx="2">
                  <c:v>5.67</c:v>
                </c:pt>
                <c:pt idx="3">
                  <c:v>5.99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02-4CF1-AEE3-7D1645D3BD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720483568"/>
        <c:axId val="720483896"/>
      </c:barChart>
      <c:catAx>
        <c:axId val="72048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586187976418559E-3"/>
          <c:y val="7.330730195021197E-2"/>
          <c:w val="0.96108748470092353"/>
          <c:h val="0.66977008208341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3494BA"/>
            </a:solidFill>
            <a:ln>
              <a:solidFill>
                <a:sysClr val="window" lastClr="FFFFFF">
                  <a:lumMod val="75000"/>
                </a:sys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3494BA"/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EA-47FB-9C1C-0E9A0F90D4E8}"/>
              </c:ext>
            </c:extLst>
          </c:dPt>
          <c:dPt>
            <c:idx val="2"/>
            <c:invertIfNegative val="0"/>
            <c:bubble3D val="0"/>
            <c:spPr>
              <a:solidFill>
                <a:srgbClr val="3494BA"/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EA-47FB-9C1C-0E9A0F90D4E8}"/>
              </c:ext>
            </c:extLst>
          </c:dPt>
          <c:dPt>
            <c:idx val="3"/>
            <c:invertIfNegative val="0"/>
            <c:bubble3D val="0"/>
            <c:spPr>
              <a:solidFill>
                <a:srgbClr val="3494BA"/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EA-47FB-9C1C-0E9A0F90D4E8}"/>
              </c:ext>
            </c:extLst>
          </c:dPt>
          <c:dPt>
            <c:idx val="4"/>
            <c:invertIfNegative val="0"/>
            <c:bubble3D val="0"/>
            <c:spPr>
              <a:solidFill>
                <a:sysClr val="window" lastClr="FFFFFF">
                  <a:lumMod val="85000"/>
                </a:sys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60F-40BD-B97A-C5FA20EB4B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Menos de R$ 6 mil por mês</c:v>
                </c:pt>
                <c:pt idx="1">
                  <c:v>Entre R$ 7 mil e R$ 30 mil por mês</c:v>
                </c:pt>
                <c:pt idx="2">
                  <c:v>Entre R$31 mil e R$ 400 mil por mês</c:v>
                </c:pt>
                <c:pt idx="3">
                  <c:v>Acima de R$ 400 mil por mês</c:v>
                </c:pt>
                <c:pt idx="4">
                  <c:v>Não sabe / Não quis responder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0.30971374625375436</c:v>
                </c:pt>
                <c:pt idx="1">
                  <c:v>0.30319415946132322</c:v>
                </c:pt>
                <c:pt idx="2">
                  <c:v>0.2907960776780007</c:v>
                </c:pt>
                <c:pt idx="3">
                  <c:v>1.6266179541912146E-2</c:v>
                </c:pt>
                <c:pt idx="4">
                  <c:v>8.0029837064993975E-2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EA-47FB-9C1C-0E9A0F90D4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720483568"/>
        <c:axId val="720483896"/>
      </c:barChart>
      <c:catAx>
        <c:axId val="72048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586187976418559E-3"/>
          <c:y val="7.330730195021197E-2"/>
          <c:w val="0.96108748470092353"/>
          <c:h val="0.66977008208341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3494BA"/>
            </a:solidFill>
            <a:ln>
              <a:solidFill>
                <a:sysClr val="window" lastClr="FFFFFF">
                  <a:lumMod val="75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4F19"/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BE-493C-A3CB-A6AF649CFD46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EA-47FB-9C1C-0E9A0F90D4E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EA-47FB-9C1C-0E9A0F90D4E8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EA-47FB-9C1C-0E9A0F90D4E8}"/>
              </c:ext>
            </c:extLst>
          </c:dPt>
          <c:dPt>
            <c:idx val="4"/>
            <c:invertIfNegative val="0"/>
            <c:bubble3D val="0"/>
            <c:spPr>
              <a:solidFill>
                <a:sysClr val="window" lastClr="FFFFFF">
                  <a:lumMod val="85000"/>
                </a:sys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60F-40BD-B97A-C5FA20EB4B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Reduziu</c:v>
                </c:pt>
                <c:pt idx="1">
                  <c:v>Ficou igual</c:v>
                </c:pt>
                <c:pt idx="2">
                  <c:v>Aumentou</c:v>
                </c:pt>
                <c:pt idx="3">
                  <c:v>Não sabe / Não respondeu</c:v>
                </c:pt>
              </c:strCache>
            </c:strRef>
          </c:cat>
          <c:val>
            <c:numRef>
              <c:f>Planilha1!$B$2:$B$5</c:f>
              <c:numCache>
                <c:formatCode>0%</c:formatCode>
                <c:ptCount val="4"/>
                <c:pt idx="0">
                  <c:v>4.5287186956380329E-2</c:v>
                </c:pt>
                <c:pt idx="1">
                  <c:v>0.43140712693363426</c:v>
                </c:pt>
                <c:pt idx="2">
                  <c:v>0.42917273452999077</c:v>
                </c:pt>
                <c:pt idx="3">
                  <c:v>9.4132951579980834E-2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EA-47FB-9C1C-0E9A0F90D4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720483568"/>
        <c:axId val="720483896"/>
      </c:barChart>
      <c:catAx>
        <c:axId val="72048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037142987127753E-2"/>
          <c:y val="3.1814902400897835E-2"/>
          <c:w val="0.97592571402574446"/>
          <c:h val="0.774100984189564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Reduziu</c:v>
                </c:pt>
              </c:strCache>
            </c:strRef>
          </c:tx>
          <c:spPr>
            <a:solidFill>
              <a:srgbClr val="FF4F19"/>
            </a:solidFill>
            <a:ln>
              <a:solidFill>
                <a:sysClr val="window" lastClr="FFFFFF">
                  <a:lumMod val="65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4F19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1C-4933-8009-BBC15002707B}"/>
              </c:ext>
            </c:extLst>
          </c:dPt>
          <c:dPt>
            <c:idx val="1"/>
            <c:invertIfNegative val="0"/>
            <c:bubble3D val="0"/>
            <c:spPr>
              <a:solidFill>
                <a:srgbClr val="FF4F19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1C-4933-8009-BBC15002707B}"/>
              </c:ext>
            </c:extLst>
          </c:dPt>
          <c:dPt>
            <c:idx val="2"/>
            <c:invertIfNegative val="0"/>
            <c:bubble3D val="0"/>
            <c:spPr>
              <a:solidFill>
                <a:srgbClr val="FF4F19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1C-4933-8009-BBC15002707B}"/>
              </c:ext>
            </c:extLst>
          </c:dPt>
          <c:dPt>
            <c:idx val="3"/>
            <c:invertIfNegative val="0"/>
            <c:bubble3D val="0"/>
            <c:spPr>
              <a:solidFill>
                <a:srgbClr val="FF4F19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1C-4933-8009-BBC1500270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Planilha1!$B$2:$B$28</c:f>
              <c:numCache>
                <c:formatCode>###0%</c:formatCode>
                <c:ptCount val="27"/>
                <c:pt idx="0">
                  <c:v>4.6242774566473993E-2</c:v>
                </c:pt>
                <c:pt idx="1">
                  <c:v>3.8405797101449278E-2</c:v>
                </c:pt>
                <c:pt idx="2">
                  <c:v>0.02</c:v>
                </c:pt>
                <c:pt idx="3">
                  <c:v>4.4164037854889593E-2</c:v>
                </c:pt>
                <c:pt idx="4">
                  <c:v>4.6920821114369501E-2</c:v>
                </c:pt>
                <c:pt idx="5">
                  <c:v>4.0268456375838931E-2</c:v>
                </c:pt>
                <c:pt idx="6">
                  <c:v>5.8205335489086504E-2</c:v>
                </c:pt>
                <c:pt idx="7">
                  <c:v>3.9840637450199202E-2</c:v>
                </c:pt>
                <c:pt idx="8">
                  <c:v>5.9009483667017915E-2</c:v>
                </c:pt>
                <c:pt idx="9">
                  <c:v>3.2000000000000001E-2</c:v>
                </c:pt>
                <c:pt idx="10">
                  <c:v>4.5816733067729085E-2</c:v>
                </c:pt>
                <c:pt idx="11">
                  <c:v>6.7204887628191143E-2</c:v>
                </c:pt>
                <c:pt idx="12">
                  <c:v>3.0674846625766871E-2</c:v>
                </c:pt>
                <c:pt idx="13">
                  <c:v>6.4989517819706494E-2</c:v>
                </c:pt>
                <c:pt idx="14">
                  <c:v>6.8253968253968247E-2</c:v>
                </c:pt>
                <c:pt idx="15">
                  <c:v>6.9937369519832981E-2</c:v>
                </c:pt>
                <c:pt idx="16">
                  <c:v>5.3082191780821922E-2</c:v>
                </c:pt>
                <c:pt idx="17">
                  <c:v>4.5977011494252873E-2</c:v>
                </c:pt>
                <c:pt idx="18">
                  <c:v>3.2388663967611336E-2</c:v>
                </c:pt>
                <c:pt idx="19">
                  <c:v>4.1863393138180681E-2</c:v>
                </c:pt>
                <c:pt idx="20">
                  <c:v>6.569343065693431E-2</c:v>
                </c:pt>
                <c:pt idx="21">
                  <c:v>5.9602649006622516E-2</c:v>
                </c:pt>
                <c:pt idx="22">
                  <c:v>2.6346989856408903E-2</c:v>
                </c:pt>
                <c:pt idx="23">
                  <c:v>4.0602189781021897E-2</c:v>
                </c:pt>
                <c:pt idx="24">
                  <c:v>3.0927835051546393E-2</c:v>
                </c:pt>
                <c:pt idx="25">
                  <c:v>3.5648658581403897E-2</c:v>
                </c:pt>
                <c:pt idx="26">
                  <c:v>3.4099920697858839E-2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1C-4933-8009-BBC15002707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Ficou igual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Planilha1!$C$2:$C$28</c:f>
              <c:numCache>
                <c:formatCode>###0%</c:formatCode>
                <c:ptCount val="27"/>
                <c:pt idx="0">
                  <c:v>0.38150289017341038</c:v>
                </c:pt>
                <c:pt idx="1">
                  <c:v>0.39057971014492748</c:v>
                </c:pt>
                <c:pt idx="2">
                  <c:v>0.35428571428571431</c:v>
                </c:pt>
                <c:pt idx="3">
                  <c:v>0.46687697160883279</c:v>
                </c:pt>
                <c:pt idx="4">
                  <c:v>0.43857934180514824</c:v>
                </c:pt>
                <c:pt idx="5">
                  <c:v>0.44519015659955258</c:v>
                </c:pt>
                <c:pt idx="6">
                  <c:v>0.43168957154405824</c:v>
                </c:pt>
                <c:pt idx="7">
                  <c:v>0.47700108656283952</c:v>
                </c:pt>
                <c:pt idx="8">
                  <c:v>0.44467860906217072</c:v>
                </c:pt>
                <c:pt idx="9">
                  <c:v>0.48399999999999999</c:v>
                </c:pt>
                <c:pt idx="10">
                  <c:v>0.43293492695883129</c:v>
                </c:pt>
                <c:pt idx="11">
                  <c:v>0.45428758455160378</c:v>
                </c:pt>
                <c:pt idx="12">
                  <c:v>0.41922290388548056</c:v>
                </c:pt>
                <c:pt idx="13">
                  <c:v>0.51362683438155132</c:v>
                </c:pt>
                <c:pt idx="14">
                  <c:v>0.42539682539682538</c:v>
                </c:pt>
                <c:pt idx="15">
                  <c:v>0.4420668058455115</c:v>
                </c:pt>
                <c:pt idx="16">
                  <c:v>0.32191780821917809</c:v>
                </c:pt>
                <c:pt idx="17">
                  <c:v>0.44137931034482764</c:v>
                </c:pt>
                <c:pt idx="18">
                  <c:v>0.47773279352226722</c:v>
                </c:pt>
                <c:pt idx="19">
                  <c:v>0.47245829398803907</c:v>
                </c:pt>
                <c:pt idx="20">
                  <c:v>0.39416058394160586</c:v>
                </c:pt>
                <c:pt idx="21">
                  <c:v>0.40066225165562913</c:v>
                </c:pt>
                <c:pt idx="22">
                  <c:v>0.38848636543274928</c:v>
                </c:pt>
                <c:pt idx="23">
                  <c:v>0.3973540145985402</c:v>
                </c:pt>
                <c:pt idx="24">
                  <c:v>0.44948453608247418</c:v>
                </c:pt>
                <c:pt idx="25">
                  <c:v>0.49871370819551636</c:v>
                </c:pt>
                <c:pt idx="26">
                  <c:v>0.37272006344171293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C1C-4933-8009-BBC15002707B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Aumentou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Planilha1!$D$2:$D$28</c:f>
              <c:numCache>
                <c:formatCode>###0%</c:formatCode>
                <c:ptCount val="27"/>
                <c:pt idx="0">
                  <c:v>0.4913294797687861</c:v>
                </c:pt>
                <c:pt idx="1">
                  <c:v>0.42536231884057968</c:v>
                </c:pt>
                <c:pt idx="2">
                  <c:v>0.56285714285714283</c:v>
                </c:pt>
                <c:pt idx="3">
                  <c:v>0.4227129337539432</c:v>
                </c:pt>
                <c:pt idx="4">
                  <c:v>0.37341153470185728</c:v>
                </c:pt>
                <c:pt idx="5">
                  <c:v>0.43355704697986575</c:v>
                </c:pt>
                <c:pt idx="6">
                  <c:v>0.39692805173807599</c:v>
                </c:pt>
                <c:pt idx="7">
                  <c:v>0.39152480985150306</c:v>
                </c:pt>
                <c:pt idx="8">
                  <c:v>0.38145416227608009</c:v>
                </c:pt>
                <c:pt idx="9">
                  <c:v>0.33200000000000002</c:v>
                </c:pt>
                <c:pt idx="10">
                  <c:v>0.43293492695883129</c:v>
                </c:pt>
                <c:pt idx="11">
                  <c:v>0.42199432686013533</c:v>
                </c:pt>
                <c:pt idx="12">
                  <c:v>0.43967280163599187</c:v>
                </c:pt>
                <c:pt idx="13">
                  <c:v>0.35639412997903563</c:v>
                </c:pt>
                <c:pt idx="14">
                  <c:v>0.40793650793650793</c:v>
                </c:pt>
                <c:pt idx="15">
                  <c:v>0.35751565762004178</c:v>
                </c:pt>
                <c:pt idx="16">
                  <c:v>0.4708904109589041</c:v>
                </c:pt>
                <c:pt idx="17">
                  <c:v>0.40766283524904218</c:v>
                </c:pt>
                <c:pt idx="18">
                  <c:v>0.29554655870445345</c:v>
                </c:pt>
                <c:pt idx="19">
                  <c:v>0.39156436890147939</c:v>
                </c:pt>
                <c:pt idx="20">
                  <c:v>0.48029197080291974</c:v>
                </c:pt>
                <c:pt idx="21">
                  <c:v>0.53973509933774833</c:v>
                </c:pt>
                <c:pt idx="22">
                  <c:v>0.52522724278751154</c:v>
                </c:pt>
                <c:pt idx="23">
                  <c:v>0.48083941605839414</c:v>
                </c:pt>
                <c:pt idx="24">
                  <c:v>0.44948453608247418</c:v>
                </c:pt>
                <c:pt idx="25">
                  <c:v>0.33149577361264243</c:v>
                </c:pt>
                <c:pt idx="26">
                  <c:v>0.4758128469468676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1C-4933-8009-BBC15002707B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Planilha1!$E$2:$E$28</c:f>
              <c:numCache>
                <c:formatCode>###0%</c:formatCode>
                <c:ptCount val="27"/>
                <c:pt idx="0">
                  <c:v>8.0924855491329495E-2</c:v>
                </c:pt>
                <c:pt idx="1">
                  <c:v>0.14565217391304347</c:v>
                </c:pt>
                <c:pt idx="2">
                  <c:v>6.2857142857142861E-2</c:v>
                </c:pt>
                <c:pt idx="3">
                  <c:v>6.6246056782334375E-2</c:v>
                </c:pt>
                <c:pt idx="4">
                  <c:v>0.14108830237862496</c:v>
                </c:pt>
                <c:pt idx="5">
                  <c:v>8.0984340044742725E-2</c:v>
                </c:pt>
                <c:pt idx="6">
                  <c:v>0.11317704122877931</c:v>
                </c:pt>
                <c:pt idx="7">
                  <c:v>9.1633466135458169E-2</c:v>
                </c:pt>
                <c:pt idx="8">
                  <c:v>0.11485774499473128</c:v>
                </c:pt>
                <c:pt idx="9">
                  <c:v>0.152</c:v>
                </c:pt>
                <c:pt idx="10">
                  <c:v>8.8313413014608225E-2</c:v>
                </c:pt>
                <c:pt idx="11">
                  <c:v>5.6513200960069822E-2</c:v>
                </c:pt>
                <c:pt idx="12">
                  <c:v>0.11042944785276074</c:v>
                </c:pt>
                <c:pt idx="13">
                  <c:v>6.4989517819706494E-2</c:v>
                </c:pt>
                <c:pt idx="14">
                  <c:v>9.8412698412698424E-2</c:v>
                </c:pt>
                <c:pt idx="15">
                  <c:v>0.13048016701461379</c:v>
                </c:pt>
                <c:pt idx="16">
                  <c:v>0.1541095890410959</c:v>
                </c:pt>
                <c:pt idx="17">
                  <c:v>0.1049808429118774</c:v>
                </c:pt>
                <c:pt idx="18">
                  <c:v>0.19433198380566799</c:v>
                </c:pt>
                <c:pt idx="19">
                  <c:v>9.4113943972300926E-2</c:v>
                </c:pt>
                <c:pt idx="20">
                  <c:v>5.9854014598540145E-2</c:v>
                </c:pt>
                <c:pt idx="22">
                  <c:v>5.9939401923330263E-2</c:v>
                </c:pt>
                <c:pt idx="23">
                  <c:v>8.1204379562043794E-2</c:v>
                </c:pt>
                <c:pt idx="24">
                  <c:v>7.0103092783505155E-2</c:v>
                </c:pt>
                <c:pt idx="25">
                  <c:v>0.13414185961043734</c:v>
                </c:pt>
                <c:pt idx="26">
                  <c:v>0.11736716891356065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C1C-4933-8009-BBC1500270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20483568"/>
        <c:axId val="720483896"/>
      </c:barChart>
      <c:catAx>
        <c:axId val="72048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swald" panose="00000500000000000000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037142987127753E-2"/>
          <c:y val="3.1814902400897835E-2"/>
          <c:w val="0.97592571402574446"/>
          <c:h val="0.62117044279489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Reduziu</c:v>
                </c:pt>
              </c:strCache>
            </c:strRef>
          </c:tx>
          <c:spPr>
            <a:solidFill>
              <a:srgbClr val="FF4F19"/>
            </a:solidFill>
            <a:ln>
              <a:solidFill>
                <a:sysClr val="window" lastClr="FFFFFF">
                  <a:lumMod val="65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4F19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68-4F23-A1BC-15B841177A3B}"/>
              </c:ext>
            </c:extLst>
          </c:dPt>
          <c:dPt>
            <c:idx val="1"/>
            <c:invertIfNegative val="0"/>
            <c:bubble3D val="0"/>
            <c:spPr>
              <a:solidFill>
                <a:srgbClr val="FF4F19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68-4F23-A1BC-15B841177A3B}"/>
              </c:ext>
            </c:extLst>
          </c:dPt>
          <c:dPt>
            <c:idx val="2"/>
            <c:invertIfNegative val="0"/>
            <c:bubble3D val="0"/>
            <c:spPr>
              <a:solidFill>
                <a:srgbClr val="FF4F19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68-4F23-A1BC-15B841177A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5.2380952380952382E-2</c:v>
                </c:pt>
                <c:pt idx="1">
                  <c:v>4.358112741736387E-2</c:v>
                </c:pt>
                <c:pt idx="2">
                  <c:v>4.2588996763754043E-2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68-4F23-A1BC-15B841177A3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Ficou igual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Planilha1!$C$2:$C$4</c:f>
              <c:numCache>
                <c:formatCode>###0%</c:formatCode>
                <c:ptCount val="3"/>
                <c:pt idx="0">
                  <c:v>0.46041666666666664</c:v>
                </c:pt>
                <c:pt idx="1">
                  <c:v>0.41451789877931694</c:v>
                </c:pt>
                <c:pt idx="2">
                  <c:v>0.4570873786407767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168-4F23-A1BC-15B841177A3B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Aumentou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Planilha1!$D$2:$D$4</c:f>
              <c:numCache>
                <c:formatCode>###0%</c:formatCode>
                <c:ptCount val="3"/>
                <c:pt idx="0">
                  <c:v>0.38908730158730159</c:v>
                </c:pt>
                <c:pt idx="1">
                  <c:v>0.4462693731998354</c:v>
                </c:pt>
                <c:pt idx="2">
                  <c:v>0.41682847896440128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68-4F23-A1BC-15B841177A3B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Planilha1!$E$2:$E$4</c:f>
              <c:numCache>
                <c:formatCode>###0%</c:formatCode>
                <c:ptCount val="3"/>
                <c:pt idx="0">
                  <c:v>9.8115079365079363E-2</c:v>
                </c:pt>
                <c:pt idx="1">
                  <c:v>9.5631600603483746E-2</c:v>
                </c:pt>
                <c:pt idx="2">
                  <c:v>8.3495145631067955E-2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168-4F23-A1BC-15B841177A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20483568"/>
        <c:axId val="720483896"/>
      </c:barChart>
      <c:catAx>
        <c:axId val="72048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2950707089839217"/>
          <c:w val="0.98953442703417449"/>
          <c:h val="0.22081851396368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swald" panose="00000500000000000000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037142987127753E-2"/>
          <c:y val="3.1814902400897835E-2"/>
          <c:w val="0.97592571402574446"/>
          <c:h val="0.62117044279489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Reduziu</c:v>
                </c:pt>
              </c:strCache>
            </c:strRef>
          </c:tx>
          <c:spPr>
            <a:solidFill>
              <a:srgbClr val="FF4F19"/>
            </a:solidFill>
            <a:ln>
              <a:solidFill>
                <a:sysClr val="window" lastClr="FFFFFF">
                  <a:lumMod val="65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4F19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6F-4508-94F1-1AD2267C2148}"/>
              </c:ext>
            </c:extLst>
          </c:dPt>
          <c:dPt>
            <c:idx val="1"/>
            <c:invertIfNegative val="0"/>
            <c:bubble3D val="0"/>
            <c:spPr>
              <a:solidFill>
                <a:srgbClr val="FF4F19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6F-4508-94F1-1AD2267C2148}"/>
              </c:ext>
            </c:extLst>
          </c:dPt>
          <c:dPt>
            <c:idx val="2"/>
            <c:invertIfNegative val="0"/>
            <c:bubble3D val="0"/>
            <c:spPr>
              <a:solidFill>
                <a:srgbClr val="FF4F19"/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6F-4508-94F1-1AD2267C21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Comércio</c:v>
                </c:pt>
                <c:pt idx="1">
                  <c:v>Indústria</c:v>
                </c:pt>
                <c:pt idx="2">
                  <c:v>Agronegócio</c:v>
                </c:pt>
                <c:pt idx="3">
                  <c:v>Serviços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4.5961917268548917E-2</c:v>
                </c:pt>
                <c:pt idx="1">
                  <c:v>4.9336283185840706E-2</c:v>
                </c:pt>
                <c:pt idx="2">
                  <c:v>3.0937447024919476E-2</c:v>
                </c:pt>
                <c:pt idx="3">
                  <c:v>5.4811382231554552E-2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F-4508-94F1-1AD2267C214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Ficou igual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Comércio</c:v>
                </c:pt>
                <c:pt idx="1">
                  <c:v>Indústria</c:v>
                </c:pt>
                <c:pt idx="2">
                  <c:v>Agronegócio</c:v>
                </c:pt>
                <c:pt idx="3">
                  <c:v>Serviços</c:v>
                </c:pt>
              </c:strCache>
            </c:strRef>
          </c:cat>
          <c:val>
            <c:numRef>
              <c:f>Planilha1!$C$2:$C$5</c:f>
              <c:numCache>
                <c:formatCode>###0%</c:formatCode>
                <c:ptCount val="4"/>
                <c:pt idx="0">
                  <c:v>0.45674655285620491</c:v>
                </c:pt>
                <c:pt idx="1">
                  <c:v>0.43761061946902657</c:v>
                </c:pt>
                <c:pt idx="2">
                  <c:v>0.33115782335989152</c:v>
                </c:pt>
                <c:pt idx="3">
                  <c:v>0.49344725219028313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36F-4508-94F1-1AD2267C214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Aumentou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Comércio</c:v>
                </c:pt>
                <c:pt idx="1">
                  <c:v>Indústria</c:v>
                </c:pt>
                <c:pt idx="2">
                  <c:v>Agronegócio</c:v>
                </c:pt>
                <c:pt idx="3">
                  <c:v>Serviços</c:v>
                </c:pt>
              </c:strCache>
            </c:strRef>
          </c:cat>
          <c:val>
            <c:numRef>
              <c:f>Planilha1!$D$2:$D$5</c:f>
              <c:numCache>
                <c:formatCode>###0%</c:formatCode>
                <c:ptCount val="4"/>
                <c:pt idx="0">
                  <c:v>0.38993762311227842</c:v>
                </c:pt>
                <c:pt idx="1">
                  <c:v>0.44878318584070798</c:v>
                </c:pt>
                <c:pt idx="2">
                  <c:v>0.5638243770130531</c:v>
                </c:pt>
                <c:pt idx="3">
                  <c:v>0.33183694156831511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F-4508-94F1-1AD2267C2148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Comércio</c:v>
                </c:pt>
                <c:pt idx="1">
                  <c:v>Indústria</c:v>
                </c:pt>
                <c:pt idx="2">
                  <c:v>Agronegócio</c:v>
                </c:pt>
                <c:pt idx="3">
                  <c:v>Serviços</c:v>
                </c:pt>
              </c:strCache>
            </c:strRef>
          </c:cat>
          <c:val>
            <c:numRef>
              <c:f>Planilha1!$E$2:$E$5</c:f>
              <c:numCache>
                <c:formatCode>###0%</c:formatCode>
                <c:ptCount val="4"/>
                <c:pt idx="0">
                  <c:v>0.10735390676296783</c:v>
                </c:pt>
                <c:pt idx="1">
                  <c:v>6.4269911504424779E-2</c:v>
                </c:pt>
                <c:pt idx="2">
                  <c:v>7.4080352602135954E-2</c:v>
                </c:pt>
                <c:pt idx="3">
                  <c:v>0.11990442400984723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6F-4508-94F1-1AD2267C21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20483568"/>
        <c:axId val="720483896"/>
      </c:barChart>
      <c:catAx>
        <c:axId val="72048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2950707089839217"/>
          <c:w val="0.98953442703417449"/>
          <c:h val="0.22081851396368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swald" panose="00000500000000000000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E78BC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20B060402020202020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Planilha1!$B$2:$B$4</c:f>
              <c:numCache>
                <c:formatCode>###0.0</c:formatCode>
                <c:ptCount val="3"/>
                <c:pt idx="0">
                  <c:v>9.1698714753710888</c:v>
                </c:pt>
                <c:pt idx="1">
                  <c:v>9.1106493460811908</c:v>
                </c:pt>
                <c:pt idx="2">
                  <c:v>9.0515679566787153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0-43F1-9B2A-DC92BFCA6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8"/>
        <c:overlap val="-100"/>
        <c:axId val="1265255176"/>
        <c:axId val="1265251896"/>
      </c:barChart>
      <c:catAx>
        <c:axId val="126525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65251896"/>
        <c:crosses val="autoZero"/>
        <c:auto val="1"/>
        <c:lblAlgn val="ctr"/>
        <c:lblOffset val="100"/>
        <c:noMultiLvlLbl val="0"/>
      </c:catAx>
      <c:valAx>
        <c:axId val="1265251896"/>
        <c:scaling>
          <c:orientation val="minMax"/>
          <c:min val="0"/>
        </c:scaling>
        <c:delete val="1"/>
        <c:axPos val="l"/>
        <c:numFmt formatCode="###0.0" sourceLinked="1"/>
        <c:majorTickMark val="none"/>
        <c:minorTickMark val="none"/>
        <c:tickLblPos val="nextTo"/>
        <c:crossAx val="126525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586187976418559E-3"/>
          <c:y val="7.330730195021197E-2"/>
          <c:w val="0.96108748470092353"/>
          <c:h val="0.66977008208341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3494BA"/>
            </a:solidFill>
            <a:ln>
              <a:solidFill>
                <a:sysClr val="window" lastClr="FFFFFF">
                  <a:lumMod val="75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4F19"/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27-45BA-ACBE-063340620E04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27-45BA-ACBE-063340620E0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27-45BA-ACBE-063340620E04}"/>
              </c:ext>
            </c:extLst>
          </c:dPt>
          <c:dPt>
            <c:idx val="4"/>
            <c:invertIfNegative val="0"/>
            <c:bubble3D val="0"/>
            <c:spPr>
              <a:solidFill>
                <a:sysClr val="window" lastClr="FFFFFF">
                  <a:lumMod val="85000"/>
                </a:sys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A27-45BA-ACBE-063340620E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Notas baixas</c:v>
                </c:pt>
                <c:pt idx="1">
                  <c:v>Notas médias</c:v>
                </c:pt>
                <c:pt idx="2">
                  <c:v>Notas altas</c:v>
                </c:pt>
              </c:strCache>
            </c:strRef>
          </c:cat>
          <c:val>
            <c:numRef>
              <c:f>Planilha1!$B$2:$B$4</c:f>
              <c:numCache>
                <c:formatCode>0%</c:formatCode>
                <c:ptCount val="3"/>
                <c:pt idx="0">
                  <c:v>0.104</c:v>
                </c:pt>
                <c:pt idx="1">
                  <c:v>0.40100000000000002</c:v>
                </c:pt>
                <c:pt idx="2">
                  <c:v>0.495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27-45BA-ACBE-063340620E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720483568"/>
        <c:axId val="720483896"/>
      </c:barChart>
      <c:catAx>
        <c:axId val="72048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586187976418559E-3"/>
          <c:y val="7.330730195021197E-2"/>
          <c:w val="0.96108748470092353"/>
          <c:h val="0.66977008208341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3494BA"/>
            </a:solidFill>
            <a:ln>
              <a:solidFill>
                <a:sysClr val="window" lastClr="FFFFFF">
                  <a:lumMod val="75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4F19"/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90-48BD-B56B-F718F252C1F9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90-48BD-B56B-F718F252C1F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90-48BD-B56B-F718F252C1F9}"/>
              </c:ext>
            </c:extLst>
          </c:dPt>
          <c:dPt>
            <c:idx val="4"/>
            <c:invertIfNegative val="0"/>
            <c:bubble3D val="0"/>
            <c:spPr>
              <a:solidFill>
                <a:sysClr val="window" lastClr="FFFFFF">
                  <a:lumMod val="85000"/>
                </a:sys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90-48BD-B56B-F718F252C1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Notas baixas</c:v>
                </c:pt>
                <c:pt idx="1">
                  <c:v>Notas médias</c:v>
                </c:pt>
                <c:pt idx="2">
                  <c:v>Notas altas</c:v>
                </c:pt>
              </c:strCache>
            </c:strRef>
          </c:cat>
          <c:val>
            <c:numRef>
              <c:f>Planilha1!$B$2:$B$4</c:f>
              <c:numCache>
                <c:formatCode>0%</c:formatCode>
                <c:ptCount val="3"/>
                <c:pt idx="0">
                  <c:v>0.66400000000000003</c:v>
                </c:pt>
                <c:pt idx="1">
                  <c:v>0.111</c:v>
                </c:pt>
                <c:pt idx="2">
                  <c:v>0.22500000000000001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90-48BD-B56B-F718F252C1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720483568"/>
        <c:axId val="720483896"/>
      </c:barChart>
      <c:catAx>
        <c:axId val="72048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E78BC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Oswald" panose="020B060402020202020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Planilha1!$B$2:$B$28</c:f>
              <c:numCache>
                <c:formatCode>###0.0</c:formatCode>
                <c:ptCount val="27"/>
                <c:pt idx="0">
                  <c:v>7.8888888888888884</c:v>
                </c:pt>
                <c:pt idx="1">
                  <c:v>7.7471264367816079</c:v>
                </c:pt>
                <c:pt idx="2">
                  <c:v>8.4375</c:v>
                </c:pt>
                <c:pt idx="3">
                  <c:v>7.3333333333333339</c:v>
                </c:pt>
                <c:pt idx="4">
                  <c:v>7.5483028720626608</c:v>
                </c:pt>
                <c:pt idx="5">
                  <c:v>7.8843930635838158</c:v>
                </c:pt>
                <c:pt idx="6">
                  <c:v>7.5445205479452042</c:v>
                </c:pt>
                <c:pt idx="7">
                  <c:v>7.5137614678899087</c:v>
                </c:pt>
                <c:pt idx="8">
                  <c:v>7.7372881355932206</c:v>
                </c:pt>
                <c:pt idx="9">
                  <c:v>8.1</c:v>
                </c:pt>
                <c:pt idx="10">
                  <c:v>7.8590163934426238</c:v>
                </c:pt>
                <c:pt idx="11">
                  <c:v>7.790322580645161</c:v>
                </c:pt>
                <c:pt idx="12">
                  <c:v>7.6800000000000006</c:v>
                </c:pt>
                <c:pt idx="13">
                  <c:v>7.1928571428571431</c:v>
                </c:pt>
                <c:pt idx="14">
                  <c:v>7.6351931330472098</c:v>
                </c:pt>
                <c:pt idx="15">
                  <c:v>7.5990338164251199</c:v>
                </c:pt>
                <c:pt idx="16">
                  <c:v>7.8791946308724832</c:v>
                </c:pt>
                <c:pt idx="17">
                  <c:v>7.6604938271604919</c:v>
                </c:pt>
                <c:pt idx="18">
                  <c:v>7.6931818181818175</c:v>
                </c:pt>
                <c:pt idx="19">
                  <c:v>7.7284595300261083</c:v>
                </c:pt>
                <c:pt idx="20">
                  <c:v>7.7763157894736832</c:v>
                </c:pt>
                <c:pt idx="21">
                  <c:v>8.0399999999999991</c:v>
                </c:pt>
                <c:pt idx="22">
                  <c:v>8.1582733812949613</c:v>
                </c:pt>
                <c:pt idx="23">
                  <c:v>7.7494356659142243</c:v>
                </c:pt>
                <c:pt idx="24">
                  <c:v>7.5826771653543297</c:v>
                </c:pt>
                <c:pt idx="25">
                  <c:v>7.6876712328767107</c:v>
                </c:pt>
                <c:pt idx="26">
                  <c:v>7.8284313725490193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F-48C5-9996-5EADD0ACD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100"/>
        <c:axId val="1265255176"/>
        <c:axId val="1265251896"/>
      </c:barChart>
      <c:catAx>
        <c:axId val="126525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65251896"/>
        <c:crosses val="autoZero"/>
        <c:auto val="1"/>
        <c:lblAlgn val="ctr"/>
        <c:lblOffset val="100"/>
        <c:noMultiLvlLbl val="0"/>
      </c:catAx>
      <c:valAx>
        <c:axId val="1265251896"/>
        <c:scaling>
          <c:orientation val="minMax"/>
          <c:min val="0"/>
        </c:scaling>
        <c:delete val="1"/>
        <c:axPos val="l"/>
        <c:numFmt formatCode="###0.0" sourceLinked="1"/>
        <c:majorTickMark val="none"/>
        <c:minorTickMark val="none"/>
        <c:tickLblPos val="nextTo"/>
        <c:crossAx val="126525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4F19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Oswald" panose="020B060402020202020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Planilha1!$B$2:$B$28</c:f>
              <c:numCache>
                <c:formatCode>###0.0</c:formatCode>
                <c:ptCount val="27"/>
                <c:pt idx="0">
                  <c:v>7.8888888888888884</c:v>
                </c:pt>
                <c:pt idx="1">
                  <c:v>7.7471264367816079</c:v>
                </c:pt>
                <c:pt idx="2">
                  <c:v>8.4375</c:v>
                </c:pt>
                <c:pt idx="3">
                  <c:v>7.3333333333333339</c:v>
                </c:pt>
                <c:pt idx="4">
                  <c:v>7.5483028720626608</c:v>
                </c:pt>
                <c:pt idx="5">
                  <c:v>7.8843930635838158</c:v>
                </c:pt>
                <c:pt idx="6">
                  <c:v>7.5445205479452042</c:v>
                </c:pt>
                <c:pt idx="7">
                  <c:v>7.5137614678899087</c:v>
                </c:pt>
                <c:pt idx="8">
                  <c:v>7.7372881355932206</c:v>
                </c:pt>
                <c:pt idx="9">
                  <c:v>8.1</c:v>
                </c:pt>
                <c:pt idx="10">
                  <c:v>7.8590163934426238</c:v>
                </c:pt>
                <c:pt idx="11">
                  <c:v>7.790322580645161</c:v>
                </c:pt>
                <c:pt idx="12">
                  <c:v>7.6800000000000006</c:v>
                </c:pt>
                <c:pt idx="13">
                  <c:v>7.1928571428571431</c:v>
                </c:pt>
                <c:pt idx="14">
                  <c:v>7.6351931330472098</c:v>
                </c:pt>
                <c:pt idx="15">
                  <c:v>7.5990338164251199</c:v>
                </c:pt>
                <c:pt idx="16">
                  <c:v>7.8791946308724832</c:v>
                </c:pt>
                <c:pt idx="17">
                  <c:v>7.6604938271604919</c:v>
                </c:pt>
                <c:pt idx="18">
                  <c:v>7.6931818181818175</c:v>
                </c:pt>
                <c:pt idx="19">
                  <c:v>7.7284595300261083</c:v>
                </c:pt>
                <c:pt idx="20">
                  <c:v>7.7763157894736832</c:v>
                </c:pt>
                <c:pt idx="21">
                  <c:v>8.0399999999999991</c:v>
                </c:pt>
                <c:pt idx="22">
                  <c:v>8.1582733812949613</c:v>
                </c:pt>
                <c:pt idx="23">
                  <c:v>7.7494356659142243</c:v>
                </c:pt>
                <c:pt idx="24">
                  <c:v>7.5826771653543297</c:v>
                </c:pt>
                <c:pt idx="25">
                  <c:v>7.6876712328767107</c:v>
                </c:pt>
                <c:pt idx="26">
                  <c:v>7.8284313725490193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90-4C6E-AA42-77F42634B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100"/>
        <c:axId val="1265255176"/>
        <c:axId val="1265251896"/>
      </c:barChart>
      <c:catAx>
        <c:axId val="126525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65251896"/>
        <c:crosses val="autoZero"/>
        <c:auto val="1"/>
        <c:lblAlgn val="ctr"/>
        <c:lblOffset val="100"/>
        <c:noMultiLvlLbl val="0"/>
      </c:catAx>
      <c:valAx>
        <c:axId val="1265251896"/>
        <c:scaling>
          <c:orientation val="minMax"/>
          <c:min val="0"/>
        </c:scaling>
        <c:delete val="1"/>
        <c:axPos val="l"/>
        <c:numFmt formatCode="###0.0" sourceLinked="1"/>
        <c:majorTickMark val="none"/>
        <c:minorTickMark val="none"/>
        <c:tickLblPos val="nextTo"/>
        <c:crossAx val="126525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E78BC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20B060402020202020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Planilha1!$B$2:$B$4</c:f>
              <c:numCache>
                <c:formatCode>###0.0</c:formatCode>
                <c:ptCount val="3"/>
                <c:pt idx="0">
                  <c:v>8.4214409275257456</c:v>
                </c:pt>
                <c:pt idx="1">
                  <c:v>8.3714895726965324</c:v>
                </c:pt>
                <c:pt idx="2">
                  <c:v>8.1034008562830824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3-446B-8893-B46E50F46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100"/>
        <c:axId val="1265255176"/>
        <c:axId val="1265251896"/>
      </c:barChart>
      <c:catAx>
        <c:axId val="126525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65251896"/>
        <c:crosses val="autoZero"/>
        <c:auto val="1"/>
        <c:lblAlgn val="ctr"/>
        <c:lblOffset val="100"/>
        <c:noMultiLvlLbl val="0"/>
      </c:catAx>
      <c:valAx>
        <c:axId val="1265251896"/>
        <c:scaling>
          <c:orientation val="minMax"/>
          <c:max val="10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126525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E78BC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20B060402020202020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Comércio</c:v>
                </c:pt>
                <c:pt idx="1">
                  <c:v>Indústria</c:v>
                </c:pt>
                <c:pt idx="2">
                  <c:v>Agronegócio</c:v>
                </c:pt>
                <c:pt idx="3">
                  <c:v>Serviços</c:v>
                </c:pt>
              </c:strCache>
            </c:strRef>
          </c:cat>
          <c:val>
            <c:numRef>
              <c:f>Planilha1!$B$2:$B$5</c:f>
              <c:numCache>
                <c:formatCode>###0.0</c:formatCode>
                <c:ptCount val="4"/>
                <c:pt idx="0">
                  <c:v>8.3634425846297038</c:v>
                </c:pt>
                <c:pt idx="1">
                  <c:v>8.1661452340234195</c:v>
                </c:pt>
                <c:pt idx="2">
                  <c:v>8.5257767126527817</c:v>
                </c:pt>
                <c:pt idx="3">
                  <c:v>8.1712955780028071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9E-436C-B220-8F799DEDE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00"/>
        <c:axId val="1265255176"/>
        <c:axId val="1265251896"/>
      </c:barChart>
      <c:catAx>
        <c:axId val="126525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65251896"/>
        <c:crosses val="autoZero"/>
        <c:auto val="1"/>
        <c:lblAlgn val="ctr"/>
        <c:lblOffset val="100"/>
        <c:noMultiLvlLbl val="0"/>
      </c:catAx>
      <c:valAx>
        <c:axId val="1265251896"/>
        <c:scaling>
          <c:orientation val="minMax"/>
          <c:max val="10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126525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4F19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20B060402020202020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Planilha1!$B$2:$B$4</c:f>
              <c:numCache>
                <c:formatCode>###0.0</c:formatCode>
                <c:ptCount val="3"/>
                <c:pt idx="0">
                  <c:v>3.4223340802670643</c:v>
                </c:pt>
                <c:pt idx="1">
                  <c:v>3.7757151831003251</c:v>
                </c:pt>
                <c:pt idx="2">
                  <c:v>3.0884128950670484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9-4632-AE13-D764E3971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100"/>
        <c:axId val="1265255176"/>
        <c:axId val="1265251896"/>
      </c:barChart>
      <c:catAx>
        <c:axId val="126525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65251896"/>
        <c:crosses val="autoZero"/>
        <c:auto val="1"/>
        <c:lblAlgn val="ctr"/>
        <c:lblOffset val="100"/>
        <c:noMultiLvlLbl val="0"/>
      </c:catAx>
      <c:valAx>
        <c:axId val="1265251896"/>
        <c:scaling>
          <c:orientation val="minMax"/>
          <c:max val="10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126525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4F19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20B060402020202020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Comércio</c:v>
                </c:pt>
                <c:pt idx="1">
                  <c:v>Indústria</c:v>
                </c:pt>
                <c:pt idx="2">
                  <c:v>Agronegócio</c:v>
                </c:pt>
                <c:pt idx="3">
                  <c:v>Serviços</c:v>
                </c:pt>
              </c:strCache>
            </c:strRef>
          </c:cat>
          <c:val>
            <c:numRef>
              <c:f>Planilha1!$B$2:$B$5</c:f>
              <c:numCache>
                <c:formatCode>###0.0</c:formatCode>
                <c:ptCount val="4"/>
                <c:pt idx="0">
                  <c:v>3.577486387526609</c:v>
                </c:pt>
                <c:pt idx="1">
                  <c:v>1.4751016567565907</c:v>
                </c:pt>
                <c:pt idx="2">
                  <c:v>6.9246340277842027</c:v>
                </c:pt>
                <c:pt idx="3">
                  <c:v>3.2154437015698836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13-4301-9305-37270B411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00"/>
        <c:axId val="1265255176"/>
        <c:axId val="1265251896"/>
      </c:barChart>
      <c:catAx>
        <c:axId val="126525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65251896"/>
        <c:crosses val="autoZero"/>
        <c:auto val="1"/>
        <c:lblAlgn val="ctr"/>
        <c:lblOffset val="100"/>
        <c:noMultiLvlLbl val="0"/>
      </c:catAx>
      <c:valAx>
        <c:axId val="1265251896"/>
        <c:scaling>
          <c:orientation val="minMax"/>
          <c:max val="10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126525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586187976418559E-3"/>
          <c:y val="7.330730195021197E-2"/>
          <c:w val="0.96108748470092353"/>
          <c:h val="0.83592543006067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3494BA"/>
            </a:solidFill>
            <a:ln>
              <a:solidFill>
                <a:sysClr val="window" lastClr="FFFFFF">
                  <a:lumMod val="75000"/>
                </a:sys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3494BA"/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63-432B-92FF-FB21402AD0D2}"/>
              </c:ext>
            </c:extLst>
          </c:dPt>
          <c:dPt>
            <c:idx val="2"/>
            <c:invertIfNegative val="0"/>
            <c:bubble3D val="0"/>
            <c:spPr>
              <a:solidFill>
                <a:srgbClr val="3494BA"/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63-432B-92FF-FB21402AD0D2}"/>
              </c:ext>
            </c:extLst>
          </c:dPt>
          <c:dPt>
            <c:idx val="3"/>
            <c:invertIfNegative val="0"/>
            <c:bubble3D val="0"/>
            <c:spPr>
              <a:solidFill>
                <a:srgbClr val="3494BA"/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63-432B-92FF-FB21402AD0D2}"/>
              </c:ext>
            </c:extLst>
          </c:dPt>
          <c:dPt>
            <c:idx val="4"/>
            <c:invertIfNegative val="0"/>
            <c:bubble3D val="0"/>
            <c:spPr>
              <a:solidFill>
                <a:sysClr val="window" lastClr="FFFFFF">
                  <a:lumMod val="85000"/>
                </a:sys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63-432B-92FF-FB21402AD0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Até 10%</c:v>
                </c:pt>
                <c:pt idx="1">
                  <c:v>De 10 a 20%</c:v>
                </c:pt>
                <c:pt idx="2">
                  <c:v>De 20 a 30%</c:v>
                </c:pt>
                <c:pt idx="3">
                  <c:v>Mais de 30%</c:v>
                </c:pt>
                <c:pt idx="4">
                  <c:v>Não quer informar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0.26700260841982482</c:v>
                </c:pt>
                <c:pt idx="1">
                  <c:v>0.36575663846421835</c:v>
                </c:pt>
                <c:pt idx="2">
                  <c:v>0.19100123077961634</c:v>
                </c:pt>
                <c:pt idx="3">
                  <c:v>0.14606176094239628</c:v>
                </c:pt>
                <c:pt idx="4">
                  <c:v>3.0177761393944225E-2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63-432B-92FF-FB21402AD0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720483568"/>
        <c:axId val="720483896"/>
      </c:barChart>
      <c:catAx>
        <c:axId val="72048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037142987127753E-2"/>
          <c:y val="3.1814902400897835E-2"/>
          <c:w val="0.97592571402574446"/>
          <c:h val="0.728130385676494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Até 10%</c:v>
                </c:pt>
              </c:strCache>
            </c:strRef>
          </c:tx>
          <c:spPr>
            <a:solidFill>
              <a:srgbClr val="2683C6">
                <a:lumMod val="40000"/>
                <a:lumOff val="60000"/>
              </a:srgbClr>
            </a:solidFill>
            <a:ln>
              <a:solidFill>
                <a:sysClr val="window" lastClr="FFFFFF">
                  <a:lumMod val="65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683C6">
                  <a:lumMod val="40000"/>
                  <a:lumOff val="60000"/>
                </a:srgbClr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37-461C-BC0A-B7032CADA85D}"/>
              </c:ext>
            </c:extLst>
          </c:dPt>
          <c:dPt>
            <c:idx val="1"/>
            <c:invertIfNegative val="0"/>
            <c:bubble3D val="0"/>
            <c:spPr>
              <a:solidFill>
                <a:srgbClr val="2683C6">
                  <a:lumMod val="40000"/>
                  <a:lumOff val="60000"/>
                </a:srgbClr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37-461C-BC0A-B7032CADA85D}"/>
              </c:ext>
            </c:extLst>
          </c:dPt>
          <c:dPt>
            <c:idx val="2"/>
            <c:invertIfNegative val="0"/>
            <c:bubble3D val="0"/>
            <c:spPr>
              <a:solidFill>
                <a:srgbClr val="2683C6">
                  <a:lumMod val="40000"/>
                  <a:lumOff val="60000"/>
                </a:srgbClr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37-461C-BC0A-B7032CADA8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Planilha1!$B$2:$B$28</c:f>
              <c:numCache>
                <c:formatCode>###0%</c:formatCode>
                <c:ptCount val="27"/>
                <c:pt idx="0">
                  <c:v>0.29411764705882354</c:v>
                </c:pt>
                <c:pt idx="1">
                  <c:v>0.27891156462585032</c:v>
                </c:pt>
                <c:pt idx="2">
                  <c:v>0.18686868686868688</c:v>
                </c:pt>
                <c:pt idx="3">
                  <c:v>0.36842105263157898</c:v>
                </c:pt>
                <c:pt idx="4">
                  <c:v>0.28010471204188481</c:v>
                </c:pt>
                <c:pt idx="5">
                  <c:v>0.26625386996904021</c:v>
                </c:pt>
                <c:pt idx="6">
                  <c:v>0.27642276422764228</c:v>
                </c:pt>
                <c:pt idx="7">
                  <c:v>0.25785582255083184</c:v>
                </c:pt>
                <c:pt idx="8">
                  <c:v>0.24376731301939059</c:v>
                </c:pt>
                <c:pt idx="9">
                  <c:v>0.25301204819277107</c:v>
                </c:pt>
                <c:pt idx="10">
                  <c:v>0.22664624808575806</c:v>
                </c:pt>
                <c:pt idx="11">
                  <c:v>0.28024819027921405</c:v>
                </c:pt>
                <c:pt idx="12">
                  <c:v>0.20465116279069767</c:v>
                </c:pt>
                <c:pt idx="13">
                  <c:v>0.21764705882352942</c:v>
                </c:pt>
                <c:pt idx="14">
                  <c:v>0.23046875</c:v>
                </c:pt>
                <c:pt idx="15">
                  <c:v>0.27007299270072993</c:v>
                </c:pt>
                <c:pt idx="16">
                  <c:v>0.27272727272727271</c:v>
                </c:pt>
                <c:pt idx="17">
                  <c:v>0.3408662900188324</c:v>
                </c:pt>
                <c:pt idx="18">
                  <c:v>0.23287671232876711</c:v>
                </c:pt>
                <c:pt idx="19">
                  <c:v>0.22008032128514057</c:v>
                </c:pt>
                <c:pt idx="20">
                  <c:v>0.24545454545454548</c:v>
                </c:pt>
                <c:pt idx="21">
                  <c:v>0.11042944785276074</c:v>
                </c:pt>
                <c:pt idx="22">
                  <c:v>0.28768497617256084</c:v>
                </c:pt>
                <c:pt idx="23">
                  <c:v>0.26767916468913144</c:v>
                </c:pt>
                <c:pt idx="24">
                  <c:v>0.19444444444444442</c:v>
                </c:pt>
                <c:pt idx="25">
                  <c:v>0.27272727272727271</c:v>
                </c:pt>
                <c:pt idx="26">
                  <c:v>0.26878130217028384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37-461C-BC0A-B7032CADA85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De 10 a 20%</c:v>
                </c:pt>
              </c:strCache>
            </c:strRef>
          </c:tx>
          <c:spPr>
            <a:solidFill>
              <a:srgbClr val="2683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Planilha1!$C$2:$C$28</c:f>
              <c:numCache>
                <c:formatCode>###0%</c:formatCode>
                <c:ptCount val="27"/>
                <c:pt idx="0">
                  <c:v>0.31764705882352939</c:v>
                </c:pt>
                <c:pt idx="1">
                  <c:v>0.37755102040816324</c:v>
                </c:pt>
                <c:pt idx="2">
                  <c:v>0.47979797979797978</c:v>
                </c:pt>
                <c:pt idx="3">
                  <c:v>0.15789473684210525</c:v>
                </c:pt>
                <c:pt idx="4">
                  <c:v>0.37783595113438045</c:v>
                </c:pt>
                <c:pt idx="5">
                  <c:v>0.3601651186790506</c:v>
                </c:pt>
                <c:pt idx="6">
                  <c:v>0.35365853658536589</c:v>
                </c:pt>
                <c:pt idx="7">
                  <c:v>0.3512014787430684</c:v>
                </c:pt>
                <c:pt idx="8">
                  <c:v>0.36842105263157898</c:v>
                </c:pt>
                <c:pt idx="9">
                  <c:v>0.25301204819277107</c:v>
                </c:pt>
                <c:pt idx="10">
                  <c:v>0.40888208269525267</c:v>
                </c:pt>
                <c:pt idx="11">
                  <c:v>0.3567735263702172</c:v>
                </c:pt>
                <c:pt idx="12">
                  <c:v>0.40930232558139534</c:v>
                </c:pt>
                <c:pt idx="13">
                  <c:v>0.44117647058823528</c:v>
                </c:pt>
                <c:pt idx="14">
                  <c:v>0.37890625</c:v>
                </c:pt>
                <c:pt idx="15">
                  <c:v>0.35839416058394163</c:v>
                </c:pt>
                <c:pt idx="16">
                  <c:v>0.32727272727272727</c:v>
                </c:pt>
                <c:pt idx="17">
                  <c:v>0.33333333333333337</c:v>
                </c:pt>
                <c:pt idx="18">
                  <c:v>0.42465753424657537</c:v>
                </c:pt>
                <c:pt idx="19">
                  <c:v>0.36626506024096384</c:v>
                </c:pt>
                <c:pt idx="20">
                  <c:v>0.36969696969696969</c:v>
                </c:pt>
                <c:pt idx="21">
                  <c:v>0.5214723926380368</c:v>
                </c:pt>
                <c:pt idx="22">
                  <c:v>0.36067218459994982</c:v>
                </c:pt>
                <c:pt idx="23">
                  <c:v>0.37114380635975325</c:v>
                </c:pt>
                <c:pt idx="24">
                  <c:v>0.43981481481481483</c:v>
                </c:pt>
                <c:pt idx="25">
                  <c:v>0.35587583148558755</c:v>
                </c:pt>
                <c:pt idx="26">
                  <c:v>0.36060100166944908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837-461C-BC0A-B7032CADA85D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De 20 a 30%</c:v>
                </c:pt>
              </c:strCache>
            </c:strRef>
          </c:tx>
          <c:spPr>
            <a:solidFill>
              <a:srgbClr val="58B6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Planilha1!$D$2:$D$28</c:f>
              <c:numCache>
                <c:formatCode>###0%</c:formatCode>
                <c:ptCount val="27"/>
                <c:pt idx="0">
                  <c:v>0.22352941176470587</c:v>
                </c:pt>
                <c:pt idx="1">
                  <c:v>0.18027210884353742</c:v>
                </c:pt>
                <c:pt idx="2">
                  <c:v>0.14646464646464646</c:v>
                </c:pt>
                <c:pt idx="3">
                  <c:v>0.26315789473684209</c:v>
                </c:pt>
                <c:pt idx="4">
                  <c:v>0.18150087260034906</c:v>
                </c:pt>
                <c:pt idx="5">
                  <c:v>0.17337461300309598</c:v>
                </c:pt>
                <c:pt idx="6">
                  <c:v>0.22357723577235775</c:v>
                </c:pt>
                <c:pt idx="7">
                  <c:v>0.1876155268022181</c:v>
                </c:pt>
                <c:pt idx="8">
                  <c:v>0.2105263157894737</c:v>
                </c:pt>
                <c:pt idx="9">
                  <c:v>0.39759036144578308</c:v>
                </c:pt>
                <c:pt idx="10">
                  <c:v>0.1669218989280245</c:v>
                </c:pt>
                <c:pt idx="11">
                  <c:v>0.15305067218200621</c:v>
                </c:pt>
                <c:pt idx="12">
                  <c:v>0.20465116279069767</c:v>
                </c:pt>
                <c:pt idx="13">
                  <c:v>0.18235294117647058</c:v>
                </c:pt>
                <c:pt idx="14">
                  <c:v>0.16015625</c:v>
                </c:pt>
                <c:pt idx="15">
                  <c:v>0.21605839416058395</c:v>
                </c:pt>
                <c:pt idx="16">
                  <c:v>0.18545454545454546</c:v>
                </c:pt>
                <c:pt idx="17">
                  <c:v>0.1751412429378531</c:v>
                </c:pt>
                <c:pt idx="18">
                  <c:v>0.23287671232876711</c:v>
                </c:pt>
                <c:pt idx="19">
                  <c:v>0.26024096385542167</c:v>
                </c:pt>
                <c:pt idx="20">
                  <c:v>0.23333333333333331</c:v>
                </c:pt>
                <c:pt idx="21">
                  <c:v>0.25766871165644173</c:v>
                </c:pt>
                <c:pt idx="22">
                  <c:v>0.15976925006270379</c:v>
                </c:pt>
                <c:pt idx="23">
                  <c:v>0.21120075937351687</c:v>
                </c:pt>
                <c:pt idx="24">
                  <c:v>0.15740740740740741</c:v>
                </c:pt>
                <c:pt idx="25">
                  <c:v>0.23946784922394676</c:v>
                </c:pt>
                <c:pt idx="26">
                  <c:v>0.18530884808013354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37-461C-BC0A-B7032CADA85D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Mais de 30%</c:v>
                </c:pt>
              </c:strCache>
            </c:strRef>
          </c:tx>
          <c:spPr>
            <a:solidFill>
              <a:srgbClr val="75BDA7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Planilha1!$E$2:$E$28</c:f>
              <c:numCache>
                <c:formatCode>###0%</c:formatCode>
                <c:ptCount val="27"/>
                <c:pt idx="0">
                  <c:v>0.12941176470588237</c:v>
                </c:pt>
                <c:pt idx="1">
                  <c:v>0.14455782312925169</c:v>
                </c:pt>
                <c:pt idx="2">
                  <c:v>0.18686868686868688</c:v>
                </c:pt>
                <c:pt idx="3">
                  <c:v>0.10526315789473685</c:v>
                </c:pt>
                <c:pt idx="4">
                  <c:v>0.1326352530541012</c:v>
                </c:pt>
                <c:pt idx="5">
                  <c:v>0.15995872033023736</c:v>
                </c:pt>
                <c:pt idx="6">
                  <c:v>0.13821138211382114</c:v>
                </c:pt>
                <c:pt idx="7">
                  <c:v>0.17190388170055454</c:v>
                </c:pt>
                <c:pt idx="8">
                  <c:v>0.12188365650969529</c:v>
                </c:pt>
                <c:pt idx="9">
                  <c:v>4.8192771084337352E-2</c:v>
                </c:pt>
                <c:pt idx="10">
                  <c:v>0.15926493108728942</c:v>
                </c:pt>
                <c:pt idx="11">
                  <c:v>0.16546018614270941</c:v>
                </c:pt>
                <c:pt idx="12">
                  <c:v>0.15813953488372093</c:v>
                </c:pt>
                <c:pt idx="13">
                  <c:v>0.1588235294117647</c:v>
                </c:pt>
                <c:pt idx="14">
                  <c:v>0.19921875</c:v>
                </c:pt>
                <c:pt idx="15">
                  <c:v>0.12846715328467154</c:v>
                </c:pt>
                <c:pt idx="16">
                  <c:v>0.2</c:v>
                </c:pt>
                <c:pt idx="17">
                  <c:v>9.7928436911487754E-2</c:v>
                </c:pt>
                <c:pt idx="18">
                  <c:v>0.1095890410958904</c:v>
                </c:pt>
                <c:pt idx="19">
                  <c:v>0.12690763052208834</c:v>
                </c:pt>
                <c:pt idx="20">
                  <c:v>0.12424242424242424</c:v>
                </c:pt>
                <c:pt idx="21">
                  <c:v>0.11042944785276074</c:v>
                </c:pt>
                <c:pt idx="22">
                  <c:v>0.16904941058439932</c:v>
                </c:pt>
                <c:pt idx="23">
                  <c:v>0.12672045562411011</c:v>
                </c:pt>
                <c:pt idx="24">
                  <c:v>0.15740740740740741</c:v>
                </c:pt>
                <c:pt idx="25">
                  <c:v>9.866962305986697E-2</c:v>
                </c:pt>
                <c:pt idx="26">
                  <c:v>0.13355592654424039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837-461C-BC0A-B7032CADA8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720483568"/>
        <c:axId val="720483896"/>
      </c:barChart>
      <c:catAx>
        <c:axId val="72048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337606837606838"/>
          <c:y val="0.88150292732572566"/>
          <c:w val="0.63803873073558126"/>
          <c:h val="0.10259957517429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swald" panose="00000500000000000000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E78BC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20B060402020202020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Comércio</c:v>
                </c:pt>
                <c:pt idx="1">
                  <c:v>Indústria</c:v>
                </c:pt>
                <c:pt idx="2">
                  <c:v>Agronegócio</c:v>
                </c:pt>
                <c:pt idx="3">
                  <c:v>Serviços</c:v>
                </c:pt>
              </c:strCache>
            </c:strRef>
          </c:cat>
          <c:val>
            <c:numRef>
              <c:f>Planilha1!$B$2:$B$5</c:f>
              <c:numCache>
                <c:formatCode>###0.0</c:formatCode>
                <c:ptCount val="4"/>
                <c:pt idx="0">
                  <c:v>9.161354396013941</c:v>
                </c:pt>
                <c:pt idx="1">
                  <c:v>9.1096111024935507</c:v>
                </c:pt>
                <c:pt idx="2">
                  <c:v>9.0836276431393141</c:v>
                </c:pt>
                <c:pt idx="3">
                  <c:v>9.0983800682258629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3C-45BB-9384-74FDE0B4C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8"/>
        <c:overlap val="-100"/>
        <c:axId val="1265255176"/>
        <c:axId val="1265251896"/>
      </c:barChart>
      <c:catAx>
        <c:axId val="126525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65251896"/>
        <c:crosses val="autoZero"/>
        <c:auto val="1"/>
        <c:lblAlgn val="ctr"/>
        <c:lblOffset val="100"/>
        <c:noMultiLvlLbl val="0"/>
      </c:catAx>
      <c:valAx>
        <c:axId val="1265251896"/>
        <c:scaling>
          <c:orientation val="minMax"/>
          <c:min val="0"/>
        </c:scaling>
        <c:delete val="1"/>
        <c:axPos val="l"/>
        <c:numFmt formatCode="###0.0" sourceLinked="1"/>
        <c:majorTickMark val="none"/>
        <c:minorTickMark val="none"/>
        <c:tickLblPos val="nextTo"/>
        <c:crossAx val="126525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037142987127753E-2"/>
          <c:y val="3.1814902400897835E-2"/>
          <c:w val="0.97592571402574446"/>
          <c:h val="0.62117044279489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Até 10%</c:v>
                </c:pt>
              </c:strCache>
            </c:strRef>
          </c:tx>
          <c:spPr>
            <a:solidFill>
              <a:srgbClr val="2683C6">
                <a:lumMod val="40000"/>
                <a:lumOff val="60000"/>
              </a:srgbClr>
            </a:solidFill>
            <a:ln>
              <a:solidFill>
                <a:sysClr val="window" lastClr="FFFFFF">
                  <a:lumMod val="65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683C6">
                  <a:lumMod val="40000"/>
                  <a:lumOff val="60000"/>
                </a:srgbClr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37-461C-BC0A-B7032CADA85D}"/>
              </c:ext>
            </c:extLst>
          </c:dPt>
          <c:dPt>
            <c:idx val="1"/>
            <c:invertIfNegative val="0"/>
            <c:bubble3D val="0"/>
            <c:spPr>
              <a:solidFill>
                <a:srgbClr val="2683C6">
                  <a:lumMod val="40000"/>
                  <a:lumOff val="60000"/>
                </a:srgbClr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37-461C-BC0A-B7032CADA85D}"/>
              </c:ext>
            </c:extLst>
          </c:dPt>
          <c:dPt>
            <c:idx val="2"/>
            <c:invertIfNegative val="0"/>
            <c:bubble3D val="0"/>
            <c:spPr>
              <a:solidFill>
                <a:srgbClr val="2683C6">
                  <a:lumMod val="40000"/>
                  <a:lumOff val="60000"/>
                </a:srgbClr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37-461C-BC0A-B7032CADA8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0.26695563488016316</c:v>
                </c:pt>
                <c:pt idx="1">
                  <c:v>0.25401459854014596</c:v>
                </c:pt>
                <c:pt idx="2">
                  <c:v>0.31791369140018627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37-461C-BC0A-B7032CADA85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De 10 a 20%</c:v>
                </c:pt>
              </c:strCache>
            </c:strRef>
          </c:tx>
          <c:spPr>
            <a:solidFill>
              <a:srgbClr val="2683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Planilha1!$C$2:$C$4</c:f>
              <c:numCache>
                <c:formatCode>###0%</c:formatCode>
                <c:ptCount val="3"/>
                <c:pt idx="0">
                  <c:v>0.35517593064762876</c:v>
                </c:pt>
                <c:pt idx="1">
                  <c:v>0.37187860161352282</c:v>
                </c:pt>
                <c:pt idx="2">
                  <c:v>0.35485873952188762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837-461C-BC0A-B7032CADA85D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De 20 a 30%</c:v>
                </c:pt>
              </c:strCache>
            </c:strRef>
          </c:tx>
          <c:spPr>
            <a:solidFill>
              <a:srgbClr val="58B6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Planilha1!$D$2:$D$4</c:f>
              <c:numCache>
                <c:formatCode>###0%</c:formatCode>
                <c:ptCount val="3"/>
                <c:pt idx="0">
                  <c:v>0.17848036715961244</c:v>
                </c:pt>
                <c:pt idx="1">
                  <c:v>0.19416058394160582</c:v>
                </c:pt>
                <c:pt idx="2">
                  <c:v>0.19372865569698852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37-461C-BC0A-B7032CADA85D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Mais de 30%</c:v>
                </c:pt>
              </c:strCache>
            </c:strRef>
          </c:tx>
          <c:spPr>
            <a:solidFill>
              <a:srgbClr val="75BDA7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Planilha1!$E$2:$E$4</c:f>
              <c:numCache>
                <c:formatCode>###0%</c:formatCode>
                <c:ptCount val="3"/>
                <c:pt idx="0">
                  <c:v>0.16318204997450281</c:v>
                </c:pt>
                <c:pt idx="1">
                  <c:v>0.14852093737994621</c:v>
                </c:pt>
                <c:pt idx="2">
                  <c:v>0.11549208320397392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837-461C-BC0A-B7032CADA8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20483568"/>
        <c:axId val="720483896"/>
      </c:barChart>
      <c:catAx>
        <c:axId val="72048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2950707089839217"/>
          <c:w val="0.98953442703417449"/>
          <c:h val="0.22081851396368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swald" panose="00000500000000000000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037142987127753E-2"/>
          <c:y val="3.1814902400897835E-2"/>
          <c:w val="0.97592571402574446"/>
          <c:h val="0.62117044279489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Até 10%</c:v>
                </c:pt>
              </c:strCache>
            </c:strRef>
          </c:tx>
          <c:spPr>
            <a:solidFill>
              <a:srgbClr val="2683C6">
                <a:lumMod val="40000"/>
                <a:lumOff val="60000"/>
              </a:srgbClr>
            </a:solidFill>
            <a:ln>
              <a:solidFill>
                <a:sysClr val="window" lastClr="FFFFFF">
                  <a:lumMod val="65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683C6">
                  <a:lumMod val="40000"/>
                  <a:lumOff val="60000"/>
                </a:srgbClr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98-4573-A5D0-E4C917272069}"/>
              </c:ext>
            </c:extLst>
          </c:dPt>
          <c:dPt>
            <c:idx val="1"/>
            <c:invertIfNegative val="0"/>
            <c:bubble3D val="0"/>
            <c:spPr>
              <a:solidFill>
                <a:srgbClr val="2683C6">
                  <a:lumMod val="40000"/>
                  <a:lumOff val="60000"/>
                </a:srgbClr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98-4573-A5D0-E4C917272069}"/>
              </c:ext>
            </c:extLst>
          </c:dPt>
          <c:dPt>
            <c:idx val="2"/>
            <c:invertIfNegative val="0"/>
            <c:bubble3D val="0"/>
            <c:spPr>
              <a:solidFill>
                <a:srgbClr val="2683C6">
                  <a:lumMod val="40000"/>
                  <a:lumOff val="60000"/>
                </a:srgbClr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98-4573-A5D0-E4C9172720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Comércio</c:v>
                </c:pt>
                <c:pt idx="1">
                  <c:v>Indústria</c:v>
                </c:pt>
                <c:pt idx="2">
                  <c:v>Agronegócio</c:v>
                </c:pt>
                <c:pt idx="3">
                  <c:v>Serviços</c:v>
                </c:pt>
              </c:strCache>
            </c:strRef>
          </c:cat>
          <c:val>
            <c:numRef>
              <c:f>Planilha1!$B$2:$B$5</c:f>
              <c:numCache>
                <c:formatCode>###0%</c:formatCode>
                <c:ptCount val="4"/>
                <c:pt idx="0">
                  <c:v>0.31347368421052635</c:v>
                </c:pt>
                <c:pt idx="1">
                  <c:v>0.28567907320680308</c:v>
                </c:pt>
                <c:pt idx="2">
                  <c:v>0.22369212266987371</c:v>
                </c:pt>
                <c:pt idx="3">
                  <c:v>0.26489199214488329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98-4573-A5D0-E4C91727206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De 10 a 20%</c:v>
                </c:pt>
              </c:strCache>
            </c:strRef>
          </c:tx>
          <c:spPr>
            <a:solidFill>
              <a:srgbClr val="2683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Comércio</c:v>
                </c:pt>
                <c:pt idx="1">
                  <c:v>Indústria</c:v>
                </c:pt>
                <c:pt idx="2">
                  <c:v>Agronegócio</c:v>
                </c:pt>
                <c:pt idx="3">
                  <c:v>Serviços</c:v>
                </c:pt>
              </c:strCache>
            </c:strRef>
          </c:cat>
          <c:val>
            <c:numRef>
              <c:f>Planilha1!$C$2:$C$5</c:f>
              <c:numCache>
                <c:formatCode>###0%</c:formatCode>
                <c:ptCount val="4"/>
                <c:pt idx="0">
                  <c:v>0.36484210526315791</c:v>
                </c:pt>
                <c:pt idx="1">
                  <c:v>0.33916687207296031</c:v>
                </c:pt>
                <c:pt idx="2">
                  <c:v>0.36380036079374628</c:v>
                </c:pt>
                <c:pt idx="3">
                  <c:v>0.38839188304603972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698-4573-A5D0-E4C91727206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De 20 a 30%</c:v>
                </c:pt>
              </c:strCache>
            </c:strRef>
          </c:tx>
          <c:spPr>
            <a:solidFill>
              <a:srgbClr val="58B6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Comércio</c:v>
                </c:pt>
                <c:pt idx="1">
                  <c:v>Indústria</c:v>
                </c:pt>
                <c:pt idx="2">
                  <c:v>Agronegócio</c:v>
                </c:pt>
                <c:pt idx="3">
                  <c:v>Serviços</c:v>
                </c:pt>
              </c:strCache>
            </c:strRef>
          </c:cat>
          <c:val>
            <c:numRef>
              <c:f>Planilha1!$D$2:$D$5</c:f>
              <c:numCache>
                <c:formatCode>###0%</c:formatCode>
                <c:ptCount val="4"/>
                <c:pt idx="0">
                  <c:v>0.19052631578947371</c:v>
                </c:pt>
                <c:pt idx="1">
                  <c:v>0.17254128666502344</c:v>
                </c:pt>
                <c:pt idx="2">
                  <c:v>0.2006915213469633</c:v>
                </c:pt>
                <c:pt idx="3">
                  <c:v>0.19812349989090117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98-4573-A5D0-E4C917272069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Mais de 30%</c:v>
                </c:pt>
              </c:strCache>
            </c:strRef>
          </c:tx>
          <c:spPr>
            <a:solidFill>
              <a:srgbClr val="75BDA7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Oswald" panose="00000500000000000000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Comércio</c:v>
                </c:pt>
                <c:pt idx="1">
                  <c:v>Indústria</c:v>
                </c:pt>
                <c:pt idx="2">
                  <c:v>Agronegócio</c:v>
                </c:pt>
                <c:pt idx="3">
                  <c:v>Serviços</c:v>
                </c:pt>
              </c:strCache>
            </c:strRef>
          </c:cat>
          <c:val>
            <c:numRef>
              <c:f>Planilha1!$E$2:$E$5</c:f>
              <c:numCache>
                <c:formatCode>###0%</c:formatCode>
                <c:ptCount val="4"/>
                <c:pt idx="0">
                  <c:v>0.10252631578947369</c:v>
                </c:pt>
                <c:pt idx="1">
                  <c:v>0.17155533645550899</c:v>
                </c:pt>
                <c:pt idx="2">
                  <c:v>0.17904389657245939</c:v>
                </c:pt>
                <c:pt idx="3">
                  <c:v>0.12066332096879773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698-4573-A5D0-E4C9172720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20483568"/>
        <c:axId val="720483896"/>
      </c:barChart>
      <c:catAx>
        <c:axId val="72048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0000500000000000000" pitchFamily="2" charset="0"/>
                <a:ea typeface="+mn-ea"/>
                <a:cs typeface="+mn-cs"/>
              </a:defRPr>
            </a:pPr>
            <a:endParaRPr lang="pt-BR"/>
          </a:p>
        </c:txPr>
        <c:crossAx val="720483896"/>
        <c:crosses val="autoZero"/>
        <c:auto val="1"/>
        <c:lblAlgn val="ctr"/>
        <c:lblOffset val="100"/>
        <c:noMultiLvlLbl val="0"/>
      </c:catAx>
      <c:valAx>
        <c:axId val="7204838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04835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2950707089839217"/>
          <c:w val="0.98953442703417449"/>
          <c:h val="0.22081851396368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swald" panose="00000500000000000000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swald" panose="00000500000000000000" pitchFamily="2" charset="0"/>
        </a:defRPr>
      </a:pPr>
      <a:endParaRPr lang="pt-BR"/>
    </a:p>
  </c:txPr>
  <c:externalData r:id="rId4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43203048639623E-2"/>
          <c:y val="3.0444896480814047E-2"/>
          <c:w val="0.9491359390272075"/>
          <c:h val="0.806045741876965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Crescimento de consumo</c:v>
                </c:pt>
              </c:strCache>
            </c:strRef>
          </c:tx>
          <c:spPr>
            <a:solidFill>
              <a:srgbClr val="0E79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2B474D"/>
                    </a:solidFill>
                    <a:latin typeface="Oswald" panose="00000500000000000000" pitchFamily="2" charset="0"/>
                    <a:ea typeface="+mn-ea"/>
                    <a:cs typeface="Lato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0%</c:formatCode>
                <c:ptCount val="11"/>
                <c:pt idx="0">
                  <c:v>1.7201752891211276E-2</c:v>
                </c:pt>
                <c:pt idx="1">
                  <c:v>6.7565191425219217E-4</c:v>
                </c:pt>
                <c:pt idx="2">
                  <c:v>2.3750663469101984E-3</c:v>
                </c:pt>
                <c:pt idx="3">
                  <c:v>3.0762273400442007E-3</c:v>
                </c:pt>
                <c:pt idx="4">
                  <c:v>1.9517531333627422E-3</c:v>
                </c:pt>
                <c:pt idx="5">
                  <c:v>1.6947676363690128E-2</c:v>
                </c:pt>
                <c:pt idx="6">
                  <c:v>9.3942436139501703E-3</c:v>
                </c:pt>
                <c:pt idx="7">
                  <c:v>2.6644455550192042E-2</c:v>
                </c:pt>
                <c:pt idx="8">
                  <c:v>8.4449590393025464E-2</c:v>
                </c:pt>
                <c:pt idx="9">
                  <c:v>9.3114727781973008E-2</c:v>
                </c:pt>
                <c:pt idx="10">
                  <c:v>0.74416885467135929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9-403A-B662-A42523BD5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40"/>
        <c:axId val="630372528"/>
        <c:axId val="630366296"/>
      </c:barChart>
      <c:catAx>
        <c:axId val="63037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B474D"/>
                </a:solidFill>
                <a:latin typeface="Oswald" panose="00000500000000000000" pitchFamily="2" charset="0"/>
                <a:ea typeface="+mn-ea"/>
                <a:cs typeface="Lato" panose="020B0502040204020203" pitchFamily="34" charset="0"/>
              </a:defRPr>
            </a:pPr>
            <a:endParaRPr lang="pt-BR"/>
          </a:p>
        </c:txPr>
        <c:crossAx val="630366296"/>
        <c:crosses val="autoZero"/>
        <c:auto val="1"/>
        <c:lblAlgn val="ctr"/>
        <c:lblOffset val="100"/>
        <c:noMultiLvlLbl val="0"/>
      </c:catAx>
      <c:valAx>
        <c:axId val="6303662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3037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rgbClr val="2B474D"/>
          </a:solidFill>
          <a:latin typeface="Oswald" panose="00000500000000000000" pitchFamily="2" charset="0"/>
          <a:cs typeface="Lato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E78BC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20B060402020202020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Planilha1!$B$2:$B$28</c:f>
              <c:numCache>
                <c:formatCode>0.0</c:formatCode>
                <c:ptCount val="27"/>
                <c:pt idx="0">
                  <c:v>88.439306358381515</c:v>
                </c:pt>
                <c:pt idx="1">
                  <c:v>85.724637681159422</c:v>
                </c:pt>
                <c:pt idx="2">
                  <c:v>87.749287749287745</c:v>
                </c:pt>
                <c:pt idx="3">
                  <c:v>80.126182965299677</c:v>
                </c:pt>
                <c:pt idx="4">
                  <c:v>78.357235984354631</c:v>
                </c:pt>
                <c:pt idx="5">
                  <c:v>77.762863534675617</c:v>
                </c:pt>
                <c:pt idx="6">
                  <c:v>81.957928802588995</c:v>
                </c:pt>
                <c:pt idx="7">
                  <c:v>78.566256335988399</c:v>
                </c:pt>
                <c:pt idx="8">
                  <c:v>76.31578947368422</c:v>
                </c:pt>
                <c:pt idx="9">
                  <c:v>80.079681274900395</c:v>
                </c:pt>
                <c:pt idx="10">
                  <c:v>76.244193762441938</c:v>
                </c:pt>
                <c:pt idx="11">
                  <c:v>75.479930191972073</c:v>
                </c:pt>
                <c:pt idx="12">
                  <c:v>68.711656441717793</c:v>
                </c:pt>
                <c:pt idx="13">
                  <c:v>74.159663865546221</c:v>
                </c:pt>
                <c:pt idx="14">
                  <c:v>76.031746031746025</c:v>
                </c:pt>
                <c:pt idx="15">
                  <c:v>74.915165753067086</c:v>
                </c:pt>
                <c:pt idx="16">
                  <c:v>77.645051194539249</c:v>
                </c:pt>
                <c:pt idx="17">
                  <c:v>80.613026819923377</c:v>
                </c:pt>
                <c:pt idx="18">
                  <c:v>85.08064516129032</c:v>
                </c:pt>
                <c:pt idx="19">
                  <c:v>75</c:v>
                </c:pt>
                <c:pt idx="20">
                  <c:v>74.672489082969435</c:v>
                </c:pt>
                <c:pt idx="21">
                  <c:v>76.079734219269099</c:v>
                </c:pt>
                <c:pt idx="22">
                  <c:v>80.334562697576388</c:v>
                </c:pt>
                <c:pt idx="23">
                  <c:v>78.768529076396803</c:v>
                </c:pt>
                <c:pt idx="24">
                  <c:v>75.514403292181072</c:v>
                </c:pt>
                <c:pt idx="25">
                  <c:v>85.808823529411754</c:v>
                </c:pt>
                <c:pt idx="26">
                  <c:v>81.031746031746039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F-48C5-9996-5EADD0ACD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100"/>
        <c:axId val="1265255176"/>
        <c:axId val="1265251896"/>
      </c:barChart>
      <c:catAx>
        <c:axId val="126525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65251896"/>
        <c:crosses val="autoZero"/>
        <c:auto val="1"/>
        <c:lblAlgn val="ctr"/>
        <c:lblOffset val="100"/>
        <c:noMultiLvlLbl val="0"/>
      </c:catAx>
      <c:valAx>
        <c:axId val="1265251896"/>
        <c:scaling>
          <c:orientation val="minMax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126525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E78BC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20B060402020202020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MEI</c:v>
                </c:pt>
                <c:pt idx="1">
                  <c:v>ME</c:v>
                </c:pt>
                <c:pt idx="2">
                  <c:v>EPP</c:v>
                </c:pt>
              </c:strCache>
            </c:strRef>
          </c:cat>
          <c:val>
            <c:numRef>
              <c:f>Planilha1!$B$2:$B$4</c:f>
              <c:numCache>
                <c:formatCode>0.0</c:formatCode>
                <c:ptCount val="3"/>
                <c:pt idx="0">
                  <c:v>81.071428571428569</c:v>
                </c:pt>
                <c:pt idx="1">
                  <c:v>80.839391030037021</c:v>
                </c:pt>
                <c:pt idx="2">
                  <c:v>77.119192442086188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0-43F1-9B2A-DC92BFCA6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8"/>
        <c:overlap val="-100"/>
        <c:axId val="1265255176"/>
        <c:axId val="1265251896"/>
      </c:barChart>
      <c:catAx>
        <c:axId val="126525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65251896"/>
        <c:crosses val="autoZero"/>
        <c:auto val="1"/>
        <c:lblAlgn val="ctr"/>
        <c:lblOffset val="100"/>
        <c:noMultiLvlLbl val="0"/>
      </c:catAx>
      <c:valAx>
        <c:axId val="1265251896"/>
        <c:scaling>
          <c:orientation val="minMax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126525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NPS:</c:v>
                </c:pt>
              </c:strCache>
            </c:strRef>
          </c:tx>
          <c:spPr>
            <a:solidFill>
              <a:srgbClr val="0E78BC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20B060402020202020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Comércio</c:v>
                </c:pt>
                <c:pt idx="1">
                  <c:v>Indústria</c:v>
                </c:pt>
                <c:pt idx="2">
                  <c:v>Agronegócio</c:v>
                </c:pt>
                <c:pt idx="3">
                  <c:v>Serviços</c:v>
                </c:pt>
              </c:strCache>
            </c:strRef>
          </c:cat>
          <c:val>
            <c:numRef>
              <c:f>Planilha1!$B$2:$B$5</c:f>
              <c:numCache>
                <c:formatCode>0.0</c:formatCode>
                <c:ptCount val="4"/>
                <c:pt idx="0">
                  <c:v>79.832553558236881</c:v>
                </c:pt>
                <c:pt idx="1">
                  <c:v>78.725522734815783</c:v>
                </c:pt>
                <c:pt idx="2">
                  <c:v>77.850300923963715</c:v>
                </c:pt>
                <c:pt idx="3">
                  <c:v>77.887191369198462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3C-45BB-9384-74FDE0B4C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8"/>
        <c:overlap val="-100"/>
        <c:axId val="1265255176"/>
        <c:axId val="1265251896"/>
      </c:barChart>
      <c:catAx>
        <c:axId val="126525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65251896"/>
        <c:crosses val="autoZero"/>
        <c:auto val="1"/>
        <c:lblAlgn val="ctr"/>
        <c:lblOffset val="100"/>
        <c:noMultiLvlLbl val="0"/>
      </c:catAx>
      <c:valAx>
        <c:axId val="1265251896"/>
        <c:scaling>
          <c:orientation val="minMax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126525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43203048639623E-2"/>
          <c:y val="3.0444896480814047E-2"/>
          <c:w val="0.9491359390272075"/>
          <c:h val="0.806045741876965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Crescimento de consumo</c:v>
                </c:pt>
              </c:strCache>
            </c:strRef>
          </c:tx>
          <c:spPr>
            <a:solidFill>
              <a:srgbClr val="0E79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2B474D"/>
                    </a:solidFill>
                    <a:latin typeface="Oswald" panose="00000500000000000000" pitchFamily="2" charset="0"/>
                    <a:ea typeface="+mn-ea"/>
                    <a:cs typeface="Lato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0%</c:formatCode>
                <c:ptCount val="11"/>
                <c:pt idx="0">
                  <c:v>8.8781772921731027E-3</c:v>
                </c:pt>
                <c:pt idx="1">
                  <c:v>1.3832162769678166E-3</c:v>
                </c:pt>
                <c:pt idx="2">
                  <c:v>1.7950416313696549E-3</c:v>
                </c:pt>
                <c:pt idx="3">
                  <c:v>4.5874205504529593E-3</c:v>
                </c:pt>
                <c:pt idx="4">
                  <c:v>4.1576297110614384E-3</c:v>
                </c:pt>
                <c:pt idx="5">
                  <c:v>1.4418877493836602E-2</c:v>
                </c:pt>
                <c:pt idx="6">
                  <c:v>1.3910632846312396E-2</c:v>
                </c:pt>
                <c:pt idx="7">
                  <c:v>3.9873386978301825E-2</c:v>
                </c:pt>
                <c:pt idx="8">
                  <c:v>0.14096491668002895</c:v>
                </c:pt>
                <c:pt idx="9">
                  <c:v>0.2070252907034153</c:v>
                </c:pt>
                <c:pt idx="10">
                  <c:v>0.56300540983604019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9-403A-B662-A42523BD5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40"/>
        <c:axId val="630372528"/>
        <c:axId val="630366296"/>
      </c:barChart>
      <c:catAx>
        <c:axId val="63037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B474D"/>
                </a:solidFill>
                <a:latin typeface="Oswald" panose="00000500000000000000" pitchFamily="2" charset="0"/>
                <a:ea typeface="+mn-ea"/>
                <a:cs typeface="Lato" panose="020B0502040204020203" pitchFamily="34" charset="0"/>
              </a:defRPr>
            </a:pPr>
            <a:endParaRPr lang="pt-BR"/>
          </a:p>
        </c:txPr>
        <c:crossAx val="630366296"/>
        <c:crosses val="autoZero"/>
        <c:auto val="1"/>
        <c:lblAlgn val="ctr"/>
        <c:lblOffset val="100"/>
        <c:noMultiLvlLbl val="0"/>
      </c:catAx>
      <c:valAx>
        <c:axId val="6303662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3037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rgbClr val="2B474D"/>
          </a:solidFill>
          <a:latin typeface="Oswald" panose="00000500000000000000" pitchFamily="2" charset="0"/>
          <a:cs typeface="Lato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E78BC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swald" panose="020B060402020202020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Planilha1!$A$2:$A$28</c:f>
              <c:strCache>
                <c:ptCount val="27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</c:strCache>
            </c:strRef>
          </c:cat>
          <c:val>
            <c:numRef>
              <c:f>Planilha1!$B$2:$B$28</c:f>
              <c:numCache>
                <c:formatCode>###0.0</c:formatCode>
                <c:ptCount val="27"/>
                <c:pt idx="0">
                  <c:v>9.3174603174603163</c:v>
                </c:pt>
                <c:pt idx="1">
                  <c:v>9.2375478927203059</c:v>
                </c:pt>
                <c:pt idx="2">
                  <c:v>9.0208333333333339</c:v>
                </c:pt>
                <c:pt idx="3">
                  <c:v>9.155555555555555</c:v>
                </c:pt>
                <c:pt idx="4">
                  <c:v>8.9738903394255889</c:v>
                </c:pt>
                <c:pt idx="5">
                  <c:v>9.0375722543352577</c:v>
                </c:pt>
                <c:pt idx="6">
                  <c:v>9.0171232876712324</c:v>
                </c:pt>
                <c:pt idx="7">
                  <c:v>9.1162079510703347</c:v>
                </c:pt>
                <c:pt idx="8">
                  <c:v>9.0889830508474585</c:v>
                </c:pt>
                <c:pt idx="9">
                  <c:v>9.216666666666665</c:v>
                </c:pt>
                <c:pt idx="10">
                  <c:v>9.078688524590163</c:v>
                </c:pt>
                <c:pt idx="11">
                  <c:v>9.0725806451612883</c:v>
                </c:pt>
                <c:pt idx="12">
                  <c:v>9.11</c:v>
                </c:pt>
                <c:pt idx="13">
                  <c:v>8.75</c:v>
                </c:pt>
                <c:pt idx="14">
                  <c:v>8.9957081545064366</c:v>
                </c:pt>
                <c:pt idx="15">
                  <c:v>9.1376811594202909</c:v>
                </c:pt>
                <c:pt idx="16">
                  <c:v>9.2080536912751683</c:v>
                </c:pt>
                <c:pt idx="17">
                  <c:v>9.1697530864197532</c:v>
                </c:pt>
                <c:pt idx="18">
                  <c:v>9.1818181818181817</c:v>
                </c:pt>
                <c:pt idx="19">
                  <c:v>9.0809399477806778</c:v>
                </c:pt>
                <c:pt idx="20">
                  <c:v>9</c:v>
                </c:pt>
                <c:pt idx="21">
                  <c:v>9.44</c:v>
                </c:pt>
                <c:pt idx="22">
                  <c:v>9.043165467625899</c:v>
                </c:pt>
                <c:pt idx="23">
                  <c:v>9.1286681715575639</c:v>
                </c:pt>
                <c:pt idx="24">
                  <c:v>8.7480314960629926</c:v>
                </c:pt>
                <c:pt idx="25">
                  <c:v>9.328767123287669</c:v>
                </c:pt>
                <c:pt idx="26">
                  <c:v>8.9999999999999982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F-48C5-9996-5EADD0ACD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100"/>
        <c:axId val="1265255176"/>
        <c:axId val="1265251896"/>
      </c:barChart>
      <c:catAx>
        <c:axId val="126525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65251896"/>
        <c:crosses val="autoZero"/>
        <c:auto val="1"/>
        <c:lblAlgn val="ctr"/>
        <c:lblOffset val="100"/>
        <c:noMultiLvlLbl val="0"/>
      </c:catAx>
      <c:valAx>
        <c:axId val="1265251896"/>
        <c:scaling>
          <c:orientation val="minMax"/>
          <c:min val="0"/>
        </c:scaling>
        <c:delete val="1"/>
        <c:axPos val="l"/>
        <c:numFmt formatCode="###0.0" sourceLinked="1"/>
        <c:majorTickMark val="none"/>
        <c:minorTickMark val="none"/>
        <c:tickLblPos val="nextTo"/>
        <c:crossAx val="126525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43203048639623E-2"/>
          <c:y val="3.0444896480814047E-2"/>
          <c:w val="0.9491359390272075"/>
          <c:h val="0.806045741876965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Crescimento de consumo</c:v>
                </c:pt>
              </c:strCache>
            </c:strRef>
          </c:tx>
          <c:spPr>
            <a:solidFill>
              <a:srgbClr val="0E79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2B474D"/>
                    </a:solidFill>
                    <a:latin typeface="Oswald" panose="00000500000000000000" pitchFamily="2" charset="0"/>
                    <a:ea typeface="+mn-ea"/>
                    <a:cs typeface="Lato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0%</c:formatCode>
                <c:ptCount val="11"/>
                <c:pt idx="0">
                  <c:v>2.5422641280774032E-2</c:v>
                </c:pt>
                <c:pt idx="1">
                  <c:v>3.1238992716457652E-3</c:v>
                </c:pt>
                <c:pt idx="2">
                  <c:v>6.3128778480357785E-3</c:v>
                </c:pt>
                <c:pt idx="3">
                  <c:v>9.8760073658566809E-3</c:v>
                </c:pt>
                <c:pt idx="4">
                  <c:v>8.3618113507824346E-3</c:v>
                </c:pt>
                <c:pt idx="5">
                  <c:v>5.5273419797708001E-2</c:v>
                </c:pt>
                <c:pt idx="6">
                  <c:v>3.8994813441832935E-2</c:v>
                </c:pt>
                <c:pt idx="7">
                  <c:v>0.13332317453997777</c:v>
                </c:pt>
                <c:pt idx="8">
                  <c:v>0.23323240668235937</c:v>
                </c:pt>
                <c:pt idx="9">
                  <c:v>0.15141464052134146</c:v>
                </c:pt>
                <c:pt idx="10">
                  <c:v>0.33466430789964263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9-403A-B662-A42523BD5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40"/>
        <c:axId val="630372528"/>
        <c:axId val="630366296"/>
      </c:barChart>
      <c:catAx>
        <c:axId val="63037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B474D"/>
                </a:solidFill>
                <a:latin typeface="Oswald" panose="00000500000000000000" pitchFamily="2" charset="0"/>
                <a:ea typeface="+mn-ea"/>
                <a:cs typeface="Lato" panose="020B0502040204020203" pitchFamily="34" charset="0"/>
              </a:defRPr>
            </a:pPr>
            <a:endParaRPr lang="pt-BR"/>
          </a:p>
        </c:txPr>
        <c:crossAx val="630366296"/>
        <c:crosses val="autoZero"/>
        <c:auto val="1"/>
        <c:lblAlgn val="ctr"/>
        <c:lblOffset val="100"/>
        <c:noMultiLvlLbl val="0"/>
      </c:catAx>
      <c:valAx>
        <c:axId val="6303662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3037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rgbClr val="2B474D"/>
          </a:solidFill>
          <a:latin typeface="Oswald" panose="00000500000000000000" pitchFamily="2" charset="0"/>
          <a:cs typeface="Lato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B422C-D03B-4AF4-9607-7FE3673112E8}" type="datetimeFigureOut">
              <a:rPr lang="pt-BR" smtClean="0"/>
              <a:t>11/06/2021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CB8A0-6FF8-4C5B-817B-1B8F1EB181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34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29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25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79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25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25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3.png"/><Relationship Id="rId7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slide" Target="slide19.xml"/><Relationship Id="rId7" Type="http://schemas.openxmlformats.org/officeDocument/2006/relationships/chart" Target="../charts/chart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.xml"/><Relationship Id="rId11" Type="http://schemas.openxmlformats.org/officeDocument/2006/relationships/chart" Target="../charts/chart19.xml"/><Relationship Id="rId5" Type="http://schemas.openxmlformats.org/officeDocument/2006/relationships/slide" Target="slide16.xml"/><Relationship Id="rId10" Type="http://schemas.openxmlformats.org/officeDocument/2006/relationships/chart" Target="../charts/chart18.xml"/><Relationship Id="rId4" Type="http://schemas.openxmlformats.org/officeDocument/2006/relationships/slide" Target="slide20.xml"/><Relationship Id="rId9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slide" Target="slide19.xml"/><Relationship Id="rId7" Type="http://schemas.openxmlformats.org/officeDocument/2006/relationships/chart" Target="../charts/chart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0.xml"/><Relationship Id="rId11" Type="http://schemas.openxmlformats.org/officeDocument/2006/relationships/chart" Target="../charts/chart25.xml"/><Relationship Id="rId5" Type="http://schemas.openxmlformats.org/officeDocument/2006/relationships/slide" Target="slide16.xml"/><Relationship Id="rId10" Type="http://schemas.openxmlformats.org/officeDocument/2006/relationships/chart" Target="../charts/chart24.xml"/><Relationship Id="rId4" Type="http://schemas.openxmlformats.org/officeDocument/2006/relationships/slide" Target="slide20.xml"/><Relationship Id="rId9" Type="http://schemas.openxmlformats.org/officeDocument/2006/relationships/chart" Target="../charts/char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6.xml"/><Relationship Id="rId5" Type="http://schemas.openxmlformats.org/officeDocument/2006/relationships/slide" Target="slide16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.xml"/><Relationship Id="rId3" Type="http://schemas.openxmlformats.org/officeDocument/2006/relationships/slide" Target="slide19.xml"/><Relationship Id="rId7" Type="http://schemas.openxmlformats.org/officeDocument/2006/relationships/chart" Target="../charts/chart2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16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3.png"/><Relationship Id="rId7" Type="http://schemas.openxmlformats.org/officeDocument/2006/relationships/slide" Target="slide2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3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3.png"/><Relationship Id="rId7" Type="http://schemas.openxmlformats.org/officeDocument/2006/relationships/slide" Target="slide2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0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0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33.xml"/><Relationship Id="rId4" Type="http://schemas.openxmlformats.org/officeDocument/2006/relationships/slide" Target="slide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3.xml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image" Target="../media/image13.png"/><Relationship Id="rId7" Type="http://schemas.openxmlformats.org/officeDocument/2006/relationships/slide" Target="slide3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2.xml"/><Relationship Id="rId5" Type="http://schemas.openxmlformats.org/officeDocument/2006/relationships/slide" Target="slide36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4.xml"/><Relationship Id="rId3" Type="http://schemas.openxmlformats.org/officeDocument/2006/relationships/slide" Target="slide37.xml"/><Relationship Id="rId7" Type="http://schemas.openxmlformats.org/officeDocument/2006/relationships/chart" Target="../charts/chart4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36.xml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46.xml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5" Type="http://schemas.openxmlformats.org/officeDocument/2006/relationships/slide" Target="slide42.xml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5" Type="http://schemas.openxmlformats.org/officeDocument/2006/relationships/slide" Target="slide42.xml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image" Target="../media/image13.png"/><Relationship Id="rId7" Type="http://schemas.openxmlformats.org/officeDocument/2006/relationships/slide" Target="slide4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chart" Target="../charts/chart49.xml"/><Relationship Id="rId4" Type="http://schemas.openxmlformats.org/officeDocument/2006/relationships/chart" Target="../charts/chart4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7" Type="http://schemas.openxmlformats.org/officeDocument/2006/relationships/slide" Target="slide4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44.xml"/><Relationship Id="rId4" Type="http://schemas.openxmlformats.org/officeDocument/2006/relationships/chart" Target="../charts/chart5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image" Target="../media/image13.png"/><Relationship Id="rId7" Type="http://schemas.openxmlformats.org/officeDocument/2006/relationships/chart" Target="../charts/chart5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6.xml"/><Relationship Id="rId5" Type="http://schemas.openxmlformats.org/officeDocument/2006/relationships/chart" Target="../charts/chart55.xml"/><Relationship Id="rId10" Type="http://schemas.openxmlformats.org/officeDocument/2006/relationships/slide" Target="slide43.xml"/><Relationship Id="rId4" Type="http://schemas.openxmlformats.org/officeDocument/2006/relationships/chart" Target="../charts/chart54.xml"/><Relationship Id="rId9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8.xml"/><Relationship Id="rId5" Type="http://schemas.openxmlformats.org/officeDocument/2006/relationships/slide" Target="slide46.xml"/><Relationship Id="rId4" Type="http://schemas.openxmlformats.org/officeDocument/2006/relationships/slide" Target="slide4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6.xml"/><Relationship Id="rId5" Type="http://schemas.openxmlformats.org/officeDocument/2006/relationships/slide" Target="slide48.xml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image" Target="../media/image13.png"/><Relationship Id="rId7" Type="http://schemas.openxmlformats.org/officeDocument/2006/relationships/slide" Target="slide4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5" Type="http://schemas.openxmlformats.org/officeDocument/2006/relationships/chart" Target="../charts/chart61.xml"/><Relationship Id="rId4" Type="http://schemas.openxmlformats.org/officeDocument/2006/relationships/chart" Target="../charts/chart6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9.xml"/><Relationship Id="rId5" Type="http://schemas.openxmlformats.org/officeDocument/2006/relationships/slide" Target="slide51.xml"/><Relationship Id="rId4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9.xml"/><Relationship Id="rId5" Type="http://schemas.openxmlformats.org/officeDocument/2006/relationships/slide" Target="slide51.xml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image" Target="../media/image13.png"/><Relationship Id="rId7" Type="http://schemas.openxmlformats.org/officeDocument/2006/relationships/slide" Target="slide5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5" Type="http://schemas.openxmlformats.org/officeDocument/2006/relationships/chart" Target="../charts/chart65.xml"/><Relationship Id="rId4" Type="http://schemas.openxmlformats.org/officeDocument/2006/relationships/chart" Target="../charts/chart6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ospitality Economics | Online Course | Hotel Management Course">
            <a:extLst>
              <a:ext uri="{FF2B5EF4-FFF2-40B4-BE49-F238E27FC236}">
                <a16:creationId xmlns:a16="http://schemas.microsoft.com/office/drawing/2014/main" id="{EAB33F0B-79B4-42D0-BB70-3DC3F48B6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38"/>
          <a:stretch/>
        </p:blipFill>
        <p:spPr bwMode="auto">
          <a:xfrm>
            <a:off x="0" y="0"/>
            <a:ext cx="12192000" cy="753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1">
            <a:extLst>
              <a:ext uri="{FF2B5EF4-FFF2-40B4-BE49-F238E27FC236}">
                <a16:creationId xmlns:a16="http://schemas.microsoft.com/office/drawing/2014/main" id="{086B4BDD-8600-4B24-ACBF-AB6581B22850}"/>
              </a:ext>
            </a:extLst>
          </p:cNvPr>
          <p:cNvSpPr/>
          <p:nvPr/>
        </p:nvSpPr>
        <p:spPr>
          <a:xfrm>
            <a:off x="0" y="0"/>
            <a:ext cx="12192000" cy="7536014"/>
          </a:xfrm>
          <a:prstGeom prst="rect">
            <a:avLst/>
          </a:prstGeom>
          <a:solidFill>
            <a:srgbClr val="1A4A5D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C8137FA-9126-4DA1-9D79-8AF6C7C2D54C}"/>
              </a:ext>
            </a:extLst>
          </p:cNvPr>
          <p:cNvSpPr/>
          <p:nvPr/>
        </p:nvSpPr>
        <p:spPr>
          <a:xfrm>
            <a:off x="1590943" y="0"/>
            <a:ext cx="9028386" cy="39223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BD6BA33-B06B-4457-AC68-86AF318D98A7}"/>
              </a:ext>
            </a:extLst>
          </p:cNvPr>
          <p:cNvSpPr txBox="1"/>
          <p:nvPr/>
        </p:nvSpPr>
        <p:spPr>
          <a:xfrm>
            <a:off x="1590943" y="1209567"/>
            <a:ext cx="885184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noProof="0" dirty="0">
                <a:solidFill>
                  <a:prstClr val="white"/>
                </a:solidFill>
                <a:latin typeface="Oswald Medium" panose="00000600000000000000" pitchFamily="2" charset="0"/>
                <a:cs typeface="Poppins SemiBold" panose="00000700000000000000" pitchFamily="50" charset="0"/>
              </a:rPr>
              <a:t>APRESENTAÇÃO EXECUTIVA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0" noProof="0" dirty="0">
              <a:solidFill>
                <a:prstClr val="white"/>
              </a:solidFill>
              <a:latin typeface="Oswald Medium" panose="00000600000000000000" pitchFamily="2" charset="0"/>
              <a:cs typeface="Poppins SemiBold" panose="000007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dirty="0">
                <a:solidFill>
                  <a:srgbClr val="FFC000"/>
                </a:solidFill>
                <a:latin typeface="Oswald Medium" panose="00000600000000000000" pitchFamily="2" charset="0"/>
                <a:cs typeface="Poppins SemiBold" panose="00000700000000000000" pitchFamily="50" charset="0"/>
              </a:rPr>
              <a:t>SEBRAETEC</a:t>
            </a:r>
            <a:endParaRPr lang="pt-BR" sz="4800" noProof="0" dirty="0">
              <a:solidFill>
                <a:srgbClr val="FFC000"/>
              </a:solidFill>
              <a:latin typeface="Oswald Medium" panose="00000600000000000000" pitchFamily="2" charset="0"/>
              <a:cs typeface="Poppins SemiBold" panose="000007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0" noProof="0" dirty="0">
              <a:solidFill>
                <a:srgbClr val="FFC000"/>
              </a:solidFill>
              <a:latin typeface="Oswald Medium" panose="00000600000000000000" pitchFamily="2" charset="0"/>
              <a:cs typeface="Poppins SemiBold" panose="000007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cs typeface="Poppins SemiBold" panose="00000700000000000000" pitchFamily="50" charset="0"/>
              </a:rPr>
              <a:t>2021</a:t>
            </a:r>
            <a:endParaRPr kumimoji="0" lang="pt-BR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cs typeface="Poppins SemiBold" panose="00000700000000000000" pitchFamily="50" charset="0"/>
            </a:endParaRPr>
          </a:p>
        </p:txBody>
      </p:sp>
      <p:pic>
        <p:nvPicPr>
          <p:cNvPr id="3" name="Imagem 2" descr="Uma imagem contendo desenho, placar&#10;&#10;Descrição gerada automaticamente">
            <a:extLst>
              <a:ext uri="{FF2B5EF4-FFF2-40B4-BE49-F238E27FC236}">
                <a16:creationId xmlns:a16="http://schemas.microsoft.com/office/drawing/2014/main" id="{B0F38509-CF76-4B51-9103-1FF5088C94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48" y="5898204"/>
            <a:ext cx="1732538" cy="112369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478" y="6096831"/>
            <a:ext cx="1153076" cy="7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0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6. Em relação à qualidade do conteúdo do consultoria que o(a) Sr.(a) fez, dê uma nota de 0 a 10, sendo 0 “PÉSSIMO” e 10 “EXCELENTE”.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B44F11-E0C9-4347-934F-2353EBF11E5B}"/>
              </a:ext>
            </a:extLst>
          </p:cNvPr>
          <p:cNvSpPr txBox="1"/>
          <p:nvPr/>
        </p:nvSpPr>
        <p:spPr>
          <a:xfrm>
            <a:off x="9039225" y="464969"/>
            <a:ext cx="1944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i="1" spc="600" noProof="0" dirty="0">
                <a:solidFill>
                  <a:srgbClr val="3494BA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Nota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i="1" spc="600" noProof="0" dirty="0">
                <a:solidFill>
                  <a:srgbClr val="3494BA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média</a:t>
            </a:r>
            <a:endParaRPr kumimoji="0" lang="pt-BR" sz="1600" b="0" i="1" u="none" strike="noStrike" kern="1200" cap="none" spc="60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Oswald" panose="000005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205" y="2030056"/>
            <a:ext cx="6002669" cy="42437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6170183" y="2030056"/>
            <a:ext cx="6002669" cy="42437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Agrupar 18"/>
          <p:cNvGrpSpPr/>
          <p:nvPr/>
        </p:nvGrpSpPr>
        <p:grpSpPr>
          <a:xfrm>
            <a:off x="406694" y="1726751"/>
            <a:ext cx="1080000" cy="1080000"/>
            <a:chOff x="940218" y="1180704"/>
            <a:chExt cx="1047049" cy="1047049"/>
          </a:xfrm>
        </p:grpSpPr>
        <p:sp>
          <p:nvSpPr>
            <p:cNvPr id="20" name="Elipse 19"/>
            <p:cNvSpPr/>
            <p:nvPr/>
          </p:nvSpPr>
          <p:spPr>
            <a:xfrm>
              <a:off x="940218" y="1180704"/>
              <a:ext cx="1047049" cy="10470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B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grpSp>
          <p:nvGrpSpPr>
            <p:cNvPr id="21" name="Group 4">
              <a:extLst>
                <a:ext uri="{FF2B5EF4-FFF2-40B4-BE49-F238E27FC236}">
                  <a16:creationId xmlns:a16="http://schemas.microsoft.com/office/drawing/2014/main" id="{66E80342-6FDB-4EA6-9340-66AC16D438B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29203" y="1327247"/>
              <a:ext cx="662286" cy="684000"/>
              <a:chOff x="545" y="2683"/>
              <a:chExt cx="488" cy="504"/>
            </a:xfrm>
            <a:solidFill>
              <a:srgbClr val="698C8C"/>
            </a:solidFill>
          </p:grpSpPr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8798554C-F46C-487D-95DB-7D028AC003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" y="2895"/>
                <a:ext cx="117" cy="292"/>
              </a:xfrm>
              <a:custGeom>
                <a:avLst/>
                <a:gdLst>
                  <a:gd name="T0" fmla="*/ 0 w 117"/>
                  <a:gd name="T1" fmla="*/ 292 h 292"/>
                  <a:gd name="T2" fmla="*/ 117 w 117"/>
                  <a:gd name="T3" fmla="*/ 292 h 292"/>
                  <a:gd name="T4" fmla="*/ 117 w 117"/>
                  <a:gd name="T5" fmla="*/ 276 h 292"/>
                  <a:gd name="T6" fmla="*/ 15 w 117"/>
                  <a:gd name="T7" fmla="*/ 276 h 292"/>
                  <a:gd name="T8" fmla="*/ 15 w 117"/>
                  <a:gd name="T9" fmla="*/ 16 h 292"/>
                  <a:gd name="T10" fmla="*/ 117 w 117"/>
                  <a:gd name="T11" fmla="*/ 16 h 292"/>
                  <a:gd name="T12" fmla="*/ 117 w 117"/>
                  <a:gd name="T13" fmla="*/ 0 h 292"/>
                  <a:gd name="T14" fmla="*/ 0 w 117"/>
                  <a:gd name="T15" fmla="*/ 0 h 292"/>
                  <a:gd name="T16" fmla="*/ 0 w 117"/>
                  <a:gd name="T17" fmla="*/ 292 h 292"/>
                  <a:gd name="T18" fmla="*/ 0 w 117"/>
                  <a:gd name="T19" fmla="*/ 292 h 292"/>
                  <a:gd name="T20" fmla="*/ 0 w 117"/>
                  <a:gd name="T2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292">
                    <a:moveTo>
                      <a:pt x="0" y="292"/>
                    </a:moveTo>
                    <a:lnTo>
                      <a:pt x="117" y="292"/>
                    </a:lnTo>
                    <a:lnTo>
                      <a:pt x="117" y="276"/>
                    </a:lnTo>
                    <a:lnTo>
                      <a:pt x="15" y="276"/>
                    </a:lnTo>
                    <a:lnTo>
                      <a:pt x="15" y="16"/>
                    </a:lnTo>
                    <a:lnTo>
                      <a:pt x="117" y="16"/>
                    </a:lnTo>
                    <a:lnTo>
                      <a:pt x="117" y="0"/>
                    </a:lnTo>
                    <a:lnTo>
                      <a:pt x="0" y="0"/>
                    </a:lnTo>
                    <a:lnTo>
                      <a:pt x="0" y="292"/>
                    </a:lnTo>
                    <a:close/>
                    <a:moveTo>
                      <a:pt x="0" y="292"/>
                    </a:moveTo>
                    <a:lnTo>
                      <a:pt x="0" y="2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2B02F716-86A3-48E2-B0D2-D1C21B1ED1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" y="2895"/>
                <a:ext cx="117" cy="292"/>
              </a:xfrm>
              <a:custGeom>
                <a:avLst/>
                <a:gdLst>
                  <a:gd name="T0" fmla="*/ 0 w 117"/>
                  <a:gd name="T1" fmla="*/ 292 h 292"/>
                  <a:gd name="T2" fmla="*/ 117 w 117"/>
                  <a:gd name="T3" fmla="*/ 292 h 292"/>
                  <a:gd name="T4" fmla="*/ 117 w 117"/>
                  <a:gd name="T5" fmla="*/ 276 h 292"/>
                  <a:gd name="T6" fmla="*/ 15 w 117"/>
                  <a:gd name="T7" fmla="*/ 276 h 292"/>
                  <a:gd name="T8" fmla="*/ 15 w 117"/>
                  <a:gd name="T9" fmla="*/ 16 h 292"/>
                  <a:gd name="T10" fmla="*/ 117 w 117"/>
                  <a:gd name="T11" fmla="*/ 16 h 292"/>
                  <a:gd name="T12" fmla="*/ 117 w 117"/>
                  <a:gd name="T13" fmla="*/ 0 h 292"/>
                  <a:gd name="T14" fmla="*/ 0 w 117"/>
                  <a:gd name="T15" fmla="*/ 0 h 292"/>
                  <a:gd name="T16" fmla="*/ 0 w 117"/>
                  <a:gd name="T17" fmla="*/ 292 h 292"/>
                  <a:gd name="T18" fmla="*/ 0 w 117"/>
                  <a:gd name="T19" fmla="*/ 292 h 292"/>
                  <a:gd name="T20" fmla="*/ 0 w 117"/>
                  <a:gd name="T2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292">
                    <a:moveTo>
                      <a:pt x="0" y="292"/>
                    </a:moveTo>
                    <a:lnTo>
                      <a:pt x="117" y="292"/>
                    </a:lnTo>
                    <a:lnTo>
                      <a:pt x="117" y="276"/>
                    </a:lnTo>
                    <a:lnTo>
                      <a:pt x="15" y="276"/>
                    </a:lnTo>
                    <a:lnTo>
                      <a:pt x="15" y="16"/>
                    </a:lnTo>
                    <a:lnTo>
                      <a:pt x="117" y="16"/>
                    </a:lnTo>
                    <a:lnTo>
                      <a:pt x="117" y="0"/>
                    </a:lnTo>
                    <a:lnTo>
                      <a:pt x="0" y="0"/>
                    </a:lnTo>
                    <a:lnTo>
                      <a:pt x="0" y="292"/>
                    </a:lnTo>
                    <a:moveTo>
                      <a:pt x="0" y="292"/>
                    </a:moveTo>
                    <a:lnTo>
                      <a:pt x="0" y="29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DDCA2687-6582-4D94-8688-96A815B82B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2895"/>
                <a:ext cx="118" cy="292"/>
              </a:xfrm>
              <a:custGeom>
                <a:avLst/>
                <a:gdLst>
                  <a:gd name="T0" fmla="*/ 0 w 118"/>
                  <a:gd name="T1" fmla="*/ 0 h 292"/>
                  <a:gd name="T2" fmla="*/ 0 w 118"/>
                  <a:gd name="T3" fmla="*/ 16 h 292"/>
                  <a:gd name="T4" fmla="*/ 102 w 118"/>
                  <a:gd name="T5" fmla="*/ 16 h 292"/>
                  <a:gd name="T6" fmla="*/ 102 w 118"/>
                  <a:gd name="T7" fmla="*/ 276 h 292"/>
                  <a:gd name="T8" fmla="*/ 0 w 118"/>
                  <a:gd name="T9" fmla="*/ 276 h 292"/>
                  <a:gd name="T10" fmla="*/ 0 w 118"/>
                  <a:gd name="T11" fmla="*/ 292 h 292"/>
                  <a:gd name="T12" fmla="*/ 118 w 118"/>
                  <a:gd name="T13" fmla="*/ 292 h 292"/>
                  <a:gd name="T14" fmla="*/ 118 w 118"/>
                  <a:gd name="T15" fmla="*/ 0 h 292"/>
                  <a:gd name="T16" fmla="*/ 0 w 118"/>
                  <a:gd name="T17" fmla="*/ 0 h 292"/>
                  <a:gd name="T18" fmla="*/ 0 w 118"/>
                  <a:gd name="T19" fmla="*/ 0 h 292"/>
                  <a:gd name="T20" fmla="*/ 0 w 118"/>
                  <a:gd name="T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92">
                    <a:moveTo>
                      <a:pt x="0" y="0"/>
                    </a:moveTo>
                    <a:lnTo>
                      <a:pt x="0" y="16"/>
                    </a:lnTo>
                    <a:lnTo>
                      <a:pt x="102" y="16"/>
                    </a:lnTo>
                    <a:lnTo>
                      <a:pt x="102" y="276"/>
                    </a:lnTo>
                    <a:lnTo>
                      <a:pt x="0" y="276"/>
                    </a:lnTo>
                    <a:lnTo>
                      <a:pt x="0" y="292"/>
                    </a:lnTo>
                    <a:lnTo>
                      <a:pt x="118" y="292"/>
                    </a:lnTo>
                    <a:lnTo>
                      <a:pt x="118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id="{1B3FD3AE-0BAB-4DA5-ACBC-ED093C8BD6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2895"/>
                <a:ext cx="118" cy="292"/>
              </a:xfrm>
              <a:custGeom>
                <a:avLst/>
                <a:gdLst>
                  <a:gd name="T0" fmla="*/ 0 w 118"/>
                  <a:gd name="T1" fmla="*/ 0 h 292"/>
                  <a:gd name="T2" fmla="*/ 0 w 118"/>
                  <a:gd name="T3" fmla="*/ 16 h 292"/>
                  <a:gd name="T4" fmla="*/ 102 w 118"/>
                  <a:gd name="T5" fmla="*/ 16 h 292"/>
                  <a:gd name="T6" fmla="*/ 102 w 118"/>
                  <a:gd name="T7" fmla="*/ 276 h 292"/>
                  <a:gd name="T8" fmla="*/ 0 w 118"/>
                  <a:gd name="T9" fmla="*/ 276 h 292"/>
                  <a:gd name="T10" fmla="*/ 0 w 118"/>
                  <a:gd name="T11" fmla="*/ 292 h 292"/>
                  <a:gd name="T12" fmla="*/ 118 w 118"/>
                  <a:gd name="T13" fmla="*/ 292 h 292"/>
                  <a:gd name="T14" fmla="*/ 118 w 118"/>
                  <a:gd name="T15" fmla="*/ 0 h 292"/>
                  <a:gd name="T16" fmla="*/ 0 w 118"/>
                  <a:gd name="T17" fmla="*/ 0 h 292"/>
                  <a:gd name="T18" fmla="*/ 0 w 118"/>
                  <a:gd name="T19" fmla="*/ 0 h 292"/>
                  <a:gd name="T20" fmla="*/ 0 w 118"/>
                  <a:gd name="T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92">
                    <a:moveTo>
                      <a:pt x="0" y="0"/>
                    </a:moveTo>
                    <a:lnTo>
                      <a:pt x="0" y="16"/>
                    </a:lnTo>
                    <a:lnTo>
                      <a:pt x="102" y="16"/>
                    </a:lnTo>
                    <a:lnTo>
                      <a:pt x="102" y="276"/>
                    </a:lnTo>
                    <a:lnTo>
                      <a:pt x="0" y="276"/>
                    </a:lnTo>
                    <a:lnTo>
                      <a:pt x="0" y="292"/>
                    </a:lnTo>
                    <a:lnTo>
                      <a:pt x="118" y="292"/>
                    </a:lnTo>
                    <a:lnTo>
                      <a:pt x="118" y="0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" name="Freeform 9">
                <a:extLst>
                  <a:ext uri="{FF2B5EF4-FFF2-40B4-BE49-F238E27FC236}">
                    <a16:creationId xmlns:a16="http://schemas.microsoft.com/office/drawing/2014/main" id="{A3F2EFEE-010D-43FA-8E43-E2EAE880FF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126B1EC8-19E0-4E0E-AC2E-94A135C75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2718F132-53AA-4C3F-99AF-F89199FFE9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04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id="{25C27F55-C810-4ED0-A992-99A938F0B8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04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71386340-333A-4B6F-8FC0-12510FA68F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B55AD700-9BE4-4D17-A861-7FFEA2EE43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B95F07B4-66C5-4B83-9DD9-519079307E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30956DD1-CC25-4E2F-9EF3-266D60BE86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E0573293-7134-4241-9F86-21332CB87D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04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7B3DEE80-2AFF-4838-BDB7-79AC35145C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04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id="{F6A5CD4E-F677-480E-8FCB-E02FF08585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325C7AA6-CAE5-4948-ABBF-B33DA88373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" name="Freeform 23">
                <a:extLst>
                  <a:ext uri="{FF2B5EF4-FFF2-40B4-BE49-F238E27FC236}">
                    <a16:creationId xmlns:a16="http://schemas.microsoft.com/office/drawing/2014/main" id="{CF3C0BC2-B249-45E4-9220-30FC86222D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6" y="2745"/>
                <a:ext cx="285" cy="442"/>
              </a:xfrm>
              <a:custGeom>
                <a:avLst/>
                <a:gdLst>
                  <a:gd name="T0" fmla="*/ 285 w 285"/>
                  <a:gd name="T1" fmla="*/ 442 h 442"/>
                  <a:gd name="T2" fmla="*/ 0 w 285"/>
                  <a:gd name="T3" fmla="*/ 442 h 442"/>
                  <a:gd name="T4" fmla="*/ 0 w 285"/>
                  <a:gd name="T5" fmla="*/ 0 h 442"/>
                  <a:gd name="T6" fmla="*/ 285 w 285"/>
                  <a:gd name="T7" fmla="*/ 0 h 442"/>
                  <a:gd name="T8" fmla="*/ 285 w 285"/>
                  <a:gd name="T9" fmla="*/ 442 h 442"/>
                  <a:gd name="T10" fmla="*/ 17 w 285"/>
                  <a:gd name="T11" fmla="*/ 426 h 442"/>
                  <a:gd name="T12" fmla="*/ 268 w 285"/>
                  <a:gd name="T13" fmla="*/ 426 h 442"/>
                  <a:gd name="T14" fmla="*/ 268 w 285"/>
                  <a:gd name="T15" fmla="*/ 16 h 442"/>
                  <a:gd name="T16" fmla="*/ 17 w 285"/>
                  <a:gd name="T17" fmla="*/ 16 h 442"/>
                  <a:gd name="T18" fmla="*/ 17 w 285"/>
                  <a:gd name="T19" fmla="*/ 426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5" h="442">
                    <a:moveTo>
                      <a:pt x="285" y="442"/>
                    </a:moveTo>
                    <a:lnTo>
                      <a:pt x="0" y="442"/>
                    </a:lnTo>
                    <a:lnTo>
                      <a:pt x="0" y="0"/>
                    </a:lnTo>
                    <a:lnTo>
                      <a:pt x="285" y="0"/>
                    </a:lnTo>
                    <a:lnTo>
                      <a:pt x="285" y="442"/>
                    </a:lnTo>
                    <a:close/>
                    <a:moveTo>
                      <a:pt x="17" y="426"/>
                    </a:moveTo>
                    <a:lnTo>
                      <a:pt x="268" y="426"/>
                    </a:lnTo>
                    <a:lnTo>
                      <a:pt x="268" y="16"/>
                    </a:lnTo>
                    <a:lnTo>
                      <a:pt x="17" y="16"/>
                    </a:lnTo>
                    <a:lnTo>
                      <a:pt x="17" y="4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D41530E0-2BCF-4BBF-A985-9AE4D6E6C1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" y="2683"/>
                <a:ext cx="253" cy="71"/>
              </a:xfrm>
              <a:custGeom>
                <a:avLst/>
                <a:gdLst>
                  <a:gd name="T0" fmla="*/ 253 w 253"/>
                  <a:gd name="T1" fmla="*/ 17 h 71"/>
                  <a:gd name="T2" fmla="*/ 253 w 253"/>
                  <a:gd name="T3" fmla="*/ 0 h 71"/>
                  <a:gd name="T4" fmla="*/ 0 w 253"/>
                  <a:gd name="T5" fmla="*/ 0 h 71"/>
                  <a:gd name="T6" fmla="*/ 0 w 253"/>
                  <a:gd name="T7" fmla="*/ 17 h 71"/>
                  <a:gd name="T8" fmla="*/ 17 w 253"/>
                  <a:gd name="T9" fmla="*/ 17 h 71"/>
                  <a:gd name="T10" fmla="*/ 17 w 253"/>
                  <a:gd name="T11" fmla="*/ 71 h 71"/>
                  <a:gd name="T12" fmla="*/ 32 w 253"/>
                  <a:gd name="T13" fmla="*/ 71 h 71"/>
                  <a:gd name="T14" fmla="*/ 32 w 253"/>
                  <a:gd name="T15" fmla="*/ 17 h 71"/>
                  <a:gd name="T16" fmla="*/ 221 w 253"/>
                  <a:gd name="T17" fmla="*/ 17 h 71"/>
                  <a:gd name="T18" fmla="*/ 221 w 253"/>
                  <a:gd name="T19" fmla="*/ 71 h 71"/>
                  <a:gd name="T20" fmla="*/ 237 w 253"/>
                  <a:gd name="T21" fmla="*/ 71 h 71"/>
                  <a:gd name="T22" fmla="*/ 237 w 253"/>
                  <a:gd name="T23" fmla="*/ 17 h 71"/>
                  <a:gd name="T24" fmla="*/ 253 w 253"/>
                  <a:gd name="T25" fmla="*/ 17 h 71"/>
                  <a:gd name="T26" fmla="*/ 253 w 253"/>
                  <a:gd name="T27" fmla="*/ 17 h 71"/>
                  <a:gd name="T28" fmla="*/ 253 w 253"/>
                  <a:gd name="T29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3" h="71">
                    <a:moveTo>
                      <a:pt x="253" y="17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71"/>
                    </a:lnTo>
                    <a:lnTo>
                      <a:pt x="32" y="71"/>
                    </a:lnTo>
                    <a:lnTo>
                      <a:pt x="32" y="17"/>
                    </a:lnTo>
                    <a:lnTo>
                      <a:pt x="221" y="17"/>
                    </a:lnTo>
                    <a:lnTo>
                      <a:pt x="221" y="71"/>
                    </a:lnTo>
                    <a:lnTo>
                      <a:pt x="237" y="71"/>
                    </a:lnTo>
                    <a:lnTo>
                      <a:pt x="237" y="17"/>
                    </a:lnTo>
                    <a:lnTo>
                      <a:pt x="253" y="17"/>
                    </a:lnTo>
                    <a:close/>
                    <a:moveTo>
                      <a:pt x="253" y="17"/>
                    </a:moveTo>
                    <a:lnTo>
                      <a:pt x="253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" name="Freeform 25">
                <a:extLst>
                  <a:ext uri="{FF2B5EF4-FFF2-40B4-BE49-F238E27FC236}">
                    <a16:creationId xmlns:a16="http://schemas.microsoft.com/office/drawing/2014/main" id="{F592F2A5-2816-4E90-B27E-5D2468206D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" y="2683"/>
                <a:ext cx="253" cy="71"/>
              </a:xfrm>
              <a:custGeom>
                <a:avLst/>
                <a:gdLst>
                  <a:gd name="T0" fmla="*/ 253 w 253"/>
                  <a:gd name="T1" fmla="*/ 17 h 71"/>
                  <a:gd name="T2" fmla="*/ 253 w 253"/>
                  <a:gd name="T3" fmla="*/ 0 h 71"/>
                  <a:gd name="T4" fmla="*/ 0 w 253"/>
                  <a:gd name="T5" fmla="*/ 0 h 71"/>
                  <a:gd name="T6" fmla="*/ 0 w 253"/>
                  <a:gd name="T7" fmla="*/ 17 h 71"/>
                  <a:gd name="T8" fmla="*/ 17 w 253"/>
                  <a:gd name="T9" fmla="*/ 17 h 71"/>
                  <a:gd name="T10" fmla="*/ 17 w 253"/>
                  <a:gd name="T11" fmla="*/ 71 h 71"/>
                  <a:gd name="T12" fmla="*/ 32 w 253"/>
                  <a:gd name="T13" fmla="*/ 71 h 71"/>
                  <a:gd name="T14" fmla="*/ 32 w 253"/>
                  <a:gd name="T15" fmla="*/ 17 h 71"/>
                  <a:gd name="T16" fmla="*/ 221 w 253"/>
                  <a:gd name="T17" fmla="*/ 17 h 71"/>
                  <a:gd name="T18" fmla="*/ 221 w 253"/>
                  <a:gd name="T19" fmla="*/ 71 h 71"/>
                  <a:gd name="T20" fmla="*/ 237 w 253"/>
                  <a:gd name="T21" fmla="*/ 71 h 71"/>
                  <a:gd name="T22" fmla="*/ 237 w 253"/>
                  <a:gd name="T23" fmla="*/ 17 h 71"/>
                  <a:gd name="T24" fmla="*/ 253 w 253"/>
                  <a:gd name="T25" fmla="*/ 17 h 71"/>
                  <a:gd name="T26" fmla="*/ 253 w 253"/>
                  <a:gd name="T27" fmla="*/ 17 h 71"/>
                  <a:gd name="T28" fmla="*/ 253 w 253"/>
                  <a:gd name="T29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3" h="71">
                    <a:moveTo>
                      <a:pt x="253" y="17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71"/>
                    </a:lnTo>
                    <a:lnTo>
                      <a:pt x="32" y="71"/>
                    </a:lnTo>
                    <a:lnTo>
                      <a:pt x="32" y="17"/>
                    </a:lnTo>
                    <a:lnTo>
                      <a:pt x="221" y="17"/>
                    </a:lnTo>
                    <a:lnTo>
                      <a:pt x="221" y="71"/>
                    </a:lnTo>
                    <a:lnTo>
                      <a:pt x="237" y="71"/>
                    </a:lnTo>
                    <a:lnTo>
                      <a:pt x="237" y="17"/>
                    </a:lnTo>
                    <a:lnTo>
                      <a:pt x="253" y="17"/>
                    </a:lnTo>
                    <a:moveTo>
                      <a:pt x="253" y="17"/>
                    </a:moveTo>
                    <a:lnTo>
                      <a:pt x="253" y="17"/>
                    </a:lnTo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" name="Freeform 26">
                <a:extLst>
                  <a:ext uri="{FF2B5EF4-FFF2-40B4-BE49-F238E27FC236}">
                    <a16:creationId xmlns:a16="http://schemas.microsoft.com/office/drawing/2014/main" id="{DC0EC5EB-0D8C-441E-AEF9-9C94B4058B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2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2 w 48"/>
                  <a:gd name="T17" fmla="*/ 17 h 48"/>
                  <a:gd name="T18" fmla="*/ 32 w 48"/>
                  <a:gd name="T19" fmla="*/ 32 h 48"/>
                  <a:gd name="T20" fmla="*/ 32 w 48"/>
                  <a:gd name="T21" fmla="*/ 32 h 48"/>
                  <a:gd name="T22" fmla="*/ 32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close/>
                    <a:moveTo>
                      <a:pt x="32" y="32"/>
                    </a:moveTo>
                    <a:lnTo>
                      <a:pt x="3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" name="Freeform 27">
                <a:extLst>
                  <a:ext uri="{FF2B5EF4-FFF2-40B4-BE49-F238E27FC236}">
                    <a16:creationId xmlns:a16="http://schemas.microsoft.com/office/drawing/2014/main" id="{5D4295C3-0E2A-4ED6-9CA6-3669F8952A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2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2 w 48"/>
                  <a:gd name="T17" fmla="*/ 17 h 48"/>
                  <a:gd name="T18" fmla="*/ 32 w 48"/>
                  <a:gd name="T19" fmla="*/ 32 h 48"/>
                  <a:gd name="T20" fmla="*/ 32 w 48"/>
                  <a:gd name="T21" fmla="*/ 32 h 48"/>
                  <a:gd name="T22" fmla="*/ 32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moveTo>
                      <a:pt x="32" y="32"/>
                    </a:moveTo>
                    <a:lnTo>
                      <a:pt x="32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" name="Freeform 28">
                <a:extLst>
                  <a:ext uri="{FF2B5EF4-FFF2-40B4-BE49-F238E27FC236}">
                    <a16:creationId xmlns:a16="http://schemas.microsoft.com/office/drawing/2014/main" id="{E612BEED-6D67-43A4-880F-FB5E4F588D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1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1 w 48"/>
                  <a:gd name="T17" fmla="*/ 17 h 48"/>
                  <a:gd name="T18" fmla="*/ 31 w 48"/>
                  <a:gd name="T19" fmla="*/ 32 h 48"/>
                  <a:gd name="T20" fmla="*/ 31 w 48"/>
                  <a:gd name="T21" fmla="*/ 32 h 48"/>
                  <a:gd name="T22" fmla="*/ 31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  <a:moveTo>
                      <a:pt x="31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1" y="17"/>
                    </a:lnTo>
                    <a:lnTo>
                      <a:pt x="31" y="32"/>
                    </a:lnTo>
                    <a:close/>
                    <a:moveTo>
                      <a:pt x="31" y="32"/>
                    </a:moveTo>
                    <a:lnTo>
                      <a:pt x="31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id="{89A05774-1A11-40BD-9197-563ABE8330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1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1 w 48"/>
                  <a:gd name="T17" fmla="*/ 17 h 48"/>
                  <a:gd name="T18" fmla="*/ 31 w 48"/>
                  <a:gd name="T19" fmla="*/ 32 h 48"/>
                  <a:gd name="T20" fmla="*/ 31 w 48"/>
                  <a:gd name="T21" fmla="*/ 32 h 48"/>
                  <a:gd name="T22" fmla="*/ 31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moveTo>
                      <a:pt x="31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1" y="17"/>
                    </a:lnTo>
                    <a:lnTo>
                      <a:pt x="31" y="32"/>
                    </a:lnTo>
                    <a:moveTo>
                      <a:pt x="31" y="32"/>
                    </a:moveTo>
                    <a:lnTo>
                      <a:pt x="31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id="{4D76B9C9-4703-4066-BD06-8E845EE233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798"/>
                <a:ext cx="47" cy="48"/>
              </a:xfrm>
              <a:custGeom>
                <a:avLst/>
                <a:gdLst>
                  <a:gd name="T0" fmla="*/ 47 w 47"/>
                  <a:gd name="T1" fmla="*/ 0 h 48"/>
                  <a:gd name="T2" fmla="*/ 0 w 47"/>
                  <a:gd name="T3" fmla="*/ 0 h 48"/>
                  <a:gd name="T4" fmla="*/ 0 w 47"/>
                  <a:gd name="T5" fmla="*/ 48 h 48"/>
                  <a:gd name="T6" fmla="*/ 47 w 47"/>
                  <a:gd name="T7" fmla="*/ 48 h 48"/>
                  <a:gd name="T8" fmla="*/ 47 w 47"/>
                  <a:gd name="T9" fmla="*/ 0 h 48"/>
                  <a:gd name="T10" fmla="*/ 32 w 47"/>
                  <a:gd name="T11" fmla="*/ 32 h 48"/>
                  <a:gd name="T12" fmla="*/ 16 w 47"/>
                  <a:gd name="T13" fmla="*/ 32 h 48"/>
                  <a:gd name="T14" fmla="*/ 16 w 47"/>
                  <a:gd name="T15" fmla="*/ 17 h 48"/>
                  <a:gd name="T16" fmla="*/ 32 w 47"/>
                  <a:gd name="T17" fmla="*/ 17 h 48"/>
                  <a:gd name="T18" fmla="*/ 32 w 47"/>
                  <a:gd name="T19" fmla="*/ 32 h 48"/>
                  <a:gd name="T20" fmla="*/ 32 w 47"/>
                  <a:gd name="T21" fmla="*/ 32 h 48"/>
                  <a:gd name="T22" fmla="*/ 32 w 47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7" y="48"/>
                    </a:lnTo>
                    <a:lnTo>
                      <a:pt x="47" y="0"/>
                    </a:lnTo>
                    <a:close/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close/>
                    <a:moveTo>
                      <a:pt x="32" y="32"/>
                    </a:moveTo>
                    <a:lnTo>
                      <a:pt x="3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id="{C5543123-D1C5-42C1-9474-E1CD61EC71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798"/>
                <a:ext cx="47" cy="48"/>
              </a:xfrm>
              <a:custGeom>
                <a:avLst/>
                <a:gdLst>
                  <a:gd name="T0" fmla="*/ 47 w 47"/>
                  <a:gd name="T1" fmla="*/ 0 h 48"/>
                  <a:gd name="T2" fmla="*/ 0 w 47"/>
                  <a:gd name="T3" fmla="*/ 0 h 48"/>
                  <a:gd name="T4" fmla="*/ 0 w 47"/>
                  <a:gd name="T5" fmla="*/ 48 h 48"/>
                  <a:gd name="T6" fmla="*/ 47 w 47"/>
                  <a:gd name="T7" fmla="*/ 48 h 48"/>
                  <a:gd name="T8" fmla="*/ 47 w 47"/>
                  <a:gd name="T9" fmla="*/ 0 h 48"/>
                  <a:gd name="T10" fmla="*/ 32 w 47"/>
                  <a:gd name="T11" fmla="*/ 32 h 48"/>
                  <a:gd name="T12" fmla="*/ 16 w 47"/>
                  <a:gd name="T13" fmla="*/ 32 h 48"/>
                  <a:gd name="T14" fmla="*/ 16 w 47"/>
                  <a:gd name="T15" fmla="*/ 17 h 48"/>
                  <a:gd name="T16" fmla="*/ 32 w 47"/>
                  <a:gd name="T17" fmla="*/ 17 h 48"/>
                  <a:gd name="T18" fmla="*/ 32 w 47"/>
                  <a:gd name="T19" fmla="*/ 32 h 48"/>
                  <a:gd name="T20" fmla="*/ 32 w 47"/>
                  <a:gd name="T21" fmla="*/ 32 h 48"/>
                  <a:gd name="T22" fmla="*/ 32 w 47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7" y="48"/>
                    </a:lnTo>
                    <a:lnTo>
                      <a:pt x="47" y="0"/>
                    </a:lnTo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moveTo>
                      <a:pt x="32" y="32"/>
                    </a:moveTo>
                    <a:lnTo>
                      <a:pt x="32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Freeform 32">
                <a:extLst>
                  <a:ext uri="{FF2B5EF4-FFF2-40B4-BE49-F238E27FC236}">
                    <a16:creationId xmlns:a16="http://schemas.microsoft.com/office/drawing/2014/main" id="{A8BF9295-168A-4FEE-B0AC-25A540D699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6" y="3043"/>
                <a:ext cx="205" cy="142"/>
              </a:xfrm>
              <a:custGeom>
                <a:avLst/>
                <a:gdLst>
                  <a:gd name="T0" fmla="*/ 351 w 396"/>
                  <a:gd name="T1" fmla="*/ 0 h 274"/>
                  <a:gd name="T2" fmla="*/ 0 w 396"/>
                  <a:gd name="T3" fmla="*/ 0 h 274"/>
                  <a:gd name="T4" fmla="*/ 0 w 396"/>
                  <a:gd name="T5" fmla="*/ 30 h 274"/>
                  <a:gd name="T6" fmla="*/ 31 w 396"/>
                  <a:gd name="T7" fmla="*/ 30 h 274"/>
                  <a:gd name="T8" fmla="*/ 31 w 396"/>
                  <a:gd name="T9" fmla="*/ 274 h 274"/>
                  <a:gd name="T10" fmla="*/ 366 w 396"/>
                  <a:gd name="T11" fmla="*/ 274 h 274"/>
                  <a:gd name="T12" fmla="*/ 366 w 396"/>
                  <a:gd name="T13" fmla="*/ 30 h 274"/>
                  <a:gd name="T14" fmla="*/ 396 w 396"/>
                  <a:gd name="T15" fmla="*/ 30 h 274"/>
                  <a:gd name="T16" fmla="*/ 396 w 396"/>
                  <a:gd name="T17" fmla="*/ 0 h 274"/>
                  <a:gd name="T18" fmla="*/ 351 w 396"/>
                  <a:gd name="T19" fmla="*/ 0 h 274"/>
                  <a:gd name="T20" fmla="*/ 61 w 396"/>
                  <a:gd name="T21" fmla="*/ 30 h 274"/>
                  <a:gd name="T22" fmla="*/ 183 w 396"/>
                  <a:gd name="T23" fmla="*/ 30 h 274"/>
                  <a:gd name="T24" fmla="*/ 183 w 396"/>
                  <a:gd name="T25" fmla="*/ 91 h 274"/>
                  <a:gd name="T26" fmla="*/ 168 w 396"/>
                  <a:gd name="T27" fmla="*/ 91 h 274"/>
                  <a:gd name="T28" fmla="*/ 122 w 396"/>
                  <a:gd name="T29" fmla="*/ 137 h 274"/>
                  <a:gd name="T30" fmla="*/ 168 w 396"/>
                  <a:gd name="T31" fmla="*/ 182 h 274"/>
                  <a:gd name="T32" fmla="*/ 183 w 396"/>
                  <a:gd name="T33" fmla="*/ 182 h 274"/>
                  <a:gd name="T34" fmla="*/ 183 w 396"/>
                  <a:gd name="T35" fmla="*/ 243 h 274"/>
                  <a:gd name="T36" fmla="*/ 61 w 396"/>
                  <a:gd name="T37" fmla="*/ 243 h 274"/>
                  <a:gd name="T38" fmla="*/ 61 w 396"/>
                  <a:gd name="T39" fmla="*/ 30 h 274"/>
                  <a:gd name="T40" fmla="*/ 183 w 396"/>
                  <a:gd name="T41" fmla="*/ 152 h 274"/>
                  <a:gd name="T42" fmla="*/ 168 w 396"/>
                  <a:gd name="T43" fmla="*/ 152 h 274"/>
                  <a:gd name="T44" fmla="*/ 152 w 396"/>
                  <a:gd name="T45" fmla="*/ 137 h 274"/>
                  <a:gd name="T46" fmla="*/ 168 w 396"/>
                  <a:gd name="T47" fmla="*/ 121 h 274"/>
                  <a:gd name="T48" fmla="*/ 183 w 396"/>
                  <a:gd name="T49" fmla="*/ 121 h 274"/>
                  <a:gd name="T50" fmla="*/ 183 w 396"/>
                  <a:gd name="T51" fmla="*/ 152 h 274"/>
                  <a:gd name="T52" fmla="*/ 213 w 396"/>
                  <a:gd name="T53" fmla="*/ 121 h 274"/>
                  <a:gd name="T54" fmla="*/ 229 w 396"/>
                  <a:gd name="T55" fmla="*/ 121 h 274"/>
                  <a:gd name="T56" fmla="*/ 244 w 396"/>
                  <a:gd name="T57" fmla="*/ 137 h 274"/>
                  <a:gd name="T58" fmla="*/ 229 w 396"/>
                  <a:gd name="T59" fmla="*/ 152 h 274"/>
                  <a:gd name="T60" fmla="*/ 213 w 396"/>
                  <a:gd name="T61" fmla="*/ 152 h 274"/>
                  <a:gd name="T62" fmla="*/ 213 w 396"/>
                  <a:gd name="T63" fmla="*/ 121 h 274"/>
                  <a:gd name="T64" fmla="*/ 335 w 396"/>
                  <a:gd name="T65" fmla="*/ 243 h 274"/>
                  <a:gd name="T66" fmla="*/ 213 w 396"/>
                  <a:gd name="T67" fmla="*/ 243 h 274"/>
                  <a:gd name="T68" fmla="*/ 213 w 396"/>
                  <a:gd name="T69" fmla="*/ 182 h 274"/>
                  <a:gd name="T70" fmla="*/ 229 w 396"/>
                  <a:gd name="T71" fmla="*/ 182 h 274"/>
                  <a:gd name="T72" fmla="*/ 274 w 396"/>
                  <a:gd name="T73" fmla="*/ 137 h 274"/>
                  <a:gd name="T74" fmla="*/ 229 w 396"/>
                  <a:gd name="T75" fmla="*/ 91 h 274"/>
                  <a:gd name="T76" fmla="*/ 213 w 396"/>
                  <a:gd name="T77" fmla="*/ 91 h 274"/>
                  <a:gd name="T78" fmla="*/ 213 w 396"/>
                  <a:gd name="T79" fmla="*/ 30 h 274"/>
                  <a:gd name="T80" fmla="*/ 335 w 396"/>
                  <a:gd name="T81" fmla="*/ 30 h 274"/>
                  <a:gd name="T82" fmla="*/ 335 w 396"/>
                  <a:gd name="T83" fmla="*/ 243 h 274"/>
                  <a:gd name="T84" fmla="*/ 335 w 396"/>
                  <a:gd name="T85" fmla="*/ 243 h 274"/>
                  <a:gd name="T86" fmla="*/ 335 w 396"/>
                  <a:gd name="T87" fmla="*/ 243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96" h="274">
                    <a:moveTo>
                      <a:pt x="35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274"/>
                      <a:pt x="31" y="274"/>
                      <a:pt x="31" y="274"/>
                    </a:cubicBezTo>
                    <a:cubicBezTo>
                      <a:pt x="366" y="274"/>
                      <a:pt x="366" y="274"/>
                      <a:pt x="366" y="274"/>
                    </a:cubicBezTo>
                    <a:cubicBezTo>
                      <a:pt x="366" y="30"/>
                      <a:pt x="366" y="30"/>
                      <a:pt x="366" y="30"/>
                    </a:cubicBezTo>
                    <a:cubicBezTo>
                      <a:pt x="396" y="30"/>
                      <a:pt x="396" y="30"/>
                      <a:pt x="396" y="30"/>
                    </a:cubicBezTo>
                    <a:cubicBezTo>
                      <a:pt x="396" y="0"/>
                      <a:pt x="396" y="0"/>
                      <a:pt x="396" y="0"/>
                    </a:cubicBezTo>
                    <a:lnTo>
                      <a:pt x="351" y="0"/>
                    </a:lnTo>
                    <a:close/>
                    <a:moveTo>
                      <a:pt x="61" y="30"/>
                    </a:moveTo>
                    <a:cubicBezTo>
                      <a:pt x="183" y="30"/>
                      <a:pt x="183" y="30"/>
                      <a:pt x="183" y="30"/>
                    </a:cubicBezTo>
                    <a:cubicBezTo>
                      <a:pt x="183" y="91"/>
                      <a:pt x="183" y="91"/>
                      <a:pt x="183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42" y="91"/>
                      <a:pt x="122" y="111"/>
                      <a:pt x="122" y="137"/>
                    </a:cubicBezTo>
                    <a:cubicBezTo>
                      <a:pt x="122" y="162"/>
                      <a:pt x="142" y="182"/>
                      <a:pt x="168" y="182"/>
                    </a:cubicBezTo>
                    <a:cubicBezTo>
                      <a:pt x="183" y="182"/>
                      <a:pt x="183" y="182"/>
                      <a:pt x="183" y="182"/>
                    </a:cubicBezTo>
                    <a:cubicBezTo>
                      <a:pt x="183" y="243"/>
                      <a:pt x="183" y="243"/>
                      <a:pt x="183" y="243"/>
                    </a:cubicBezTo>
                    <a:cubicBezTo>
                      <a:pt x="61" y="243"/>
                      <a:pt x="61" y="243"/>
                      <a:pt x="61" y="243"/>
                    </a:cubicBezTo>
                    <a:lnTo>
                      <a:pt x="61" y="30"/>
                    </a:lnTo>
                    <a:close/>
                    <a:moveTo>
                      <a:pt x="183" y="152"/>
                    </a:moveTo>
                    <a:cubicBezTo>
                      <a:pt x="168" y="152"/>
                      <a:pt x="168" y="152"/>
                      <a:pt x="168" y="152"/>
                    </a:cubicBezTo>
                    <a:cubicBezTo>
                      <a:pt x="159" y="152"/>
                      <a:pt x="152" y="145"/>
                      <a:pt x="152" y="137"/>
                    </a:cubicBezTo>
                    <a:cubicBezTo>
                      <a:pt x="152" y="128"/>
                      <a:pt x="159" y="121"/>
                      <a:pt x="168" y="121"/>
                    </a:cubicBezTo>
                    <a:cubicBezTo>
                      <a:pt x="183" y="121"/>
                      <a:pt x="183" y="121"/>
                      <a:pt x="183" y="121"/>
                    </a:cubicBezTo>
                    <a:lnTo>
                      <a:pt x="183" y="152"/>
                    </a:lnTo>
                    <a:close/>
                    <a:moveTo>
                      <a:pt x="213" y="121"/>
                    </a:moveTo>
                    <a:cubicBezTo>
                      <a:pt x="229" y="121"/>
                      <a:pt x="229" y="121"/>
                      <a:pt x="229" y="121"/>
                    </a:cubicBezTo>
                    <a:cubicBezTo>
                      <a:pt x="237" y="121"/>
                      <a:pt x="244" y="128"/>
                      <a:pt x="244" y="137"/>
                    </a:cubicBezTo>
                    <a:cubicBezTo>
                      <a:pt x="244" y="145"/>
                      <a:pt x="237" y="152"/>
                      <a:pt x="229" y="152"/>
                    </a:cubicBezTo>
                    <a:cubicBezTo>
                      <a:pt x="213" y="152"/>
                      <a:pt x="213" y="152"/>
                      <a:pt x="213" y="152"/>
                    </a:cubicBezTo>
                    <a:lnTo>
                      <a:pt x="213" y="121"/>
                    </a:lnTo>
                    <a:close/>
                    <a:moveTo>
                      <a:pt x="335" y="243"/>
                    </a:moveTo>
                    <a:cubicBezTo>
                      <a:pt x="213" y="243"/>
                      <a:pt x="213" y="243"/>
                      <a:pt x="213" y="243"/>
                    </a:cubicBezTo>
                    <a:cubicBezTo>
                      <a:pt x="213" y="182"/>
                      <a:pt x="213" y="182"/>
                      <a:pt x="213" y="182"/>
                    </a:cubicBezTo>
                    <a:cubicBezTo>
                      <a:pt x="229" y="182"/>
                      <a:pt x="229" y="182"/>
                      <a:pt x="229" y="182"/>
                    </a:cubicBezTo>
                    <a:cubicBezTo>
                      <a:pt x="254" y="182"/>
                      <a:pt x="274" y="162"/>
                      <a:pt x="274" y="137"/>
                    </a:cubicBezTo>
                    <a:cubicBezTo>
                      <a:pt x="274" y="111"/>
                      <a:pt x="254" y="91"/>
                      <a:pt x="229" y="91"/>
                    </a:cubicBezTo>
                    <a:cubicBezTo>
                      <a:pt x="213" y="91"/>
                      <a:pt x="213" y="91"/>
                      <a:pt x="213" y="91"/>
                    </a:cubicBezTo>
                    <a:cubicBezTo>
                      <a:pt x="213" y="30"/>
                      <a:pt x="213" y="30"/>
                      <a:pt x="213" y="30"/>
                    </a:cubicBezTo>
                    <a:cubicBezTo>
                      <a:pt x="335" y="30"/>
                      <a:pt x="335" y="30"/>
                      <a:pt x="335" y="30"/>
                    </a:cubicBezTo>
                    <a:lnTo>
                      <a:pt x="335" y="243"/>
                    </a:lnTo>
                    <a:close/>
                    <a:moveTo>
                      <a:pt x="335" y="243"/>
                    </a:moveTo>
                    <a:cubicBezTo>
                      <a:pt x="335" y="243"/>
                      <a:pt x="335" y="243"/>
                      <a:pt x="335" y="24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Freeform 33">
                <a:extLst>
                  <a:ext uri="{FF2B5EF4-FFF2-40B4-BE49-F238E27FC236}">
                    <a16:creationId xmlns:a16="http://schemas.microsoft.com/office/drawing/2014/main" id="{FC117C01-C443-437D-A37F-6EE8049248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Freeform 34">
                <a:extLst>
                  <a:ext uri="{FF2B5EF4-FFF2-40B4-BE49-F238E27FC236}">
                    <a16:creationId xmlns:a16="http://schemas.microsoft.com/office/drawing/2014/main" id="{CD2F1601-F3D3-491A-A1B9-82D433A78E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4" name="Freeform 35">
                <a:extLst>
                  <a:ext uri="{FF2B5EF4-FFF2-40B4-BE49-F238E27FC236}">
                    <a16:creationId xmlns:a16="http://schemas.microsoft.com/office/drawing/2014/main" id="{9099439B-B90A-4372-88CD-5B0A8EB8A6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" name="Freeform 36">
                <a:extLst>
                  <a:ext uri="{FF2B5EF4-FFF2-40B4-BE49-F238E27FC236}">
                    <a16:creationId xmlns:a16="http://schemas.microsoft.com/office/drawing/2014/main" id="{8F3F5E5F-C37C-44DD-9643-E851A2E0CB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7" name="Freeform 37">
                <a:extLst>
                  <a:ext uri="{FF2B5EF4-FFF2-40B4-BE49-F238E27FC236}">
                    <a16:creationId xmlns:a16="http://schemas.microsoft.com/office/drawing/2014/main" id="{1C6FFF6F-768A-4E01-9A56-7DF9E00DF7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869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8" name="Freeform 38">
                <a:extLst>
                  <a:ext uri="{FF2B5EF4-FFF2-40B4-BE49-F238E27FC236}">
                    <a16:creationId xmlns:a16="http://schemas.microsoft.com/office/drawing/2014/main" id="{B4E92682-3C50-4551-851B-9B403D9D49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869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Freeform 39">
                <a:extLst>
                  <a:ext uri="{FF2B5EF4-FFF2-40B4-BE49-F238E27FC236}">
                    <a16:creationId xmlns:a16="http://schemas.microsoft.com/office/drawing/2014/main" id="{48009654-3915-4D48-BA99-455AEB34AE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0" name="Freeform 40">
                <a:extLst>
                  <a:ext uri="{FF2B5EF4-FFF2-40B4-BE49-F238E27FC236}">
                    <a16:creationId xmlns:a16="http://schemas.microsoft.com/office/drawing/2014/main" id="{D800FC3C-E85D-416D-AC3E-B3D2D16F10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1" name="Freeform 41">
                <a:extLst>
                  <a:ext uri="{FF2B5EF4-FFF2-40B4-BE49-F238E27FC236}">
                    <a16:creationId xmlns:a16="http://schemas.microsoft.com/office/drawing/2014/main" id="{68FAF9EA-F9D9-4800-965B-D959CEDA5B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" name="Freeform 42">
                <a:extLst>
                  <a:ext uri="{FF2B5EF4-FFF2-40B4-BE49-F238E27FC236}">
                    <a16:creationId xmlns:a16="http://schemas.microsoft.com/office/drawing/2014/main" id="{8902A972-0C9D-48A1-9296-23809A347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Freeform 43">
                <a:extLst>
                  <a:ext uri="{FF2B5EF4-FFF2-40B4-BE49-F238E27FC236}">
                    <a16:creationId xmlns:a16="http://schemas.microsoft.com/office/drawing/2014/main" id="{2671FBE9-E693-4990-BA44-704618E90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940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Freeform 44">
                <a:extLst>
                  <a:ext uri="{FF2B5EF4-FFF2-40B4-BE49-F238E27FC236}">
                    <a16:creationId xmlns:a16="http://schemas.microsoft.com/office/drawing/2014/main" id="{E405AF63-DF86-4988-9AEA-1F5824FC7F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940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Rectangle 45">
                <a:extLst>
                  <a:ext uri="{FF2B5EF4-FFF2-40B4-BE49-F238E27FC236}">
                    <a16:creationId xmlns:a16="http://schemas.microsoft.com/office/drawing/2014/main" id="{30092474-9120-44F9-8DD2-B654CCBB4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" y="3012"/>
                <a:ext cx="174" cy="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Rectangle 46">
                <a:extLst>
                  <a:ext uri="{FF2B5EF4-FFF2-40B4-BE49-F238E27FC236}">
                    <a16:creationId xmlns:a16="http://schemas.microsoft.com/office/drawing/2014/main" id="{CE9DE08B-C29F-4C86-A036-F8F02A675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" y="3012"/>
                <a:ext cx="15" cy="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67" name="Retângulo 66"/>
          <p:cNvSpPr/>
          <p:nvPr/>
        </p:nvSpPr>
        <p:spPr>
          <a:xfrm>
            <a:off x="1558572" y="2036970"/>
            <a:ext cx="4367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PORTE DA EMPRESA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Retângulo 67"/>
          <p:cNvSpPr/>
          <p:nvPr/>
        </p:nvSpPr>
        <p:spPr>
          <a:xfrm>
            <a:off x="7351538" y="2026615"/>
            <a:ext cx="4367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SETOR DE ATUAÇÃO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9" name="Agrupar 68"/>
          <p:cNvGrpSpPr/>
          <p:nvPr/>
        </p:nvGrpSpPr>
        <p:grpSpPr>
          <a:xfrm>
            <a:off x="6140766" y="1726751"/>
            <a:ext cx="1080000" cy="1080000"/>
            <a:chOff x="7139764" y="1289579"/>
            <a:chExt cx="1047049" cy="1047049"/>
          </a:xfrm>
        </p:grpSpPr>
        <p:sp>
          <p:nvSpPr>
            <p:cNvPr id="70" name="Elipse 69"/>
            <p:cNvSpPr/>
            <p:nvPr/>
          </p:nvSpPr>
          <p:spPr>
            <a:xfrm>
              <a:off x="7139764" y="1289579"/>
              <a:ext cx="1047049" cy="10470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B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pic>
          <p:nvPicPr>
            <p:cNvPr id="71" name="Imagem 70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1288" y="1439741"/>
              <a:ext cx="684000" cy="684000"/>
            </a:xfrm>
            <a:prstGeom prst="rect">
              <a:avLst/>
            </a:prstGeom>
          </p:spPr>
        </p:pic>
      </p:grpSp>
      <p:graphicFrame>
        <p:nvGraphicFramePr>
          <p:cNvPr id="72" name="Gráfico 71"/>
          <p:cNvGraphicFramePr/>
          <p:nvPr>
            <p:extLst>
              <p:ext uri="{D42A27DB-BD31-4B8C-83A1-F6EECF244321}">
                <p14:modId xmlns:p14="http://schemas.microsoft.com/office/powerpoint/2010/main" val="1055057767"/>
              </p:ext>
            </p:extLst>
          </p:nvPr>
        </p:nvGraphicFramePr>
        <p:xfrm>
          <a:off x="1008983" y="2897464"/>
          <a:ext cx="4437042" cy="3263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3" name="Gráfico 72"/>
          <p:cNvGraphicFramePr/>
          <p:nvPr>
            <p:extLst>
              <p:ext uri="{D42A27DB-BD31-4B8C-83A1-F6EECF244321}">
                <p14:modId xmlns:p14="http://schemas.microsoft.com/office/powerpoint/2010/main" val="1883455371"/>
              </p:ext>
            </p:extLst>
          </p:nvPr>
        </p:nvGraphicFramePr>
        <p:xfrm>
          <a:off x="6680766" y="2924098"/>
          <a:ext cx="5172742" cy="3263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7" name="Retângulo 96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62615" y="152546"/>
            <a:ext cx="877661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152400" y="264331"/>
            <a:ext cx="8582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noProof="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Avaliação da qualidade do conteúdo do Sebraetec</a:t>
            </a:r>
            <a:endParaRPr kumimoji="0" lang="pt-B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102" name="Retângulo 101">
            <a:hlinkClick r:id="rId6" action="ppaction://hlinksldjump"/>
          </p:cNvPr>
          <p:cNvSpPr/>
          <p:nvPr/>
        </p:nvSpPr>
        <p:spPr>
          <a:xfrm>
            <a:off x="6123989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103" name="Retângulo 102">
            <a:hlinkClick r:id="rId7" action="ppaction://hlinksldjump"/>
          </p:cNvPr>
          <p:cNvSpPr/>
          <p:nvPr/>
        </p:nvSpPr>
        <p:spPr>
          <a:xfrm>
            <a:off x="7643319" y="1090475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104" name="Retângulo 103">
            <a:hlinkClick r:id="rId8" action="ppaction://hlinksldjump"/>
          </p:cNvPr>
          <p:cNvSpPr/>
          <p:nvPr/>
        </p:nvSpPr>
        <p:spPr>
          <a:xfrm>
            <a:off x="4604115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</p:spTree>
    <p:extLst>
      <p:ext uri="{BB962C8B-B14F-4D97-AF65-F5344CB8AC3E}">
        <p14:creationId xmlns:p14="http://schemas.microsoft.com/office/powerpoint/2010/main" val="705716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7. Em relação à sua satisfação geral com a consultoria que fez, atribua uma nota de 0 a 10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62615" y="152546"/>
            <a:ext cx="877661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152400" y="264331"/>
            <a:ext cx="8582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noProof="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Satisfação geral com o Sebraetec</a:t>
            </a:r>
            <a:endParaRPr kumimoji="0" lang="pt-B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C095CA28-9D6C-42F3-AC88-A99042ED71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648266"/>
              </p:ext>
            </p:extLst>
          </p:nvPr>
        </p:nvGraphicFramePr>
        <p:xfrm>
          <a:off x="3724275" y="1695449"/>
          <a:ext cx="8129819" cy="418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2">
            <a:extLst>
              <a:ext uri="{FF2B5EF4-FFF2-40B4-BE49-F238E27FC236}">
                <a16:creationId xmlns:a16="http://schemas.microsoft.com/office/drawing/2014/main" id="{53A52CA9-08EB-422A-B6C0-2E72E88851DC}"/>
              </a:ext>
            </a:extLst>
          </p:cNvPr>
          <p:cNvSpPr/>
          <p:nvPr/>
        </p:nvSpPr>
        <p:spPr>
          <a:xfrm>
            <a:off x="701395" y="2585989"/>
            <a:ext cx="467070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</a:t>
            </a:r>
            <a:r>
              <a:rPr lang="pt-BR" sz="1600" b="1" noProof="0" dirty="0">
                <a:solidFill>
                  <a:srgbClr val="1A4A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grande m</a:t>
            </a:r>
            <a:r>
              <a:rPr lang="pt-BR" sz="1600" b="1" dirty="0" err="1">
                <a:solidFill>
                  <a:srgbClr val="1A4A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aioria</a:t>
            </a:r>
            <a:r>
              <a:rPr lang="pt-BR" sz="1600" b="1" dirty="0">
                <a:solidFill>
                  <a:srgbClr val="1A4A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(77%)</a:t>
            </a:r>
            <a:r>
              <a:rPr kumimoji="0" lang="pt-BR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 entrevistados atribuiu </a:t>
            </a:r>
            <a:r>
              <a:rPr kumimoji="0" lang="pt-BR" sz="1600" b="1" i="0" u="none" strike="noStrike" kern="1200" cap="none" spc="0" normalizeH="0" noProof="0" dirty="0">
                <a:ln>
                  <a:noFill/>
                </a:ln>
                <a:solidFill>
                  <a:srgbClr val="1A4A5D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notas altas </a:t>
            </a: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para a satisfação geral com o Programa  Sebraetec.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Apenas cerca de 5% atribuíram notas baixas para este item da avaliação.</a:t>
            </a:r>
            <a:endParaRPr lang="pt-BR" sz="1400" baseline="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3F972512-E8B2-4310-B3F4-F4C6CE84121C}"/>
              </a:ext>
            </a:extLst>
          </p:cNvPr>
          <p:cNvCxnSpPr>
            <a:cxnSpLocks/>
          </p:cNvCxnSpPr>
          <p:nvPr/>
        </p:nvCxnSpPr>
        <p:spPr>
          <a:xfrm>
            <a:off x="829094" y="4450435"/>
            <a:ext cx="1980000" cy="0"/>
          </a:xfrm>
          <a:prstGeom prst="line">
            <a:avLst/>
          </a:prstGeom>
          <a:ln>
            <a:solidFill>
              <a:srgbClr val="2B47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EECB6AB2-7514-4E65-A964-C64EC1875025}"/>
              </a:ext>
            </a:extLst>
          </p:cNvPr>
          <p:cNvCxnSpPr>
            <a:cxnSpLocks/>
          </p:cNvCxnSpPr>
          <p:nvPr/>
        </p:nvCxnSpPr>
        <p:spPr>
          <a:xfrm>
            <a:off x="3922221" y="5581668"/>
            <a:ext cx="7668000" cy="0"/>
          </a:xfrm>
          <a:prstGeom prst="line">
            <a:avLst/>
          </a:prstGeom>
          <a:ln>
            <a:solidFill>
              <a:srgbClr val="2B47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Agrupar 29"/>
          <p:cNvGrpSpPr/>
          <p:nvPr/>
        </p:nvGrpSpPr>
        <p:grpSpPr>
          <a:xfrm>
            <a:off x="701395" y="1707210"/>
            <a:ext cx="2202391" cy="861774"/>
            <a:chOff x="249006" y="1772755"/>
            <a:chExt cx="2202391" cy="861774"/>
          </a:xfrm>
        </p:grpSpPr>
        <p:sp>
          <p:nvSpPr>
            <p:cNvPr id="31" name="Retângulo 30"/>
            <p:cNvSpPr/>
            <p:nvPr/>
          </p:nvSpPr>
          <p:spPr>
            <a:xfrm>
              <a:off x="249006" y="1772755"/>
              <a:ext cx="906017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5000" i="1" dirty="0">
                  <a:solidFill>
                    <a:srgbClr val="1A4A5D"/>
                  </a:solidFill>
                  <a:latin typeface="Oswald Medium" panose="00000600000000000000" pitchFamily="2" charset="0"/>
                  <a:ea typeface="Futura-Black" panose="02020500000000000000" pitchFamily="18" charset="0"/>
                  <a:cs typeface="Futura-Black" panose="02020500000000000000" pitchFamily="18" charset="0"/>
                </a:rPr>
                <a:t>9,1</a:t>
              </a:r>
              <a:endParaRPr lang="pt-BR" sz="5000" i="1" dirty="0">
                <a:solidFill>
                  <a:srgbClr val="1A4A5D"/>
                </a:solidFill>
              </a:endParaRPr>
            </a:p>
          </p:txBody>
        </p: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3F972512-E8B2-4310-B3F4-F4C6CE84121C}"/>
                </a:ext>
              </a:extLst>
            </p:cNvPr>
            <p:cNvCxnSpPr>
              <a:cxnSpLocks/>
            </p:cNvCxnSpPr>
            <p:nvPr/>
          </p:nvCxnSpPr>
          <p:spPr>
            <a:xfrm>
              <a:off x="376704" y="2568540"/>
              <a:ext cx="1980000" cy="0"/>
            </a:xfrm>
            <a:prstGeom prst="line">
              <a:avLst/>
            </a:prstGeom>
            <a:ln>
              <a:solidFill>
                <a:srgbClr val="2B47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tângulo 32"/>
            <p:cNvSpPr/>
            <p:nvPr/>
          </p:nvSpPr>
          <p:spPr>
            <a:xfrm>
              <a:off x="1167071" y="2165332"/>
              <a:ext cx="12843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i="1" dirty="0">
                  <a:solidFill>
                    <a:srgbClr val="3494BA"/>
                  </a:solidFill>
                  <a:latin typeface="Oswald Medium" panose="00000600000000000000" pitchFamily="2" charset="0"/>
                  <a:ea typeface="Futura-Black" panose="02020500000000000000" pitchFamily="18" charset="0"/>
                  <a:cs typeface="Futura-Black" panose="02020500000000000000" pitchFamily="18" charset="0"/>
                </a:rPr>
                <a:t>NOTA MÉDIA</a:t>
              </a:r>
              <a:endParaRPr lang="pt-BR" i="1" dirty="0">
                <a:solidFill>
                  <a:srgbClr val="3494BA"/>
                </a:solidFill>
              </a:endParaRPr>
            </a:p>
          </p:txBody>
        </p:sp>
      </p:grpSp>
      <p:sp>
        <p:nvSpPr>
          <p:cNvPr id="60" name="Retângulo 59">
            <a:hlinkClick r:id="rId4" action="ppaction://hlinksldjump"/>
          </p:cNvPr>
          <p:cNvSpPr/>
          <p:nvPr/>
        </p:nvSpPr>
        <p:spPr>
          <a:xfrm>
            <a:off x="6123989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61" name="Retângulo 60">
            <a:hlinkClick r:id="rId5" action="ppaction://hlinksldjump"/>
          </p:cNvPr>
          <p:cNvSpPr/>
          <p:nvPr/>
        </p:nvSpPr>
        <p:spPr>
          <a:xfrm>
            <a:off x="7643319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62" name="Retângulo 61">
            <a:hlinkClick r:id="rId6" action="ppaction://hlinksldjump"/>
          </p:cNvPr>
          <p:cNvSpPr/>
          <p:nvPr/>
        </p:nvSpPr>
        <p:spPr>
          <a:xfrm>
            <a:off x="4604115" y="1090475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2C9D2F3D-F57A-4EA4-9C50-EF8C50874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84263"/>
              </p:ext>
            </p:extLst>
          </p:nvPr>
        </p:nvGraphicFramePr>
        <p:xfrm>
          <a:off x="1154403" y="5926669"/>
          <a:ext cx="9077324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242">
                  <a:extLst>
                    <a:ext uri="{9D8B030D-6E8A-4147-A177-3AD203B41FA5}">
                      <a16:colId xmlns:a16="http://schemas.microsoft.com/office/drawing/2014/main" val="938568355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1406782778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3358104305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659460007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780710226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111194230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2547295808"/>
                    </a:ext>
                  </a:extLst>
                </a:gridCol>
              </a:tblGrid>
              <a:tr h="220930">
                <a:tc>
                  <a:txBody>
                    <a:bodyPr/>
                    <a:lstStyle/>
                    <a:p>
                      <a:pPr algn="ctr" fontAlgn="t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8,7</a:t>
                      </a:r>
                      <a:endParaRPr kumimoji="0" lang="pt-B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EDB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8,9</a:t>
                      </a:r>
                      <a:endParaRPr kumimoji="0" lang="pt-B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EDB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9,0</a:t>
                      </a:r>
                      <a:endParaRPr kumimoji="0" lang="pt-B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EDB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9,0</a:t>
                      </a:r>
                      <a:endParaRPr kumimoji="0" lang="pt-B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EDB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9,1</a:t>
                      </a:r>
                      <a:endParaRPr lang="pt-BR" sz="2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9,1</a:t>
                      </a:r>
                      <a:endParaRPr lang="pt-BR" sz="2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152374"/>
                  </a:ext>
                </a:extLst>
              </a:tr>
              <a:tr h="220930">
                <a:tc>
                  <a:txBody>
                    <a:bodyPr/>
                    <a:lstStyle/>
                    <a:p>
                      <a:pPr algn="ctr" fontAlgn="t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2015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2016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2017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2018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2019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2020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989745"/>
                  </a:ext>
                </a:extLst>
              </a:tr>
            </a:tbl>
          </a:graphicData>
        </a:graphic>
      </p:graphicFrame>
      <p:pic>
        <p:nvPicPr>
          <p:cNvPr id="20" name="Imagem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669483"/>
            <a:ext cx="714971" cy="714971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867371" y="5699176"/>
            <a:ext cx="21916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i="1" dirty="0">
                <a:solidFill>
                  <a:srgbClr val="3494BA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Histórico das notas médias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4131744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7. Em relação à sua satisfação geral com a consultoria que fez, atribua uma nota de 0 a 10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578543420"/>
              </p:ext>
            </p:extLst>
          </p:nvPr>
        </p:nvGraphicFramePr>
        <p:xfrm>
          <a:off x="161926" y="2463766"/>
          <a:ext cx="11860580" cy="3476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62615" y="152546"/>
            <a:ext cx="877661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152400" y="264331"/>
            <a:ext cx="8582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noProof="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Satisfação geral com o Sebraetec</a:t>
            </a:r>
            <a:endParaRPr kumimoji="0" lang="pt-B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BB44F11-E0C9-4347-934F-2353EBF11E5B}"/>
              </a:ext>
            </a:extLst>
          </p:cNvPr>
          <p:cNvSpPr txBox="1"/>
          <p:nvPr/>
        </p:nvSpPr>
        <p:spPr>
          <a:xfrm>
            <a:off x="9039225" y="464969"/>
            <a:ext cx="1944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i="1" spc="600" noProof="0" dirty="0">
                <a:solidFill>
                  <a:srgbClr val="3494BA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Nota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i="1" spc="600" noProof="0" dirty="0">
                <a:solidFill>
                  <a:srgbClr val="3494BA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média</a:t>
            </a:r>
            <a:endParaRPr kumimoji="0" lang="pt-BR" sz="1600" b="0" i="1" u="none" strike="noStrike" kern="1200" cap="none" spc="60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Oswald" panose="000005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6123989" y="1090475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17" name="Retângulo 16">
            <a:hlinkClick r:id="rId5" action="ppaction://hlinksldjump"/>
          </p:cNvPr>
          <p:cNvSpPr/>
          <p:nvPr/>
        </p:nvSpPr>
        <p:spPr>
          <a:xfrm>
            <a:off x="7643319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18" name="Retângulo 17">
            <a:hlinkClick r:id="rId6" action="ppaction://hlinksldjump"/>
          </p:cNvPr>
          <p:cNvSpPr/>
          <p:nvPr/>
        </p:nvSpPr>
        <p:spPr>
          <a:xfrm>
            <a:off x="4604115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</p:spTree>
    <p:extLst>
      <p:ext uri="{BB962C8B-B14F-4D97-AF65-F5344CB8AC3E}">
        <p14:creationId xmlns:p14="http://schemas.microsoft.com/office/powerpoint/2010/main" val="950184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8. O(a) Sr. (a) conseguiu pôr em prática no seu negócio o que aprendeu ou recebeu nessa consultoria? 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62615" y="152546"/>
            <a:ext cx="877661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152400" y="264331"/>
            <a:ext cx="8582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noProof="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Aplicabilidade do Sebraetec</a:t>
            </a:r>
            <a:endParaRPr kumimoji="0" lang="pt-B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C095CA28-9D6C-42F3-AC88-A99042ED71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3328546"/>
              </p:ext>
            </p:extLst>
          </p:nvPr>
        </p:nvGraphicFramePr>
        <p:xfrm>
          <a:off x="3724275" y="1695449"/>
          <a:ext cx="8129819" cy="418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2">
            <a:extLst>
              <a:ext uri="{FF2B5EF4-FFF2-40B4-BE49-F238E27FC236}">
                <a16:creationId xmlns:a16="http://schemas.microsoft.com/office/drawing/2014/main" id="{53A52CA9-08EB-422A-B6C0-2E72E88851DC}"/>
              </a:ext>
            </a:extLst>
          </p:cNvPr>
          <p:cNvSpPr/>
          <p:nvPr/>
        </p:nvSpPr>
        <p:spPr>
          <a:xfrm>
            <a:off x="701395" y="2585989"/>
            <a:ext cx="467070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Quase metade </a:t>
            </a: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 entrevistados atribuiu </a:t>
            </a:r>
            <a:r>
              <a:rPr kumimoji="0" lang="pt-BR" sz="1600" b="1" i="0" u="none" strike="noStrike" kern="1200" cap="none" spc="0" normalizeH="0" noProof="0" dirty="0">
                <a:ln>
                  <a:noFill/>
                </a:ln>
                <a:solidFill>
                  <a:srgbClr val="1A4A5D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notas altas </a:t>
            </a: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para a aplicabilidade do Programa  Sebraetec (49%).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Já 15% dos entrevistados atribuíram notas baixas para este item da avaliação.</a:t>
            </a:r>
            <a:endParaRPr lang="pt-BR" sz="1400" baseline="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3F972512-E8B2-4310-B3F4-F4C6CE84121C}"/>
              </a:ext>
            </a:extLst>
          </p:cNvPr>
          <p:cNvCxnSpPr>
            <a:cxnSpLocks/>
          </p:cNvCxnSpPr>
          <p:nvPr/>
        </p:nvCxnSpPr>
        <p:spPr>
          <a:xfrm>
            <a:off x="829094" y="4450435"/>
            <a:ext cx="1980000" cy="0"/>
          </a:xfrm>
          <a:prstGeom prst="line">
            <a:avLst/>
          </a:prstGeom>
          <a:ln>
            <a:solidFill>
              <a:srgbClr val="2B47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EECB6AB2-7514-4E65-A964-C64EC1875025}"/>
              </a:ext>
            </a:extLst>
          </p:cNvPr>
          <p:cNvCxnSpPr>
            <a:cxnSpLocks/>
          </p:cNvCxnSpPr>
          <p:nvPr/>
        </p:nvCxnSpPr>
        <p:spPr>
          <a:xfrm>
            <a:off x="3922221" y="5581668"/>
            <a:ext cx="7668000" cy="0"/>
          </a:xfrm>
          <a:prstGeom prst="line">
            <a:avLst/>
          </a:prstGeom>
          <a:ln>
            <a:solidFill>
              <a:srgbClr val="2B47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Agrupar 29"/>
          <p:cNvGrpSpPr/>
          <p:nvPr/>
        </p:nvGrpSpPr>
        <p:grpSpPr>
          <a:xfrm>
            <a:off x="701395" y="1707210"/>
            <a:ext cx="2202391" cy="861774"/>
            <a:chOff x="249006" y="1772755"/>
            <a:chExt cx="2202391" cy="861774"/>
          </a:xfrm>
        </p:grpSpPr>
        <p:sp>
          <p:nvSpPr>
            <p:cNvPr id="31" name="Retângulo 30"/>
            <p:cNvSpPr/>
            <p:nvPr/>
          </p:nvSpPr>
          <p:spPr>
            <a:xfrm>
              <a:off x="249006" y="1772755"/>
              <a:ext cx="899605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5000" i="1" dirty="0">
                  <a:solidFill>
                    <a:srgbClr val="1A4A5D"/>
                  </a:solidFill>
                  <a:latin typeface="Oswald Medium" panose="00000600000000000000" pitchFamily="2" charset="0"/>
                  <a:ea typeface="Futura-Black" panose="02020500000000000000" pitchFamily="18" charset="0"/>
                  <a:cs typeface="Futura-Black" panose="02020500000000000000" pitchFamily="18" charset="0"/>
                </a:rPr>
                <a:t>8,1</a:t>
              </a:r>
              <a:endParaRPr lang="pt-BR" sz="5000" i="1" dirty="0">
                <a:solidFill>
                  <a:srgbClr val="1A4A5D"/>
                </a:solidFill>
              </a:endParaRPr>
            </a:p>
          </p:txBody>
        </p: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3F972512-E8B2-4310-B3F4-F4C6CE84121C}"/>
                </a:ext>
              </a:extLst>
            </p:cNvPr>
            <p:cNvCxnSpPr>
              <a:cxnSpLocks/>
            </p:cNvCxnSpPr>
            <p:nvPr/>
          </p:nvCxnSpPr>
          <p:spPr>
            <a:xfrm>
              <a:off x="376704" y="2568540"/>
              <a:ext cx="1980000" cy="0"/>
            </a:xfrm>
            <a:prstGeom prst="line">
              <a:avLst/>
            </a:prstGeom>
            <a:ln>
              <a:solidFill>
                <a:srgbClr val="2B47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tângulo 32"/>
            <p:cNvSpPr/>
            <p:nvPr/>
          </p:nvSpPr>
          <p:spPr>
            <a:xfrm>
              <a:off x="1167071" y="2165332"/>
              <a:ext cx="12843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i="1" dirty="0">
                  <a:solidFill>
                    <a:srgbClr val="3494BA"/>
                  </a:solidFill>
                  <a:latin typeface="Oswald Medium" panose="00000600000000000000" pitchFamily="2" charset="0"/>
                  <a:ea typeface="Futura-Black" panose="02020500000000000000" pitchFamily="18" charset="0"/>
                  <a:cs typeface="Futura-Black" panose="02020500000000000000" pitchFamily="18" charset="0"/>
                </a:rPr>
                <a:t>NOTA MÉDIA</a:t>
              </a:r>
              <a:endParaRPr lang="pt-BR" i="1" dirty="0">
                <a:solidFill>
                  <a:srgbClr val="3494BA"/>
                </a:solidFill>
              </a:endParaRPr>
            </a:p>
          </p:txBody>
        </p:sp>
      </p:grpSp>
      <p:sp>
        <p:nvSpPr>
          <p:cNvPr id="60" name="Retângulo 59">
            <a:hlinkClick r:id="rId4" action="ppaction://hlinksldjump"/>
          </p:cNvPr>
          <p:cNvSpPr/>
          <p:nvPr/>
        </p:nvSpPr>
        <p:spPr>
          <a:xfrm>
            <a:off x="6123989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61" name="Retângulo 60">
            <a:hlinkClick r:id="rId5" action="ppaction://hlinksldjump"/>
          </p:cNvPr>
          <p:cNvSpPr/>
          <p:nvPr/>
        </p:nvSpPr>
        <p:spPr>
          <a:xfrm>
            <a:off x="7643319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62" name="Retângulo 61">
            <a:hlinkClick r:id="rId6" action="ppaction://hlinksldjump"/>
          </p:cNvPr>
          <p:cNvSpPr/>
          <p:nvPr/>
        </p:nvSpPr>
        <p:spPr>
          <a:xfrm>
            <a:off x="4604115" y="1090475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2C9D2F3D-F57A-4EA4-9C50-EF8C50874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484248"/>
              </p:ext>
            </p:extLst>
          </p:nvPr>
        </p:nvGraphicFramePr>
        <p:xfrm>
          <a:off x="970768" y="6017688"/>
          <a:ext cx="9077324" cy="506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242">
                  <a:extLst>
                    <a:ext uri="{9D8B030D-6E8A-4147-A177-3AD203B41FA5}">
                      <a16:colId xmlns:a16="http://schemas.microsoft.com/office/drawing/2014/main" val="938568355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1406782778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3358104305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659460007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780710226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111194230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2547295808"/>
                    </a:ext>
                  </a:extLst>
                </a:gridCol>
              </a:tblGrid>
              <a:tr h="220930">
                <a:tc>
                  <a:txBody>
                    <a:bodyPr/>
                    <a:lstStyle/>
                    <a:p>
                      <a:pPr algn="ctr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7,5</a:t>
                      </a:r>
                      <a:endParaRPr kumimoji="0" lang="pt-B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EDB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7,9</a:t>
                      </a:r>
                      <a:endParaRPr kumimoji="0" lang="pt-B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EDB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7,9</a:t>
                      </a:r>
                      <a:endParaRPr kumimoji="0" lang="pt-B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EDB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8,2</a:t>
                      </a:r>
                      <a:endParaRPr kumimoji="0" lang="pt-B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EDB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8,3</a:t>
                      </a:r>
                      <a:endParaRPr lang="pt-BR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8,1</a:t>
                      </a:r>
                      <a:endParaRPr lang="pt-BR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152374"/>
                  </a:ext>
                </a:extLst>
              </a:tr>
              <a:tr h="220930">
                <a:tc>
                  <a:txBody>
                    <a:bodyPr/>
                    <a:lstStyle/>
                    <a:p>
                      <a:pPr algn="ctr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2015</a:t>
                      </a:r>
                      <a:endParaRPr kumimoji="0" lang="pt-B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2016</a:t>
                      </a:r>
                      <a:endParaRPr kumimoji="0" lang="pt-B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2017</a:t>
                      </a:r>
                      <a:endParaRPr kumimoji="0" lang="pt-B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2018</a:t>
                      </a:r>
                      <a:endParaRPr kumimoji="0" lang="pt-B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2019</a:t>
                      </a:r>
                      <a:endParaRPr kumimoji="0" lang="pt-B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2020</a:t>
                      </a:r>
                      <a:endParaRPr kumimoji="0" lang="pt-B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989745"/>
                  </a:ext>
                </a:extLst>
              </a:tr>
            </a:tbl>
          </a:graphicData>
        </a:graphic>
      </p:graphicFrame>
      <p:pic>
        <p:nvPicPr>
          <p:cNvPr id="20" name="Imagem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669483"/>
            <a:ext cx="714971" cy="714971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867371" y="5699176"/>
            <a:ext cx="21916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i="1" dirty="0">
                <a:solidFill>
                  <a:srgbClr val="3494BA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Histórico das notas médias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4253593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8. O(a) Sr. (a) conseguiu pôr em prática no seu negócio o que aprendeu ou recebeu nessa consultoria? 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589135209"/>
              </p:ext>
            </p:extLst>
          </p:nvPr>
        </p:nvGraphicFramePr>
        <p:xfrm>
          <a:off x="161926" y="2463766"/>
          <a:ext cx="11860580" cy="3476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1BB44F11-E0C9-4347-934F-2353EBF11E5B}"/>
              </a:ext>
            </a:extLst>
          </p:cNvPr>
          <p:cNvSpPr txBox="1"/>
          <p:nvPr/>
        </p:nvSpPr>
        <p:spPr>
          <a:xfrm>
            <a:off x="9039225" y="464969"/>
            <a:ext cx="1944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i="1" spc="600" noProof="0" dirty="0">
                <a:solidFill>
                  <a:srgbClr val="3494BA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Nota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i="1" spc="600" noProof="0" dirty="0">
                <a:solidFill>
                  <a:srgbClr val="3494BA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média</a:t>
            </a:r>
            <a:endParaRPr kumimoji="0" lang="pt-BR" sz="1600" b="0" i="1" u="none" strike="noStrike" kern="1200" cap="none" spc="60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Oswald" panose="000005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62615" y="152546"/>
            <a:ext cx="877661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152400" y="264331"/>
            <a:ext cx="8582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noProof="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Aplicabilidade do Sebraetec</a:t>
            </a:r>
            <a:endParaRPr kumimoji="0" lang="pt-B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18" name="Retângulo 17">
            <a:hlinkClick r:id="rId4" action="ppaction://hlinksldjump"/>
          </p:cNvPr>
          <p:cNvSpPr/>
          <p:nvPr/>
        </p:nvSpPr>
        <p:spPr>
          <a:xfrm>
            <a:off x="6123989" y="1090475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19" name="Retângulo 18">
            <a:hlinkClick r:id="rId5" action="ppaction://hlinksldjump"/>
          </p:cNvPr>
          <p:cNvSpPr/>
          <p:nvPr/>
        </p:nvSpPr>
        <p:spPr>
          <a:xfrm>
            <a:off x="7643319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20" name="Retângulo 19">
            <a:hlinkClick r:id="rId6" action="ppaction://hlinksldjump"/>
          </p:cNvPr>
          <p:cNvSpPr/>
          <p:nvPr/>
        </p:nvSpPr>
        <p:spPr>
          <a:xfrm>
            <a:off x="4604115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</p:spTree>
    <p:extLst>
      <p:ext uri="{BB962C8B-B14F-4D97-AF65-F5344CB8AC3E}">
        <p14:creationId xmlns:p14="http://schemas.microsoft.com/office/powerpoint/2010/main" val="1887597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8. O(a) Sr. (a) conseguiu pôr em prática no seu negócio o que aprendeu ou recebeu nessa consultoria? 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B44F11-E0C9-4347-934F-2353EBF11E5B}"/>
              </a:ext>
            </a:extLst>
          </p:cNvPr>
          <p:cNvSpPr txBox="1"/>
          <p:nvPr/>
        </p:nvSpPr>
        <p:spPr>
          <a:xfrm>
            <a:off x="9039225" y="464969"/>
            <a:ext cx="1944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i="1" spc="600" noProof="0" dirty="0">
                <a:solidFill>
                  <a:srgbClr val="3494BA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Nota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i="1" spc="600" noProof="0" dirty="0">
                <a:solidFill>
                  <a:srgbClr val="3494BA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média</a:t>
            </a:r>
            <a:endParaRPr kumimoji="0" lang="pt-BR" sz="1600" b="0" i="1" u="none" strike="noStrike" kern="1200" cap="none" spc="60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Oswald" panose="000005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205" y="2030056"/>
            <a:ext cx="6002669" cy="42437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6170183" y="2030056"/>
            <a:ext cx="6002669" cy="42437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Agrupar 18"/>
          <p:cNvGrpSpPr/>
          <p:nvPr/>
        </p:nvGrpSpPr>
        <p:grpSpPr>
          <a:xfrm>
            <a:off x="406694" y="1726751"/>
            <a:ext cx="1080000" cy="1080000"/>
            <a:chOff x="940218" y="1180704"/>
            <a:chExt cx="1047049" cy="1047049"/>
          </a:xfrm>
        </p:grpSpPr>
        <p:sp>
          <p:nvSpPr>
            <p:cNvPr id="20" name="Elipse 19"/>
            <p:cNvSpPr/>
            <p:nvPr/>
          </p:nvSpPr>
          <p:spPr>
            <a:xfrm>
              <a:off x="940218" y="1180704"/>
              <a:ext cx="1047049" cy="10470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B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grpSp>
          <p:nvGrpSpPr>
            <p:cNvPr id="21" name="Group 4">
              <a:extLst>
                <a:ext uri="{FF2B5EF4-FFF2-40B4-BE49-F238E27FC236}">
                  <a16:creationId xmlns:a16="http://schemas.microsoft.com/office/drawing/2014/main" id="{66E80342-6FDB-4EA6-9340-66AC16D438B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29203" y="1327247"/>
              <a:ext cx="662286" cy="684000"/>
              <a:chOff x="545" y="2683"/>
              <a:chExt cx="488" cy="504"/>
            </a:xfrm>
            <a:solidFill>
              <a:srgbClr val="698C8C"/>
            </a:solidFill>
          </p:grpSpPr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8798554C-F46C-487D-95DB-7D028AC003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" y="2895"/>
                <a:ext cx="117" cy="292"/>
              </a:xfrm>
              <a:custGeom>
                <a:avLst/>
                <a:gdLst>
                  <a:gd name="T0" fmla="*/ 0 w 117"/>
                  <a:gd name="T1" fmla="*/ 292 h 292"/>
                  <a:gd name="T2" fmla="*/ 117 w 117"/>
                  <a:gd name="T3" fmla="*/ 292 h 292"/>
                  <a:gd name="T4" fmla="*/ 117 w 117"/>
                  <a:gd name="T5" fmla="*/ 276 h 292"/>
                  <a:gd name="T6" fmla="*/ 15 w 117"/>
                  <a:gd name="T7" fmla="*/ 276 h 292"/>
                  <a:gd name="T8" fmla="*/ 15 w 117"/>
                  <a:gd name="T9" fmla="*/ 16 h 292"/>
                  <a:gd name="T10" fmla="*/ 117 w 117"/>
                  <a:gd name="T11" fmla="*/ 16 h 292"/>
                  <a:gd name="T12" fmla="*/ 117 w 117"/>
                  <a:gd name="T13" fmla="*/ 0 h 292"/>
                  <a:gd name="T14" fmla="*/ 0 w 117"/>
                  <a:gd name="T15" fmla="*/ 0 h 292"/>
                  <a:gd name="T16" fmla="*/ 0 w 117"/>
                  <a:gd name="T17" fmla="*/ 292 h 292"/>
                  <a:gd name="T18" fmla="*/ 0 w 117"/>
                  <a:gd name="T19" fmla="*/ 292 h 292"/>
                  <a:gd name="T20" fmla="*/ 0 w 117"/>
                  <a:gd name="T2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292">
                    <a:moveTo>
                      <a:pt x="0" y="292"/>
                    </a:moveTo>
                    <a:lnTo>
                      <a:pt x="117" y="292"/>
                    </a:lnTo>
                    <a:lnTo>
                      <a:pt x="117" y="276"/>
                    </a:lnTo>
                    <a:lnTo>
                      <a:pt x="15" y="276"/>
                    </a:lnTo>
                    <a:lnTo>
                      <a:pt x="15" y="16"/>
                    </a:lnTo>
                    <a:lnTo>
                      <a:pt x="117" y="16"/>
                    </a:lnTo>
                    <a:lnTo>
                      <a:pt x="117" y="0"/>
                    </a:lnTo>
                    <a:lnTo>
                      <a:pt x="0" y="0"/>
                    </a:lnTo>
                    <a:lnTo>
                      <a:pt x="0" y="292"/>
                    </a:lnTo>
                    <a:close/>
                    <a:moveTo>
                      <a:pt x="0" y="292"/>
                    </a:moveTo>
                    <a:lnTo>
                      <a:pt x="0" y="2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2B02F716-86A3-48E2-B0D2-D1C21B1ED1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" y="2895"/>
                <a:ext cx="117" cy="292"/>
              </a:xfrm>
              <a:custGeom>
                <a:avLst/>
                <a:gdLst>
                  <a:gd name="T0" fmla="*/ 0 w 117"/>
                  <a:gd name="T1" fmla="*/ 292 h 292"/>
                  <a:gd name="T2" fmla="*/ 117 w 117"/>
                  <a:gd name="T3" fmla="*/ 292 h 292"/>
                  <a:gd name="T4" fmla="*/ 117 w 117"/>
                  <a:gd name="T5" fmla="*/ 276 h 292"/>
                  <a:gd name="T6" fmla="*/ 15 w 117"/>
                  <a:gd name="T7" fmla="*/ 276 h 292"/>
                  <a:gd name="T8" fmla="*/ 15 w 117"/>
                  <a:gd name="T9" fmla="*/ 16 h 292"/>
                  <a:gd name="T10" fmla="*/ 117 w 117"/>
                  <a:gd name="T11" fmla="*/ 16 h 292"/>
                  <a:gd name="T12" fmla="*/ 117 w 117"/>
                  <a:gd name="T13" fmla="*/ 0 h 292"/>
                  <a:gd name="T14" fmla="*/ 0 w 117"/>
                  <a:gd name="T15" fmla="*/ 0 h 292"/>
                  <a:gd name="T16" fmla="*/ 0 w 117"/>
                  <a:gd name="T17" fmla="*/ 292 h 292"/>
                  <a:gd name="T18" fmla="*/ 0 w 117"/>
                  <a:gd name="T19" fmla="*/ 292 h 292"/>
                  <a:gd name="T20" fmla="*/ 0 w 117"/>
                  <a:gd name="T2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292">
                    <a:moveTo>
                      <a:pt x="0" y="292"/>
                    </a:moveTo>
                    <a:lnTo>
                      <a:pt x="117" y="292"/>
                    </a:lnTo>
                    <a:lnTo>
                      <a:pt x="117" y="276"/>
                    </a:lnTo>
                    <a:lnTo>
                      <a:pt x="15" y="276"/>
                    </a:lnTo>
                    <a:lnTo>
                      <a:pt x="15" y="16"/>
                    </a:lnTo>
                    <a:lnTo>
                      <a:pt x="117" y="16"/>
                    </a:lnTo>
                    <a:lnTo>
                      <a:pt x="117" y="0"/>
                    </a:lnTo>
                    <a:lnTo>
                      <a:pt x="0" y="0"/>
                    </a:lnTo>
                    <a:lnTo>
                      <a:pt x="0" y="292"/>
                    </a:lnTo>
                    <a:moveTo>
                      <a:pt x="0" y="292"/>
                    </a:moveTo>
                    <a:lnTo>
                      <a:pt x="0" y="29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DDCA2687-6582-4D94-8688-96A815B82B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2895"/>
                <a:ext cx="118" cy="292"/>
              </a:xfrm>
              <a:custGeom>
                <a:avLst/>
                <a:gdLst>
                  <a:gd name="T0" fmla="*/ 0 w 118"/>
                  <a:gd name="T1" fmla="*/ 0 h 292"/>
                  <a:gd name="T2" fmla="*/ 0 w 118"/>
                  <a:gd name="T3" fmla="*/ 16 h 292"/>
                  <a:gd name="T4" fmla="*/ 102 w 118"/>
                  <a:gd name="T5" fmla="*/ 16 h 292"/>
                  <a:gd name="T6" fmla="*/ 102 w 118"/>
                  <a:gd name="T7" fmla="*/ 276 h 292"/>
                  <a:gd name="T8" fmla="*/ 0 w 118"/>
                  <a:gd name="T9" fmla="*/ 276 h 292"/>
                  <a:gd name="T10" fmla="*/ 0 w 118"/>
                  <a:gd name="T11" fmla="*/ 292 h 292"/>
                  <a:gd name="T12" fmla="*/ 118 w 118"/>
                  <a:gd name="T13" fmla="*/ 292 h 292"/>
                  <a:gd name="T14" fmla="*/ 118 w 118"/>
                  <a:gd name="T15" fmla="*/ 0 h 292"/>
                  <a:gd name="T16" fmla="*/ 0 w 118"/>
                  <a:gd name="T17" fmla="*/ 0 h 292"/>
                  <a:gd name="T18" fmla="*/ 0 w 118"/>
                  <a:gd name="T19" fmla="*/ 0 h 292"/>
                  <a:gd name="T20" fmla="*/ 0 w 118"/>
                  <a:gd name="T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92">
                    <a:moveTo>
                      <a:pt x="0" y="0"/>
                    </a:moveTo>
                    <a:lnTo>
                      <a:pt x="0" y="16"/>
                    </a:lnTo>
                    <a:lnTo>
                      <a:pt x="102" y="16"/>
                    </a:lnTo>
                    <a:lnTo>
                      <a:pt x="102" y="276"/>
                    </a:lnTo>
                    <a:lnTo>
                      <a:pt x="0" y="276"/>
                    </a:lnTo>
                    <a:lnTo>
                      <a:pt x="0" y="292"/>
                    </a:lnTo>
                    <a:lnTo>
                      <a:pt x="118" y="292"/>
                    </a:lnTo>
                    <a:lnTo>
                      <a:pt x="118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id="{1B3FD3AE-0BAB-4DA5-ACBC-ED093C8BD6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2895"/>
                <a:ext cx="118" cy="292"/>
              </a:xfrm>
              <a:custGeom>
                <a:avLst/>
                <a:gdLst>
                  <a:gd name="T0" fmla="*/ 0 w 118"/>
                  <a:gd name="T1" fmla="*/ 0 h 292"/>
                  <a:gd name="T2" fmla="*/ 0 w 118"/>
                  <a:gd name="T3" fmla="*/ 16 h 292"/>
                  <a:gd name="T4" fmla="*/ 102 w 118"/>
                  <a:gd name="T5" fmla="*/ 16 h 292"/>
                  <a:gd name="T6" fmla="*/ 102 w 118"/>
                  <a:gd name="T7" fmla="*/ 276 h 292"/>
                  <a:gd name="T8" fmla="*/ 0 w 118"/>
                  <a:gd name="T9" fmla="*/ 276 h 292"/>
                  <a:gd name="T10" fmla="*/ 0 w 118"/>
                  <a:gd name="T11" fmla="*/ 292 h 292"/>
                  <a:gd name="T12" fmla="*/ 118 w 118"/>
                  <a:gd name="T13" fmla="*/ 292 h 292"/>
                  <a:gd name="T14" fmla="*/ 118 w 118"/>
                  <a:gd name="T15" fmla="*/ 0 h 292"/>
                  <a:gd name="T16" fmla="*/ 0 w 118"/>
                  <a:gd name="T17" fmla="*/ 0 h 292"/>
                  <a:gd name="T18" fmla="*/ 0 w 118"/>
                  <a:gd name="T19" fmla="*/ 0 h 292"/>
                  <a:gd name="T20" fmla="*/ 0 w 118"/>
                  <a:gd name="T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92">
                    <a:moveTo>
                      <a:pt x="0" y="0"/>
                    </a:moveTo>
                    <a:lnTo>
                      <a:pt x="0" y="16"/>
                    </a:lnTo>
                    <a:lnTo>
                      <a:pt x="102" y="16"/>
                    </a:lnTo>
                    <a:lnTo>
                      <a:pt x="102" y="276"/>
                    </a:lnTo>
                    <a:lnTo>
                      <a:pt x="0" y="276"/>
                    </a:lnTo>
                    <a:lnTo>
                      <a:pt x="0" y="292"/>
                    </a:lnTo>
                    <a:lnTo>
                      <a:pt x="118" y="292"/>
                    </a:lnTo>
                    <a:lnTo>
                      <a:pt x="118" y="0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" name="Freeform 9">
                <a:extLst>
                  <a:ext uri="{FF2B5EF4-FFF2-40B4-BE49-F238E27FC236}">
                    <a16:creationId xmlns:a16="http://schemas.microsoft.com/office/drawing/2014/main" id="{A3F2EFEE-010D-43FA-8E43-E2EAE880FF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126B1EC8-19E0-4E0E-AC2E-94A135C75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2718F132-53AA-4C3F-99AF-F89199FFE9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04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id="{25C27F55-C810-4ED0-A992-99A938F0B8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04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71386340-333A-4B6F-8FC0-12510FA68F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B55AD700-9BE4-4D17-A861-7FFEA2EE43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B95F07B4-66C5-4B83-9DD9-519079307E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30956DD1-CC25-4E2F-9EF3-266D60BE86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E0573293-7134-4241-9F86-21332CB87D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04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7B3DEE80-2AFF-4838-BDB7-79AC35145C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04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id="{F6A5CD4E-F677-480E-8FCB-E02FF08585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325C7AA6-CAE5-4948-ABBF-B33DA88373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" name="Freeform 23">
                <a:extLst>
                  <a:ext uri="{FF2B5EF4-FFF2-40B4-BE49-F238E27FC236}">
                    <a16:creationId xmlns:a16="http://schemas.microsoft.com/office/drawing/2014/main" id="{CF3C0BC2-B249-45E4-9220-30FC86222D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6" y="2745"/>
                <a:ext cx="285" cy="442"/>
              </a:xfrm>
              <a:custGeom>
                <a:avLst/>
                <a:gdLst>
                  <a:gd name="T0" fmla="*/ 285 w 285"/>
                  <a:gd name="T1" fmla="*/ 442 h 442"/>
                  <a:gd name="T2" fmla="*/ 0 w 285"/>
                  <a:gd name="T3" fmla="*/ 442 h 442"/>
                  <a:gd name="T4" fmla="*/ 0 w 285"/>
                  <a:gd name="T5" fmla="*/ 0 h 442"/>
                  <a:gd name="T6" fmla="*/ 285 w 285"/>
                  <a:gd name="T7" fmla="*/ 0 h 442"/>
                  <a:gd name="T8" fmla="*/ 285 w 285"/>
                  <a:gd name="T9" fmla="*/ 442 h 442"/>
                  <a:gd name="T10" fmla="*/ 17 w 285"/>
                  <a:gd name="T11" fmla="*/ 426 h 442"/>
                  <a:gd name="T12" fmla="*/ 268 w 285"/>
                  <a:gd name="T13" fmla="*/ 426 h 442"/>
                  <a:gd name="T14" fmla="*/ 268 w 285"/>
                  <a:gd name="T15" fmla="*/ 16 h 442"/>
                  <a:gd name="T16" fmla="*/ 17 w 285"/>
                  <a:gd name="T17" fmla="*/ 16 h 442"/>
                  <a:gd name="T18" fmla="*/ 17 w 285"/>
                  <a:gd name="T19" fmla="*/ 426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5" h="442">
                    <a:moveTo>
                      <a:pt x="285" y="442"/>
                    </a:moveTo>
                    <a:lnTo>
                      <a:pt x="0" y="442"/>
                    </a:lnTo>
                    <a:lnTo>
                      <a:pt x="0" y="0"/>
                    </a:lnTo>
                    <a:lnTo>
                      <a:pt x="285" y="0"/>
                    </a:lnTo>
                    <a:lnTo>
                      <a:pt x="285" y="442"/>
                    </a:lnTo>
                    <a:close/>
                    <a:moveTo>
                      <a:pt x="17" y="426"/>
                    </a:moveTo>
                    <a:lnTo>
                      <a:pt x="268" y="426"/>
                    </a:lnTo>
                    <a:lnTo>
                      <a:pt x="268" y="16"/>
                    </a:lnTo>
                    <a:lnTo>
                      <a:pt x="17" y="16"/>
                    </a:lnTo>
                    <a:lnTo>
                      <a:pt x="17" y="4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D41530E0-2BCF-4BBF-A985-9AE4D6E6C1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" y="2683"/>
                <a:ext cx="253" cy="71"/>
              </a:xfrm>
              <a:custGeom>
                <a:avLst/>
                <a:gdLst>
                  <a:gd name="T0" fmla="*/ 253 w 253"/>
                  <a:gd name="T1" fmla="*/ 17 h 71"/>
                  <a:gd name="T2" fmla="*/ 253 w 253"/>
                  <a:gd name="T3" fmla="*/ 0 h 71"/>
                  <a:gd name="T4" fmla="*/ 0 w 253"/>
                  <a:gd name="T5" fmla="*/ 0 h 71"/>
                  <a:gd name="T6" fmla="*/ 0 w 253"/>
                  <a:gd name="T7" fmla="*/ 17 h 71"/>
                  <a:gd name="T8" fmla="*/ 17 w 253"/>
                  <a:gd name="T9" fmla="*/ 17 h 71"/>
                  <a:gd name="T10" fmla="*/ 17 w 253"/>
                  <a:gd name="T11" fmla="*/ 71 h 71"/>
                  <a:gd name="T12" fmla="*/ 32 w 253"/>
                  <a:gd name="T13" fmla="*/ 71 h 71"/>
                  <a:gd name="T14" fmla="*/ 32 w 253"/>
                  <a:gd name="T15" fmla="*/ 17 h 71"/>
                  <a:gd name="T16" fmla="*/ 221 w 253"/>
                  <a:gd name="T17" fmla="*/ 17 h 71"/>
                  <a:gd name="T18" fmla="*/ 221 w 253"/>
                  <a:gd name="T19" fmla="*/ 71 h 71"/>
                  <a:gd name="T20" fmla="*/ 237 w 253"/>
                  <a:gd name="T21" fmla="*/ 71 h 71"/>
                  <a:gd name="T22" fmla="*/ 237 w 253"/>
                  <a:gd name="T23" fmla="*/ 17 h 71"/>
                  <a:gd name="T24" fmla="*/ 253 w 253"/>
                  <a:gd name="T25" fmla="*/ 17 h 71"/>
                  <a:gd name="T26" fmla="*/ 253 w 253"/>
                  <a:gd name="T27" fmla="*/ 17 h 71"/>
                  <a:gd name="T28" fmla="*/ 253 w 253"/>
                  <a:gd name="T29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3" h="71">
                    <a:moveTo>
                      <a:pt x="253" y="17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71"/>
                    </a:lnTo>
                    <a:lnTo>
                      <a:pt x="32" y="71"/>
                    </a:lnTo>
                    <a:lnTo>
                      <a:pt x="32" y="17"/>
                    </a:lnTo>
                    <a:lnTo>
                      <a:pt x="221" y="17"/>
                    </a:lnTo>
                    <a:lnTo>
                      <a:pt x="221" y="71"/>
                    </a:lnTo>
                    <a:lnTo>
                      <a:pt x="237" y="71"/>
                    </a:lnTo>
                    <a:lnTo>
                      <a:pt x="237" y="17"/>
                    </a:lnTo>
                    <a:lnTo>
                      <a:pt x="253" y="17"/>
                    </a:lnTo>
                    <a:close/>
                    <a:moveTo>
                      <a:pt x="253" y="17"/>
                    </a:moveTo>
                    <a:lnTo>
                      <a:pt x="253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" name="Freeform 25">
                <a:extLst>
                  <a:ext uri="{FF2B5EF4-FFF2-40B4-BE49-F238E27FC236}">
                    <a16:creationId xmlns:a16="http://schemas.microsoft.com/office/drawing/2014/main" id="{F592F2A5-2816-4E90-B27E-5D2468206D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" y="2683"/>
                <a:ext cx="253" cy="71"/>
              </a:xfrm>
              <a:custGeom>
                <a:avLst/>
                <a:gdLst>
                  <a:gd name="T0" fmla="*/ 253 w 253"/>
                  <a:gd name="T1" fmla="*/ 17 h 71"/>
                  <a:gd name="T2" fmla="*/ 253 w 253"/>
                  <a:gd name="T3" fmla="*/ 0 h 71"/>
                  <a:gd name="T4" fmla="*/ 0 w 253"/>
                  <a:gd name="T5" fmla="*/ 0 h 71"/>
                  <a:gd name="T6" fmla="*/ 0 w 253"/>
                  <a:gd name="T7" fmla="*/ 17 h 71"/>
                  <a:gd name="T8" fmla="*/ 17 w 253"/>
                  <a:gd name="T9" fmla="*/ 17 h 71"/>
                  <a:gd name="T10" fmla="*/ 17 w 253"/>
                  <a:gd name="T11" fmla="*/ 71 h 71"/>
                  <a:gd name="T12" fmla="*/ 32 w 253"/>
                  <a:gd name="T13" fmla="*/ 71 h 71"/>
                  <a:gd name="T14" fmla="*/ 32 w 253"/>
                  <a:gd name="T15" fmla="*/ 17 h 71"/>
                  <a:gd name="T16" fmla="*/ 221 w 253"/>
                  <a:gd name="T17" fmla="*/ 17 h 71"/>
                  <a:gd name="T18" fmla="*/ 221 w 253"/>
                  <a:gd name="T19" fmla="*/ 71 h 71"/>
                  <a:gd name="T20" fmla="*/ 237 w 253"/>
                  <a:gd name="T21" fmla="*/ 71 h 71"/>
                  <a:gd name="T22" fmla="*/ 237 w 253"/>
                  <a:gd name="T23" fmla="*/ 17 h 71"/>
                  <a:gd name="T24" fmla="*/ 253 w 253"/>
                  <a:gd name="T25" fmla="*/ 17 h 71"/>
                  <a:gd name="T26" fmla="*/ 253 w 253"/>
                  <a:gd name="T27" fmla="*/ 17 h 71"/>
                  <a:gd name="T28" fmla="*/ 253 w 253"/>
                  <a:gd name="T29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3" h="71">
                    <a:moveTo>
                      <a:pt x="253" y="17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71"/>
                    </a:lnTo>
                    <a:lnTo>
                      <a:pt x="32" y="71"/>
                    </a:lnTo>
                    <a:lnTo>
                      <a:pt x="32" y="17"/>
                    </a:lnTo>
                    <a:lnTo>
                      <a:pt x="221" y="17"/>
                    </a:lnTo>
                    <a:lnTo>
                      <a:pt x="221" y="71"/>
                    </a:lnTo>
                    <a:lnTo>
                      <a:pt x="237" y="71"/>
                    </a:lnTo>
                    <a:lnTo>
                      <a:pt x="237" y="17"/>
                    </a:lnTo>
                    <a:lnTo>
                      <a:pt x="253" y="17"/>
                    </a:lnTo>
                    <a:moveTo>
                      <a:pt x="253" y="17"/>
                    </a:moveTo>
                    <a:lnTo>
                      <a:pt x="253" y="17"/>
                    </a:lnTo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" name="Freeform 26">
                <a:extLst>
                  <a:ext uri="{FF2B5EF4-FFF2-40B4-BE49-F238E27FC236}">
                    <a16:creationId xmlns:a16="http://schemas.microsoft.com/office/drawing/2014/main" id="{DC0EC5EB-0D8C-441E-AEF9-9C94B4058B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2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2 w 48"/>
                  <a:gd name="T17" fmla="*/ 17 h 48"/>
                  <a:gd name="T18" fmla="*/ 32 w 48"/>
                  <a:gd name="T19" fmla="*/ 32 h 48"/>
                  <a:gd name="T20" fmla="*/ 32 w 48"/>
                  <a:gd name="T21" fmla="*/ 32 h 48"/>
                  <a:gd name="T22" fmla="*/ 32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close/>
                    <a:moveTo>
                      <a:pt x="32" y="32"/>
                    </a:moveTo>
                    <a:lnTo>
                      <a:pt x="3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" name="Freeform 27">
                <a:extLst>
                  <a:ext uri="{FF2B5EF4-FFF2-40B4-BE49-F238E27FC236}">
                    <a16:creationId xmlns:a16="http://schemas.microsoft.com/office/drawing/2014/main" id="{5D4295C3-0E2A-4ED6-9CA6-3669F8952A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2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2 w 48"/>
                  <a:gd name="T17" fmla="*/ 17 h 48"/>
                  <a:gd name="T18" fmla="*/ 32 w 48"/>
                  <a:gd name="T19" fmla="*/ 32 h 48"/>
                  <a:gd name="T20" fmla="*/ 32 w 48"/>
                  <a:gd name="T21" fmla="*/ 32 h 48"/>
                  <a:gd name="T22" fmla="*/ 32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moveTo>
                      <a:pt x="32" y="32"/>
                    </a:moveTo>
                    <a:lnTo>
                      <a:pt x="32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" name="Freeform 28">
                <a:extLst>
                  <a:ext uri="{FF2B5EF4-FFF2-40B4-BE49-F238E27FC236}">
                    <a16:creationId xmlns:a16="http://schemas.microsoft.com/office/drawing/2014/main" id="{E612BEED-6D67-43A4-880F-FB5E4F588D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1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1 w 48"/>
                  <a:gd name="T17" fmla="*/ 17 h 48"/>
                  <a:gd name="T18" fmla="*/ 31 w 48"/>
                  <a:gd name="T19" fmla="*/ 32 h 48"/>
                  <a:gd name="T20" fmla="*/ 31 w 48"/>
                  <a:gd name="T21" fmla="*/ 32 h 48"/>
                  <a:gd name="T22" fmla="*/ 31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  <a:moveTo>
                      <a:pt x="31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1" y="17"/>
                    </a:lnTo>
                    <a:lnTo>
                      <a:pt x="31" y="32"/>
                    </a:lnTo>
                    <a:close/>
                    <a:moveTo>
                      <a:pt x="31" y="32"/>
                    </a:moveTo>
                    <a:lnTo>
                      <a:pt x="31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id="{89A05774-1A11-40BD-9197-563ABE8330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1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1 w 48"/>
                  <a:gd name="T17" fmla="*/ 17 h 48"/>
                  <a:gd name="T18" fmla="*/ 31 w 48"/>
                  <a:gd name="T19" fmla="*/ 32 h 48"/>
                  <a:gd name="T20" fmla="*/ 31 w 48"/>
                  <a:gd name="T21" fmla="*/ 32 h 48"/>
                  <a:gd name="T22" fmla="*/ 31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moveTo>
                      <a:pt x="31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1" y="17"/>
                    </a:lnTo>
                    <a:lnTo>
                      <a:pt x="31" y="32"/>
                    </a:lnTo>
                    <a:moveTo>
                      <a:pt x="31" y="32"/>
                    </a:moveTo>
                    <a:lnTo>
                      <a:pt x="31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id="{4D76B9C9-4703-4066-BD06-8E845EE233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798"/>
                <a:ext cx="47" cy="48"/>
              </a:xfrm>
              <a:custGeom>
                <a:avLst/>
                <a:gdLst>
                  <a:gd name="T0" fmla="*/ 47 w 47"/>
                  <a:gd name="T1" fmla="*/ 0 h 48"/>
                  <a:gd name="T2" fmla="*/ 0 w 47"/>
                  <a:gd name="T3" fmla="*/ 0 h 48"/>
                  <a:gd name="T4" fmla="*/ 0 w 47"/>
                  <a:gd name="T5" fmla="*/ 48 h 48"/>
                  <a:gd name="T6" fmla="*/ 47 w 47"/>
                  <a:gd name="T7" fmla="*/ 48 h 48"/>
                  <a:gd name="T8" fmla="*/ 47 w 47"/>
                  <a:gd name="T9" fmla="*/ 0 h 48"/>
                  <a:gd name="T10" fmla="*/ 32 w 47"/>
                  <a:gd name="T11" fmla="*/ 32 h 48"/>
                  <a:gd name="T12" fmla="*/ 16 w 47"/>
                  <a:gd name="T13" fmla="*/ 32 h 48"/>
                  <a:gd name="T14" fmla="*/ 16 w 47"/>
                  <a:gd name="T15" fmla="*/ 17 h 48"/>
                  <a:gd name="T16" fmla="*/ 32 w 47"/>
                  <a:gd name="T17" fmla="*/ 17 h 48"/>
                  <a:gd name="T18" fmla="*/ 32 w 47"/>
                  <a:gd name="T19" fmla="*/ 32 h 48"/>
                  <a:gd name="T20" fmla="*/ 32 w 47"/>
                  <a:gd name="T21" fmla="*/ 32 h 48"/>
                  <a:gd name="T22" fmla="*/ 32 w 47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7" y="48"/>
                    </a:lnTo>
                    <a:lnTo>
                      <a:pt x="47" y="0"/>
                    </a:lnTo>
                    <a:close/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close/>
                    <a:moveTo>
                      <a:pt x="32" y="32"/>
                    </a:moveTo>
                    <a:lnTo>
                      <a:pt x="3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id="{C5543123-D1C5-42C1-9474-E1CD61EC71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798"/>
                <a:ext cx="47" cy="48"/>
              </a:xfrm>
              <a:custGeom>
                <a:avLst/>
                <a:gdLst>
                  <a:gd name="T0" fmla="*/ 47 w 47"/>
                  <a:gd name="T1" fmla="*/ 0 h 48"/>
                  <a:gd name="T2" fmla="*/ 0 w 47"/>
                  <a:gd name="T3" fmla="*/ 0 h 48"/>
                  <a:gd name="T4" fmla="*/ 0 w 47"/>
                  <a:gd name="T5" fmla="*/ 48 h 48"/>
                  <a:gd name="T6" fmla="*/ 47 w 47"/>
                  <a:gd name="T7" fmla="*/ 48 h 48"/>
                  <a:gd name="T8" fmla="*/ 47 w 47"/>
                  <a:gd name="T9" fmla="*/ 0 h 48"/>
                  <a:gd name="T10" fmla="*/ 32 w 47"/>
                  <a:gd name="T11" fmla="*/ 32 h 48"/>
                  <a:gd name="T12" fmla="*/ 16 w 47"/>
                  <a:gd name="T13" fmla="*/ 32 h 48"/>
                  <a:gd name="T14" fmla="*/ 16 w 47"/>
                  <a:gd name="T15" fmla="*/ 17 h 48"/>
                  <a:gd name="T16" fmla="*/ 32 w 47"/>
                  <a:gd name="T17" fmla="*/ 17 h 48"/>
                  <a:gd name="T18" fmla="*/ 32 w 47"/>
                  <a:gd name="T19" fmla="*/ 32 h 48"/>
                  <a:gd name="T20" fmla="*/ 32 w 47"/>
                  <a:gd name="T21" fmla="*/ 32 h 48"/>
                  <a:gd name="T22" fmla="*/ 32 w 47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7" y="48"/>
                    </a:lnTo>
                    <a:lnTo>
                      <a:pt x="47" y="0"/>
                    </a:lnTo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moveTo>
                      <a:pt x="32" y="32"/>
                    </a:moveTo>
                    <a:lnTo>
                      <a:pt x="32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Freeform 32">
                <a:extLst>
                  <a:ext uri="{FF2B5EF4-FFF2-40B4-BE49-F238E27FC236}">
                    <a16:creationId xmlns:a16="http://schemas.microsoft.com/office/drawing/2014/main" id="{A8BF9295-168A-4FEE-B0AC-25A540D699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6" y="3043"/>
                <a:ext cx="205" cy="142"/>
              </a:xfrm>
              <a:custGeom>
                <a:avLst/>
                <a:gdLst>
                  <a:gd name="T0" fmla="*/ 351 w 396"/>
                  <a:gd name="T1" fmla="*/ 0 h 274"/>
                  <a:gd name="T2" fmla="*/ 0 w 396"/>
                  <a:gd name="T3" fmla="*/ 0 h 274"/>
                  <a:gd name="T4" fmla="*/ 0 w 396"/>
                  <a:gd name="T5" fmla="*/ 30 h 274"/>
                  <a:gd name="T6" fmla="*/ 31 w 396"/>
                  <a:gd name="T7" fmla="*/ 30 h 274"/>
                  <a:gd name="T8" fmla="*/ 31 w 396"/>
                  <a:gd name="T9" fmla="*/ 274 h 274"/>
                  <a:gd name="T10" fmla="*/ 366 w 396"/>
                  <a:gd name="T11" fmla="*/ 274 h 274"/>
                  <a:gd name="T12" fmla="*/ 366 w 396"/>
                  <a:gd name="T13" fmla="*/ 30 h 274"/>
                  <a:gd name="T14" fmla="*/ 396 w 396"/>
                  <a:gd name="T15" fmla="*/ 30 h 274"/>
                  <a:gd name="T16" fmla="*/ 396 w 396"/>
                  <a:gd name="T17" fmla="*/ 0 h 274"/>
                  <a:gd name="T18" fmla="*/ 351 w 396"/>
                  <a:gd name="T19" fmla="*/ 0 h 274"/>
                  <a:gd name="T20" fmla="*/ 61 w 396"/>
                  <a:gd name="T21" fmla="*/ 30 h 274"/>
                  <a:gd name="T22" fmla="*/ 183 w 396"/>
                  <a:gd name="T23" fmla="*/ 30 h 274"/>
                  <a:gd name="T24" fmla="*/ 183 w 396"/>
                  <a:gd name="T25" fmla="*/ 91 h 274"/>
                  <a:gd name="T26" fmla="*/ 168 w 396"/>
                  <a:gd name="T27" fmla="*/ 91 h 274"/>
                  <a:gd name="T28" fmla="*/ 122 w 396"/>
                  <a:gd name="T29" fmla="*/ 137 h 274"/>
                  <a:gd name="T30" fmla="*/ 168 w 396"/>
                  <a:gd name="T31" fmla="*/ 182 h 274"/>
                  <a:gd name="T32" fmla="*/ 183 w 396"/>
                  <a:gd name="T33" fmla="*/ 182 h 274"/>
                  <a:gd name="T34" fmla="*/ 183 w 396"/>
                  <a:gd name="T35" fmla="*/ 243 h 274"/>
                  <a:gd name="T36" fmla="*/ 61 w 396"/>
                  <a:gd name="T37" fmla="*/ 243 h 274"/>
                  <a:gd name="T38" fmla="*/ 61 w 396"/>
                  <a:gd name="T39" fmla="*/ 30 h 274"/>
                  <a:gd name="T40" fmla="*/ 183 w 396"/>
                  <a:gd name="T41" fmla="*/ 152 h 274"/>
                  <a:gd name="T42" fmla="*/ 168 w 396"/>
                  <a:gd name="T43" fmla="*/ 152 h 274"/>
                  <a:gd name="T44" fmla="*/ 152 w 396"/>
                  <a:gd name="T45" fmla="*/ 137 h 274"/>
                  <a:gd name="T46" fmla="*/ 168 w 396"/>
                  <a:gd name="T47" fmla="*/ 121 h 274"/>
                  <a:gd name="T48" fmla="*/ 183 w 396"/>
                  <a:gd name="T49" fmla="*/ 121 h 274"/>
                  <a:gd name="T50" fmla="*/ 183 w 396"/>
                  <a:gd name="T51" fmla="*/ 152 h 274"/>
                  <a:gd name="T52" fmla="*/ 213 w 396"/>
                  <a:gd name="T53" fmla="*/ 121 h 274"/>
                  <a:gd name="T54" fmla="*/ 229 w 396"/>
                  <a:gd name="T55" fmla="*/ 121 h 274"/>
                  <a:gd name="T56" fmla="*/ 244 w 396"/>
                  <a:gd name="T57" fmla="*/ 137 h 274"/>
                  <a:gd name="T58" fmla="*/ 229 w 396"/>
                  <a:gd name="T59" fmla="*/ 152 h 274"/>
                  <a:gd name="T60" fmla="*/ 213 w 396"/>
                  <a:gd name="T61" fmla="*/ 152 h 274"/>
                  <a:gd name="T62" fmla="*/ 213 w 396"/>
                  <a:gd name="T63" fmla="*/ 121 h 274"/>
                  <a:gd name="T64" fmla="*/ 335 w 396"/>
                  <a:gd name="T65" fmla="*/ 243 h 274"/>
                  <a:gd name="T66" fmla="*/ 213 w 396"/>
                  <a:gd name="T67" fmla="*/ 243 h 274"/>
                  <a:gd name="T68" fmla="*/ 213 w 396"/>
                  <a:gd name="T69" fmla="*/ 182 h 274"/>
                  <a:gd name="T70" fmla="*/ 229 w 396"/>
                  <a:gd name="T71" fmla="*/ 182 h 274"/>
                  <a:gd name="T72" fmla="*/ 274 w 396"/>
                  <a:gd name="T73" fmla="*/ 137 h 274"/>
                  <a:gd name="T74" fmla="*/ 229 w 396"/>
                  <a:gd name="T75" fmla="*/ 91 h 274"/>
                  <a:gd name="T76" fmla="*/ 213 w 396"/>
                  <a:gd name="T77" fmla="*/ 91 h 274"/>
                  <a:gd name="T78" fmla="*/ 213 w 396"/>
                  <a:gd name="T79" fmla="*/ 30 h 274"/>
                  <a:gd name="T80" fmla="*/ 335 w 396"/>
                  <a:gd name="T81" fmla="*/ 30 h 274"/>
                  <a:gd name="T82" fmla="*/ 335 w 396"/>
                  <a:gd name="T83" fmla="*/ 243 h 274"/>
                  <a:gd name="T84" fmla="*/ 335 w 396"/>
                  <a:gd name="T85" fmla="*/ 243 h 274"/>
                  <a:gd name="T86" fmla="*/ 335 w 396"/>
                  <a:gd name="T87" fmla="*/ 243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96" h="274">
                    <a:moveTo>
                      <a:pt x="35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274"/>
                      <a:pt x="31" y="274"/>
                      <a:pt x="31" y="274"/>
                    </a:cubicBezTo>
                    <a:cubicBezTo>
                      <a:pt x="366" y="274"/>
                      <a:pt x="366" y="274"/>
                      <a:pt x="366" y="274"/>
                    </a:cubicBezTo>
                    <a:cubicBezTo>
                      <a:pt x="366" y="30"/>
                      <a:pt x="366" y="30"/>
                      <a:pt x="366" y="30"/>
                    </a:cubicBezTo>
                    <a:cubicBezTo>
                      <a:pt x="396" y="30"/>
                      <a:pt x="396" y="30"/>
                      <a:pt x="396" y="30"/>
                    </a:cubicBezTo>
                    <a:cubicBezTo>
                      <a:pt x="396" y="0"/>
                      <a:pt x="396" y="0"/>
                      <a:pt x="396" y="0"/>
                    </a:cubicBezTo>
                    <a:lnTo>
                      <a:pt x="351" y="0"/>
                    </a:lnTo>
                    <a:close/>
                    <a:moveTo>
                      <a:pt x="61" y="30"/>
                    </a:moveTo>
                    <a:cubicBezTo>
                      <a:pt x="183" y="30"/>
                      <a:pt x="183" y="30"/>
                      <a:pt x="183" y="30"/>
                    </a:cubicBezTo>
                    <a:cubicBezTo>
                      <a:pt x="183" y="91"/>
                      <a:pt x="183" y="91"/>
                      <a:pt x="183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42" y="91"/>
                      <a:pt x="122" y="111"/>
                      <a:pt x="122" y="137"/>
                    </a:cubicBezTo>
                    <a:cubicBezTo>
                      <a:pt x="122" y="162"/>
                      <a:pt x="142" y="182"/>
                      <a:pt x="168" y="182"/>
                    </a:cubicBezTo>
                    <a:cubicBezTo>
                      <a:pt x="183" y="182"/>
                      <a:pt x="183" y="182"/>
                      <a:pt x="183" y="182"/>
                    </a:cubicBezTo>
                    <a:cubicBezTo>
                      <a:pt x="183" y="243"/>
                      <a:pt x="183" y="243"/>
                      <a:pt x="183" y="243"/>
                    </a:cubicBezTo>
                    <a:cubicBezTo>
                      <a:pt x="61" y="243"/>
                      <a:pt x="61" y="243"/>
                      <a:pt x="61" y="243"/>
                    </a:cubicBezTo>
                    <a:lnTo>
                      <a:pt x="61" y="30"/>
                    </a:lnTo>
                    <a:close/>
                    <a:moveTo>
                      <a:pt x="183" y="152"/>
                    </a:moveTo>
                    <a:cubicBezTo>
                      <a:pt x="168" y="152"/>
                      <a:pt x="168" y="152"/>
                      <a:pt x="168" y="152"/>
                    </a:cubicBezTo>
                    <a:cubicBezTo>
                      <a:pt x="159" y="152"/>
                      <a:pt x="152" y="145"/>
                      <a:pt x="152" y="137"/>
                    </a:cubicBezTo>
                    <a:cubicBezTo>
                      <a:pt x="152" y="128"/>
                      <a:pt x="159" y="121"/>
                      <a:pt x="168" y="121"/>
                    </a:cubicBezTo>
                    <a:cubicBezTo>
                      <a:pt x="183" y="121"/>
                      <a:pt x="183" y="121"/>
                      <a:pt x="183" y="121"/>
                    </a:cubicBezTo>
                    <a:lnTo>
                      <a:pt x="183" y="152"/>
                    </a:lnTo>
                    <a:close/>
                    <a:moveTo>
                      <a:pt x="213" y="121"/>
                    </a:moveTo>
                    <a:cubicBezTo>
                      <a:pt x="229" y="121"/>
                      <a:pt x="229" y="121"/>
                      <a:pt x="229" y="121"/>
                    </a:cubicBezTo>
                    <a:cubicBezTo>
                      <a:pt x="237" y="121"/>
                      <a:pt x="244" y="128"/>
                      <a:pt x="244" y="137"/>
                    </a:cubicBezTo>
                    <a:cubicBezTo>
                      <a:pt x="244" y="145"/>
                      <a:pt x="237" y="152"/>
                      <a:pt x="229" y="152"/>
                    </a:cubicBezTo>
                    <a:cubicBezTo>
                      <a:pt x="213" y="152"/>
                      <a:pt x="213" y="152"/>
                      <a:pt x="213" y="152"/>
                    </a:cubicBezTo>
                    <a:lnTo>
                      <a:pt x="213" y="121"/>
                    </a:lnTo>
                    <a:close/>
                    <a:moveTo>
                      <a:pt x="335" y="243"/>
                    </a:moveTo>
                    <a:cubicBezTo>
                      <a:pt x="213" y="243"/>
                      <a:pt x="213" y="243"/>
                      <a:pt x="213" y="243"/>
                    </a:cubicBezTo>
                    <a:cubicBezTo>
                      <a:pt x="213" y="182"/>
                      <a:pt x="213" y="182"/>
                      <a:pt x="213" y="182"/>
                    </a:cubicBezTo>
                    <a:cubicBezTo>
                      <a:pt x="229" y="182"/>
                      <a:pt x="229" y="182"/>
                      <a:pt x="229" y="182"/>
                    </a:cubicBezTo>
                    <a:cubicBezTo>
                      <a:pt x="254" y="182"/>
                      <a:pt x="274" y="162"/>
                      <a:pt x="274" y="137"/>
                    </a:cubicBezTo>
                    <a:cubicBezTo>
                      <a:pt x="274" y="111"/>
                      <a:pt x="254" y="91"/>
                      <a:pt x="229" y="91"/>
                    </a:cubicBezTo>
                    <a:cubicBezTo>
                      <a:pt x="213" y="91"/>
                      <a:pt x="213" y="91"/>
                      <a:pt x="213" y="91"/>
                    </a:cubicBezTo>
                    <a:cubicBezTo>
                      <a:pt x="213" y="30"/>
                      <a:pt x="213" y="30"/>
                      <a:pt x="213" y="30"/>
                    </a:cubicBezTo>
                    <a:cubicBezTo>
                      <a:pt x="335" y="30"/>
                      <a:pt x="335" y="30"/>
                      <a:pt x="335" y="30"/>
                    </a:cubicBezTo>
                    <a:lnTo>
                      <a:pt x="335" y="243"/>
                    </a:lnTo>
                    <a:close/>
                    <a:moveTo>
                      <a:pt x="335" y="243"/>
                    </a:moveTo>
                    <a:cubicBezTo>
                      <a:pt x="335" y="243"/>
                      <a:pt x="335" y="243"/>
                      <a:pt x="335" y="24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Freeform 33">
                <a:extLst>
                  <a:ext uri="{FF2B5EF4-FFF2-40B4-BE49-F238E27FC236}">
                    <a16:creationId xmlns:a16="http://schemas.microsoft.com/office/drawing/2014/main" id="{FC117C01-C443-437D-A37F-6EE8049248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Freeform 34">
                <a:extLst>
                  <a:ext uri="{FF2B5EF4-FFF2-40B4-BE49-F238E27FC236}">
                    <a16:creationId xmlns:a16="http://schemas.microsoft.com/office/drawing/2014/main" id="{CD2F1601-F3D3-491A-A1B9-82D433A78E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4" name="Freeform 35">
                <a:extLst>
                  <a:ext uri="{FF2B5EF4-FFF2-40B4-BE49-F238E27FC236}">
                    <a16:creationId xmlns:a16="http://schemas.microsoft.com/office/drawing/2014/main" id="{9099439B-B90A-4372-88CD-5B0A8EB8A6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" name="Freeform 36">
                <a:extLst>
                  <a:ext uri="{FF2B5EF4-FFF2-40B4-BE49-F238E27FC236}">
                    <a16:creationId xmlns:a16="http://schemas.microsoft.com/office/drawing/2014/main" id="{8F3F5E5F-C37C-44DD-9643-E851A2E0CB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7" name="Freeform 37">
                <a:extLst>
                  <a:ext uri="{FF2B5EF4-FFF2-40B4-BE49-F238E27FC236}">
                    <a16:creationId xmlns:a16="http://schemas.microsoft.com/office/drawing/2014/main" id="{1C6FFF6F-768A-4E01-9A56-7DF9E00DF7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869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8" name="Freeform 38">
                <a:extLst>
                  <a:ext uri="{FF2B5EF4-FFF2-40B4-BE49-F238E27FC236}">
                    <a16:creationId xmlns:a16="http://schemas.microsoft.com/office/drawing/2014/main" id="{B4E92682-3C50-4551-851B-9B403D9D49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869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Freeform 39">
                <a:extLst>
                  <a:ext uri="{FF2B5EF4-FFF2-40B4-BE49-F238E27FC236}">
                    <a16:creationId xmlns:a16="http://schemas.microsoft.com/office/drawing/2014/main" id="{48009654-3915-4D48-BA99-455AEB34AE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0" name="Freeform 40">
                <a:extLst>
                  <a:ext uri="{FF2B5EF4-FFF2-40B4-BE49-F238E27FC236}">
                    <a16:creationId xmlns:a16="http://schemas.microsoft.com/office/drawing/2014/main" id="{D800FC3C-E85D-416D-AC3E-B3D2D16F10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1" name="Freeform 41">
                <a:extLst>
                  <a:ext uri="{FF2B5EF4-FFF2-40B4-BE49-F238E27FC236}">
                    <a16:creationId xmlns:a16="http://schemas.microsoft.com/office/drawing/2014/main" id="{68FAF9EA-F9D9-4800-965B-D959CEDA5B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" name="Freeform 42">
                <a:extLst>
                  <a:ext uri="{FF2B5EF4-FFF2-40B4-BE49-F238E27FC236}">
                    <a16:creationId xmlns:a16="http://schemas.microsoft.com/office/drawing/2014/main" id="{8902A972-0C9D-48A1-9296-23809A347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Freeform 43">
                <a:extLst>
                  <a:ext uri="{FF2B5EF4-FFF2-40B4-BE49-F238E27FC236}">
                    <a16:creationId xmlns:a16="http://schemas.microsoft.com/office/drawing/2014/main" id="{2671FBE9-E693-4990-BA44-704618E90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940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Freeform 44">
                <a:extLst>
                  <a:ext uri="{FF2B5EF4-FFF2-40B4-BE49-F238E27FC236}">
                    <a16:creationId xmlns:a16="http://schemas.microsoft.com/office/drawing/2014/main" id="{E405AF63-DF86-4988-9AEA-1F5824FC7F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940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Rectangle 45">
                <a:extLst>
                  <a:ext uri="{FF2B5EF4-FFF2-40B4-BE49-F238E27FC236}">
                    <a16:creationId xmlns:a16="http://schemas.microsoft.com/office/drawing/2014/main" id="{30092474-9120-44F9-8DD2-B654CCBB4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" y="3012"/>
                <a:ext cx="174" cy="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Rectangle 46">
                <a:extLst>
                  <a:ext uri="{FF2B5EF4-FFF2-40B4-BE49-F238E27FC236}">
                    <a16:creationId xmlns:a16="http://schemas.microsoft.com/office/drawing/2014/main" id="{CE9DE08B-C29F-4C86-A036-F8F02A675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" y="3012"/>
                <a:ext cx="15" cy="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67" name="Retângulo 66"/>
          <p:cNvSpPr/>
          <p:nvPr/>
        </p:nvSpPr>
        <p:spPr>
          <a:xfrm>
            <a:off x="1558572" y="2036970"/>
            <a:ext cx="4367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PORTE DA EMPRESA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Retângulo 67"/>
          <p:cNvSpPr/>
          <p:nvPr/>
        </p:nvSpPr>
        <p:spPr>
          <a:xfrm>
            <a:off x="7351538" y="2026615"/>
            <a:ext cx="4367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SETOR DE ATUAÇÃO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9" name="Agrupar 68"/>
          <p:cNvGrpSpPr/>
          <p:nvPr/>
        </p:nvGrpSpPr>
        <p:grpSpPr>
          <a:xfrm>
            <a:off x="6140766" y="1726751"/>
            <a:ext cx="1080000" cy="1080000"/>
            <a:chOff x="7139764" y="1289579"/>
            <a:chExt cx="1047049" cy="1047049"/>
          </a:xfrm>
        </p:grpSpPr>
        <p:sp>
          <p:nvSpPr>
            <p:cNvPr id="70" name="Elipse 69"/>
            <p:cNvSpPr/>
            <p:nvPr/>
          </p:nvSpPr>
          <p:spPr>
            <a:xfrm>
              <a:off x="7139764" y="1289579"/>
              <a:ext cx="1047049" cy="10470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B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pic>
          <p:nvPicPr>
            <p:cNvPr id="71" name="Imagem 70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1288" y="1439741"/>
              <a:ext cx="684000" cy="684000"/>
            </a:xfrm>
            <a:prstGeom prst="rect">
              <a:avLst/>
            </a:prstGeom>
          </p:spPr>
        </p:pic>
      </p:grpSp>
      <p:graphicFrame>
        <p:nvGraphicFramePr>
          <p:cNvPr id="72" name="Gráfico 71"/>
          <p:cNvGraphicFramePr/>
          <p:nvPr>
            <p:extLst>
              <p:ext uri="{D42A27DB-BD31-4B8C-83A1-F6EECF244321}">
                <p14:modId xmlns:p14="http://schemas.microsoft.com/office/powerpoint/2010/main" val="1808087184"/>
              </p:ext>
            </p:extLst>
          </p:nvPr>
        </p:nvGraphicFramePr>
        <p:xfrm>
          <a:off x="1008983" y="2897464"/>
          <a:ext cx="4437042" cy="3263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3" name="Gráfico 72"/>
          <p:cNvGraphicFramePr/>
          <p:nvPr>
            <p:extLst>
              <p:ext uri="{D42A27DB-BD31-4B8C-83A1-F6EECF244321}">
                <p14:modId xmlns:p14="http://schemas.microsoft.com/office/powerpoint/2010/main" val="1826757896"/>
              </p:ext>
            </p:extLst>
          </p:nvPr>
        </p:nvGraphicFramePr>
        <p:xfrm>
          <a:off x="6680766" y="2924098"/>
          <a:ext cx="5172742" cy="3263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6" name="Retângulo 75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62615" y="152546"/>
            <a:ext cx="877661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152400" y="264331"/>
            <a:ext cx="8582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noProof="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Aplicabilidade do Sebraetec</a:t>
            </a:r>
            <a:endParaRPr kumimoji="0" lang="pt-B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78" name="Retângulo 77">
            <a:hlinkClick r:id="rId6" action="ppaction://hlinksldjump"/>
          </p:cNvPr>
          <p:cNvSpPr/>
          <p:nvPr/>
        </p:nvSpPr>
        <p:spPr>
          <a:xfrm>
            <a:off x="6123989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79" name="Retângulo 78">
            <a:hlinkClick r:id="rId7" action="ppaction://hlinksldjump"/>
          </p:cNvPr>
          <p:cNvSpPr/>
          <p:nvPr/>
        </p:nvSpPr>
        <p:spPr>
          <a:xfrm>
            <a:off x="7643319" y="1090475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80" name="Retângulo 79">
            <a:hlinkClick r:id="rId8" action="ppaction://hlinksldjump"/>
          </p:cNvPr>
          <p:cNvSpPr/>
          <p:nvPr/>
        </p:nvSpPr>
        <p:spPr>
          <a:xfrm>
            <a:off x="4604115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</p:spTree>
    <p:extLst>
      <p:ext uri="{BB962C8B-B14F-4D97-AF65-F5344CB8AC3E}">
        <p14:creationId xmlns:p14="http://schemas.microsoft.com/office/powerpoint/2010/main" val="3750131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9. Em relação ao valor cobrado, o(a) </a:t>
            </a:r>
            <a:r>
              <a:rPr lang="pt-BR" sz="1200" dirty="0" err="1"/>
              <a:t>Sr</a:t>
            </a:r>
            <a:r>
              <a:rPr lang="pt-BR" sz="1200" dirty="0"/>
              <a:t>(a) acredita que o programa Sebraetec teve um preço: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751228"/>
              </p:ext>
            </p:extLst>
          </p:nvPr>
        </p:nvGraphicFramePr>
        <p:xfrm>
          <a:off x="5155775" y="1876425"/>
          <a:ext cx="6287623" cy="4093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tângulo 26">
            <a:extLst>
              <a:ext uri="{FF2B5EF4-FFF2-40B4-BE49-F238E27FC236}">
                <a16:creationId xmlns:a16="http://schemas.microsoft.com/office/drawing/2014/main" id="{8BEFE2BC-1523-49AF-8CFC-4436D502B9CF}"/>
              </a:ext>
            </a:extLst>
          </p:cNvPr>
          <p:cNvSpPr/>
          <p:nvPr/>
        </p:nvSpPr>
        <p:spPr>
          <a:xfrm>
            <a:off x="675274" y="2247448"/>
            <a:ext cx="103524" cy="22627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CAD4FDE-9D75-4493-84B6-B2C1C557D5C3}"/>
              </a:ext>
            </a:extLst>
          </p:cNvPr>
          <p:cNvSpPr txBox="1"/>
          <p:nvPr/>
        </p:nvSpPr>
        <p:spPr>
          <a:xfrm>
            <a:off x="778798" y="2201887"/>
            <a:ext cx="4529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</a:rPr>
              <a:t>Mais de metade dos entrevistados afirmaram</a:t>
            </a:r>
            <a:r>
              <a:rPr kumimoji="0" lang="pt-BR" sz="1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</a:rPr>
              <a:t> que o Programa Sebraetec foi realizado sem custos.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aseline="0" dirty="0">
                <a:solidFill>
                  <a:prstClr val="black"/>
                </a:solidFill>
                <a:latin typeface="Lato" panose="020F0502020204030203" pitchFamily="34" charset="0"/>
              </a:rPr>
              <a:t>Já</a:t>
            </a:r>
            <a:r>
              <a:rPr lang="pt-BR" sz="1600" dirty="0">
                <a:solidFill>
                  <a:prstClr val="black"/>
                </a:solidFill>
                <a:latin typeface="Lato" panose="020F0502020204030203" pitchFamily="34" charset="0"/>
              </a:rPr>
              <a:t> para 39%, o custo do Programa é adequado.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</a:rPr>
              <a:t>Apenas</a:t>
            </a:r>
            <a:r>
              <a:rPr kumimoji="0" lang="pt-BR" sz="1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</a:rPr>
              <a:t> 2% consideram que o Sebraetec tenha um custo excessivo. </a:t>
            </a: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73" name="Retângulo 72">
            <a:hlinkClick r:id="rId4" action="ppaction://hlinksldjump"/>
          </p:cNvPr>
          <p:cNvSpPr/>
          <p:nvPr/>
        </p:nvSpPr>
        <p:spPr>
          <a:xfrm>
            <a:off x="6123989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74" name="Retângulo 73">
            <a:hlinkClick r:id="rId5" action="ppaction://hlinksldjump"/>
          </p:cNvPr>
          <p:cNvSpPr/>
          <p:nvPr/>
        </p:nvSpPr>
        <p:spPr>
          <a:xfrm>
            <a:off x="7643319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75" name="Retângulo 74">
            <a:hlinkClick r:id="rId6" action="ppaction://hlinksldjump"/>
          </p:cNvPr>
          <p:cNvSpPr/>
          <p:nvPr/>
        </p:nvSpPr>
        <p:spPr>
          <a:xfrm>
            <a:off x="4604115" y="1090475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62615" y="152546"/>
            <a:ext cx="877661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152400" y="264331"/>
            <a:ext cx="8582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noProof="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Avaliação do valor cobrado pelo Sebraetec</a:t>
            </a:r>
            <a:endParaRPr kumimoji="0" lang="pt-B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520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-1587" y="1670546"/>
            <a:ext cx="12192000" cy="2771741"/>
          </a:xfrm>
          <a:prstGeom prst="rect">
            <a:avLst/>
          </a:prstGeom>
          <a:solidFill>
            <a:schemeClr val="bg1">
              <a:lumMod val="85000"/>
              <a:alpha val="6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9. Em relação ao valor cobrado, o(a) </a:t>
            </a:r>
            <a:r>
              <a:rPr lang="pt-BR" sz="1200" dirty="0" err="1"/>
              <a:t>Sr</a:t>
            </a:r>
            <a:r>
              <a:rPr lang="pt-BR" sz="1200" dirty="0"/>
              <a:t>(a) acredita que o programa Sebraetec teve um preço: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Retângulo 72">
            <a:hlinkClick r:id="rId3" action="ppaction://hlinksldjump"/>
          </p:cNvPr>
          <p:cNvSpPr/>
          <p:nvPr/>
        </p:nvSpPr>
        <p:spPr>
          <a:xfrm>
            <a:off x="6123989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74" name="Retângulo 73">
            <a:hlinkClick r:id="rId4" action="ppaction://hlinksldjump"/>
          </p:cNvPr>
          <p:cNvSpPr/>
          <p:nvPr/>
        </p:nvSpPr>
        <p:spPr>
          <a:xfrm>
            <a:off x="7643319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75" name="Retângulo 74">
            <a:hlinkClick r:id="rId5" action="ppaction://hlinksldjump"/>
          </p:cNvPr>
          <p:cNvSpPr/>
          <p:nvPr/>
        </p:nvSpPr>
        <p:spPr>
          <a:xfrm>
            <a:off x="4604115" y="1090475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62615" y="152546"/>
            <a:ext cx="877661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152400" y="264331"/>
            <a:ext cx="8582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noProof="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Avaliação do valor cobrado pelo Sebraetec</a:t>
            </a:r>
            <a:endParaRPr kumimoji="0" lang="pt-B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245849" y="1771751"/>
            <a:ext cx="11776657" cy="2690060"/>
            <a:chOff x="245849" y="1771751"/>
            <a:chExt cx="11776657" cy="2690060"/>
          </a:xfrm>
        </p:grpSpPr>
        <p:graphicFrame>
          <p:nvGraphicFramePr>
            <p:cNvPr id="7" name="Gráfico 6"/>
            <p:cNvGraphicFramePr/>
            <p:nvPr>
              <p:extLst>
                <p:ext uri="{D42A27DB-BD31-4B8C-83A1-F6EECF244321}">
                  <p14:modId xmlns:p14="http://schemas.microsoft.com/office/powerpoint/2010/main" val="550713908"/>
                </p:ext>
              </p:extLst>
            </p:nvPr>
          </p:nvGraphicFramePr>
          <p:xfrm>
            <a:off x="245849" y="2152244"/>
            <a:ext cx="2798866" cy="23095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8" name="CaixaDeTexto 7"/>
            <p:cNvSpPr txBox="1"/>
            <p:nvPr/>
          </p:nvSpPr>
          <p:spPr>
            <a:xfrm>
              <a:off x="421272" y="1771751"/>
              <a:ext cx="245108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i="1" dirty="0">
                  <a:solidFill>
                    <a:srgbClr val="1A4A5D"/>
                  </a:solidFill>
                </a:rPr>
                <a:t>Nota média</a:t>
              </a:r>
            </a:p>
            <a:p>
              <a:pPr algn="ctr"/>
              <a:r>
                <a:rPr lang="pt-BR" b="1" i="1" dirty="0">
                  <a:solidFill>
                    <a:srgbClr val="1A4A5D"/>
                  </a:solidFill>
                </a:rPr>
                <a:t>Qualidade do conteúdo</a:t>
              </a:r>
            </a:p>
          </p:txBody>
        </p:sp>
        <p:graphicFrame>
          <p:nvGraphicFramePr>
            <p:cNvPr id="18" name="Gráfico 17"/>
            <p:cNvGraphicFramePr/>
            <p:nvPr>
              <p:extLst>
                <p:ext uri="{D42A27DB-BD31-4B8C-83A1-F6EECF244321}">
                  <p14:modId xmlns:p14="http://schemas.microsoft.com/office/powerpoint/2010/main" val="1745770186"/>
                </p:ext>
              </p:extLst>
            </p:nvPr>
          </p:nvGraphicFramePr>
          <p:xfrm>
            <a:off x="3300254" y="2135195"/>
            <a:ext cx="2798866" cy="23095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9" name="CaixaDeTexto 18"/>
            <p:cNvSpPr txBox="1"/>
            <p:nvPr/>
          </p:nvSpPr>
          <p:spPr>
            <a:xfrm>
              <a:off x="3514923" y="1771751"/>
              <a:ext cx="245108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i="1" dirty="0">
                  <a:solidFill>
                    <a:srgbClr val="1A4A5D"/>
                  </a:solidFill>
                </a:rPr>
                <a:t>Nota média</a:t>
              </a:r>
            </a:p>
            <a:p>
              <a:pPr algn="ctr"/>
              <a:r>
                <a:rPr lang="pt-BR" b="1" i="1" dirty="0">
                  <a:solidFill>
                    <a:srgbClr val="1A4A5D"/>
                  </a:solidFill>
                </a:rPr>
                <a:t>Satisfação geral</a:t>
              </a:r>
            </a:p>
          </p:txBody>
        </p:sp>
        <p:graphicFrame>
          <p:nvGraphicFramePr>
            <p:cNvPr id="20" name="Gráfico 19"/>
            <p:cNvGraphicFramePr/>
            <p:nvPr>
              <p:extLst>
                <p:ext uri="{D42A27DB-BD31-4B8C-83A1-F6EECF244321}">
                  <p14:modId xmlns:p14="http://schemas.microsoft.com/office/powerpoint/2010/main" val="3124290049"/>
                </p:ext>
              </p:extLst>
            </p:nvPr>
          </p:nvGraphicFramePr>
          <p:xfrm>
            <a:off x="6208481" y="2132720"/>
            <a:ext cx="2798866" cy="23095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1" name="CaixaDeTexto 20"/>
            <p:cNvSpPr txBox="1"/>
            <p:nvPr/>
          </p:nvSpPr>
          <p:spPr>
            <a:xfrm>
              <a:off x="6360168" y="1771751"/>
              <a:ext cx="245108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i="1" dirty="0">
                  <a:solidFill>
                    <a:srgbClr val="1A4A5D"/>
                  </a:solidFill>
                </a:rPr>
                <a:t>Nota média</a:t>
              </a:r>
            </a:p>
            <a:p>
              <a:pPr algn="ctr"/>
              <a:r>
                <a:rPr lang="pt-BR" b="1" i="1" dirty="0">
                  <a:solidFill>
                    <a:srgbClr val="1A4A5D"/>
                  </a:solidFill>
                </a:rPr>
                <a:t>Aplicabilidade</a:t>
              </a:r>
            </a:p>
          </p:txBody>
        </p:sp>
        <p:graphicFrame>
          <p:nvGraphicFramePr>
            <p:cNvPr id="22" name="Gráfico 21"/>
            <p:cNvGraphicFramePr/>
            <p:nvPr>
              <p:extLst>
                <p:ext uri="{D42A27DB-BD31-4B8C-83A1-F6EECF244321}">
                  <p14:modId xmlns:p14="http://schemas.microsoft.com/office/powerpoint/2010/main" val="2156228549"/>
                </p:ext>
              </p:extLst>
            </p:nvPr>
          </p:nvGraphicFramePr>
          <p:xfrm>
            <a:off x="9223640" y="2132720"/>
            <a:ext cx="2798866" cy="23095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3" name="CaixaDeTexto 22"/>
            <p:cNvSpPr txBox="1"/>
            <p:nvPr/>
          </p:nvSpPr>
          <p:spPr>
            <a:xfrm>
              <a:off x="9363870" y="1771751"/>
              <a:ext cx="25184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i="1" dirty="0">
                  <a:solidFill>
                    <a:srgbClr val="1A4A5D"/>
                  </a:solidFill>
                </a:rPr>
                <a:t>Nota média</a:t>
              </a:r>
            </a:p>
            <a:p>
              <a:pPr algn="ctr"/>
              <a:r>
                <a:rPr lang="pt-BR" b="1" i="1" dirty="0">
                  <a:solidFill>
                    <a:srgbClr val="1A4A5D"/>
                  </a:solidFill>
                </a:rPr>
                <a:t>Efetividade</a:t>
              </a:r>
            </a:p>
          </p:txBody>
        </p:sp>
      </p:grpSp>
      <p:sp>
        <p:nvSpPr>
          <p:cNvPr id="26" name="CaixaDeTexto 25"/>
          <p:cNvSpPr txBox="1"/>
          <p:nvPr/>
        </p:nvSpPr>
        <p:spPr>
          <a:xfrm>
            <a:off x="-1587" y="5169127"/>
            <a:ext cx="24510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700" b="1" i="1" dirty="0">
                <a:solidFill>
                  <a:srgbClr val="1A4A5D"/>
                </a:solidFill>
              </a:rPr>
              <a:t>NPS </a:t>
            </a:r>
          </a:p>
          <a:p>
            <a:pPr algn="r"/>
            <a:r>
              <a:rPr lang="pt-BR" sz="1200" b="1" i="1" dirty="0">
                <a:solidFill>
                  <a:schemeClr val="bg1">
                    <a:lumMod val="50000"/>
                  </a:schemeClr>
                </a:solidFill>
              </a:rPr>
              <a:t>Por avaliação do valor cobrado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3527341365"/>
              </p:ext>
            </p:extLst>
          </p:nvPr>
        </p:nvGraphicFramePr>
        <p:xfrm>
          <a:off x="2449495" y="4480371"/>
          <a:ext cx="2798866" cy="2099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" name="Retângulo 9"/>
          <p:cNvSpPr/>
          <p:nvPr/>
        </p:nvSpPr>
        <p:spPr>
          <a:xfrm>
            <a:off x="6078270" y="4708893"/>
            <a:ext cx="0" cy="16214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6123989" y="5143257"/>
            <a:ext cx="24510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500" b="1" i="1" dirty="0">
                <a:solidFill>
                  <a:srgbClr val="1A4A5D"/>
                </a:solidFill>
              </a:rPr>
              <a:t>Número médio de inovações </a:t>
            </a:r>
          </a:p>
          <a:p>
            <a:pPr algn="r"/>
            <a:r>
              <a:rPr lang="pt-BR" sz="1200" b="1" i="1" dirty="0">
                <a:solidFill>
                  <a:schemeClr val="bg1">
                    <a:lumMod val="50000"/>
                  </a:schemeClr>
                </a:solidFill>
              </a:rPr>
              <a:t>Por avaliação do valor cobrado</a:t>
            </a: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233877045"/>
              </p:ext>
            </p:extLst>
          </p:nvPr>
        </p:nvGraphicFramePr>
        <p:xfrm>
          <a:off x="8550202" y="4442287"/>
          <a:ext cx="2798866" cy="2099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950569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-1587" y="1670546"/>
            <a:ext cx="12192000" cy="2771741"/>
          </a:xfrm>
          <a:prstGeom prst="rect">
            <a:avLst/>
          </a:prstGeom>
          <a:solidFill>
            <a:schemeClr val="bg1">
              <a:lumMod val="85000"/>
              <a:alpha val="6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9. Em relação ao valor cobrado, o(a) </a:t>
            </a:r>
            <a:r>
              <a:rPr lang="pt-BR" sz="1200" dirty="0" err="1"/>
              <a:t>Sr</a:t>
            </a:r>
            <a:r>
              <a:rPr lang="pt-BR" sz="1200" dirty="0"/>
              <a:t>(a) acredita que o programa Sebraetec teve um preço: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Retângulo 72">
            <a:hlinkClick r:id="rId3" action="ppaction://hlinksldjump"/>
          </p:cNvPr>
          <p:cNvSpPr/>
          <p:nvPr/>
        </p:nvSpPr>
        <p:spPr>
          <a:xfrm>
            <a:off x="6123989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74" name="Retângulo 73">
            <a:hlinkClick r:id="rId4" action="ppaction://hlinksldjump"/>
          </p:cNvPr>
          <p:cNvSpPr/>
          <p:nvPr/>
        </p:nvSpPr>
        <p:spPr>
          <a:xfrm>
            <a:off x="7643319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75" name="Retângulo 74">
            <a:hlinkClick r:id="rId5" action="ppaction://hlinksldjump"/>
          </p:cNvPr>
          <p:cNvSpPr/>
          <p:nvPr/>
        </p:nvSpPr>
        <p:spPr>
          <a:xfrm>
            <a:off x="4604115" y="1090475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62615" y="152546"/>
            <a:ext cx="877661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152400" y="264331"/>
            <a:ext cx="8582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noProof="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Avaliação do valor cobrado pelo Sebraetec</a:t>
            </a:r>
            <a:endParaRPr kumimoji="0" lang="pt-B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712869673"/>
              </p:ext>
            </p:extLst>
          </p:nvPr>
        </p:nvGraphicFramePr>
        <p:xfrm>
          <a:off x="502633" y="2190328"/>
          <a:ext cx="2286725" cy="2309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21272" y="1771751"/>
            <a:ext cx="2451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i="1" dirty="0">
                <a:solidFill>
                  <a:srgbClr val="1A4A5D"/>
                </a:solidFill>
              </a:rPr>
              <a:t>Nota média</a:t>
            </a:r>
          </a:p>
          <a:p>
            <a:pPr algn="ctr"/>
            <a:r>
              <a:rPr lang="pt-BR" b="1" i="1" dirty="0">
                <a:solidFill>
                  <a:srgbClr val="1A4A5D"/>
                </a:solidFill>
              </a:rPr>
              <a:t>Qualidade do conteúdo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514923" y="1771751"/>
            <a:ext cx="2451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i="1" dirty="0">
                <a:solidFill>
                  <a:srgbClr val="1A4A5D"/>
                </a:solidFill>
              </a:rPr>
              <a:t>Nota média</a:t>
            </a:r>
          </a:p>
          <a:p>
            <a:pPr algn="ctr"/>
            <a:r>
              <a:rPr lang="pt-BR" b="1" i="1" dirty="0">
                <a:solidFill>
                  <a:srgbClr val="1A4A5D"/>
                </a:solidFill>
              </a:rPr>
              <a:t>Satisfação geral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360168" y="1771751"/>
            <a:ext cx="2451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i="1" dirty="0">
                <a:solidFill>
                  <a:srgbClr val="1A4A5D"/>
                </a:solidFill>
              </a:rPr>
              <a:t>Nota média</a:t>
            </a:r>
          </a:p>
          <a:p>
            <a:pPr algn="ctr"/>
            <a:r>
              <a:rPr lang="pt-BR" b="1" i="1" dirty="0">
                <a:solidFill>
                  <a:srgbClr val="1A4A5D"/>
                </a:solidFill>
              </a:rPr>
              <a:t>Aplicabilidade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9363870" y="1771751"/>
            <a:ext cx="25184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i="1" dirty="0">
                <a:solidFill>
                  <a:srgbClr val="1A4A5D"/>
                </a:solidFill>
              </a:rPr>
              <a:t>Nota média</a:t>
            </a:r>
          </a:p>
          <a:p>
            <a:pPr algn="ctr"/>
            <a:r>
              <a:rPr lang="pt-BR" b="1" i="1" dirty="0">
                <a:solidFill>
                  <a:srgbClr val="1A4A5D"/>
                </a:solidFill>
              </a:rPr>
              <a:t>Efetividade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-1587" y="5169127"/>
            <a:ext cx="24510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700" b="1" i="1" dirty="0">
                <a:solidFill>
                  <a:srgbClr val="1A4A5D"/>
                </a:solidFill>
              </a:rPr>
              <a:t>NPS </a:t>
            </a:r>
          </a:p>
          <a:p>
            <a:pPr algn="r"/>
            <a:r>
              <a:rPr lang="pt-BR" sz="1200" b="1" i="1" dirty="0">
                <a:solidFill>
                  <a:schemeClr val="bg1">
                    <a:lumMod val="50000"/>
                  </a:schemeClr>
                </a:solidFill>
              </a:rPr>
              <a:t>Por avaliação do valor cobrado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078270" y="4708893"/>
            <a:ext cx="0" cy="16214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6123989" y="5143257"/>
            <a:ext cx="24510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500" b="1" i="1" dirty="0">
                <a:solidFill>
                  <a:srgbClr val="1A4A5D"/>
                </a:solidFill>
              </a:rPr>
              <a:t>Número médio de inovações </a:t>
            </a:r>
          </a:p>
          <a:p>
            <a:pPr algn="r"/>
            <a:r>
              <a:rPr lang="pt-BR" sz="1200" b="1" i="1" dirty="0">
                <a:solidFill>
                  <a:schemeClr val="bg1">
                    <a:lumMod val="50000"/>
                  </a:schemeClr>
                </a:solidFill>
              </a:rPr>
              <a:t>Por avaliação do valor cobrado</a:t>
            </a:r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4061418149"/>
              </p:ext>
            </p:extLst>
          </p:nvPr>
        </p:nvGraphicFramePr>
        <p:xfrm>
          <a:off x="3507557" y="2132720"/>
          <a:ext cx="2286725" cy="2309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333339237"/>
              </p:ext>
            </p:extLst>
          </p:nvPr>
        </p:nvGraphicFramePr>
        <p:xfrm>
          <a:off x="6429485" y="2132720"/>
          <a:ext cx="2286725" cy="2309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2" name="Gráfico 31"/>
          <p:cNvGraphicFramePr/>
          <p:nvPr>
            <p:extLst>
              <p:ext uri="{D42A27DB-BD31-4B8C-83A1-F6EECF244321}">
                <p14:modId xmlns:p14="http://schemas.microsoft.com/office/powerpoint/2010/main" val="2102599558"/>
              </p:ext>
            </p:extLst>
          </p:nvPr>
        </p:nvGraphicFramePr>
        <p:xfrm>
          <a:off x="9479709" y="2115671"/>
          <a:ext cx="2286725" cy="2309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3" name="Gráfico 32"/>
          <p:cNvGraphicFramePr/>
          <p:nvPr>
            <p:extLst>
              <p:ext uri="{D42A27DB-BD31-4B8C-83A1-F6EECF244321}">
                <p14:modId xmlns:p14="http://schemas.microsoft.com/office/powerpoint/2010/main" val="4153552351"/>
              </p:ext>
            </p:extLst>
          </p:nvPr>
        </p:nvGraphicFramePr>
        <p:xfrm>
          <a:off x="2419417" y="4337248"/>
          <a:ext cx="2286725" cy="2309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1226877127"/>
              </p:ext>
            </p:extLst>
          </p:nvPr>
        </p:nvGraphicFramePr>
        <p:xfrm>
          <a:off x="8539085" y="4287339"/>
          <a:ext cx="2286725" cy="2309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722778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9. Em relação ao valor cobrado, o(a) </a:t>
            </a:r>
            <a:r>
              <a:rPr lang="pt-BR" sz="1200" dirty="0" err="1"/>
              <a:t>Sr</a:t>
            </a:r>
            <a:r>
              <a:rPr lang="pt-BR" sz="1200" dirty="0"/>
              <a:t>(a) acredita que o programa Sebraetec teve um preço: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62615" y="152546"/>
            <a:ext cx="877661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152400" y="264331"/>
            <a:ext cx="8582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noProof="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Avaliação do valor cobrado pelo Sebraetec</a:t>
            </a:r>
            <a:endParaRPr kumimoji="0" lang="pt-B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48" name="Retângulo 47">
            <a:hlinkClick r:id="rId3" action="ppaction://hlinksldjump"/>
          </p:cNvPr>
          <p:cNvSpPr/>
          <p:nvPr/>
        </p:nvSpPr>
        <p:spPr>
          <a:xfrm>
            <a:off x="6123989" y="1090475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49" name="Retângulo 48">
            <a:hlinkClick r:id="rId4" action="ppaction://hlinksldjump"/>
          </p:cNvPr>
          <p:cNvSpPr/>
          <p:nvPr/>
        </p:nvSpPr>
        <p:spPr>
          <a:xfrm>
            <a:off x="7643319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51" name="Retângulo 50">
            <a:hlinkClick r:id="rId5" action="ppaction://hlinksldjump"/>
          </p:cNvPr>
          <p:cNvSpPr/>
          <p:nvPr/>
        </p:nvSpPr>
        <p:spPr>
          <a:xfrm>
            <a:off x="4604115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  <p:graphicFrame>
        <p:nvGraphicFramePr>
          <p:cNvPr id="52" name="Gráfico 51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82789"/>
              </p:ext>
            </p:extLst>
          </p:nvPr>
        </p:nvGraphicFramePr>
        <p:xfrm>
          <a:off x="294716" y="2096576"/>
          <a:ext cx="11605744" cy="439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5653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edifício, interior&#10;&#10;Descrição gerada automaticamente">
            <a:extLst>
              <a:ext uri="{FF2B5EF4-FFF2-40B4-BE49-F238E27FC236}">
                <a16:creationId xmlns:a16="http://schemas.microsoft.com/office/drawing/2014/main" id="{A9393538-D2DC-4C6C-B0C5-09F87C6F44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66" r="7489" b="11976"/>
          <a:stretch/>
        </p:blipFill>
        <p:spPr>
          <a:xfrm>
            <a:off x="0" y="0"/>
            <a:ext cx="12191997" cy="6865456"/>
          </a:xfrm>
          <a:prstGeom prst="rect">
            <a:avLst/>
          </a:prstGeom>
        </p:spPr>
      </p:pic>
      <p:sp>
        <p:nvSpPr>
          <p:cNvPr id="8" name="Shape 11">
            <a:extLst>
              <a:ext uri="{FF2B5EF4-FFF2-40B4-BE49-F238E27FC236}">
                <a16:creationId xmlns:a16="http://schemas.microsoft.com/office/drawing/2014/main" id="{71C6A429-00AC-43A5-B50B-B55E167CBE55}"/>
              </a:ext>
            </a:extLst>
          </p:cNvPr>
          <p:cNvSpPr/>
          <p:nvPr/>
        </p:nvSpPr>
        <p:spPr>
          <a:xfrm>
            <a:off x="1" y="-4971"/>
            <a:ext cx="12191998" cy="6865455"/>
          </a:xfrm>
          <a:prstGeom prst="rect">
            <a:avLst/>
          </a:prstGeom>
          <a:solidFill>
            <a:schemeClr val="accent1">
              <a:lumMod val="50000"/>
              <a:alpha val="78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7C5C2BC-DF58-4E6B-AAFA-5F8ECD708DE3}"/>
              </a:ext>
            </a:extLst>
          </p:cNvPr>
          <p:cNvSpPr txBox="1"/>
          <p:nvPr/>
        </p:nvSpPr>
        <p:spPr>
          <a:xfrm>
            <a:off x="901993" y="19547"/>
            <a:ext cx="10388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swald Light" panose="00000400000000000000" pitchFamily="2" charset="0"/>
                <a:ea typeface="+mn-ea"/>
                <a:cs typeface="+mn-cs"/>
              </a:rPr>
              <a:t>METODOLOGIA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2120205" y="2838090"/>
            <a:ext cx="7779056" cy="4039573"/>
            <a:chOff x="700710" y="2622430"/>
            <a:chExt cx="6907249" cy="4235570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7C5C2BC-DF58-4E6B-AAFA-5F8ECD708DE3}"/>
                </a:ext>
              </a:extLst>
            </p:cNvPr>
            <p:cNvSpPr txBox="1"/>
            <p:nvPr/>
          </p:nvSpPr>
          <p:spPr>
            <a:xfrm>
              <a:off x="4520772" y="2943282"/>
              <a:ext cx="3087187" cy="3646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t-BR" sz="2000" dirty="0">
                  <a:solidFill>
                    <a:prstClr val="white">
                      <a:lumMod val="95000"/>
                    </a:prstClr>
                  </a:solidFill>
                  <a:latin typeface="Oswald Light" panose="00000400000000000000" pitchFamily="2" charset="0"/>
                </a:rPr>
                <a:t>Os dados foram coletados entre </a:t>
              </a:r>
            </a:p>
            <a:p>
              <a:pPr lvl="0" algn="ctr">
                <a:defRPr/>
              </a:pPr>
              <a:r>
                <a:rPr lang="pt-BR" sz="2000" dirty="0">
                  <a:solidFill>
                    <a:prstClr val="white">
                      <a:lumMod val="95000"/>
                    </a:prstClr>
                  </a:solidFill>
                  <a:latin typeface="Oswald Light" panose="00000400000000000000" pitchFamily="2" charset="0"/>
                </a:rPr>
                <a:t>os dias 10/02 a 09/04 de 2021.</a:t>
              </a:r>
            </a:p>
            <a:p>
              <a:pPr lvl="0" algn="ctr">
                <a:defRPr/>
              </a:pPr>
              <a:endParaRPr lang="pt-BR" sz="2000" dirty="0">
                <a:solidFill>
                  <a:prstClr val="white">
                    <a:lumMod val="95000"/>
                  </a:prstClr>
                </a:solidFill>
                <a:latin typeface="Oswald Light" panose="00000400000000000000" pitchFamily="2" charset="0"/>
              </a:endParaRPr>
            </a:p>
            <a:p>
              <a:pPr lvl="0" algn="ctr">
                <a:defRPr/>
              </a:pPr>
              <a:r>
                <a:rPr lang="pt-BR" sz="2000" dirty="0">
                  <a:solidFill>
                    <a:prstClr val="white">
                      <a:lumMod val="95000"/>
                    </a:prstClr>
                  </a:solidFill>
                  <a:latin typeface="Oswald Light" panose="00000400000000000000" pitchFamily="2" charset="0"/>
                </a:rPr>
                <a:t>A margem de erro da pesquisa, </a:t>
              </a:r>
            </a:p>
            <a:p>
              <a:pPr lvl="0" algn="ctr">
                <a:defRPr/>
              </a:pPr>
              <a:r>
                <a:rPr lang="pt-BR" sz="2000" dirty="0">
                  <a:solidFill>
                    <a:prstClr val="white">
                      <a:lumMod val="95000"/>
                    </a:prstClr>
                  </a:solidFill>
                  <a:latin typeface="Oswald Light" panose="00000400000000000000" pitchFamily="2" charset="0"/>
                </a:rPr>
                <a:t>para resultados gerais, é de  </a:t>
              </a:r>
            </a:p>
            <a:p>
              <a:pPr lvl="0" algn="ctr">
                <a:defRPr/>
              </a:pPr>
              <a:r>
                <a:rPr lang="pt-BR" sz="2000" dirty="0">
                  <a:solidFill>
                    <a:prstClr val="white">
                      <a:lumMod val="95000"/>
                    </a:prstClr>
                  </a:solidFill>
                  <a:latin typeface="Oswald Light" panose="00000400000000000000" pitchFamily="2" charset="0"/>
                </a:rPr>
                <a:t>1,2% e o nível de confiança é de 95%. </a:t>
              </a:r>
            </a:p>
            <a:p>
              <a:pPr lvl="0" algn="ctr">
                <a:defRPr/>
              </a:pPr>
              <a:endParaRPr lang="pt-BR" sz="2000" dirty="0">
                <a:solidFill>
                  <a:prstClr val="white">
                    <a:lumMod val="95000"/>
                  </a:prstClr>
                </a:solidFill>
                <a:latin typeface="Oswald Light" panose="00000400000000000000" pitchFamily="2" charset="0"/>
              </a:endParaRPr>
            </a:p>
            <a:p>
              <a:pPr algn="ctr">
                <a:defRPr/>
              </a:pPr>
              <a:r>
                <a:rPr lang="pt-BR" sz="2000" dirty="0">
                  <a:solidFill>
                    <a:prstClr val="white">
                      <a:lumMod val="95000"/>
                    </a:prstClr>
                  </a:solidFill>
                  <a:latin typeface="Oswald Light" panose="00000400000000000000" pitchFamily="2" charset="0"/>
                </a:rPr>
                <a:t>Os resultados foram ponderados </a:t>
              </a:r>
            </a:p>
            <a:p>
              <a:pPr algn="ctr">
                <a:defRPr/>
              </a:pPr>
              <a:r>
                <a:rPr lang="pt-BR" sz="2000" dirty="0">
                  <a:solidFill>
                    <a:prstClr val="white">
                      <a:lumMod val="95000"/>
                    </a:prstClr>
                  </a:solidFill>
                  <a:latin typeface="Oswald Light" panose="00000400000000000000" pitchFamily="2" charset="0"/>
                </a:rPr>
                <a:t>por UF.</a:t>
              </a:r>
            </a:p>
            <a:p>
              <a:pPr lvl="0" algn="ctr">
                <a:defRPr/>
              </a:pPr>
              <a:endParaRPr lang="pt-BR" sz="2000" dirty="0">
                <a:solidFill>
                  <a:prstClr val="white">
                    <a:lumMod val="95000"/>
                  </a:prstClr>
                </a:solidFill>
                <a:latin typeface="Oswald Light" panose="00000400000000000000" pitchFamily="2" charset="0"/>
              </a:endParaRPr>
            </a:p>
            <a:p>
              <a:pPr lvl="0" algn="ctr">
                <a:defRPr/>
              </a:pPr>
              <a:endParaRPr lang="pt-BR" sz="2000" dirty="0">
                <a:solidFill>
                  <a:prstClr val="white">
                    <a:lumMod val="95000"/>
                  </a:prstClr>
                </a:solidFill>
                <a:latin typeface="Oswald Light" panose="00000400000000000000" pitchFamily="2" charset="0"/>
              </a:endParaRP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C7C5C2BC-DF58-4E6B-AAFA-5F8ECD708DE3}"/>
                </a:ext>
              </a:extLst>
            </p:cNvPr>
            <p:cNvSpPr txBox="1"/>
            <p:nvPr/>
          </p:nvSpPr>
          <p:spPr>
            <a:xfrm>
              <a:off x="700710" y="2953557"/>
              <a:ext cx="3087187" cy="2355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t-BR" sz="2000" dirty="0">
                  <a:solidFill>
                    <a:prstClr val="white">
                      <a:lumMod val="95000"/>
                    </a:prstClr>
                  </a:solidFill>
                  <a:latin typeface="Oswald Light" panose="00000400000000000000" pitchFamily="2" charset="0"/>
                </a:rPr>
                <a:t>Foram realizadas 6.327</a:t>
              </a:r>
            </a:p>
            <a:p>
              <a:pPr lvl="0" algn="ctr">
                <a:defRPr/>
              </a:pPr>
              <a:r>
                <a:rPr lang="pt-BR" sz="2000" dirty="0">
                  <a:solidFill>
                    <a:prstClr val="white">
                      <a:lumMod val="95000"/>
                    </a:prstClr>
                  </a:solidFill>
                  <a:latin typeface="Oswald Light" panose="00000400000000000000" pitchFamily="2" charset="0"/>
                </a:rPr>
                <a:t>entrevistas - por telefone </a:t>
              </a:r>
            </a:p>
            <a:p>
              <a:pPr lvl="0" algn="ctr">
                <a:defRPr/>
              </a:pPr>
              <a:r>
                <a:rPr lang="pt-BR" sz="2000" dirty="0">
                  <a:solidFill>
                    <a:prstClr val="white">
                      <a:lumMod val="95000"/>
                    </a:prstClr>
                  </a:solidFill>
                  <a:latin typeface="Oswald Light" panose="00000400000000000000" pitchFamily="2" charset="0"/>
                </a:rPr>
                <a:t>(C.A.T.I.)  </a:t>
              </a:r>
            </a:p>
            <a:p>
              <a:pPr lvl="0" algn="ctr">
                <a:defRPr/>
              </a:pPr>
              <a:endParaRPr lang="pt-BR" sz="2000" dirty="0">
                <a:solidFill>
                  <a:prstClr val="white">
                    <a:lumMod val="95000"/>
                  </a:prstClr>
                </a:solidFill>
                <a:latin typeface="Oswald Light" panose="00000400000000000000" pitchFamily="2" charset="0"/>
              </a:endParaRPr>
            </a:p>
            <a:p>
              <a:pPr lvl="0" algn="ctr">
                <a:defRPr/>
              </a:pPr>
              <a:r>
                <a:rPr lang="pt-BR" sz="2000" dirty="0">
                  <a:solidFill>
                    <a:prstClr val="white">
                      <a:lumMod val="95000"/>
                    </a:prstClr>
                  </a:solidFill>
                  <a:latin typeface="Oswald Light" panose="00000400000000000000" pitchFamily="2" charset="0"/>
                </a:rPr>
                <a:t>A base de dados foi fornecida </a:t>
              </a:r>
            </a:p>
            <a:p>
              <a:pPr lvl="0" algn="ctr">
                <a:defRPr/>
              </a:pPr>
              <a:r>
                <a:rPr lang="pt-BR" sz="2000" dirty="0">
                  <a:solidFill>
                    <a:prstClr val="white">
                      <a:lumMod val="95000"/>
                    </a:prstClr>
                  </a:solidFill>
                  <a:latin typeface="Oswald Light" panose="00000400000000000000" pitchFamily="2" charset="0"/>
                </a:rPr>
                <a:t>pelo SEBRAE e continha cerca de </a:t>
              </a:r>
            </a:p>
            <a:p>
              <a:pPr lvl="0" algn="ctr">
                <a:defRPr/>
              </a:pPr>
              <a:r>
                <a:rPr lang="pt-BR" sz="2000" dirty="0">
                  <a:solidFill>
                    <a:prstClr val="white">
                      <a:lumMod val="95000"/>
                    </a:prstClr>
                  </a:solidFill>
                  <a:latin typeface="Oswald Light" panose="00000400000000000000" pitchFamily="2" charset="0"/>
                </a:rPr>
                <a:t>47.000 contatos clientes atendidos.</a:t>
              </a:r>
            </a:p>
          </p:txBody>
        </p:sp>
        <p:sp>
          <p:nvSpPr>
            <p:cNvPr id="2" name="Retângulo 1"/>
            <p:cNvSpPr/>
            <p:nvPr/>
          </p:nvSpPr>
          <p:spPr>
            <a:xfrm>
              <a:off x="700710" y="2622430"/>
              <a:ext cx="3087188" cy="423557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4520770" y="2622430"/>
              <a:ext cx="3087188" cy="423557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89AFEF3-F5D5-4796-BFAB-549B2D2F4ADD}"/>
              </a:ext>
            </a:extLst>
          </p:cNvPr>
          <p:cNvSpPr txBox="1"/>
          <p:nvPr/>
        </p:nvSpPr>
        <p:spPr>
          <a:xfrm>
            <a:off x="717255" y="1378269"/>
            <a:ext cx="10388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swald Light" panose="00000400000000000000" pitchFamily="2" charset="0"/>
                <a:ea typeface="+mn-ea"/>
                <a:cs typeface="+mn-cs"/>
              </a:rPr>
              <a:t>OBJETIVO: </a:t>
            </a:r>
            <a:r>
              <a:rPr lang="pt-BR" sz="2400" dirty="0">
                <a:solidFill>
                  <a:prstClr val="white">
                    <a:lumMod val="95000"/>
                  </a:prstClr>
                </a:solidFill>
                <a:latin typeface="Oswald Light" panose="00000400000000000000" pitchFamily="2" charset="0"/>
              </a:rPr>
              <a:t>Avaliar o atendimento do Programa SEBRAETEC, procurando identificar seu nível de satisfação e principais resultados obtidos junto aos clientes atendidos.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swald Light" panose="00000400000000000000" pitchFamily="2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4159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9. Em relação ao valor cobrado, o(a) </a:t>
            </a:r>
            <a:r>
              <a:rPr lang="pt-BR" sz="1200" dirty="0" err="1"/>
              <a:t>Sr</a:t>
            </a:r>
            <a:r>
              <a:rPr lang="pt-BR" sz="1200" dirty="0"/>
              <a:t>(a) acredita que o programa Sebraetec teve um preço: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62615" y="152546"/>
            <a:ext cx="877661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152400" y="264331"/>
            <a:ext cx="8582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noProof="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Avaliação do valor cobrado pelo Sebraetec</a:t>
            </a:r>
            <a:endParaRPr kumimoji="0" lang="pt-B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51" name="Retângulo 50">
            <a:hlinkClick r:id="rId3" action="ppaction://hlinksldjump"/>
          </p:cNvPr>
          <p:cNvSpPr/>
          <p:nvPr/>
        </p:nvSpPr>
        <p:spPr>
          <a:xfrm>
            <a:off x="6123989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52" name="Retângulo 51">
            <a:hlinkClick r:id="rId4" action="ppaction://hlinksldjump"/>
          </p:cNvPr>
          <p:cNvSpPr/>
          <p:nvPr/>
        </p:nvSpPr>
        <p:spPr>
          <a:xfrm>
            <a:off x="7643319" y="1090475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53" name="Retângulo 52">
            <a:hlinkClick r:id="rId5" action="ppaction://hlinksldjump"/>
          </p:cNvPr>
          <p:cNvSpPr/>
          <p:nvPr/>
        </p:nvSpPr>
        <p:spPr>
          <a:xfrm>
            <a:off x="4604115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1353" y="2119927"/>
            <a:ext cx="6002669" cy="42437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6189331" y="2119927"/>
            <a:ext cx="6002669" cy="42437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7" name="Agrupar 56"/>
          <p:cNvGrpSpPr/>
          <p:nvPr/>
        </p:nvGrpSpPr>
        <p:grpSpPr>
          <a:xfrm>
            <a:off x="425842" y="1816622"/>
            <a:ext cx="1080000" cy="1080000"/>
            <a:chOff x="940218" y="1180704"/>
            <a:chExt cx="1047049" cy="1047049"/>
          </a:xfrm>
        </p:grpSpPr>
        <p:sp>
          <p:nvSpPr>
            <p:cNvPr id="58" name="Elipse 57"/>
            <p:cNvSpPr/>
            <p:nvPr/>
          </p:nvSpPr>
          <p:spPr>
            <a:xfrm>
              <a:off x="940218" y="1180704"/>
              <a:ext cx="1047049" cy="10470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B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grpSp>
          <p:nvGrpSpPr>
            <p:cNvPr id="59" name="Group 4">
              <a:extLst>
                <a:ext uri="{FF2B5EF4-FFF2-40B4-BE49-F238E27FC236}">
                  <a16:creationId xmlns:a16="http://schemas.microsoft.com/office/drawing/2014/main" id="{66E80342-6FDB-4EA6-9340-66AC16D438B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29203" y="1327247"/>
              <a:ext cx="662286" cy="684000"/>
              <a:chOff x="545" y="2683"/>
              <a:chExt cx="488" cy="504"/>
            </a:xfrm>
            <a:solidFill>
              <a:srgbClr val="698C8C"/>
            </a:solidFill>
          </p:grpSpPr>
          <p:sp>
            <p:nvSpPr>
              <p:cNvPr id="60" name="Freeform 5">
                <a:extLst>
                  <a:ext uri="{FF2B5EF4-FFF2-40B4-BE49-F238E27FC236}">
                    <a16:creationId xmlns:a16="http://schemas.microsoft.com/office/drawing/2014/main" id="{8798554C-F46C-487D-95DB-7D028AC003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" y="2895"/>
                <a:ext cx="117" cy="292"/>
              </a:xfrm>
              <a:custGeom>
                <a:avLst/>
                <a:gdLst>
                  <a:gd name="T0" fmla="*/ 0 w 117"/>
                  <a:gd name="T1" fmla="*/ 292 h 292"/>
                  <a:gd name="T2" fmla="*/ 117 w 117"/>
                  <a:gd name="T3" fmla="*/ 292 h 292"/>
                  <a:gd name="T4" fmla="*/ 117 w 117"/>
                  <a:gd name="T5" fmla="*/ 276 h 292"/>
                  <a:gd name="T6" fmla="*/ 15 w 117"/>
                  <a:gd name="T7" fmla="*/ 276 h 292"/>
                  <a:gd name="T8" fmla="*/ 15 w 117"/>
                  <a:gd name="T9" fmla="*/ 16 h 292"/>
                  <a:gd name="T10" fmla="*/ 117 w 117"/>
                  <a:gd name="T11" fmla="*/ 16 h 292"/>
                  <a:gd name="T12" fmla="*/ 117 w 117"/>
                  <a:gd name="T13" fmla="*/ 0 h 292"/>
                  <a:gd name="T14" fmla="*/ 0 w 117"/>
                  <a:gd name="T15" fmla="*/ 0 h 292"/>
                  <a:gd name="T16" fmla="*/ 0 w 117"/>
                  <a:gd name="T17" fmla="*/ 292 h 292"/>
                  <a:gd name="T18" fmla="*/ 0 w 117"/>
                  <a:gd name="T19" fmla="*/ 292 h 292"/>
                  <a:gd name="T20" fmla="*/ 0 w 117"/>
                  <a:gd name="T2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292">
                    <a:moveTo>
                      <a:pt x="0" y="292"/>
                    </a:moveTo>
                    <a:lnTo>
                      <a:pt x="117" y="292"/>
                    </a:lnTo>
                    <a:lnTo>
                      <a:pt x="117" y="276"/>
                    </a:lnTo>
                    <a:lnTo>
                      <a:pt x="15" y="276"/>
                    </a:lnTo>
                    <a:lnTo>
                      <a:pt x="15" y="16"/>
                    </a:lnTo>
                    <a:lnTo>
                      <a:pt x="117" y="16"/>
                    </a:lnTo>
                    <a:lnTo>
                      <a:pt x="117" y="0"/>
                    </a:lnTo>
                    <a:lnTo>
                      <a:pt x="0" y="0"/>
                    </a:lnTo>
                    <a:lnTo>
                      <a:pt x="0" y="292"/>
                    </a:lnTo>
                    <a:close/>
                    <a:moveTo>
                      <a:pt x="0" y="292"/>
                    </a:moveTo>
                    <a:lnTo>
                      <a:pt x="0" y="2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1" name="Freeform 6">
                <a:extLst>
                  <a:ext uri="{FF2B5EF4-FFF2-40B4-BE49-F238E27FC236}">
                    <a16:creationId xmlns:a16="http://schemas.microsoft.com/office/drawing/2014/main" id="{2B02F716-86A3-48E2-B0D2-D1C21B1ED1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" y="2895"/>
                <a:ext cx="117" cy="292"/>
              </a:xfrm>
              <a:custGeom>
                <a:avLst/>
                <a:gdLst>
                  <a:gd name="T0" fmla="*/ 0 w 117"/>
                  <a:gd name="T1" fmla="*/ 292 h 292"/>
                  <a:gd name="T2" fmla="*/ 117 w 117"/>
                  <a:gd name="T3" fmla="*/ 292 h 292"/>
                  <a:gd name="T4" fmla="*/ 117 w 117"/>
                  <a:gd name="T5" fmla="*/ 276 h 292"/>
                  <a:gd name="T6" fmla="*/ 15 w 117"/>
                  <a:gd name="T7" fmla="*/ 276 h 292"/>
                  <a:gd name="T8" fmla="*/ 15 w 117"/>
                  <a:gd name="T9" fmla="*/ 16 h 292"/>
                  <a:gd name="T10" fmla="*/ 117 w 117"/>
                  <a:gd name="T11" fmla="*/ 16 h 292"/>
                  <a:gd name="T12" fmla="*/ 117 w 117"/>
                  <a:gd name="T13" fmla="*/ 0 h 292"/>
                  <a:gd name="T14" fmla="*/ 0 w 117"/>
                  <a:gd name="T15" fmla="*/ 0 h 292"/>
                  <a:gd name="T16" fmla="*/ 0 w 117"/>
                  <a:gd name="T17" fmla="*/ 292 h 292"/>
                  <a:gd name="T18" fmla="*/ 0 w 117"/>
                  <a:gd name="T19" fmla="*/ 292 h 292"/>
                  <a:gd name="T20" fmla="*/ 0 w 117"/>
                  <a:gd name="T2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292">
                    <a:moveTo>
                      <a:pt x="0" y="292"/>
                    </a:moveTo>
                    <a:lnTo>
                      <a:pt x="117" y="292"/>
                    </a:lnTo>
                    <a:lnTo>
                      <a:pt x="117" y="276"/>
                    </a:lnTo>
                    <a:lnTo>
                      <a:pt x="15" y="276"/>
                    </a:lnTo>
                    <a:lnTo>
                      <a:pt x="15" y="16"/>
                    </a:lnTo>
                    <a:lnTo>
                      <a:pt x="117" y="16"/>
                    </a:lnTo>
                    <a:lnTo>
                      <a:pt x="117" y="0"/>
                    </a:lnTo>
                    <a:lnTo>
                      <a:pt x="0" y="0"/>
                    </a:lnTo>
                    <a:lnTo>
                      <a:pt x="0" y="292"/>
                    </a:lnTo>
                    <a:moveTo>
                      <a:pt x="0" y="292"/>
                    </a:moveTo>
                    <a:lnTo>
                      <a:pt x="0" y="29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" name="Freeform 7">
                <a:extLst>
                  <a:ext uri="{FF2B5EF4-FFF2-40B4-BE49-F238E27FC236}">
                    <a16:creationId xmlns:a16="http://schemas.microsoft.com/office/drawing/2014/main" id="{DDCA2687-6582-4D94-8688-96A815B82B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2895"/>
                <a:ext cx="118" cy="292"/>
              </a:xfrm>
              <a:custGeom>
                <a:avLst/>
                <a:gdLst>
                  <a:gd name="T0" fmla="*/ 0 w 118"/>
                  <a:gd name="T1" fmla="*/ 0 h 292"/>
                  <a:gd name="T2" fmla="*/ 0 w 118"/>
                  <a:gd name="T3" fmla="*/ 16 h 292"/>
                  <a:gd name="T4" fmla="*/ 102 w 118"/>
                  <a:gd name="T5" fmla="*/ 16 h 292"/>
                  <a:gd name="T6" fmla="*/ 102 w 118"/>
                  <a:gd name="T7" fmla="*/ 276 h 292"/>
                  <a:gd name="T8" fmla="*/ 0 w 118"/>
                  <a:gd name="T9" fmla="*/ 276 h 292"/>
                  <a:gd name="T10" fmla="*/ 0 w 118"/>
                  <a:gd name="T11" fmla="*/ 292 h 292"/>
                  <a:gd name="T12" fmla="*/ 118 w 118"/>
                  <a:gd name="T13" fmla="*/ 292 h 292"/>
                  <a:gd name="T14" fmla="*/ 118 w 118"/>
                  <a:gd name="T15" fmla="*/ 0 h 292"/>
                  <a:gd name="T16" fmla="*/ 0 w 118"/>
                  <a:gd name="T17" fmla="*/ 0 h 292"/>
                  <a:gd name="T18" fmla="*/ 0 w 118"/>
                  <a:gd name="T19" fmla="*/ 0 h 292"/>
                  <a:gd name="T20" fmla="*/ 0 w 118"/>
                  <a:gd name="T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92">
                    <a:moveTo>
                      <a:pt x="0" y="0"/>
                    </a:moveTo>
                    <a:lnTo>
                      <a:pt x="0" y="16"/>
                    </a:lnTo>
                    <a:lnTo>
                      <a:pt x="102" y="16"/>
                    </a:lnTo>
                    <a:lnTo>
                      <a:pt x="102" y="276"/>
                    </a:lnTo>
                    <a:lnTo>
                      <a:pt x="0" y="276"/>
                    </a:lnTo>
                    <a:lnTo>
                      <a:pt x="0" y="292"/>
                    </a:lnTo>
                    <a:lnTo>
                      <a:pt x="118" y="292"/>
                    </a:lnTo>
                    <a:lnTo>
                      <a:pt x="118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Freeform 8">
                <a:extLst>
                  <a:ext uri="{FF2B5EF4-FFF2-40B4-BE49-F238E27FC236}">
                    <a16:creationId xmlns:a16="http://schemas.microsoft.com/office/drawing/2014/main" id="{1B3FD3AE-0BAB-4DA5-ACBC-ED093C8BD6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2895"/>
                <a:ext cx="118" cy="292"/>
              </a:xfrm>
              <a:custGeom>
                <a:avLst/>
                <a:gdLst>
                  <a:gd name="T0" fmla="*/ 0 w 118"/>
                  <a:gd name="T1" fmla="*/ 0 h 292"/>
                  <a:gd name="T2" fmla="*/ 0 w 118"/>
                  <a:gd name="T3" fmla="*/ 16 h 292"/>
                  <a:gd name="T4" fmla="*/ 102 w 118"/>
                  <a:gd name="T5" fmla="*/ 16 h 292"/>
                  <a:gd name="T6" fmla="*/ 102 w 118"/>
                  <a:gd name="T7" fmla="*/ 276 h 292"/>
                  <a:gd name="T8" fmla="*/ 0 w 118"/>
                  <a:gd name="T9" fmla="*/ 276 h 292"/>
                  <a:gd name="T10" fmla="*/ 0 w 118"/>
                  <a:gd name="T11" fmla="*/ 292 h 292"/>
                  <a:gd name="T12" fmla="*/ 118 w 118"/>
                  <a:gd name="T13" fmla="*/ 292 h 292"/>
                  <a:gd name="T14" fmla="*/ 118 w 118"/>
                  <a:gd name="T15" fmla="*/ 0 h 292"/>
                  <a:gd name="T16" fmla="*/ 0 w 118"/>
                  <a:gd name="T17" fmla="*/ 0 h 292"/>
                  <a:gd name="T18" fmla="*/ 0 w 118"/>
                  <a:gd name="T19" fmla="*/ 0 h 292"/>
                  <a:gd name="T20" fmla="*/ 0 w 118"/>
                  <a:gd name="T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92">
                    <a:moveTo>
                      <a:pt x="0" y="0"/>
                    </a:moveTo>
                    <a:lnTo>
                      <a:pt x="0" y="16"/>
                    </a:lnTo>
                    <a:lnTo>
                      <a:pt x="102" y="16"/>
                    </a:lnTo>
                    <a:lnTo>
                      <a:pt x="102" y="276"/>
                    </a:lnTo>
                    <a:lnTo>
                      <a:pt x="0" y="276"/>
                    </a:lnTo>
                    <a:lnTo>
                      <a:pt x="0" y="292"/>
                    </a:lnTo>
                    <a:lnTo>
                      <a:pt x="118" y="292"/>
                    </a:lnTo>
                    <a:lnTo>
                      <a:pt x="118" y="0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Freeform 9">
                <a:extLst>
                  <a:ext uri="{FF2B5EF4-FFF2-40B4-BE49-F238E27FC236}">
                    <a16:creationId xmlns:a16="http://schemas.microsoft.com/office/drawing/2014/main" id="{A3F2EFEE-010D-43FA-8E43-E2EAE880FF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Freeform 10">
                <a:extLst>
                  <a:ext uri="{FF2B5EF4-FFF2-40B4-BE49-F238E27FC236}">
                    <a16:creationId xmlns:a16="http://schemas.microsoft.com/office/drawing/2014/main" id="{126B1EC8-19E0-4E0E-AC2E-94A135C75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Freeform 11">
                <a:extLst>
                  <a:ext uri="{FF2B5EF4-FFF2-40B4-BE49-F238E27FC236}">
                    <a16:creationId xmlns:a16="http://schemas.microsoft.com/office/drawing/2014/main" id="{2718F132-53AA-4C3F-99AF-F89199FFE9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04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Freeform 12">
                <a:extLst>
                  <a:ext uri="{FF2B5EF4-FFF2-40B4-BE49-F238E27FC236}">
                    <a16:creationId xmlns:a16="http://schemas.microsoft.com/office/drawing/2014/main" id="{25C27F55-C810-4ED0-A992-99A938F0B8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04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" name="Freeform 13">
                <a:extLst>
                  <a:ext uri="{FF2B5EF4-FFF2-40B4-BE49-F238E27FC236}">
                    <a16:creationId xmlns:a16="http://schemas.microsoft.com/office/drawing/2014/main" id="{71386340-333A-4B6F-8FC0-12510FA68F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9" name="Freeform 14">
                <a:extLst>
                  <a:ext uri="{FF2B5EF4-FFF2-40B4-BE49-F238E27FC236}">
                    <a16:creationId xmlns:a16="http://schemas.microsoft.com/office/drawing/2014/main" id="{B55AD700-9BE4-4D17-A861-7FFEA2EE43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B95F07B4-66C5-4B83-9DD9-519079307E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1" name="Freeform 16">
                <a:extLst>
                  <a:ext uri="{FF2B5EF4-FFF2-40B4-BE49-F238E27FC236}">
                    <a16:creationId xmlns:a16="http://schemas.microsoft.com/office/drawing/2014/main" id="{30956DD1-CC25-4E2F-9EF3-266D60BE86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2" name="Freeform 17">
                <a:extLst>
                  <a:ext uri="{FF2B5EF4-FFF2-40B4-BE49-F238E27FC236}">
                    <a16:creationId xmlns:a16="http://schemas.microsoft.com/office/drawing/2014/main" id="{E0573293-7134-4241-9F86-21332CB87D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04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3" name="Freeform 18">
                <a:extLst>
                  <a:ext uri="{FF2B5EF4-FFF2-40B4-BE49-F238E27FC236}">
                    <a16:creationId xmlns:a16="http://schemas.microsoft.com/office/drawing/2014/main" id="{7B3DEE80-2AFF-4838-BDB7-79AC35145C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04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4" name="Freeform 19">
                <a:extLst>
                  <a:ext uri="{FF2B5EF4-FFF2-40B4-BE49-F238E27FC236}">
                    <a16:creationId xmlns:a16="http://schemas.microsoft.com/office/drawing/2014/main" id="{F6A5CD4E-F677-480E-8FCB-E02FF08585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5" name="Freeform 20">
                <a:extLst>
                  <a:ext uri="{FF2B5EF4-FFF2-40B4-BE49-F238E27FC236}">
                    <a16:creationId xmlns:a16="http://schemas.microsoft.com/office/drawing/2014/main" id="{325C7AA6-CAE5-4948-ABBF-B33DA88373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6" name="Freeform 23">
                <a:extLst>
                  <a:ext uri="{FF2B5EF4-FFF2-40B4-BE49-F238E27FC236}">
                    <a16:creationId xmlns:a16="http://schemas.microsoft.com/office/drawing/2014/main" id="{CF3C0BC2-B249-45E4-9220-30FC86222D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6" y="2745"/>
                <a:ext cx="285" cy="442"/>
              </a:xfrm>
              <a:custGeom>
                <a:avLst/>
                <a:gdLst>
                  <a:gd name="T0" fmla="*/ 285 w 285"/>
                  <a:gd name="T1" fmla="*/ 442 h 442"/>
                  <a:gd name="T2" fmla="*/ 0 w 285"/>
                  <a:gd name="T3" fmla="*/ 442 h 442"/>
                  <a:gd name="T4" fmla="*/ 0 w 285"/>
                  <a:gd name="T5" fmla="*/ 0 h 442"/>
                  <a:gd name="T6" fmla="*/ 285 w 285"/>
                  <a:gd name="T7" fmla="*/ 0 h 442"/>
                  <a:gd name="T8" fmla="*/ 285 w 285"/>
                  <a:gd name="T9" fmla="*/ 442 h 442"/>
                  <a:gd name="T10" fmla="*/ 17 w 285"/>
                  <a:gd name="T11" fmla="*/ 426 h 442"/>
                  <a:gd name="T12" fmla="*/ 268 w 285"/>
                  <a:gd name="T13" fmla="*/ 426 h 442"/>
                  <a:gd name="T14" fmla="*/ 268 w 285"/>
                  <a:gd name="T15" fmla="*/ 16 h 442"/>
                  <a:gd name="T16" fmla="*/ 17 w 285"/>
                  <a:gd name="T17" fmla="*/ 16 h 442"/>
                  <a:gd name="T18" fmla="*/ 17 w 285"/>
                  <a:gd name="T19" fmla="*/ 426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5" h="442">
                    <a:moveTo>
                      <a:pt x="285" y="442"/>
                    </a:moveTo>
                    <a:lnTo>
                      <a:pt x="0" y="442"/>
                    </a:lnTo>
                    <a:lnTo>
                      <a:pt x="0" y="0"/>
                    </a:lnTo>
                    <a:lnTo>
                      <a:pt x="285" y="0"/>
                    </a:lnTo>
                    <a:lnTo>
                      <a:pt x="285" y="442"/>
                    </a:lnTo>
                    <a:close/>
                    <a:moveTo>
                      <a:pt x="17" y="426"/>
                    </a:moveTo>
                    <a:lnTo>
                      <a:pt x="268" y="426"/>
                    </a:lnTo>
                    <a:lnTo>
                      <a:pt x="268" y="16"/>
                    </a:lnTo>
                    <a:lnTo>
                      <a:pt x="17" y="16"/>
                    </a:lnTo>
                    <a:lnTo>
                      <a:pt x="17" y="4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7" name="Freeform 24">
                <a:extLst>
                  <a:ext uri="{FF2B5EF4-FFF2-40B4-BE49-F238E27FC236}">
                    <a16:creationId xmlns:a16="http://schemas.microsoft.com/office/drawing/2014/main" id="{D41530E0-2BCF-4BBF-A985-9AE4D6E6C1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" y="2683"/>
                <a:ext cx="253" cy="71"/>
              </a:xfrm>
              <a:custGeom>
                <a:avLst/>
                <a:gdLst>
                  <a:gd name="T0" fmla="*/ 253 w 253"/>
                  <a:gd name="T1" fmla="*/ 17 h 71"/>
                  <a:gd name="T2" fmla="*/ 253 w 253"/>
                  <a:gd name="T3" fmla="*/ 0 h 71"/>
                  <a:gd name="T4" fmla="*/ 0 w 253"/>
                  <a:gd name="T5" fmla="*/ 0 h 71"/>
                  <a:gd name="T6" fmla="*/ 0 w 253"/>
                  <a:gd name="T7" fmla="*/ 17 h 71"/>
                  <a:gd name="T8" fmla="*/ 17 w 253"/>
                  <a:gd name="T9" fmla="*/ 17 h 71"/>
                  <a:gd name="T10" fmla="*/ 17 w 253"/>
                  <a:gd name="T11" fmla="*/ 71 h 71"/>
                  <a:gd name="T12" fmla="*/ 32 w 253"/>
                  <a:gd name="T13" fmla="*/ 71 h 71"/>
                  <a:gd name="T14" fmla="*/ 32 w 253"/>
                  <a:gd name="T15" fmla="*/ 17 h 71"/>
                  <a:gd name="T16" fmla="*/ 221 w 253"/>
                  <a:gd name="T17" fmla="*/ 17 h 71"/>
                  <a:gd name="T18" fmla="*/ 221 w 253"/>
                  <a:gd name="T19" fmla="*/ 71 h 71"/>
                  <a:gd name="T20" fmla="*/ 237 w 253"/>
                  <a:gd name="T21" fmla="*/ 71 h 71"/>
                  <a:gd name="T22" fmla="*/ 237 w 253"/>
                  <a:gd name="T23" fmla="*/ 17 h 71"/>
                  <a:gd name="T24" fmla="*/ 253 w 253"/>
                  <a:gd name="T25" fmla="*/ 17 h 71"/>
                  <a:gd name="T26" fmla="*/ 253 w 253"/>
                  <a:gd name="T27" fmla="*/ 17 h 71"/>
                  <a:gd name="T28" fmla="*/ 253 w 253"/>
                  <a:gd name="T29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3" h="71">
                    <a:moveTo>
                      <a:pt x="253" y="17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71"/>
                    </a:lnTo>
                    <a:lnTo>
                      <a:pt x="32" y="71"/>
                    </a:lnTo>
                    <a:lnTo>
                      <a:pt x="32" y="17"/>
                    </a:lnTo>
                    <a:lnTo>
                      <a:pt x="221" y="17"/>
                    </a:lnTo>
                    <a:lnTo>
                      <a:pt x="221" y="71"/>
                    </a:lnTo>
                    <a:lnTo>
                      <a:pt x="237" y="71"/>
                    </a:lnTo>
                    <a:lnTo>
                      <a:pt x="237" y="17"/>
                    </a:lnTo>
                    <a:lnTo>
                      <a:pt x="253" y="17"/>
                    </a:lnTo>
                    <a:close/>
                    <a:moveTo>
                      <a:pt x="253" y="17"/>
                    </a:moveTo>
                    <a:lnTo>
                      <a:pt x="253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" name="Freeform 25">
                <a:extLst>
                  <a:ext uri="{FF2B5EF4-FFF2-40B4-BE49-F238E27FC236}">
                    <a16:creationId xmlns:a16="http://schemas.microsoft.com/office/drawing/2014/main" id="{F592F2A5-2816-4E90-B27E-5D2468206D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" y="2683"/>
                <a:ext cx="253" cy="71"/>
              </a:xfrm>
              <a:custGeom>
                <a:avLst/>
                <a:gdLst>
                  <a:gd name="T0" fmla="*/ 253 w 253"/>
                  <a:gd name="T1" fmla="*/ 17 h 71"/>
                  <a:gd name="T2" fmla="*/ 253 w 253"/>
                  <a:gd name="T3" fmla="*/ 0 h 71"/>
                  <a:gd name="T4" fmla="*/ 0 w 253"/>
                  <a:gd name="T5" fmla="*/ 0 h 71"/>
                  <a:gd name="T6" fmla="*/ 0 w 253"/>
                  <a:gd name="T7" fmla="*/ 17 h 71"/>
                  <a:gd name="T8" fmla="*/ 17 w 253"/>
                  <a:gd name="T9" fmla="*/ 17 h 71"/>
                  <a:gd name="T10" fmla="*/ 17 w 253"/>
                  <a:gd name="T11" fmla="*/ 71 h 71"/>
                  <a:gd name="T12" fmla="*/ 32 w 253"/>
                  <a:gd name="T13" fmla="*/ 71 h 71"/>
                  <a:gd name="T14" fmla="*/ 32 w 253"/>
                  <a:gd name="T15" fmla="*/ 17 h 71"/>
                  <a:gd name="T16" fmla="*/ 221 w 253"/>
                  <a:gd name="T17" fmla="*/ 17 h 71"/>
                  <a:gd name="T18" fmla="*/ 221 w 253"/>
                  <a:gd name="T19" fmla="*/ 71 h 71"/>
                  <a:gd name="T20" fmla="*/ 237 w 253"/>
                  <a:gd name="T21" fmla="*/ 71 h 71"/>
                  <a:gd name="T22" fmla="*/ 237 w 253"/>
                  <a:gd name="T23" fmla="*/ 17 h 71"/>
                  <a:gd name="T24" fmla="*/ 253 w 253"/>
                  <a:gd name="T25" fmla="*/ 17 h 71"/>
                  <a:gd name="T26" fmla="*/ 253 w 253"/>
                  <a:gd name="T27" fmla="*/ 17 h 71"/>
                  <a:gd name="T28" fmla="*/ 253 w 253"/>
                  <a:gd name="T29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3" h="71">
                    <a:moveTo>
                      <a:pt x="253" y="17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71"/>
                    </a:lnTo>
                    <a:lnTo>
                      <a:pt x="32" y="71"/>
                    </a:lnTo>
                    <a:lnTo>
                      <a:pt x="32" y="17"/>
                    </a:lnTo>
                    <a:lnTo>
                      <a:pt x="221" y="17"/>
                    </a:lnTo>
                    <a:lnTo>
                      <a:pt x="221" y="71"/>
                    </a:lnTo>
                    <a:lnTo>
                      <a:pt x="237" y="71"/>
                    </a:lnTo>
                    <a:lnTo>
                      <a:pt x="237" y="17"/>
                    </a:lnTo>
                    <a:lnTo>
                      <a:pt x="253" y="17"/>
                    </a:lnTo>
                    <a:moveTo>
                      <a:pt x="253" y="17"/>
                    </a:moveTo>
                    <a:lnTo>
                      <a:pt x="253" y="17"/>
                    </a:lnTo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" name="Freeform 26">
                <a:extLst>
                  <a:ext uri="{FF2B5EF4-FFF2-40B4-BE49-F238E27FC236}">
                    <a16:creationId xmlns:a16="http://schemas.microsoft.com/office/drawing/2014/main" id="{DC0EC5EB-0D8C-441E-AEF9-9C94B4058B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2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2 w 48"/>
                  <a:gd name="T17" fmla="*/ 17 h 48"/>
                  <a:gd name="T18" fmla="*/ 32 w 48"/>
                  <a:gd name="T19" fmla="*/ 32 h 48"/>
                  <a:gd name="T20" fmla="*/ 32 w 48"/>
                  <a:gd name="T21" fmla="*/ 32 h 48"/>
                  <a:gd name="T22" fmla="*/ 32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close/>
                    <a:moveTo>
                      <a:pt x="32" y="32"/>
                    </a:moveTo>
                    <a:lnTo>
                      <a:pt x="3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" name="Freeform 27">
                <a:extLst>
                  <a:ext uri="{FF2B5EF4-FFF2-40B4-BE49-F238E27FC236}">
                    <a16:creationId xmlns:a16="http://schemas.microsoft.com/office/drawing/2014/main" id="{5D4295C3-0E2A-4ED6-9CA6-3669F8952A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2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2 w 48"/>
                  <a:gd name="T17" fmla="*/ 17 h 48"/>
                  <a:gd name="T18" fmla="*/ 32 w 48"/>
                  <a:gd name="T19" fmla="*/ 32 h 48"/>
                  <a:gd name="T20" fmla="*/ 32 w 48"/>
                  <a:gd name="T21" fmla="*/ 32 h 48"/>
                  <a:gd name="T22" fmla="*/ 32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moveTo>
                      <a:pt x="32" y="32"/>
                    </a:moveTo>
                    <a:lnTo>
                      <a:pt x="32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1" name="Freeform 28">
                <a:extLst>
                  <a:ext uri="{FF2B5EF4-FFF2-40B4-BE49-F238E27FC236}">
                    <a16:creationId xmlns:a16="http://schemas.microsoft.com/office/drawing/2014/main" id="{E612BEED-6D67-43A4-880F-FB5E4F588D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1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1 w 48"/>
                  <a:gd name="T17" fmla="*/ 17 h 48"/>
                  <a:gd name="T18" fmla="*/ 31 w 48"/>
                  <a:gd name="T19" fmla="*/ 32 h 48"/>
                  <a:gd name="T20" fmla="*/ 31 w 48"/>
                  <a:gd name="T21" fmla="*/ 32 h 48"/>
                  <a:gd name="T22" fmla="*/ 31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  <a:moveTo>
                      <a:pt x="31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1" y="17"/>
                    </a:lnTo>
                    <a:lnTo>
                      <a:pt x="31" y="32"/>
                    </a:lnTo>
                    <a:close/>
                    <a:moveTo>
                      <a:pt x="31" y="32"/>
                    </a:moveTo>
                    <a:lnTo>
                      <a:pt x="31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2" name="Freeform 29">
                <a:extLst>
                  <a:ext uri="{FF2B5EF4-FFF2-40B4-BE49-F238E27FC236}">
                    <a16:creationId xmlns:a16="http://schemas.microsoft.com/office/drawing/2014/main" id="{89A05774-1A11-40BD-9197-563ABE8330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1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1 w 48"/>
                  <a:gd name="T17" fmla="*/ 17 h 48"/>
                  <a:gd name="T18" fmla="*/ 31 w 48"/>
                  <a:gd name="T19" fmla="*/ 32 h 48"/>
                  <a:gd name="T20" fmla="*/ 31 w 48"/>
                  <a:gd name="T21" fmla="*/ 32 h 48"/>
                  <a:gd name="T22" fmla="*/ 31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moveTo>
                      <a:pt x="31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1" y="17"/>
                    </a:lnTo>
                    <a:lnTo>
                      <a:pt x="31" y="32"/>
                    </a:lnTo>
                    <a:moveTo>
                      <a:pt x="31" y="32"/>
                    </a:moveTo>
                    <a:lnTo>
                      <a:pt x="31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3" name="Freeform 30">
                <a:extLst>
                  <a:ext uri="{FF2B5EF4-FFF2-40B4-BE49-F238E27FC236}">
                    <a16:creationId xmlns:a16="http://schemas.microsoft.com/office/drawing/2014/main" id="{4D76B9C9-4703-4066-BD06-8E845EE233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798"/>
                <a:ext cx="47" cy="48"/>
              </a:xfrm>
              <a:custGeom>
                <a:avLst/>
                <a:gdLst>
                  <a:gd name="T0" fmla="*/ 47 w 47"/>
                  <a:gd name="T1" fmla="*/ 0 h 48"/>
                  <a:gd name="T2" fmla="*/ 0 w 47"/>
                  <a:gd name="T3" fmla="*/ 0 h 48"/>
                  <a:gd name="T4" fmla="*/ 0 w 47"/>
                  <a:gd name="T5" fmla="*/ 48 h 48"/>
                  <a:gd name="T6" fmla="*/ 47 w 47"/>
                  <a:gd name="T7" fmla="*/ 48 h 48"/>
                  <a:gd name="T8" fmla="*/ 47 w 47"/>
                  <a:gd name="T9" fmla="*/ 0 h 48"/>
                  <a:gd name="T10" fmla="*/ 32 w 47"/>
                  <a:gd name="T11" fmla="*/ 32 h 48"/>
                  <a:gd name="T12" fmla="*/ 16 w 47"/>
                  <a:gd name="T13" fmla="*/ 32 h 48"/>
                  <a:gd name="T14" fmla="*/ 16 w 47"/>
                  <a:gd name="T15" fmla="*/ 17 h 48"/>
                  <a:gd name="T16" fmla="*/ 32 w 47"/>
                  <a:gd name="T17" fmla="*/ 17 h 48"/>
                  <a:gd name="T18" fmla="*/ 32 w 47"/>
                  <a:gd name="T19" fmla="*/ 32 h 48"/>
                  <a:gd name="T20" fmla="*/ 32 w 47"/>
                  <a:gd name="T21" fmla="*/ 32 h 48"/>
                  <a:gd name="T22" fmla="*/ 32 w 47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7" y="48"/>
                    </a:lnTo>
                    <a:lnTo>
                      <a:pt x="47" y="0"/>
                    </a:lnTo>
                    <a:close/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close/>
                    <a:moveTo>
                      <a:pt x="32" y="32"/>
                    </a:moveTo>
                    <a:lnTo>
                      <a:pt x="3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" name="Freeform 31">
                <a:extLst>
                  <a:ext uri="{FF2B5EF4-FFF2-40B4-BE49-F238E27FC236}">
                    <a16:creationId xmlns:a16="http://schemas.microsoft.com/office/drawing/2014/main" id="{C5543123-D1C5-42C1-9474-E1CD61EC71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798"/>
                <a:ext cx="47" cy="48"/>
              </a:xfrm>
              <a:custGeom>
                <a:avLst/>
                <a:gdLst>
                  <a:gd name="T0" fmla="*/ 47 w 47"/>
                  <a:gd name="T1" fmla="*/ 0 h 48"/>
                  <a:gd name="T2" fmla="*/ 0 w 47"/>
                  <a:gd name="T3" fmla="*/ 0 h 48"/>
                  <a:gd name="T4" fmla="*/ 0 w 47"/>
                  <a:gd name="T5" fmla="*/ 48 h 48"/>
                  <a:gd name="T6" fmla="*/ 47 w 47"/>
                  <a:gd name="T7" fmla="*/ 48 h 48"/>
                  <a:gd name="T8" fmla="*/ 47 w 47"/>
                  <a:gd name="T9" fmla="*/ 0 h 48"/>
                  <a:gd name="T10" fmla="*/ 32 w 47"/>
                  <a:gd name="T11" fmla="*/ 32 h 48"/>
                  <a:gd name="T12" fmla="*/ 16 w 47"/>
                  <a:gd name="T13" fmla="*/ 32 h 48"/>
                  <a:gd name="T14" fmla="*/ 16 w 47"/>
                  <a:gd name="T15" fmla="*/ 17 h 48"/>
                  <a:gd name="T16" fmla="*/ 32 w 47"/>
                  <a:gd name="T17" fmla="*/ 17 h 48"/>
                  <a:gd name="T18" fmla="*/ 32 w 47"/>
                  <a:gd name="T19" fmla="*/ 32 h 48"/>
                  <a:gd name="T20" fmla="*/ 32 w 47"/>
                  <a:gd name="T21" fmla="*/ 32 h 48"/>
                  <a:gd name="T22" fmla="*/ 32 w 47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7" y="48"/>
                    </a:lnTo>
                    <a:lnTo>
                      <a:pt x="47" y="0"/>
                    </a:lnTo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moveTo>
                      <a:pt x="32" y="32"/>
                    </a:moveTo>
                    <a:lnTo>
                      <a:pt x="32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5" name="Freeform 32">
                <a:extLst>
                  <a:ext uri="{FF2B5EF4-FFF2-40B4-BE49-F238E27FC236}">
                    <a16:creationId xmlns:a16="http://schemas.microsoft.com/office/drawing/2014/main" id="{A8BF9295-168A-4FEE-B0AC-25A540D699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6" y="3043"/>
                <a:ext cx="205" cy="142"/>
              </a:xfrm>
              <a:custGeom>
                <a:avLst/>
                <a:gdLst>
                  <a:gd name="T0" fmla="*/ 351 w 396"/>
                  <a:gd name="T1" fmla="*/ 0 h 274"/>
                  <a:gd name="T2" fmla="*/ 0 w 396"/>
                  <a:gd name="T3" fmla="*/ 0 h 274"/>
                  <a:gd name="T4" fmla="*/ 0 w 396"/>
                  <a:gd name="T5" fmla="*/ 30 h 274"/>
                  <a:gd name="T6" fmla="*/ 31 w 396"/>
                  <a:gd name="T7" fmla="*/ 30 h 274"/>
                  <a:gd name="T8" fmla="*/ 31 w 396"/>
                  <a:gd name="T9" fmla="*/ 274 h 274"/>
                  <a:gd name="T10" fmla="*/ 366 w 396"/>
                  <a:gd name="T11" fmla="*/ 274 h 274"/>
                  <a:gd name="T12" fmla="*/ 366 w 396"/>
                  <a:gd name="T13" fmla="*/ 30 h 274"/>
                  <a:gd name="T14" fmla="*/ 396 w 396"/>
                  <a:gd name="T15" fmla="*/ 30 h 274"/>
                  <a:gd name="T16" fmla="*/ 396 w 396"/>
                  <a:gd name="T17" fmla="*/ 0 h 274"/>
                  <a:gd name="T18" fmla="*/ 351 w 396"/>
                  <a:gd name="T19" fmla="*/ 0 h 274"/>
                  <a:gd name="T20" fmla="*/ 61 w 396"/>
                  <a:gd name="T21" fmla="*/ 30 h 274"/>
                  <a:gd name="T22" fmla="*/ 183 w 396"/>
                  <a:gd name="T23" fmla="*/ 30 h 274"/>
                  <a:gd name="T24" fmla="*/ 183 w 396"/>
                  <a:gd name="T25" fmla="*/ 91 h 274"/>
                  <a:gd name="T26" fmla="*/ 168 w 396"/>
                  <a:gd name="T27" fmla="*/ 91 h 274"/>
                  <a:gd name="T28" fmla="*/ 122 w 396"/>
                  <a:gd name="T29" fmla="*/ 137 h 274"/>
                  <a:gd name="T30" fmla="*/ 168 w 396"/>
                  <a:gd name="T31" fmla="*/ 182 h 274"/>
                  <a:gd name="T32" fmla="*/ 183 w 396"/>
                  <a:gd name="T33" fmla="*/ 182 h 274"/>
                  <a:gd name="T34" fmla="*/ 183 w 396"/>
                  <a:gd name="T35" fmla="*/ 243 h 274"/>
                  <a:gd name="T36" fmla="*/ 61 w 396"/>
                  <a:gd name="T37" fmla="*/ 243 h 274"/>
                  <a:gd name="T38" fmla="*/ 61 w 396"/>
                  <a:gd name="T39" fmla="*/ 30 h 274"/>
                  <a:gd name="T40" fmla="*/ 183 w 396"/>
                  <a:gd name="T41" fmla="*/ 152 h 274"/>
                  <a:gd name="T42" fmla="*/ 168 w 396"/>
                  <a:gd name="T43" fmla="*/ 152 h 274"/>
                  <a:gd name="T44" fmla="*/ 152 w 396"/>
                  <a:gd name="T45" fmla="*/ 137 h 274"/>
                  <a:gd name="T46" fmla="*/ 168 w 396"/>
                  <a:gd name="T47" fmla="*/ 121 h 274"/>
                  <a:gd name="T48" fmla="*/ 183 w 396"/>
                  <a:gd name="T49" fmla="*/ 121 h 274"/>
                  <a:gd name="T50" fmla="*/ 183 w 396"/>
                  <a:gd name="T51" fmla="*/ 152 h 274"/>
                  <a:gd name="T52" fmla="*/ 213 w 396"/>
                  <a:gd name="T53" fmla="*/ 121 h 274"/>
                  <a:gd name="T54" fmla="*/ 229 w 396"/>
                  <a:gd name="T55" fmla="*/ 121 h 274"/>
                  <a:gd name="T56" fmla="*/ 244 w 396"/>
                  <a:gd name="T57" fmla="*/ 137 h 274"/>
                  <a:gd name="T58" fmla="*/ 229 w 396"/>
                  <a:gd name="T59" fmla="*/ 152 h 274"/>
                  <a:gd name="T60" fmla="*/ 213 w 396"/>
                  <a:gd name="T61" fmla="*/ 152 h 274"/>
                  <a:gd name="T62" fmla="*/ 213 w 396"/>
                  <a:gd name="T63" fmla="*/ 121 h 274"/>
                  <a:gd name="T64" fmla="*/ 335 w 396"/>
                  <a:gd name="T65" fmla="*/ 243 h 274"/>
                  <a:gd name="T66" fmla="*/ 213 w 396"/>
                  <a:gd name="T67" fmla="*/ 243 h 274"/>
                  <a:gd name="T68" fmla="*/ 213 w 396"/>
                  <a:gd name="T69" fmla="*/ 182 h 274"/>
                  <a:gd name="T70" fmla="*/ 229 w 396"/>
                  <a:gd name="T71" fmla="*/ 182 h 274"/>
                  <a:gd name="T72" fmla="*/ 274 w 396"/>
                  <a:gd name="T73" fmla="*/ 137 h 274"/>
                  <a:gd name="T74" fmla="*/ 229 w 396"/>
                  <a:gd name="T75" fmla="*/ 91 h 274"/>
                  <a:gd name="T76" fmla="*/ 213 w 396"/>
                  <a:gd name="T77" fmla="*/ 91 h 274"/>
                  <a:gd name="T78" fmla="*/ 213 w 396"/>
                  <a:gd name="T79" fmla="*/ 30 h 274"/>
                  <a:gd name="T80" fmla="*/ 335 w 396"/>
                  <a:gd name="T81" fmla="*/ 30 h 274"/>
                  <a:gd name="T82" fmla="*/ 335 w 396"/>
                  <a:gd name="T83" fmla="*/ 243 h 274"/>
                  <a:gd name="T84" fmla="*/ 335 w 396"/>
                  <a:gd name="T85" fmla="*/ 243 h 274"/>
                  <a:gd name="T86" fmla="*/ 335 w 396"/>
                  <a:gd name="T87" fmla="*/ 243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96" h="274">
                    <a:moveTo>
                      <a:pt x="35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274"/>
                      <a:pt x="31" y="274"/>
                      <a:pt x="31" y="274"/>
                    </a:cubicBezTo>
                    <a:cubicBezTo>
                      <a:pt x="366" y="274"/>
                      <a:pt x="366" y="274"/>
                      <a:pt x="366" y="274"/>
                    </a:cubicBezTo>
                    <a:cubicBezTo>
                      <a:pt x="366" y="30"/>
                      <a:pt x="366" y="30"/>
                      <a:pt x="366" y="30"/>
                    </a:cubicBezTo>
                    <a:cubicBezTo>
                      <a:pt x="396" y="30"/>
                      <a:pt x="396" y="30"/>
                      <a:pt x="396" y="30"/>
                    </a:cubicBezTo>
                    <a:cubicBezTo>
                      <a:pt x="396" y="0"/>
                      <a:pt x="396" y="0"/>
                      <a:pt x="396" y="0"/>
                    </a:cubicBezTo>
                    <a:lnTo>
                      <a:pt x="351" y="0"/>
                    </a:lnTo>
                    <a:close/>
                    <a:moveTo>
                      <a:pt x="61" y="30"/>
                    </a:moveTo>
                    <a:cubicBezTo>
                      <a:pt x="183" y="30"/>
                      <a:pt x="183" y="30"/>
                      <a:pt x="183" y="30"/>
                    </a:cubicBezTo>
                    <a:cubicBezTo>
                      <a:pt x="183" y="91"/>
                      <a:pt x="183" y="91"/>
                      <a:pt x="183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42" y="91"/>
                      <a:pt x="122" y="111"/>
                      <a:pt x="122" y="137"/>
                    </a:cubicBezTo>
                    <a:cubicBezTo>
                      <a:pt x="122" y="162"/>
                      <a:pt x="142" y="182"/>
                      <a:pt x="168" y="182"/>
                    </a:cubicBezTo>
                    <a:cubicBezTo>
                      <a:pt x="183" y="182"/>
                      <a:pt x="183" y="182"/>
                      <a:pt x="183" y="182"/>
                    </a:cubicBezTo>
                    <a:cubicBezTo>
                      <a:pt x="183" y="243"/>
                      <a:pt x="183" y="243"/>
                      <a:pt x="183" y="243"/>
                    </a:cubicBezTo>
                    <a:cubicBezTo>
                      <a:pt x="61" y="243"/>
                      <a:pt x="61" y="243"/>
                      <a:pt x="61" y="243"/>
                    </a:cubicBezTo>
                    <a:lnTo>
                      <a:pt x="61" y="30"/>
                    </a:lnTo>
                    <a:close/>
                    <a:moveTo>
                      <a:pt x="183" y="152"/>
                    </a:moveTo>
                    <a:cubicBezTo>
                      <a:pt x="168" y="152"/>
                      <a:pt x="168" y="152"/>
                      <a:pt x="168" y="152"/>
                    </a:cubicBezTo>
                    <a:cubicBezTo>
                      <a:pt x="159" y="152"/>
                      <a:pt x="152" y="145"/>
                      <a:pt x="152" y="137"/>
                    </a:cubicBezTo>
                    <a:cubicBezTo>
                      <a:pt x="152" y="128"/>
                      <a:pt x="159" y="121"/>
                      <a:pt x="168" y="121"/>
                    </a:cubicBezTo>
                    <a:cubicBezTo>
                      <a:pt x="183" y="121"/>
                      <a:pt x="183" y="121"/>
                      <a:pt x="183" y="121"/>
                    </a:cubicBezTo>
                    <a:lnTo>
                      <a:pt x="183" y="152"/>
                    </a:lnTo>
                    <a:close/>
                    <a:moveTo>
                      <a:pt x="213" y="121"/>
                    </a:moveTo>
                    <a:cubicBezTo>
                      <a:pt x="229" y="121"/>
                      <a:pt x="229" y="121"/>
                      <a:pt x="229" y="121"/>
                    </a:cubicBezTo>
                    <a:cubicBezTo>
                      <a:pt x="237" y="121"/>
                      <a:pt x="244" y="128"/>
                      <a:pt x="244" y="137"/>
                    </a:cubicBezTo>
                    <a:cubicBezTo>
                      <a:pt x="244" y="145"/>
                      <a:pt x="237" y="152"/>
                      <a:pt x="229" y="152"/>
                    </a:cubicBezTo>
                    <a:cubicBezTo>
                      <a:pt x="213" y="152"/>
                      <a:pt x="213" y="152"/>
                      <a:pt x="213" y="152"/>
                    </a:cubicBezTo>
                    <a:lnTo>
                      <a:pt x="213" y="121"/>
                    </a:lnTo>
                    <a:close/>
                    <a:moveTo>
                      <a:pt x="335" y="243"/>
                    </a:moveTo>
                    <a:cubicBezTo>
                      <a:pt x="213" y="243"/>
                      <a:pt x="213" y="243"/>
                      <a:pt x="213" y="243"/>
                    </a:cubicBezTo>
                    <a:cubicBezTo>
                      <a:pt x="213" y="182"/>
                      <a:pt x="213" y="182"/>
                      <a:pt x="213" y="182"/>
                    </a:cubicBezTo>
                    <a:cubicBezTo>
                      <a:pt x="229" y="182"/>
                      <a:pt x="229" y="182"/>
                      <a:pt x="229" y="182"/>
                    </a:cubicBezTo>
                    <a:cubicBezTo>
                      <a:pt x="254" y="182"/>
                      <a:pt x="274" y="162"/>
                      <a:pt x="274" y="137"/>
                    </a:cubicBezTo>
                    <a:cubicBezTo>
                      <a:pt x="274" y="111"/>
                      <a:pt x="254" y="91"/>
                      <a:pt x="229" y="91"/>
                    </a:cubicBezTo>
                    <a:cubicBezTo>
                      <a:pt x="213" y="91"/>
                      <a:pt x="213" y="91"/>
                      <a:pt x="213" y="91"/>
                    </a:cubicBezTo>
                    <a:cubicBezTo>
                      <a:pt x="213" y="30"/>
                      <a:pt x="213" y="30"/>
                      <a:pt x="213" y="30"/>
                    </a:cubicBezTo>
                    <a:cubicBezTo>
                      <a:pt x="335" y="30"/>
                      <a:pt x="335" y="30"/>
                      <a:pt x="335" y="30"/>
                    </a:cubicBezTo>
                    <a:lnTo>
                      <a:pt x="335" y="243"/>
                    </a:lnTo>
                    <a:close/>
                    <a:moveTo>
                      <a:pt x="335" y="243"/>
                    </a:moveTo>
                    <a:cubicBezTo>
                      <a:pt x="335" y="243"/>
                      <a:pt x="335" y="243"/>
                      <a:pt x="335" y="24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6" name="Freeform 33">
                <a:extLst>
                  <a:ext uri="{FF2B5EF4-FFF2-40B4-BE49-F238E27FC236}">
                    <a16:creationId xmlns:a16="http://schemas.microsoft.com/office/drawing/2014/main" id="{FC117C01-C443-437D-A37F-6EE8049248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7" name="Freeform 34">
                <a:extLst>
                  <a:ext uri="{FF2B5EF4-FFF2-40B4-BE49-F238E27FC236}">
                    <a16:creationId xmlns:a16="http://schemas.microsoft.com/office/drawing/2014/main" id="{CD2F1601-F3D3-491A-A1B9-82D433A78E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8" name="Freeform 35">
                <a:extLst>
                  <a:ext uri="{FF2B5EF4-FFF2-40B4-BE49-F238E27FC236}">
                    <a16:creationId xmlns:a16="http://schemas.microsoft.com/office/drawing/2014/main" id="{9099439B-B90A-4372-88CD-5B0A8EB8A6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9" name="Freeform 36">
                <a:extLst>
                  <a:ext uri="{FF2B5EF4-FFF2-40B4-BE49-F238E27FC236}">
                    <a16:creationId xmlns:a16="http://schemas.microsoft.com/office/drawing/2014/main" id="{8F3F5E5F-C37C-44DD-9643-E851A2E0CB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0" name="Freeform 37">
                <a:extLst>
                  <a:ext uri="{FF2B5EF4-FFF2-40B4-BE49-F238E27FC236}">
                    <a16:creationId xmlns:a16="http://schemas.microsoft.com/office/drawing/2014/main" id="{1C6FFF6F-768A-4E01-9A56-7DF9E00DF7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869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1" name="Freeform 38">
                <a:extLst>
                  <a:ext uri="{FF2B5EF4-FFF2-40B4-BE49-F238E27FC236}">
                    <a16:creationId xmlns:a16="http://schemas.microsoft.com/office/drawing/2014/main" id="{B4E92682-3C50-4551-851B-9B403D9D49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869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2" name="Freeform 39">
                <a:extLst>
                  <a:ext uri="{FF2B5EF4-FFF2-40B4-BE49-F238E27FC236}">
                    <a16:creationId xmlns:a16="http://schemas.microsoft.com/office/drawing/2014/main" id="{48009654-3915-4D48-BA99-455AEB34AE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3" name="Freeform 40">
                <a:extLst>
                  <a:ext uri="{FF2B5EF4-FFF2-40B4-BE49-F238E27FC236}">
                    <a16:creationId xmlns:a16="http://schemas.microsoft.com/office/drawing/2014/main" id="{D800FC3C-E85D-416D-AC3E-B3D2D16F10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4" name="Freeform 41">
                <a:extLst>
                  <a:ext uri="{FF2B5EF4-FFF2-40B4-BE49-F238E27FC236}">
                    <a16:creationId xmlns:a16="http://schemas.microsoft.com/office/drawing/2014/main" id="{68FAF9EA-F9D9-4800-965B-D959CEDA5B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5" name="Freeform 42">
                <a:extLst>
                  <a:ext uri="{FF2B5EF4-FFF2-40B4-BE49-F238E27FC236}">
                    <a16:creationId xmlns:a16="http://schemas.microsoft.com/office/drawing/2014/main" id="{8902A972-0C9D-48A1-9296-23809A347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Freeform 43">
                <a:extLst>
                  <a:ext uri="{FF2B5EF4-FFF2-40B4-BE49-F238E27FC236}">
                    <a16:creationId xmlns:a16="http://schemas.microsoft.com/office/drawing/2014/main" id="{2671FBE9-E693-4990-BA44-704618E90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940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Freeform 44">
                <a:extLst>
                  <a:ext uri="{FF2B5EF4-FFF2-40B4-BE49-F238E27FC236}">
                    <a16:creationId xmlns:a16="http://schemas.microsoft.com/office/drawing/2014/main" id="{E405AF63-DF86-4988-9AEA-1F5824FC7F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940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Rectangle 45">
                <a:extLst>
                  <a:ext uri="{FF2B5EF4-FFF2-40B4-BE49-F238E27FC236}">
                    <a16:creationId xmlns:a16="http://schemas.microsoft.com/office/drawing/2014/main" id="{30092474-9120-44F9-8DD2-B654CCBB4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" y="3012"/>
                <a:ext cx="174" cy="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Rectangle 46">
                <a:extLst>
                  <a:ext uri="{FF2B5EF4-FFF2-40B4-BE49-F238E27FC236}">
                    <a16:creationId xmlns:a16="http://schemas.microsoft.com/office/drawing/2014/main" id="{CE9DE08B-C29F-4C86-A036-F8F02A675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" y="3012"/>
                <a:ext cx="15" cy="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100" name="Retângulo 99"/>
          <p:cNvSpPr/>
          <p:nvPr/>
        </p:nvSpPr>
        <p:spPr>
          <a:xfrm>
            <a:off x="1577720" y="2126841"/>
            <a:ext cx="4367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PORTE DA EMPRESA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1" name="Retângulo 100"/>
          <p:cNvSpPr/>
          <p:nvPr/>
        </p:nvSpPr>
        <p:spPr>
          <a:xfrm>
            <a:off x="7370686" y="2116486"/>
            <a:ext cx="4367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SETOR DE ATUAÇÃO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2" name="Agrupar 101"/>
          <p:cNvGrpSpPr/>
          <p:nvPr/>
        </p:nvGrpSpPr>
        <p:grpSpPr>
          <a:xfrm>
            <a:off x="6159914" y="1816622"/>
            <a:ext cx="1080000" cy="1080000"/>
            <a:chOff x="7139764" y="1289579"/>
            <a:chExt cx="1047049" cy="1047049"/>
          </a:xfrm>
        </p:grpSpPr>
        <p:sp>
          <p:nvSpPr>
            <p:cNvPr id="103" name="Elipse 102"/>
            <p:cNvSpPr/>
            <p:nvPr/>
          </p:nvSpPr>
          <p:spPr>
            <a:xfrm>
              <a:off x="7139764" y="1289579"/>
              <a:ext cx="1047049" cy="10470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B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pic>
          <p:nvPicPr>
            <p:cNvPr id="104" name="Imagem 103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1288" y="1439741"/>
              <a:ext cx="684000" cy="684000"/>
            </a:xfrm>
            <a:prstGeom prst="rect">
              <a:avLst/>
            </a:prstGeom>
          </p:spPr>
        </p:pic>
      </p:grpSp>
      <p:graphicFrame>
        <p:nvGraphicFramePr>
          <p:cNvPr id="105" name="Gráfico 104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1295667"/>
              </p:ext>
            </p:extLst>
          </p:nvPr>
        </p:nvGraphicFramePr>
        <p:xfrm>
          <a:off x="338017" y="3225870"/>
          <a:ext cx="5443658" cy="3238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7" name="Gráfico 106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915341"/>
              </p:ext>
            </p:extLst>
          </p:nvPr>
        </p:nvGraphicFramePr>
        <p:xfrm>
          <a:off x="6347150" y="3199927"/>
          <a:ext cx="5675355" cy="3238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027797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10. O valor investido para participar do Sebraetec foi retornado para a empresa (com aumento das vendas, melhora da qualidade, aumento da produtividade)?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3.176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3A52CA9-08EB-422A-B6C0-2E72E88851DC}"/>
              </a:ext>
            </a:extLst>
          </p:cNvPr>
          <p:cNvSpPr/>
          <p:nvPr/>
        </p:nvSpPr>
        <p:spPr>
          <a:xfrm>
            <a:off x="5193299" y="2598779"/>
            <a:ext cx="6190317" cy="1151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Quase 8 e cada 10 entrevistados afirmaram que o valor investido no Sebraetec retornou para a empresa através de aumento de vendas, de produtividade, melhora da qualidade do negócio, etc.</a:t>
            </a:r>
            <a:endParaRPr lang="pt-BR" sz="1600" baseline="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3F972512-E8B2-4310-B3F4-F4C6CE84121C}"/>
              </a:ext>
            </a:extLst>
          </p:cNvPr>
          <p:cNvCxnSpPr>
            <a:cxnSpLocks/>
          </p:cNvCxnSpPr>
          <p:nvPr/>
        </p:nvCxnSpPr>
        <p:spPr>
          <a:xfrm>
            <a:off x="5273594" y="2553830"/>
            <a:ext cx="1980000" cy="0"/>
          </a:xfrm>
          <a:prstGeom prst="line">
            <a:avLst/>
          </a:prstGeom>
          <a:ln w="57150">
            <a:solidFill>
              <a:srgbClr val="2B47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Agrupar 17"/>
          <p:cNvGrpSpPr/>
          <p:nvPr/>
        </p:nvGrpSpPr>
        <p:grpSpPr>
          <a:xfrm>
            <a:off x="-7891" y="1561121"/>
            <a:ext cx="5389516" cy="4744429"/>
            <a:chOff x="-30110" y="1468732"/>
            <a:chExt cx="4760536" cy="4303636"/>
          </a:xfrm>
        </p:grpSpPr>
        <p:graphicFrame>
          <p:nvGraphicFramePr>
            <p:cNvPr id="19" name="Gráfico 18"/>
            <p:cNvGraphicFramePr/>
            <p:nvPr/>
          </p:nvGraphicFramePr>
          <p:xfrm>
            <a:off x="-30110" y="1468732"/>
            <a:ext cx="4760536" cy="36744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Retângulo 19"/>
            <p:cNvSpPr/>
            <p:nvPr/>
          </p:nvSpPr>
          <p:spPr>
            <a:xfrm>
              <a:off x="1639584" y="2581190"/>
              <a:ext cx="1839035" cy="991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6500" b="1" dirty="0">
                  <a:solidFill>
                    <a:srgbClr val="3494BA"/>
                  </a:solidFill>
                </a:rPr>
                <a:t>77% </a:t>
              </a:r>
              <a:endParaRPr lang="pt-BR" sz="6500" dirty="0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1416865" y="3430985"/>
              <a:ext cx="1866605" cy="5335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ctr"/>
              <a:r>
                <a:rPr lang="pt-BR" sz="1500" b="1" dirty="0">
                  <a:solidFill>
                    <a:srgbClr val="3494BA"/>
                  </a:solidFill>
                </a:rPr>
                <a:t>O valor retornou para </a:t>
              </a:r>
            </a:p>
            <a:p>
              <a:pPr algn="ctr" fontAlgn="ctr"/>
              <a:r>
                <a:rPr lang="pt-BR" sz="1500" b="1" dirty="0">
                  <a:solidFill>
                    <a:srgbClr val="3494BA"/>
                  </a:solidFill>
                </a:rPr>
                <a:t>a empresa</a:t>
              </a: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1329630" y="5120215"/>
              <a:ext cx="2041051" cy="652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500" b="1" dirty="0">
                  <a:solidFill>
                    <a:srgbClr val="FF4F19"/>
                  </a:solidFill>
                </a:rPr>
                <a:t>23% </a:t>
              </a:r>
              <a:r>
                <a:rPr lang="pt-BR" sz="1300" b="1" dirty="0">
                  <a:solidFill>
                    <a:srgbClr val="FF4F19"/>
                  </a:solidFill>
                </a:rPr>
                <a:t>o valor </a:t>
              </a:r>
            </a:p>
            <a:p>
              <a:pPr algn="ctr"/>
              <a:r>
                <a:rPr lang="pt-BR" sz="1300" b="1" dirty="0">
                  <a:solidFill>
                    <a:srgbClr val="FF4F19"/>
                  </a:solidFill>
                </a:rPr>
                <a:t>investido não retornou</a:t>
              </a:r>
              <a:endParaRPr lang="pt-BR" sz="1300" dirty="0">
                <a:solidFill>
                  <a:srgbClr val="FF4F19"/>
                </a:solidFill>
              </a:endParaRPr>
            </a:p>
          </p:txBody>
        </p: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3F972512-E8B2-4310-B3F4-F4C6CE84121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170158" y="4994360"/>
              <a:ext cx="360000" cy="0"/>
            </a:xfrm>
            <a:prstGeom prst="line">
              <a:avLst/>
            </a:prstGeom>
            <a:ln>
              <a:solidFill>
                <a:srgbClr val="FF4F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3F972512-E8B2-4310-B3F4-F4C6CE84121C}"/>
                </a:ext>
              </a:extLst>
            </p:cNvPr>
            <p:cNvCxnSpPr>
              <a:cxnSpLocks/>
            </p:cNvCxnSpPr>
            <p:nvPr/>
          </p:nvCxnSpPr>
          <p:spPr>
            <a:xfrm>
              <a:off x="1639584" y="5174360"/>
              <a:ext cx="1440000" cy="0"/>
            </a:xfrm>
            <a:prstGeom prst="line">
              <a:avLst/>
            </a:prstGeom>
            <a:ln>
              <a:solidFill>
                <a:srgbClr val="FF4F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tângulo 57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49005" y="217541"/>
            <a:ext cx="8819581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338017" y="264331"/>
            <a:ext cx="8653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Valor investido retornou para a empresa?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60" name="Retângulo 59">
            <a:hlinkClick r:id="rId4" action="ppaction://hlinksldjump"/>
          </p:cNvPr>
          <p:cNvSpPr/>
          <p:nvPr/>
        </p:nvSpPr>
        <p:spPr>
          <a:xfrm>
            <a:off x="6187367" y="1152304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61" name="Retângulo 60">
            <a:hlinkClick r:id="rId5" action="ppaction://hlinksldjump"/>
          </p:cNvPr>
          <p:cNvSpPr/>
          <p:nvPr/>
        </p:nvSpPr>
        <p:spPr>
          <a:xfrm>
            <a:off x="7706697" y="1152304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62" name="Retângulo 61">
            <a:hlinkClick r:id="rId6" action="ppaction://hlinksldjump"/>
          </p:cNvPr>
          <p:cNvSpPr/>
          <p:nvPr/>
        </p:nvSpPr>
        <p:spPr>
          <a:xfrm>
            <a:off x="4667493" y="1152304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</p:spTree>
    <p:extLst>
      <p:ext uri="{BB962C8B-B14F-4D97-AF65-F5344CB8AC3E}">
        <p14:creationId xmlns:p14="http://schemas.microsoft.com/office/powerpoint/2010/main" val="2551924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10. O valor investido para participar do Sebraetec foi retornado para a empresa (com aumento das vendas, melhora da qualidade, aumento da produtividade)?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3.176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8" name="Gráfico 47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280211"/>
              </p:ext>
            </p:extLst>
          </p:nvPr>
        </p:nvGraphicFramePr>
        <p:xfrm>
          <a:off x="338016" y="1895476"/>
          <a:ext cx="11684489" cy="439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49005" y="217541"/>
            <a:ext cx="8819581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338017" y="264331"/>
            <a:ext cx="8653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Valor investido retornou para a empresa?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18" name="Retângulo 17">
            <a:hlinkClick r:id="rId4" action="ppaction://hlinksldjump"/>
          </p:cNvPr>
          <p:cNvSpPr/>
          <p:nvPr/>
        </p:nvSpPr>
        <p:spPr>
          <a:xfrm>
            <a:off x="6187367" y="1152304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19" name="Retângulo 18">
            <a:hlinkClick r:id="rId5" action="ppaction://hlinksldjump"/>
          </p:cNvPr>
          <p:cNvSpPr/>
          <p:nvPr/>
        </p:nvSpPr>
        <p:spPr>
          <a:xfrm>
            <a:off x="7706697" y="1152304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20" name="Retângulo 19">
            <a:hlinkClick r:id="rId6" action="ppaction://hlinksldjump"/>
          </p:cNvPr>
          <p:cNvSpPr/>
          <p:nvPr/>
        </p:nvSpPr>
        <p:spPr>
          <a:xfrm>
            <a:off x="4667493" y="1152304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</p:spTree>
    <p:extLst>
      <p:ext uri="{BB962C8B-B14F-4D97-AF65-F5344CB8AC3E}">
        <p14:creationId xmlns:p14="http://schemas.microsoft.com/office/powerpoint/2010/main" val="1051783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10. O valor investido para participar do Sebraetec foi retornado para a empresa (com aumento das vendas, melhora da qualidade, aumento da produtividade)?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3.176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1353" y="2119927"/>
            <a:ext cx="6002669" cy="42437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6189331" y="2119927"/>
            <a:ext cx="6002669" cy="42437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Agrupar 52"/>
          <p:cNvGrpSpPr/>
          <p:nvPr/>
        </p:nvGrpSpPr>
        <p:grpSpPr>
          <a:xfrm>
            <a:off x="425842" y="1816622"/>
            <a:ext cx="1080000" cy="1080000"/>
            <a:chOff x="940218" y="1180704"/>
            <a:chExt cx="1047049" cy="1047049"/>
          </a:xfrm>
        </p:grpSpPr>
        <p:sp>
          <p:nvSpPr>
            <p:cNvPr id="54" name="Elipse 53"/>
            <p:cNvSpPr/>
            <p:nvPr/>
          </p:nvSpPr>
          <p:spPr>
            <a:xfrm>
              <a:off x="940218" y="1180704"/>
              <a:ext cx="1047049" cy="10470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B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grpSp>
          <p:nvGrpSpPr>
            <p:cNvPr id="56" name="Group 4">
              <a:extLst>
                <a:ext uri="{FF2B5EF4-FFF2-40B4-BE49-F238E27FC236}">
                  <a16:creationId xmlns:a16="http://schemas.microsoft.com/office/drawing/2014/main" id="{66E80342-6FDB-4EA6-9340-66AC16D438B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29203" y="1327247"/>
              <a:ext cx="662286" cy="684000"/>
              <a:chOff x="545" y="2683"/>
              <a:chExt cx="488" cy="504"/>
            </a:xfrm>
            <a:solidFill>
              <a:srgbClr val="698C8C"/>
            </a:solidFill>
          </p:grpSpPr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8798554C-F46C-487D-95DB-7D028AC003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" y="2895"/>
                <a:ext cx="117" cy="292"/>
              </a:xfrm>
              <a:custGeom>
                <a:avLst/>
                <a:gdLst>
                  <a:gd name="T0" fmla="*/ 0 w 117"/>
                  <a:gd name="T1" fmla="*/ 292 h 292"/>
                  <a:gd name="T2" fmla="*/ 117 w 117"/>
                  <a:gd name="T3" fmla="*/ 292 h 292"/>
                  <a:gd name="T4" fmla="*/ 117 w 117"/>
                  <a:gd name="T5" fmla="*/ 276 h 292"/>
                  <a:gd name="T6" fmla="*/ 15 w 117"/>
                  <a:gd name="T7" fmla="*/ 276 h 292"/>
                  <a:gd name="T8" fmla="*/ 15 w 117"/>
                  <a:gd name="T9" fmla="*/ 16 h 292"/>
                  <a:gd name="T10" fmla="*/ 117 w 117"/>
                  <a:gd name="T11" fmla="*/ 16 h 292"/>
                  <a:gd name="T12" fmla="*/ 117 w 117"/>
                  <a:gd name="T13" fmla="*/ 0 h 292"/>
                  <a:gd name="T14" fmla="*/ 0 w 117"/>
                  <a:gd name="T15" fmla="*/ 0 h 292"/>
                  <a:gd name="T16" fmla="*/ 0 w 117"/>
                  <a:gd name="T17" fmla="*/ 292 h 292"/>
                  <a:gd name="T18" fmla="*/ 0 w 117"/>
                  <a:gd name="T19" fmla="*/ 292 h 292"/>
                  <a:gd name="T20" fmla="*/ 0 w 117"/>
                  <a:gd name="T2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292">
                    <a:moveTo>
                      <a:pt x="0" y="292"/>
                    </a:moveTo>
                    <a:lnTo>
                      <a:pt x="117" y="292"/>
                    </a:lnTo>
                    <a:lnTo>
                      <a:pt x="117" y="276"/>
                    </a:lnTo>
                    <a:lnTo>
                      <a:pt x="15" y="276"/>
                    </a:lnTo>
                    <a:lnTo>
                      <a:pt x="15" y="16"/>
                    </a:lnTo>
                    <a:lnTo>
                      <a:pt x="117" y="16"/>
                    </a:lnTo>
                    <a:lnTo>
                      <a:pt x="117" y="0"/>
                    </a:lnTo>
                    <a:lnTo>
                      <a:pt x="0" y="0"/>
                    </a:lnTo>
                    <a:lnTo>
                      <a:pt x="0" y="292"/>
                    </a:lnTo>
                    <a:close/>
                    <a:moveTo>
                      <a:pt x="0" y="292"/>
                    </a:moveTo>
                    <a:lnTo>
                      <a:pt x="0" y="2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8" name="Freeform 6">
                <a:extLst>
                  <a:ext uri="{FF2B5EF4-FFF2-40B4-BE49-F238E27FC236}">
                    <a16:creationId xmlns:a16="http://schemas.microsoft.com/office/drawing/2014/main" id="{2B02F716-86A3-48E2-B0D2-D1C21B1ED1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" y="2895"/>
                <a:ext cx="117" cy="292"/>
              </a:xfrm>
              <a:custGeom>
                <a:avLst/>
                <a:gdLst>
                  <a:gd name="T0" fmla="*/ 0 w 117"/>
                  <a:gd name="T1" fmla="*/ 292 h 292"/>
                  <a:gd name="T2" fmla="*/ 117 w 117"/>
                  <a:gd name="T3" fmla="*/ 292 h 292"/>
                  <a:gd name="T4" fmla="*/ 117 w 117"/>
                  <a:gd name="T5" fmla="*/ 276 h 292"/>
                  <a:gd name="T6" fmla="*/ 15 w 117"/>
                  <a:gd name="T7" fmla="*/ 276 h 292"/>
                  <a:gd name="T8" fmla="*/ 15 w 117"/>
                  <a:gd name="T9" fmla="*/ 16 h 292"/>
                  <a:gd name="T10" fmla="*/ 117 w 117"/>
                  <a:gd name="T11" fmla="*/ 16 h 292"/>
                  <a:gd name="T12" fmla="*/ 117 w 117"/>
                  <a:gd name="T13" fmla="*/ 0 h 292"/>
                  <a:gd name="T14" fmla="*/ 0 w 117"/>
                  <a:gd name="T15" fmla="*/ 0 h 292"/>
                  <a:gd name="T16" fmla="*/ 0 w 117"/>
                  <a:gd name="T17" fmla="*/ 292 h 292"/>
                  <a:gd name="T18" fmla="*/ 0 w 117"/>
                  <a:gd name="T19" fmla="*/ 292 h 292"/>
                  <a:gd name="T20" fmla="*/ 0 w 117"/>
                  <a:gd name="T2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292">
                    <a:moveTo>
                      <a:pt x="0" y="292"/>
                    </a:moveTo>
                    <a:lnTo>
                      <a:pt x="117" y="292"/>
                    </a:lnTo>
                    <a:lnTo>
                      <a:pt x="117" y="276"/>
                    </a:lnTo>
                    <a:lnTo>
                      <a:pt x="15" y="276"/>
                    </a:lnTo>
                    <a:lnTo>
                      <a:pt x="15" y="16"/>
                    </a:lnTo>
                    <a:lnTo>
                      <a:pt x="117" y="16"/>
                    </a:lnTo>
                    <a:lnTo>
                      <a:pt x="117" y="0"/>
                    </a:lnTo>
                    <a:lnTo>
                      <a:pt x="0" y="0"/>
                    </a:lnTo>
                    <a:lnTo>
                      <a:pt x="0" y="292"/>
                    </a:lnTo>
                    <a:moveTo>
                      <a:pt x="0" y="292"/>
                    </a:moveTo>
                    <a:lnTo>
                      <a:pt x="0" y="29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Freeform 7">
                <a:extLst>
                  <a:ext uri="{FF2B5EF4-FFF2-40B4-BE49-F238E27FC236}">
                    <a16:creationId xmlns:a16="http://schemas.microsoft.com/office/drawing/2014/main" id="{DDCA2687-6582-4D94-8688-96A815B82B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2895"/>
                <a:ext cx="118" cy="292"/>
              </a:xfrm>
              <a:custGeom>
                <a:avLst/>
                <a:gdLst>
                  <a:gd name="T0" fmla="*/ 0 w 118"/>
                  <a:gd name="T1" fmla="*/ 0 h 292"/>
                  <a:gd name="T2" fmla="*/ 0 w 118"/>
                  <a:gd name="T3" fmla="*/ 16 h 292"/>
                  <a:gd name="T4" fmla="*/ 102 w 118"/>
                  <a:gd name="T5" fmla="*/ 16 h 292"/>
                  <a:gd name="T6" fmla="*/ 102 w 118"/>
                  <a:gd name="T7" fmla="*/ 276 h 292"/>
                  <a:gd name="T8" fmla="*/ 0 w 118"/>
                  <a:gd name="T9" fmla="*/ 276 h 292"/>
                  <a:gd name="T10" fmla="*/ 0 w 118"/>
                  <a:gd name="T11" fmla="*/ 292 h 292"/>
                  <a:gd name="T12" fmla="*/ 118 w 118"/>
                  <a:gd name="T13" fmla="*/ 292 h 292"/>
                  <a:gd name="T14" fmla="*/ 118 w 118"/>
                  <a:gd name="T15" fmla="*/ 0 h 292"/>
                  <a:gd name="T16" fmla="*/ 0 w 118"/>
                  <a:gd name="T17" fmla="*/ 0 h 292"/>
                  <a:gd name="T18" fmla="*/ 0 w 118"/>
                  <a:gd name="T19" fmla="*/ 0 h 292"/>
                  <a:gd name="T20" fmla="*/ 0 w 118"/>
                  <a:gd name="T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92">
                    <a:moveTo>
                      <a:pt x="0" y="0"/>
                    </a:moveTo>
                    <a:lnTo>
                      <a:pt x="0" y="16"/>
                    </a:lnTo>
                    <a:lnTo>
                      <a:pt x="102" y="16"/>
                    </a:lnTo>
                    <a:lnTo>
                      <a:pt x="102" y="276"/>
                    </a:lnTo>
                    <a:lnTo>
                      <a:pt x="0" y="276"/>
                    </a:lnTo>
                    <a:lnTo>
                      <a:pt x="0" y="292"/>
                    </a:lnTo>
                    <a:lnTo>
                      <a:pt x="118" y="292"/>
                    </a:lnTo>
                    <a:lnTo>
                      <a:pt x="118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0" name="Freeform 8">
                <a:extLst>
                  <a:ext uri="{FF2B5EF4-FFF2-40B4-BE49-F238E27FC236}">
                    <a16:creationId xmlns:a16="http://schemas.microsoft.com/office/drawing/2014/main" id="{1B3FD3AE-0BAB-4DA5-ACBC-ED093C8BD6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2895"/>
                <a:ext cx="118" cy="292"/>
              </a:xfrm>
              <a:custGeom>
                <a:avLst/>
                <a:gdLst>
                  <a:gd name="T0" fmla="*/ 0 w 118"/>
                  <a:gd name="T1" fmla="*/ 0 h 292"/>
                  <a:gd name="T2" fmla="*/ 0 w 118"/>
                  <a:gd name="T3" fmla="*/ 16 h 292"/>
                  <a:gd name="T4" fmla="*/ 102 w 118"/>
                  <a:gd name="T5" fmla="*/ 16 h 292"/>
                  <a:gd name="T6" fmla="*/ 102 w 118"/>
                  <a:gd name="T7" fmla="*/ 276 h 292"/>
                  <a:gd name="T8" fmla="*/ 0 w 118"/>
                  <a:gd name="T9" fmla="*/ 276 h 292"/>
                  <a:gd name="T10" fmla="*/ 0 w 118"/>
                  <a:gd name="T11" fmla="*/ 292 h 292"/>
                  <a:gd name="T12" fmla="*/ 118 w 118"/>
                  <a:gd name="T13" fmla="*/ 292 h 292"/>
                  <a:gd name="T14" fmla="*/ 118 w 118"/>
                  <a:gd name="T15" fmla="*/ 0 h 292"/>
                  <a:gd name="T16" fmla="*/ 0 w 118"/>
                  <a:gd name="T17" fmla="*/ 0 h 292"/>
                  <a:gd name="T18" fmla="*/ 0 w 118"/>
                  <a:gd name="T19" fmla="*/ 0 h 292"/>
                  <a:gd name="T20" fmla="*/ 0 w 118"/>
                  <a:gd name="T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92">
                    <a:moveTo>
                      <a:pt x="0" y="0"/>
                    </a:moveTo>
                    <a:lnTo>
                      <a:pt x="0" y="16"/>
                    </a:lnTo>
                    <a:lnTo>
                      <a:pt x="102" y="16"/>
                    </a:lnTo>
                    <a:lnTo>
                      <a:pt x="102" y="276"/>
                    </a:lnTo>
                    <a:lnTo>
                      <a:pt x="0" y="276"/>
                    </a:lnTo>
                    <a:lnTo>
                      <a:pt x="0" y="292"/>
                    </a:lnTo>
                    <a:lnTo>
                      <a:pt x="118" y="292"/>
                    </a:lnTo>
                    <a:lnTo>
                      <a:pt x="118" y="0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1" name="Freeform 9">
                <a:extLst>
                  <a:ext uri="{FF2B5EF4-FFF2-40B4-BE49-F238E27FC236}">
                    <a16:creationId xmlns:a16="http://schemas.microsoft.com/office/drawing/2014/main" id="{A3F2EFEE-010D-43FA-8E43-E2EAE880FF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126B1EC8-19E0-4E0E-AC2E-94A135C75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2718F132-53AA-4C3F-99AF-F89199FFE9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04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25C27F55-C810-4ED0-A992-99A938F0B8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04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71386340-333A-4B6F-8FC0-12510FA68F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B55AD700-9BE4-4D17-A861-7FFEA2EE43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Freeform 15">
                <a:extLst>
                  <a:ext uri="{FF2B5EF4-FFF2-40B4-BE49-F238E27FC236}">
                    <a16:creationId xmlns:a16="http://schemas.microsoft.com/office/drawing/2014/main" id="{B95F07B4-66C5-4B83-9DD9-519079307E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" name="Freeform 16">
                <a:extLst>
                  <a:ext uri="{FF2B5EF4-FFF2-40B4-BE49-F238E27FC236}">
                    <a16:creationId xmlns:a16="http://schemas.microsoft.com/office/drawing/2014/main" id="{30956DD1-CC25-4E2F-9EF3-266D60BE86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9" name="Freeform 17">
                <a:extLst>
                  <a:ext uri="{FF2B5EF4-FFF2-40B4-BE49-F238E27FC236}">
                    <a16:creationId xmlns:a16="http://schemas.microsoft.com/office/drawing/2014/main" id="{E0573293-7134-4241-9F86-21332CB87D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04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0" name="Freeform 18">
                <a:extLst>
                  <a:ext uri="{FF2B5EF4-FFF2-40B4-BE49-F238E27FC236}">
                    <a16:creationId xmlns:a16="http://schemas.microsoft.com/office/drawing/2014/main" id="{7B3DEE80-2AFF-4838-BDB7-79AC35145C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04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1" name="Freeform 19">
                <a:extLst>
                  <a:ext uri="{FF2B5EF4-FFF2-40B4-BE49-F238E27FC236}">
                    <a16:creationId xmlns:a16="http://schemas.microsoft.com/office/drawing/2014/main" id="{F6A5CD4E-F677-480E-8FCB-E02FF08585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2" name="Freeform 20">
                <a:extLst>
                  <a:ext uri="{FF2B5EF4-FFF2-40B4-BE49-F238E27FC236}">
                    <a16:creationId xmlns:a16="http://schemas.microsoft.com/office/drawing/2014/main" id="{325C7AA6-CAE5-4948-ABBF-B33DA88373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3" name="Freeform 23">
                <a:extLst>
                  <a:ext uri="{FF2B5EF4-FFF2-40B4-BE49-F238E27FC236}">
                    <a16:creationId xmlns:a16="http://schemas.microsoft.com/office/drawing/2014/main" id="{CF3C0BC2-B249-45E4-9220-30FC86222D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6" y="2745"/>
                <a:ext cx="285" cy="442"/>
              </a:xfrm>
              <a:custGeom>
                <a:avLst/>
                <a:gdLst>
                  <a:gd name="T0" fmla="*/ 285 w 285"/>
                  <a:gd name="T1" fmla="*/ 442 h 442"/>
                  <a:gd name="T2" fmla="*/ 0 w 285"/>
                  <a:gd name="T3" fmla="*/ 442 h 442"/>
                  <a:gd name="T4" fmla="*/ 0 w 285"/>
                  <a:gd name="T5" fmla="*/ 0 h 442"/>
                  <a:gd name="T6" fmla="*/ 285 w 285"/>
                  <a:gd name="T7" fmla="*/ 0 h 442"/>
                  <a:gd name="T8" fmla="*/ 285 w 285"/>
                  <a:gd name="T9" fmla="*/ 442 h 442"/>
                  <a:gd name="T10" fmla="*/ 17 w 285"/>
                  <a:gd name="T11" fmla="*/ 426 h 442"/>
                  <a:gd name="T12" fmla="*/ 268 w 285"/>
                  <a:gd name="T13" fmla="*/ 426 h 442"/>
                  <a:gd name="T14" fmla="*/ 268 w 285"/>
                  <a:gd name="T15" fmla="*/ 16 h 442"/>
                  <a:gd name="T16" fmla="*/ 17 w 285"/>
                  <a:gd name="T17" fmla="*/ 16 h 442"/>
                  <a:gd name="T18" fmla="*/ 17 w 285"/>
                  <a:gd name="T19" fmla="*/ 426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5" h="442">
                    <a:moveTo>
                      <a:pt x="285" y="442"/>
                    </a:moveTo>
                    <a:lnTo>
                      <a:pt x="0" y="442"/>
                    </a:lnTo>
                    <a:lnTo>
                      <a:pt x="0" y="0"/>
                    </a:lnTo>
                    <a:lnTo>
                      <a:pt x="285" y="0"/>
                    </a:lnTo>
                    <a:lnTo>
                      <a:pt x="285" y="442"/>
                    </a:lnTo>
                    <a:close/>
                    <a:moveTo>
                      <a:pt x="17" y="426"/>
                    </a:moveTo>
                    <a:lnTo>
                      <a:pt x="268" y="426"/>
                    </a:lnTo>
                    <a:lnTo>
                      <a:pt x="268" y="16"/>
                    </a:lnTo>
                    <a:lnTo>
                      <a:pt x="17" y="16"/>
                    </a:lnTo>
                    <a:lnTo>
                      <a:pt x="17" y="4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4" name="Freeform 24">
                <a:extLst>
                  <a:ext uri="{FF2B5EF4-FFF2-40B4-BE49-F238E27FC236}">
                    <a16:creationId xmlns:a16="http://schemas.microsoft.com/office/drawing/2014/main" id="{D41530E0-2BCF-4BBF-A985-9AE4D6E6C1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" y="2683"/>
                <a:ext cx="253" cy="71"/>
              </a:xfrm>
              <a:custGeom>
                <a:avLst/>
                <a:gdLst>
                  <a:gd name="T0" fmla="*/ 253 w 253"/>
                  <a:gd name="T1" fmla="*/ 17 h 71"/>
                  <a:gd name="T2" fmla="*/ 253 w 253"/>
                  <a:gd name="T3" fmla="*/ 0 h 71"/>
                  <a:gd name="T4" fmla="*/ 0 w 253"/>
                  <a:gd name="T5" fmla="*/ 0 h 71"/>
                  <a:gd name="T6" fmla="*/ 0 w 253"/>
                  <a:gd name="T7" fmla="*/ 17 h 71"/>
                  <a:gd name="T8" fmla="*/ 17 w 253"/>
                  <a:gd name="T9" fmla="*/ 17 h 71"/>
                  <a:gd name="T10" fmla="*/ 17 w 253"/>
                  <a:gd name="T11" fmla="*/ 71 h 71"/>
                  <a:gd name="T12" fmla="*/ 32 w 253"/>
                  <a:gd name="T13" fmla="*/ 71 h 71"/>
                  <a:gd name="T14" fmla="*/ 32 w 253"/>
                  <a:gd name="T15" fmla="*/ 17 h 71"/>
                  <a:gd name="T16" fmla="*/ 221 w 253"/>
                  <a:gd name="T17" fmla="*/ 17 h 71"/>
                  <a:gd name="T18" fmla="*/ 221 w 253"/>
                  <a:gd name="T19" fmla="*/ 71 h 71"/>
                  <a:gd name="T20" fmla="*/ 237 w 253"/>
                  <a:gd name="T21" fmla="*/ 71 h 71"/>
                  <a:gd name="T22" fmla="*/ 237 w 253"/>
                  <a:gd name="T23" fmla="*/ 17 h 71"/>
                  <a:gd name="T24" fmla="*/ 253 w 253"/>
                  <a:gd name="T25" fmla="*/ 17 h 71"/>
                  <a:gd name="T26" fmla="*/ 253 w 253"/>
                  <a:gd name="T27" fmla="*/ 17 h 71"/>
                  <a:gd name="T28" fmla="*/ 253 w 253"/>
                  <a:gd name="T29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3" h="71">
                    <a:moveTo>
                      <a:pt x="253" y="17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71"/>
                    </a:lnTo>
                    <a:lnTo>
                      <a:pt x="32" y="71"/>
                    </a:lnTo>
                    <a:lnTo>
                      <a:pt x="32" y="17"/>
                    </a:lnTo>
                    <a:lnTo>
                      <a:pt x="221" y="17"/>
                    </a:lnTo>
                    <a:lnTo>
                      <a:pt x="221" y="71"/>
                    </a:lnTo>
                    <a:lnTo>
                      <a:pt x="237" y="71"/>
                    </a:lnTo>
                    <a:lnTo>
                      <a:pt x="237" y="17"/>
                    </a:lnTo>
                    <a:lnTo>
                      <a:pt x="253" y="17"/>
                    </a:lnTo>
                    <a:close/>
                    <a:moveTo>
                      <a:pt x="253" y="17"/>
                    </a:moveTo>
                    <a:lnTo>
                      <a:pt x="253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5" name="Freeform 25">
                <a:extLst>
                  <a:ext uri="{FF2B5EF4-FFF2-40B4-BE49-F238E27FC236}">
                    <a16:creationId xmlns:a16="http://schemas.microsoft.com/office/drawing/2014/main" id="{F592F2A5-2816-4E90-B27E-5D2468206D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" y="2683"/>
                <a:ext cx="253" cy="71"/>
              </a:xfrm>
              <a:custGeom>
                <a:avLst/>
                <a:gdLst>
                  <a:gd name="T0" fmla="*/ 253 w 253"/>
                  <a:gd name="T1" fmla="*/ 17 h 71"/>
                  <a:gd name="T2" fmla="*/ 253 w 253"/>
                  <a:gd name="T3" fmla="*/ 0 h 71"/>
                  <a:gd name="T4" fmla="*/ 0 w 253"/>
                  <a:gd name="T5" fmla="*/ 0 h 71"/>
                  <a:gd name="T6" fmla="*/ 0 w 253"/>
                  <a:gd name="T7" fmla="*/ 17 h 71"/>
                  <a:gd name="T8" fmla="*/ 17 w 253"/>
                  <a:gd name="T9" fmla="*/ 17 h 71"/>
                  <a:gd name="T10" fmla="*/ 17 w 253"/>
                  <a:gd name="T11" fmla="*/ 71 h 71"/>
                  <a:gd name="T12" fmla="*/ 32 w 253"/>
                  <a:gd name="T13" fmla="*/ 71 h 71"/>
                  <a:gd name="T14" fmla="*/ 32 w 253"/>
                  <a:gd name="T15" fmla="*/ 17 h 71"/>
                  <a:gd name="T16" fmla="*/ 221 w 253"/>
                  <a:gd name="T17" fmla="*/ 17 h 71"/>
                  <a:gd name="T18" fmla="*/ 221 w 253"/>
                  <a:gd name="T19" fmla="*/ 71 h 71"/>
                  <a:gd name="T20" fmla="*/ 237 w 253"/>
                  <a:gd name="T21" fmla="*/ 71 h 71"/>
                  <a:gd name="T22" fmla="*/ 237 w 253"/>
                  <a:gd name="T23" fmla="*/ 17 h 71"/>
                  <a:gd name="T24" fmla="*/ 253 w 253"/>
                  <a:gd name="T25" fmla="*/ 17 h 71"/>
                  <a:gd name="T26" fmla="*/ 253 w 253"/>
                  <a:gd name="T27" fmla="*/ 17 h 71"/>
                  <a:gd name="T28" fmla="*/ 253 w 253"/>
                  <a:gd name="T29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3" h="71">
                    <a:moveTo>
                      <a:pt x="253" y="17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71"/>
                    </a:lnTo>
                    <a:lnTo>
                      <a:pt x="32" y="71"/>
                    </a:lnTo>
                    <a:lnTo>
                      <a:pt x="32" y="17"/>
                    </a:lnTo>
                    <a:lnTo>
                      <a:pt x="221" y="17"/>
                    </a:lnTo>
                    <a:lnTo>
                      <a:pt x="221" y="71"/>
                    </a:lnTo>
                    <a:lnTo>
                      <a:pt x="237" y="71"/>
                    </a:lnTo>
                    <a:lnTo>
                      <a:pt x="237" y="17"/>
                    </a:lnTo>
                    <a:lnTo>
                      <a:pt x="253" y="17"/>
                    </a:lnTo>
                    <a:moveTo>
                      <a:pt x="253" y="17"/>
                    </a:moveTo>
                    <a:lnTo>
                      <a:pt x="253" y="17"/>
                    </a:lnTo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6" name="Freeform 26">
                <a:extLst>
                  <a:ext uri="{FF2B5EF4-FFF2-40B4-BE49-F238E27FC236}">
                    <a16:creationId xmlns:a16="http://schemas.microsoft.com/office/drawing/2014/main" id="{DC0EC5EB-0D8C-441E-AEF9-9C94B4058B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2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2 w 48"/>
                  <a:gd name="T17" fmla="*/ 17 h 48"/>
                  <a:gd name="T18" fmla="*/ 32 w 48"/>
                  <a:gd name="T19" fmla="*/ 32 h 48"/>
                  <a:gd name="T20" fmla="*/ 32 w 48"/>
                  <a:gd name="T21" fmla="*/ 32 h 48"/>
                  <a:gd name="T22" fmla="*/ 32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close/>
                    <a:moveTo>
                      <a:pt x="32" y="32"/>
                    </a:moveTo>
                    <a:lnTo>
                      <a:pt x="3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7" name="Freeform 27">
                <a:extLst>
                  <a:ext uri="{FF2B5EF4-FFF2-40B4-BE49-F238E27FC236}">
                    <a16:creationId xmlns:a16="http://schemas.microsoft.com/office/drawing/2014/main" id="{5D4295C3-0E2A-4ED6-9CA6-3669F8952A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2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2 w 48"/>
                  <a:gd name="T17" fmla="*/ 17 h 48"/>
                  <a:gd name="T18" fmla="*/ 32 w 48"/>
                  <a:gd name="T19" fmla="*/ 32 h 48"/>
                  <a:gd name="T20" fmla="*/ 32 w 48"/>
                  <a:gd name="T21" fmla="*/ 32 h 48"/>
                  <a:gd name="T22" fmla="*/ 32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moveTo>
                      <a:pt x="32" y="32"/>
                    </a:moveTo>
                    <a:lnTo>
                      <a:pt x="32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" name="Freeform 28">
                <a:extLst>
                  <a:ext uri="{FF2B5EF4-FFF2-40B4-BE49-F238E27FC236}">
                    <a16:creationId xmlns:a16="http://schemas.microsoft.com/office/drawing/2014/main" id="{E612BEED-6D67-43A4-880F-FB5E4F588D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1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1 w 48"/>
                  <a:gd name="T17" fmla="*/ 17 h 48"/>
                  <a:gd name="T18" fmla="*/ 31 w 48"/>
                  <a:gd name="T19" fmla="*/ 32 h 48"/>
                  <a:gd name="T20" fmla="*/ 31 w 48"/>
                  <a:gd name="T21" fmla="*/ 32 h 48"/>
                  <a:gd name="T22" fmla="*/ 31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  <a:moveTo>
                      <a:pt x="31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1" y="17"/>
                    </a:lnTo>
                    <a:lnTo>
                      <a:pt x="31" y="32"/>
                    </a:lnTo>
                    <a:close/>
                    <a:moveTo>
                      <a:pt x="31" y="32"/>
                    </a:moveTo>
                    <a:lnTo>
                      <a:pt x="31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" name="Freeform 29">
                <a:extLst>
                  <a:ext uri="{FF2B5EF4-FFF2-40B4-BE49-F238E27FC236}">
                    <a16:creationId xmlns:a16="http://schemas.microsoft.com/office/drawing/2014/main" id="{89A05774-1A11-40BD-9197-563ABE8330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1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1 w 48"/>
                  <a:gd name="T17" fmla="*/ 17 h 48"/>
                  <a:gd name="T18" fmla="*/ 31 w 48"/>
                  <a:gd name="T19" fmla="*/ 32 h 48"/>
                  <a:gd name="T20" fmla="*/ 31 w 48"/>
                  <a:gd name="T21" fmla="*/ 32 h 48"/>
                  <a:gd name="T22" fmla="*/ 31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moveTo>
                      <a:pt x="31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1" y="17"/>
                    </a:lnTo>
                    <a:lnTo>
                      <a:pt x="31" y="32"/>
                    </a:lnTo>
                    <a:moveTo>
                      <a:pt x="31" y="32"/>
                    </a:moveTo>
                    <a:lnTo>
                      <a:pt x="31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" name="Freeform 30">
                <a:extLst>
                  <a:ext uri="{FF2B5EF4-FFF2-40B4-BE49-F238E27FC236}">
                    <a16:creationId xmlns:a16="http://schemas.microsoft.com/office/drawing/2014/main" id="{4D76B9C9-4703-4066-BD06-8E845EE233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798"/>
                <a:ext cx="47" cy="48"/>
              </a:xfrm>
              <a:custGeom>
                <a:avLst/>
                <a:gdLst>
                  <a:gd name="T0" fmla="*/ 47 w 47"/>
                  <a:gd name="T1" fmla="*/ 0 h 48"/>
                  <a:gd name="T2" fmla="*/ 0 w 47"/>
                  <a:gd name="T3" fmla="*/ 0 h 48"/>
                  <a:gd name="T4" fmla="*/ 0 w 47"/>
                  <a:gd name="T5" fmla="*/ 48 h 48"/>
                  <a:gd name="T6" fmla="*/ 47 w 47"/>
                  <a:gd name="T7" fmla="*/ 48 h 48"/>
                  <a:gd name="T8" fmla="*/ 47 w 47"/>
                  <a:gd name="T9" fmla="*/ 0 h 48"/>
                  <a:gd name="T10" fmla="*/ 32 w 47"/>
                  <a:gd name="T11" fmla="*/ 32 h 48"/>
                  <a:gd name="T12" fmla="*/ 16 w 47"/>
                  <a:gd name="T13" fmla="*/ 32 h 48"/>
                  <a:gd name="T14" fmla="*/ 16 w 47"/>
                  <a:gd name="T15" fmla="*/ 17 h 48"/>
                  <a:gd name="T16" fmla="*/ 32 w 47"/>
                  <a:gd name="T17" fmla="*/ 17 h 48"/>
                  <a:gd name="T18" fmla="*/ 32 w 47"/>
                  <a:gd name="T19" fmla="*/ 32 h 48"/>
                  <a:gd name="T20" fmla="*/ 32 w 47"/>
                  <a:gd name="T21" fmla="*/ 32 h 48"/>
                  <a:gd name="T22" fmla="*/ 32 w 47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7" y="48"/>
                    </a:lnTo>
                    <a:lnTo>
                      <a:pt x="47" y="0"/>
                    </a:lnTo>
                    <a:close/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close/>
                    <a:moveTo>
                      <a:pt x="32" y="32"/>
                    </a:moveTo>
                    <a:lnTo>
                      <a:pt x="3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1" name="Freeform 31">
                <a:extLst>
                  <a:ext uri="{FF2B5EF4-FFF2-40B4-BE49-F238E27FC236}">
                    <a16:creationId xmlns:a16="http://schemas.microsoft.com/office/drawing/2014/main" id="{C5543123-D1C5-42C1-9474-E1CD61EC71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798"/>
                <a:ext cx="47" cy="48"/>
              </a:xfrm>
              <a:custGeom>
                <a:avLst/>
                <a:gdLst>
                  <a:gd name="T0" fmla="*/ 47 w 47"/>
                  <a:gd name="T1" fmla="*/ 0 h 48"/>
                  <a:gd name="T2" fmla="*/ 0 w 47"/>
                  <a:gd name="T3" fmla="*/ 0 h 48"/>
                  <a:gd name="T4" fmla="*/ 0 w 47"/>
                  <a:gd name="T5" fmla="*/ 48 h 48"/>
                  <a:gd name="T6" fmla="*/ 47 w 47"/>
                  <a:gd name="T7" fmla="*/ 48 h 48"/>
                  <a:gd name="T8" fmla="*/ 47 w 47"/>
                  <a:gd name="T9" fmla="*/ 0 h 48"/>
                  <a:gd name="T10" fmla="*/ 32 w 47"/>
                  <a:gd name="T11" fmla="*/ 32 h 48"/>
                  <a:gd name="T12" fmla="*/ 16 w 47"/>
                  <a:gd name="T13" fmla="*/ 32 h 48"/>
                  <a:gd name="T14" fmla="*/ 16 w 47"/>
                  <a:gd name="T15" fmla="*/ 17 h 48"/>
                  <a:gd name="T16" fmla="*/ 32 w 47"/>
                  <a:gd name="T17" fmla="*/ 17 h 48"/>
                  <a:gd name="T18" fmla="*/ 32 w 47"/>
                  <a:gd name="T19" fmla="*/ 32 h 48"/>
                  <a:gd name="T20" fmla="*/ 32 w 47"/>
                  <a:gd name="T21" fmla="*/ 32 h 48"/>
                  <a:gd name="T22" fmla="*/ 32 w 47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7" y="48"/>
                    </a:lnTo>
                    <a:lnTo>
                      <a:pt x="47" y="0"/>
                    </a:lnTo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moveTo>
                      <a:pt x="32" y="32"/>
                    </a:moveTo>
                    <a:lnTo>
                      <a:pt x="32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2" name="Freeform 32">
                <a:extLst>
                  <a:ext uri="{FF2B5EF4-FFF2-40B4-BE49-F238E27FC236}">
                    <a16:creationId xmlns:a16="http://schemas.microsoft.com/office/drawing/2014/main" id="{A8BF9295-168A-4FEE-B0AC-25A540D699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6" y="3043"/>
                <a:ext cx="205" cy="142"/>
              </a:xfrm>
              <a:custGeom>
                <a:avLst/>
                <a:gdLst>
                  <a:gd name="T0" fmla="*/ 351 w 396"/>
                  <a:gd name="T1" fmla="*/ 0 h 274"/>
                  <a:gd name="T2" fmla="*/ 0 w 396"/>
                  <a:gd name="T3" fmla="*/ 0 h 274"/>
                  <a:gd name="T4" fmla="*/ 0 w 396"/>
                  <a:gd name="T5" fmla="*/ 30 h 274"/>
                  <a:gd name="T6" fmla="*/ 31 w 396"/>
                  <a:gd name="T7" fmla="*/ 30 h 274"/>
                  <a:gd name="T8" fmla="*/ 31 w 396"/>
                  <a:gd name="T9" fmla="*/ 274 h 274"/>
                  <a:gd name="T10" fmla="*/ 366 w 396"/>
                  <a:gd name="T11" fmla="*/ 274 h 274"/>
                  <a:gd name="T12" fmla="*/ 366 w 396"/>
                  <a:gd name="T13" fmla="*/ 30 h 274"/>
                  <a:gd name="T14" fmla="*/ 396 w 396"/>
                  <a:gd name="T15" fmla="*/ 30 h 274"/>
                  <a:gd name="T16" fmla="*/ 396 w 396"/>
                  <a:gd name="T17" fmla="*/ 0 h 274"/>
                  <a:gd name="T18" fmla="*/ 351 w 396"/>
                  <a:gd name="T19" fmla="*/ 0 h 274"/>
                  <a:gd name="T20" fmla="*/ 61 w 396"/>
                  <a:gd name="T21" fmla="*/ 30 h 274"/>
                  <a:gd name="T22" fmla="*/ 183 w 396"/>
                  <a:gd name="T23" fmla="*/ 30 h 274"/>
                  <a:gd name="T24" fmla="*/ 183 w 396"/>
                  <a:gd name="T25" fmla="*/ 91 h 274"/>
                  <a:gd name="T26" fmla="*/ 168 w 396"/>
                  <a:gd name="T27" fmla="*/ 91 h 274"/>
                  <a:gd name="T28" fmla="*/ 122 w 396"/>
                  <a:gd name="T29" fmla="*/ 137 h 274"/>
                  <a:gd name="T30" fmla="*/ 168 w 396"/>
                  <a:gd name="T31" fmla="*/ 182 h 274"/>
                  <a:gd name="T32" fmla="*/ 183 w 396"/>
                  <a:gd name="T33" fmla="*/ 182 h 274"/>
                  <a:gd name="T34" fmla="*/ 183 w 396"/>
                  <a:gd name="T35" fmla="*/ 243 h 274"/>
                  <a:gd name="T36" fmla="*/ 61 w 396"/>
                  <a:gd name="T37" fmla="*/ 243 h 274"/>
                  <a:gd name="T38" fmla="*/ 61 w 396"/>
                  <a:gd name="T39" fmla="*/ 30 h 274"/>
                  <a:gd name="T40" fmla="*/ 183 w 396"/>
                  <a:gd name="T41" fmla="*/ 152 h 274"/>
                  <a:gd name="T42" fmla="*/ 168 w 396"/>
                  <a:gd name="T43" fmla="*/ 152 h 274"/>
                  <a:gd name="T44" fmla="*/ 152 w 396"/>
                  <a:gd name="T45" fmla="*/ 137 h 274"/>
                  <a:gd name="T46" fmla="*/ 168 w 396"/>
                  <a:gd name="T47" fmla="*/ 121 h 274"/>
                  <a:gd name="T48" fmla="*/ 183 w 396"/>
                  <a:gd name="T49" fmla="*/ 121 h 274"/>
                  <a:gd name="T50" fmla="*/ 183 w 396"/>
                  <a:gd name="T51" fmla="*/ 152 h 274"/>
                  <a:gd name="T52" fmla="*/ 213 w 396"/>
                  <a:gd name="T53" fmla="*/ 121 h 274"/>
                  <a:gd name="T54" fmla="*/ 229 w 396"/>
                  <a:gd name="T55" fmla="*/ 121 h 274"/>
                  <a:gd name="T56" fmla="*/ 244 w 396"/>
                  <a:gd name="T57" fmla="*/ 137 h 274"/>
                  <a:gd name="T58" fmla="*/ 229 w 396"/>
                  <a:gd name="T59" fmla="*/ 152 h 274"/>
                  <a:gd name="T60" fmla="*/ 213 w 396"/>
                  <a:gd name="T61" fmla="*/ 152 h 274"/>
                  <a:gd name="T62" fmla="*/ 213 w 396"/>
                  <a:gd name="T63" fmla="*/ 121 h 274"/>
                  <a:gd name="T64" fmla="*/ 335 w 396"/>
                  <a:gd name="T65" fmla="*/ 243 h 274"/>
                  <a:gd name="T66" fmla="*/ 213 w 396"/>
                  <a:gd name="T67" fmla="*/ 243 h 274"/>
                  <a:gd name="T68" fmla="*/ 213 w 396"/>
                  <a:gd name="T69" fmla="*/ 182 h 274"/>
                  <a:gd name="T70" fmla="*/ 229 w 396"/>
                  <a:gd name="T71" fmla="*/ 182 h 274"/>
                  <a:gd name="T72" fmla="*/ 274 w 396"/>
                  <a:gd name="T73" fmla="*/ 137 h 274"/>
                  <a:gd name="T74" fmla="*/ 229 w 396"/>
                  <a:gd name="T75" fmla="*/ 91 h 274"/>
                  <a:gd name="T76" fmla="*/ 213 w 396"/>
                  <a:gd name="T77" fmla="*/ 91 h 274"/>
                  <a:gd name="T78" fmla="*/ 213 w 396"/>
                  <a:gd name="T79" fmla="*/ 30 h 274"/>
                  <a:gd name="T80" fmla="*/ 335 w 396"/>
                  <a:gd name="T81" fmla="*/ 30 h 274"/>
                  <a:gd name="T82" fmla="*/ 335 w 396"/>
                  <a:gd name="T83" fmla="*/ 243 h 274"/>
                  <a:gd name="T84" fmla="*/ 335 w 396"/>
                  <a:gd name="T85" fmla="*/ 243 h 274"/>
                  <a:gd name="T86" fmla="*/ 335 w 396"/>
                  <a:gd name="T87" fmla="*/ 243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96" h="274">
                    <a:moveTo>
                      <a:pt x="35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274"/>
                      <a:pt x="31" y="274"/>
                      <a:pt x="31" y="274"/>
                    </a:cubicBezTo>
                    <a:cubicBezTo>
                      <a:pt x="366" y="274"/>
                      <a:pt x="366" y="274"/>
                      <a:pt x="366" y="274"/>
                    </a:cubicBezTo>
                    <a:cubicBezTo>
                      <a:pt x="366" y="30"/>
                      <a:pt x="366" y="30"/>
                      <a:pt x="366" y="30"/>
                    </a:cubicBezTo>
                    <a:cubicBezTo>
                      <a:pt x="396" y="30"/>
                      <a:pt x="396" y="30"/>
                      <a:pt x="396" y="30"/>
                    </a:cubicBezTo>
                    <a:cubicBezTo>
                      <a:pt x="396" y="0"/>
                      <a:pt x="396" y="0"/>
                      <a:pt x="396" y="0"/>
                    </a:cubicBezTo>
                    <a:lnTo>
                      <a:pt x="351" y="0"/>
                    </a:lnTo>
                    <a:close/>
                    <a:moveTo>
                      <a:pt x="61" y="30"/>
                    </a:moveTo>
                    <a:cubicBezTo>
                      <a:pt x="183" y="30"/>
                      <a:pt x="183" y="30"/>
                      <a:pt x="183" y="30"/>
                    </a:cubicBezTo>
                    <a:cubicBezTo>
                      <a:pt x="183" y="91"/>
                      <a:pt x="183" y="91"/>
                      <a:pt x="183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42" y="91"/>
                      <a:pt x="122" y="111"/>
                      <a:pt x="122" y="137"/>
                    </a:cubicBezTo>
                    <a:cubicBezTo>
                      <a:pt x="122" y="162"/>
                      <a:pt x="142" y="182"/>
                      <a:pt x="168" y="182"/>
                    </a:cubicBezTo>
                    <a:cubicBezTo>
                      <a:pt x="183" y="182"/>
                      <a:pt x="183" y="182"/>
                      <a:pt x="183" y="182"/>
                    </a:cubicBezTo>
                    <a:cubicBezTo>
                      <a:pt x="183" y="243"/>
                      <a:pt x="183" y="243"/>
                      <a:pt x="183" y="243"/>
                    </a:cubicBezTo>
                    <a:cubicBezTo>
                      <a:pt x="61" y="243"/>
                      <a:pt x="61" y="243"/>
                      <a:pt x="61" y="243"/>
                    </a:cubicBezTo>
                    <a:lnTo>
                      <a:pt x="61" y="30"/>
                    </a:lnTo>
                    <a:close/>
                    <a:moveTo>
                      <a:pt x="183" y="152"/>
                    </a:moveTo>
                    <a:cubicBezTo>
                      <a:pt x="168" y="152"/>
                      <a:pt x="168" y="152"/>
                      <a:pt x="168" y="152"/>
                    </a:cubicBezTo>
                    <a:cubicBezTo>
                      <a:pt x="159" y="152"/>
                      <a:pt x="152" y="145"/>
                      <a:pt x="152" y="137"/>
                    </a:cubicBezTo>
                    <a:cubicBezTo>
                      <a:pt x="152" y="128"/>
                      <a:pt x="159" y="121"/>
                      <a:pt x="168" y="121"/>
                    </a:cubicBezTo>
                    <a:cubicBezTo>
                      <a:pt x="183" y="121"/>
                      <a:pt x="183" y="121"/>
                      <a:pt x="183" y="121"/>
                    </a:cubicBezTo>
                    <a:lnTo>
                      <a:pt x="183" y="152"/>
                    </a:lnTo>
                    <a:close/>
                    <a:moveTo>
                      <a:pt x="213" y="121"/>
                    </a:moveTo>
                    <a:cubicBezTo>
                      <a:pt x="229" y="121"/>
                      <a:pt x="229" y="121"/>
                      <a:pt x="229" y="121"/>
                    </a:cubicBezTo>
                    <a:cubicBezTo>
                      <a:pt x="237" y="121"/>
                      <a:pt x="244" y="128"/>
                      <a:pt x="244" y="137"/>
                    </a:cubicBezTo>
                    <a:cubicBezTo>
                      <a:pt x="244" y="145"/>
                      <a:pt x="237" y="152"/>
                      <a:pt x="229" y="152"/>
                    </a:cubicBezTo>
                    <a:cubicBezTo>
                      <a:pt x="213" y="152"/>
                      <a:pt x="213" y="152"/>
                      <a:pt x="213" y="152"/>
                    </a:cubicBezTo>
                    <a:lnTo>
                      <a:pt x="213" y="121"/>
                    </a:lnTo>
                    <a:close/>
                    <a:moveTo>
                      <a:pt x="335" y="243"/>
                    </a:moveTo>
                    <a:cubicBezTo>
                      <a:pt x="213" y="243"/>
                      <a:pt x="213" y="243"/>
                      <a:pt x="213" y="243"/>
                    </a:cubicBezTo>
                    <a:cubicBezTo>
                      <a:pt x="213" y="182"/>
                      <a:pt x="213" y="182"/>
                      <a:pt x="213" y="182"/>
                    </a:cubicBezTo>
                    <a:cubicBezTo>
                      <a:pt x="229" y="182"/>
                      <a:pt x="229" y="182"/>
                      <a:pt x="229" y="182"/>
                    </a:cubicBezTo>
                    <a:cubicBezTo>
                      <a:pt x="254" y="182"/>
                      <a:pt x="274" y="162"/>
                      <a:pt x="274" y="137"/>
                    </a:cubicBezTo>
                    <a:cubicBezTo>
                      <a:pt x="274" y="111"/>
                      <a:pt x="254" y="91"/>
                      <a:pt x="229" y="91"/>
                    </a:cubicBezTo>
                    <a:cubicBezTo>
                      <a:pt x="213" y="91"/>
                      <a:pt x="213" y="91"/>
                      <a:pt x="213" y="91"/>
                    </a:cubicBezTo>
                    <a:cubicBezTo>
                      <a:pt x="213" y="30"/>
                      <a:pt x="213" y="30"/>
                      <a:pt x="213" y="30"/>
                    </a:cubicBezTo>
                    <a:cubicBezTo>
                      <a:pt x="335" y="30"/>
                      <a:pt x="335" y="30"/>
                      <a:pt x="335" y="30"/>
                    </a:cubicBezTo>
                    <a:lnTo>
                      <a:pt x="335" y="243"/>
                    </a:lnTo>
                    <a:close/>
                    <a:moveTo>
                      <a:pt x="335" y="243"/>
                    </a:moveTo>
                    <a:cubicBezTo>
                      <a:pt x="335" y="243"/>
                      <a:pt x="335" y="243"/>
                      <a:pt x="335" y="24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3" name="Freeform 33">
                <a:extLst>
                  <a:ext uri="{FF2B5EF4-FFF2-40B4-BE49-F238E27FC236}">
                    <a16:creationId xmlns:a16="http://schemas.microsoft.com/office/drawing/2014/main" id="{FC117C01-C443-437D-A37F-6EE8049248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" name="Freeform 34">
                <a:extLst>
                  <a:ext uri="{FF2B5EF4-FFF2-40B4-BE49-F238E27FC236}">
                    <a16:creationId xmlns:a16="http://schemas.microsoft.com/office/drawing/2014/main" id="{CD2F1601-F3D3-491A-A1B9-82D433A78E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5" name="Freeform 35">
                <a:extLst>
                  <a:ext uri="{FF2B5EF4-FFF2-40B4-BE49-F238E27FC236}">
                    <a16:creationId xmlns:a16="http://schemas.microsoft.com/office/drawing/2014/main" id="{9099439B-B90A-4372-88CD-5B0A8EB8A6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6" name="Freeform 36">
                <a:extLst>
                  <a:ext uri="{FF2B5EF4-FFF2-40B4-BE49-F238E27FC236}">
                    <a16:creationId xmlns:a16="http://schemas.microsoft.com/office/drawing/2014/main" id="{8F3F5E5F-C37C-44DD-9643-E851A2E0CB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7" name="Freeform 37">
                <a:extLst>
                  <a:ext uri="{FF2B5EF4-FFF2-40B4-BE49-F238E27FC236}">
                    <a16:creationId xmlns:a16="http://schemas.microsoft.com/office/drawing/2014/main" id="{1C6FFF6F-768A-4E01-9A56-7DF9E00DF7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869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8" name="Freeform 38">
                <a:extLst>
                  <a:ext uri="{FF2B5EF4-FFF2-40B4-BE49-F238E27FC236}">
                    <a16:creationId xmlns:a16="http://schemas.microsoft.com/office/drawing/2014/main" id="{B4E92682-3C50-4551-851B-9B403D9D49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869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9" name="Freeform 39">
                <a:extLst>
                  <a:ext uri="{FF2B5EF4-FFF2-40B4-BE49-F238E27FC236}">
                    <a16:creationId xmlns:a16="http://schemas.microsoft.com/office/drawing/2014/main" id="{48009654-3915-4D48-BA99-455AEB34AE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0" name="Freeform 40">
                <a:extLst>
                  <a:ext uri="{FF2B5EF4-FFF2-40B4-BE49-F238E27FC236}">
                    <a16:creationId xmlns:a16="http://schemas.microsoft.com/office/drawing/2014/main" id="{D800FC3C-E85D-416D-AC3E-B3D2D16F10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1" name="Freeform 41">
                <a:extLst>
                  <a:ext uri="{FF2B5EF4-FFF2-40B4-BE49-F238E27FC236}">
                    <a16:creationId xmlns:a16="http://schemas.microsoft.com/office/drawing/2014/main" id="{68FAF9EA-F9D9-4800-965B-D959CEDA5B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2" name="Freeform 42">
                <a:extLst>
                  <a:ext uri="{FF2B5EF4-FFF2-40B4-BE49-F238E27FC236}">
                    <a16:creationId xmlns:a16="http://schemas.microsoft.com/office/drawing/2014/main" id="{8902A972-0C9D-48A1-9296-23809A347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3" name="Freeform 43">
                <a:extLst>
                  <a:ext uri="{FF2B5EF4-FFF2-40B4-BE49-F238E27FC236}">
                    <a16:creationId xmlns:a16="http://schemas.microsoft.com/office/drawing/2014/main" id="{2671FBE9-E693-4990-BA44-704618E90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940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4" name="Freeform 44">
                <a:extLst>
                  <a:ext uri="{FF2B5EF4-FFF2-40B4-BE49-F238E27FC236}">
                    <a16:creationId xmlns:a16="http://schemas.microsoft.com/office/drawing/2014/main" id="{E405AF63-DF86-4988-9AEA-1F5824FC7F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940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5" name="Rectangle 45">
                <a:extLst>
                  <a:ext uri="{FF2B5EF4-FFF2-40B4-BE49-F238E27FC236}">
                    <a16:creationId xmlns:a16="http://schemas.microsoft.com/office/drawing/2014/main" id="{30092474-9120-44F9-8DD2-B654CCBB4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" y="3012"/>
                <a:ext cx="174" cy="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Rectangle 46">
                <a:extLst>
                  <a:ext uri="{FF2B5EF4-FFF2-40B4-BE49-F238E27FC236}">
                    <a16:creationId xmlns:a16="http://schemas.microsoft.com/office/drawing/2014/main" id="{CE9DE08B-C29F-4C86-A036-F8F02A675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" y="3012"/>
                <a:ext cx="15" cy="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97" name="Retângulo 96"/>
          <p:cNvSpPr/>
          <p:nvPr/>
        </p:nvSpPr>
        <p:spPr>
          <a:xfrm>
            <a:off x="1577720" y="2126841"/>
            <a:ext cx="4367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PORTE DA EMPRESA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Retângulo 97"/>
          <p:cNvSpPr/>
          <p:nvPr/>
        </p:nvSpPr>
        <p:spPr>
          <a:xfrm>
            <a:off x="7370686" y="2116486"/>
            <a:ext cx="4367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SETOR DE ATUAÇÃO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9" name="Agrupar 98"/>
          <p:cNvGrpSpPr/>
          <p:nvPr/>
        </p:nvGrpSpPr>
        <p:grpSpPr>
          <a:xfrm>
            <a:off x="6159914" y="1816622"/>
            <a:ext cx="1080000" cy="1080000"/>
            <a:chOff x="7139764" y="1289579"/>
            <a:chExt cx="1047049" cy="1047049"/>
          </a:xfrm>
        </p:grpSpPr>
        <p:sp>
          <p:nvSpPr>
            <p:cNvPr id="100" name="Elipse 99"/>
            <p:cNvSpPr/>
            <p:nvPr/>
          </p:nvSpPr>
          <p:spPr>
            <a:xfrm>
              <a:off x="7139764" y="1289579"/>
              <a:ext cx="1047049" cy="10470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B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pic>
          <p:nvPicPr>
            <p:cNvPr id="101" name="Imagem 100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1288" y="1439741"/>
              <a:ext cx="684000" cy="684000"/>
            </a:xfrm>
            <a:prstGeom prst="rect">
              <a:avLst/>
            </a:prstGeom>
          </p:spPr>
        </p:pic>
      </p:grpSp>
      <p:graphicFrame>
        <p:nvGraphicFramePr>
          <p:cNvPr id="102" name="Gráfico 101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7791176"/>
              </p:ext>
            </p:extLst>
          </p:nvPr>
        </p:nvGraphicFramePr>
        <p:xfrm>
          <a:off x="1303903" y="3064530"/>
          <a:ext cx="3763398" cy="340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4" name="Gráfico 103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6818834"/>
              </p:ext>
            </p:extLst>
          </p:nvPr>
        </p:nvGraphicFramePr>
        <p:xfrm>
          <a:off x="6938688" y="3080231"/>
          <a:ext cx="4799813" cy="340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3" name="Retângulo 102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49005" y="217541"/>
            <a:ext cx="8819581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338017" y="264331"/>
            <a:ext cx="8653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Valor investido retornou para a empresa?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110" name="Retângulo 109">
            <a:hlinkClick r:id="rId6" action="ppaction://hlinksldjump"/>
          </p:cNvPr>
          <p:cNvSpPr/>
          <p:nvPr/>
        </p:nvSpPr>
        <p:spPr>
          <a:xfrm>
            <a:off x="6187367" y="1152304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111" name="Retângulo 110">
            <a:hlinkClick r:id="rId7" action="ppaction://hlinksldjump"/>
          </p:cNvPr>
          <p:cNvSpPr/>
          <p:nvPr/>
        </p:nvSpPr>
        <p:spPr>
          <a:xfrm>
            <a:off x="7706697" y="1152304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112" name="Retângulo 111">
            <a:hlinkClick r:id="rId8" action="ppaction://hlinksldjump"/>
          </p:cNvPr>
          <p:cNvSpPr/>
          <p:nvPr/>
        </p:nvSpPr>
        <p:spPr>
          <a:xfrm>
            <a:off x="4667493" y="1152304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</p:spTree>
    <p:extLst>
      <p:ext uri="{BB962C8B-B14F-4D97-AF65-F5344CB8AC3E}">
        <p14:creationId xmlns:p14="http://schemas.microsoft.com/office/powerpoint/2010/main" val="3913182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10.1 Se sim, quanto tempo levou para que seu investimento retornasse para a empresa?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2.435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49006" y="217541"/>
            <a:ext cx="8818794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338017" y="302431"/>
            <a:ext cx="855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Quanto tempo para o valor investido retornar?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53A52CA9-08EB-422A-B6C0-2E72E88851DC}"/>
              </a:ext>
            </a:extLst>
          </p:cNvPr>
          <p:cNvSpPr/>
          <p:nvPr/>
        </p:nvSpPr>
        <p:spPr>
          <a:xfrm>
            <a:off x="7315200" y="2512412"/>
            <a:ext cx="4371975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Mais de 40% dos</a:t>
            </a: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empresários disseram que o tempo para foi valor investido retornar para a empresa foi de até seis meses.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500" baseline="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</a:t>
            </a:r>
            <a:r>
              <a:rPr lang="pt-BR" sz="15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outro lado, quase 15% dos entrevistados obtiveram retorno do valor investido somente após 12 meses.</a:t>
            </a:r>
            <a:endParaRPr lang="pt-BR" sz="1500" baseline="0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3F972512-E8B2-4310-B3F4-F4C6CE84121C}"/>
              </a:ext>
            </a:extLst>
          </p:cNvPr>
          <p:cNvCxnSpPr>
            <a:cxnSpLocks/>
          </p:cNvCxnSpPr>
          <p:nvPr/>
        </p:nvCxnSpPr>
        <p:spPr>
          <a:xfrm>
            <a:off x="7396855" y="2510261"/>
            <a:ext cx="1980000" cy="0"/>
          </a:xfrm>
          <a:prstGeom prst="line">
            <a:avLst/>
          </a:prstGeom>
          <a:ln w="28575">
            <a:solidFill>
              <a:srgbClr val="2B47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 63">
            <a:hlinkClick r:id="rId3" action="ppaction://hlinksldjump"/>
          </p:cNvPr>
          <p:cNvSpPr/>
          <p:nvPr/>
        </p:nvSpPr>
        <p:spPr>
          <a:xfrm>
            <a:off x="6186580" y="1141553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65" name="Retângulo 64">
            <a:hlinkClick r:id="rId4" action="ppaction://hlinksldjump"/>
          </p:cNvPr>
          <p:cNvSpPr/>
          <p:nvPr/>
        </p:nvSpPr>
        <p:spPr>
          <a:xfrm>
            <a:off x="7705910" y="1141553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66" name="Retângulo 65">
            <a:hlinkClick r:id="rId5" action="ppaction://hlinksldjump"/>
          </p:cNvPr>
          <p:cNvSpPr/>
          <p:nvPr/>
        </p:nvSpPr>
        <p:spPr>
          <a:xfrm>
            <a:off x="4666706" y="1141553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  <p:graphicFrame>
        <p:nvGraphicFramePr>
          <p:cNvPr id="67" name="Gráfico 66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788599"/>
              </p:ext>
            </p:extLst>
          </p:nvPr>
        </p:nvGraphicFramePr>
        <p:xfrm>
          <a:off x="249005" y="1480008"/>
          <a:ext cx="6266095" cy="4712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05735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10.1 Se sim, quanto tempo levou para que seu investimento retornasse para a empresa?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2.435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46311"/>
              </p:ext>
            </p:extLst>
          </p:nvPr>
        </p:nvGraphicFramePr>
        <p:xfrm>
          <a:off x="-5194" y="2074033"/>
          <a:ext cx="12024001" cy="186889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483945">
                  <a:extLst>
                    <a:ext uri="{9D8B030D-6E8A-4147-A177-3AD203B41FA5}">
                      <a16:colId xmlns:a16="http://schemas.microsoft.com/office/drawing/2014/main" val="3047009264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1240192624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2247394357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3951245029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3024081836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1843527673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1877216447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1120866166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3948623825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482102375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88178792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3182803101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2539148316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3371378590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1738223583"/>
                    </a:ext>
                  </a:extLst>
                </a:gridCol>
              </a:tblGrid>
              <a:tr h="283606">
                <a:tc>
                  <a:txBody>
                    <a:bodyPr/>
                    <a:lstStyle/>
                    <a:p>
                      <a:pPr algn="r" fontAlgn="b"/>
                      <a:endParaRPr lang="pt-BR" sz="130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954971"/>
                  </a:ext>
                </a:extLst>
              </a:tr>
              <a:tr h="26421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Menos de 3 meses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33582"/>
                  </a:ext>
                </a:extLst>
              </a:tr>
              <a:tr h="26421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 3 e 6 meses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765642"/>
                  </a:ext>
                </a:extLst>
              </a:tr>
              <a:tr h="26421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 6 e 9 meses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458402"/>
                  </a:ext>
                </a:extLst>
              </a:tr>
              <a:tr h="26421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 9 e 12 meses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391818"/>
                  </a:ext>
                </a:extLst>
              </a:tr>
              <a:tr h="26421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 de 12 meses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430098"/>
                  </a:ext>
                </a:extLst>
              </a:tr>
              <a:tr h="26421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sabe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088475"/>
                  </a:ext>
                </a:extLst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018957"/>
              </p:ext>
            </p:extLst>
          </p:nvPr>
        </p:nvGraphicFramePr>
        <p:xfrm>
          <a:off x="-5194" y="4154772"/>
          <a:ext cx="11483996" cy="193864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487644">
                  <a:extLst>
                    <a:ext uri="{9D8B030D-6E8A-4147-A177-3AD203B41FA5}">
                      <a16:colId xmlns:a16="http://schemas.microsoft.com/office/drawing/2014/main" val="3047009264"/>
                    </a:ext>
                  </a:extLst>
                </a:gridCol>
                <a:gridCol w="615104">
                  <a:extLst>
                    <a:ext uri="{9D8B030D-6E8A-4147-A177-3AD203B41FA5}">
                      <a16:colId xmlns:a16="http://schemas.microsoft.com/office/drawing/2014/main" val="1240192624"/>
                    </a:ext>
                  </a:extLst>
                </a:gridCol>
                <a:gridCol w="615104">
                  <a:extLst>
                    <a:ext uri="{9D8B030D-6E8A-4147-A177-3AD203B41FA5}">
                      <a16:colId xmlns:a16="http://schemas.microsoft.com/office/drawing/2014/main" val="2247394357"/>
                    </a:ext>
                  </a:extLst>
                </a:gridCol>
                <a:gridCol w="615104">
                  <a:extLst>
                    <a:ext uri="{9D8B030D-6E8A-4147-A177-3AD203B41FA5}">
                      <a16:colId xmlns:a16="http://schemas.microsoft.com/office/drawing/2014/main" val="3951245029"/>
                    </a:ext>
                  </a:extLst>
                </a:gridCol>
                <a:gridCol w="615104">
                  <a:extLst>
                    <a:ext uri="{9D8B030D-6E8A-4147-A177-3AD203B41FA5}">
                      <a16:colId xmlns:a16="http://schemas.microsoft.com/office/drawing/2014/main" val="3024081836"/>
                    </a:ext>
                  </a:extLst>
                </a:gridCol>
                <a:gridCol w="615104">
                  <a:extLst>
                    <a:ext uri="{9D8B030D-6E8A-4147-A177-3AD203B41FA5}">
                      <a16:colId xmlns:a16="http://schemas.microsoft.com/office/drawing/2014/main" val="1843527673"/>
                    </a:ext>
                  </a:extLst>
                </a:gridCol>
                <a:gridCol w="615104">
                  <a:extLst>
                    <a:ext uri="{9D8B030D-6E8A-4147-A177-3AD203B41FA5}">
                      <a16:colId xmlns:a16="http://schemas.microsoft.com/office/drawing/2014/main" val="1877216447"/>
                    </a:ext>
                  </a:extLst>
                </a:gridCol>
                <a:gridCol w="615104">
                  <a:extLst>
                    <a:ext uri="{9D8B030D-6E8A-4147-A177-3AD203B41FA5}">
                      <a16:colId xmlns:a16="http://schemas.microsoft.com/office/drawing/2014/main" val="1120866166"/>
                    </a:ext>
                  </a:extLst>
                </a:gridCol>
                <a:gridCol w="615104">
                  <a:extLst>
                    <a:ext uri="{9D8B030D-6E8A-4147-A177-3AD203B41FA5}">
                      <a16:colId xmlns:a16="http://schemas.microsoft.com/office/drawing/2014/main" val="3948623825"/>
                    </a:ext>
                  </a:extLst>
                </a:gridCol>
                <a:gridCol w="615104">
                  <a:extLst>
                    <a:ext uri="{9D8B030D-6E8A-4147-A177-3AD203B41FA5}">
                      <a16:colId xmlns:a16="http://schemas.microsoft.com/office/drawing/2014/main" val="482102375"/>
                    </a:ext>
                  </a:extLst>
                </a:gridCol>
                <a:gridCol w="615104">
                  <a:extLst>
                    <a:ext uri="{9D8B030D-6E8A-4147-A177-3AD203B41FA5}">
                      <a16:colId xmlns:a16="http://schemas.microsoft.com/office/drawing/2014/main" val="88178792"/>
                    </a:ext>
                  </a:extLst>
                </a:gridCol>
                <a:gridCol w="615104">
                  <a:extLst>
                    <a:ext uri="{9D8B030D-6E8A-4147-A177-3AD203B41FA5}">
                      <a16:colId xmlns:a16="http://schemas.microsoft.com/office/drawing/2014/main" val="3182803101"/>
                    </a:ext>
                  </a:extLst>
                </a:gridCol>
                <a:gridCol w="615104">
                  <a:extLst>
                    <a:ext uri="{9D8B030D-6E8A-4147-A177-3AD203B41FA5}">
                      <a16:colId xmlns:a16="http://schemas.microsoft.com/office/drawing/2014/main" val="2539148316"/>
                    </a:ext>
                  </a:extLst>
                </a:gridCol>
                <a:gridCol w="615104">
                  <a:extLst>
                    <a:ext uri="{9D8B030D-6E8A-4147-A177-3AD203B41FA5}">
                      <a16:colId xmlns:a16="http://schemas.microsoft.com/office/drawing/2014/main" val="3371378590"/>
                    </a:ext>
                  </a:extLst>
                </a:gridCol>
              </a:tblGrid>
              <a:tr h="294189">
                <a:tc>
                  <a:txBody>
                    <a:bodyPr/>
                    <a:lstStyle/>
                    <a:p>
                      <a:pPr algn="r" fontAlgn="b"/>
                      <a:endParaRPr lang="pt-BR" sz="130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954971"/>
                  </a:ext>
                </a:extLst>
              </a:tr>
              <a:tr h="27407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Menos de 3 meses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33582"/>
                  </a:ext>
                </a:extLst>
              </a:tr>
              <a:tr h="27407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 3 e 6 meses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765642"/>
                  </a:ext>
                </a:extLst>
              </a:tr>
              <a:tr h="27407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 6 e 9 meses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458402"/>
                  </a:ext>
                </a:extLst>
              </a:tr>
              <a:tr h="27407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 9 e 12 meses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391818"/>
                  </a:ext>
                </a:extLst>
              </a:tr>
              <a:tr h="27407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 de 12 meses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430098"/>
                  </a:ext>
                </a:extLst>
              </a:tr>
              <a:tr h="27407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sabe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088475"/>
                  </a:ext>
                </a:extLst>
              </a:tr>
            </a:tbl>
          </a:graphicData>
        </a:graphic>
      </p:graphicFrame>
      <p:sp>
        <p:nvSpPr>
          <p:cNvPr id="24" name="Retângulo 23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49006" y="217541"/>
            <a:ext cx="8818794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338017" y="302431"/>
            <a:ext cx="855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Quanto tempo para o valor investido retornar?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30" name="Retângulo 29">
            <a:hlinkClick r:id="rId3" action="ppaction://hlinksldjump"/>
          </p:cNvPr>
          <p:cNvSpPr/>
          <p:nvPr/>
        </p:nvSpPr>
        <p:spPr>
          <a:xfrm>
            <a:off x="6186580" y="1141553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31" name="Retângulo 30">
            <a:hlinkClick r:id="rId4" action="ppaction://hlinksldjump"/>
          </p:cNvPr>
          <p:cNvSpPr/>
          <p:nvPr/>
        </p:nvSpPr>
        <p:spPr>
          <a:xfrm>
            <a:off x="7705910" y="1141553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32" name="Retângulo 31">
            <a:hlinkClick r:id="rId5" action="ppaction://hlinksldjump"/>
          </p:cNvPr>
          <p:cNvSpPr/>
          <p:nvPr/>
        </p:nvSpPr>
        <p:spPr>
          <a:xfrm>
            <a:off x="4666706" y="1141553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</p:spTree>
    <p:extLst>
      <p:ext uri="{BB962C8B-B14F-4D97-AF65-F5344CB8AC3E}">
        <p14:creationId xmlns:p14="http://schemas.microsoft.com/office/powerpoint/2010/main" val="2276552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10.1 Se sim, quanto tempo levou para que seu investimento retornasse para a empresa?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2.435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07" name="Tabela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334458"/>
              </p:ext>
            </p:extLst>
          </p:nvPr>
        </p:nvGraphicFramePr>
        <p:xfrm>
          <a:off x="0" y="2458041"/>
          <a:ext cx="11113414" cy="3399833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767699">
                  <a:extLst>
                    <a:ext uri="{9D8B030D-6E8A-4147-A177-3AD203B41FA5}">
                      <a16:colId xmlns:a16="http://schemas.microsoft.com/office/drawing/2014/main" val="3047009264"/>
                    </a:ext>
                  </a:extLst>
                </a:gridCol>
                <a:gridCol w="1130946">
                  <a:extLst>
                    <a:ext uri="{9D8B030D-6E8A-4147-A177-3AD203B41FA5}">
                      <a16:colId xmlns:a16="http://schemas.microsoft.com/office/drawing/2014/main" val="1240192624"/>
                    </a:ext>
                  </a:extLst>
                </a:gridCol>
                <a:gridCol w="1130946">
                  <a:extLst>
                    <a:ext uri="{9D8B030D-6E8A-4147-A177-3AD203B41FA5}">
                      <a16:colId xmlns:a16="http://schemas.microsoft.com/office/drawing/2014/main" val="2247394357"/>
                    </a:ext>
                  </a:extLst>
                </a:gridCol>
                <a:gridCol w="1130946">
                  <a:extLst>
                    <a:ext uri="{9D8B030D-6E8A-4147-A177-3AD203B41FA5}">
                      <a16:colId xmlns:a16="http://schemas.microsoft.com/office/drawing/2014/main" val="3951245029"/>
                    </a:ext>
                  </a:extLst>
                </a:gridCol>
                <a:gridCol w="161925">
                  <a:extLst>
                    <a:ext uri="{9D8B030D-6E8A-4147-A177-3AD203B41FA5}">
                      <a16:colId xmlns:a16="http://schemas.microsoft.com/office/drawing/2014/main" val="3024081836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1843527673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185579816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71370158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542222103"/>
                    </a:ext>
                  </a:extLst>
                </a:gridCol>
              </a:tblGrid>
              <a:tr h="438016">
                <a:tc>
                  <a:txBody>
                    <a:bodyPr/>
                    <a:lstStyle/>
                    <a:p>
                      <a:pPr algn="r" fontAlgn="b"/>
                      <a:endParaRPr lang="pt-BR" sz="130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rgbClr val="1A4A5D"/>
                          </a:solidFill>
                        </a:rPr>
                        <a:t>PORTE DA EMPRESA</a:t>
                      </a:r>
                      <a:endParaRPr lang="pt-BR" sz="2000" dirty="0">
                        <a:solidFill>
                          <a:srgbClr val="1A4A5D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>
                          <a:solidFill>
                            <a:srgbClr val="1A4A5D"/>
                          </a:solidFill>
                          <a:latin typeface="+mn-lt"/>
                          <a:ea typeface="+mn-ea"/>
                          <a:cs typeface="+mn-cs"/>
                        </a:rPr>
                        <a:t>SETOR DE ATUAÇÃO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784753"/>
                  </a:ext>
                </a:extLst>
              </a:tr>
              <a:tr h="438016">
                <a:tc>
                  <a:txBody>
                    <a:bodyPr/>
                    <a:lstStyle/>
                    <a:p>
                      <a:pPr algn="r" fontAlgn="b"/>
                      <a:endParaRPr lang="pt-BR" sz="130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EPP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Comércio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Indústria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Agronegócio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Serviços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54971"/>
                  </a:ext>
                </a:extLst>
              </a:tr>
              <a:tr h="43801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Menos de 3 meses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300" u="none" strike="noStrike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33582"/>
                  </a:ext>
                </a:extLst>
              </a:tr>
              <a:tr h="41715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 3 e 6 meses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300" u="none" strike="noStrike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765642"/>
                  </a:ext>
                </a:extLst>
              </a:tr>
              <a:tr h="41715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 6 e 9 meses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300" u="none" strike="noStrike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391818"/>
                  </a:ext>
                </a:extLst>
              </a:tr>
              <a:tr h="41715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 9 e 12 meses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300" u="none" strike="noStrike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430098"/>
                  </a:ext>
                </a:extLst>
              </a:tr>
              <a:tr h="41715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 de 12 meses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300" u="none" strike="noStrike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088475"/>
                  </a:ext>
                </a:extLst>
              </a:tr>
              <a:tr h="41715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sabe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30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451708"/>
                  </a:ext>
                </a:extLst>
              </a:tr>
            </a:tbl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49006" y="217541"/>
            <a:ext cx="8818794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338017" y="302431"/>
            <a:ext cx="855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Quanto tempo para o valor investido retornar?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23" name="Retângulo 22">
            <a:hlinkClick r:id="rId3" action="ppaction://hlinksldjump"/>
          </p:cNvPr>
          <p:cNvSpPr/>
          <p:nvPr/>
        </p:nvSpPr>
        <p:spPr>
          <a:xfrm>
            <a:off x="6186580" y="1141553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7705910" y="1141553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4666706" y="1141553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</p:spTree>
    <p:extLst>
      <p:ext uri="{BB962C8B-B14F-4D97-AF65-F5344CB8AC3E}">
        <p14:creationId xmlns:p14="http://schemas.microsoft.com/office/powerpoint/2010/main" val="409361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11. A consultoria que você fez deu resultados para sua empresa? Melhorou o seu negócio? 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62615" y="152546"/>
            <a:ext cx="877661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152400" y="264331"/>
            <a:ext cx="8582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noProof="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Efetividade do Sebraetec</a:t>
            </a:r>
            <a:endParaRPr kumimoji="0" lang="pt-B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C095CA28-9D6C-42F3-AC88-A99042ED71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589513"/>
              </p:ext>
            </p:extLst>
          </p:nvPr>
        </p:nvGraphicFramePr>
        <p:xfrm>
          <a:off x="3689582" y="1754329"/>
          <a:ext cx="8129819" cy="418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2">
            <a:extLst>
              <a:ext uri="{FF2B5EF4-FFF2-40B4-BE49-F238E27FC236}">
                <a16:creationId xmlns:a16="http://schemas.microsoft.com/office/drawing/2014/main" id="{53A52CA9-08EB-422A-B6C0-2E72E88851DC}"/>
              </a:ext>
            </a:extLst>
          </p:cNvPr>
          <p:cNvSpPr/>
          <p:nvPr/>
        </p:nvSpPr>
        <p:spPr>
          <a:xfrm>
            <a:off x="701394" y="2585989"/>
            <a:ext cx="604230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Quase metade </a:t>
            </a: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 entrevistados atribuiu </a:t>
            </a:r>
            <a:r>
              <a:rPr kumimoji="0" lang="pt-BR" sz="1600" b="1" i="0" u="none" strike="noStrike" kern="1200" cap="none" spc="0" normalizeH="0" noProof="0" dirty="0">
                <a:ln>
                  <a:noFill/>
                </a:ln>
                <a:solidFill>
                  <a:srgbClr val="1A4A5D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notas altas </a:t>
            </a: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para a efetividade do Programa  Sebraetec (47%), ou seja, consideram que a consultoria deu resultados para a empresa.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Já 18% dos entrevistados atribuíram notas baixas para este item da avaliação.</a:t>
            </a:r>
            <a:endParaRPr lang="pt-BR" sz="1400" baseline="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3F972512-E8B2-4310-B3F4-F4C6CE84121C}"/>
              </a:ext>
            </a:extLst>
          </p:cNvPr>
          <p:cNvCxnSpPr>
            <a:cxnSpLocks/>
          </p:cNvCxnSpPr>
          <p:nvPr/>
        </p:nvCxnSpPr>
        <p:spPr>
          <a:xfrm>
            <a:off x="829094" y="4450435"/>
            <a:ext cx="1980000" cy="0"/>
          </a:xfrm>
          <a:prstGeom prst="line">
            <a:avLst/>
          </a:prstGeom>
          <a:ln>
            <a:solidFill>
              <a:srgbClr val="2B47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EECB6AB2-7514-4E65-A964-C64EC1875025}"/>
              </a:ext>
            </a:extLst>
          </p:cNvPr>
          <p:cNvCxnSpPr>
            <a:cxnSpLocks/>
          </p:cNvCxnSpPr>
          <p:nvPr/>
        </p:nvCxnSpPr>
        <p:spPr>
          <a:xfrm>
            <a:off x="3920491" y="5669483"/>
            <a:ext cx="7668000" cy="0"/>
          </a:xfrm>
          <a:prstGeom prst="line">
            <a:avLst/>
          </a:prstGeom>
          <a:ln>
            <a:solidFill>
              <a:srgbClr val="2B47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Agrupar 29"/>
          <p:cNvGrpSpPr/>
          <p:nvPr/>
        </p:nvGrpSpPr>
        <p:grpSpPr>
          <a:xfrm>
            <a:off x="701395" y="1707210"/>
            <a:ext cx="2202391" cy="861774"/>
            <a:chOff x="249006" y="1772755"/>
            <a:chExt cx="2202391" cy="861774"/>
          </a:xfrm>
        </p:grpSpPr>
        <p:sp>
          <p:nvSpPr>
            <p:cNvPr id="31" name="Retângulo 30"/>
            <p:cNvSpPr/>
            <p:nvPr/>
          </p:nvSpPr>
          <p:spPr>
            <a:xfrm>
              <a:off x="249006" y="1772755"/>
              <a:ext cx="912429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5000" i="1" dirty="0">
                  <a:solidFill>
                    <a:srgbClr val="1A4A5D"/>
                  </a:solidFill>
                  <a:latin typeface="Oswald Medium" panose="00000600000000000000" pitchFamily="2" charset="0"/>
                  <a:ea typeface="Futura-Black" panose="02020500000000000000" pitchFamily="18" charset="0"/>
                  <a:cs typeface="Futura-Black" panose="02020500000000000000" pitchFamily="18" charset="0"/>
                </a:rPr>
                <a:t>7,8</a:t>
              </a:r>
              <a:endParaRPr lang="pt-BR" sz="5000" i="1" dirty="0">
                <a:solidFill>
                  <a:srgbClr val="1A4A5D"/>
                </a:solidFill>
              </a:endParaRPr>
            </a:p>
          </p:txBody>
        </p: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3F972512-E8B2-4310-B3F4-F4C6CE84121C}"/>
                </a:ext>
              </a:extLst>
            </p:cNvPr>
            <p:cNvCxnSpPr>
              <a:cxnSpLocks/>
            </p:cNvCxnSpPr>
            <p:nvPr/>
          </p:nvCxnSpPr>
          <p:spPr>
            <a:xfrm>
              <a:off x="376704" y="2568540"/>
              <a:ext cx="1980000" cy="0"/>
            </a:xfrm>
            <a:prstGeom prst="line">
              <a:avLst/>
            </a:prstGeom>
            <a:ln>
              <a:solidFill>
                <a:srgbClr val="2B47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tângulo 32"/>
            <p:cNvSpPr/>
            <p:nvPr/>
          </p:nvSpPr>
          <p:spPr>
            <a:xfrm>
              <a:off x="1167071" y="2165332"/>
              <a:ext cx="12843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i="1" dirty="0">
                  <a:solidFill>
                    <a:srgbClr val="3494BA"/>
                  </a:solidFill>
                  <a:latin typeface="Oswald Medium" panose="00000600000000000000" pitchFamily="2" charset="0"/>
                  <a:ea typeface="Futura-Black" panose="02020500000000000000" pitchFamily="18" charset="0"/>
                  <a:cs typeface="Futura-Black" panose="02020500000000000000" pitchFamily="18" charset="0"/>
                </a:rPr>
                <a:t>NOTA MÉDIA</a:t>
              </a:r>
              <a:endParaRPr lang="pt-BR" i="1" dirty="0">
                <a:solidFill>
                  <a:srgbClr val="3494BA"/>
                </a:solidFill>
              </a:endParaRPr>
            </a:p>
          </p:txBody>
        </p:sp>
      </p:grpSp>
      <p:sp>
        <p:nvSpPr>
          <p:cNvPr id="60" name="Retângulo 59">
            <a:hlinkClick r:id="rId4" action="ppaction://hlinksldjump"/>
          </p:cNvPr>
          <p:cNvSpPr/>
          <p:nvPr/>
        </p:nvSpPr>
        <p:spPr>
          <a:xfrm>
            <a:off x="6123989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61" name="Retângulo 60">
            <a:hlinkClick r:id="rId5" action="ppaction://hlinksldjump"/>
          </p:cNvPr>
          <p:cNvSpPr/>
          <p:nvPr/>
        </p:nvSpPr>
        <p:spPr>
          <a:xfrm>
            <a:off x="7643319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62" name="Retângulo 61">
            <a:hlinkClick r:id="rId6" action="ppaction://hlinksldjump"/>
          </p:cNvPr>
          <p:cNvSpPr/>
          <p:nvPr/>
        </p:nvSpPr>
        <p:spPr>
          <a:xfrm>
            <a:off x="4604115" y="1090475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2C9D2F3D-F57A-4EA4-9C50-EF8C50874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885704"/>
              </p:ext>
            </p:extLst>
          </p:nvPr>
        </p:nvGraphicFramePr>
        <p:xfrm>
          <a:off x="970768" y="6017688"/>
          <a:ext cx="9077324" cy="506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242">
                  <a:extLst>
                    <a:ext uri="{9D8B030D-6E8A-4147-A177-3AD203B41FA5}">
                      <a16:colId xmlns:a16="http://schemas.microsoft.com/office/drawing/2014/main" val="938568355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1406782778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3358104305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659460007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780710226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111194230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2547295808"/>
                    </a:ext>
                  </a:extLst>
                </a:gridCol>
              </a:tblGrid>
              <a:tr h="220930">
                <a:tc>
                  <a:txBody>
                    <a:bodyPr/>
                    <a:lstStyle/>
                    <a:p>
                      <a:pPr algn="ctr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7,5</a:t>
                      </a:r>
                      <a:endParaRPr kumimoji="0" lang="pt-B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EDB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7,8</a:t>
                      </a:r>
                      <a:endParaRPr kumimoji="0" lang="pt-B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EDB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7,9</a:t>
                      </a:r>
                      <a:endParaRPr kumimoji="0" lang="pt-B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EDB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8,1</a:t>
                      </a:r>
                      <a:endParaRPr kumimoji="0" lang="pt-B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EDB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8,2</a:t>
                      </a:r>
                      <a:endParaRPr lang="pt-BR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7,8</a:t>
                      </a:r>
                      <a:endParaRPr lang="pt-BR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152374"/>
                  </a:ext>
                </a:extLst>
              </a:tr>
              <a:tr h="220930">
                <a:tc>
                  <a:txBody>
                    <a:bodyPr/>
                    <a:lstStyle/>
                    <a:p>
                      <a:pPr algn="ctr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2015</a:t>
                      </a:r>
                      <a:endParaRPr kumimoji="0" lang="pt-B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2016</a:t>
                      </a:r>
                      <a:endParaRPr kumimoji="0" lang="pt-B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2017</a:t>
                      </a:r>
                      <a:endParaRPr kumimoji="0" lang="pt-B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2018</a:t>
                      </a:r>
                      <a:endParaRPr kumimoji="0" lang="pt-B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2019</a:t>
                      </a:r>
                      <a:endParaRPr kumimoji="0" lang="pt-B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2020</a:t>
                      </a:r>
                      <a:endParaRPr kumimoji="0" lang="pt-B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989745"/>
                  </a:ext>
                </a:extLst>
              </a:tr>
            </a:tbl>
          </a:graphicData>
        </a:graphic>
      </p:graphicFrame>
      <p:pic>
        <p:nvPicPr>
          <p:cNvPr id="20" name="Imagem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669483"/>
            <a:ext cx="714971" cy="714971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867371" y="5699176"/>
            <a:ext cx="21916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i="1" dirty="0">
                <a:solidFill>
                  <a:srgbClr val="3494BA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Histórico das notas médias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777544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11. A consultoria que você fez deu resultados para sua empresa? Melhorou o seu negócio? 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817119546"/>
              </p:ext>
            </p:extLst>
          </p:nvPr>
        </p:nvGraphicFramePr>
        <p:xfrm>
          <a:off x="161926" y="2463766"/>
          <a:ext cx="11860580" cy="3476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1BB44F11-E0C9-4347-934F-2353EBF11E5B}"/>
              </a:ext>
            </a:extLst>
          </p:cNvPr>
          <p:cNvSpPr txBox="1"/>
          <p:nvPr/>
        </p:nvSpPr>
        <p:spPr>
          <a:xfrm>
            <a:off x="9039225" y="464969"/>
            <a:ext cx="1944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i="1" spc="600" noProof="0" dirty="0">
                <a:solidFill>
                  <a:srgbClr val="3494BA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Nota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i="1" spc="600" noProof="0" dirty="0">
                <a:solidFill>
                  <a:srgbClr val="3494BA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média</a:t>
            </a:r>
            <a:endParaRPr kumimoji="0" lang="pt-BR" sz="1600" b="0" i="1" u="none" strike="noStrike" kern="1200" cap="none" spc="60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Oswald" panose="000005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62615" y="152546"/>
            <a:ext cx="877661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152400" y="264331"/>
            <a:ext cx="8582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noProof="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Efetividade do Sebraetec</a:t>
            </a:r>
            <a:endParaRPr kumimoji="0" lang="pt-B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6123989" y="1090475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23" name="Retângulo 22">
            <a:hlinkClick r:id="rId5" action="ppaction://hlinksldjump"/>
          </p:cNvPr>
          <p:cNvSpPr/>
          <p:nvPr/>
        </p:nvSpPr>
        <p:spPr>
          <a:xfrm>
            <a:off x="7643319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4604115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</p:spTree>
    <p:extLst>
      <p:ext uri="{BB962C8B-B14F-4D97-AF65-F5344CB8AC3E}">
        <p14:creationId xmlns:p14="http://schemas.microsoft.com/office/powerpoint/2010/main" val="2708988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11. A consultoria que você fez deu resultados para sua empresa? Melhorou o seu negócio? 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B44F11-E0C9-4347-934F-2353EBF11E5B}"/>
              </a:ext>
            </a:extLst>
          </p:cNvPr>
          <p:cNvSpPr txBox="1"/>
          <p:nvPr/>
        </p:nvSpPr>
        <p:spPr>
          <a:xfrm>
            <a:off x="9039225" y="464969"/>
            <a:ext cx="1944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i="1" spc="600" noProof="0" dirty="0">
                <a:solidFill>
                  <a:srgbClr val="3494BA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Nota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i="1" spc="600" noProof="0" dirty="0">
                <a:solidFill>
                  <a:srgbClr val="3494BA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média</a:t>
            </a:r>
            <a:endParaRPr kumimoji="0" lang="pt-BR" sz="1600" b="0" i="1" u="none" strike="noStrike" kern="1200" cap="none" spc="60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Oswald" panose="000005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205" y="2030056"/>
            <a:ext cx="6002669" cy="42437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6170183" y="2030056"/>
            <a:ext cx="6002669" cy="42437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Agrupar 18"/>
          <p:cNvGrpSpPr/>
          <p:nvPr/>
        </p:nvGrpSpPr>
        <p:grpSpPr>
          <a:xfrm>
            <a:off x="406694" y="1726751"/>
            <a:ext cx="1080000" cy="1080000"/>
            <a:chOff x="940218" y="1180704"/>
            <a:chExt cx="1047049" cy="1047049"/>
          </a:xfrm>
        </p:grpSpPr>
        <p:sp>
          <p:nvSpPr>
            <p:cNvPr id="20" name="Elipse 19"/>
            <p:cNvSpPr/>
            <p:nvPr/>
          </p:nvSpPr>
          <p:spPr>
            <a:xfrm>
              <a:off x="940218" y="1180704"/>
              <a:ext cx="1047049" cy="10470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B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grpSp>
          <p:nvGrpSpPr>
            <p:cNvPr id="21" name="Group 4">
              <a:extLst>
                <a:ext uri="{FF2B5EF4-FFF2-40B4-BE49-F238E27FC236}">
                  <a16:creationId xmlns:a16="http://schemas.microsoft.com/office/drawing/2014/main" id="{66E80342-6FDB-4EA6-9340-66AC16D438B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29203" y="1327247"/>
              <a:ext cx="662286" cy="684000"/>
              <a:chOff x="545" y="2683"/>
              <a:chExt cx="488" cy="504"/>
            </a:xfrm>
            <a:solidFill>
              <a:srgbClr val="698C8C"/>
            </a:solidFill>
          </p:grpSpPr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8798554C-F46C-487D-95DB-7D028AC003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" y="2895"/>
                <a:ext cx="117" cy="292"/>
              </a:xfrm>
              <a:custGeom>
                <a:avLst/>
                <a:gdLst>
                  <a:gd name="T0" fmla="*/ 0 w 117"/>
                  <a:gd name="T1" fmla="*/ 292 h 292"/>
                  <a:gd name="T2" fmla="*/ 117 w 117"/>
                  <a:gd name="T3" fmla="*/ 292 h 292"/>
                  <a:gd name="T4" fmla="*/ 117 w 117"/>
                  <a:gd name="T5" fmla="*/ 276 h 292"/>
                  <a:gd name="T6" fmla="*/ 15 w 117"/>
                  <a:gd name="T7" fmla="*/ 276 h 292"/>
                  <a:gd name="T8" fmla="*/ 15 w 117"/>
                  <a:gd name="T9" fmla="*/ 16 h 292"/>
                  <a:gd name="T10" fmla="*/ 117 w 117"/>
                  <a:gd name="T11" fmla="*/ 16 h 292"/>
                  <a:gd name="T12" fmla="*/ 117 w 117"/>
                  <a:gd name="T13" fmla="*/ 0 h 292"/>
                  <a:gd name="T14" fmla="*/ 0 w 117"/>
                  <a:gd name="T15" fmla="*/ 0 h 292"/>
                  <a:gd name="T16" fmla="*/ 0 w 117"/>
                  <a:gd name="T17" fmla="*/ 292 h 292"/>
                  <a:gd name="T18" fmla="*/ 0 w 117"/>
                  <a:gd name="T19" fmla="*/ 292 h 292"/>
                  <a:gd name="T20" fmla="*/ 0 w 117"/>
                  <a:gd name="T2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292">
                    <a:moveTo>
                      <a:pt x="0" y="292"/>
                    </a:moveTo>
                    <a:lnTo>
                      <a:pt x="117" y="292"/>
                    </a:lnTo>
                    <a:lnTo>
                      <a:pt x="117" y="276"/>
                    </a:lnTo>
                    <a:lnTo>
                      <a:pt x="15" y="276"/>
                    </a:lnTo>
                    <a:lnTo>
                      <a:pt x="15" y="16"/>
                    </a:lnTo>
                    <a:lnTo>
                      <a:pt x="117" y="16"/>
                    </a:lnTo>
                    <a:lnTo>
                      <a:pt x="117" y="0"/>
                    </a:lnTo>
                    <a:lnTo>
                      <a:pt x="0" y="0"/>
                    </a:lnTo>
                    <a:lnTo>
                      <a:pt x="0" y="292"/>
                    </a:lnTo>
                    <a:close/>
                    <a:moveTo>
                      <a:pt x="0" y="292"/>
                    </a:moveTo>
                    <a:lnTo>
                      <a:pt x="0" y="2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2B02F716-86A3-48E2-B0D2-D1C21B1ED1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" y="2895"/>
                <a:ext cx="117" cy="292"/>
              </a:xfrm>
              <a:custGeom>
                <a:avLst/>
                <a:gdLst>
                  <a:gd name="T0" fmla="*/ 0 w 117"/>
                  <a:gd name="T1" fmla="*/ 292 h 292"/>
                  <a:gd name="T2" fmla="*/ 117 w 117"/>
                  <a:gd name="T3" fmla="*/ 292 h 292"/>
                  <a:gd name="T4" fmla="*/ 117 w 117"/>
                  <a:gd name="T5" fmla="*/ 276 h 292"/>
                  <a:gd name="T6" fmla="*/ 15 w 117"/>
                  <a:gd name="T7" fmla="*/ 276 h 292"/>
                  <a:gd name="T8" fmla="*/ 15 w 117"/>
                  <a:gd name="T9" fmla="*/ 16 h 292"/>
                  <a:gd name="T10" fmla="*/ 117 w 117"/>
                  <a:gd name="T11" fmla="*/ 16 h 292"/>
                  <a:gd name="T12" fmla="*/ 117 w 117"/>
                  <a:gd name="T13" fmla="*/ 0 h 292"/>
                  <a:gd name="T14" fmla="*/ 0 w 117"/>
                  <a:gd name="T15" fmla="*/ 0 h 292"/>
                  <a:gd name="T16" fmla="*/ 0 w 117"/>
                  <a:gd name="T17" fmla="*/ 292 h 292"/>
                  <a:gd name="T18" fmla="*/ 0 w 117"/>
                  <a:gd name="T19" fmla="*/ 292 h 292"/>
                  <a:gd name="T20" fmla="*/ 0 w 117"/>
                  <a:gd name="T2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292">
                    <a:moveTo>
                      <a:pt x="0" y="292"/>
                    </a:moveTo>
                    <a:lnTo>
                      <a:pt x="117" y="292"/>
                    </a:lnTo>
                    <a:lnTo>
                      <a:pt x="117" y="276"/>
                    </a:lnTo>
                    <a:lnTo>
                      <a:pt x="15" y="276"/>
                    </a:lnTo>
                    <a:lnTo>
                      <a:pt x="15" y="16"/>
                    </a:lnTo>
                    <a:lnTo>
                      <a:pt x="117" y="16"/>
                    </a:lnTo>
                    <a:lnTo>
                      <a:pt x="117" y="0"/>
                    </a:lnTo>
                    <a:lnTo>
                      <a:pt x="0" y="0"/>
                    </a:lnTo>
                    <a:lnTo>
                      <a:pt x="0" y="292"/>
                    </a:lnTo>
                    <a:moveTo>
                      <a:pt x="0" y="292"/>
                    </a:moveTo>
                    <a:lnTo>
                      <a:pt x="0" y="29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DDCA2687-6582-4D94-8688-96A815B82B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2895"/>
                <a:ext cx="118" cy="292"/>
              </a:xfrm>
              <a:custGeom>
                <a:avLst/>
                <a:gdLst>
                  <a:gd name="T0" fmla="*/ 0 w 118"/>
                  <a:gd name="T1" fmla="*/ 0 h 292"/>
                  <a:gd name="T2" fmla="*/ 0 w 118"/>
                  <a:gd name="T3" fmla="*/ 16 h 292"/>
                  <a:gd name="T4" fmla="*/ 102 w 118"/>
                  <a:gd name="T5" fmla="*/ 16 h 292"/>
                  <a:gd name="T6" fmla="*/ 102 w 118"/>
                  <a:gd name="T7" fmla="*/ 276 h 292"/>
                  <a:gd name="T8" fmla="*/ 0 w 118"/>
                  <a:gd name="T9" fmla="*/ 276 h 292"/>
                  <a:gd name="T10" fmla="*/ 0 w 118"/>
                  <a:gd name="T11" fmla="*/ 292 h 292"/>
                  <a:gd name="T12" fmla="*/ 118 w 118"/>
                  <a:gd name="T13" fmla="*/ 292 h 292"/>
                  <a:gd name="T14" fmla="*/ 118 w 118"/>
                  <a:gd name="T15" fmla="*/ 0 h 292"/>
                  <a:gd name="T16" fmla="*/ 0 w 118"/>
                  <a:gd name="T17" fmla="*/ 0 h 292"/>
                  <a:gd name="T18" fmla="*/ 0 w 118"/>
                  <a:gd name="T19" fmla="*/ 0 h 292"/>
                  <a:gd name="T20" fmla="*/ 0 w 118"/>
                  <a:gd name="T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92">
                    <a:moveTo>
                      <a:pt x="0" y="0"/>
                    </a:moveTo>
                    <a:lnTo>
                      <a:pt x="0" y="16"/>
                    </a:lnTo>
                    <a:lnTo>
                      <a:pt x="102" y="16"/>
                    </a:lnTo>
                    <a:lnTo>
                      <a:pt x="102" y="276"/>
                    </a:lnTo>
                    <a:lnTo>
                      <a:pt x="0" y="276"/>
                    </a:lnTo>
                    <a:lnTo>
                      <a:pt x="0" y="292"/>
                    </a:lnTo>
                    <a:lnTo>
                      <a:pt x="118" y="292"/>
                    </a:lnTo>
                    <a:lnTo>
                      <a:pt x="118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id="{1B3FD3AE-0BAB-4DA5-ACBC-ED093C8BD6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2895"/>
                <a:ext cx="118" cy="292"/>
              </a:xfrm>
              <a:custGeom>
                <a:avLst/>
                <a:gdLst>
                  <a:gd name="T0" fmla="*/ 0 w 118"/>
                  <a:gd name="T1" fmla="*/ 0 h 292"/>
                  <a:gd name="T2" fmla="*/ 0 w 118"/>
                  <a:gd name="T3" fmla="*/ 16 h 292"/>
                  <a:gd name="T4" fmla="*/ 102 w 118"/>
                  <a:gd name="T5" fmla="*/ 16 h 292"/>
                  <a:gd name="T6" fmla="*/ 102 w 118"/>
                  <a:gd name="T7" fmla="*/ 276 h 292"/>
                  <a:gd name="T8" fmla="*/ 0 w 118"/>
                  <a:gd name="T9" fmla="*/ 276 h 292"/>
                  <a:gd name="T10" fmla="*/ 0 w 118"/>
                  <a:gd name="T11" fmla="*/ 292 h 292"/>
                  <a:gd name="T12" fmla="*/ 118 w 118"/>
                  <a:gd name="T13" fmla="*/ 292 h 292"/>
                  <a:gd name="T14" fmla="*/ 118 w 118"/>
                  <a:gd name="T15" fmla="*/ 0 h 292"/>
                  <a:gd name="T16" fmla="*/ 0 w 118"/>
                  <a:gd name="T17" fmla="*/ 0 h 292"/>
                  <a:gd name="T18" fmla="*/ 0 w 118"/>
                  <a:gd name="T19" fmla="*/ 0 h 292"/>
                  <a:gd name="T20" fmla="*/ 0 w 118"/>
                  <a:gd name="T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92">
                    <a:moveTo>
                      <a:pt x="0" y="0"/>
                    </a:moveTo>
                    <a:lnTo>
                      <a:pt x="0" y="16"/>
                    </a:lnTo>
                    <a:lnTo>
                      <a:pt x="102" y="16"/>
                    </a:lnTo>
                    <a:lnTo>
                      <a:pt x="102" y="276"/>
                    </a:lnTo>
                    <a:lnTo>
                      <a:pt x="0" y="276"/>
                    </a:lnTo>
                    <a:lnTo>
                      <a:pt x="0" y="292"/>
                    </a:lnTo>
                    <a:lnTo>
                      <a:pt x="118" y="292"/>
                    </a:lnTo>
                    <a:lnTo>
                      <a:pt x="118" y="0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" name="Freeform 9">
                <a:extLst>
                  <a:ext uri="{FF2B5EF4-FFF2-40B4-BE49-F238E27FC236}">
                    <a16:creationId xmlns:a16="http://schemas.microsoft.com/office/drawing/2014/main" id="{A3F2EFEE-010D-43FA-8E43-E2EAE880FF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126B1EC8-19E0-4E0E-AC2E-94A135C75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2718F132-53AA-4C3F-99AF-F89199FFE9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04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id="{25C27F55-C810-4ED0-A992-99A938F0B8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04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71386340-333A-4B6F-8FC0-12510FA68F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B55AD700-9BE4-4D17-A861-7FFEA2EE43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B95F07B4-66C5-4B83-9DD9-519079307E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30956DD1-CC25-4E2F-9EF3-266D60BE86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E0573293-7134-4241-9F86-21332CB87D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04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7B3DEE80-2AFF-4838-BDB7-79AC35145C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04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id="{F6A5CD4E-F677-480E-8FCB-E02FF08585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325C7AA6-CAE5-4948-ABBF-B33DA88373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" name="Freeform 23">
                <a:extLst>
                  <a:ext uri="{FF2B5EF4-FFF2-40B4-BE49-F238E27FC236}">
                    <a16:creationId xmlns:a16="http://schemas.microsoft.com/office/drawing/2014/main" id="{CF3C0BC2-B249-45E4-9220-30FC86222D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6" y="2745"/>
                <a:ext cx="285" cy="442"/>
              </a:xfrm>
              <a:custGeom>
                <a:avLst/>
                <a:gdLst>
                  <a:gd name="T0" fmla="*/ 285 w 285"/>
                  <a:gd name="T1" fmla="*/ 442 h 442"/>
                  <a:gd name="T2" fmla="*/ 0 w 285"/>
                  <a:gd name="T3" fmla="*/ 442 h 442"/>
                  <a:gd name="T4" fmla="*/ 0 w 285"/>
                  <a:gd name="T5" fmla="*/ 0 h 442"/>
                  <a:gd name="T6" fmla="*/ 285 w 285"/>
                  <a:gd name="T7" fmla="*/ 0 h 442"/>
                  <a:gd name="T8" fmla="*/ 285 w 285"/>
                  <a:gd name="T9" fmla="*/ 442 h 442"/>
                  <a:gd name="T10" fmla="*/ 17 w 285"/>
                  <a:gd name="T11" fmla="*/ 426 h 442"/>
                  <a:gd name="T12" fmla="*/ 268 w 285"/>
                  <a:gd name="T13" fmla="*/ 426 h 442"/>
                  <a:gd name="T14" fmla="*/ 268 w 285"/>
                  <a:gd name="T15" fmla="*/ 16 h 442"/>
                  <a:gd name="T16" fmla="*/ 17 w 285"/>
                  <a:gd name="T17" fmla="*/ 16 h 442"/>
                  <a:gd name="T18" fmla="*/ 17 w 285"/>
                  <a:gd name="T19" fmla="*/ 426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5" h="442">
                    <a:moveTo>
                      <a:pt x="285" y="442"/>
                    </a:moveTo>
                    <a:lnTo>
                      <a:pt x="0" y="442"/>
                    </a:lnTo>
                    <a:lnTo>
                      <a:pt x="0" y="0"/>
                    </a:lnTo>
                    <a:lnTo>
                      <a:pt x="285" y="0"/>
                    </a:lnTo>
                    <a:lnTo>
                      <a:pt x="285" y="442"/>
                    </a:lnTo>
                    <a:close/>
                    <a:moveTo>
                      <a:pt x="17" y="426"/>
                    </a:moveTo>
                    <a:lnTo>
                      <a:pt x="268" y="426"/>
                    </a:lnTo>
                    <a:lnTo>
                      <a:pt x="268" y="16"/>
                    </a:lnTo>
                    <a:lnTo>
                      <a:pt x="17" y="16"/>
                    </a:lnTo>
                    <a:lnTo>
                      <a:pt x="17" y="4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D41530E0-2BCF-4BBF-A985-9AE4D6E6C1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" y="2683"/>
                <a:ext cx="253" cy="71"/>
              </a:xfrm>
              <a:custGeom>
                <a:avLst/>
                <a:gdLst>
                  <a:gd name="T0" fmla="*/ 253 w 253"/>
                  <a:gd name="T1" fmla="*/ 17 h 71"/>
                  <a:gd name="T2" fmla="*/ 253 w 253"/>
                  <a:gd name="T3" fmla="*/ 0 h 71"/>
                  <a:gd name="T4" fmla="*/ 0 w 253"/>
                  <a:gd name="T5" fmla="*/ 0 h 71"/>
                  <a:gd name="T6" fmla="*/ 0 w 253"/>
                  <a:gd name="T7" fmla="*/ 17 h 71"/>
                  <a:gd name="T8" fmla="*/ 17 w 253"/>
                  <a:gd name="T9" fmla="*/ 17 h 71"/>
                  <a:gd name="T10" fmla="*/ 17 w 253"/>
                  <a:gd name="T11" fmla="*/ 71 h 71"/>
                  <a:gd name="T12" fmla="*/ 32 w 253"/>
                  <a:gd name="T13" fmla="*/ 71 h 71"/>
                  <a:gd name="T14" fmla="*/ 32 w 253"/>
                  <a:gd name="T15" fmla="*/ 17 h 71"/>
                  <a:gd name="T16" fmla="*/ 221 w 253"/>
                  <a:gd name="T17" fmla="*/ 17 h 71"/>
                  <a:gd name="T18" fmla="*/ 221 w 253"/>
                  <a:gd name="T19" fmla="*/ 71 h 71"/>
                  <a:gd name="T20" fmla="*/ 237 w 253"/>
                  <a:gd name="T21" fmla="*/ 71 h 71"/>
                  <a:gd name="T22" fmla="*/ 237 w 253"/>
                  <a:gd name="T23" fmla="*/ 17 h 71"/>
                  <a:gd name="T24" fmla="*/ 253 w 253"/>
                  <a:gd name="T25" fmla="*/ 17 h 71"/>
                  <a:gd name="T26" fmla="*/ 253 w 253"/>
                  <a:gd name="T27" fmla="*/ 17 h 71"/>
                  <a:gd name="T28" fmla="*/ 253 w 253"/>
                  <a:gd name="T29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3" h="71">
                    <a:moveTo>
                      <a:pt x="253" y="17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71"/>
                    </a:lnTo>
                    <a:lnTo>
                      <a:pt x="32" y="71"/>
                    </a:lnTo>
                    <a:lnTo>
                      <a:pt x="32" y="17"/>
                    </a:lnTo>
                    <a:lnTo>
                      <a:pt x="221" y="17"/>
                    </a:lnTo>
                    <a:lnTo>
                      <a:pt x="221" y="71"/>
                    </a:lnTo>
                    <a:lnTo>
                      <a:pt x="237" y="71"/>
                    </a:lnTo>
                    <a:lnTo>
                      <a:pt x="237" y="17"/>
                    </a:lnTo>
                    <a:lnTo>
                      <a:pt x="253" y="17"/>
                    </a:lnTo>
                    <a:close/>
                    <a:moveTo>
                      <a:pt x="253" y="17"/>
                    </a:moveTo>
                    <a:lnTo>
                      <a:pt x="253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" name="Freeform 25">
                <a:extLst>
                  <a:ext uri="{FF2B5EF4-FFF2-40B4-BE49-F238E27FC236}">
                    <a16:creationId xmlns:a16="http://schemas.microsoft.com/office/drawing/2014/main" id="{F592F2A5-2816-4E90-B27E-5D2468206D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" y="2683"/>
                <a:ext cx="253" cy="71"/>
              </a:xfrm>
              <a:custGeom>
                <a:avLst/>
                <a:gdLst>
                  <a:gd name="T0" fmla="*/ 253 w 253"/>
                  <a:gd name="T1" fmla="*/ 17 h 71"/>
                  <a:gd name="T2" fmla="*/ 253 w 253"/>
                  <a:gd name="T3" fmla="*/ 0 h 71"/>
                  <a:gd name="T4" fmla="*/ 0 w 253"/>
                  <a:gd name="T5" fmla="*/ 0 h 71"/>
                  <a:gd name="T6" fmla="*/ 0 w 253"/>
                  <a:gd name="T7" fmla="*/ 17 h 71"/>
                  <a:gd name="T8" fmla="*/ 17 w 253"/>
                  <a:gd name="T9" fmla="*/ 17 h 71"/>
                  <a:gd name="T10" fmla="*/ 17 w 253"/>
                  <a:gd name="T11" fmla="*/ 71 h 71"/>
                  <a:gd name="T12" fmla="*/ 32 w 253"/>
                  <a:gd name="T13" fmla="*/ 71 h 71"/>
                  <a:gd name="T14" fmla="*/ 32 w 253"/>
                  <a:gd name="T15" fmla="*/ 17 h 71"/>
                  <a:gd name="T16" fmla="*/ 221 w 253"/>
                  <a:gd name="T17" fmla="*/ 17 h 71"/>
                  <a:gd name="T18" fmla="*/ 221 w 253"/>
                  <a:gd name="T19" fmla="*/ 71 h 71"/>
                  <a:gd name="T20" fmla="*/ 237 w 253"/>
                  <a:gd name="T21" fmla="*/ 71 h 71"/>
                  <a:gd name="T22" fmla="*/ 237 w 253"/>
                  <a:gd name="T23" fmla="*/ 17 h 71"/>
                  <a:gd name="T24" fmla="*/ 253 w 253"/>
                  <a:gd name="T25" fmla="*/ 17 h 71"/>
                  <a:gd name="T26" fmla="*/ 253 w 253"/>
                  <a:gd name="T27" fmla="*/ 17 h 71"/>
                  <a:gd name="T28" fmla="*/ 253 w 253"/>
                  <a:gd name="T29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3" h="71">
                    <a:moveTo>
                      <a:pt x="253" y="17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71"/>
                    </a:lnTo>
                    <a:lnTo>
                      <a:pt x="32" y="71"/>
                    </a:lnTo>
                    <a:lnTo>
                      <a:pt x="32" y="17"/>
                    </a:lnTo>
                    <a:lnTo>
                      <a:pt x="221" y="17"/>
                    </a:lnTo>
                    <a:lnTo>
                      <a:pt x="221" y="71"/>
                    </a:lnTo>
                    <a:lnTo>
                      <a:pt x="237" y="71"/>
                    </a:lnTo>
                    <a:lnTo>
                      <a:pt x="237" y="17"/>
                    </a:lnTo>
                    <a:lnTo>
                      <a:pt x="253" y="17"/>
                    </a:lnTo>
                    <a:moveTo>
                      <a:pt x="253" y="17"/>
                    </a:moveTo>
                    <a:lnTo>
                      <a:pt x="253" y="17"/>
                    </a:lnTo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" name="Freeform 26">
                <a:extLst>
                  <a:ext uri="{FF2B5EF4-FFF2-40B4-BE49-F238E27FC236}">
                    <a16:creationId xmlns:a16="http://schemas.microsoft.com/office/drawing/2014/main" id="{DC0EC5EB-0D8C-441E-AEF9-9C94B4058B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2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2 w 48"/>
                  <a:gd name="T17" fmla="*/ 17 h 48"/>
                  <a:gd name="T18" fmla="*/ 32 w 48"/>
                  <a:gd name="T19" fmla="*/ 32 h 48"/>
                  <a:gd name="T20" fmla="*/ 32 w 48"/>
                  <a:gd name="T21" fmla="*/ 32 h 48"/>
                  <a:gd name="T22" fmla="*/ 32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close/>
                    <a:moveTo>
                      <a:pt x="32" y="32"/>
                    </a:moveTo>
                    <a:lnTo>
                      <a:pt x="3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" name="Freeform 27">
                <a:extLst>
                  <a:ext uri="{FF2B5EF4-FFF2-40B4-BE49-F238E27FC236}">
                    <a16:creationId xmlns:a16="http://schemas.microsoft.com/office/drawing/2014/main" id="{5D4295C3-0E2A-4ED6-9CA6-3669F8952A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2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2 w 48"/>
                  <a:gd name="T17" fmla="*/ 17 h 48"/>
                  <a:gd name="T18" fmla="*/ 32 w 48"/>
                  <a:gd name="T19" fmla="*/ 32 h 48"/>
                  <a:gd name="T20" fmla="*/ 32 w 48"/>
                  <a:gd name="T21" fmla="*/ 32 h 48"/>
                  <a:gd name="T22" fmla="*/ 32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moveTo>
                      <a:pt x="32" y="32"/>
                    </a:moveTo>
                    <a:lnTo>
                      <a:pt x="32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" name="Freeform 28">
                <a:extLst>
                  <a:ext uri="{FF2B5EF4-FFF2-40B4-BE49-F238E27FC236}">
                    <a16:creationId xmlns:a16="http://schemas.microsoft.com/office/drawing/2014/main" id="{E612BEED-6D67-43A4-880F-FB5E4F588D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1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1 w 48"/>
                  <a:gd name="T17" fmla="*/ 17 h 48"/>
                  <a:gd name="T18" fmla="*/ 31 w 48"/>
                  <a:gd name="T19" fmla="*/ 32 h 48"/>
                  <a:gd name="T20" fmla="*/ 31 w 48"/>
                  <a:gd name="T21" fmla="*/ 32 h 48"/>
                  <a:gd name="T22" fmla="*/ 31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  <a:moveTo>
                      <a:pt x="31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1" y="17"/>
                    </a:lnTo>
                    <a:lnTo>
                      <a:pt x="31" y="32"/>
                    </a:lnTo>
                    <a:close/>
                    <a:moveTo>
                      <a:pt x="31" y="32"/>
                    </a:moveTo>
                    <a:lnTo>
                      <a:pt x="31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id="{89A05774-1A11-40BD-9197-563ABE8330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1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1 w 48"/>
                  <a:gd name="T17" fmla="*/ 17 h 48"/>
                  <a:gd name="T18" fmla="*/ 31 w 48"/>
                  <a:gd name="T19" fmla="*/ 32 h 48"/>
                  <a:gd name="T20" fmla="*/ 31 w 48"/>
                  <a:gd name="T21" fmla="*/ 32 h 48"/>
                  <a:gd name="T22" fmla="*/ 31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moveTo>
                      <a:pt x="31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1" y="17"/>
                    </a:lnTo>
                    <a:lnTo>
                      <a:pt x="31" y="32"/>
                    </a:lnTo>
                    <a:moveTo>
                      <a:pt x="31" y="32"/>
                    </a:moveTo>
                    <a:lnTo>
                      <a:pt x="31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id="{4D76B9C9-4703-4066-BD06-8E845EE233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798"/>
                <a:ext cx="47" cy="48"/>
              </a:xfrm>
              <a:custGeom>
                <a:avLst/>
                <a:gdLst>
                  <a:gd name="T0" fmla="*/ 47 w 47"/>
                  <a:gd name="T1" fmla="*/ 0 h 48"/>
                  <a:gd name="T2" fmla="*/ 0 w 47"/>
                  <a:gd name="T3" fmla="*/ 0 h 48"/>
                  <a:gd name="T4" fmla="*/ 0 w 47"/>
                  <a:gd name="T5" fmla="*/ 48 h 48"/>
                  <a:gd name="T6" fmla="*/ 47 w 47"/>
                  <a:gd name="T7" fmla="*/ 48 h 48"/>
                  <a:gd name="T8" fmla="*/ 47 w 47"/>
                  <a:gd name="T9" fmla="*/ 0 h 48"/>
                  <a:gd name="T10" fmla="*/ 32 w 47"/>
                  <a:gd name="T11" fmla="*/ 32 h 48"/>
                  <a:gd name="T12" fmla="*/ 16 w 47"/>
                  <a:gd name="T13" fmla="*/ 32 h 48"/>
                  <a:gd name="T14" fmla="*/ 16 w 47"/>
                  <a:gd name="T15" fmla="*/ 17 h 48"/>
                  <a:gd name="T16" fmla="*/ 32 w 47"/>
                  <a:gd name="T17" fmla="*/ 17 h 48"/>
                  <a:gd name="T18" fmla="*/ 32 w 47"/>
                  <a:gd name="T19" fmla="*/ 32 h 48"/>
                  <a:gd name="T20" fmla="*/ 32 w 47"/>
                  <a:gd name="T21" fmla="*/ 32 h 48"/>
                  <a:gd name="T22" fmla="*/ 32 w 47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7" y="48"/>
                    </a:lnTo>
                    <a:lnTo>
                      <a:pt x="47" y="0"/>
                    </a:lnTo>
                    <a:close/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close/>
                    <a:moveTo>
                      <a:pt x="32" y="32"/>
                    </a:moveTo>
                    <a:lnTo>
                      <a:pt x="3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id="{C5543123-D1C5-42C1-9474-E1CD61EC71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798"/>
                <a:ext cx="47" cy="48"/>
              </a:xfrm>
              <a:custGeom>
                <a:avLst/>
                <a:gdLst>
                  <a:gd name="T0" fmla="*/ 47 w 47"/>
                  <a:gd name="T1" fmla="*/ 0 h 48"/>
                  <a:gd name="T2" fmla="*/ 0 w 47"/>
                  <a:gd name="T3" fmla="*/ 0 h 48"/>
                  <a:gd name="T4" fmla="*/ 0 w 47"/>
                  <a:gd name="T5" fmla="*/ 48 h 48"/>
                  <a:gd name="T6" fmla="*/ 47 w 47"/>
                  <a:gd name="T7" fmla="*/ 48 h 48"/>
                  <a:gd name="T8" fmla="*/ 47 w 47"/>
                  <a:gd name="T9" fmla="*/ 0 h 48"/>
                  <a:gd name="T10" fmla="*/ 32 w 47"/>
                  <a:gd name="T11" fmla="*/ 32 h 48"/>
                  <a:gd name="T12" fmla="*/ 16 w 47"/>
                  <a:gd name="T13" fmla="*/ 32 h 48"/>
                  <a:gd name="T14" fmla="*/ 16 w 47"/>
                  <a:gd name="T15" fmla="*/ 17 h 48"/>
                  <a:gd name="T16" fmla="*/ 32 w 47"/>
                  <a:gd name="T17" fmla="*/ 17 h 48"/>
                  <a:gd name="T18" fmla="*/ 32 w 47"/>
                  <a:gd name="T19" fmla="*/ 32 h 48"/>
                  <a:gd name="T20" fmla="*/ 32 w 47"/>
                  <a:gd name="T21" fmla="*/ 32 h 48"/>
                  <a:gd name="T22" fmla="*/ 32 w 47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7" y="48"/>
                    </a:lnTo>
                    <a:lnTo>
                      <a:pt x="47" y="0"/>
                    </a:lnTo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moveTo>
                      <a:pt x="32" y="32"/>
                    </a:moveTo>
                    <a:lnTo>
                      <a:pt x="32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Freeform 32">
                <a:extLst>
                  <a:ext uri="{FF2B5EF4-FFF2-40B4-BE49-F238E27FC236}">
                    <a16:creationId xmlns:a16="http://schemas.microsoft.com/office/drawing/2014/main" id="{A8BF9295-168A-4FEE-B0AC-25A540D699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6" y="3043"/>
                <a:ext cx="205" cy="142"/>
              </a:xfrm>
              <a:custGeom>
                <a:avLst/>
                <a:gdLst>
                  <a:gd name="T0" fmla="*/ 351 w 396"/>
                  <a:gd name="T1" fmla="*/ 0 h 274"/>
                  <a:gd name="T2" fmla="*/ 0 w 396"/>
                  <a:gd name="T3" fmla="*/ 0 h 274"/>
                  <a:gd name="T4" fmla="*/ 0 w 396"/>
                  <a:gd name="T5" fmla="*/ 30 h 274"/>
                  <a:gd name="T6" fmla="*/ 31 w 396"/>
                  <a:gd name="T7" fmla="*/ 30 h 274"/>
                  <a:gd name="T8" fmla="*/ 31 w 396"/>
                  <a:gd name="T9" fmla="*/ 274 h 274"/>
                  <a:gd name="T10" fmla="*/ 366 w 396"/>
                  <a:gd name="T11" fmla="*/ 274 h 274"/>
                  <a:gd name="T12" fmla="*/ 366 w 396"/>
                  <a:gd name="T13" fmla="*/ 30 h 274"/>
                  <a:gd name="T14" fmla="*/ 396 w 396"/>
                  <a:gd name="T15" fmla="*/ 30 h 274"/>
                  <a:gd name="T16" fmla="*/ 396 w 396"/>
                  <a:gd name="T17" fmla="*/ 0 h 274"/>
                  <a:gd name="T18" fmla="*/ 351 w 396"/>
                  <a:gd name="T19" fmla="*/ 0 h 274"/>
                  <a:gd name="T20" fmla="*/ 61 w 396"/>
                  <a:gd name="T21" fmla="*/ 30 h 274"/>
                  <a:gd name="T22" fmla="*/ 183 w 396"/>
                  <a:gd name="T23" fmla="*/ 30 h 274"/>
                  <a:gd name="T24" fmla="*/ 183 w 396"/>
                  <a:gd name="T25" fmla="*/ 91 h 274"/>
                  <a:gd name="T26" fmla="*/ 168 w 396"/>
                  <a:gd name="T27" fmla="*/ 91 h 274"/>
                  <a:gd name="T28" fmla="*/ 122 w 396"/>
                  <a:gd name="T29" fmla="*/ 137 h 274"/>
                  <a:gd name="T30" fmla="*/ 168 w 396"/>
                  <a:gd name="T31" fmla="*/ 182 h 274"/>
                  <a:gd name="T32" fmla="*/ 183 w 396"/>
                  <a:gd name="T33" fmla="*/ 182 h 274"/>
                  <a:gd name="T34" fmla="*/ 183 w 396"/>
                  <a:gd name="T35" fmla="*/ 243 h 274"/>
                  <a:gd name="T36" fmla="*/ 61 w 396"/>
                  <a:gd name="T37" fmla="*/ 243 h 274"/>
                  <a:gd name="T38" fmla="*/ 61 w 396"/>
                  <a:gd name="T39" fmla="*/ 30 h 274"/>
                  <a:gd name="T40" fmla="*/ 183 w 396"/>
                  <a:gd name="T41" fmla="*/ 152 h 274"/>
                  <a:gd name="T42" fmla="*/ 168 w 396"/>
                  <a:gd name="T43" fmla="*/ 152 h 274"/>
                  <a:gd name="T44" fmla="*/ 152 w 396"/>
                  <a:gd name="T45" fmla="*/ 137 h 274"/>
                  <a:gd name="T46" fmla="*/ 168 w 396"/>
                  <a:gd name="T47" fmla="*/ 121 h 274"/>
                  <a:gd name="T48" fmla="*/ 183 w 396"/>
                  <a:gd name="T49" fmla="*/ 121 h 274"/>
                  <a:gd name="T50" fmla="*/ 183 w 396"/>
                  <a:gd name="T51" fmla="*/ 152 h 274"/>
                  <a:gd name="T52" fmla="*/ 213 w 396"/>
                  <a:gd name="T53" fmla="*/ 121 h 274"/>
                  <a:gd name="T54" fmla="*/ 229 w 396"/>
                  <a:gd name="T55" fmla="*/ 121 h 274"/>
                  <a:gd name="T56" fmla="*/ 244 w 396"/>
                  <a:gd name="T57" fmla="*/ 137 h 274"/>
                  <a:gd name="T58" fmla="*/ 229 w 396"/>
                  <a:gd name="T59" fmla="*/ 152 h 274"/>
                  <a:gd name="T60" fmla="*/ 213 w 396"/>
                  <a:gd name="T61" fmla="*/ 152 h 274"/>
                  <a:gd name="T62" fmla="*/ 213 w 396"/>
                  <a:gd name="T63" fmla="*/ 121 h 274"/>
                  <a:gd name="T64" fmla="*/ 335 w 396"/>
                  <a:gd name="T65" fmla="*/ 243 h 274"/>
                  <a:gd name="T66" fmla="*/ 213 w 396"/>
                  <a:gd name="T67" fmla="*/ 243 h 274"/>
                  <a:gd name="T68" fmla="*/ 213 w 396"/>
                  <a:gd name="T69" fmla="*/ 182 h 274"/>
                  <a:gd name="T70" fmla="*/ 229 w 396"/>
                  <a:gd name="T71" fmla="*/ 182 h 274"/>
                  <a:gd name="T72" fmla="*/ 274 w 396"/>
                  <a:gd name="T73" fmla="*/ 137 h 274"/>
                  <a:gd name="T74" fmla="*/ 229 w 396"/>
                  <a:gd name="T75" fmla="*/ 91 h 274"/>
                  <a:gd name="T76" fmla="*/ 213 w 396"/>
                  <a:gd name="T77" fmla="*/ 91 h 274"/>
                  <a:gd name="T78" fmla="*/ 213 w 396"/>
                  <a:gd name="T79" fmla="*/ 30 h 274"/>
                  <a:gd name="T80" fmla="*/ 335 w 396"/>
                  <a:gd name="T81" fmla="*/ 30 h 274"/>
                  <a:gd name="T82" fmla="*/ 335 w 396"/>
                  <a:gd name="T83" fmla="*/ 243 h 274"/>
                  <a:gd name="T84" fmla="*/ 335 w 396"/>
                  <a:gd name="T85" fmla="*/ 243 h 274"/>
                  <a:gd name="T86" fmla="*/ 335 w 396"/>
                  <a:gd name="T87" fmla="*/ 243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96" h="274">
                    <a:moveTo>
                      <a:pt x="35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274"/>
                      <a:pt x="31" y="274"/>
                      <a:pt x="31" y="274"/>
                    </a:cubicBezTo>
                    <a:cubicBezTo>
                      <a:pt x="366" y="274"/>
                      <a:pt x="366" y="274"/>
                      <a:pt x="366" y="274"/>
                    </a:cubicBezTo>
                    <a:cubicBezTo>
                      <a:pt x="366" y="30"/>
                      <a:pt x="366" y="30"/>
                      <a:pt x="366" y="30"/>
                    </a:cubicBezTo>
                    <a:cubicBezTo>
                      <a:pt x="396" y="30"/>
                      <a:pt x="396" y="30"/>
                      <a:pt x="396" y="30"/>
                    </a:cubicBezTo>
                    <a:cubicBezTo>
                      <a:pt x="396" y="0"/>
                      <a:pt x="396" y="0"/>
                      <a:pt x="396" y="0"/>
                    </a:cubicBezTo>
                    <a:lnTo>
                      <a:pt x="351" y="0"/>
                    </a:lnTo>
                    <a:close/>
                    <a:moveTo>
                      <a:pt x="61" y="30"/>
                    </a:moveTo>
                    <a:cubicBezTo>
                      <a:pt x="183" y="30"/>
                      <a:pt x="183" y="30"/>
                      <a:pt x="183" y="30"/>
                    </a:cubicBezTo>
                    <a:cubicBezTo>
                      <a:pt x="183" y="91"/>
                      <a:pt x="183" y="91"/>
                      <a:pt x="183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42" y="91"/>
                      <a:pt x="122" y="111"/>
                      <a:pt x="122" y="137"/>
                    </a:cubicBezTo>
                    <a:cubicBezTo>
                      <a:pt x="122" y="162"/>
                      <a:pt x="142" y="182"/>
                      <a:pt x="168" y="182"/>
                    </a:cubicBezTo>
                    <a:cubicBezTo>
                      <a:pt x="183" y="182"/>
                      <a:pt x="183" y="182"/>
                      <a:pt x="183" y="182"/>
                    </a:cubicBezTo>
                    <a:cubicBezTo>
                      <a:pt x="183" y="243"/>
                      <a:pt x="183" y="243"/>
                      <a:pt x="183" y="243"/>
                    </a:cubicBezTo>
                    <a:cubicBezTo>
                      <a:pt x="61" y="243"/>
                      <a:pt x="61" y="243"/>
                      <a:pt x="61" y="243"/>
                    </a:cubicBezTo>
                    <a:lnTo>
                      <a:pt x="61" y="30"/>
                    </a:lnTo>
                    <a:close/>
                    <a:moveTo>
                      <a:pt x="183" y="152"/>
                    </a:moveTo>
                    <a:cubicBezTo>
                      <a:pt x="168" y="152"/>
                      <a:pt x="168" y="152"/>
                      <a:pt x="168" y="152"/>
                    </a:cubicBezTo>
                    <a:cubicBezTo>
                      <a:pt x="159" y="152"/>
                      <a:pt x="152" y="145"/>
                      <a:pt x="152" y="137"/>
                    </a:cubicBezTo>
                    <a:cubicBezTo>
                      <a:pt x="152" y="128"/>
                      <a:pt x="159" y="121"/>
                      <a:pt x="168" y="121"/>
                    </a:cubicBezTo>
                    <a:cubicBezTo>
                      <a:pt x="183" y="121"/>
                      <a:pt x="183" y="121"/>
                      <a:pt x="183" y="121"/>
                    </a:cubicBezTo>
                    <a:lnTo>
                      <a:pt x="183" y="152"/>
                    </a:lnTo>
                    <a:close/>
                    <a:moveTo>
                      <a:pt x="213" y="121"/>
                    </a:moveTo>
                    <a:cubicBezTo>
                      <a:pt x="229" y="121"/>
                      <a:pt x="229" y="121"/>
                      <a:pt x="229" y="121"/>
                    </a:cubicBezTo>
                    <a:cubicBezTo>
                      <a:pt x="237" y="121"/>
                      <a:pt x="244" y="128"/>
                      <a:pt x="244" y="137"/>
                    </a:cubicBezTo>
                    <a:cubicBezTo>
                      <a:pt x="244" y="145"/>
                      <a:pt x="237" y="152"/>
                      <a:pt x="229" y="152"/>
                    </a:cubicBezTo>
                    <a:cubicBezTo>
                      <a:pt x="213" y="152"/>
                      <a:pt x="213" y="152"/>
                      <a:pt x="213" y="152"/>
                    </a:cubicBezTo>
                    <a:lnTo>
                      <a:pt x="213" y="121"/>
                    </a:lnTo>
                    <a:close/>
                    <a:moveTo>
                      <a:pt x="335" y="243"/>
                    </a:moveTo>
                    <a:cubicBezTo>
                      <a:pt x="213" y="243"/>
                      <a:pt x="213" y="243"/>
                      <a:pt x="213" y="243"/>
                    </a:cubicBezTo>
                    <a:cubicBezTo>
                      <a:pt x="213" y="182"/>
                      <a:pt x="213" y="182"/>
                      <a:pt x="213" y="182"/>
                    </a:cubicBezTo>
                    <a:cubicBezTo>
                      <a:pt x="229" y="182"/>
                      <a:pt x="229" y="182"/>
                      <a:pt x="229" y="182"/>
                    </a:cubicBezTo>
                    <a:cubicBezTo>
                      <a:pt x="254" y="182"/>
                      <a:pt x="274" y="162"/>
                      <a:pt x="274" y="137"/>
                    </a:cubicBezTo>
                    <a:cubicBezTo>
                      <a:pt x="274" y="111"/>
                      <a:pt x="254" y="91"/>
                      <a:pt x="229" y="91"/>
                    </a:cubicBezTo>
                    <a:cubicBezTo>
                      <a:pt x="213" y="91"/>
                      <a:pt x="213" y="91"/>
                      <a:pt x="213" y="91"/>
                    </a:cubicBezTo>
                    <a:cubicBezTo>
                      <a:pt x="213" y="30"/>
                      <a:pt x="213" y="30"/>
                      <a:pt x="213" y="30"/>
                    </a:cubicBezTo>
                    <a:cubicBezTo>
                      <a:pt x="335" y="30"/>
                      <a:pt x="335" y="30"/>
                      <a:pt x="335" y="30"/>
                    </a:cubicBezTo>
                    <a:lnTo>
                      <a:pt x="335" y="243"/>
                    </a:lnTo>
                    <a:close/>
                    <a:moveTo>
                      <a:pt x="335" y="243"/>
                    </a:moveTo>
                    <a:cubicBezTo>
                      <a:pt x="335" y="243"/>
                      <a:pt x="335" y="243"/>
                      <a:pt x="335" y="24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Freeform 33">
                <a:extLst>
                  <a:ext uri="{FF2B5EF4-FFF2-40B4-BE49-F238E27FC236}">
                    <a16:creationId xmlns:a16="http://schemas.microsoft.com/office/drawing/2014/main" id="{FC117C01-C443-437D-A37F-6EE8049248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Freeform 34">
                <a:extLst>
                  <a:ext uri="{FF2B5EF4-FFF2-40B4-BE49-F238E27FC236}">
                    <a16:creationId xmlns:a16="http://schemas.microsoft.com/office/drawing/2014/main" id="{CD2F1601-F3D3-491A-A1B9-82D433A78E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4" name="Freeform 35">
                <a:extLst>
                  <a:ext uri="{FF2B5EF4-FFF2-40B4-BE49-F238E27FC236}">
                    <a16:creationId xmlns:a16="http://schemas.microsoft.com/office/drawing/2014/main" id="{9099439B-B90A-4372-88CD-5B0A8EB8A6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" name="Freeform 36">
                <a:extLst>
                  <a:ext uri="{FF2B5EF4-FFF2-40B4-BE49-F238E27FC236}">
                    <a16:creationId xmlns:a16="http://schemas.microsoft.com/office/drawing/2014/main" id="{8F3F5E5F-C37C-44DD-9643-E851A2E0CB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7" name="Freeform 37">
                <a:extLst>
                  <a:ext uri="{FF2B5EF4-FFF2-40B4-BE49-F238E27FC236}">
                    <a16:creationId xmlns:a16="http://schemas.microsoft.com/office/drawing/2014/main" id="{1C6FFF6F-768A-4E01-9A56-7DF9E00DF7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869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8" name="Freeform 38">
                <a:extLst>
                  <a:ext uri="{FF2B5EF4-FFF2-40B4-BE49-F238E27FC236}">
                    <a16:creationId xmlns:a16="http://schemas.microsoft.com/office/drawing/2014/main" id="{B4E92682-3C50-4551-851B-9B403D9D49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869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Freeform 39">
                <a:extLst>
                  <a:ext uri="{FF2B5EF4-FFF2-40B4-BE49-F238E27FC236}">
                    <a16:creationId xmlns:a16="http://schemas.microsoft.com/office/drawing/2014/main" id="{48009654-3915-4D48-BA99-455AEB34AE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0" name="Freeform 40">
                <a:extLst>
                  <a:ext uri="{FF2B5EF4-FFF2-40B4-BE49-F238E27FC236}">
                    <a16:creationId xmlns:a16="http://schemas.microsoft.com/office/drawing/2014/main" id="{D800FC3C-E85D-416D-AC3E-B3D2D16F10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1" name="Freeform 41">
                <a:extLst>
                  <a:ext uri="{FF2B5EF4-FFF2-40B4-BE49-F238E27FC236}">
                    <a16:creationId xmlns:a16="http://schemas.microsoft.com/office/drawing/2014/main" id="{68FAF9EA-F9D9-4800-965B-D959CEDA5B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" name="Freeform 42">
                <a:extLst>
                  <a:ext uri="{FF2B5EF4-FFF2-40B4-BE49-F238E27FC236}">
                    <a16:creationId xmlns:a16="http://schemas.microsoft.com/office/drawing/2014/main" id="{8902A972-0C9D-48A1-9296-23809A347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Freeform 43">
                <a:extLst>
                  <a:ext uri="{FF2B5EF4-FFF2-40B4-BE49-F238E27FC236}">
                    <a16:creationId xmlns:a16="http://schemas.microsoft.com/office/drawing/2014/main" id="{2671FBE9-E693-4990-BA44-704618E90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940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Freeform 44">
                <a:extLst>
                  <a:ext uri="{FF2B5EF4-FFF2-40B4-BE49-F238E27FC236}">
                    <a16:creationId xmlns:a16="http://schemas.microsoft.com/office/drawing/2014/main" id="{E405AF63-DF86-4988-9AEA-1F5824FC7F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940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Rectangle 45">
                <a:extLst>
                  <a:ext uri="{FF2B5EF4-FFF2-40B4-BE49-F238E27FC236}">
                    <a16:creationId xmlns:a16="http://schemas.microsoft.com/office/drawing/2014/main" id="{30092474-9120-44F9-8DD2-B654CCBB4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" y="3012"/>
                <a:ext cx="174" cy="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Rectangle 46">
                <a:extLst>
                  <a:ext uri="{FF2B5EF4-FFF2-40B4-BE49-F238E27FC236}">
                    <a16:creationId xmlns:a16="http://schemas.microsoft.com/office/drawing/2014/main" id="{CE9DE08B-C29F-4C86-A036-F8F02A675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" y="3012"/>
                <a:ext cx="15" cy="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67" name="Retângulo 66"/>
          <p:cNvSpPr/>
          <p:nvPr/>
        </p:nvSpPr>
        <p:spPr>
          <a:xfrm>
            <a:off x="1558572" y="2036970"/>
            <a:ext cx="4367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PORTE DA EMPRESA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Retângulo 67"/>
          <p:cNvSpPr/>
          <p:nvPr/>
        </p:nvSpPr>
        <p:spPr>
          <a:xfrm>
            <a:off x="7351538" y="2026615"/>
            <a:ext cx="4367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SETOR DE ATUAÇÃO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9" name="Agrupar 68"/>
          <p:cNvGrpSpPr/>
          <p:nvPr/>
        </p:nvGrpSpPr>
        <p:grpSpPr>
          <a:xfrm>
            <a:off x="6140766" y="1726751"/>
            <a:ext cx="1080000" cy="1080000"/>
            <a:chOff x="7139764" y="1289579"/>
            <a:chExt cx="1047049" cy="1047049"/>
          </a:xfrm>
        </p:grpSpPr>
        <p:sp>
          <p:nvSpPr>
            <p:cNvPr id="70" name="Elipse 69"/>
            <p:cNvSpPr/>
            <p:nvPr/>
          </p:nvSpPr>
          <p:spPr>
            <a:xfrm>
              <a:off x="7139764" y="1289579"/>
              <a:ext cx="1047049" cy="10470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B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pic>
          <p:nvPicPr>
            <p:cNvPr id="71" name="Imagem 70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1288" y="1439741"/>
              <a:ext cx="684000" cy="684000"/>
            </a:xfrm>
            <a:prstGeom prst="rect">
              <a:avLst/>
            </a:prstGeom>
          </p:spPr>
        </p:pic>
      </p:grpSp>
      <p:graphicFrame>
        <p:nvGraphicFramePr>
          <p:cNvPr id="72" name="Gráfico 71"/>
          <p:cNvGraphicFramePr/>
          <p:nvPr>
            <p:extLst>
              <p:ext uri="{D42A27DB-BD31-4B8C-83A1-F6EECF244321}">
                <p14:modId xmlns:p14="http://schemas.microsoft.com/office/powerpoint/2010/main" val="2243345781"/>
              </p:ext>
            </p:extLst>
          </p:nvPr>
        </p:nvGraphicFramePr>
        <p:xfrm>
          <a:off x="1008983" y="2897464"/>
          <a:ext cx="4437042" cy="3263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3" name="Gráfico 72"/>
          <p:cNvGraphicFramePr/>
          <p:nvPr>
            <p:extLst>
              <p:ext uri="{D42A27DB-BD31-4B8C-83A1-F6EECF244321}">
                <p14:modId xmlns:p14="http://schemas.microsoft.com/office/powerpoint/2010/main" val="4160932089"/>
              </p:ext>
            </p:extLst>
          </p:nvPr>
        </p:nvGraphicFramePr>
        <p:xfrm>
          <a:off x="6680766" y="2924098"/>
          <a:ext cx="5172742" cy="3263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4" name="Retângulo 73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62615" y="152546"/>
            <a:ext cx="877661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152400" y="264331"/>
            <a:ext cx="8582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noProof="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Efetividade do Sebraetec</a:t>
            </a:r>
            <a:endParaRPr kumimoji="0" lang="pt-B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81" name="Retângulo 80">
            <a:hlinkClick r:id="rId6" action="ppaction://hlinksldjump"/>
          </p:cNvPr>
          <p:cNvSpPr/>
          <p:nvPr/>
        </p:nvSpPr>
        <p:spPr>
          <a:xfrm>
            <a:off x="6123989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82" name="Retângulo 81">
            <a:hlinkClick r:id="rId7" action="ppaction://hlinksldjump"/>
          </p:cNvPr>
          <p:cNvSpPr/>
          <p:nvPr/>
        </p:nvSpPr>
        <p:spPr>
          <a:xfrm>
            <a:off x="7643319" y="1090475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83" name="Retângulo 82">
            <a:hlinkClick r:id="rId8" action="ppaction://hlinksldjump"/>
          </p:cNvPr>
          <p:cNvSpPr/>
          <p:nvPr/>
        </p:nvSpPr>
        <p:spPr>
          <a:xfrm>
            <a:off x="4604115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</p:spTree>
    <p:extLst>
      <p:ext uri="{BB962C8B-B14F-4D97-AF65-F5344CB8AC3E}">
        <p14:creationId xmlns:p14="http://schemas.microsoft.com/office/powerpoint/2010/main" val="254118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edifício, interior&#10;&#10;Descrição gerada automaticamente">
            <a:extLst>
              <a:ext uri="{FF2B5EF4-FFF2-40B4-BE49-F238E27FC236}">
                <a16:creationId xmlns:a16="http://schemas.microsoft.com/office/drawing/2014/main" id="{A9393538-D2DC-4C6C-B0C5-09F87C6F44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66" r="7489" b="11976"/>
          <a:stretch/>
        </p:blipFill>
        <p:spPr>
          <a:xfrm>
            <a:off x="0" y="0"/>
            <a:ext cx="12191997" cy="6865456"/>
          </a:xfrm>
          <a:prstGeom prst="rect">
            <a:avLst/>
          </a:prstGeom>
        </p:spPr>
      </p:pic>
      <p:sp>
        <p:nvSpPr>
          <p:cNvPr id="8" name="Shape 11">
            <a:extLst>
              <a:ext uri="{FF2B5EF4-FFF2-40B4-BE49-F238E27FC236}">
                <a16:creationId xmlns:a16="http://schemas.microsoft.com/office/drawing/2014/main" id="{71C6A429-00AC-43A5-B50B-B55E167CBE55}"/>
              </a:ext>
            </a:extLst>
          </p:cNvPr>
          <p:cNvSpPr/>
          <p:nvPr/>
        </p:nvSpPr>
        <p:spPr>
          <a:xfrm>
            <a:off x="-1" y="-7455"/>
            <a:ext cx="12191998" cy="6865455"/>
          </a:xfrm>
          <a:prstGeom prst="rect">
            <a:avLst/>
          </a:prstGeom>
          <a:solidFill>
            <a:schemeClr val="accent1">
              <a:lumMod val="50000"/>
              <a:alpha val="78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7C5C2BC-DF58-4E6B-AAFA-5F8ECD708DE3}"/>
              </a:ext>
            </a:extLst>
          </p:cNvPr>
          <p:cNvSpPr txBox="1"/>
          <p:nvPr/>
        </p:nvSpPr>
        <p:spPr>
          <a:xfrm>
            <a:off x="180842" y="182357"/>
            <a:ext cx="10388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dirty="0">
                <a:solidFill>
                  <a:prstClr val="white">
                    <a:lumMod val="95000"/>
                  </a:prstClr>
                </a:solidFill>
                <a:latin typeface="Oswald Light" panose="00000400000000000000" pitchFamily="2" charset="0"/>
              </a:rPr>
              <a:t>PERFIL DOS ENTREVISTADOS</a:t>
            </a:r>
            <a:endParaRPr kumimoji="0" lang="pt-BR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Oswald Light" panose="00000400000000000000" pitchFamily="2" charset="0"/>
              <a:ea typeface="+mn-ea"/>
              <a:cs typeface="+mn-c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380" y="3171615"/>
            <a:ext cx="720000" cy="720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921" y="3227931"/>
            <a:ext cx="720000" cy="7200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581770" y="3947931"/>
            <a:ext cx="1442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E6BA4D"/>
                </a:solidFill>
              </a:rPr>
              <a:t>PORTE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381229" y="3891615"/>
            <a:ext cx="1442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E6BA4D"/>
                </a:solidFill>
              </a:rPr>
              <a:t>SETOR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763074" y="994304"/>
            <a:ext cx="191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E6BA4D"/>
                </a:solidFill>
              </a:rPr>
              <a:t>UF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766870"/>
              </p:ext>
            </p:extLst>
          </p:nvPr>
        </p:nvGraphicFramePr>
        <p:xfrm>
          <a:off x="992663" y="4324969"/>
          <a:ext cx="2786608" cy="2127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3304">
                  <a:extLst>
                    <a:ext uri="{9D8B030D-6E8A-4147-A177-3AD203B41FA5}">
                      <a16:colId xmlns:a16="http://schemas.microsoft.com/office/drawing/2014/main" val="2609902210"/>
                    </a:ext>
                  </a:extLst>
                </a:gridCol>
                <a:gridCol w="1393304">
                  <a:extLst>
                    <a:ext uri="{9D8B030D-6E8A-4147-A177-3AD203B41FA5}">
                      <a16:colId xmlns:a16="http://schemas.microsoft.com/office/drawing/2014/main" val="878942561"/>
                    </a:ext>
                  </a:extLst>
                </a:gridCol>
              </a:tblGrid>
              <a:tr h="5319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EPP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1.050 entrevistas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314512"/>
                  </a:ext>
                </a:extLst>
              </a:tr>
              <a:tr h="5319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ME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3.799 entrevistas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021479"/>
                  </a:ext>
                </a:extLst>
              </a:tr>
              <a:tr h="5319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MEI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1.476 entrevistas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087906"/>
                  </a:ext>
                </a:extLst>
              </a:tr>
              <a:tr h="53193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Pessoa Física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 entrevistas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612217"/>
                  </a:ext>
                </a:extLst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459462"/>
              </p:ext>
            </p:extLst>
          </p:nvPr>
        </p:nvGraphicFramePr>
        <p:xfrm>
          <a:off x="8869634" y="1394414"/>
          <a:ext cx="1753304" cy="5292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6652">
                  <a:extLst>
                    <a:ext uri="{9D8B030D-6E8A-4147-A177-3AD203B41FA5}">
                      <a16:colId xmlns:a16="http://schemas.microsoft.com/office/drawing/2014/main" val="2609902210"/>
                    </a:ext>
                  </a:extLst>
                </a:gridCol>
                <a:gridCol w="876652">
                  <a:extLst>
                    <a:ext uri="{9D8B030D-6E8A-4147-A177-3AD203B41FA5}">
                      <a16:colId xmlns:a16="http://schemas.microsoft.com/office/drawing/2014/main" val="878942561"/>
                    </a:ext>
                  </a:extLst>
                </a:gridCol>
              </a:tblGrid>
              <a:tr h="196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314512"/>
                  </a:ext>
                </a:extLst>
              </a:tr>
              <a:tr h="196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134605"/>
                  </a:ext>
                </a:extLst>
              </a:tr>
              <a:tr h="196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501662"/>
                  </a:ext>
                </a:extLst>
              </a:tr>
              <a:tr h="196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733017"/>
                  </a:ext>
                </a:extLst>
              </a:tr>
              <a:tr h="196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973885"/>
                  </a:ext>
                </a:extLst>
              </a:tr>
              <a:tr h="196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293024"/>
                  </a:ext>
                </a:extLst>
              </a:tr>
              <a:tr h="196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866432"/>
                  </a:ext>
                </a:extLst>
              </a:tr>
              <a:tr h="196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886560"/>
                  </a:ext>
                </a:extLst>
              </a:tr>
              <a:tr h="196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171715"/>
                  </a:ext>
                </a:extLst>
              </a:tr>
              <a:tr h="196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773450"/>
                  </a:ext>
                </a:extLst>
              </a:tr>
              <a:tr h="196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976659"/>
                  </a:ext>
                </a:extLst>
              </a:tr>
              <a:tr h="196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012071"/>
                  </a:ext>
                </a:extLst>
              </a:tr>
              <a:tr h="196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592189"/>
                  </a:ext>
                </a:extLst>
              </a:tr>
              <a:tr h="196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723199"/>
                  </a:ext>
                </a:extLst>
              </a:tr>
              <a:tr h="196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057182"/>
                  </a:ext>
                </a:extLst>
              </a:tr>
              <a:tr h="196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7499747"/>
                  </a:ext>
                </a:extLst>
              </a:tr>
              <a:tr h="196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417119"/>
                  </a:ext>
                </a:extLst>
              </a:tr>
              <a:tr h="196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200630"/>
                  </a:ext>
                </a:extLst>
              </a:tr>
              <a:tr h="196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660001"/>
                  </a:ext>
                </a:extLst>
              </a:tr>
              <a:tr h="196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005004"/>
                  </a:ext>
                </a:extLst>
              </a:tr>
              <a:tr h="196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013329"/>
                  </a:ext>
                </a:extLst>
              </a:tr>
              <a:tr h="196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658166"/>
                  </a:ext>
                </a:extLst>
              </a:tr>
              <a:tr h="196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143690"/>
                  </a:ext>
                </a:extLst>
              </a:tr>
              <a:tr h="196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4074236"/>
                  </a:ext>
                </a:extLst>
              </a:tr>
              <a:tr h="196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46566"/>
                  </a:ext>
                </a:extLst>
              </a:tr>
              <a:tr h="196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021479"/>
                  </a:ext>
                </a:extLst>
              </a:tr>
              <a:tr h="196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087906"/>
                  </a:ext>
                </a:extLst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2713"/>
              </p:ext>
            </p:extLst>
          </p:nvPr>
        </p:nvGraphicFramePr>
        <p:xfrm>
          <a:off x="4731692" y="4268651"/>
          <a:ext cx="2786608" cy="2527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3304">
                  <a:extLst>
                    <a:ext uri="{9D8B030D-6E8A-4147-A177-3AD203B41FA5}">
                      <a16:colId xmlns:a16="http://schemas.microsoft.com/office/drawing/2014/main" val="2609902210"/>
                    </a:ext>
                  </a:extLst>
                </a:gridCol>
                <a:gridCol w="1393304">
                  <a:extLst>
                    <a:ext uri="{9D8B030D-6E8A-4147-A177-3AD203B41FA5}">
                      <a16:colId xmlns:a16="http://schemas.microsoft.com/office/drawing/2014/main" val="878942561"/>
                    </a:ext>
                  </a:extLst>
                </a:gridCol>
              </a:tblGrid>
              <a:tr h="53818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Comércio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1.756 entrevistas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314512"/>
                  </a:ext>
                </a:extLst>
              </a:tr>
              <a:tr h="42554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Indústria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1.208 entrevistas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021479"/>
                  </a:ext>
                </a:extLst>
              </a:tr>
              <a:tr h="42554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Serviços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2.023 entrevistas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087906"/>
                  </a:ext>
                </a:extLst>
              </a:tr>
              <a:tr h="42554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Agronegócio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1.327 entrevistas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899026"/>
                  </a:ext>
                </a:extLst>
              </a:tr>
              <a:tr h="42554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entrevistas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097151"/>
                  </a:ext>
                </a:extLst>
              </a:tr>
            </a:tbl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840" y="274304"/>
            <a:ext cx="720000" cy="720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58" y="1548398"/>
            <a:ext cx="720000" cy="720000"/>
          </a:xfrm>
          <a:prstGeom prst="rect">
            <a:avLst/>
          </a:prstGeom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1152558" y="1489292"/>
            <a:ext cx="3743026" cy="802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100% das entrevistas foram realizadas com clientes que fizeram </a:t>
            </a:r>
            <a:r>
              <a:rPr lang="pt-BR" b="1" dirty="0">
                <a:solidFill>
                  <a:srgbClr val="FFC000"/>
                </a:solidFill>
              </a:rPr>
              <a:t>Consultoria</a:t>
            </a:r>
          </a:p>
        </p:txBody>
      </p:sp>
    </p:spTree>
    <p:extLst>
      <p:ext uri="{BB962C8B-B14F-4D97-AF65-F5344CB8AC3E}">
        <p14:creationId xmlns:p14="http://schemas.microsoft.com/office/powerpoint/2010/main" val="349838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-207034" y="1975448"/>
            <a:ext cx="9773728" cy="474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12. Eu vou citar algumas mudanças que o(a) </a:t>
            </a:r>
            <a:r>
              <a:rPr lang="pt-BR" sz="1200" dirty="0" err="1"/>
              <a:t>Sr</a:t>
            </a:r>
            <a:r>
              <a:rPr lang="pt-BR" sz="1200" dirty="0"/>
              <a:t>(a) possa ter feito na sua empresa como consequência do Programa Sebraetec.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49007" y="217541"/>
            <a:ext cx="881958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249006" y="325623"/>
            <a:ext cx="87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Mudanças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 </a:t>
            </a:r>
            <a:r>
              <a:rPr lang="pt-BR" sz="360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na empresa após o 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Sebraetec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49" name="Retângulo 48">
            <a:hlinkClick r:id="rId3" action="ppaction://hlinksldjump"/>
          </p:cNvPr>
          <p:cNvSpPr/>
          <p:nvPr/>
        </p:nvSpPr>
        <p:spPr>
          <a:xfrm>
            <a:off x="4667493" y="1152304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2432344"/>
              </p:ext>
            </p:extLst>
          </p:nvPr>
        </p:nvGraphicFramePr>
        <p:xfrm>
          <a:off x="0" y="2512187"/>
          <a:ext cx="12180270" cy="3937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tângulo 19"/>
          <p:cNvSpPr/>
          <p:nvPr/>
        </p:nvSpPr>
        <p:spPr>
          <a:xfrm>
            <a:off x="5152598" y="2037936"/>
            <a:ext cx="4200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1A4A5D"/>
                </a:solidFill>
                <a:latin typeface="Oswald Medium" panose="00000600000000000000" pitchFamily="2" charset="0"/>
              </a:rPr>
              <a:t>Média simples de todas as mudanças: 48,4%</a:t>
            </a:r>
            <a:endParaRPr lang="pt-BR" dirty="0">
              <a:solidFill>
                <a:srgbClr val="1A4A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97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40381" y="65156"/>
            <a:ext cx="881958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240380" y="173238"/>
            <a:ext cx="87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Mudanças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 </a:t>
            </a:r>
            <a:r>
              <a:rPr lang="pt-BR" sz="360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na empresa após o 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Sebraetec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6178741" y="965415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7698071" y="96541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4658867" y="96541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714075"/>
              </p:ext>
            </p:extLst>
          </p:nvPr>
        </p:nvGraphicFramePr>
        <p:xfrm>
          <a:off x="9506" y="1356980"/>
          <a:ext cx="12022502" cy="27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0704">
                  <a:extLst>
                    <a:ext uri="{9D8B030D-6E8A-4147-A177-3AD203B41FA5}">
                      <a16:colId xmlns:a16="http://schemas.microsoft.com/office/drawing/2014/main" val="4051789524"/>
                    </a:ext>
                  </a:extLst>
                </a:gridCol>
                <a:gridCol w="536557">
                  <a:extLst>
                    <a:ext uri="{9D8B030D-6E8A-4147-A177-3AD203B41FA5}">
                      <a16:colId xmlns:a16="http://schemas.microsoft.com/office/drawing/2014/main" val="413773249"/>
                    </a:ext>
                  </a:extLst>
                </a:gridCol>
                <a:gridCol w="536557">
                  <a:extLst>
                    <a:ext uri="{9D8B030D-6E8A-4147-A177-3AD203B41FA5}">
                      <a16:colId xmlns:a16="http://schemas.microsoft.com/office/drawing/2014/main" val="1931719617"/>
                    </a:ext>
                  </a:extLst>
                </a:gridCol>
                <a:gridCol w="536557">
                  <a:extLst>
                    <a:ext uri="{9D8B030D-6E8A-4147-A177-3AD203B41FA5}">
                      <a16:colId xmlns:a16="http://schemas.microsoft.com/office/drawing/2014/main" val="1597892681"/>
                    </a:ext>
                  </a:extLst>
                </a:gridCol>
                <a:gridCol w="536557">
                  <a:extLst>
                    <a:ext uri="{9D8B030D-6E8A-4147-A177-3AD203B41FA5}">
                      <a16:colId xmlns:a16="http://schemas.microsoft.com/office/drawing/2014/main" val="4125710732"/>
                    </a:ext>
                  </a:extLst>
                </a:gridCol>
                <a:gridCol w="536557">
                  <a:extLst>
                    <a:ext uri="{9D8B030D-6E8A-4147-A177-3AD203B41FA5}">
                      <a16:colId xmlns:a16="http://schemas.microsoft.com/office/drawing/2014/main" val="3322289996"/>
                    </a:ext>
                  </a:extLst>
                </a:gridCol>
                <a:gridCol w="536557">
                  <a:extLst>
                    <a:ext uri="{9D8B030D-6E8A-4147-A177-3AD203B41FA5}">
                      <a16:colId xmlns:a16="http://schemas.microsoft.com/office/drawing/2014/main" val="1494748050"/>
                    </a:ext>
                  </a:extLst>
                </a:gridCol>
                <a:gridCol w="536557">
                  <a:extLst>
                    <a:ext uri="{9D8B030D-6E8A-4147-A177-3AD203B41FA5}">
                      <a16:colId xmlns:a16="http://schemas.microsoft.com/office/drawing/2014/main" val="2044805365"/>
                    </a:ext>
                  </a:extLst>
                </a:gridCol>
                <a:gridCol w="536557">
                  <a:extLst>
                    <a:ext uri="{9D8B030D-6E8A-4147-A177-3AD203B41FA5}">
                      <a16:colId xmlns:a16="http://schemas.microsoft.com/office/drawing/2014/main" val="2481105589"/>
                    </a:ext>
                  </a:extLst>
                </a:gridCol>
                <a:gridCol w="536557">
                  <a:extLst>
                    <a:ext uri="{9D8B030D-6E8A-4147-A177-3AD203B41FA5}">
                      <a16:colId xmlns:a16="http://schemas.microsoft.com/office/drawing/2014/main" val="909472255"/>
                    </a:ext>
                  </a:extLst>
                </a:gridCol>
                <a:gridCol w="536557">
                  <a:extLst>
                    <a:ext uri="{9D8B030D-6E8A-4147-A177-3AD203B41FA5}">
                      <a16:colId xmlns:a16="http://schemas.microsoft.com/office/drawing/2014/main" val="1602759920"/>
                    </a:ext>
                  </a:extLst>
                </a:gridCol>
                <a:gridCol w="536557">
                  <a:extLst>
                    <a:ext uri="{9D8B030D-6E8A-4147-A177-3AD203B41FA5}">
                      <a16:colId xmlns:a16="http://schemas.microsoft.com/office/drawing/2014/main" val="2344565771"/>
                    </a:ext>
                  </a:extLst>
                </a:gridCol>
                <a:gridCol w="536557">
                  <a:extLst>
                    <a:ext uri="{9D8B030D-6E8A-4147-A177-3AD203B41FA5}">
                      <a16:colId xmlns:a16="http://schemas.microsoft.com/office/drawing/2014/main" val="2534636090"/>
                    </a:ext>
                  </a:extLst>
                </a:gridCol>
                <a:gridCol w="536557">
                  <a:extLst>
                    <a:ext uri="{9D8B030D-6E8A-4147-A177-3AD203B41FA5}">
                      <a16:colId xmlns:a16="http://schemas.microsoft.com/office/drawing/2014/main" val="3798469175"/>
                    </a:ext>
                  </a:extLst>
                </a:gridCol>
                <a:gridCol w="536557">
                  <a:extLst>
                    <a:ext uri="{9D8B030D-6E8A-4147-A177-3AD203B41FA5}">
                      <a16:colId xmlns:a16="http://schemas.microsoft.com/office/drawing/2014/main" val="3346695681"/>
                    </a:ext>
                  </a:extLst>
                </a:gridCol>
              </a:tblGrid>
              <a:tr h="174707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7699475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Vendeu em lojas virtuais, </a:t>
                      </a:r>
                      <a:r>
                        <a:rPr lang="pt-BR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marketplaces</a:t>
                      </a:r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 aplicativos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6386197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Melhorou a qualidade de produtos e serviços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6859705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Lançou algum produto ou serviço novo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2514355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Melhorou o atendimento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2977194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Reduziu desperdícios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05863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Reduziu custos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228441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Criou novo design de embalagens e produtos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3979682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Melhorou o layout da loja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077395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Criou e/ou melhorou site ou redes sociais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4843487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Obteve certificações de qualidade em produto/processo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0856958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Fez reciclagem de materiais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8256506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Otimizou o consumo de água ou energia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9858275"/>
                  </a:ext>
                </a:extLst>
              </a:tr>
              <a:tr h="201095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MÉDIA SIMPLES - TODAS AS MUDANÇAS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668253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72509"/>
              </p:ext>
            </p:extLst>
          </p:nvPr>
        </p:nvGraphicFramePr>
        <p:xfrm>
          <a:off x="0" y="4154981"/>
          <a:ext cx="11485945" cy="27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0704">
                  <a:extLst>
                    <a:ext uri="{9D8B030D-6E8A-4147-A177-3AD203B41FA5}">
                      <a16:colId xmlns:a16="http://schemas.microsoft.com/office/drawing/2014/main" val="4051789524"/>
                    </a:ext>
                  </a:extLst>
                </a:gridCol>
                <a:gridCol w="536557">
                  <a:extLst>
                    <a:ext uri="{9D8B030D-6E8A-4147-A177-3AD203B41FA5}">
                      <a16:colId xmlns:a16="http://schemas.microsoft.com/office/drawing/2014/main" val="413773249"/>
                    </a:ext>
                  </a:extLst>
                </a:gridCol>
                <a:gridCol w="536557">
                  <a:extLst>
                    <a:ext uri="{9D8B030D-6E8A-4147-A177-3AD203B41FA5}">
                      <a16:colId xmlns:a16="http://schemas.microsoft.com/office/drawing/2014/main" val="1931719617"/>
                    </a:ext>
                  </a:extLst>
                </a:gridCol>
                <a:gridCol w="536557">
                  <a:extLst>
                    <a:ext uri="{9D8B030D-6E8A-4147-A177-3AD203B41FA5}">
                      <a16:colId xmlns:a16="http://schemas.microsoft.com/office/drawing/2014/main" val="1597892681"/>
                    </a:ext>
                  </a:extLst>
                </a:gridCol>
                <a:gridCol w="536557">
                  <a:extLst>
                    <a:ext uri="{9D8B030D-6E8A-4147-A177-3AD203B41FA5}">
                      <a16:colId xmlns:a16="http://schemas.microsoft.com/office/drawing/2014/main" val="4125710732"/>
                    </a:ext>
                  </a:extLst>
                </a:gridCol>
                <a:gridCol w="536557">
                  <a:extLst>
                    <a:ext uri="{9D8B030D-6E8A-4147-A177-3AD203B41FA5}">
                      <a16:colId xmlns:a16="http://schemas.microsoft.com/office/drawing/2014/main" val="3322289996"/>
                    </a:ext>
                  </a:extLst>
                </a:gridCol>
                <a:gridCol w="536557">
                  <a:extLst>
                    <a:ext uri="{9D8B030D-6E8A-4147-A177-3AD203B41FA5}">
                      <a16:colId xmlns:a16="http://schemas.microsoft.com/office/drawing/2014/main" val="1494748050"/>
                    </a:ext>
                  </a:extLst>
                </a:gridCol>
                <a:gridCol w="536557">
                  <a:extLst>
                    <a:ext uri="{9D8B030D-6E8A-4147-A177-3AD203B41FA5}">
                      <a16:colId xmlns:a16="http://schemas.microsoft.com/office/drawing/2014/main" val="2044805365"/>
                    </a:ext>
                  </a:extLst>
                </a:gridCol>
                <a:gridCol w="536557">
                  <a:extLst>
                    <a:ext uri="{9D8B030D-6E8A-4147-A177-3AD203B41FA5}">
                      <a16:colId xmlns:a16="http://schemas.microsoft.com/office/drawing/2014/main" val="2481105589"/>
                    </a:ext>
                  </a:extLst>
                </a:gridCol>
                <a:gridCol w="536557">
                  <a:extLst>
                    <a:ext uri="{9D8B030D-6E8A-4147-A177-3AD203B41FA5}">
                      <a16:colId xmlns:a16="http://schemas.microsoft.com/office/drawing/2014/main" val="909472255"/>
                    </a:ext>
                  </a:extLst>
                </a:gridCol>
                <a:gridCol w="536557">
                  <a:extLst>
                    <a:ext uri="{9D8B030D-6E8A-4147-A177-3AD203B41FA5}">
                      <a16:colId xmlns:a16="http://schemas.microsoft.com/office/drawing/2014/main" val="1602759920"/>
                    </a:ext>
                  </a:extLst>
                </a:gridCol>
                <a:gridCol w="536557">
                  <a:extLst>
                    <a:ext uri="{9D8B030D-6E8A-4147-A177-3AD203B41FA5}">
                      <a16:colId xmlns:a16="http://schemas.microsoft.com/office/drawing/2014/main" val="2344565771"/>
                    </a:ext>
                  </a:extLst>
                </a:gridCol>
                <a:gridCol w="536557">
                  <a:extLst>
                    <a:ext uri="{9D8B030D-6E8A-4147-A177-3AD203B41FA5}">
                      <a16:colId xmlns:a16="http://schemas.microsoft.com/office/drawing/2014/main" val="2534636090"/>
                    </a:ext>
                  </a:extLst>
                </a:gridCol>
                <a:gridCol w="536557">
                  <a:extLst>
                    <a:ext uri="{9D8B030D-6E8A-4147-A177-3AD203B41FA5}">
                      <a16:colId xmlns:a16="http://schemas.microsoft.com/office/drawing/2014/main" val="3798469175"/>
                    </a:ext>
                  </a:extLst>
                </a:gridCol>
              </a:tblGrid>
              <a:tr h="174707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7699475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Vendeu em lojas virtuais, </a:t>
                      </a:r>
                      <a:r>
                        <a:rPr lang="pt-BR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marketplaces</a:t>
                      </a:r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 aplicativos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6386197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Melhorou a qualidade de produtos e serviços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6859705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Lançou algum produto ou serviço novo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2514355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Melhorou o atendimento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2977194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Reduziu desperdícios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05863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Reduziu custos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228441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Criou novo design de embalagens e produtos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3979682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Melhorou o layout da loja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077395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Criou e/ou melhorou site ou redes sociais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4843487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Obteve certificações de qualidade em produto/processo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0856958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Fez reciclagem de materiais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8256506"/>
                  </a:ext>
                </a:extLst>
              </a:tr>
              <a:tr h="17470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Otimizou o consumo de água ou energia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9858275"/>
                  </a:ext>
                </a:extLst>
              </a:tr>
              <a:tr h="201095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MÉDIA SIMPLES - TODAS AS MUDANÇAS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668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81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12. Eu vou citar algumas mudanças que o(a) </a:t>
            </a:r>
            <a:r>
              <a:rPr lang="pt-BR" sz="1200" dirty="0" err="1"/>
              <a:t>Sr</a:t>
            </a:r>
            <a:r>
              <a:rPr lang="pt-BR" sz="1200" dirty="0"/>
              <a:t>(a) possa ter feito na sua empresa como consequência do Programa Sebraetec.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49007" y="217541"/>
            <a:ext cx="881958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249006" y="325623"/>
            <a:ext cx="87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Mudanças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 </a:t>
            </a:r>
            <a:r>
              <a:rPr lang="pt-BR" sz="360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na empresa após o 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Sebraetec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108" name="Retângulo 107">
            <a:hlinkClick r:id="rId3" action="ppaction://hlinksldjump"/>
          </p:cNvPr>
          <p:cNvSpPr/>
          <p:nvPr/>
        </p:nvSpPr>
        <p:spPr>
          <a:xfrm>
            <a:off x="6187367" y="1152304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109" name="Retângulo 108">
            <a:hlinkClick r:id="rId4" action="ppaction://hlinksldjump"/>
          </p:cNvPr>
          <p:cNvSpPr/>
          <p:nvPr/>
        </p:nvSpPr>
        <p:spPr>
          <a:xfrm>
            <a:off x="7706697" y="1152304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110" name="Retângulo 109">
            <a:hlinkClick r:id="rId5" action="ppaction://hlinksldjump"/>
          </p:cNvPr>
          <p:cNvSpPr/>
          <p:nvPr/>
        </p:nvSpPr>
        <p:spPr>
          <a:xfrm>
            <a:off x="4667493" y="1152304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  <p:graphicFrame>
        <p:nvGraphicFramePr>
          <p:cNvPr id="103" name="Tabela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29530"/>
              </p:ext>
            </p:extLst>
          </p:nvPr>
        </p:nvGraphicFramePr>
        <p:xfrm>
          <a:off x="87042" y="1906122"/>
          <a:ext cx="11450687" cy="405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687">
                  <a:extLst>
                    <a:ext uri="{9D8B030D-6E8A-4147-A177-3AD203B41FA5}">
                      <a16:colId xmlns:a16="http://schemas.microsoft.com/office/drawing/2014/main" val="405178952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3773249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931719617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59789268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2571073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32228999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341442277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7263306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62329234"/>
                    </a:ext>
                  </a:extLst>
                </a:gridCol>
              </a:tblGrid>
              <a:tr h="289601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Comércio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Indústria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Agronegócio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Serviços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7699475"/>
                  </a:ext>
                </a:extLst>
              </a:tr>
              <a:tr h="289601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Vendeu em lojas virtuais, </a:t>
                      </a:r>
                      <a:r>
                        <a:rPr lang="pt-BR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marketplaces</a:t>
                      </a:r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 aplicativos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6386197"/>
                  </a:ext>
                </a:extLst>
              </a:tr>
              <a:tr h="289601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Melhorou a qualidade de produtos e serviços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6859705"/>
                  </a:ext>
                </a:extLst>
              </a:tr>
              <a:tr h="289601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Lançou algum produto ou serviço novo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2514355"/>
                  </a:ext>
                </a:extLst>
              </a:tr>
              <a:tr h="289601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Melhorou o atendimento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2977194"/>
                  </a:ext>
                </a:extLst>
              </a:tr>
              <a:tr h="289601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Reduziu desperdícios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05863"/>
                  </a:ext>
                </a:extLst>
              </a:tr>
              <a:tr h="289601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Reduziu custos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228441"/>
                  </a:ext>
                </a:extLst>
              </a:tr>
              <a:tr h="289601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Criou novo design de embalagens e produtos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3979682"/>
                  </a:ext>
                </a:extLst>
              </a:tr>
              <a:tr h="289601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Melhorou o layout da loja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077395"/>
                  </a:ext>
                </a:extLst>
              </a:tr>
              <a:tr h="289601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Criou e/ou melhorou site ou redes sociais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4843487"/>
                  </a:ext>
                </a:extLst>
              </a:tr>
              <a:tr h="289601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Obteve certificações de qualidade em produto/processo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0856958"/>
                  </a:ext>
                </a:extLst>
              </a:tr>
              <a:tr h="28960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Fez reciclagem de materiais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8256506"/>
                  </a:ext>
                </a:extLst>
              </a:tr>
              <a:tr h="28960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Otimizou o consumo de água ou energia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9858275"/>
                  </a:ext>
                </a:extLst>
              </a:tr>
              <a:tr h="289601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MÉDIA SIMPLES - TODAS AS MUDANÇAS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rgbClr val="1A4A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668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448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12. Eu vou citar algumas mudanças que o(a) </a:t>
            </a:r>
            <a:r>
              <a:rPr lang="pt-BR" sz="1200" dirty="0" err="1"/>
              <a:t>Sr</a:t>
            </a:r>
            <a:r>
              <a:rPr lang="pt-BR" sz="1200" dirty="0"/>
              <a:t>(a) possa ter feito na sua empresa como consequência do Programa Sebraetec.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49007" y="217541"/>
            <a:ext cx="881958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249006" y="325623"/>
            <a:ext cx="87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Mudanças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 </a:t>
            </a:r>
            <a:r>
              <a:rPr lang="pt-BR" sz="360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na empresa após o 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Sebraetec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47" name="Retângulo 46">
            <a:hlinkClick r:id="rId3" action="ppaction://hlinksldjump"/>
          </p:cNvPr>
          <p:cNvSpPr/>
          <p:nvPr/>
        </p:nvSpPr>
        <p:spPr>
          <a:xfrm>
            <a:off x="6187367" y="1152304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48" name="Retângulo 47">
            <a:hlinkClick r:id="rId4" action="ppaction://hlinksldjump"/>
          </p:cNvPr>
          <p:cNvSpPr/>
          <p:nvPr/>
        </p:nvSpPr>
        <p:spPr>
          <a:xfrm>
            <a:off x="7706697" y="1152304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49" name="Retângulo 48">
            <a:hlinkClick r:id="rId5" action="ppaction://hlinksldjump"/>
          </p:cNvPr>
          <p:cNvSpPr/>
          <p:nvPr/>
        </p:nvSpPr>
        <p:spPr>
          <a:xfrm>
            <a:off x="4667493" y="1152304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  <p:sp>
        <p:nvSpPr>
          <p:cNvPr id="9" name="Retângulo Arredondado 8"/>
          <p:cNvSpPr/>
          <p:nvPr/>
        </p:nvSpPr>
        <p:spPr>
          <a:xfrm>
            <a:off x="695690" y="3028334"/>
            <a:ext cx="3975119" cy="73963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00" b="1" dirty="0">
                <a:solidFill>
                  <a:schemeClr val="accent6"/>
                </a:solidFill>
              </a:rPr>
              <a:t>84% </a:t>
            </a:r>
          </a:p>
          <a:p>
            <a:pPr algn="ctr"/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fizeram pelos menos 01 </a:t>
            </a:r>
            <a:r>
              <a:rPr lang="pt-BR" sz="1400" b="1" dirty="0">
                <a:solidFill>
                  <a:schemeClr val="accent6">
                    <a:lumMod val="50000"/>
                  </a:schemeClr>
                </a:solidFill>
              </a:rPr>
              <a:t>inovação organizacional</a:t>
            </a:r>
          </a:p>
        </p:txBody>
      </p:sp>
      <p:sp>
        <p:nvSpPr>
          <p:cNvPr id="33" name="Retângulo Arredondado 32"/>
          <p:cNvSpPr/>
          <p:nvPr/>
        </p:nvSpPr>
        <p:spPr>
          <a:xfrm>
            <a:off x="692374" y="2024148"/>
            <a:ext cx="3975119" cy="739633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00" b="1" dirty="0">
                <a:solidFill>
                  <a:schemeClr val="accent6"/>
                </a:solidFill>
              </a:rPr>
              <a:t>86% </a:t>
            </a:r>
          </a:p>
          <a:p>
            <a:pPr algn="ctr"/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fizeram pelos menos 01 </a:t>
            </a:r>
            <a:r>
              <a:rPr lang="pt-BR" sz="1400" b="1" dirty="0">
                <a:solidFill>
                  <a:schemeClr val="accent6">
                    <a:lumMod val="50000"/>
                  </a:schemeClr>
                </a:solidFill>
              </a:rPr>
              <a:t>inovação de produto</a:t>
            </a:r>
          </a:p>
        </p:txBody>
      </p:sp>
      <p:sp>
        <p:nvSpPr>
          <p:cNvPr id="34" name="Retângulo Arredondado 33"/>
          <p:cNvSpPr/>
          <p:nvPr/>
        </p:nvSpPr>
        <p:spPr>
          <a:xfrm>
            <a:off x="692374" y="4057547"/>
            <a:ext cx="3975119" cy="739633"/>
          </a:xfrm>
          <a:prstGeom prst="roundRect">
            <a:avLst/>
          </a:prstGeom>
          <a:solidFill>
            <a:srgbClr val="FFC775"/>
          </a:solidFill>
          <a:ln>
            <a:solidFill>
              <a:srgbClr val="FF4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00" b="1" dirty="0">
                <a:solidFill>
                  <a:schemeClr val="accent6"/>
                </a:solidFill>
              </a:rPr>
              <a:t>79% </a:t>
            </a:r>
          </a:p>
          <a:p>
            <a:pPr algn="ctr"/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fizeram pelos menos 01 </a:t>
            </a:r>
            <a:r>
              <a:rPr lang="pt-BR" sz="1400" b="1" dirty="0">
                <a:solidFill>
                  <a:schemeClr val="accent6">
                    <a:lumMod val="50000"/>
                  </a:schemeClr>
                </a:solidFill>
              </a:rPr>
              <a:t>inovação de processo</a:t>
            </a:r>
          </a:p>
        </p:txBody>
      </p:sp>
      <p:sp>
        <p:nvSpPr>
          <p:cNvPr id="35" name="Retângulo Arredondado 34"/>
          <p:cNvSpPr/>
          <p:nvPr/>
        </p:nvSpPr>
        <p:spPr>
          <a:xfrm>
            <a:off x="692374" y="5049185"/>
            <a:ext cx="3975119" cy="7396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00" b="1" dirty="0">
                <a:solidFill>
                  <a:schemeClr val="accent6"/>
                </a:solidFill>
              </a:rPr>
              <a:t>71% </a:t>
            </a:r>
          </a:p>
          <a:p>
            <a:pPr algn="ctr"/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fizeram pelos menos 01 </a:t>
            </a:r>
            <a:r>
              <a:rPr lang="pt-BR" sz="1400" b="1" dirty="0">
                <a:solidFill>
                  <a:schemeClr val="accent6">
                    <a:lumMod val="50000"/>
                  </a:schemeClr>
                </a:solidFill>
              </a:rPr>
              <a:t>inovação de marketing</a:t>
            </a: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83" y="2786452"/>
            <a:ext cx="500165" cy="500165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84" y="1782266"/>
            <a:ext cx="500165" cy="500165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129" y="3815665"/>
            <a:ext cx="500165" cy="500165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74" y="4798484"/>
            <a:ext cx="500165" cy="500165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53A52CA9-08EB-422A-B6C0-2E72E88851DC}"/>
              </a:ext>
            </a:extLst>
          </p:cNvPr>
          <p:cNvSpPr/>
          <p:nvPr/>
        </p:nvSpPr>
        <p:spPr>
          <a:xfrm>
            <a:off x="5031854" y="2536793"/>
            <a:ext cx="6380893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 mudanças</a:t>
            </a: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relacionadas à </a:t>
            </a:r>
            <a:r>
              <a:rPr kumimoji="0" lang="pt-BR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inovação de produto ou serviços </a:t>
            </a: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foram as mais frequentemente realizadas pelos entrevistados: 86% realizaram pelo menos um tipo de inovação de produto/serviço após o Sebraetec.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5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 outro lado, 71% realizaram pelo menos um tipo de </a:t>
            </a:r>
            <a:r>
              <a:rPr lang="pt-BR" sz="16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inovação de marketing </a:t>
            </a:r>
            <a:r>
              <a:rPr lang="pt-BR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após o Programa. Embora seja um número significativo de entrevistados, as inovações de marketing foram aquelas aplicadas com menor frequência após o Sebraetec.</a:t>
            </a:r>
            <a:endParaRPr lang="pt-BR" sz="1400" baseline="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3F972512-E8B2-4310-B3F4-F4C6CE84121C}"/>
              </a:ext>
            </a:extLst>
          </p:cNvPr>
          <p:cNvCxnSpPr>
            <a:cxnSpLocks/>
          </p:cNvCxnSpPr>
          <p:nvPr/>
        </p:nvCxnSpPr>
        <p:spPr>
          <a:xfrm>
            <a:off x="5110023" y="2451669"/>
            <a:ext cx="1980000" cy="0"/>
          </a:xfrm>
          <a:prstGeom prst="line">
            <a:avLst/>
          </a:prstGeom>
          <a:ln w="28575">
            <a:solidFill>
              <a:srgbClr val="2B47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239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12. Eu vou citar algumas mudanças que o(a) </a:t>
            </a:r>
            <a:r>
              <a:rPr lang="pt-BR" sz="1200" dirty="0" err="1"/>
              <a:t>Sr</a:t>
            </a:r>
            <a:r>
              <a:rPr lang="pt-BR" sz="1200" dirty="0"/>
              <a:t>(a) possa ter feito na sua empresa como consequência do Programa Sebraetec.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49007" y="217541"/>
            <a:ext cx="881958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249006" y="325623"/>
            <a:ext cx="87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Mudanças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 </a:t>
            </a:r>
            <a:r>
              <a:rPr lang="pt-BR" sz="360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na empresa após o 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Sebraetec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120315"/>
              </p:ext>
            </p:extLst>
          </p:nvPr>
        </p:nvGraphicFramePr>
        <p:xfrm>
          <a:off x="-1495" y="2273761"/>
          <a:ext cx="12024001" cy="16883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483945">
                  <a:extLst>
                    <a:ext uri="{9D8B030D-6E8A-4147-A177-3AD203B41FA5}">
                      <a16:colId xmlns:a16="http://schemas.microsoft.com/office/drawing/2014/main" val="3047009264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1240192624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2247394357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3951245029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3024081836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1843527673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1877216447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1120866166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3948623825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482102375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88178792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3182803101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2539148316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3371378590"/>
                    </a:ext>
                  </a:extLst>
                </a:gridCol>
                <a:gridCol w="610004">
                  <a:extLst>
                    <a:ext uri="{9D8B030D-6E8A-4147-A177-3AD203B41FA5}">
                      <a16:colId xmlns:a16="http://schemas.microsoft.com/office/drawing/2014/main" val="1738223583"/>
                    </a:ext>
                  </a:extLst>
                </a:gridCol>
              </a:tblGrid>
              <a:tr h="357208">
                <a:tc>
                  <a:txBody>
                    <a:bodyPr/>
                    <a:lstStyle/>
                    <a:p>
                      <a:pPr algn="r" fontAlgn="b"/>
                      <a:endParaRPr lang="pt-BR" sz="130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954971"/>
                  </a:ext>
                </a:extLst>
              </a:tr>
              <a:tr h="33278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Realizou pelo menos 01 inovação organizacional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33582"/>
                  </a:ext>
                </a:extLst>
              </a:tr>
              <a:tr h="33278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Realizou pelo menos 01 inovação de produto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765642"/>
                  </a:ext>
                </a:extLst>
              </a:tr>
              <a:tr h="33278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Realizou pelo menos 01 inovação de processo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458402"/>
                  </a:ext>
                </a:extLst>
              </a:tr>
              <a:tr h="33278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Realizou pelo menos 01 inovação de marketing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391818"/>
                  </a:ext>
                </a:extLst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276987"/>
              </p:ext>
            </p:extLst>
          </p:nvPr>
        </p:nvGraphicFramePr>
        <p:xfrm>
          <a:off x="0" y="4248109"/>
          <a:ext cx="11483996" cy="175135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487644">
                  <a:extLst>
                    <a:ext uri="{9D8B030D-6E8A-4147-A177-3AD203B41FA5}">
                      <a16:colId xmlns:a16="http://schemas.microsoft.com/office/drawing/2014/main" val="3047009264"/>
                    </a:ext>
                  </a:extLst>
                </a:gridCol>
                <a:gridCol w="615104">
                  <a:extLst>
                    <a:ext uri="{9D8B030D-6E8A-4147-A177-3AD203B41FA5}">
                      <a16:colId xmlns:a16="http://schemas.microsoft.com/office/drawing/2014/main" val="1240192624"/>
                    </a:ext>
                  </a:extLst>
                </a:gridCol>
                <a:gridCol w="615104">
                  <a:extLst>
                    <a:ext uri="{9D8B030D-6E8A-4147-A177-3AD203B41FA5}">
                      <a16:colId xmlns:a16="http://schemas.microsoft.com/office/drawing/2014/main" val="2247394357"/>
                    </a:ext>
                  </a:extLst>
                </a:gridCol>
                <a:gridCol w="615104">
                  <a:extLst>
                    <a:ext uri="{9D8B030D-6E8A-4147-A177-3AD203B41FA5}">
                      <a16:colId xmlns:a16="http://schemas.microsoft.com/office/drawing/2014/main" val="3951245029"/>
                    </a:ext>
                  </a:extLst>
                </a:gridCol>
                <a:gridCol w="615104">
                  <a:extLst>
                    <a:ext uri="{9D8B030D-6E8A-4147-A177-3AD203B41FA5}">
                      <a16:colId xmlns:a16="http://schemas.microsoft.com/office/drawing/2014/main" val="3024081836"/>
                    </a:ext>
                  </a:extLst>
                </a:gridCol>
                <a:gridCol w="615104">
                  <a:extLst>
                    <a:ext uri="{9D8B030D-6E8A-4147-A177-3AD203B41FA5}">
                      <a16:colId xmlns:a16="http://schemas.microsoft.com/office/drawing/2014/main" val="1843527673"/>
                    </a:ext>
                  </a:extLst>
                </a:gridCol>
                <a:gridCol w="615104">
                  <a:extLst>
                    <a:ext uri="{9D8B030D-6E8A-4147-A177-3AD203B41FA5}">
                      <a16:colId xmlns:a16="http://schemas.microsoft.com/office/drawing/2014/main" val="1877216447"/>
                    </a:ext>
                  </a:extLst>
                </a:gridCol>
                <a:gridCol w="615104">
                  <a:extLst>
                    <a:ext uri="{9D8B030D-6E8A-4147-A177-3AD203B41FA5}">
                      <a16:colId xmlns:a16="http://schemas.microsoft.com/office/drawing/2014/main" val="1120866166"/>
                    </a:ext>
                  </a:extLst>
                </a:gridCol>
                <a:gridCol w="615104">
                  <a:extLst>
                    <a:ext uri="{9D8B030D-6E8A-4147-A177-3AD203B41FA5}">
                      <a16:colId xmlns:a16="http://schemas.microsoft.com/office/drawing/2014/main" val="3948623825"/>
                    </a:ext>
                  </a:extLst>
                </a:gridCol>
                <a:gridCol w="615104">
                  <a:extLst>
                    <a:ext uri="{9D8B030D-6E8A-4147-A177-3AD203B41FA5}">
                      <a16:colId xmlns:a16="http://schemas.microsoft.com/office/drawing/2014/main" val="482102375"/>
                    </a:ext>
                  </a:extLst>
                </a:gridCol>
                <a:gridCol w="615104">
                  <a:extLst>
                    <a:ext uri="{9D8B030D-6E8A-4147-A177-3AD203B41FA5}">
                      <a16:colId xmlns:a16="http://schemas.microsoft.com/office/drawing/2014/main" val="88178792"/>
                    </a:ext>
                  </a:extLst>
                </a:gridCol>
                <a:gridCol w="615104">
                  <a:extLst>
                    <a:ext uri="{9D8B030D-6E8A-4147-A177-3AD203B41FA5}">
                      <a16:colId xmlns:a16="http://schemas.microsoft.com/office/drawing/2014/main" val="3182803101"/>
                    </a:ext>
                  </a:extLst>
                </a:gridCol>
                <a:gridCol w="615104">
                  <a:extLst>
                    <a:ext uri="{9D8B030D-6E8A-4147-A177-3AD203B41FA5}">
                      <a16:colId xmlns:a16="http://schemas.microsoft.com/office/drawing/2014/main" val="2539148316"/>
                    </a:ext>
                  </a:extLst>
                </a:gridCol>
                <a:gridCol w="615104">
                  <a:extLst>
                    <a:ext uri="{9D8B030D-6E8A-4147-A177-3AD203B41FA5}">
                      <a16:colId xmlns:a16="http://schemas.microsoft.com/office/drawing/2014/main" val="3371378590"/>
                    </a:ext>
                  </a:extLst>
                </a:gridCol>
              </a:tblGrid>
              <a:tr h="370538">
                <a:tc>
                  <a:txBody>
                    <a:bodyPr/>
                    <a:lstStyle/>
                    <a:p>
                      <a:pPr algn="r" fontAlgn="b"/>
                      <a:endParaRPr lang="pt-BR" sz="130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954971"/>
                  </a:ext>
                </a:extLst>
              </a:tr>
              <a:tr h="34520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Realizou pelo menos 01 inovação organizacional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33582"/>
                  </a:ext>
                </a:extLst>
              </a:tr>
              <a:tr h="34520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Realizou pelo menos 01 inovação de produto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765642"/>
                  </a:ext>
                </a:extLst>
              </a:tr>
              <a:tr h="34520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Realizou pelo menos 01 inovação de processo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458402"/>
                  </a:ext>
                </a:extLst>
              </a:tr>
              <a:tr h="34520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Realizou pelo menos 01 inovação de marketing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391818"/>
                  </a:ext>
                </a:extLst>
              </a:tr>
            </a:tbl>
          </a:graphicData>
        </a:graphic>
      </p:graphicFrame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6187367" y="1152304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7706697" y="1152304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4667493" y="1152304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</p:spTree>
    <p:extLst>
      <p:ext uri="{BB962C8B-B14F-4D97-AF65-F5344CB8AC3E}">
        <p14:creationId xmlns:p14="http://schemas.microsoft.com/office/powerpoint/2010/main" val="518180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12. Eu vou citar algumas mudanças que o(a) </a:t>
            </a:r>
            <a:r>
              <a:rPr lang="pt-BR" sz="1200" dirty="0" err="1"/>
              <a:t>Sr</a:t>
            </a:r>
            <a:r>
              <a:rPr lang="pt-BR" sz="1200" dirty="0"/>
              <a:t>(a) possa ter feito na sua empresa como consequência do Programa Sebraetec.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1353" y="2119927"/>
            <a:ext cx="6002669" cy="42437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6189331" y="2119927"/>
            <a:ext cx="6002669" cy="42437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Agrupar 51"/>
          <p:cNvGrpSpPr/>
          <p:nvPr/>
        </p:nvGrpSpPr>
        <p:grpSpPr>
          <a:xfrm>
            <a:off x="425842" y="1816622"/>
            <a:ext cx="1080000" cy="1080000"/>
            <a:chOff x="940218" y="1180704"/>
            <a:chExt cx="1047049" cy="1047049"/>
          </a:xfrm>
        </p:grpSpPr>
        <p:sp>
          <p:nvSpPr>
            <p:cNvPr id="53" name="Elipse 52"/>
            <p:cNvSpPr/>
            <p:nvPr/>
          </p:nvSpPr>
          <p:spPr>
            <a:xfrm>
              <a:off x="940218" y="1180704"/>
              <a:ext cx="1047049" cy="10470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B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grpSp>
          <p:nvGrpSpPr>
            <p:cNvPr id="54" name="Group 4">
              <a:extLst>
                <a:ext uri="{FF2B5EF4-FFF2-40B4-BE49-F238E27FC236}">
                  <a16:creationId xmlns:a16="http://schemas.microsoft.com/office/drawing/2014/main" id="{66E80342-6FDB-4EA6-9340-66AC16D438B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29203" y="1327247"/>
              <a:ext cx="662286" cy="684000"/>
              <a:chOff x="545" y="2683"/>
              <a:chExt cx="488" cy="504"/>
            </a:xfrm>
            <a:solidFill>
              <a:srgbClr val="698C8C"/>
            </a:solidFill>
          </p:grpSpPr>
          <p:sp>
            <p:nvSpPr>
              <p:cNvPr id="55" name="Freeform 5">
                <a:extLst>
                  <a:ext uri="{FF2B5EF4-FFF2-40B4-BE49-F238E27FC236}">
                    <a16:creationId xmlns:a16="http://schemas.microsoft.com/office/drawing/2014/main" id="{8798554C-F46C-487D-95DB-7D028AC003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" y="2895"/>
                <a:ext cx="117" cy="292"/>
              </a:xfrm>
              <a:custGeom>
                <a:avLst/>
                <a:gdLst>
                  <a:gd name="T0" fmla="*/ 0 w 117"/>
                  <a:gd name="T1" fmla="*/ 292 h 292"/>
                  <a:gd name="T2" fmla="*/ 117 w 117"/>
                  <a:gd name="T3" fmla="*/ 292 h 292"/>
                  <a:gd name="T4" fmla="*/ 117 w 117"/>
                  <a:gd name="T5" fmla="*/ 276 h 292"/>
                  <a:gd name="T6" fmla="*/ 15 w 117"/>
                  <a:gd name="T7" fmla="*/ 276 h 292"/>
                  <a:gd name="T8" fmla="*/ 15 w 117"/>
                  <a:gd name="T9" fmla="*/ 16 h 292"/>
                  <a:gd name="T10" fmla="*/ 117 w 117"/>
                  <a:gd name="T11" fmla="*/ 16 h 292"/>
                  <a:gd name="T12" fmla="*/ 117 w 117"/>
                  <a:gd name="T13" fmla="*/ 0 h 292"/>
                  <a:gd name="T14" fmla="*/ 0 w 117"/>
                  <a:gd name="T15" fmla="*/ 0 h 292"/>
                  <a:gd name="T16" fmla="*/ 0 w 117"/>
                  <a:gd name="T17" fmla="*/ 292 h 292"/>
                  <a:gd name="T18" fmla="*/ 0 w 117"/>
                  <a:gd name="T19" fmla="*/ 292 h 292"/>
                  <a:gd name="T20" fmla="*/ 0 w 117"/>
                  <a:gd name="T2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292">
                    <a:moveTo>
                      <a:pt x="0" y="292"/>
                    </a:moveTo>
                    <a:lnTo>
                      <a:pt x="117" y="292"/>
                    </a:lnTo>
                    <a:lnTo>
                      <a:pt x="117" y="276"/>
                    </a:lnTo>
                    <a:lnTo>
                      <a:pt x="15" y="276"/>
                    </a:lnTo>
                    <a:lnTo>
                      <a:pt x="15" y="16"/>
                    </a:lnTo>
                    <a:lnTo>
                      <a:pt x="117" y="16"/>
                    </a:lnTo>
                    <a:lnTo>
                      <a:pt x="117" y="0"/>
                    </a:lnTo>
                    <a:lnTo>
                      <a:pt x="0" y="0"/>
                    </a:lnTo>
                    <a:lnTo>
                      <a:pt x="0" y="292"/>
                    </a:lnTo>
                    <a:close/>
                    <a:moveTo>
                      <a:pt x="0" y="292"/>
                    </a:moveTo>
                    <a:lnTo>
                      <a:pt x="0" y="2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" name="Freeform 6">
                <a:extLst>
                  <a:ext uri="{FF2B5EF4-FFF2-40B4-BE49-F238E27FC236}">
                    <a16:creationId xmlns:a16="http://schemas.microsoft.com/office/drawing/2014/main" id="{2B02F716-86A3-48E2-B0D2-D1C21B1ED1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" y="2895"/>
                <a:ext cx="117" cy="292"/>
              </a:xfrm>
              <a:custGeom>
                <a:avLst/>
                <a:gdLst>
                  <a:gd name="T0" fmla="*/ 0 w 117"/>
                  <a:gd name="T1" fmla="*/ 292 h 292"/>
                  <a:gd name="T2" fmla="*/ 117 w 117"/>
                  <a:gd name="T3" fmla="*/ 292 h 292"/>
                  <a:gd name="T4" fmla="*/ 117 w 117"/>
                  <a:gd name="T5" fmla="*/ 276 h 292"/>
                  <a:gd name="T6" fmla="*/ 15 w 117"/>
                  <a:gd name="T7" fmla="*/ 276 h 292"/>
                  <a:gd name="T8" fmla="*/ 15 w 117"/>
                  <a:gd name="T9" fmla="*/ 16 h 292"/>
                  <a:gd name="T10" fmla="*/ 117 w 117"/>
                  <a:gd name="T11" fmla="*/ 16 h 292"/>
                  <a:gd name="T12" fmla="*/ 117 w 117"/>
                  <a:gd name="T13" fmla="*/ 0 h 292"/>
                  <a:gd name="T14" fmla="*/ 0 w 117"/>
                  <a:gd name="T15" fmla="*/ 0 h 292"/>
                  <a:gd name="T16" fmla="*/ 0 w 117"/>
                  <a:gd name="T17" fmla="*/ 292 h 292"/>
                  <a:gd name="T18" fmla="*/ 0 w 117"/>
                  <a:gd name="T19" fmla="*/ 292 h 292"/>
                  <a:gd name="T20" fmla="*/ 0 w 117"/>
                  <a:gd name="T2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292">
                    <a:moveTo>
                      <a:pt x="0" y="292"/>
                    </a:moveTo>
                    <a:lnTo>
                      <a:pt x="117" y="292"/>
                    </a:lnTo>
                    <a:lnTo>
                      <a:pt x="117" y="276"/>
                    </a:lnTo>
                    <a:lnTo>
                      <a:pt x="15" y="276"/>
                    </a:lnTo>
                    <a:lnTo>
                      <a:pt x="15" y="16"/>
                    </a:lnTo>
                    <a:lnTo>
                      <a:pt x="117" y="16"/>
                    </a:lnTo>
                    <a:lnTo>
                      <a:pt x="117" y="0"/>
                    </a:lnTo>
                    <a:lnTo>
                      <a:pt x="0" y="0"/>
                    </a:lnTo>
                    <a:lnTo>
                      <a:pt x="0" y="292"/>
                    </a:lnTo>
                    <a:moveTo>
                      <a:pt x="0" y="292"/>
                    </a:moveTo>
                    <a:lnTo>
                      <a:pt x="0" y="29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7" name="Freeform 7">
                <a:extLst>
                  <a:ext uri="{FF2B5EF4-FFF2-40B4-BE49-F238E27FC236}">
                    <a16:creationId xmlns:a16="http://schemas.microsoft.com/office/drawing/2014/main" id="{DDCA2687-6582-4D94-8688-96A815B82B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2895"/>
                <a:ext cx="118" cy="292"/>
              </a:xfrm>
              <a:custGeom>
                <a:avLst/>
                <a:gdLst>
                  <a:gd name="T0" fmla="*/ 0 w 118"/>
                  <a:gd name="T1" fmla="*/ 0 h 292"/>
                  <a:gd name="T2" fmla="*/ 0 w 118"/>
                  <a:gd name="T3" fmla="*/ 16 h 292"/>
                  <a:gd name="T4" fmla="*/ 102 w 118"/>
                  <a:gd name="T5" fmla="*/ 16 h 292"/>
                  <a:gd name="T6" fmla="*/ 102 w 118"/>
                  <a:gd name="T7" fmla="*/ 276 h 292"/>
                  <a:gd name="T8" fmla="*/ 0 w 118"/>
                  <a:gd name="T9" fmla="*/ 276 h 292"/>
                  <a:gd name="T10" fmla="*/ 0 w 118"/>
                  <a:gd name="T11" fmla="*/ 292 h 292"/>
                  <a:gd name="T12" fmla="*/ 118 w 118"/>
                  <a:gd name="T13" fmla="*/ 292 h 292"/>
                  <a:gd name="T14" fmla="*/ 118 w 118"/>
                  <a:gd name="T15" fmla="*/ 0 h 292"/>
                  <a:gd name="T16" fmla="*/ 0 w 118"/>
                  <a:gd name="T17" fmla="*/ 0 h 292"/>
                  <a:gd name="T18" fmla="*/ 0 w 118"/>
                  <a:gd name="T19" fmla="*/ 0 h 292"/>
                  <a:gd name="T20" fmla="*/ 0 w 118"/>
                  <a:gd name="T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92">
                    <a:moveTo>
                      <a:pt x="0" y="0"/>
                    </a:moveTo>
                    <a:lnTo>
                      <a:pt x="0" y="16"/>
                    </a:lnTo>
                    <a:lnTo>
                      <a:pt x="102" y="16"/>
                    </a:lnTo>
                    <a:lnTo>
                      <a:pt x="102" y="276"/>
                    </a:lnTo>
                    <a:lnTo>
                      <a:pt x="0" y="276"/>
                    </a:lnTo>
                    <a:lnTo>
                      <a:pt x="0" y="292"/>
                    </a:lnTo>
                    <a:lnTo>
                      <a:pt x="118" y="292"/>
                    </a:lnTo>
                    <a:lnTo>
                      <a:pt x="118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8" name="Freeform 8">
                <a:extLst>
                  <a:ext uri="{FF2B5EF4-FFF2-40B4-BE49-F238E27FC236}">
                    <a16:creationId xmlns:a16="http://schemas.microsoft.com/office/drawing/2014/main" id="{1B3FD3AE-0BAB-4DA5-ACBC-ED093C8BD6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2895"/>
                <a:ext cx="118" cy="292"/>
              </a:xfrm>
              <a:custGeom>
                <a:avLst/>
                <a:gdLst>
                  <a:gd name="T0" fmla="*/ 0 w 118"/>
                  <a:gd name="T1" fmla="*/ 0 h 292"/>
                  <a:gd name="T2" fmla="*/ 0 w 118"/>
                  <a:gd name="T3" fmla="*/ 16 h 292"/>
                  <a:gd name="T4" fmla="*/ 102 w 118"/>
                  <a:gd name="T5" fmla="*/ 16 h 292"/>
                  <a:gd name="T6" fmla="*/ 102 w 118"/>
                  <a:gd name="T7" fmla="*/ 276 h 292"/>
                  <a:gd name="T8" fmla="*/ 0 w 118"/>
                  <a:gd name="T9" fmla="*/ 276 h 292"/>
                  <a:gd name="T10" fmla="*/ 0 w 118"/>
                  <a:gd name="T11" fmla="*/ 292 h 292"/>
                  <a:gd name="T12" fmla="*/ 118 w 118"/>
                  <a:gd name="T13" fmla="*/ 292 h 292"/>
                  <a:gd name="T14" fmla="*/ 118 w 118"/>
                  <a:gd name="T15" fmla="*/ 0 h 292"/>
                  <a:gd name="T16" fmla="*/ 0 w 118"/>
                  <a:gd name="T17" fmla="*/ 0 h 292"/>
                  <a:gd name="T18" fmla="*/ 0 w 118"/>
                  <a:gd name="T19" fmla="*/ 0 h 292"/>
                  <a:gd name="T20" fmla="*/ 0 w 118"/>
                  <a:gd name="T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92">
                    <a:moveTo>
                      <a:pt x="0" y="0"/>
                    </a:moveTo>
                    <a:lnTo>
                      <a:pt x="0" y="16"/>
                    </a:lnTo>
                    <a:lnTo>
                      <a:pt x="102" y="16"/>
                    </a:lnTo>
                    <a:lnTo>
                      <a:pt x="102" y="276"/>
                    </a:lnTo>
                    <a:lnTo>
                      <a:pt x="0" y="276"/>
                    </a:lnTo>
                    <a:lnTo>
                      <a:pt x="0" y="292"/>
                    </a:lnTo>
                    <a:lnTo>
                      <a:pt x="118" y="292"/>
                    </a:lnTo>
                    <a:lnTo>
                      <a:pt x="118" y="0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Freeform 9">
                <a:extLst>
                  <a:ext uri="{FF2B5EF4-FFF2-40B4-BE49-F238E27FC236}">
                    <a16:creationId xmlns:a16="http://schemas.microsoft.com/office/drawing/2014/main" id="{A3F2EFEE-010D-43FA-8E43-E2EAE880FF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0" name="Freeform 10">
                <a:extLst>
                  <a:ext uri="{FF2B5EF4-FFF2-40B4-BE49-F238E27FC236}">
                    <a16:creationId xmlns:a16="http://schemas.microsoft.com/office/drawing/2014/main" id="{126B1EC8-19E0-4E0E-AC2E-94A135C75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1" name="Freeform 11">
                <a:extLst>
                  <a:ext uri="{FF2B5EF4-FFF2-40B4-BE49-F238E27FC236}">
                    <a16:creationId xmlns:a16="http://schemas.microsoft.com/office/drawing/2014/main" id="{2718F132-53AA-4C3F-99AF-F89199FFE9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04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" name="Freeform 12">
                <a:extLst>
                  <a:ext uri="{FF2B5EF4-FFF2-40B4-BE49-F238E27FC236}">
                    <a16:creationId xmlns:a16="http://schemas.microsoft.com/office/drawing/2014/main" id="{25C27F55-C810-4ED0-A992-99A938F0B8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04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Freeform 13">
                <a:extLst>
                  <a:ext uri="{FF2B5EF4-FFF2-40B4-BE49-F238E27FC236}">
                    <a16:creationId xmlns:a16="http://schemas.microsoft.com/office/drawing/2014/main" id="{71386340-333A-4B6F-8FC0-12510FA68F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Freeform 14">
                <a:extLst>
                  <a:ext uri="{FF2B5EF4-FFF2-40B4-BE49-F238E27FC236}">
                    <a16:creationId xmlns:a16="http://schemas.microsoft.com/office/drawing/2014/main" id="{B55AD700-9BE4-4D17-A861-7FFEA2EE43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Freeform 15">
                <a:extLst>
                  <a:ext uri="{FF2B5EF4-FFF2-40B4-BE49-F238E27FC236}">
                    <a16:creationId xmlns:a16="http://schemas.microsoft.com/office/drawing/2014/main" id="{B95F07B4-66C5-4B83-9DD9-519079307E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Freeform 16">
                <a:extLst>
                  <a:ext uri="{FF2B5EF4-FFF2-40B4-BE49-F238E27FC236}">
                    <a16:creationId xmlns:a16="http://schemas.microsoft.com/office/drawing/2014/main" id="{30956DD1-CC25-4E2F-9EF3-266D60BE86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Freeform 17">
                <a:extLst>
                  <a:ext uri="{FF2B5EF4-FFF2-40B4-BE49-F238E27FC236}">
                    <a16:creationId xmlns:a16="http://schemas.microsoft.com/office/drawing/2014/main" id="{E0573293-7134-4241-9F86-21332CB87D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04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" name="Freeform 18">
                <a:extLst>
                  <a:ext uri="{FF2B5EF4-FFF2-40B4-BE49-F238E27FC236}">
                    <a16:creationId xmlns:a16="http://schemas.microsoft.com/office/drawing/2014/main" id="{7B3DEE80-2AFF-4838-BDB7-79AC35145C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04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9" name="Freeform 19">
                <a:extLst>
                  <a:ext uri="{FF2B5EF4-FFF2-40B4-BE49-F238E27FC236}">
                    <a16:creationId xmlns:a16="http://schemas.microsoft.com/office/drawing/2014/main" id="{F6A5CD4E-F677-480E-8FCB-E02FF08585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325C7AA6-CAE5-4948-ABBF-B33DA88373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1" name="Freeform 23">
                <a:extLst>
                  <a:ext uri="{FF2B5EF4-FFF2-40B4-BE49-F238E27FC236}">
                    <a16:creationId xmlns:a16="http://schemas.microsoft.com/office/drawing/2014/main" id="{CF3C0BC2-B249-45E4-9220-30FC86222D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6" y="2745"/>
                <a:ext cx="285" cy="442"/>
              </a:xfrm>
              <a:custGeom>
                <a:avLst/>
                <a:gdLst>
                  <a:gd name="T0" fmla="*/ 285 w 285"/>
                  <a:gd name="T1" fmla="*/ 442 h 442"/>
                  <a:gd name="T2" fmla="*/ 0 w 285"/>
                  <a:gd name="T3" fmla="*/ 442 h 442"/>
                  <a:gd name="T4" fmla="*/ 0 w 285"/>
                  <a:gd name="T5" fmla="*/ 0 h 442"/>
                  <a:gd name="T6" fmla="*/ 285 w 285"/>
                  <a:gd name="T7" fmla="*/ 0 h 442"/>
                  <a:gd name="T8" fmla="*/ 285 w 285"/>
                  <a:gd name="T9" fmla="*/ 442 h 442"/>
                  <a:gd name="T10" fmla="*/ 17 w 285"/>
                  <a:gd name="T11" fmla="*/ 426 h 442"/>
                  <a:gd name="T12" fmla="*/ 268 w 285"/>
                  <a:gd name="T13" fmla="*/ 426 h 442"/>
                  <a:gd name="T14" fmla="*/ 268 w 285"/>
                  <a:gd name="T15" fmla="*/ 16 h 442"/>
                  <a:gd name="T16" fmla="*/ 17 w 285"/>
                  <a:gd name="T17" fmla="*/ 16 h 442"/>
                  <a:gd name="T18" fmla="*/ 17 w 285"/>
                  <a:gd name="T19" fmla="*/ 426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5" h="442">
                    <a:moveTo>
                      <a:pt x="285" y="442"/>
                    </a:moveTo>
                    <a:lnTo>
                      <a:pt x="0" y="442"/>
                    </a:lnTo>
                    <a:lnTo>
                      <a:pt x="0" y="0"/>
                    </a:lnTo>
                    <a:lnTo>
                      <a:pt x="285" y="0"/>
                    </a:lnTo>
                    <a:lnTo>
                      <a:pt x="285" y="442"/>
                    </a:lnTo>
                    <a:close/>
                    <a:moveTo>
                      <a:pt x="17" y="426"/>
                    </a:moveTo>
                    <a:lnTo>
                      <a:pt x="268" y="426"/>
                    </a:lnTo>
                    <a:lnTo>
                      <a:pt x="268" y="16"/>
                    </a:lnTo>
                    <a:lnTo>
                      <a:pt x="17" y="16"/>
                    </a:lnTo>
                    <a:lnTo>
                      <a:pt x="17" y="4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2" name="Freeform 24">
                <a:extLst>
                  <a:ext uri="{FF2B5EF4-FFF2-40B4-BE49-F238E27FC236}">
                    <a16:creationId xmlns:a16="http://schemas.microsoft.com/office/drawing/2014/main" id="{D41530E0-2BCF-4BBF-A985-9AE4D6E6C1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" y="2683"/>
                <a:ext cx="253" cy="71"/>
              </a:xfrm>
              <a:custGeom>
                <a:avLst/>
                <a:gdLst>
                  <a:gd name="T0" fmla="*/ 253 w 253"/>
                  <a:gd name="T1" fmla="*/ 17 h 71"/>
                  <a:gd name="T2" fmla="*/ 253 w 253"/>
                  <a:gd name="T3" fmla="*/ 0 h 71"/>
                  <a:gd name="T4" fmla="*/ 0 w 253"/>
                  <a:gd name="T5" fmla="*/ 0 h 71"/>
                  <a:gd name="T6" fmla="*/ 0 w 253"/>
                  <a:gd name="T7" fmla="*/ 17 h 71"/>
                  <a:gd name="T8" fmla="*/ 17 w 253"/>
                  <a:gd name="T9" fmla="*/ 17 h 71"/>
                  <a:gd name="T10" fmla="*/ 17 w 253"/>
                  <a:gd name="T11" fmla="*/ 71 h 71"/>
                  <a:gd name="T12" fmla="*/ 32 w 253"/>
                  <a:gd name="T13" fmla="*/ 71 h 71"/>
                  <a:gd name="T14" fmla="*/ 32 w 253"/>
                  <a:gd name="T15" fmla="*/ 17 h 71"/>
                  <a:gd name="T16" fmla="*/ 221 w 253"/>
                  <a:gd name="T17" fmla="*/ 17 h 71"/>
                  <a:gd name="T18" fmla="*/ 221 w 253"/>
                  <a:gd name="T19" fmla="*/ 71 h 71"/>
                  <a:gd name="T20" fmla="*/ 237 w 253"/>
                  <a:gd name="T21" fmla="*/ 71 h 71"/>
                  <a:gd name="T22" fmla="*/ 237 w 253"/>
                  <a:gd name="T23" fmla="*/ 17 h 71"/>
                  <a:gd name="T24" fmla="*/ 253 w 253"/>
                  <a:gd name="T25" fmla="*/ 17 h 71"/>
                  <a:gd name="T26" fmla="*/ 253 w 253"/>
                  <a:gd name="T27" fmla="*/ 17 h 71"/>
                  <a:gd name="T28" fmla="*/ 253 w 253"/>
                  <a:gd name="T29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3" h="71">
                    <a:moveTo>
                      <a:pt x="253" y="17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71"/>
                    </a:lnTo>
                    <a:lnTo>
                      <a:pt x="32" y="71"/>
                    </a:lnTo>
                    <a:lnTo>
                      <a:pt x="32" y="17"/>
                    </a:lnTo>
                    <a:lnTo>
                      <a:pt x="221" y="17"/>
                    </a:lnTo>
                    <a:lnTo>
                      <a:pt x="221" y="71"/>
                    </a:lnTo>
                    <a:lnTo>
                      <a:pt x="237" y="71"/>
                    </a:lnTo>
                    <a:lnTo>
                      <a:pt x="237" y="17"/>
                    </a:lnTo>
                    <a:lnTo>
                      <a:pt x="253" y="17"/>
                    </a:lnTo>
                    <a:close/>
                    <a:moveTo>
                      <a:pt x="253" y="17"/>
                    </a:moveTo>
                    <a:lnTo>
                      <a:pt x="253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3" name="Freeform 25">
                <a:extLst>
                  <a:ext uri="{FF2B5EF4-FFF2-40B4-BE49-F238E27FC236}">
                    <a16:creationId xmlns:a16="http://schemas.microsoft.com/office/drawing/2014/main" id="{F592F2A5-2816-4E90-B27E-5D2468206D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" y="2683"/>
                <a:ext cx="253" cy="71"/>
              </a:xfrm>
              <a:custGeom>
                <a:avLst/>
                <a:gdLst>
                  <a:gd name="T0" fmla="*/ 253 w 253"/>
                  <a:gd name="T1" fmla="*/ 17 h 71"/>
                  <a:gd name="T2" fmla="*/ 253 w 253"/>
                  <a:gd name="T3" fmla="*/ 0 h 71"/>
                  <a:gd name="T4" fmla="*/ 0 w 253"/>
                  <a:gd name="T5" fmla="*/ 0 h 71"/>
                  <a:gd name="T6" fmla="*/ 0 w 253"/>
                  <a:gd name="T7" fmla="*/ 17 h 71"/>
                  <a:gd name="T8" fmla="*/ 17 w 253"/>
                  <a:gd name="T9" fmla="*/ 17 h 71"/>
                  <a:gd name="T10" fmla="*/ 17 w 253"/>
                  <a:gd name="T11" fmla="*/ 71 h 71"/>
                  <a:gd name="T12" fmla="*/ 32 w 253"/>
                  <a:gd name="T13" fmla="*/ 71 h 71"/>
                  <a:gd name="T14" fmla="*/ 32 w 253"/>
                  <a:gd name="T15" fmla="*/ 17 h 71"/>
                  <a:gd name="T16" fmla="*/ 221 w 253"/>
                  <a:gd name="T17" fmla="*/ 17 h 71"/>
                  <a:gd name="T18" fmla="*/ 221 w 253"/>
                  <a:gd name="T19" fmla="*/ 71 h 71"/>
                  <a:gd name="T20" fmla="*/ 237 w 253"/>
                  <a:gd name="T21" fmla="*/ 71 h 71"/>
                  <a:gd name="T22" fmla="*/ 237 w 253"/>
                  <a:gd name="T23" fmla="*/ 17 h 71"/>
                  <a:gd name="T24" fmla="*/ 253 w 253"/>
                  <a:gd name="T25" fmla="*/ 17 h 71"/>
                  <a:gd name="T26" fmla="*/ 253 w 253"/>
                  <a:gd name="T27" fmla="*/ 17 h 71"/>
                  <a:gd name="T28" fmla="*/ 253 w 253"/>
                  <a:gd name="T29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3" h="71">
                    <a:moveTo>
                      <a:pt x="253" y="17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71"/>
                    </a:lnTo>
                    <a:lnTo>
                      <a:pt x="32" y="71"/>
                    </a:lnTo>
                    <a:lnTo>
                      <a:pt x="32" y="17"/>
                    </a:lnTo>
                    <a:lnTo>
                      <a:pt x="221" y="17"/>
                    </a:lnTo>
                    <a:lnTo>
                      <a:pt x="221" y="71"/>
                    </a:lnTo>
                    <a:lnTo>
                      <a:pt x="237" y="71"/>
                    </a:lnTo>
                    <a:lnTo>
                      <a:pt x="237" y="17"/>
                    </a:lnTo>
                    <a:lnTo>
                      <a:pt x="253" y="17"/>
                    </a:lnTo>
                    <a:moveTo>
                      <a:pt x="253" y="17"/>
                    </a:moveTo>
                    <a:lnTo>
                      <a:pt x="253" y="17"/>
                    </a:lnTo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4" name="Freeform 26">
                <a:extLst>
                  <a:ext uri="{FF2B5EF4-FFF2-40B4-BE49-F238E27FC236}">
                    <a16:creationId xmlns:a16="http://schemas.microsoft.com/office/drawing/2014/main" id="{DC0EC5EB-0D8C-441E-AEF9-9C94B4058B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2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2 w 48"/>
                  <a:gd name="T17" fmla="*/ 17 h 48"/>
                  <a:gd name="T18" fmla="*/ 32 w 48"/>
                  <a:gd name="T19" fmla="*/ 32 h 48"/>
                  <a:gd name="T20" fmla="*/ 32 w 48"/>
                  <a:gd name="T21" fmla="*/ 32 h 48"/>
                  <a:gd name="T22" fmla="*/ 32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close/>
                    <a:moveTo>
                      <a:pt x="32" y="32"/>
                    </a:moveTo>
                    <a:lnTo>
                      <a:pt x="3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5" name="Freeform 27">
                <a:extLst>
                  <a:ext uri="{FF2B5EF4-FFF2-40B4-BE49-F238E27FC236}">
                    <a16:creationId xmlns:a16="http://schemas.microsoft.com/office/drawing/2014/main" id="{5D4295C3-0E2A-4ED6-9CA6-3669F8952A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2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2 w 48"/>
                  <a:gd name="T17" fmla="*/ 17 h 48"/>
                  <a:gd name="T18" fmla="*/ 32 w 48"/>
                  <a:gd name="T19" fmla="*/ 32 h 48"/>
                  <a:gd name="T20" fmla="*/ 32 w 48"/>
                  <a:gd name="T21" fmla="*/ 32 h 48"/>
                  <a:gd name="T22" fmla="*/ 32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moveTo>
                      <a:pt x="32" y="32"/>
                    </a:moveTo>
                    <a:lnTo>
                      <a:pt x="32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6" name="Freeform 28">
                <a:extLst>
                  <a:ext uri="{FF2B5EF4-FFF2-40B4-BE49-F238E27FC236}">
                    <a16:creationId xmlns:a16="http://schemas.microsoft.com/office/drawing/2014/main" id="{E612BEED-6D67-43A4-880F-FB5E4F588D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1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1 w 48"/>
                  <a:gd name="T17" fmla="*/ 17 h 48"/>
                  <a:gd name="T18" fmla="*/ 31 w 48"/>
                  <a:gd name="T19" fmla="*/ 32 h 48"/>
                  <a:gd name="T20" fmla="*/ 31 w 48"/>
                  <a:gd name="T21" fmla="*/ 32 h 48"/>
                  <a:gd name="T22" fmla="*/ 31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  <a:moveTo>
                      <a:pt x="31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1" y="17"/>
                    </a:lnTo>
                    <a:lnTo>
                      <a:pt x="31" y="32"/>
                    </a:lnTo>
                    <a:close/>
                    <a:moveTo>
                      <a:pt x="31" y="32"/>
                    </a:moveTo>
                    <a:lnTo>
                      <a:pt x="31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7" name="Freeform 29">
                <a:extLst>
                  <a:ext uri="{FF2B5EF4-FFF2-40B4-BE49-F238E27FC236}">
                    <a16:creationId xmlns:a16="http://schemas.microsoft.com/office/drawing/2014/main" id="{89A05774-1A11-40BD-9197-563ABE8330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1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1 w 48"/>
                  <a:gd name="T17" fmla="*/ 17 h 48"/>
                  <a:gd name="T18" fmla="*/ 31 w 48"/>
                  <a:gd name="T19" fmla="*/ 32 h 48"/>
                  <a:gd name="T20" fmla="*/ 31 w 48"/>
                  <a:gd name="T21" fmla="*/ 32 h 48"/>
                  <a:gd name="T22" fmla="*/ 31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moveTo>
                      <a:pt x="31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1" y="17"/>
                    </a:lnTo>
                    <a:lnTo>
                      <a:pt x="31" y="32"/>
                    </a:lnTo>
                    <a:moveTo>
                      <a:pt x="31" y="32"/>
                    </a:moveTo>
                    <a:lnTo>
                      <a:pt x="31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" name="Freeform 30">
                <a:extLst>
                  <a:ext uri="{FF2B5EF4-FFF2-40B4-BE49-F238E27FC236}">
                    <a16:creationId xmlns:a16="http://schemas.microsoft.com/office/drawing/2014/main" id="{4D76B9C9-4703-4066-BD06-8E845EE233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798"/>
                <a:ext cx="47" cy="48"/>
              </a:xfrm>
              <a:custGeom>
                <a:avLst/>
                <a:gdLst>
                  <a:gd name="T0" fmla="*/ 47 w 47"/>
                  <a:gd name="T1" fmla="*/ 0 h 48"/>
                  <a:gd name="T2" fmla="*/ 0 w 47"/>
                  <a:gd name="T3" fmla="*/ 0 h 48"/>
                  <a:gd name="T4" fmla="*/ 0 w 47"/>
                  <a:gd name="T5" fmla="*/ 48 h 48"/>
                  <a:gd name="T6" fmla="*/ 47 w 47"/>
                  <a:gd name="T7" fmla="*/ 48 h 48"/>
                  <a:gd name="T8" fmla="*/ 47 w 47"/>
                  <a:gd name="T9" fmla="*/ 0 h 48"/>
                  <a:gd name="T10" fmla="*/ 32 w 47"/>
                  <a:gd name="T11" fmla="*/ 32 h 48"/>
                  <a:gd name="T12" fmla="*/ 16 w 47"/>
                  <a:gd name="T13" fmla="*/ 32 h 48"/>
                  <a:gd name="T14" fmla="*/ 16 w 47"/>
                  <a:gd name="T15" fmla="*/ 17 h 48"/>
                  <a:gd name="T16" fmla="*/ 32 w 47"/>
                  <a:gd name="T17" fmla="*/ 17 h 48"/>
                  <a:gd name="T18" fmla="*/ 32 w 47"/>
                  <a:gd name="T19" fmla="*/ 32 h 48"/>
                  <a:gd name="T20" fmla="*/ 32 w 47"/>
                  <a:gd name="T21" fmla="*/ 32 h 48"/>
                  <a:gd name="T22" fmla="*/ 32 w 47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7" y="48"/>
                    </a:lnTo>
                    <a:lnTo>
                      <a:pt x="47" y="0"/>
                    </a:lnTo>
                    <a:close/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close/>
                    <a:moveTo>
                      <a:pt x="32" y="32"/>
                    </a:moveTo>
                    <a:lnTo>
                      <a:pt x="3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" name="Freeform 31">
                <a:extLst>
                  <a:ext uri="{FF2B5EF4-FFF2-40B4-BE49-F238E27FC236}">
                    <a16:creationId xmlns:a16="http://schemas.microsoft.com/office/drawing/2014/main" id="{C5543123-D1C5-42C1-9474-E1CD61EC71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798"/>
                <a:ext cx="47" cy="48"/>
              </a:xfrm>
              <a:custGeom>
                <a:avLst/>
                <a:gdLst>
                  <a:gd name="T0" fmla="*/ 47 w 47"/>
                  <a:gd name="T1" fmla="*/ 0 h 48"/>
                  <a:gd name="T2" fmla="*/ 0 w 47"/>
                  <a:gd name="T3" fmla="*/ 0 h 48"/>
                  <a:gd name="T4" fmla="*/ 0 w 47"/>
                  <a:gd name="T5" fmla="*/ 48 h 48"/>
                  <a:gd name="T6" fmla="*/ 47 w 47"/>
                  <a:gd name="T7" fmla="*/ 48 h 48"/>
                  <a:gd name="T8" fmla="*/ 47 w 47"/>
                  <a:gd name="T9" fmla="*/ 0 h 48"/>
                  <a:gd name="T10" fmla="*/ 32 w 47"/>
                  <a:gd name="T11" fmla="*/ 32 h 48"/>
                  <a:gd name="T12" fmla="*/ 16 w 47"/>
                  <a:gd name="T13" fmla="*/ 32 h 48"/>
                  <a:gd name="T14" fmla="*/ 16 w 47"/>
                  <a:gd name="T15" fmla="*/ 17 h 48"/>
                  <a:gd name="T16" fmla="*/ 32 w 47"/>
                  <a:gd name="T17" fmla="*/ 17 h 48"/>
                  <a:gd name="T18" fmla="*/ 32 w 47"/>
                  <a:gd name="T19" fmla="*/ 32 h 48"/>
                  <a:gd name="T20" fmla="*/ 32 w 47"/>
                  <a:gd name="T21" fmla="*/ 32 h 48"/>
                  <a:gd name="T22" fmla="*/ 32 w 47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7" y="48"/>
                    </a:lnTo>
                    <a:lnTo>
                      <a:pt x="47" y="0"/>
                    </a:lnTo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moveTo>
                      <a:pt x="32" y="32"/>
                    </a:moveTo>
                    <a:lnTo>
                      <a:pt x="32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" name="Freeform 32">
                <a:extLst>
                  <a:ext uri="{FF2B5EF4-FFF2-40B4-BE49-F238E27FC236}">
                    <a16:creationId xmlns:a16="http://schemas.microsoft.com/office/drawing/2014/main" id="{A8BF9295-168A-4FEE-B0AC-25A540D699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6" y="3043"/>
                <a:ext cx="205" cy="142"/>
              </a:xfrm>
              <a:custGeom>
                <a:avLst/>
                <a:gdLst>
                  <a:gd name="T0" fmla="*/ 351 w 396"/>
                  <a:gd name="T1" fmla="*/ 0 h 274"/>
                  <a:gd name="T2" fmla="*/ 0 w 396"/>
                  <a:gd name="T3" fmla="*/ 0 h 274"/>
                  <a:gd name="T4" fmla="*/ 0 w 396"/>
                  <a:gd name="T5" fmla="*/ 30 h 274"/>
                  <a:gd name="T6" fmla="*/ 31 w 396"/>
                  <a:gd name="T7" fmla="*/ 30 h 274"/>
                  <a:gd name="T8" fmla="*/ 31 w 396"/>
                  <a:gd name="T9" fmla="*/ 274 h 274"/>
                  <a:gd name="T10" fmla="*/ 366 w 396"/>
                  <a:gd name="T11" fmla="*/ 274 h 274"/>
                  <a:gd name="T12" fmla="*/ 366 w 396"/>
                  <a:gd name="T13" fmla="*/ 30 h 274"/>
                  <a:gd name="T14" fmla="*/ 396 w 396"/>
                  <a:gd name="T15" fmla="*/ 30 h 274"/>
                  <a:gd name="T16" fmla="*/ 396 w 396"/>
                  <a:gd name="T17" fmla="*/ 0 h 274"/>
                  <a:gd name="T18" fmla="*/ 351 w 396"/>
                  <a:gd name="T19" fmla="*/ 0 h 274"/>
                  <a:gd name="T20" fmla="*/ 61 w 396"/>
                  <a:gd name="T21" fmla="*/ 30 h 274"/>
                  <a:gd name="T22" fmla="*/ 183 w 396"/>
                  <a:gd name="T23" fmla="*/ 30 h 274"/>
                  <a:gd name="T24" fmla="*/ 183 w 396"/>
                  <a:gd name="T25" fmla="*/ 91 h 274"/>
                  <a:gd name="T26" fmla="*/ 168 w 396"/>
                  <a:gd name="T27" fmla="*/ 91 h 274"/>
                  <a:gd name="T28" fmla="*/ 122 w 396"/>
                  <a:gd name="T29" fmla="*/ 137 h 274"/>
                  <a:gd name="T30" fmla="*/ 168 w 396"/>
                  <a:gd name="T31" fmla="*/ 182 h 274"/>
                  <a:gd name="T32" fmla="*/ 183 w 396"/>
                  <a:gd name="T33" fmla="*/ 182 h 274"/>
                  <a:gd name="T34" fmla="*/ 183 w 396"/>
                  <a:gd name="T35" fmla="*/ 243 h 274"/>
                  <a:gd name="T36" fmla="*/ 61 w 396"/>
                  <a:gd name="T37" fmla="*/ 243 h 274"/>
                  <a:gd name="T38" fmla="*/ 61 w 396"/>
                  <a:gd name="T39" fmla="*/ 30 h 274"/>
                  <a:gd name="T40" fmla="*/ 183 w 396"/>
                  <a:gd name="T41" fmla="*/ 152 h 274"/>
                  <a:gd name="T42" fmla="*/ 168 w 396"/>
                  <a:gd name="T43" fmla="*/ 152 h 274"/>
                  <a:gd name="T44" fmla="*/ 152 w 396"/>
                  <a:gd name="T45" fmla="*/ 137 h 274"/>
                  <a:gd name="T46" fmla="*/ 168 w 396"/>
                  <a:gd name="T47" fmla="*/ 121 h 274"/>
                  <a:gd name="T48" fmla="*/ 183 w 396"/>
                  <a:gd name="T49" fmla="*/ 121 h 274"/>
                  <a:gd name="T50" fmla="*/ 183 w 396"/>
                  <a:gd name="T51" fmla="*/ 152 h 274"/>
                  <a:gd name="T52" fmla="*/ 213 w 396"/>
                  <a:gd name="T53" fmla="*/ 121 h 274"/>
                  <a:gd name="T54" fmla="*/ 229 w 396"/>
                  <a:gd name="T55" fmla="*/ 121 h 274"/>
                  <a:gd name="T56" fmla="*/ 244 w 396"/>
                  <a:gd name="T57" fmla="*/ 137 h 274"/>
                  <a:gd name="T58" fmla="*/ 229 w 396"/>
                  <a:gd name="T59" fmla="*/ 152 h 274"/>
                  <a:gd name="T60" fmla="*/ 213 w 396"/>
                  <a:gd name="T61" fmla="*/ 152 h 274"/>
                  <a:gd name="T62" fmla="*/ 213 w 396"/>
                  <a:gd name="T63" fmla="*/ 121 h 274"/>
                  <a:gd name="T64" fmla="*/ 335 w 396"/>
                  <a:gd name="T65" fmla="*/ 243 h 274"/>
                  <a:gd name="T66" fmla="*/ 213 w 396"/>
                  <a:gd name="T67" fmla="*/ 243 h 274"/>
                  <a:gd name="T68" fmla="*/ 213 w 396"/>
                  <a:gd name="T69" fmla="*/ 182 h 274"/>
                  <a:gd name="T70" fmla="*/ 229 w 396"/>
                  <a:gd name="T71" fmla="*/ 182 h 274"/>
                  <a:gd name="T72" fmla="*/ 274 w 396"/>
                  <a:gd name="T73" fmla="*/ 137 h 274"/>
                  <a:gd name="T74" fmla="*/ 229 w 396"/>
                  <a:gd name="T75" fmla="*/ 91 h 274"/>
                  <a:gd name="T76" fmla="*/ 213 w 396"/>
                  <a:gd name="T77" fmla="*/ 91 h 274"/>
                  <a:gd name="T78" fmla="*/ 213 w 396"/>
                  <a:gd name="T79" fmla="*/ 30 h 274"/>
                  <a:gd name="T80" fmla="*/ 335 w 396"/>
                  <a:gd name="T81" fmla="*/ 30 h 274"/>
                  <a:gd name="T82" fmla="*/ 335 w 396"/>
                  <a:gd name="T83" fmla="*/ 243 h 274"/>
                  <a:gd name="T84" fmla="*/ 335 w 396"/>
                  <a:gd name="T85" fmla="*/ 243 h 274"/>
                  <a:gd name="T86" fmla="*/ 335 w 396"/>
                  <a:gd name="T87" fmla="*/ 243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96" h="274">
                    <a:moveTo>
                      <a:pt x="35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274"/>
                      <a:pt x="31" y="274"/>
                      <a:pt x="31" y="274"/>
                    </a:cubicBezTo>
                    <a:cubicBezTo>
                      <a:pt x="366" y="274"/>
                      <a:pt x="366" y="274"/>
                      <a:pt x="366" y="274"/>
                    </a:cubicBezTo>
                    <a:cubicBezTo>
                      <a:pt x="366" y="30"/>
                      <a:pt x="366" y="30"/>
                      <a:pt x="366" y="30"/>
                    </a:cubicBezTo>
                    <a:cubicBezTo>
                      <a:pt x="396" y="30"/>
                      <a:pt x="396" y="30"/>
                      <a:pt x="396" y="30"/>
                    </a:cubicBezTo>
                    <a:cubicBezTo>
                      <a:pt x="396" y="0"/>
                      <a:pt x="396" y="0"/>
                      <a:pt x="396" y="0"/>
                    </a:cubicBezTo>
                    <a:lnTo>
                      <a:pt x="351" y="0"/>
                    </a:lnTo>
                    <a:close/>
                    <a:moveTo>
                      <a:pt x="61" y="30"/>
                    </a:moveTo>
                    <a:cubicBezTo>
                      <a:pt x="183" y="30"/>
                      <a:pt x="183" y="30"/>
                      <a:pt x="183" y="30"/>
                    </a:cubicBezTo>
                    <a:cubicBezTo>
                      <a:pt x="183" y="91"/>
                      <a:pt x="183" y="91"/>
                      <a:pt x="183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42" y="91"/>
                      <a:pt x="122" y="111"/>
                      <a:pt x="122" y="137"/>
                    </a:cubicBezTo>
                    <a:cubicBezTo>
                      <a:pt x="122" y="162"/>
                      <a:pt x="142" y="182"/>
                      <a:pt x="168" y="182"/>
                    </a:cubicBezTo>
                    <a:cubicBezTo>
                      <a:pt x="183" y="182"/>
                      <a:pt x="183" y="182"/>
                      <a:pt x="183" y="182"/>
                    </a:cubicBezTo>
                    <a:cubicBezTo>
                      <a:pt x="183" y="243"/>
                      <a:pt x="183" y="243"/>
                      <a:pt x="183" y="243"/>
                    </a:cubicBezTo>
                    <a:cubicBezTo>
                      <a:pt x="61" y="243"/>
                      <a:pt x="61" y="243"/>
                      <a:pt x="61" y="243"/>
                    </a:cubicBezTo>
                    <a:lnTo>
                      <a:pt x="61" y="30"/>
                    </a:lnTo>
                    <a:close/>
                    <a:moveTo>
                      <a:pt x="183" y="152"/>
                    </a:moveTo>
                    <a:cubicBezTo>
                      <a:pt x="168" y="152"/>
                      <a:pt x="168" y="152"/>
                      <a:pt x="168" y="152"/>
                    </a:cubicBezTo>
                    <a:cubicBezTo>
                      <a:pt x="159" y="152"/>
                      <a:pt x="152" y="145"/>
                      <a:pt x="152" y="137"/>
                    </a:cubicBezTo>
                    <a:cubicBezTo>
                      <a:pt x="152" y="128"/>
                      <a:pt x="159" y="121"/>
                      <a:pt x="168" y="121"/>
                    </a:cubicBezTo>
                    <a:cubicBezTo>
                      <a:pt x="183" y="121"/>
                      <a:pt x="183" y="121"/>
                      <a:pt x="183" y="121"/>
                    </a:cubicBezTo>
                    <a:lnTo>
                      <a:pt x="183" y="152"/>
                    </a:lnTo>
                    <a:close/>
                    <a:moveTo>
                      <a:pt x="213" y="121"/>
                    </a:moveTo>
                    <a:cubicBezTo>
                      <a:pt x="229" y="121"/>
                      <a:pt x="229" y="121"/>
                      <a:pt x="229" y="121"/>
                    </a:cubicBezTo>
                    <a:cubicBezTo>
                      <a:pt x="237" y="121"/>
                      <a:pt x="244" y="128"/>
                      <a:pt x="244" y="137"/>
                    </a:cubicBezTo>
                    <a:cubicBezTo>
                      <a:pt x="244" y="145"/>
                      <a:pt x="237" y="152"/>
                      <a:pt x="229" y="152"/>
                    </a:cubicBezTo>
                    <a:cubicBezTo>
                      <a:pt x="213" y="152"/>
                      <a:pt x="213" y="152"/>
                      <a:pt x="213" y="152"/>
                    </a:cubicBezTo>
                    <a:lnTo>
                      <a:pt x="213" y="121"/>
                    </a:lnTo>
                    <a:close/>
                    <a:moveTo>
                      <a:pt x="335" y="243"/>
                    </a:moveTo>
                    <a:cubicBezTo>
                      <a:pt x="213" y="243"/>
                      <a:pt x="213" y="243"/>
                      <a:pt x="213" y="243"/>
                    </a:cubicBezTo>
                    <a:cubicBezTo>
                      <a:pt x="213" y="182"/>
                      <a:pt x="213" y="182"/>
                      <a:pt x="213" y="182"/>
                    </a:cubicBezTo>
                    <a:cubicBezTo>
                      <a:pt x="229" y="182"/>
                      <a:pt x="229" y="182"/>
                      <a:pt x="229" y="182"/>
                    </a:cubicBezTo>
                    <a:cubicBezTo>
                      <a:pt x="254" y="182"/>
                      <a:pt x="274" y="162"/>
                      <a:pt x="274" y="137"/>
                    </a:cubicBezTo>
                    <a:cubicBezTo>
                      <a:pt x="274" y="111"/>
                      <a:pt x="254" y="91"/>
                      <a:pt x="229" y="91"/>
                    </a:cubicBezTo>
                    <a:cubicBezTo>
                      <a:pt x="213" y="91"/>
                      <a:pt x="213" y="91"/>
                      <a:pt x="213" y="91"/>
                    </a:cubicBezTo>
                    <a:cubicBezTo>
                      <a:pt x="213" y="30"/>
                      <a:pt x="213" y="30"/>
                      <a:pt x="213" y="30"/>
                    </a:cubicBezTo>
                    <a:cubicBezTo>
                      <a:pt x="335" y="30"/>
                      <a:pt x="335" y="30"/>
                      <a:pt x="335" y="30"/>
                    </a:cubicBezTo>
                    <a:lnTo>
                      <a:pt x="335" y="243"/>
                    </a:lnTo>
                    <a:close/>
                    <a:moveTo>
                      <a:pt x="335" y="243"/>
                    </a:moveTo>
                    <a:cubicBezTo>
                      <a:pt x="335" y="243"/>
                      <a:pt x="335" y="243"/>
                      <a:pt x="335" y="24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1" name="Freeform 33">
                <a:extLst>
                  <a:ext uri="{FF2B5EF4-FFF2-40B4-BE49-F238E27FC236}">
                    <a16:creationId xmlns:a16="http://schemas.microsoft.com/office/drawing/2014/main" id="{FC117C01-C443-437D-A37F-6EE8049248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2" name="Freeform 34">
                <a:extLst>
                  <a:ext uri="{FF2B5EF4-FFF2-40B4-BE49-F238E27FC236}">
                    <a16:creationId xmlns:a16="http://schemas.microsoft.com/office/drawing/2014/main" id="{CD2F1601-F3D3-491A-A1B9-82D433A78E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3" name="Freeform 35">
                <a:extLst>
                  <a:ext uri="{FF2B5EF4-FFF2-40B4-BE49-F238E27FC236}">
                    <a16:creationId xmlns:a16="http://schemas.microsoft.com/office/drawing/2014/main" id="{9099439B-B90A-4372-88CD-5B0A8EB8A6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5" name="Freeform 36">
                <a:extLst>
                  <a:ext uri="{FF2B5EF4-FFF2-40B4-BE49-F238E27FC236}">
                    <a16:creationId xmlns:a16="http://schemas.microsoft.com/office/drawing/2014/main" id="{8F3F5E5F-C37C-44DD-9643-E851A2E0CB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6" name="Freeform 37">
                <a:extLst>
                  <a:ext uri="{FF2B5EF4-FFF2-40B4-BE49-F238E27FC236}">
                    <a16:creationId xmlns:a16="http://schemas.microsoft.com/office/drawing/2014/main" id="{1C6FFF6F-768A-4E01-9A56-7DF9E00DF7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869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7" name="Freeform 38">
                <a:extLst>
                  <a:ext uri="{FF2B5EF4-FFF2-40B4-BE49-F238E27FC236}">
                    <a16:creationId xmlns:a16="http://schemas.microsoft.com/office/drawing/2014/main" id="{B4E92682-3C50-4551-851B-9B403D9D49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869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8" name="Freeform 39">
                <a:extLst>
                  <a:ext uri="{FF2B5EF4-FFF2-40B4-BE49-F238E27FC236}">
                    <a16:creationId xmlns:a16="http://schemas.microsoft.com/office/drawing/2014/main" id="{48009654-3915-4D48-BA99-455AEB34AE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9" name="Freeform 40">
                <a:extLst>
                  <a:ext uri="{FF2B5EF4-FFF2-40B4-BE49-F238E27FC236}">
                    <a16:creationId xmlns:a16="http://schemas.microsoft.com/office/drawing/2014/main" id="{D800FC3C-E85D-416D-AC3E-B3D2D16F10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0" name="Freeform 41">
                <a:extLst>
                  <a:ext uri="{FF2B5EF4-FFF2-40B4-BE49-F238E27FC236}">
                    <a16:creationId xmlns:a16="http://schemas.microsoft.com/office/drawing/2014/main" id="{68FAF9EA-F9D9-4800-965B-D959CEDA5B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1" name="Freeform 42">
                <a:extLst>
                  <a:ext uri="{FF2B5EF4-FFF2-40B4-BE49-F238E27FC236}">
                    <a16:creationId xmlns:a16="http://schemas.microsoft.com/office/drawing/2014/main" id="{8902A972-0C9D-48A1-9296-23809A347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2" name="Freeform 43">
                <a:extLst>
                  <a:ext uri="{FF2B5EF4-FFF2-40B4-BE49-F238E27FC236}">
                    <a16:creationId xmlns:a16="http://schemas.microsoft.com/office/drawing/2014/main" id="{2671FBE9-E693-4990-BA44-704618E90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940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3" name="Freeform 44">
                <a:extLst>
                  <a:ext uri="{FF2B5EF4-FFF2-40B4-BE49-F238E27FC236}">
                    <a16:creationId xmlns:a16="http://schemas.microsoft.com/office/drawing/2014/main" id="{E405AF63-DF86-4988-9AEA-1F5824FC7F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940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4" name="Rectangle 45">
                <a:extLst>
                  <a:ext uri="{FF2B5EF4-FFF2-40B4-BE49-F238E27FC236}">
                    <a16:creationId xmlns:a16="http://schemas.microsoft.com/office/drawing/2014/main" id="{30092474-9120-44F9-8DD2-B654CCBB4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" y="3012"/>
                <a:ext cx="174" cy="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5" name="Rectangle 46">
                <a:extLst>
                  <a:ext uri="{FF2B5EF4-FFF2-40B4-BE49-F238E27FC236}">
                    <a16:creationId xmlns:a16="http://schemas.microsoft.com/office/drawing/2014/main" id="{CE9DE08B-C29F-4C86-A036-F8F02A675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" y="3012"/>
                <a:ext cx="15" cy="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96" name="Retângulo 95"/>
          <p:cNvSpPr/>
          <p:nvPr/>
        </p:nvSpPr>
        <p:spPr>
          <a:xfrm>
            <a:off x="1577720" y="2126841"/>
            <a:ext cx="4367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PORTE DA EMPRESA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Retângulo 96"/>
          <p:cNvSpPr/>
          <p:nvPr/>
        </p:nvSpPr>
        <p:spPr>
          <a:xfrm>
            <a:off x="7370686" y="2116486"/>
            <a:ext cx="4367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SETOR DE ATUAÇÃO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8" name="Agrupar 97"/>
          <p:cNvGrpSpPr/>
          <p:nvPr/>
        </p:nvGrpSpPr>
        <p:grpSpPr>
          <a:xfrm>
            <a:off x="6159914" y="1816622"/>
            <a:ext cx="1080000" cy="1080000"/>
            <a:chOff x="7139764" y="1289579"/>
            <a:chExt cx="1047049" cy="1047049"/>
          </a:xfrm>
        </p:grpSpPr>
        <p:sp>
          <p:nvSpPr>
            <p:cNvPr id="99" name="Elipse 98"/>
            <p:cNvSpPr/>
            <p:nvPr/>
          </p:nvSpPr>
          <p:spPr>
            <a:xfrm>
              <a:off x="7139764" y="1289579"/>
              <a:ext cx="1047049" cy="10470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B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pic>
          <p:nvPicPr>
            <p:cNvPr id="100" name="Imagem 99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1288" y="1439741"/>
              <a:ext cx="684000" cy="684000"/>
            </a:xfrm>
            <a:prstGeom prst="rect">
              <a:avLst/>
            </a:prstGeom>
          </p:spPr>
        </p:pic>
      </p:grpSp>
      <p:graphicFrame>
        <p:nvGraphicFramePr>
          <p:cNvPr id="101" name="Gráfico 100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310328"/>
              </p:ext>
            </p:extLst>
          </p:nvPr>
        </p:nvGraphicFramePr>
        <p:xfrm>
          <a:off x="0" y="3064530"/>
          <a:ext cx="5945535" cy="340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4" name="Retângulo 83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49007" y="217541"/>
            <a:ext cx="881958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249006" y="325623"/>
            <a:ext cx="87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Mudanças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 </a:t>
            </a:r>
            <a:r>
              <a:rPr lang="pt-BR" sz="360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na empresa após o 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Sebraetec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graphicFrame>
        <p:nvGraphicFramePr>
          <p:cNvPr id="107" name="Gráfico 106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1032121"/>
              </p:ext>
            </p:extLst>
          </p:nvPr>
        </p:nvGraphicFramePr>
        <p:xfrm>
          <a:off x="6187367" y="3064530"/>
          <a:ext cx="5945535" cy="340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8" name="Retângulo 107">
            <a:hlinkClick r:id="rId6" action="ppaction://hlinksldjump"/>
          </p:cNvPr>
          <p:cNvSpPr/>
          <p:nvPr/>
        </p:nvSpPr>
        <p:spPr>
          <a:xfrm>
            <a:off x="6187367" y="1152304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109" name="Retângulo 108">
            <a:hlinkClick r:id="rId7" action="ppaction://hlinksldjump"/>
          </p:cNvPr>
          <p:cNvSpPr/>
          <p:nvPr/>
        </p:nvSpPr>
        <p:spPr>
          <a:xfrm>
            <a:off x="7706697" y="1152304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110" name="Retângulo 109">
            <a:hlinkClick r:id="rId8" action="ppaction://hlinksldjump"/>
          </p:cNvPr>
          <p:cNvSpPr/>
          <p:nvPr/>
        </p:nvSpPr>
        <p:spPr>
          <a:xfrm>
            <a:off x="4667493" y="1152304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</p:spTree>
    <p:extLst>
      <p:ext uri="{BB962C8B-B14F-4D97-AF65-F5344CB8AC3E}">
        <p14:creationId xmlns:p14="http://schemas.microsoft.com/office/powerpoint/2010/main" val="1166136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12. Eu vou citar algumas mudanças que o(a) </a:t>
            </a:r>
            <a:r>
              <a:rPr lang="pt-BR" sz="1200" dirty="0" err="1"/>
              <a:t>Sr</a:t>
            </a:r>
            <a:r>
              <a:rPr lang="pt-BR" sz="1200" dirty="0"/>
              <a:t>(a) possa ter feito na sua empresa como consequência do Programa Sebraetec.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49007" y="217541"/>
            <a:ext cx="881958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249006" y="325623"/>
            <a:ext cx="87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Mudanças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 </a:t>
            </a:r>
            <a:r>
              <a:rPr lang="pt-BR" sz="360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na empresa após o 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Sebraetec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49" name="Retângulo 48">
            <a:hlinkClick r:id="rId3" action="ppaction://hlinksldjump"/>
          </p:cNvPr>
          <p:cNvSpPr/>
          <p:nvPr/>
        </p:nvSpPr>
        <p:spPr>
          <a:xfrm>
            <a:off x="4667493" y="1152304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4754960"/>
              </p:ext>
            </p:extLst>
          </p:nvPr>
        </p:nvGraphicFramePr>
        <p:xfrm>
          <a:off x="5580723" y="2081574"/>
          <a:ext cx="5863559" cy="3938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tângulo 20">
            <a:extLst>
              <a:ext uri="{FF2B5EF4-FFF2-40B4-BE49-F238E27FC236}">
                <a16:creationId xmlns:a16="http://schemas.microsoft.com/office/drawing/2014/main" id="{8BEFE2BC-1523-49AF-8CFC-4436D502B9CF}"/>
              </a:ext>
            </a:extLst>
          </p:cNvPr>
          <p:cNvSpPr/>
          <p:nvPr/>
        </p:nvSpPr>
        <p:spPr>
          <a:xfrm>
            <a:off x="704311" y="3194566"/>
            <a:ext cx="140054" cy="1807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CAD4FDE-9D75-4493-84B6-B2C1C557D5C3}"/>
              </a:ext>
            </a:extLst>
          </p:cNvPr>
          <p:cNvSpPr txBox="1"/>
          <p:nvPr/>
        </p:nvSpPr>
        <p:spPr>
          <a:xfrm>
            <a:off x="1000694" y="3128685"/>
            <a:ext cx="4684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Dentre os</a:t>
            </a: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12 tipos de mudanças citadas, o número médio de mudanças realizadas nas empresas foi de 6,0. Cerca de 35% dos entrevistados realizaram entre 04 e 06 inovações. Apenas 3% não realizaram nenhuma mudança após o atendimento.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grpSp>
        <p:nvGrpSpPr>
          <p:cNvPr id="23" name="Agrupar 22"/>
          <p:cNvGrpSpPr/>
          <p:nvPr/>
        </p:nvGrpSpPr>
        <p:grpSpPr>
          <a:xfrm>
            <a:off x="581525" y="2042153"/>
            <a:ext cx="4874787" cy="861774"/>
            <a:chOff x="249006" y="1772755"/>
            <a:chExt cx="5069650" cy="861774"/>
          </a:xfrm>
        </p:grpSpPr>
        <p:sp>
          <p:nvSpPr>
            <p:cNvPr id="24" name="Retângulo 23"/>
            <p:cNvSpPr/>
            <p:nvPr/>
          </p:nvSpPr>
          <p:spPr>
            <a:xfrm>
              <a:off x="249006" y="1772755"/>
              <a:ext cx="1609066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5000" i="1" dirty="0">
                  <a:solidFill>
                    <a:srgbClr val="1A4A5D"/>
                  </a:solidFill>
                  <a:latin typeface="Oswald Medium" panose="00000600000000000000" pitchFamily="2" charset="0"/>
                  <a:ea typeface="Futura-Black" panose="02020500000000000000" pitchFamily="18" charset="0"/>
                  <a:cs typeface="Futura-Black" panose="02020500000000000000" pitchFamily="18" charset="0"/>
                </a:rPr>
                <a:t>97% </a:t>
              </a:r>
              <a:endParaRPr lang="pt-BR" sz="5000" i="1" dirty="0">
                <a:solidFill>
                  <a:srgbClr val="1A4A5D"/>
                </a:solidFill>
              </a:endParaRPr>
            </a:p>
          </p:txBody>
        </p: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3F972512-E8B2-4310-B3F4-F4C6CE84121C}"/>
                </a:ext>
              </a:extLst>
            </p:cNvPr>
            <p:cNvCxnSpPr>
              <a:cxnSpLocks/>
            </p:cNvCxnSpPr>
            <p:nvPr/>
          </p:nvCxnSpPr>
          <p:spPr>
            <a:xfrm>
              <a:off x="376700" y="2568540"/>
              <a:ext cx="4941956" cy="0"/>
            </a:xfrm>
            <a:prstGeom prst="line">
              <a:avLst/>
            </a:prstGeom>
            <a:ln>
              <a:solidFill>
                <a:srgbClr val="2B47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tângulo 25"/>
            <p:cNvSpPr/>
            <p:nvPr/>
          </p:nvSpPr>
          <p:spPr>
            <a:xfrm>
              <a:off x="1553217" y="2180952"/>
              <a:ext cx="3296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i="1" dirty="0">
                  <a:solidFill>
                    <a:srgbClr val="3494BA"/>
                  </a:solidFill>
                  <a:latin typeface="Oswald Medium" panose="00000600000000000000" pitchFamily="2" charset="0"/>
                </a:rPr>
                <a:t> realizam ao menos uma inovação</a:t>
              </a:r>
              <a:endParaRPr lang="pt-BR" i="1" dirty="0">
                <a:solidFill>
                  <a:srgbClr val="3494B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137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12. Eu vou citar algumas mudanças que o(a) </a:t>
            </a:r>
            <a:r>
              <a:rPr lang="pt-BR" sz="1200" dirty="0" err="1"/>
              <a:t>Sr</a:t>
            </a:r>
            <a:r>
              <a:rPr lang="pt-BR" sz="1200" dirty="0"/>
              <a:t>(a) possa ter feito na sua empresa como consequência do Programa Sebraetec.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49007" y="217541"/>
            <a:ext cx="881958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249006" y="325623"/>
            <a:ext cx="87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Mudanças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 </a:t>
            </a:r>
            <a:r>
              <a:rPr lang="pt-BR" sz="360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na empresa após o 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Sebraetec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6187367" y="1152304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7706697" y="1152304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4667493" y="1152304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9555918"/>
              </p:ext>
            </p:extLst>
          </p:nvPr>
        </p:nvGraphicFramePr>
        <p:xfrm>
          <a:off x="249005" y="2609738"/>
          <a:ext cx="11664073" cy="383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Retângulo 14"/>
          <p:cNvSpPr/>
          <p:nvPr/>
        </p:nvSpPr>
        <p:spPr>
          <a:xfrm>
            <a:off x="593033" y="2095293"/>
            <a:ext cx="3702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rgbClr val="1A4A5D"/>
                </a:solidFill>
                <a:latin typeface="Oswald Medium" panose="00000600000000000000" pitchFamily="2" charset="0"/>
              </a:rPr>
              <a:t>Número médio de mudanças por UF</a:t>
            </a:r>
            <a:endParaRPr lang="pt-BR" i="1" dirty="0">
              <a:solidFill>
                <a:srgbClr val="1A4A5D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BEFE2BC-1523-49AF-8CFC-4436D502B9CF}"/>
              </a:ext>
            </a:extLst>
          </p:cNvPr>
          <p:cNvSpPr/>
          <p:nvPr/>
        </p:nvSpPr>
        <p:spPr>
          <a:xfrm rot="16200000" flipH="1">
            <a:off x="1923345" y="507011"/>
            <a:ext cx="45719" cy="388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759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12. Eu vou citar algumas mudanças que o(a) </a:t>
            </a:r>
            <a:r>
              <a:rPr lang="pt-BR" sz="1200" dirty="0" err="1"/>
              <a:t>Sr</a:t>
            </a:r>
            <a:r>
              <a:rPr lang="pt-BR" sz="1200" dirty="0"/>
              <a:t>(a) possa ter feito na sua empresa como consequência do Programa Sebraetec.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49007" y="217541"/>
            <a:ext cx="881958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249006" y="325623"/>
            <a:ext cx="87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Mudanças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 </a:t>
            </a:r>
            <a:r>
              <a:rPr lang="pt-BR" sz="360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na empresa após o 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Sebraetec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108" name="Retângulo 107">
            <a:hlinkClick r:id="rId3" action="ppaction://hlinksldjump"/>
          </p:cNvPr>
          <p:cNvSpPr/>
          <p:nvPr/>
        </p:nvSpPr>
        <p:spPr>
          <a:xfrm>
            <a:off x="6187367" y="1152304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109" name="Retângulo 108">
            <a:hlinkClick r:id="rId4" action="ppaction://hlinksldjump"/>
          </p:cNvPr>
          <p:cNvSpPr/>
          <p:nvPr/>
        </p:nvSpPr>
        <p:spPr>
          <a:xfrm>
            <a:off x="7706697" y="1152304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110" name="Retângulo 109">
            <a:hlinkClick r:id="rId5" action="ppaction://hlinksldjump"/>
          </p:cNvPr>
          <p:cNvSpPr/>
          <p:nvPr/>
        </p:nvSpPr>
        <p:spPr>
          <a:xfrm>
            <a:off x="4667493" y="1152304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1353" y="2119927"/>
            <a:ext cx="6002669" cy="42437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tângulo 103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6189331" y="2119927"/>
            <a:ext cx="6002669" cy="42437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5" name="Agrupar 104"/>
          <p:cNvGrpSpPr/>
          <p:nvPr/>
        </p:nvGrpSpPr>
        <p:grpSpPr>
          <a:xfrm>
            <a:off x="4616375" y="1784273"/>
            <a:ext cx="1080000" cy="1080000"/>
            <a:chOff x="940218" y="1180704"/>
            <a:chExt cx="1047049" cy="1047049"/>
          </a:xfrm>
        </p:grpSpPr>
        <p:sp>
          <p:nvSpPr>
            <p:cNvPr id="106" name="Elipse 105"/>
            <p:cNvSpPr/>
            <p:nvPr/>
          </p:nvSpPr>
          <p:spPr>
            <a:xfrm>
              <a:off x="940218" y="1180704"/>
              <a:ext cx="1047049" cy="10470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B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grpSp>
          <p:nvGrpSpPr>
            <p:cNvPr id="111" name="Group 4">
              <a:extLst>
                <a:ext uri="{FF2B5EF4-FFF2-40B4-BE49-F238E27FC236}">
                  <a16:creationId xmlns:a16="http://schemas.microsoft.com/office/drawing/2014/main" id="{66E80342-6FDB-4EA6-9340-66AC16D438B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29203" y="1327247"/>
              <a:ext cx="662286" cy="684000"/>
              <a:chOff x="545" y="2683"/>
              <a:chExt cx="488" cy="504"/>
            </a:xfrm>
            <a:solidFill>
              <a:srgbClr val="698C8C"/>
            </a:solidFill>
          </p:grpSpPr>
          <p:sp>
            <p:nvSpPr>
              <p:cNvPr id="112" name="Freeform 5">
                <a:extLst>
                  <a:ext uri="{FF2B5EF4-FFF2-40B4-BE49-F238E27FC236}">
                    <a16:creationId xmlns:a16="http://schemas.microsoft.com/office/drawing/2014/main" id="{8798554C-F46C-487D-95DB-7D028AC003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" y="2895"/>
                <a:ext cx="117" cy="292"/>
              </a:xfrm>
              <a:custGeom>
                <a:avLst/>
                <a:gdLst>
                  <a:gd name="T0" fmla="*/ 0 w 117"/>
                  <a:gd name="T1" fmla="*/ 292 h 292"/>
                  <a:gd name="T2" fmla="*/ 117 w 117"/>
                  <a:gd name="T3" fmla="*/ 292 h 292"/>
                  <a:gd name="T4" fmla="*/ 117 w 117"/>
                  <a:gd name="T5" fmla="*/ 276 h 292"/>
                  <a:gd name="T6" fmla="*/ 15 w 117"/>
                  <a:gd name="T7" fmla="*/ 276 h 292"/>
                  <a:gd name="T8" fmla="*/ 15 w 117"/>
                  <a:gd name="T9" fmla="*/ 16 h 292"/>
                  <a:gd name="T10" fmla="*/ 117 w 117"/>
                  <a:gd name="T11" fmla="*/ 16 h 292"/>
                  <a:gd name="T12" fmla="*/ 117 w 117"/>
                  <a:gd name="T13" fmla="*/ 0 h 292"/>
                  <a:gd name="T14" fmla="*/ 0 w 117"/>
                  <a:gd name="T15" fmla="*/ 0 h 292"/>
                  <a:gd name="T16" fmla="*/ 0 w 117"/>
                  <a:gd name="T17" fmla="*/ 292 h 292"/>
                  <a:gd name="T18" fmla="*/ 0 w 117"/>
                  <a:gd name="T19" fmla="*/ 292 h 292"/>
                  <a:gd name="T20" fmla="*/ 0 w 117"/>
                  <a:gd name="T2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292">
                    <a:moveTo>
                      <a:pt x="0" y="292"/>
                    </a:moveTo>
                    <a:lnTo>
                      <a:pt x="117" y="292"/>
                    </a:lnTo>
                    <a:lnTo>
                      <a:pt x="117" y="276"/>
                    </a:lnTo>
                    <a:lnTo>
                      <a:pt x="15" y="276"/>
                    </a:lnTo>
                    <a:lnTo>
                      <a:pt x="15" y="16"/>
                    </a:lnTo>
                    <a:lnTo>
                      <a:pt x="117" y="16"/>
                    </a:lnTo>
                    <a:lnTo>
                      <a:pt x="117" y="0"/>
                    </a:lnTo>
                    <a:lnTo>
                      <a:pt x="0" y="0"/>
                    </a:lnTo>
                    <a:lnTo>
                      <a:pt x="0" y="292"/>
                    </a:lnTo>
                    <a:close/>
                    <a:moveTo>
                      <a:pt x="0" y="292"/>
                    </a:moveTo>
                    <a:lnTo>
                      <a:pt x="0" y="2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" name="Freeform 6">
                <a:extLst>
                  <a:ext uri="{FF2B5EF4-FFF2-40B4-BE49-F238E27FC236}">
                    <a16:creationId xmlns:a16="http://schemas.microsoft.com/office/drawing/2014/main" id="{2B02F716-86A3-48E2-B0D2-D1C21B1ED1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" y="2895"/>
                <a:ext cx="117" cy="292"/>
              </a:xfrm>
              <a:custGeom>
                <a:avLst/>
                <a:gdLst>
                  <a:gd name="T0" fmla="*/ 0 w 117"/>
                  <a:gd name="T1" fmla="*/ 292 h 292"/>
                  <a:gd name="T2" fmla="*/ 117 w 117"/>
                  <a:gd name="T3" fmla="*/ 292 h 292"/>
                  <a:gd name="T4" fmla="*/ 117 w 117"/>
                  <a:gd name="T5" fmla="*/ 276 h 292"/>
                  <a:gd name="T6" fmla="*/ 15 w 117"/>
                  <a:gd name="T7" fmla="*/ 276 h 292"/>
                  <a:gd name="T8" fmla="*/ 15 w 117"/>
                  <a:gd name="T9" fmla="*/ 16 h 292"/>
                  <a:gd name="T10" fmla="*/ 117 w 117"/>
                  <a:gd name="T11" fmla="*/ 16 h 292"/>
                  <a:gd name="T12" fmla="*/ 117 w 117"/>
                  <a:gd name="T13" fmla="*/ 0 h 292"/>
                  <a:gd name="T14" fmla="*/ 0 w 117"/>
                  <a:gd name="T15" fmla="*/ 0 h 292"/>
                  <a:gd name="T16" fmla="*/ 0 w 117"/>
                  <a:gd name="T17" fmla="*/ 292 h 292"/>
                  <a:gd name="T18" fmla="*/ 0 w 117"/>
                  <a:gd name="T19" fmla="*/ 292 h 292"/>
                  <a:gd name="T20" fmla="*/ 0 w 117"/>
                  <a:gd name="T2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292">
                    <a:moveTo>
                      <a:pt x="0" y="292"/>
                    </a:moveTo>
                    <a:lnTo>
                      <a:pt x="117" y="292"/>
                    </a:lnTo>
                    <a:lnTo>
                      <a:pt x="117" y="276"/>
                    </a:lnTo>
                    <a:lnTo>
                      <a:pt x="15" y="276"/>
                    </a:lnTo>
                    <a:lnTo>
                      <a:pt x="15" y="16"/>
                    </a:lnTo>
                    <a:lnTo>
                      <a:pt x="117" y="16"/>
                    </a:lnTo>
                    <a:lnTo>
                      <a:pt x="117" y="0"/>
                    </a:lnTo>
                    <a:lnTo>
                      <a:pt x="0" y="0"/>
                    </a:lnTo>
                    <a:lnTo>
                      <a:pt x="0" y="292"/>
                    </a:lnTo>
                    <a:moveTo>
                      <a:pt x="0" y="292"/>
                    </a:moveTo>
                    <a:lnTo>
                      <a:pt x="0" y="29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" name="Freeform 7">
                <a:extLst>
                  <a:ext uri="{FF2B5EF4-FFF2-40B4-BE49-F238E27FC236}">
                    <a16:creationId xmlns:a16="http://schemas.microsoft.com/office/drawing/2014/main" id="{DDCA2687-6582-4D94-8688-96A815B82B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2895"/>
                <a:ext cx="118" cy="292"/>
              </a:xfrm>
              <a:custGeom>
                <a:avLst/>
                <a:gdLst>
                  <a:gd name="T0" fmla="*/ 0 w 118"/>
                  <a:gd name="T1" fmla="*/ 0 h 292"/>
                  <a:gd name="T2" fmla="*/ 0 w 118"/>
                  <a:gd name="T3" fmla="*/ 16 h 292"/>
                  <a:gd name="T4" fmla="*/ 102 w 118"/>
                  <a:gd name="T5" fmla="*/ 16 h 292"/>
                  <a:gd name="T6" fmla="*/ 102 w 118"/>
                  <a:gd name="T7" fmla="*/ 276 h 292"/>
                  <a:gd name="T8" fmla="*/ 0 w 118"/>
                  <a:gd name="T9" fmla="*/ 276 h 292"/>
                  <a:gd name="T10" fmla="*/ 0 w 118"/>
                  <a:gd name="T11" fmla="*/ 292 h 292"/>
                  <a:gd name="T12" fmla="*/ 118 w 118"/>
                  <a:gd name="T13" fmla="*/ 292 h 292"/>
                  <a:gd name="T14" fmla="*/ 118 w 118"/>
                  <a:gd name="T15" fmla="*/ 0 h 292"/>
                  <a:gd name="T16" fmla="*/ 0 w 118"/>
                  <a:gd name="T17" fmla="*/ 0 h 292"/>
                  <a:gd name="T18" fmla="*/ 0 w 118"/>
                  <a:gd name="T19" fmla="*/ 0 h 292"/>
                  <a:gd name="T20" fmla="*/ 0 w 118"/>
                  <a:gd name="T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92">
                    <a:moveTo>
                      <a:pt x="0" y="0"/>
                    </a:moveTo>
                    <a:lnTo>
                      <a:pt x="0" y="16"/>
                    </a:lnTo>
                    <a:lnTo>
                      <a:pt x="102" y="16"/>
                    </a:lnTo>
                    <a:lnTo>
                      <a:pt x="102" y="276"/>
                    </a:lnTo>
                    <a:lnTo>
                      <a:pt x="0" y="276"/>
                    </a:lnTo>
                    <a:lnTo>
                      <a:pt x="0" y="292"/>
                    </a:lnTo>
                    <a:lnTo>
                      <a:pt x="118" y="292"/>
                    </a:lnTo>
                    <a:lnTo>
                      <a:pt x="118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" name="Freeform 8">
                <a:extLst>
                  <a:ext uri="{FF2B5EF4-FFF2-40B4-BE49-F238E27FC236}">
                    <a16:creationId xmlns:a16="http://schemas.microsoft.com/office/drawing/2014/main" id="{1B3FD3AE-0BAB-4DA5-ACBC-ED093C8BD6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2895"/>
                <a:ext cx="118" cy="292"/>
              </a:xfrm>
              <a:custGeom>
                <a:avLst/>
                <a:gdLst>
                  <a:gd name="T0" fmla="*/ 0 w 118"/>
                  <a:gd name="T1" fmla="*/ 0 h 292"/>
                  <a:gd name="T2" fmla="*/ 0 w 118"/>
                  <a:gd name="T3" fmla="*/ 16 h 292"/>
                  <a:gd name="T4" fmla="*/ 102 w 118"/>
                  <a:gd name="T5" fmla="*/ 16 h 292"/>
                  <a:gd name="T6" fmla="*/ 102 w 118"/>
                  <a:gd name="T7" fmla="*/ 276 h 292"/>
                  <a:gd name="T8" fmla="*/ 0 w 118"/>
                  <a:gd name="T9" fmla="*/ 276 h 292"/>
                  <a:gd name="T10" fmla="*/ 0 w 118"/>
                  <a:gd name="T11" fmla="*/ 292 h 292"/>
                  <a:gd name="T12" fmla="*/ 118 w 118"/>
                  <a:gd name="T13" fmla="*/ 292 h 292"/>
                  <a:gd name="T14" fmla="*/ 118 w 118"/>
                  <a:gd name="T15" fmla="*/ 0 h 292"/>
                  <a:gd name="T16" fmla="*/ 0 w 118"/>
                  <a:gd name="T17" fmla="*/ 0 h 292"/>
                  <a:gd name="T18" fmla="*/ 0 w 118"/>
                  <a:gd name="T19" fmla="*/ 0 h 292"/>
                  <a:gd name="T20" fmla="*/ 0 w 118"/>
                  <a:gd name="T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92">
                    <a:moveTo>
                      <a:pt x="0" y="0"/>
                    </a:moveTo>
                    <a:lnTo>
                      <a:pt x="0" y="16"/>
                    </a:lnTo>
                    <a:lnTo>
                      <a:pt x="102" y="16"/>
                    </a:lnTo>
                    <a:lnTo>
                      <a:pt x="102" y="276"/>
                    </a:lnTo>
                    <a:lnTo>
                      <a:pt x="0" y="276"/>
                    </a:lnTo>
                    <a:lnTo>
                      <a:pt x="0" y="292"/>
                    </a:lnTo>
                    <a:lnTo>
                      <a:pt x="118" y="292"/>
                    </a:lnTo>
                    <a:lnTo>
                      <a:pt x="118" y="0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6" name="Freeform 9">
                <a:extLst>
                  <a:ext uri="{FF2B5EF4-FFF2-40B4-BE49-F238E27FC236}">
                    <a16:creationId xmlns:a16="http://schemas.microsoft.com/office/drawing/2014/main" id="{A3F2EFEE-010D-43FA-8E43-E2EAE880FF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7" name="Freeform 10">
                <a:extLst>
                  <a:ext uri="{FF2B5EF4-FFF2-40B4-BE49-F238E27FC236}">
                    <a16:creationId xmlns:a16="http://schemas.microsoft.com/office/drawing/2014/main" id="{126B1EC8-19E0-4E0E-AC2E-94A135C75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8" name="Freeform 11">
                <a:extLst>
                  <a:ext uri="{FF2B5EF4-FFF2-40B4-BE49-F238E27FC236}">
                    <a16:creationId xmlns:a16="http://schemas.microsoft.com/office/drawing/2014/main" id="{2718F132-53AA-4C3F-99AF-F89199FFE9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04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9" name="Freeform 12">
                <a:extLst>
                  <a:ext uri="{FF2B5EF4-FFF2-40B4-BE49-F238E27FC236}">
                    <a16:creationId xmlns:a16="http://schemas.microsoft.com/office/drawing/2014/main" id="{25C27F55-C810-4ED0-A992-99A938F0B8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04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0" name="Freeform 13">
                <a:extLst>
                  <a:ext uri="{FF2B5EF4-FFF2-40B4-BE49-F238E27FC236}">
                    <a16:creationId xmlns:a16="http://schemas.microsoft.com/office/drawing/2014/main" id="{71386340-333A-4B6F-8FC0-12510FA68F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" name="Freeform 14">
                <a:extLst>
                  <a:ext uri="{FF2B5EF4-FFF2-40B4-BE49-F238E27FC236}">
                    <a16:creationId xmlns:a16="http://schemas.microsoft.com/office/drawing/2014/main" id="{B55AD700-9BE4-4D17-A861-7FFEA2EE43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2" name="Freeform 15">
                <a:extLst>
                  <a:ext uri="{FF2B5EF4-FFF2-40B4-BE49-F238E27FC236}">
                    <a16:creationId xmlns:a16="http://schemas.microsoft.com/office/drawing/2014/main" id="{B95F07B4-66C5-4B83-9DD9-519079307E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3" name="Freeform 16">
                <a:extLst>
                  <a:ext uri="{FF2B5EF4-FFF2-40B4-BE49-F238E27FC236}">
                    <a16:creationId xmlns:a16="http://schemas.microsoft.com/office/drawing/2014/main" id="{30956DD1-CC25-4E2F-9EF3-266D60BE86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4" name="Freeform 17">
                <a:extLst>
                  <a:ext uri="{FF2B5EF4-FFF2-40B4-BE49-F238E27FC236}">
                    <a16:creationId xmlns:a16="http://schemas.microsoft.com/office/drawing/2014/main" id="{E0573293-7134-4241-9F86-21332CB87D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04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5" name="Freeform 18">
                <a:extLst>
                  <a:ext uri="{FF2B5EF4-FFF2-40B4-BE49-F238E27FC236}">
                    <a16:creationId xmlns:a16="http://schemas.microsoft.com/office/drawing/2014/main" id="{7B3DEE80-2AFF-4838-BDB7-79AC35145C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04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6" name="Freeform 19">
                <a:extLst>
                  <a:ext uri="{FF2B5EF4-FFF2-40B4-BE49-F238E27FC236}">
                    <a16:creationId xmlns:a16="http://schemas.microsoft.com/office/drawing/2014/main" id="{F6A5CD4E-F677-480E-8FCB-E02FF08585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" name="Freeform 20">
                <a:extLst>
                  <a:ext uri="{FF2B5EF4-FFF2-40B4-BE49-F238E27FC236}">
                    <a16:creationId xmlns:a16="http://schemas.microsoft.com/office/drawing/2014/main" id="{325C7AA6-CAE5-4948-ABBF-B33DA88373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" name="Freeform 23">
                <a:extLst>
                  <a:ext uri="{FF2B5EF4-FFF2-40B4-BE49-F238E27FC236}">
                    <a16:creationId xmlns:a16="http://schemas.microsoft.com/office/drawing/2014/main" id="{CF3C0BC2-B249-45E4-9220-30FC86222D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6" y="2745"/>
                <a:ext cx="285" cy="442"/>
              </a:xfrm>
              <a:custGeom>
                <a:avLst/>
                <a:gdLst>
                  <a:gd name="T0" fmla="*/ 285 w 285"/>
                  <a:gd name="T1" fmla="*/ 442 h 442"/>
                  <a:gd name="T2" fmla="*/ 0 w 285"/>
                  <a:gd name="T3" fmla="*/ 442 h 442"/>
                  <a:gd name="T4" fmla="*/ 0 w 285"/>
                  <a:gd name="T5" fmla="*/ 0 h 442"/>
                  <a:gd name="T6" fmla="*/ 285 w 285"/>
                  <a:gd name="T7" fmla="*/ 0 h 442"/>
                  <a:gd name="T8" fmla="*/ 285 w 285"/>
                  <a:gd name="T9" fmla="*/ 442 h 442"/>
                  <a:gd name="T10" fmla="*/ 17 w 285"/>
                  <a:gd name="T11" fmla="*/ 426 h 442"/>
                  <a:gd name="T12" fmla="*/ 268 w 285"/>
                  <a:gd name="T13" fmla="*/ 426 h 442"/>
                  <a:gd name="T14" fmla="*/ 268 w 285"/>
                  <a:gd name="T15" fmla="*/ 16 h 442"/>
                  <a:gd name="T16" fmla="*/ 17 w 285"/>
                  <a:gd name="T17" fmla="*/ 16 h 442"/>
                  <a:gd name="T18" fmla="*/ 17 w 285"/>
                  <a:gd name="T19" fmla="*/ 426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5" h="442">
                    <a:moveTo>
                      <a:pt x="285" y="442"/>
                    </a:moveTo>
                    <a:lnTo>
                      <a:pt x="0" y="442"/>
                    </a:lnTo>
                    <a:lnTo>
                      <a:pt x="0" y="0"/>
                    </a:lnTo>
                    <a:lnTo>
                      <a:pt x="285" y="0"/>
                    </a:lnTo>
                    <a:lnTo>
                      <a:pt x="285" y="442"/>
                    </a:lnTo>
                    <a:close/>
                    <a:moveTo>
                      <a:pt x="17" y="426"/>
                    </a:moveTo>
                    <a:lnTo>
                      <a:pt x="268" y="426"/>
                    </a:lnTo>
                    <a:lnTo>
                      <a:pt x="268" y="16"/>
                    </a:lnTo>
                    <a:lnTo>
                      <a:pt x="17" y="16"/>
                    </a:lnTo>
                    <a:lnTo>
                      <a:pt x="17" y="4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" name="Freeform 24">
                <a:extLst>
                  <a:ext uri="{FF2B5EF4-FFF2-40B4-BE49-F238E27FC236}">
                    <a16:creationId xmlns:a16="http://schemas.microsoft.com/office/drawing/2014/main" id="{D41530E0-2BCF-4BBF-A985-9AE4D6E6C1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" y="2683"/>
                <a:ext cx="253" cy="71"/>
              </a:xfrm>
              <a:custGeom>
                <a:avLst/>
                <a:gdLst>
                  <a:gd name="T0" fmla="*/ 253 w 253"/>
                  <a:gd name="T1" fmla="*/ 17 h 71"/>
                  <a:gd name="T2" fmla="*/ 253 w 253"/>
                  <a:gd name="T3" fmla="*/ 0 h 71"/>
                  <a:gd name="T4" fmla="*/ 0 w 253"/>
                  <a:gd name="T5" fmla="*/ 0 h 71"/>
                  <a:gd name="T6" fmla="*/ 0 w 253"/>
                  <a:gd name="T7" fmla="*/ 17 h 71"/>
                  <a:gd name="T8" fmla="*/ 17 w 253"/>
                  <a:gd name="T9" fmla="*/ 17 h 71"/>
                  <a:gd name="T10" fmla="*/ 17 w 253"/>
                  <a:gd name="T11" fmla="*/ 71 h 71"/>
                  <a:gd name="T12" fmla="*/ 32 w 253"/>
                  <a:gd name="T13" fmla="*/ 71 h 71"/>
                  <a:gd name="T14" fmla="*/ 32 w 253"/>
                  <a:gd name="T15" fmla="*/ 17 h 71"/>
                  <a:gd name="T16" fmla="*/ 221 w 253"/>
                  <a:gd name="T17" fmla="*/ 17 h 71"/>
                  <a:gd name="T18" fmla="*/ 221 w 253"/>
                  <a:gd name="T19" fmla="*/ 71 h 71"/>
                  <a:gd name="T20" fmla="*/ 237 w 253"/>
                  <a:gd name="T21" fmla="*/ 71 h 71"/>
                  <a:gd name="T22" fmla="*/ 237 w 253"/>
                  <a:gd name="T23" fmla="*/ 17 h 71"/>
                  <a:gd name="T24" fmla="*/ 253 w 253"/>
                  <a:gd name="T25" fmla="*/ 17 h 71"/>
                  <a:gd name="T26" fmla="*/ 253 w 253"/>
                  <a:gd name="T27" fmla="*/ 17 h 71"/>
                  <a:gd name="T28" fmla="*/ 253 w 253"/>
                  <a:gd name="T29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3" h="71">
                    <a:moveTo>
                      <a:pt x="253" y="17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71"/>
                    </a:lnTo>
                    <a:lnTo>
                      <a:pt x="32" y="71"/>
                    </a:lnTo>
                    <a:lnTo>
                      <a:pt x="32" y="17"/>
                    </a:lnTo>
                    <a:lnTo>
                      <a:pt x="221" y="17"/>
                    </a:lnTo>
                    <a:lnTo>
                      <a:pt x="221" y="71"/>
                    </a:lnTo>
                    <a:lnTo>
                      <a:pt x="237" y="71"/>
                    </a:lnTo>
                    <a:lnTo>
                      <a:pt x="237" y="17"/>
                    </a:lnTo>
                    <a:lnTo>
                      <a:pt x="253" y="17"/>
                    </a:lnTo>
                    <a:close/>
                    <a:moveTo>
                      <a:pt x="253" y="17"/>
                    </a:moveTo>
                    <a:lnTo>
                      <a:pt x="253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" name="Freeform 25">
                <a:extLst>
                  <a:ext uri="{FF2B5EF4-FFF2-40B4-BE49-F238E27FC236}">
                    <a16:creationId xmlns:a16="http://schemas.microsoft.com/office/drawing/2014/main" id="{F592F2A5-2816-4E90-B27E-5D2468206D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" y="2683"/>
                <a:ext cx="253" cy="71"/>
              </a:xfrm>
              <a:custGeom>
                <a:avLst/>
                <a:gdLst>
                  <a:gd name="T0" fmla="*/ 253 w 253"/>
                  <a:gd name="T1" fmla="*/ 17 h 71"/>
                  <a:gd name="T2" fmla="*/ 253 w 253"/>
                  <a:gd name="T3" fmla="*/ 0 h 71"/>
                  <a:gd name="T4" fmla="*/ 0 w 253"/>
                  <a:gd name="T5" fmla="*/ 0 h 71"/>
                  <a:gd name="T6" fmla="*/ 0 w 253"/>
                  <a:gd name="T7" fmla="*/ 17 h 71"/>
                  <a:gd name="T8" fmla="*/ 17 w 253"/>
                  <a:gd name="T9" fmla="*/ 17 h 71"/>
                  <a:gd name="T10" fmla="*/ 17 w 253"/>
                  <a:gd name="T11" fmla="*/ 71 h 71"/>
                  <a:gd name="T12" fmla="*/ 32 w 253"/>
                  <a:gd name="T13" fmla="*/ 71 h 71"/>
                  <a:gd name="T14" fmla="*/ 32 w 253"/>
                  <a:gd name="T15" fmla="*/ 17 h 71"/>
                  <a:gd name="T16" fmla="*/ 221 w 253"/>
                  <a:gd name="T17" fmla="*/ 17 h 71"/>
                  <a:gd name="T18" fmla="*/ 221 w 253"/>
                  <a:gd name="T19" fmla="*/ 71 h 71"/>
                  <a:gd name="T20" fmla="*/ 237 w 253"/>
                  <a:gd name="T21" fmla="*/ 71 h 71"/>
                  <a:gd name="T22" fmla="*/ 237 w 253"/>
                  <a:gd name="T23" fmla="*/ 17 h 71"/>
                  <a:gd name="T24" fmla="*/ 253 w 253"/>
                  <a:gd name="T25" fmla="*/ 17 h 71"/>
                  <a:gd name="T26" fmla="*/ 253 w 253"/>
                  <a:gd name="T27" fmla="*/ 17 h 71"/>
                  <a:gd name="T28" fmla="*/ 253 w 253"/>
                  <a:gd name="T29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3" h="71">
                    <a:moveTo>
                      <a:pt x="253" y="17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71"/>
                    </a:lnTo>
                    <a:lnTo>
                      <a:pt x="32" y="71"/>
                    </a:lnTo>
                    <a:lnTo>
                      <a:pt x="32" y="17"/>
                    </a:lnTo>
                    <a:lnTo>
                      <a:pt x="221" y="17"/>
                    </a:lnTo>
                    <a:lnTo>
                      <a:pt x="221" y="71"/>
                    </a:lnTo>
                    <a:lnTo>
                      <a:pt x="237" y="71"/>
                    </a:lnTo>
                    <a:lnTo>
                      <a:pt x="237" y="17"/>
                    </a:lnTo>
                    <a:lnTo>
                      <a:pt x="253" y="17"/>
                    </a:lnTo>
                    <a:moveTo>
                      <a:pt x="253" y="17"/>
                    </a:moveTo>
                    <a:lnTo>
                      <a:pt x="253" y="17"/>
                    </a:lnTo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1" name="Freeform 26">
                <a:extLst>
                  <a:ext uri="{FF2B5EF4-FFF2-40B4-BE49-F238E27FC236}">
                    <a16:creationId xmlns:a16="http://schemas.microsoft.com/office/drawing/2014/main" id="{DC0EC5EB-0D8C-441E-AEF9-9C94B4058B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2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2 w 48"/>
                  <a:gd name="T17" fmla="*/ 17 h 48"/>
                  <a:gd name="T18" fmla="*/ 32 w 48"/>
                  <a:gd name="T19" fmla="*/ 32 h 48"/>
                  <a:gd name="T20" fmla="*/ 32 w 48"/>
                  <a:gd name="T21" fmla="*/ 32 h 48"/>
                  <a:gd name="T22" fmla="*/ 32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close/>
                    <a:moveTo>
                      <a:pt x="32" y="32"/>
                    </a:moveTo>
                    <a:lnTo>
                      <a:pt x="3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2" name="Freeform 27">
                <a:extLst>
                  <a:ext uri="{FF2B5EF4-FFF2-40B4-BE49-F238E27FC236}">
                    <a16:creationId xmlns:a16="http://schemas.microsoft.com/office/drawing/2014/main" id="{5D4295C3-0E2A-4ED6-9CA6-3669F8952A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2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2 w 48"/>
                  <a:gd name="T17" fmla="*/ 17 h 48"/>
                  <a:gd name="T18" fmla="*/ 32 w 48"/>
                  <a:gd name="T19" fmla="*/ 32 h 48"/>
                  <a:gd name="T20" fmla="*/ 32 w 48"/>
                  <a:gd name="T21" fmla="*/ 32 h 48"/>
                  <a:gd name="T22" fmla="*/ 32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moveTo>
                      <a:pt x="32" y="32"/>
                    </a:moveTo>
                    <a:lnTo>
                      <a:pt x="32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3" name="Freeform 28">
                <a:extLst>
                  <a:ext uri="{FF2B5EF4-FFF2-40B4-BE49-F238E27FC236}">
                    <a16:creationId xmlns:a16="http://schemas.microsoft.com/office/drawing/2014/main" id="{E612BEED-6D67-43A4-880F-FB5E4F588D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1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1 w 48"/>
                  <a:gd name="T17" fmla="*/ 17 h 48"/>
                  <a:gd name="T18" fmla="*/ 31 w 48"/>
                  <a:gd name="T19" fmla="*/ 32 h 48"/>
                  <a:gd name="T20" fmla="*/ 31 w 48"/>
                  <a:gd name="T21" fmla="*/ 32 h 48"/>
                  <a:gd name="T22" fmla="*/ 31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  <a:moveTo>
                      <a:pt x="31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1" y="17"/>
                    </a:lnTo>
                    <a:lnTo>
                      <a:pt x="31" y="32"/>
                    </a:lnTo>
                    <a:close/>
                    <a:moveTo>
                      <a:pt x="31" y="32"/>
                    </a:moveTo>
                    <a:lnTo>
                      <a:pt x="31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4" name="Freeform 29">
                <a:extLst>
                  <a:ext uri="{FF2B5EF4-FFF2-40B4-BE49-F238E27FC236}">
                    <a16:creationId xmlns:a16="http://schemas.microsoft.com/office/drawing/2014/main" id="{89A05774-1A11-40BD-9197-563ABE8330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1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1 w 48"/>
                  <a:gd name="T17" fmla="*/ 17 h 48"/>
                  <a:gd name="T18" fmla="*/ 31 w 48"/>
                  <a:gd name="T19" fmla="*/ 32 h 48"/>
                  <a:gd name="T20" fmla="*/ 31 w 48"/>
                  <a:gd name="T21" fmla="*/ 32 h 48"/>
                  <a:gd name="T22" fmla="*/ 31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moveTo>
                      <a:pt x="31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1" y="17"/>
                    </a:lnTo>
                    <a:lnTo>
                      <a:pt x="31" y="32"/>
                    </a:lnTo>
                    <a:moveTo>
                      <a:pt x="31" y="32"/>
                    </a:moveTo>
                    <a:lnTo>
                      <a:pt x="31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5" name="Freeform 30">
                <a:extLst>
                  <a:ext uri="{FF2B5EF4-FFF2-40B4-BE49-F238E27FC236}">
                    <a16:creationId xmlns:a16="http://schemas.microsoft.com/office/drawing/2014/main" id="{4D76B9C9-4703-4066-BD06-8E845EE233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798"/>
                <a:ext cx="47" cy="48"/>
              </a:xfrm>
              <a:custGeom>
                <a:avLst/>
                <a:gdLst>
                  <a:gd name="T0" fmla="*/ 47 w 47"/>
                  <a:gd name="T1" fmla="*/ 0 h 48"/>
                  <a:gd name="T2" fmla="*/ 0 w 47"/>
                  <a:gd name="T3" fmla="*/ 0 h 48"/>
                  <a:gd name="T4" fmla="*/ 0 w 47"/>
                  <a:gd name="T5" fmla="*/ 48 h 48"/>
                  <a:gd name="T6" fmla="*/ 47 w 47"/>
                  <a:gd name="T7" fmla="*/ 48 h 48"/>
                  <a:gd name="T8" fmla="*/ 47 w 47"/>
                  <a:gd name="T9" fmla="*/ 0 h 48"/>
                  <a:gd name="T10" fmla="*/ 32 w 47"/>
                  <a:gd name="T11" fmla="*/ 32 h 48"/>
                  <a:gd name="T12" fmla="*/ 16 w 47"/>
                  <a:gd name="T13" fmla="*/ 32 h 48"/>
                  <a:gd name="T14" fmla="*/ 16 w 47"/>
                  <a:gd name="T15" fmla="*/ 17 h 48"/>
                  <a:gd name="T16" fmla="*/ 32 w 47"/>
                  <a:gd name="T17" fmla="*/ 17 h 48"/>
                  <a:gd name="T18" fmla="*/ 32 w 47"/>
                  <a:gd name="T19" fmla="*/ 32 h 48"/>
                  <a:gd name="T20" fmla="*/ 32 w 47"/>
                  <a:gd name="T21" fmla="*/ 32 h 48"/>
                  <a:gd name="T22" fmla="*/ 32 w 47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7" y="48"/>
                    </a:lnTo>
                    <a:lnTo>
                      <a:pt x="47" y="0"/>
                    </a:lnTo>
                    <a:close/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close/>
                    <a:moveTo>
                      <a:pt x="32" y="32"/>
                    </a:moveTo>
                    <a:lnTo>
                      <a:pt x="3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6" name="Freeform 31">
                <a:extLst>
                  <a:ext uri="{FF2B5EF4-FFF2-40B4-BE49-F238E27FC236}">
                    <a16:creationId xmlns:a16="http://schemas.microsoft.com/office/drawing/2014/main" id="{C5543123-D1C5-42C1-9474-E1CD61EC71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798"/>
                <a:ext cx="47" cy="48"/>
              </a:xfrm>
              <a:custGeom>
                <a:avLst/>
                <a:gdLst>
                  <a:gd name="T0" fmla="*/ 47 w 47"/>
                  <a:gd name="T1" fmla="*/ 0 h 48"/>
                  <a:gd name="T2" fmla="*/ 0 w 47"/>
                  <a:gd name="T3" fmla="*/ 0 h 48"/>
                  <a:gd name="T4" fmla="*/ 0 w 47"/>
                  <a:gd name="T5" fmla="*/ 48 h 48"/>
                  <a:gd name="T6" fmla="*/ 47 w 47"/>
                  <a:gd name="T7" fmla="*/ 48 h 48"/>
                  <a:gd name="T8" fmla="*/ 47 w 47"/>
                  <a:gd name="T9" fmla="*/ 0 h 48"/>
                  <a:gd name="T10" fmla="*/ 32 w 47"/>
                  <a:gd name="T11" fmla="*/ 32 h 48"/>
                  <a:gd name="T12" fmla="*/ 16 w 47"/>
                  <a:gd name="T13" fmla="*/ 32 h 48"/>
                  <a:gd name="T14" fmla="*/ 16 w 47"/>
                  <a:gd name="T15" fmla="*/ 17 h 48"/>
                  <a:gd name="T16" fmla="*/ 32 w 47"/>
                  <a:gd name="T17" fmla="*/ 17 h 48"/>
                  <a:gd name="T18" fmla="*/ 32 w 47"/>
                  <a:gd name="T19" fmla="*/ 32 h 48"/>
                  <a:gd name="T20" fmla="*/ 32 w 47"/>
                  <a:gd name="T21" fmla="*/ 32 h 48"/>
                  <a:gd name="T22" fmla="*/ 32 w 47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7" y="48"/>
                    </a:lnTo>
                    <a:lnTo>
                      <a:pt x="47" y="0"/>
                    </a:lnTo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moveTo>
                      <a:pt x="32" y="32"/>
                    </a:moveTo>
                    <a:lnTo>
                      <a:pt x="32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7" name="Freeform 32">
                <a:extLst>
                  <a:ext uri="{FF2B5EF4-FFF2-40B4-BE49-F238E27FC236}">
                    <a16:creationId xmlns:a16="http://schemas.microsoft.com/office/drawing/2014/main" id="{A8BF9295-168A-4FEE-B0AC-25A540D699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6" y="3043"/>
                <a:ext cx="205" cy="142"/>
              </a:xfrm>
              <a:custGeom>
                <a:avLst/>
                <a:gdLst>
                  <a:gd name="T0" fmla="*/ 351 w 396"/>
                  <a:gd name="T1" fmla="*/ 0 h 274"/>
                  <a:gd name="T2" fmla="*/ 0 w 396"/>
                  <a:gd name="T3" fmla="*/ 0 h 274"/>
                  <a:gd name="T4" fmla="*/ 0 w 396"/>
                  <a:gd name="T5" fmla="*/ 30 h 274"/>
                  <a:gd name="T6" fmla="*/ 31 w 396"/>
                  <a:gd name="T7" fmla="*/ 30 h 274"/>
                  <a:gd name="T8" fmla="*/ 31 w 396"/>
                  <a:gd name="T9" fmla="*/ 274 h 274"/>
                  <a:gd name="T10" fmla="*/ 366 w 396"/>
                  <a:gd name="T11" fmla="*/ 274 h 274"/>
                  <a:gd name="T12" fmla="*/ 366 w 396"/>
                  <a:gd name="T13" fmla="*/ 30 h 274"/>
                  <a:gd name="T14" fmla="*/ 396 w 396"/>
                  <a:gd name="T15" fmla="*/ 30 h 274"/>
                  <a:gd name="T16" fmla="*/ 396 w 396"/>
                  <a:gd name="T17" fmla="*/ 0 h 274"/>
                  <a:gd name="T18" fmla="*/ 351 w 396"/>
                  <a:gd name="T19" fmla="*/ 0 h 274"/>
                  <a:gd name="T20" fmla="*/ 61 w 396"/>
                  <a:gd name="T21" fmla="*/ 30 h 274"/>
                  <a:gd name="T22" fmla="*/ 183 w 396"/>
                  <a:gd name="T23" fmla="*/ 30 h 274"/>
                  <a:gd name="T24" fmla="*/ 183 w 396"/>
                  <a:gd name="T25" fmla="*/ 91 h 274"/>
                  <a:gd name="T26" fmla="*/ 168 w 396"/>
                  <a:gd name="T27" fmla="*/ 91 h 274"/>
                  <a:gd name="T28" fmla="*/ 122 w 396"/>
                  <a:gd name="T29" fmla="*/ 137 h 274"/>
                  <a:gd name="T30" fmla="*/ 168 w 396"/>
                  <a:gd name="T31" fmla="*/ 182 h 274"/>
                  <a:gd name="T32" fmla="*/ 183 w 396"/>
                  <a:gd name="T33" fmla="*/ 182 h 274"/>
                  <a:gd name="T34" fmla="*/ 183 w 396"/>
                  <a:gd name="T35" fmla="*/ 243 h 274"/>
                  <a:gd name="T36" fmla="*/ 61 w 396"/>
                  <a:gd name="T37" fmla="*/ 243 h 274"/>
                  <a:gd name="T38" fmla="*/ 61 w 396"/>
                  <a:gd name="T39" fmla="*/ 30 h 274"/>
                  <a:gd name="T40" fmla="*/ 183 w 396"/>
                  <a:gd name="T41" fmla="*/ 152 h 274"/>
                  <a:gd name="T42" fmla="*/ 168 w 396"/>
                  <a:gd name="T43" fmla="*/ 152 h 274"/>
                  <a:gd name="T44" fmla="*/ 152 w 396"/>
                  <a:gd name="T45" fmla="*/ 137 h 274"/>
                  <a:gd name="T46" fmla="*/ 168 w 396"/>
                  <a:gd name="T47" fmla="*/ 121 h 274"/>
                  <a:gd name="T48" fmla="*/ 183 w 396"/>
                  <a:gd name="T49" fmla="*/ 121 h 274"/>
                  <a:gd name="T50" fmla="*/ 183 w 396"/>
                  <a:gd name="T51" fmla="*/ 152 h 274"/>
                  <a:gd name="T52" fmla="*/ 213 w 396"/>
                  <a:gd name="T53" fmla="*/ 121 h 274"/>
                  <a:gd name="T54" fmla="*/ 229 w 396"/>
                  <a:gd name="T55" fmla="*/ 121 h 274"/>
                  <a:gd name="T56" fmla="*/ 244 w 396"/>
                  <a:gd name="T57" fmla="*/ 137 h 274"/>
                  <a:gd name="T58" fmla="*/ 229 w 396"/>
                  <a:gd name="T59" fmla="*/ 152 h 274"/>
                  <a:gd name="T60" fmla="*/ 213 w 396"/>
                  <a:gd name="T61" fmla="*/ 152 h 274"/>
                  <a:gd name="T62" fmla="*/ 213 w 396"/>
                  <a:gd name="T63" fmla="*/ 121 h 274"/>
                  <a:gd name="T64" fmla="*/ 335 w 396"/>
                  <a:gd name="T65" fmla="*/ 243 h 274"/>
                  <a:gd name="T66" fmla="*/ 213 w 396"/>
                  <a:gd name="T67" fmla="*/ 243 h 274"/>
                  <a:gd name="T68" fmla="*/ 213 w 396"/>
                  <a:gd name="T69" fmla="*/ 182 h 274"/>
                  <a:gd name="T70" fmla="*/ 229 w 396"/>
                  <a:gd name="T71" fmla="*/ 182 h 274"/>
                  <a:gd name="T72" fmla="*/ 274 w 396"/>
                  <a:gd name="T73" fmla="*/ 137 h 274"/>
                  <a:gd name="T74" fmla="*/ 229 w 396"/>
                  <a:gd name="T75" fmla="*/ 91 h 274"/>
                  <a:gd name="T76" fmla="*/ 213 w 396"/>
                  <a:gd name="T77" fmla="*/ 91 h 274"/>
                  <a:gd name="T78" fmla="*/ 213 w 396"/>
                  <a:gd name="T79" fmla="*/ 30 h 274"/>
                  <a:gd name="T80" fmla="*/ 335 w 396"/>
                  <a:gd name="T81" fmla="*/ 30 h 274"/>
                  <a:gd name="T82" fmla="*/ 335 w 396"/>
                  <a:gd name="T83" fmla="*/ 243 h 274"/>
                  <a:gd name="T84" fmla="*/ 335 w 396"/>
                  <a:gd name="T85" fmla="*/ 243 h 274"/>
                  <a:gd name="T86" fmla="*/ 335 w 396"/>
                  <a:gd name="T87" fmla="*/ 243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96" h="274">
                    <a:moveTo>
                      <a:pt x="35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274"/>
                      <a:pt x="31" y="274"/>
                      <a:pt x="31" y="274"/>
                    </a:cubicBezTo>
                    <a:cubicBezTo>
                      <a:pt x="366" y="274"/>
                      <a:pt x="366" y="274"/>
                      <a:pt x="366" y="274"/>
                    </a:cubicBezTo>
                    <a:cubicBezTo>
                      <a:pt x="366" y="30"/>
                      <a:pt x="366" y="30"/>
                      <a:pt x="366" y="30"/>
                    </a:cubicBezTo>
                    <a:cubicBezTo>
                      <a:pt x="396" y="30"/>
                      <a:pt x="396" y="30"/>
                      <a:pt x="396" y="30"/>
                    </a:cubicBezTo>
                    <a:cubicBezTo>
                      <a:pt x="396" y="0"/>
                      <a:pt x="396" y="0"/>
                      <a:pt x="396" y="0"/>
                    </a:cubicBezTo>
                    <a:lnTo>
                      <a:pt x="351" y="0"/>
                    </a:lnTo>
                    <a:close/>
                    <a:moveTo>
                      <a:pt x="61" y="30"/>
                    </a:moveTo>
                    <a:cubicBezTo>
                      <a:pt x="183" y="30"/>
                      <a:pt x="183" y="30"/>
                      <a:pt x="183" y="30"/>
                    </a:cubicBezTo>
                    <a:cubicBezTo>
                      <a:pt x="183" y="91"/>
                      <a:pt x="183" y="91"/>
                      <a:pt x="183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42" y="91"/>
                      <a:pt x="122" y="111"/>
                      <a:pt x="122" y="137"/>
                    </a:cubicBezTo>
                    <a:cubicBezTo>
                      <a:pt x="122" y="162"/>
                      <a:pt x="142" y="182"/>
                      <a:pt x="168" y="182"/>
                    </a:cubicBezTo>
                    <a:cubicBezTo>
                      <a:pt x="183" y="182"/>
                      <a:pt x="183" y="182"/>
                      <a:pt x="183" y="182"/>
                    </a:cubicBezTo>
                    <a:cubicBezTo>
                      <a:pt x="183" y="243"/>
                      <a:pt x="183" y="243"/>
                      <a:pt x="183" y="243"/>
                    </a:cubicBezTo>
                    <a:cubicBezTo>
                      <a:pt x="61" y="243"/>
                      <a:pt x="61" y="243"/>
                      <a:pt x="61" y="243"/>
                    </a:cubicBezTo>
                    <a:lnTo>
                      <a:pt x="61" y="30"/>
                    </a:lnTo>
                    <a:close/>
                    <a:moveTo>
                      <a:pt x="183" y="152"/>
                    </a:moveTo>
                    <a:cubicBezTo>
                      <a:pt x="168" y="152"/>
                      <a:pt x="168" y="152"/>
                      <a:pt x="168" y="152"/>
                    </a:cubicBezTo>
                    <a:cubicBezTo>
                      <a:pt x="159" y="152"/>
                      <a:pt x="152" y="145"/>
                      <a:pt x="152" y="137"/>
                    </a:cubicBezTo>
                    <a:cubicBezTo>
                      <a:pt x="152" y="128"/>
                      <a:pt x="159" y="121"/>
                      <a:pt x="168" y="121"/>
                    </a:cubicBezTo>
                    <a:cubicBezTo>
                      <a:pt x="183" y="121"/>
                      <a:pt x="183" y="121"/>
                      <a:pt x="183" y="121"/>
                    </a:cubicBezTo>
                    <a:lnTo>
                      <a:pt x="183" y="152"/>
                    </a:lnTo>
                    <a:close/>
                    <a:moveTo>
                      <a:pt x="213" y="121"/>
                    </a:moveTo>
                    <a:cubicBezTo>
                      <a:pt x="229" y="121"/>
                      <a:pt x="229" y="121"/>
                      <a:pt x="229" y="121"/>
                    </a:cubicBezTo>
                    <a:cubicBezTo>
                      <a:pt x="237" y="121"/>
                      <a:pt x="244" y="128"/>
                      <a:pt x="244" y="137"/>
                    </a:cubicBezTo>
                    <a:cubicBezTo>
                      <a:pt x="244" y="145"/>
                      <a:pt x="237" y="152"/>
                      <a:pt x="229" y="152"/>
                    </a:cubicBezTo>
                    <a:cubicBezTo>
                      <a:pt x="213" y="152"/>
                      <a:pt x="213" y="152"/>
                      <a:pt x="213" y="152"/>
                    </a:cubicBezTo>
                    <a:lnTo>
                      <a:pt x="213" y="121"/>
                    </a:lnTo>
                    <a:close/>
                    <a:moveTo>
                      <a:pt x="335" y="243"/>
                    </a:moveTo>
                    <a:cubicBezTo>
                      <a:pt x="213" y="243"/>
                      <a:pt x="213" y="243"/>
                      <a:pt x="213" y="243"/>
                    </a:cubicBezTo>
                    <a:cubicBezTo>
                      <a:pt x="213" y="182"/>
                      <a:pt x="213" y="182"/>
                      <a:pt x="213" y="182"/>
                    </a:cubicBezTo>
                    <a:cubicBezTo>
                      <a:pt x="229" y="182"/>
                      <a:pt x="229" y="182"/>
                      <a:pt x="229" y="182"/>
                    </a:cubicBezTo>
                    <a:cubicBezTo>
                      <a:pt x="254" y="182"/>
                      <a:pt x="274" y="162"/>
                      <a:pt x="274" y="137"/>
                    </a:cubicBezTo>
                    <a:cubicBezTo>
                      <a:pt x="274" y="111"/>
                      <a:pt x="254" y="91"/>
                      <a:pt x="229" y="91"/>
                    </a:cubicBezTo>
                    <a:cubicBezTo>
                      <a:pt x="213" y="91"/>
                      <a:pt x="213" y="91"/>
                      <a:pt x="213" y="91"/>
                    </a:cubicBezTo>
                    <a:cubicBezTo>
                      <a:pt x="213" y="30"/>
                      <a:pt x="213" y="30"/>
                      <a:pt x="213" y="30"/>
                    </a:cubicBezTo>
                    <a:cubicBezTo>
                      <a:pt x="335" y="30"/>
                      <a:pt x="335" y="30"/>
                      <a:pt x="335" y="30"/>
                    </a:cubicBezTo>
                    <a:lnTo>
                      <a:pt x="335" y="243"/>
                    </a:lnTo>
                    <a:close/>
                    <a:moveTo>
                      <a:pt x="335" y="243"/>
                    </a:moveTo>
                    <a:cubicBezTo>
                      <a:pt x="335" y="243"/>
                      <a:pt x="335" y="243"/>
                      <a:pt x="335" y="24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8" name="Freeform 33">
                <a:extLst>
                  <a:ext uri="{FF2B5EF4-FFF2-40B4-BE49-F238E27FC236}">
                    <a16:creationId xmlns:a16="http://schemas.microsoft.com/office/drawing/2014/main" id="{FC117C01-C443-437D-A37F-6EE8049248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9" name="Freeform 34">
                <a:extLst>
                  <a:ext uri="{FF2B5EF4-FFF2-40B4-BE49-F238E27FC236}">
                    <a16:creationId xmlns:a16="http://schemas.microsoft.com/office/drawing/2014/main" id="{CD2F1601-F3D3-491A-A1B9-82D433A78E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0" name="Freeform 35">
                <a:extLst>
                  <a:ext uri="{FF2B5EF4-FFF2-40B4-BE49-F238E27FC236}">
                    <a16:creationId xmlns:a16="http://schemas.microsoft.com/office/drawing/2014/main" id="{9099439B-B90A-4372-88CD-5B0A8EB8A6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1" name="Freeform 36">
                <a:extLst>
                  <a:ext uri="{FF2B5EF4-FFF2-40B4-BE49-F238E27FC236}">
                    <a16:creationId xmlns:a16="http://schemas.microsoft.com/office/drawing/2014/main" id="{8F3F5E5F-C37C-44DD-9643-E851A2E0CB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2" name="Freeform 37">
                <a:extLst>
                  <a:ext uri="{FF2B5EF4-FFF2-40B4-BE49-F238E27FC236}">
                    <a16:creationId xmlns:a16="http://schemas.microsoft.com/office/drawing/2014/main" id="{1C6FFF6F-768A-4E01-9A56-7DF9E00DF7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869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3" name="Freeform 38">
                <a:extLst>
                  <a:ext uri="{FF2B5EF4-FFF2-40B4-BE49-F238E27FC236}">
                    <a16:creationId xmlns:a16="http://schemas.microsoft.com/office/drawing/2014/main" id="{B4E92682-3C50-4551-851B-9B403D9D49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869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4" name="Freeform 39">
                <a:extLst>
                  <a:ext uri="{FF2B5EF4-FFF2-40B4-BE49-F238E27FC236}">
                    <a16:creationId xmlns:a16="http://schemas.microsoft.com/office/drawing/2014/main" id="{48009654-3915-4D48-BA99-455AEB34AE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5" name="Freeform 40">
                <a:extLst>
                  <a:ext uri="{FF2B5EF4-FFF2-40B4-BE49-F238E27FC236}">
                    <a16:creationId xmlns:a16="http://schemas.microsoft.com/office/drawing/2014/main" id="{D800FC3C-E85D-416D-AC3E-B3D2D16F10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6" name="Freeform 41">
                <a:extLst>
                  <a:ext uri="{FF2B5EF4-FFF2-40B4-BE49-F238E27FC236}">
                    <a16:creationId xmlns:a16="http://schemas.microsoft.com/office/drawing/2014/main" id="{68FAF9EA-F9D9-4800-965B-D959CEDA5B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7" name="Freeform 42">
                <a:extLst>
                  <a:ext uri="{FF2B5EF4-FFF2-40B4-BE49-F238E27FC236}">
                    <a16:creationId xmlns:a16="http://schemas.microsoft.com/office/drawing/2014/main" id="{8902A972-0C9D-48A1-9296-23809A347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8" name="Freeform 43">
                <a:extLst>
                  <a:ext uri="{FF2B5EF4-FFF2-40B4-BE49-F238E27FC236}">
                    <a16:creationId xmlns:a16="http://schemas.microsoft.com/office/drawing/2014/main" id="{2671FBE9-E693-4990-BA44-704618E90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940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9" name="Freeform 44">
                <a:extLst>
                  <a:ext uri="{FF2B5EF4-FFF2-40B4-BE49-F238E27FC236}">
                    <a16:creationId xmlns:a16="http://schemas.microsoft.com/office/drawing/2014/main" id="{E405AF63-DF86-4988-9AEA-1F5824FC7F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940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0" name="Rectangle 45">
                <a:extLst>
                  <a:ext uri="{FF2B5EF4-FFF2-40B4-BE49-F238E27FC236}">
                    <a16:creationId xmlns:a16="http://schemas.microsoft.com/office/drawing/2014/main" id="{30092474-9120-44F9-8DD2-B654CCBB4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" y="3012"/>
                <a:ext cx="174" cy="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1" name="Rectangle 46">
                <a:extLst>
                  <a:ext uri="{FF2B5EF4-FFF2-40B4-BE49-F238E27FC236}">
                    <a16:creationId xmlns:a16="http://schemas.microsoft.com/office/drawing/2014/main" id="{CE9DE08B-C29F-4C86-A036-F8F02A675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" y="3012"/>
                <a:ext cx="15" cy="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154" name="Agrupar 153"/>
          <p:cNvGrpSpPr/>
          <p:nvPr/>
        </p:nvGrpSpPr>
        <p:grpSpPr>
          <a:xfrm>
            <a:off x="10763049" y="1788786"/>
            <a:ext cx="1080000" cy="1080000"/>
            <a:chOff x="7139764" y="1289579"/>
            <a:chExt cx="1047049" cy="1047049"/>
          </a:xfrm>
        </p:grpSpPr>
        <p:sp>
          <p:nvSpPr>
            <p:cNvPr id="155" name="Elipse 154"/>
            <p:cNvSpPr/>
            <p:nvPr/>
          </p:nvSpPr>
          <p:spPr>
            <a:xfrm>
              <a:off x="7139764" y="1289579"/>
              <a:ext cx="1047049" cy="10470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B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pic>
          <p:nvPicPr>
            <p:cNvPr id="156" name="Imagem 155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1288" y="1439741"/>
              <a:ext cx="684000" cy="684000"/>
            </a:xfrm>
            <a:prstGeom prst="rect">
              <a:avLst/>
            </a:prstGeom>
          </p:spPr>
        </p:pic>
      </p:grpSp>
      <p:sp>
        <p:nvSpPr>
          <p:cNvPr id="157" name="Retângulo 156"/>
          <p:cNvSpPr/>
          <p:nvPr/>
        </p:nvSpPr>
        <p:spPr>
          <a:xfrm>
            <a:off x="398344" y="2119926"/>
            <a:ext cx="2846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rgbClr val="1A4A5D"/>
                </a:solidFill>
                <a:latin typeface="Oswald Medium" panose="00000600000000000000" pitchFamily="2" charset="0"/>
              </a:rPr>
              <a:t>Média de mudanças por Porte</a:t>
            </a:r>
            <a:endParaRPr lang="pt-BR" i="1" dirty="0">
              <a:solidFill>
                <a:srgbClr val="1A4A5D"/>
              </a:solidFill>
            </a:endParaRPr>
          </a:p>
        </p:txBody>
      </p:sp>
      <p:sp>
        <p:nvSpPr>
          <p:cNvPr id="158" name="Retângulo 157">
            <a:extLst>
              <a:ext uri="{FF2B5EF4-FFF2-40B4-BE49-F238E27FC236}">
                <a16:creationId xmlns:a16="http://schemas.microsoft.com/office/drawing/2014/main" id="{8BEFE2BC-1523-49AF-8CFC-4436D502B9CF}"/>
              </a:ext>
            </a:extLst>
          </p:cNvPr>
          <p:cNvSpPr/>
          <p:nvPr/>
        </p:nvSpPr>
        <p:spPr>
          <a:xfrm rot="16200000" flipH="1">
            <a:off x="1556247" y="891644"/>
            <a:ext cx="45719" cy="316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Retângulo 158"/>
          <p:cNvSpPr/>
          <p:nvPr/>
        </p:nvSpPr>
        <p:spPr>
          <a:xfrm>
            <a:off x="6590605" y="2106517"/>
            <a:ext cx="2846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rgbClr val="1A4A5D"/>
                </a:solidFill>
                <a:latin typeface="Oswald Medium" panose="00000600000000000000" pitchFamily="2" charset="0"/>
              </a:rPr>
              <a:t>Média de mudanças por Setor</a:t>
            </a:r>
            <a:endParaRPr lang="pt-BR" i="1" dirty="0">
              <a:solidFill>
                <a:srgbClr val="1A4A5D"/>
              </a:solidFill>
            </a:endParaRPr>
          </a:p>
        </p:txBody>
      </p:sp>
      <p:sp>
        <p:nvSpPr>
          <p:cNvPr id="160" name="Retângulo 159">
            <a:extLst>
              <a:ext uri="{FF2B5EF4-FFF2-40B4-BE49-F238E27FC236}">
                <a16:creationId xmlns:a16="http://schemas.microsoft.com/office/drawing/2014/main" id="{8BEFE2BC-1523-49AF-8CFC-4436D502B9CF}"/>
              </a:ext>
            </a:extLst>
          </p:cNvPr>
          <p:cNvSpPr/>
          <p:nvPr/>
        </p:nvSpPr>
        <p:spPr>
          <a:xfrm rot="16200000" flipH="1">
            <a:off x="7748508" y="878235"/>
            <a:ext cx="45719" cy="316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1" name="Gráfico 160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7798279"/>
              </p:ext>
            </p:extLst>
          </p:nvPr>
        </p:nvGraphicFramePr>
        <p:xfrm>
          <a:off x="224465" y="3226868"/>
          <a:ext cx="5596444" cy="2993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2" name="Gráfico 161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1502415"/>
              </p:ext>
            </p:extLst>
          </p:nvPr>
        </p:nvGraphicFramePr>
        <p:xfrm>
          <a:off x="6392443" y="3209440"/>
          <a:ext cx="5596444" cy="2993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821810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13. Em um mês normal em atividade, qual o faturamento MENSAL da sua empresa?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70817"/>
              </p:ext>
            </p:extLst>
          </p:nvPr>
        </p:nvGraphicFramePr>
        <p:xfrm>
          <a:off x="-13497" y="1862424"/>
          <a:ext cx="8032205" cy="433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DCAD4FDE-9D75-4493-84B6-B2C1C557D5C3}"/>
              </a:ext>
            </a:extLst>
          </p:cNvPr>
          <p:cNvSpPr txBox="1"/>
          <p:nvPr/>
        </p:nvSpPr>
        <p:spPr>
          <a:xfrm>
            <a:off x="7938978" y="2849223"/>
            <a:ext cx="38814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</a:rPr>
              <a:t>Cerca de 1/3</a:t>
            </a:r>
            <a:r>
              <a:rPr kumimoji="0" lang="pt-BR" sz="1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</a:rPr>
              <a:t> dos entrevistados afirmaram que a empresa tem faturamento mensal de até 6 mil reais em meses normais de atividade.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prstClr val="black"/>
                </a:solidFill>
                <a:latin typeface="Lato" panose="020F0502020204030203" pitchFamily="34" charset="0"/>
              </a:rPr>
              <a:t>Já quase 30% dos atendidos pelo Sebraetec têm empresas com faturamento entre 31 mil e 400 mil mensais. </a:t>
            </a:r>
            <a:endParaRPr kumimoji="0" lang="pt-BR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BEFE2BC-1523-49AF-8CFC-4436D502B9CF}"/>
              </a:ext>
            </a:extLst>
          </p:cNvPr>
          <p:cNvSpPr/>
          <p:nvPr/>
        </p:nvSpPr>
        <p:spPr>
          <a:xfrm flipH="1">
            <a:off x="7893259" y="2172802"/>
            <a:ext cx="45719" cy="262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49007" y="217541"/>
            <a:ext cx="8110223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249006" y="325623"/>
            <a:ext cx="8032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Faturamento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 mensal da empresa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52" name="Retângulo 51">
            <a:hlinkClick r:id="rId4" action="ppaction://hlinksldjump"/>
          </p:cNvPr>
          <p:cNvSpPr/>
          <p:nvPr/>
        </p:nvSpPr>
        <p:spPr>
          <a:xfrm>
            <a:off x="6997340" y="1147766"/>
            <a:ext cx="1361890" cy="313176"/>
          </a:xfrm>
          <a:prstGeom prst="rect">
            <a:avLst/>
          </a:prstGeom>
          <a:solidFill>
            <a:srgbClr val="0E78B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  <p:pic>
        <p:nvPicPr>
          <p:cNvPr id="53" name="Imagem 5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18708" y="2165057"/>
            <a:ext cx="730228" cy="73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9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edifício, interior&#10;&#10;Descrição gerada automaticamente">
            <a:extLst>
              <a:ext uri="{FF2B5EF4-FFF2-40B4-BE49-F238E27FC236}">
                <a16:creationId xmlns:a16="http://schemas.microsoft.com/office/drawing/2014/main" id="{A9393538-D2DC-4C6C-B0C5-09F87C6F44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66" r="7489" b="11976"/>
          <a:stretch/>
        </p:blipFill>
        <p:spPr>
          <a:xfrm>
            <a:off x="0" y="0"/>
            <a:ext cx="12191997" cy="6865456"/>
          </a:xfrm>
          <a:prstGeom prst="rect">
            <a:avLst/>
          </a:prstGeom>
        </p:spPr>
      </p:pic>
      <p:sp>
        <p:nvSpPr>
          <p:cNvPr id="8" name="Shape 11">
            <a:extLst>
              <a:ext uri="{FF2B5EF4-FFF2-40B4-BE49-F238E27FC236}">
                <a16:creationId xmlns:a16="http://schemas.microsoft.com/office/drawing/2014/main" id="{71C6A429-00AC-43A5-B50B-B55E167CBE55}"/>
              </a:ext>
            </a:extLst>
          </p:cNvPr>
          <p:cNvSpPr/>
          <p:nvPr/>
        </p:nvSpPr>
        <p:spPr>
          <a:xfrm>
            <a:off x="1" y="-4971"/>
            <a:ext cx="12191998" cy="6865455"/>
          </a:xfrm>
          <a:prstGeom prst="rect">
            <a:avLst/>
          </a:prstGeom>
          <a:solidFill>
            <a:schemeClr val="accent1">
              <a:lumMod val="50000"/>
              <a:alpha val="78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7C5C2BC-DF58-4E6B-AAFA-5F8ECD708DE3}"/>
              </a:ext>
            </a:extLst>
          </p:cNvPr>
          <p:cNvSpPr txBox="1"/>
          <p:nvPr/>
        </p:nvSpPr>
        <p:spPr>
          <a:xfrm>
            <a:off x="901993" y="2993406"/>
            <a:ext cx="10388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swald Light" panose="00000400000000000000" pitchFamily="2" charset="0"/>
                <a:ea typeface="+mn-ea"/>
                <a:cs typeface="+mn-cs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9572075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14. O que aconteceu com o faturamento mensal de sua empresa após sua participação no Sebraetec?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1942"/>
              </p:ext>
            </p:extLst>
          </p:nvPr>
        </p:nvGraphicFramePr>
        <p:xfrm>
          <a:off x="249006" y="1522975"/>
          <a:ext cx="7251850" cy="4356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DCAD4FDE-9D75-4493-84B6-B2C1C557D5C3}"/>
              </a:ext>
            </a:extLst>
          </p:cNvPr>
          <p:cNvSpPr txBox="1"/>
          <p:nvPr/>
        </p:nvSpPr>
        <p:spPr>
          <a:xfrm>
            <a:off x="7938978" y="2811123"/>
            <a:ext cx="3881412" cy="1665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</a:rPr>
              <a:t>Grande</a:t>
            </a:r>
            <a:r>
              <a:rPr kumimoji="0" lang="pt-BR" sz="1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</a:rPr>
              <a:t> parte das empresas – 43% - observou aumento no faturamento após participação no Sebraetec.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dirty="0">
              <a:solidFill>
                <a:prstClr val="black"/>
              </a:solidFill>
              <a:latin typeface="Lato" panose="020F0502020204030203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BEFE2BC-1523-49AF-8CFC-4436D502B9CF}"/>
              </a:ext>
            </a:extLst>
          </p:cNvPr>
          <p:cNvSpPr/>
          <p:nvPr/>
        </p:nvSpPr>
        <p:spPr>
          <a:xfrm flipH="1">
            <a:off x="7903915" y="1969602"/>
            <a:ext cx="45719" cy="262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49007" y="217541"/>
            <a:ext cx="8352068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249006" y="325623"/>
            <a:ext cx="827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Faturamento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 após participação no Sebraetec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12" name="Retângulo 11">
            <a:hlinkClick r:id="rId4" action="ppaction://hlinksldjump"/>
          </p:cNvPr>
          <p:cNvSpPr/>
          <p:nvPr/>
        </p:nvSpPr>
        <p:spPr>
          <a:xfrm>
            <a:off x="5719855" y="116905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13" name="Retângulo 12">
            <a:hlinkClick r:id="rId5" action="ppaction://hlinksldjump"/>
          </p:cNvPr>
          <p:cNvSpPr/>
          <p:nvPr/>
        </p:nvSpPr>
        <p:spPr>
          <a:xfrm>
            <a:off x="7239185" y="116905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14" name="Retângulo 13">
            <a:hlinkClick r:id="rId6" action="ppaction://hlinksldjump"/>
          </p:cNvPr>
          <p:cNvSpPr/>
          <p:nvPr/>
        </p:nvSpPr>
        <p:spPr>
          <a:xfrm>
            <a:off x="4199981" y="1169055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2C9D2F3D-F57A-4EA4-9C50-EF8C50874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453325"/>
              </p:ext>
            </p:extLst>
          </p:nvPr>
        </p:nvGraphicFramePr>
        <p:xfrm>
          <a:off x="723566" y="5667896"/>
          <a:ext cx="9373876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4875">
                  <a:extLst>
                    <a:ext uri="{9D8B030D-6E8A-4147-A177-3AD203B41FA5}">
                      <a16:colId xmlns:a16="http://schemas.microsoft.com/office/drawing/2014/main" val="938568355"/>
                    </a:ext>
                  </a:extLst>
                </a:gridCol>
                <a:gridCol w="1559761">
                  <a:extLst>
                    <a:ext uri="{9D8B030D-6E8A-4147-A177-3AD203B41FA5}">
                      <a16:colId xmlns:a16="http://schemas.microsoft.com/office/drawing/2014/main" val="1406782778"/>
                    </a:ext>
                  </a:extLst>
                </a:gridCol>
                <a:gridCol w="1381848">
                  <a:extLst>
                    <a:ext uri="{9D8B030D-6E8A-4147-A177-3AD203B41FA5}">
                      <a16:colId xmlns:a16="http://schemas.microsoft.com/office/drawing/2014/main" val="3358104305"/>
                    </a:ext>
                  </a:extLst>
                </a:gridCol>
                <a:gridCol w="1381848">
                  <a:extLst>
                    <a:ext uri="{9D8B030D-6E8A-4147-A177-3AD203B41FA5}">
                      <a16:colId xmlns:a16="http://schemas.microsoft.com/office/drawing/2014/main" val="659460007"/>
                    </a:ext>
                  </a:extLst>
                </a:gridCol>
                <a:gridCol w="1381848">
                  <a:extLst>
                    <a:ext uri="{9D8B030D-6E8A-4147-A177-3AD203B41FA5}">
                      <a16:colId xmlns:a16="http://schemas.microsoft.com/office/drawing/2014/main" val="780710226"/>
                    </a:ext>
                  </a:extLst>
                </a:gridCol>
                <a:gridCol w="1381848">
                  <a:extLst>
                    <a:ext uri="{9D8B030D-6E8A-4147-A177-3AD203B41FA5}">
                      <a16:colId xmlns:a16="http://schemas.microsoft.com/office/drawing/2014/main" val="111194230"/>
                    </a:ext>
                  </a:extLst>
                </a:gridCol>
                <a:gridCol w="1381848">
                  <a:extLst>
                    <a:ext uri="{9D8B030D-6E8A-4147-A177-3AD203B41FA5}">
                      <a16:colId xmlns:a16="http://schemas.microsoft.com/office/drawing/2014/main" val="2547295808"/>
                    </a:ext>
                  </a:extLst>
                </a:gridCol>
              </a:tblGrid>
              <a:tr h="195148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 dirty="0">
                          <a:solidFill>
                            <a:srgbClr val="1A4A5D"/>
                          </a:solidFill>
                          <a:effectLst/>
                          <a:latin typeface="+mn-lt"/>
                        </a:rPr>
                        <a:t>Reduziu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A4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A4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A4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A4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A4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A4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A4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A4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649731"/>
                  </a:ext>
                </a:extLst>
              </a:tr>
              <a:tr h="195148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 dirty="0">
                          <a:solidFill>
                            <a:srgbClr val="1A4A5D"/>
                          </a:solidFill>
                          <a:effectLst/>
                          <a:latin typeface="+mn-lt"/>
                        </a:rPr>
                        <a:t>Ficou</a:t>
                      </a:r>
                      <a:r>
                        <a:rPr lang="pt-BR" sz="1400" b="1" i="0" u="none" strike="noStrike" baseline="0" dirty="0">
                          <a:solidFill>
                            <a:srgbClr val="1A4A5D"/>
                          </a:solidFill>
                          <a:effectLst/>
                          <a:latin typeface="+mn-lt"/>
                        </a:rPr>
                        <a:t> Igual</a:t>
                      </a:r>
                      <a:endParaRPr lang="pt-BR" sz="1400" b="1" i="0" u="none" strike="noStrike" dirty="0">
                        <a:solidFill>
                          <a:srgbClr val="1A4A5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A4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A4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206078"/>
                  </a:ext>
                </a:extLst>
              </a:tr>
              <a:tr h="195148"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 dirty="0">
                          <a:solidFill>
                            <a:srgbClr val="1A4A5D"/>
                          </a:solidFill>
                          <a:effectLst/>
                          <a:latin typeface="+mn-lt"/>
                        </a:rPr>
                        <a:t>Aumentou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A4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A4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152374"/>
                  </a:ext>
                </a:extLst>
              </a:tr>
              <a:tr h="256977">
                <a:tc>
                  <a:txBody>
                    <a:bodyPr/>
                    <a:lstStyle/>
                    <a:p>
                      <a:pPr algn="ctr" fontAlgn="t"/>
                      <a:endParaRPr lang="pt-BR" sz="1800" b="1" i="0" u="none" strike="noStrike" dirty="0">
                        <a:solidFill>
                          <a:srgbClr val="1A4A5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1A4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A4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2015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A4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2016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A4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2017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A4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2018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A4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2019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A4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2020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1A4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A4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989745"/>
                  </a:ext>
                </a:extLst>
              </a:tr>
            </a:tbl>
          </a:graphicData>
        </a:graphic>
      </p:graphicFrame>
      <p:pic>
        <p:nvPicPr>
          <p:cNvPr id="20" name="Imagem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4" y="5879745"/>
            <a:ext cx="618365" cy="618365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637757" y="5398849"/>
            <a:ext cx="86273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i="1" dirty="0">
                <a:solidFill>
                  <a:srgbClr val="3494BA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Histórico</a:t>
            </a:r>
            <a:endParaRPr lang="pt-BR" sz="15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18708" y="2126957"/>
            <a:ext cx="730228" cy="73022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C86E84E-8BB8-4F29-A937-994CB1B758F8}"/>
              </a:ext>
            </a:extLst>
          </p:cNvPr>
          <p:cNvSpPr txBox="1"/>
          <p:nvPr/>
        </p:nvSpPr>
        <p:spPr>
          <a:xfrm>
            <a:off x="8748936" y="4137045"/>
            <a:ext cx="207270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/>
              <a:t>20 mil empresas </a:t>
            </a:r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7580917A-0261-47F1-8994-AE95D3885D84}"/>
              </a:ext>
            </a:extLst>
          </p:cNvPr>
          <p:cNvSpPr/>
          <p:nvPr/>
        </p:nvSpPr>
        <p:spPr>
          <a:xfrm>
            <a:off x="9183757" y="3643915"/>
            <a:ext cx="259081" cy="344989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158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14. O que aconteceu com o faturamento mensal de sua empresa após sua participação no Sebraetec?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49007" y="217541"/>
            <a:ext cx="8352068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249006" y="325623"/>
            <a:ext cx="827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Faturamento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 após participação no Sebraetec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graphicFrame>
        <p:nvGraphicFramePr>
          <p:cNvPr id="46" name="Gráfico 45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956285"/>
              </p:ext>
            </p:extLst>
          </p:nvPr>
        </p:nvGraphicFramePr>
        <p:xfrm>
          <a:off x="384495" y="2123651"/>
          <a:ext cx="11605744" cy="439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Retângulo 46">
            <a:hlinkClick r:id="rId4" action="ppaction://hlinksldjump"/>
          </p:cNvPr>
          <p:cNvSpPr/>
          <p:nvPr/>
        </p:nvSpPr>
        <p:spPr>
          <a:xfrm>
            <a:off x="5719855" y="1169055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48" name="Retângulo 47">
            <a:hlinkClick r:id="rId5" action="ppaction://hlinksldjump"/>
          </p:cNvPr>
          <p:cNvSpPr/>
          <p:nvPr/>
        </p:nvSpPr>
        <p:spPr>
          <a:xfrm>
            <a:off x="7239185" y="116905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49" name="Retângulo 48">
            <a:hlinkClick r:id="rId6" action="ppaction://hlinksldjump"/>
          </p:cNvPr>
          <p:cNvSpPr/>
          <p:nvPr/>
        </p:nvSpPr>
        <p:spPr>
          <a:xfrm>
            <a:off x="4199981" y="116905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</p:spTree>
    <p:extLst>
      <p:ext uri="{BB962C8B-B14F-4D97-AF65-F5344CB8AC3E}">
        <p14:creationId xmlns:p14="http://schemas.microsoft.com/office/powerpoint/2010/main" val="2798085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14. O que aconteceu com o faturamento mensal de sua empresa após sua participação no Sebraetec?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49007" y="217541"/>
            <a:ext cx="8352068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249006" y="325623"/>
            <a:ext cx="827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Faturamento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 após participação no Sebraetec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1353" y="2119927"/>
            <a:ext cx="6002669" cy="42437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6189331" y="2119927"/>
            <a:ext cx="6002669" cy="42437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Agrupar 50"/>
          <p:cNvGrpSpPr/>
          <p:nvPr/>
        </p:nvGrpSpPr>
        <p:grpSpPr>
          <a:xfrm>
            <a:off x="425842" y="1816622"/>
            <a:ext cx="1080000" cy="1080000"/>
            <a:chOff x="940218" y="1180704"/>
            <a:chExt cx="1047049" cy="1047049"/>
          </a:xfrm>
        </p:grpSpPr>
        <p:sp>
          <p:nvSpPr>
            <p:cNvPr id="52" name="Elipse 51"/>
            <p:cNvSpPr/>
            <p:nvPr/>
          </p:nvSpPr>
          <p:spPr>
            <a:xfrm>
              <a:off x="940218" y="1180704"/>
              <a:ext cx="1047049" cy="10470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B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grpSp>
          <p:nvGrpSpPr>
            <p:cNvPr id="53" name="Group 4">
              <a:extLst>
                <a:ext uri="{FF2B5EF4-FFF2-40B4-BE49-F238E27FC236}">
                  <a16:creationId xmlns:a16="http://schemas.microsoft.com/office/drawing/2014/main" id="{66E80342-6FDB-4EA6-9340-66AC16D438B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29203" y="1327247"/>
              <a:ext cx="662286" cy="684000"/>
              <a:chOff x="545" y="2683"/>
              <a:chExt cx="488" cy="504"/>
            </a:xfrm>
            <a:solidFill>
              <a:srgbClr val="698C8C"/>
            </a:solidFill>
          </p:grpSpPr>
          <p:sp>
            <p:nvSpPr>
              <p:cNvPr id="54" name="Freeform 5">
                <a:extLst>
                  <a:ext uri="{FF2B5EF4-FFF2-40B4-BE49-F238E27FC236}">
                    <a16:creationId xmlns:a16="http://schemas.microsoft.com/office/drawing/2014/main" id="{8798554C-F46C-487D-95DB-7D028AC003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" y="2895"/>
                <a:ext cx="117" cy="292"/>
              </a:xfrm>
              <a:custGeom>
                <a:avLst/>
                <a:gdLst>
                  <a:gd name="T0" fmla="*/ 0 w 117"/>
                  <a:gd name="T1" fmla="*/ 292 h 292"/>
                  <a:gd name="T2" fmla="*/ 117 w 117"/>
                  <a:gd name="T3" fmla="*/ 292 h 292"/>
                  <a:gd name="T4" fmla="*/ 117 w 117"/>
                  <a:gd name="T5" fmla="*/ 276 h 292"/>
                  <a:gd name="T6" fmla="*/ 15 w 117"/>
                  <a:gd name="T7" fmla="*/ 276 h 292"/>
                  <a:gd name="T8" fmla="*/ 15 w 117"/>
                  <a:gd name="T9" fmla="*/ 16 h 292"/>
                  <a:gd name="T10" fmla="*/ 117 w 117"/>
                  <a:gd name="T11" fmla="*/ 16 h 292"/>
                  <a:gd name="T12" fmla="*/ 117 w 117"/>
                  <a:gd name="T13" fmla="*/ 0 h 292"/>
                  <a:gd name="T14" fmla="*/ 0 w 117"/>
                  <a:gd name="T15" fmla="*/ 0 h 292"/>
                  <a:gd name="T16" fmla="*/ 0 w 117"/>
                  <a:gd name="T17" fmla="*/ 292 h 292"/>
                  <a:gd name="T18" fmla="*/ 0 w 117"/>
                  <a:gd name="T19" fmla="*/ 292 h 292"/>
                  <a:gd name="T20" fmla="*/ 0 w 117"/>
                  <a:gd name="T2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292">
                    <a:moveTo>
                      <a:pt x="0" y="292"/>
                    </a:moveTo>
                    <a:lnTo>
                      <a:pt x="117" y="292"/>
                    </a:lnTo>
                    <a:lnTo>
                      <a:pt x="117" y="276"/>
                    </a:lnTo>
                    <a:lnTo>
                      <a:pt x="15" y="276"/>
                    </a:lnTo>
                    <a:lnTo>
                      <a:pt x="15" y="16"/>
                    </a:lnTo>
                    <a:lnTo>
                      <a:pt x="117" y="16"/>
                    </a:lnTo>
                    <a:lnTo>
                      <a:pt x="117" y="0"/>
                    </a:lnTo>
                    <a:lnTo>
                      <a:pt x="0" y="0"/>
                    </a:lnTo>
                    <a:lnTo>
                      <a:pt x="0" y="292"/>
                    </a:lnTo>
                    <a:close/>
                    <a:moveTo>
                      <a:pt x="0" y="292"/>
                    </a:moveTo>
                    <a:lnTo>
                      <a:pt x="0" y="2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" name="Freeform 6">
                <a:extLst>
                  <a:ext uri="{FF2B5EF4-FFF2-40B4-BE49-F238E27FC236}">
                    <a16:creationId xmlns:a16="http://schemas.microsoft.com/office/drawing/2014/main" id="{2B02F716-86A3-48E2-B0D2-D1C21B1ED1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" y="2895"/>
                <a:ext cx="117" cy="292"/>
              </a:xfrm>
              <a:custGeom>
                <a:avLst/>
                <a:gdLst>
                  <a:gd name="T0" fmla="*/ 0 w 117"/>
                  <a:gd name="T1" fmla="*/ 292 h 292"/>
                  <a:gd name="T2" fmla="*/ 117 w 117"/>
                  <a:gd name="T3" fmla="*/ 292 h 292"/>
                  <a:gd name="T4" fmla="*/ 117 w 117"/>
                  <a:gd name="T5" fmla="*/ 276 h 292"/>
                  <a:gd name="T6" fmla="*/ 15 w 117"/>
                  <a:gd name="T7" fmla="*/ 276 h 292"/>
                  <a:gd name="T8" fmla="*/ 15 w 117"/>
                  <a:gd name="T9" fmla="*/ 16 h 292"/>
                  <a:gd name="T10" fmla="*/ 117 w 117"/>
                  <a:gd name="T11" fmla="*/ 16 h 292"/>
                  <a:gd name="T12" fmla="*/ 117 w 117"/>
                  <a:gd name="T13" fmla="*/ 0 h 292"/>
                  <a:gd name="T14" fmla="*/ 0 w 117"/>
                  <a:gd name="T15" fmla="*/ 0 h 292"/>
                  <a:gd name="T16" fmla="*/ 0 w 117"/>
                  <a:gd name="T17" fmla="*/ 292 h 292"/>
                  <a:gd name="T18" fmla="*/ 0 w 117"/>
                  <a:gd name="T19" fmla="*/ 292 h 292"/>
                  <a:gd name="T20" fmla="*/ 0 w 117"/>
                  <a:gd name="T2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292">
                    <a:moveTo>
                      <a:pt x="0" y="292"/>
                    </a:moveTo>
                    <a:lnTo>
                      <a:pt x="117" y="292"/>
                    </a:lnTo>
                    <a:lnTo>
                      <a:pt x="117" y="276"/>
                    </a:lnTo>
                    <a:lnTo>
                      <a:pt x="15" y="276"/>
                    </a:lnTo>
                    <a:lnTo>
                      <a:pt x="15" y="16"/>
                    </a:lnTo>
                    <a:lnTo>
                      <a:pt x="117" y="16"/>
                    </a:lnTo>
                    <a:lnTo>
                      <a:pt x="117" y="0"/>
                    </a:lnTo>
                    <a:lnTo>
                      <a:pt x="0" y="0"/>
                    </a:lnTo>
                    <a:lnTo>
                      <a:pt x="0" y="292"/>
                    </a:lnTo>
                    <a:moveTo>
                      <a:pt x="0" y="292"/>
                    </a:moveTo>
                    <a:lnTo>
                      <a:pt x="0" y="29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7" name="Freeform 7">
                <a:extLst>
                  <a:ext uri="{FF2B5EF4-FFF2-40B4-BE49-F238E27FC236}">
                    <a16:creationId xmlns:a16="http://schemas.microsoft.com/office/drawing/2014/main" id="{DDCA2687-6582-4D94-8688-96A815B82B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2895"/>
                <a:ext cx="118" cy="292"/>
              </a:xfrm>
              <a:custGeom>
                <a:avLst/>
                <a:gdLst>
                  <a:gd name="T0" fmla="*/ 0 w 118"/>
                  <a:gd name="T1" fmla="*/ 0 h 292"/>
                  <a:gd name="T2" fmla="*/ 0 w 118"/>
                  <a:gd name="T3" fmla="*/ 16 h 292"/>
                  <a:gd name="T4" fmla="*/ 102 w 118"/>
                  <a:gd name="T5" fmla="*/ 16 h 292"/>
                  <a:gd name="T6" fmla="*/ 102 w 118"/>
                  <a:gd name="T7" fmla="*/ 276 h 292"/>
                  <a:gd name="T8" fmla="*/ 0 w 118"/>
                  <a:gd name="T9" fmla="*/ 276 h 292"/>
                  <a:gd name="T10" fmla="*/ 0 w 118"/>
                  <a:gd name="T11" fmla="*/ 292 h 292"/>
                  <a:gd name="T12" fmla="*/ 118 w 118"/>
                  <a:gd name="T13" fmla="*/ 292 h 292"/>
                  <a:gd name="T14" fmla="*/ 118 w 118"/>
                  <a:gd name="T15" fmla="*/ 0 h 292"/>
                  <a:gd name="T16" fmla="*/ 0 w 118"/>
                  <a:gd name="T17" fmla="*/ 0 h 292"/>
                  <a:gd name="T18" fmla="*/ 0 w 118"/>
                  <a:gd name="T19" fmla="*/ 0 h 292"/>
                  <a:gd name="T20" fmla="*/ 0 w 118"/>
                  <a:gd name="T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92">
                    <a:moveTo>
                      <a:pt x="0" y="0"/>
                    </a:moveTo>
                    <a:lnTo>
                      <a:pt x="0" y="16"/>
                    </a:lnTo>
                    <a:lnTo>
                      <a:pt x="102" y="16"/>
                    </a:lnTo>
                    <a:lnTo>
                      <a:pt x="102" y="276"/>
                    </a:lnTo>
                    <a:lnTo>
                      <a:pt x="0" y="276"/>
                    </a:lnTo>
                    <a:lnTo>
                      <a:pt x="0" y="292"/>
                    </a:lnTo>
                    <a:lnTo>
                      <a:pt x="118" y="292"/>
                    </a:lnTo>
                    <a:lnTo>
                      <a:pt x="118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8" name="Freeform 8">
                <a:extLst>
                  <a:ext uri="{FF2B5EF4-FFF2-40B4-BE49-F238E27FC236}">
                    <a16:creationId xmlns:a16="http://schemas.microsoft.com/office/drawing/2014/main" id="{1B3FD3AE-0BAB-4DA5-ACBC-ED093C8BD6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2895"/>
                <a:ext cx="118" cy="292"/>
              </a:xfrm>
              <a:custGeom>
                <a:avLst/>
                <a:gdLst>
                  <a:gd name="T0" fmla="*/ 0 w 118"/>
                  <a:gd name="T1" fmla="*/ 0 h 292"/>
                  <a:gd name="T2" fmla="*/ 0 w 118"/>
                  <a:gd name="T3" fmla="*/ 16 h 292"/>
                  <a:gd name="T4" fmla="*/ 102 w 118"/>
                  <a:gd name="T5" fmla="*/ 16 h 292"/>
                  <a:gd name="T6" fmla="*/ 102 w 118"/>
                  <a:gd name="T7" fmla="*/ 276 h 292"/>
                  <a:gd name="T8" fmla="*/ 0 w 118"/>
                  <a:gd name="T9" fmla="*/ 276 h 292"/>
                  <a:gd name="T10" fmla="*/ 0 w 118"/>
                  <a:gd name="T11" fmla="*/ 292 h 292"/>
                  <a:gd name="T12" fmla="*/ 118 w 118"/>
                  <a:gd name="T13" fmla="*/ 292 h 292"/>
                  <a:gd name="T14" fmla="*/ 118 w 118"/>
                  <a:gd name="T15" fmla="*/ 0 h 292"/>
                  <a:gd name="T16" fmla="*/ 0 w 118"/>
                  <a:gd name="T17" fmla="*/ 0 h 292"/>
                  <a:gd name="T18" fmla="*/ 0 w 118"/>
                  <a:gd name="T19" fmla="*/ 0 h 292"/>
                  <a:gd name="T20" fmla="*/ 0 w 118"/>
                  <a:gd name="T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92">
                    <a:moveTo>
                      <a:pt x="0" y="0"/>
                    </a:moveTo>
                    <a:lnTo>
                      <a:pt x="0" y="16"/>
                    </a:lnTo>
                    <a:lnTo>
                      <a:pt x="102" y="16"/>
                    </a:lnTo>
                    <a:lnTo>
                      <a:pt x="102" y="276"/>
                    </a:lnTo>
                    <a:lnTo>
                      <a:pt x="0" y="276"/>
                    </a:lnTo>
                    <a:lnTo>
                      <a:pt x="0" y="292"/>
                    </a:lnTo>
                    <a:lnTo>
                      <a:pt x="118" y="292"/>
                    </a:lnTo>
                    <a:lnTo>
                      <a:pt x="118" y="0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Freeform 9">
                <a:extLst>
                  <a:ext uri="{FF2B5EF4-FFF2-40B4-BE49-F238E27FC236}">
                    <a16:creationId xmlns:a16="http://schemas.microsoft.com/office/drawing/2014/main" id="{A3F2EFEE-010D-43FA-8E43-E2EAE880FF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0" name="Freeform 10">
                <a:extLst>
                  <a:ext uri="{FF2B5EF4-FFF2-40B4-BE49-F238E27FC236}">
                    <a16:creationId xmlns:a16="http://schemas.microsoft.com/office/drawing/2014/main" id="{126B1EC8-19E0-4E0E-AC2E-94A135C75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1" name="Freeform 11">
                <a:extLst>
                  <a:ext uri="{FF2B5EF4-FFF2-40B4-BE49-F238E27FC236}">
                    <a16:creationId xmlns:a16="http://schemas.microsoft.com/office/drawing/2014/main" id="{2718F132-53AA-4C3F-99AF-F89199FFE9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04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" name="Freeform 12">
                <a:extLst>
                  <a:ext uri="{FF2B5EF4-FFF2-40B4-BE49-F238E27FC236}">
                    <a16:creationId xmlns:a16="http://schemas.microsoft.com/office/drawing/2014/main" id="{25C27F55-C810-4ED0-A992-99A938F0B8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04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Freeform 13">
                <a:extLst>
                  <a:ext uri="{FF2B5EF4-FFF2-40B4-BE49-F238E27FC236}">
                    <a16:creationId xmlns:a16="http://schemas.microsoft.com/office/drawing/2014/main" id="{71386340-333A-4B6F-8FC0-12510FA68F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Freeform 14">
                <a:extLst>
                  <a:ext uri="{FF2B5EF4-FFF2-40B4-BE49-F238E27FC236}">
                    <a16:creationId xmlns:a16="http://schemas.microsoft.com/office/drawing/2014/main" id="{B55AD700-9BE4-4D17-A861-7FFEA2EE43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Freeform 15">
                <a:extLst>
                  <a:ext uri="{FF2B5EF4-FFF2-40B4-BE49-F238E27FC236}">
                    <a16:creationId xmlns:a16="http://schemas.microsoft.com/office/drawing/2014/main" id="{B95F07B4-66C5-4B83-9DD9-519079307E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Freeform 16">
                <a:extLst>
                  <a:ext uri="{FF2B5EF4-FFF2-40B4-BE49-F238E27FC236}">
                    <a16:creationId xmlns:a16="http://schemas.microsoft.com/office/drawing/2014/main" id="{30956DD1-CC25-4E2F-9EF3-266D60BE86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Freeform 17">
                <a:extLst>
                  <a:ext uri="{FF2B5EF4-FFF2-40B4-BE49-F238E27FC236}">
                    <a16:creationId xmlns:a16="http://schemas.microsoft.com/office/drawing/2014/main" id="{E0573293-7134-4241-9F86-21332CB87D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04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" name="Freeform 18">
                <a:extLst>
                  <a:ext uri="{FF2B5EF4-FFF2-40B4-BE49-F238E27FC236}">
                    <a16:creationId xmlns:a16="http://schemas.microsoft.com/office/drawing/2014/main" id="{7B3DEE80-2AFF-4838-BDB7-79AC35145C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04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9" name="Freeform 19">
                <a:extLst>
                  <a:ext uri="{FF2B5EF4-FFF2-40B4-BE49-F238E27FC236}">
                    <a16:creationId xmlns:a16="http://schemas.microsoft.com/office/drawing/2014/main" id="{F6A5CD4E-F677-480E-8FCB-E02FF08585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325C7AA6-CAE5-4948-ABBF-B33DA88373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1" name="Freeform 23">
                <a:extLst>
                  <a:ext uri="{FF2B5EF4-FFF2-40B4-BE49-F238E27FC236}">
                    <a16:creationId xmlns:a16="http://schemas.microsoft.com/office/drawing/2014/main" id="{CF3C0BC2-B249-45E4-9220-30FC86222D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6" y="2745"/>
                <a:ext cx="285" cy="442"/>
              </a:xfrm>
              <a:custGeom>
                <a:avLst/>
                <a:gdLst>
                  <a:gd name="T0" fmla="*/ 285 w 285"/>
                  <a:gd name="T1" fmla="*/ 442 h 442"/>
                  <a:gd name="T2" fmla="*/ 0 w 285"/>
                  <a:gd name="T3" fmla="*/ 442 h 442"/>
                  <a:gd name="T4" fmla="*/ 0 w 285"/>
                  <a:gd name="T5" fmla="*/ 0 h 442"/>
                  <a:gd name="T6" fmla="*/ 285 w 285"/>
                  <a:gd name="T7" fmla="*/ 0 h 442"/>
                  <a:gd name="T8" fmla="*/ 285 w 285"/>
                  <a:gd name="T9" fmla="*/ 442 h 442"/>
                  <a:gd name="T10" fmla="*/ 17 w 285"/>
                  <a:gd name="T11" fmla="*/ 426 h 442"/>
                  <a:gd name="T12" fmla="*/ 268 w 285"/>
                  <a:gd name="T13" fmla="*/ 426 h 442"/>
                  <a:gd name="T14" fmla="*/ 268 w 285"/>
                  <a:gd name="T15" fmla="*/ 16 h 442"/>
                  <a:gd name="T16" fmla="*/ 17 w 285"/>
                  <a:gd name="T17" fmla="*/ 16 h 442"/>
                  <a:gd name="T18" fmla="*/ 17 w 285"/>
                  <a:gd name="T19" fmla="*/ 426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5" h="442">
                    <a:moveTo>
                      <a:pt x="285" y="442"/>
                    </a:moveTo>
                    <a:lnTo>
                      <a:pt x="0" y="442"/>
                    </a:lnTo>
                    <a:lnTo>
                      <a:pt x="0" y="0"/>
                    </a:lnTo>
                    <a:lnTo>
                      <a:pt x="285" y="0"/>
                    </a:lnTo>
                    <a:lnTo>
                      <a:pt x="285" y="442"/>
                    </a:lnTo>
                    <a:close/>
                    <a:moveTo>
                      <a:pt x="17" y="426"/>
                    </a:moveTo>
                    <a:lnTo>
                      <a:pt x="268" y="426"/>
                    </a:lnTo>
                    <a:lnTo>
                      <a:pt x="268" y="16"/>
                    </a:lnTo>
                    <a:lnTo>
                      <a:pt x="17" y="16"/>
                    </a:lnTo>
                    <a:lnTo>
                      <a:pt x="17" y="4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2" name="Freeform 24">
                <a:extLst>
                  <a:ext uri="{FF2B5EF4-FFF2-40B4-BE49-F238E27FC236}">
                    <a16:creationId xmlns:a16="http://schemas.microsoft.com/office/drawing/2014/main" id="{D41530E0-2BCF-4BBF-A985-9AE4D6E6C1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" y="2683"/>
                <a:ext cx="253" cy="71"/>
              </a:xfrm>
              <a:custGeom>
                <a:avLst/>
                <a:gdLst>
                  <a:gd name="T0" fmla="*/ 253 w 253"/>
                  <a:gd name="T1" fmla="*/ 17 h 71"/>
                  <a:gd name="T2" fmla="*/ 253 w 253"/>
                  <a:gd name="T3" fmla="*/ 0 h 71"/>
                  <a:gd name="T4" fmla="*/ 0 w 253"/>
                  <a:gd name="T5" fmla="*/ 0 h 71"/>
                  <a:gd name="T6" fmla="*/ 0 w 253"/>
                  <a:gd name="T7" fmla="*/ 17 h 71"/>
                  <a:gd name="T8" fmla="*/ 17 w 253"/>
                  <a:gd name="T9" fmla="*/ 17 h 71"/>
                  <a:gd name="T10" fmla="*/ 17 w 253"/>
                  <a:gd name="T11" fmla="*/ 71 h 71"/>
                  <a:gd name="T12" fmla="*/ 32 w 253"/>
                  <a:gd name="T13" fmla="*/ 71 h 71"/>
                  <a:gd name="T14" fmla="*/ 32 w 253"/>
                  <a:gd name="T15" fmla="*/ 17 h 71"/>
                  <a:gd name="T16" fmla="*/ 221 w 253"/>
                  <a:gd name="T17" fmla="*/ 17 h 71"/>
                  <a:gd name="T18" fmla="*/ 221 w 253"/>
                  <a:gd name="T19" fmla="*/ 71 h 71"/>
                  <a:gd name="T20" fmla="*/ 237 w 253"/>
                  <a:gd name="T21" fmla="*/ 71 h 71"/>
                  <a:gd name="T22" fmla="*/ 237 w 253"/>
                  <a:gd name="T23" fmla="*/ 17 h 71"/>
                  <a:gd name="T24" fmla="*/ 253 w 253"/>
                  <a:gd name="T25" fmla="*/ 17 h 71"/>
                  <a:gd name="T26" fmla="*/ 253 w 253"/>
                  <a:gd name="T27" fmla="*/ 17 h 71"/>
                  <a:gd name="T28" fmla="*/ 253 w 253"/>
                  <a:gd name="T29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3" h="71">
                    <a:moveTo>
                      <a:pt x="253" y="17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71"/>
                    </a:lnTo>
                    <a:lnTo>
                      <a:pt x="32" y="71"/>
                    </a:lnTo>
                    <a:lnTo>
                      <a:pt x="32" y="17"/>
                    </a:lnTo>
                    <a:lnTo>
                      <a:pt x="221" y="17"/>
                    </a:lnTo>
                    <a:lnTo>
                      <a:pt x="221" y="71"/>
                    </a:lnTo>
                    <a:lnTo>
                      <a:pt x="237" y="71"/>
                    </a:lnTo>
                    <a:lnTo>
                      <a:pt x="237" y="17"/>
                    </a:lnTo>
                    <a:lnTo>
                      <a:pt x="253" y="17"/>
                    </a:lnTo>
                    <a:close/>
                    <a:moveTo>
                      <a:pt x="253" y="17"/>
                    </a:moveTo>
                    <a:lnTo>
                      <a:pt x="253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3" name="Freeform 25">
                <a:extLst>
                  <a:ext uri="{FF2B5EF4-FFF2-40B4-BE49-F238E27FC236}">
                    <a16:creationId xmlns:a16="http://schemas.microsoft.com/office/drawing/2014/main" id="{F592F2A5-2816-4E90-B27E-5D2468206D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" y="2683"/>
                <a:ext cx="253" cy="71"/>
              </a:xfrm>
              <a:custGeom>
                <a:avLst/>
                <a:gdLst>
                  <a:gd name="T0" fmla="*/ 253 w 253"/>
                  <a:gd name="T1" fmla="*/ 17 h 71"/>
                  <a:gd name="T2" fmla="*/ 253 w 253"/>
                  <a:gd name="T3" fmla="*/ 0 h 71"/>
                  <a:gd name="T4" fmla="*/ 0 w 253"/>
                  <a:gd name="T5" fmla="*/ 0 h 71"/>
                  <a:gd name="T6" fmla="*/ 0 w 253"/>
                  <a:gd name="T7" fmla="*/ 17 h 71"/>
                  <a:gd name="T8" fmla="*/ 17 w 253"/>
                  <a:gd name="T9" fmla="*/ 17 h 71"/>
                  <a:gd name="T10" fmla="*/ 17 w 253"/>
                  <a:gd name="T11" fmla="*/ 71 h 71"/>
                  <a:gd name="T12" fmla="*/ 32 w 253"/>
                  <a:gd name="T13" fmla="*/ 71 h 71"/>
                  <a:gd name="T14" fmla="*/ 32 w 253"/>
                  <a:gd name="T15" fmla="*/ 17 h 71"/>
                  <a:gd name="T16" fmla="*/ 221 w 253"/>
                  <a:gd name="T17" fmla="*/ 17 h 71"/>
                  <a:gd name="T18" fmla="*/ 221 w 253"/>
                  <a:gd name="T19" fmla="*/ 71 h 71"/>
                  <a:gd name="T20" fmla="*/ 237 w 253"/>
                  <a:gd name="T21" fmla="*/ 71 h 71"/>
                  <a:gd name="T22" fmla="*/ 237 w 253"/>
                  <a:gd name="T23" fmla="*/ 17 h 71"/>
                  <a:gd name="T24" fmla="*/ 253 w 253"/>
                  <a:gd name="T25" fmla="*/ 17 h 71"/>
                  <a:gd name="T26" fmla="*/ 253 w 253"/>
                  <a:gd name="T27" fmla="*/ 17 h 71"/>
                  <a:gd name="T28" fmla="*/ 253 w 253"/>
                  <a:gd name="T29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3" h="71">
                    <a:moveTo>
                      <a:pt x="253" y="17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71"/>
                    </a:lnTo>
                    <a:lnTo>
                      <a:pt x="32" y="71"/>
                    </a:lnTo>
                    <a:lnTo>
                      <a:pt x="32" y="17"/>
                    </a:lnTo>
                    <a:lnTo>
                      <a:pt x="221" y="17"/>
                    </a:lnTo>
                    <a:lnTo>
                      <a:pt x="221" y="71"/>
                    </a:lnTo>
                    <a:lnTo>
                      <a:pt x="237" y="71"/>
                    </a:lnTo>
                    <a:lnTo>
                      <a:pt x="237" y="17"/>
                    </a:lnTo>
                    <a:lnTo>
                      <a:pt x="253" y="17"/>
                    </a:lnTo>
                    <a:moveTo>
                      <a:pt x="253" y="17"/>
                    </a:moveTo>
                    <a:lnTo>
                      <a:pt x="253" y="17"/>
                    </a:lnTo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4" name="Freeform 26">
                <a:extLst>
                  <a:ext uri="{FF2B5EF4-FFF2-40B4-BE49-F238E27FC236}">
                    <a16:creationId xmlns:a16="http://schemas.microsoft.com/office/drawing/2014/main" id="{DC0EC5EB-0D8C-441E-AEF9-9C94B4058B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2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2 w 48"/>
                  <a:gd name="T17" fmla="*/ 17 h 48"/>
                  <a:gd name="T18" fmla="*/ 32 w 48"/>
                  <a:gd name="T19" fmla="*/ 32 h 48"/>
                  <a:gd name="T20" fmla="*/ 32 w 48"/>
                  <a:gd name="T21" fmla="*/ 32 h 48"/>
                  <a:gd name="T22" fmla="*/ 32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close/>
                    <a:moveTo>
                      <a:pt x="32" y="32"/>
                    </a:moveTo>
                    <a:lnTo>
                      <a:pt x="3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5" name="Freeform 27">
                <a:extLst>
                  <a:ext uri="{FF2B5EF4-FFF2-40B4-BE49-F238E27FC236}">
                    <a16:creationId xmlns:a16="http://schemas.microsoft.com/office/drawing/2014/main" id="{5D4295C3-0E2A-4ED6-9CA6-3669F8952A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2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2 w 48"/>
                  <a:gd name="T17" fmla="*/ 17 h 48"/>
                  <a:gd name="T18" fmla="*/ 32 w 48"/>
                  <a:gd name="T19" fmla="*/ 32 h 48"/>
                  <a:gd name="T20" fmla="*/ 32 w 48"/>
                  <a:gd name="T21" fmla="*/ 32 h 48"/>
                  <a:gd name="T22" fmla="*/ 32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moveTo>
                      <a:pt x="32" y="32"/>
                    </a:moveTo>
                    <a:lnTo>
                      <a:pt x="32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6" name="Freeform 28">
                <a:extLst>
                  <a:ext uri="{FF2B5EF4-FFF2-40B4-BE49-F238E27FC236}">
                    <a16:creationId xmlns:a16="http://schemas.microsoft.com/office/drawing/2014/main" id="{E612BEED-6D67-43A4-880F-FB5E4F588D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1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1 w 48"/>
                  <a:gd name="T17" fmla="*/ 17 h 48"/>
                  <a:gd name="T18" fmla="*/ 31 w 48"/>
                  <a:gd name="T19" fmla="*/ 32 h 48"/>
                  <a:gd name="T20" fmla="*/ 31 w 48"/>
                  <a:gd name="T21" fmla="*/ 32 h 48"/>
                  <a:gd name="T22" fmla="*/ 31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  <a:moveTo>
                      <a:pt x="31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1" y="17"/>
                    </a:lnTo>
                    <a:lnTo>
                      <a:pt x="31" y="32"/>
                    </a:lnTo>
                    <a:close/>
                    <a:moveTo>
                      <a:pt x="31" y="32"/>
                    </a:moveTo>
                    <a:lnTo>
                      <a:pt x="31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7" name="Freeform 29">
                <a:extLst>
                  <a:ext uri="{FF2B5EF4-FFF2-40B4-BE49-F238E27FC236}">
                    <a16:creationId xmlns:a16="http://schemas.microsoft.com/office/drawing/2014/main" id="{89A05774-1A11-40BD-9197-563ABE8330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1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1 w 48"/>
                  <a:gd name="T17" fmla="*/ 17 h 48"/>
                  <a:gd name="T18" fmla="*/ 31 w 48"/>
                  <a:gd name="T19" fmla="*/ 32 h 48"/>
                  <a:gd name="T20" fmla="*/ 31 w 48"/>
                  <a:gd name="T21" fmla="*/ 32 h 48"/>
                  <a:gd name="T22" fmla="*/ 31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moveTo>
                      <a:pt x="31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1" y="17"/>
                    </a:lnTo>
                    <a:lnTo>
                      <a:pt x="31" y="32"/>
                    </a:lnTo>
                    <a:moveTo>
                      <a:pt x="31" y="32"/>
                    </a:moveTo>
                    <a:lnTo>
                      <a:pt x="31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" name="Freeform 30">
                <a:extLst>
                  <a:ext uri="{FF2B5EF4-FFF2-40B4-BE49-F238E27FC236}">
                    <a16:creationId xmlns:a16="http://schemas.microsoft.com/office/drawing/2014/main" id="{4D76B9C9-4703-4066-BD06-8E845EE233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798"/>
                <a:ext cx="47" cy="48"/>
              </a:xfrm>
              <a:custGeom>
                <a:avLst/>
                <a:gdLst>
                  <a:gd name="T0" fmla="*/ 47 w 47"/>
                  <a:gd name="T1" fmla="*/ 0 h 48"/>
                  <a:gd name="T2" fmla="*/ 0 w 47"/>
                  <a:gd name="T3" fmla="*/ 0 h 48"/>
                  <a:gd name="T4" fmla="*/ 0 w 47"/>
                  <a:gd name="T5" fmla="*/ 48 h 48"/>
                  <a:gd name="T6" fmla="*/ 47 w 47"/>
                  <a:gd name="T7" fmla="*/ 48 h 48"/>
                  <a:gd name="T8" fmla="*/ 47 w 47"/>
                  <a:gd name="T9" fmla="*/ 0 h 48"/>
                  <a:gd name="T10" fmla="*/ 32 w 47"/>
                  <a:gd name="T11" fmla="*/ 32 h 48"/>
                  <a:gd name="T12" fmla="*/ 16 w 47"/>
                  <a:gd name="T13" fmla="*/ 32 h 48"/>
                  <a:gd name="T14" fmla="*/ 16 w 47"/>
                  <a:gd name="T15" fmla="*/ 17 h 48"/>
                  <a:gd name="T16" fmla="*/ 32 w 47"/>
                  <a:gd name="T17" fmla="*/ 17 h 48"/>
                  <a:gd name="T18" fmla="*/ 32 w 47"/>
                  <a:gd name="T19" fmla="*/ 32 h 48"/>
                  <a:gd name="T20" fmla="*/ 32 w 47"/>
                  <a:gd name="T21" fmla="*/ 32 h 48"/>
                  <a:gd name="T22" fmla="*/ 32 w 47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7" y="48"/>
                    </a:lnTo>
                    <a:lnTo>
                      <a:pt x="47" y="0"/>
                    </a:lnTo>
                    <a:close/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close/>
                    <a:moveTo>
                      <a:pt x="32" y="32"/>
                    </a:moveTo>
                    <a:lnTo>
                      <a:pt x="3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" name="Freeform 31">
                <a:extLst>
                  <a:ext uri="{FF2B5EF4-FFF2-40B4-BE49-F238E27FC236}">
                    <a16:creationId xmlns:a16="http://schemas.microsoft.com/office/drawing/2014/main" id="{C5543123-D1C5-42C1-9474-E1CD61EC71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798"/>
                <a:ext cx="47" cy="48"/>
              </a:xfrm>
              <a:custGeom>
                <a:avLst/>
                <a:gdLst>
                  <a:gd name="T0" fmla="*/ 47 w 47"/>
                  <a:gd name="T1" fmla="*/ 0 h 48"/>
                  <a:gd name="T2" fmla="*/ 0 w 47"/>
                  <a:gd name="T3" fmla="*/ 0 h 48"/>
                  <a:gd name="T4" fmla="*/ 0 w 47"/>
                  <a:gd name="T5" fmla="*/ 48 h 48"/>
                  <a:gd name="T6" fmla="*/ 47 w 47"/>
                  <a:gd name="T7" fmla="*/ 48 h 48"/>
                  <a:gd name="T8" fmla="*/ 47 w 47"/>
                  <a:gd name="T9" fmla="*/ 0 h 48"/>
                  <a:gd name="T10" fmla="*/ 32 w 47"/>
                  <a:gd name="T11" fmla="*/ 32 h 48"/>
                  <a:gd name="T12" fmla="*/ 16 w 47"/>
                  <a:gd name="T13" fmla="*/ 32 h 48"/>
                  <a:gd name="T14" fmla="*/ 16 w 47"/>
                  <a:gd name="T15" fmla="*/ 17 h 48"/>
                  <a:gd name="T16" fmla="*/ 32 w 47"/>
                  <a:gd name="T17" fmla="*/ 17 h 48"/>
                  <a:gd name="T18" fmla="*/ 32 w 47"/>
                  <a:gd name="T19" fmla="*/ 32 h 48"/>
                  <a:gd name="T20" fmla="*/ 32 w 47"/>
                  <a:gd name="T21" fmla="*/ 32 h 48"/>
                  <a:gd name="T22" fmla="*/ 32 w 47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7" y="48"/>
                    </a:lnTo>
                    <a:lnTo>
                      <a:pt x="47" y="0"/>
                    </a:lnTo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moveTo>
                      <a:pt x="32" y="32"/>
                    </a:moveTo>
                    <a:lnTo>
                      <a:pt x="32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" name="Freeform 32">
                <a:extLst>
                  <a:ext uri="{FF2B5EF4-FFF2-40B4-BE49-F238E27FC236}">
                    <a16:creationId xmlns:a16="http://schemas.microsoft.com/office/drawing/2014/main" id="{A8BF9295-168A-4FEE-B0AC-25A540D699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6" y="3043"/>
                <a:ext cx="205" cy="142"/>
              </a:xfrm>
              <a:custGeom>
                <a:avLst/>
                <a:gdLst>
                  <a:gd name="T0" fmla="*/ 351 w 396"/>
                  <a:gd name="T1" fmla="*/ 0 h 274"/>
                  <a:gd name="T2" fmla="*/ 0 w 396"/>
                  <a:gd name="T3" fmla="*/ 0 h 274"/>
                  <a:gd name="T4" fmla="*/ 0 w 396"/>
                  <a:gd name="T5" fmla="*/ 30 h 274"/>
                  <a:gd name="T6" fmla="*/ 31 w 396"/>
                  <a:gd name="T7" fmla="*/ 30 h 274"/>
                  <a:gd name="T8" fmla="*/ 31 w 396"/>
                  <a:gd name="T9" fmla="*/ 274 h 274"/>
                  <a:gd name="T10" fmla="*/ 366 w 396"/>
                  <a:gd name="T11" fmla="*/ 274 h 274"/>
                  <a:gd name="T12" fmla="*/ 366 w 396"/>
                  <a:gd name="T13" fmla="*/ 30 h 274"/>
                  <a:gd name="T14" fmla="*/ 396 w 396"/>
                  <a:gd name="T15" fmla="*/ 30 h 274"/>
                  <a:gd name="T16" fmla="*/ 396 w 396"/>
                  <a:gd name="T17" fmla="*/ 0 h 274"/>
                  <a:gd name="T18" fmla="*/ 351 w 396"/>
                  <a:gd name="T19" fmla="*/ 0 h 274"/>
                  <a:gd name="T20" fmla="*/ 61 w 396"/>
                  <a:gd name="T21" fmla="*/ 30 h 274"/>
                  <a:gd name="T22" fmla="*/ 183 w 396"/>
                  <a:gd name="T23" fmla="*/ 30 h 274"/>
                  <a:gd name="T24" fmla="*/ 183 w 396"/>
                  <a:gd name="T25" fmla="*/ 91 h 274"/>
                  <a:gd name="T26" fmla="*/ 168 w 396"/>
                  <a:gd name="T27" fmla="*/ 91 h 274"/>
                  <a:gd name="T28" fmla="*/ 122 w 396"/>
                  <a:gd name="T29" fmla="*/ 137 h 274"/>
                  <a:gd name="T30" fmla="*/ 168 w 396"/>
                  <a:gd name="T31" fmla="*/ 182 h 274"/>
                  <a:gd name="T32" fmla="*/ 183 w 396"/>
                  <a:gd name="T33" fmla="*/ 182 h 274"/>
                  <a:gd name="T34" fmla="*/ 183 w 396"/>
                  <a:gd name="T35" fmla="*/ 243 h 274"/>
                  <a:gd name="T36" fmla="*/ 61 w 396"/>
                  <a:gd name="T37" fmla="*/ 243 h 274"/>
                  <a:gd name="T38" fmla="*/ 61 w 396"/>
                  <a:gd name="T39" fmla="*/ 30 h 274"/>
                  <a:gd name="T40" fmla="*/ 183 w 396"/>
                  <a:gd name="T41" fmla="*/ 152 h 274"/>
                  <a:gd name="T42" fmla="*/ 168 w 396"/>
                  <a:gd name="T43" fmla="*/ 152 h 274"/>
                  <a:gd name="T44" fmla="*/ 152 w 396"/>
                  <a:gd name="T45" fmla="*/ 137 h 274"/>
                  <a:gd name="T46" fmla="*/ 168 w 396"/>
                  <a:gd name="T47" fmla="*/ 121 h 274"/>
                  <a:gd name="T48" fmla="*/ 183 w 396"/>
                  <a:gd name="T49" fmla="*/ 121 h 274"/>
                  <a:gd name="T50" fmla="*/ 183 w 396"/>
                  <a:gd name="T51" fmla="*/ 152 h 274"/>
                  <a:gd name="T52" fmla="*/ 213 w 396"/>
                  <a:gd name="T53" fmla="*/ 121 h 274"/>
                  <a:gd name="T54" fmla="*/ 229 w 396"/>
                  <a:gd name="T55" fmla="*/ 121 h 274"/>
                  <a:gd name="T56" fmla="*/ 244 w 396"/>
                  <a:gd name="T57" fmla="*/ 137 h 274"/>
                  <a:gd name="T58" fmla="*/ 229 w 396"/>
                  <a:gd name="T59" fmla="*/ 152 h 274"/>
                  <a:gd name="T60" fmla="*/ 213 w 396"/>
                  <a:gd name="T61" fmla="*/ 152 h 274"/>
                  <a:gd name="T62" fmla="*/ 213 w 396"/>
                  <a:gd name="T63" fmla="*/ 121 h 274"/>
                  <a:gd name="T64" fmla="*/ 335 w 396"/>
                  <a:gd name="T65" fmla="*/ 243 h 274"/>
                  <a:gd name="T66" fmla="*/ 213 w 396"/>
                  <a:gd name="T67" fmla="*/ 243 h 274"/>
                  <a:gd name="T68" fmla="*/ 213 w 396"/>
                  <a:gd name="T69" fmla="*/ 182 h 274"/>
                  <a:gd name="T70" fmla="*/ 229 w 396"/>
                  <a:gd name="T71" fmla="*/ 182 h 274"/>
                  <a:gd name="T72" fmla="*/ 274 w 396"/>
                  <a:gd name="T73" fmla="*/ 137 h 274"/>
                  <a:gd name="T74" fmla="*/ 229 w 396"/>
                  <a:gd name="T75" fmla="*/ 91 h 274"/>
                  <a:gd name="T76" fmla="*/ 213 w 396"/>
                  <a:gd name="T77" fmla="*/ 91 h 274"/>
                  <a:gd name="T78" fmla="*/ 213 w 396"/>
                  <a:gd name="T79" fmla="*/ 30 h 274"/>
                  <a:gd name="T80" fmla="*/ 335 w 396"/>
                  <a:gd name="T81" fmla="*/ 30 h 274"/>
                  <a:gd name="T82" fmla="*/ 335 w 396"/>
                  <a:gd name="T83" fmla="*/ 243 h 274"/>
                  <a:gd name="T84" fmla="*/ 335 w 396"/>
                  <a:gd name="T85" fmla="*/ 243 h 274"/>
                  <a:gd name="T86" fmla="*/ 335 w 396"/>
                  <a:gd name="T87" fmla="*/ 243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96" h="274">
                    <a:moveTo>
                      <a:pt x="35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274"/>
                      <a:pt x="31" y="274"/>
                      <a:pt x="31" y="274"/>
                    </a:cubicBezTo>
                    <a:cubicBezTo>
                      <a:pt x="366" y="274"/>
                      <a:pt x="366" y="274"/>
                      <a:pt x="366" y="274"/>
                    </a:cubicBezTo>
                    <a:cubicBezTo>
                      <a:pt x="366" y="30"/>
                      <a:pt x="366" y="30"/>
                      <a:pt x="366" y="30"/>
                    </a:cubicBezTo>
                    <a:cubicBezTo>
                      <a:pt x="396" y="30"/>
                      <a:pt x="396" y="30"/>
                      <a:pt x="396" y="30"/>
                    </a:cubicBezTo>
                    <a:cubicBezTo>
                      <a:pt x="396" y="0"/>
                      <a:pt x="396" y="0"/>
                      <a:pt x="396" y="0"/>
                    </a:cubicBezTo>
                    <a:lnTo>
                      <a:pt x="351" y="0"/>
                    </a:lnTo>
                    <a:close/>
                    <a:moveTo>
                      <a:pt x="61" y="30"/>
                    </a:moveTo>
                    <a:cubicBezTo>
                      <a:pt x="183" y="30"/>
                      <a:pt x="183" y="30"/>
                      <a:pt x="183" y="30"/>
                    </a:cubicBezTo>
                    <a:cubicBezTo>
                      <a:pt x="183" y="91"/>
                      <a:pt x="183" y="91"/>
                      <a:pt x="183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42" y="91"/>
                      <a:pt x="122" y="111"/>
                      <a:pt x="122" y="137"/>
                    </a:cubicBezTo>
                    <a:cubicBezTo>
                      <a:pt x="122" y="162"/>
                      <a:pt x="142" y="182"/>
                      <a:pt x="168" y="182"/>
                    </a:cubicBezTo>
                    <a:cubicBezTo>
                      <a:pt x="183" y="182"/>
                      <a:pt x="183" y="182"/>
                      <a:pt x="183" y="182"/>
                    </a:cubicBezTo>
                    <a:cubicBezTo>
                      <a:pt x="183" y="243"/>
                      <a:pt x="183" y="243"/>
                      <a:pt x="183" y="243"/>
                    </a:cubicBezTo>
                    <a:cubicBezTo>
                      <a:pt x="61" y="243"/>
                      <a:pt x="61" y="243"/>
                      <a:pt x="61" y="243"/>
                    </a:cubicBezTo>
                    <a:lnTo>
                      <a:pt x="61" y="30"/>
                    </a:lnTo>
                    <a:close/>
                    <a:moveTo>
                      <a:pt x="183" y="152"/>
                    </a:moveTo>
                    <a:cubicBezTo>
                      <a:pt x="168" y="152"/>
                      <a:pt x="168" y="152"/>
                      <a:pt x="168" y="152"/>
                    </a:cubicBezTo>
                    <a:cubicBezTo>
                      <a:pt x="159" y="152"/>
                      <a:pt x="152" y="145"/>
                      <a:pt x="152" y="137"/>
                    </a:cubicBezTo>
                    <a:cubicBezTo>
                      <a:pt x="152" y="128"/>
                      <a:pt x="159" y="121"/>
                      <a:pt x="168" y="121"/>
                    </a:cubicBezTo>
                    <a:cubicBezTo>
                      <a:pt x="183" y="121"/>
                      <a:pt x="183" y="121"/>
                      <a:pt x="183" y="121"/>
                    </a:cubicBezTo>
                    <a:lnTo>
                      <a:pt x="183" y="152"/>
                    </a:lnTo>
                    <a:close/>
                    <a:moveTo>
                      <a:pt x="213" y="121"/>
                    </a:moveTo>
                    <a:cubicBezTo>
                      <a:pt x="229" y="121"/>
                      <a:pt x="229" y="121"/>
                      <a:pt x="229" y="121"/>
                    </a:cubicBezTo>
                    <a:cubicBezTo>
                      <a:pt x="237" y="121"/>
                      <a:pt x="244" y="128"/>
                      <a:pt x="244" y="137"/>
                    </a:cubicBezTo>
                    <a:cubicBezTo>
                      <a:pt x="244" y="145"/>
                      <a:pt x="237" y="152"/>
                      <a:pt x="229" y="152"/>
                    </a:cubicBezTo>
                    <a:cubicBezTo>
                      <a:pt x="213" y="152"/>
                      <a:pt x="213" y="152"/>
                      <a:pt x="213" y="152"/>
                    </a:cubicBezTo>
                    <a:lnTo>
                      <a:pt x="213" y="121"/>
                    </a:lnTo>
                    <a:close/>
                    <a:moveTo>
                      <a:pt x="335" y="243"/>
                    </a:moveTo>
                    <a:cubicBezTo>
                      <a:pt x="213" y="243"/>
                      <a:pt x="213" y="243"/>
                      <a:pt x="213" y="243"/>
                    </a:cubicBezTo>
                    <a:cubicBezTo>
                      <a:pt x="213" y="182"/>
                      <a:pt x="213" y="182"/>
                      <a:pt x="213" y="182"/>
                    </a:cubicBezTo>
                    <a:cubicBezTo>
                      <a:pt x="229" y="182"/>
                      <a:pt x="229" y="182"/>
                      <a:pt x="229" y="182"/>
                    </a:cubicBezTo>
                    <a:cubicBezTo>
                      <a:pt x="254" y="182"/>
                      <a:pt x="274" y="162"/>
                      <a:pt x="274" y="137"/>
                    </a:cubicBezTo>
                    <a:cubicBezTo>
                      <a:pt x="274" y="111"/>
                      <a:pt x="254" y="91"/>
                      <a:pt x="229" y="91"/>
                    </a:cubicBezTo>
                    <a:cubicBezTo>
                      <a:pt x="213" y="91"/>
                      <a:pt x="213" y="91"/>
                      <a:pt x="213" y="91"/>
                    </a:cubicBezTo>
                    <a:cubicBezTo>
                      <a:pt x="213" y="30"/>
                      <a:pt x="213" y="30"/>
                      <a:pt x="213" y="30"/>
                    </a:cubicBezTo>
                    <a:cubicBezTo>
                      <a:pt x="335" y="30"/>
                      <a:pt x="335" y="30"/>
                      <a:pt x="335" y="30"/>
                    </a:cubicBezTo>
                    <a:lnTo>
                      <a:pt x="335" y="243"/>
                    </a:lnTo>
                    <a:close/>
                    <a:moveTo>
                      <a:pt x="335" y="243"/>
                    </a:moveTo>
                    <a:cubicBezTo>
                      <a:pt x="335" y="243"/>
                      <a:pt x="335" y="243"/>
                      <a:pt x="335" y="24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1" name="Freeform 33">
                <a:extLst>
                  <a:ext uri="{FF2B5EF4-FFF2-40B4-BE49-F238E27FC236}">
                    <a16:creationId xmlns:a16="http://schemas.microsoft.com/office/drawing/2014/main" id="{FC117C01-C443-437D-A37F-6EE8049248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2" name="Freeform 34">
                <a:extLst>
                  <a:ext uri="{FF2B5EF4-FFF2-40B4-BE49-F238E27FC236}">
                    <a16:creationId xmlns:a16="http://schemas.microsoft.com/office/drawing/2014/main" id="{CD2F1601-F3D3-491A-A1B9-82D433A78E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3" name="Freeform 35">
                <a:extLst>
                  <a:ext uri="{FF2B5EF4-FFF2-40B4-BE49-F238E27FC236}">
                    <a16:creationId xmlns:a16="http://schemas.microsoft.com/office/drawing/2014/main" id="{9099439B-B90A-4372-88CD-5B0A8EB8A6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" name="Freeform 36">
                <a:extLst>
                  <a:ext uri="{FF2B5EF4-FFF2-40B4-BE49-F238E27FC236}">
                    <a16:creationId xmlns:a16="http://schemas.microsoft.com/office/drawing/2014/main" id="{8F3F5E5F-C37C-44DD-9643-E851A2E0CB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5" name="Freeform 37">
                <a:extLst>
                  <a:ext uri="{FF2B5EF4-FFF2-40B4-BE49-F238E27FC236}">
                    <a16:creationId xmlns:a16="http://schemas.microsoft.com/office/drawing/2014/main" id="{1C6FFF6F-768A-4E01-9A56-7DF9E00DF7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869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6" name="Freeform 38">
                <a:extLst>
                  <a:ext uri="{FF2B5EF4-FFF2-40B4-BE49-F238E27FC236}">
                    <a16:creationId xmlns:a16="http://schemas.microsoft.com/office/drawing/2014/main" id="{B4E92682-3C50-4551-851B-9B403D9D49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869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7" name="Freeform 39">
                <a:extLst>
                  <a:ext uri="{FF2B5EF4-FFF2-40B4-BE49-F238E27FC236}">
                    <a16:creationId xmlns:a16="http://schemas.microsoft.com/office/drawing/2014/main" id="{48009654-3915-4D48-BA99-455AEB34AE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8" name="Freeform 40">
                <a:extLst>
                  <a:ext uri="{FF2B5EF4-FFF2-40B4-BE49-F238E27FC236}">
                    <a16:creationId xmlns:a16="http://schemas.microsoft.com/office/drawing/2014/main" id="{D800FC3C-E85D-416D-AC3E-B3D2D16F10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9" name="Freeform 41">
                <a:extLst>
                  <a:ext uri="{FF2B5EF4-FFF2-40B4-BE49-F238E27FC236}">
                    <a16:creationId xmlns:a16="http://schemas.microsoft.com/office/drawing/2014/main" id="{68FAF9EA-F9D9-4800-965B-D959CEDA5B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0" name="Freeform 42">
                <a:extLst>
                  <a:ext uri="{FF2B5EF4-FFF2-40B4-BE49-F238E27FC236}">
                    <a16:creationId xmlns:a16="http://schemas.microsoft.com/office/drawing/2014/main" id="{8902A972-0C9D-48A1-9296-23809A347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1" name="Freeform 43">
                <a:extLst>
                  <a:ext uri="{FF2B5EF4-FFF2-40B4-BE49-F238E27FC236}">
                    <a16:creationId xmlns:a16="http://schemas.microsoft.com/office/drawing/2014/main" id="{2671FBE9-E693-4990-BA44-704618E90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940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2" name="Freeform 44">
                <a:extLst>
                  <a:ext uri="{FF2B5EF4-FFF2-40B4-BE49-F238E27FC236}">
                    <a16:creationId xmlns:a16="http://schemas.microsoft.com/office/drawing/2014/main" id="{E405AF63-DF86-4988-9AEA-1F5824FC7F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940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3" name="Rectangle 45">
                <a:extLst>
                  <a:ext uri="{FF2B5EF4-FFF2-40B4-BE49-F238E27FC236}">
                    <a16:creationId xmlns:a16="http://schemas.microsoft.com/office/drawing/2014/main" id="{30092474-9120-44F9-8DD2-B654CCBB4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" y="3012"/>
                <a:ext cx="174" cy="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4" name="Rectangle 46">
                <a:extLst>
                  <a:ext uri="{FF2B5EF4-FFF2-40B4-BE49-F238E27FC236}">
                    <a16:creationId xmlns:a16="http://schemas.microsoft.com/office/drawing/2014/main" id="{CE9DE08B-C29F-4C86-A036-F8F02A675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" y="3012"/>
                <a:ext cx="15" cy="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95" name="Retângulo 94"/>
          <p:cNvSpPr/>
          <p:nvPr/>
        </p:nvSpPr>
        <p:spPr>
          <a:xfrm>
            <a:off x="1577720" y="2126841"/>
            <a:ext cx="4367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PORTE DA EMPRESA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Retângulo 95"/>
          <p:cNvSpPr/>
          <p:nvPr/>
        </p:nvSpPr>
        <p:spPr>
          <a:xfrm>
            <a:off x="7370686" y="2116486"/>
            <a:ext cx="4367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SETOR DE ATUAÇÃO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7" name="Agrupar 96"/>
          <p:cNvGrpSpPr/>
          <p:nvPr/>
        </p:nvGrpSpPr>
        <p:grpSpPr>
          <a:xfrm>
            <a:off x="6159914" y="1816622"/>
            <a:ext cx="1080000" cy="1080000"/>
            <a:chOff x="7139764" y="1289579"/>
            <a:chExt cx="1047049" cy="1047049"/>
          </a:xfrm>
        </p:grpSpPr>
        <p:sp>
          <p:nvSpPr>
            <p:cNvPr id="98" name="Elipse 97"/>
            <p:cNvSpPr/>
            <p:nvPr/>
          </p:nvSpPr>
          <p:spPr>
            <a:xfrm>
              <a:off x="7139764" y="1289579"/>
              <a:ext cx="1047049" cy="10470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B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pic>
          <p:nvPicPr>
            <p:cNvPr id="99" name="Imagem 98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1288" y="1439741"/>
              <a:ext cx="684000" cy="684000"/>
            </a:xfrm>
            <a:prstGeom prst="rect">
              <a:avLst/>
            </a:prstGeom>
          </p:spPr>
        </p:pic>
      </p:grpSp>
      <p:graphicFrame>
        <p:nvGraphicFramePr>
          <p:cNvPr id="100" name="Gráfico 99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1052075"/>
              </p:ext>
            </p:extLst>
          </p:nvPr>
        </p:nvGraphicFramePr>
        <p:xfrm>
          <a:off x="0" y="3064530"/>
          <a:ext cx="5945535" cy="340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2" name="Gráfico 101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0216654"/>
              </p:ext>
            </p:extLst>
          </p:nvPr>
        </p:nvGraphicFramePr>
        <p:xfrm>
          <a:off x="6217897" y="3080231"/>
          <a:ext cx="5945535" cy="340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3" name="Retângulo 102">
            <a:hlinkClick r:id="rId6" action="ppaction://hlinksldjump"/>
          </p:cNvPr>
          <p:cNvSpPr/>
          <p:nvPr/>
        </p:nvSpPr>
        <p:spPr>
          <a:xfrm>
            <a:off x="5719855" y="116905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104" name="Retângulo 103">
            <a:hlinkClick r:id="rId7" action="ppaction://hlinksldjump"/>
          </p:cNvPr>
          <p:cNvSpPr/>
          <p:nvPr/>
        </p:nvSpPr>
        <p:spPr>
          <a:xfrm>
            <a:off x="7239185" y="1169055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105" name="Retângulo 104">
            <a:hlinkClick r:id="rId8" action="ppaction://hlinksldjump"/>
          </p:cNvPr>
          <p:cNvSpPr/>
          <p:nvPr/>
        </p:nvSpPr>
        <p:spPr>
          <a:xfrm>
            <a:off x="4199981" y="116905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</p:spTree>
    <p:extLst>
      <p:ext uri="{BB962C8B-B14F-4D97-AF65-F5344CB8AC3E}">
        <p14:creationId xmlns:p14="http://schemas.microsoft.com/office/powerpoint/2010/main" val="25764772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15. O fato de ter participado do </a:t>
            </a:r>
            <a:r>
              <a:rPr lang="pt-BR" sz="1200" dirty="0" err="1"/>
              <a:t>SebraeTec</a:t>
            </a:r>
            <a:r>
              <a:rPr lang="pt-BR" sz="1200" dirty="0"/>
              <a:t> contribuiu para essa mudança no faturamento?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62614" y="152546"/>
            <a:ext cx="9052835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152399" y="264331"/>
            <a:ext cx="9163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noProof="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Contribuição do Sebraetec para a mudança no faturamento</a:t>
            </a: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grpSp>
        <p:nvGrpSpPr>
          <p:cNvPr id="30" name="Agrupar 29"/>
          <p:cNvGrpSpPr/>
          <p:nvPr/>
        </p:nvGrpSpPr>
        <p:grpSpPr>
          <a:xfrm>
            <a:off x="152399" y="2688390"/>
            <a:ext cx="2202391" cy="861774"/>
            <a:chOff x="249006" y="1772755"/>
            <a:chExt cx="2202391" cy="861774"/>
          </a:xfrm>
        </p:grpSpPr>
        <p:sp>
          <p:nvSpPr>
            <p:cNvPr id="31" name="Retângulo 30"/>
            <p:cNvSpPr/>
            <p:nvPr/>
          </p:nvSpPr>
          <p:spPr>
            <a:xfrm>
              <a:off x="249006" y="1772755"/>
              <a:ext cx="965329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5000" i="1" dirty="0">
                  <a:solidFill>
                    <a:srgbClr val="1A4A5D"/>
                  </a:solidFill>
                  <a:latin typeface="Oswald Medium" panose="00000600000000000000" pitchFamily="2" charset="0"/>
                </a:rPr>
                <a:t>8,3</a:t>
              </a:r>
              <a:endParaRPr lang="pt-BR" sz="5000" i="1" dirty="0">
                <a:solidFill>
                  <a:srgbClr val="1A4A5D"/>
                </a:solidFill>
              </a:endParaRPr>
            </a:p>
          </p:txBody>
        </p: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3F972512-E8B2-4310-B3F4-F4C6CE84121C}"/>
                </a:ext>
              </a:extLst>
            </p:cNvPr>
            <p:cNvCxnSpPr>
              <a:cxnSpLocks/>
            </p:cNvCxnSpPr>
            <p:nvPr/>
          </p:nvCxnSpPr>
          <p:spPr>
            <a:xfrm>
              <a:off x="376704" y="2568540"/>
              <a:ext cx="1980000" cy="0"/>
            </a:xfrm>
            <a:prstGeom prst="line">
              <a:avLst/>
            </a:prstGeom>
            <a:ln>
              <a:solidFill>
                <a:srgbClr val="2B47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tângulo 32"/>
            <p:cNvSpPr/>
            <p:nvPr/>
          </p:nvSpPr>
          <p:spPr>
            <a:xfrm>
              <a:off x="1167071" y="2165332"/>
              <a:ext cx="12843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i="1" dirty="0">
                  <a:solidFill>
                    <a:srgbClr val="3494BA"/>
                  </a:solidFill>
                  <a:latin typeface="Oswald Medium" panose="00000600000000000000" pitchFamily="2" charset="0"/>
                  <a:ea typeface="Futura-Black" panose="02020500000000000000" pitchFamily="18" charset="0"/>
                  <a:cs typeface="Futura-Black" panose="02020500000000000000" pitchFamily="18" charset="0"/>
                </a:rPr>
                <a:t>NOTA MÉDIA</a:t>
              </a:r>
              <a:endParaRPr lang="pt-BR" i="1" dirty="0">
                <a:solidFill>
                  <a:srgbClr val="3494BA"/>
                </a:solidFill>
              </a:endParaRPr>
            </a:p>
          </p:txBody>
        </p:sp>
      </p:grpSp>
      <p:sp>
        <p:nvSpPr>
          <p:cNvPr id="62" name="Retângulo 61">
            <a:hlinkClick r:id="rId3" action="ppaction://hlinksldjump"/>
          </p:cNvPr>
          <p:cNvSpPr/>
          <p:nvPr/>
        </p:nvSpPr>
        <p:spPr>
          <a:xfrm>
            <a:off x="4914354" y="1074661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  <p:grpSp>
        <p:nvGrpSpPr>
          <p:cNvPr id="20" name="Agrupar 19"/>
          <p:cNvGrpSpPr/>
          <p:nvPr/>
        </p:nvGrpSpPr>
        <p:grpSpPr>
          <a:xfrm>
            <a:off x="6263494" y="2688390"/>
            <a:ext cx="2202391" cy="861774"/>
            <a:chOff x="249006" y="1772755"/>
            <a:chExt cx="2202391" cy="861774"/>
          </a:xfrm>
        </p:grpSpPr>
        <p:sp>
          <p:nvSpPr>
            <p:cNvPr id="21" name="Retângulo 20"/>
            <p:cNvSpPr/>
            <p:nvPr/>
          </p:nvSpPr>
          <p:spPr>
            <a:xfrm>
              <a:off x="249006" y="1772755"/>
              <a:ext cx="971741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5000" i="1" dirty="0">
                  <a:solidFill>
                    <a:srgbClr val="1A4A5D"/>
                  </a:solidFill>
                  <a:latin typeface="Oswald Medium" panose="00000600000000000000" pitchFamily="2" charset="0"/>
                  <a:ea typeface="Futura-Black" panose="02020500000000000000" pitchFamily="18" charset="0"/>
                  <a:cs typeface="Futura-Black" panose="02020500000000000000" pitchFamily="18" charset="0"/>
                </a:rPr>
                <a:t>3,6</a:t>
              </a:r>
              <a:endParaRPr lang="pt-BR" sz="5000" i="1" dirty="0">
                <a:solidFill>
                  <a:srgbClr val="1A4A5D"/>
                </a:solidFill>
              </a:endParaRPr>
            </a:p>
          </p:txBody>
        </p: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3F972512-E8B2-4310-B3F4-F4C6CE84121C}"/>
                </a:ext>
              </a:extLst>
            </p:cNvPr>
            <p:cNvCxnSpPr>
              <a:cxnSpLocks/>
            </p:cNvCxnSpPr>
            <p:nvPr/>
          </p:nvCxnSpPr>
          <p:spPr>
            <a:xfrm>
              <a:off x="376704" y="2568540"/>
              <a:ext cx="1980000" cy="0"/>
            </a:xfrm>
            <a:prstGeom prst="line">
              <a:avLst/>
            </a:prstGeom>
            <a:ln>
              <a:solidFill>
                <a:srgbClr val="2B47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ângulo 22"/>
            <p:cNvSpPr/>
            <p:nvPr/>
          </p:nvSpPr>
          <p:spPr>
            <a:xfrm>
              <a:off x="1167071" y="2165332"/>
              <a:ext cx="12843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i="1" dirty="0">
                  <a:solidFill>
                    <a:srgbClr val="3494BA"/>
                  </a:solidFill>
                  <a:latin typeface="Oswald Medium" panose="00000600000000000000" pitchFamily="2" charset="0"/>
                  <a:ea typeface="Futura-Black" panose="02020500000000000000" pitchFamily="18" charset="0"/>
                  <a:cs typeface="Futura-Black" panose="02020500000000000000" pitchFamily="18" charset="0"/>
                </a:rPr>
                <a:t>NOTA MÉDIA</a:t>
              </a:r>
              <a:endParaRPr lang="pt-BR" i="1" dirty="0">
                <a:solidFill>
                  <a:srgbClr val="3494BA"/>
                </a:solidFill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0" y="2097453"/>
            <a:ext cx="4886325" cy="4266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accent6"/>
                </a:solidFill>
              </a:rPr>
              <a:t>Empresas que tiveram aumento no faturamento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6191340" y="2094175"/>
            <a:ext cx="4886325" cy="42667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4F19"/>
                </a:solidFill>
              </a:rPr>
              <a:t>Empresas que tiveram queda no faturamento</a:t>
            </a:r>
          </a:p>
        </p:txBody>
      </p:sp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356834"/>
              </p:ext>
            </p:extLst>
          </p:nvPr>
        </p:nvGraphicFramePr>
        <p:xfrm>
          <a:off x="781245" y="3284954"/>
          <a:ext cx="4188355" cy="3544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CaixaDeTexto 34">
            <a:extLst>
              <a:ext uri="{FF2B5EF4-FFF2-40B4-BE49-F238E27FC236}">
                <a16:creationId xmlns:a16="http://schemas.microsoft.com/office/drawing/2014/main" id="{1BB44F11-E0C9-4347-934F-2353EBF11E5B}"/>
              </a:ext>
            </a:extLst>
          </p:cNvPr>
          <p:cNvSpPr txBox="1"/>
          <p:nvPr/>
        </p:nvSpPr>
        <p:spPr>
          <a:xfrm>
            <a:off x="9358621" y="406893"/>
            <a:ext cx="1944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i="1" spc="600" noProof="0" dirty="0">
                <a:solidFill>
                  <a:srgbClr val="3494BA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Nota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i="1" spc="600" noProof="0" dirty="0">
                <a:solidFill>
                  <a:srgbClr val="3494BA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média</a:t>
            </a:r>
            <a:endParaRPr kumimoji="0" lang="pt-BR" sz="1600" b="0" i="1" u="none" strike="noStrike" kern="1200" cap="none" spc="60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Oswald" panose="000005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950207"/>
              </p:ext>
            </p:extLst>
          </p:nvPr>
        </p:nvGraphicFramePr>
        <p:xfrm>
          <a:off x="7289772" y="3518052"/>
          <a:ext cx="4188356" cy="3053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Retângulo 18">
            <a:extLst>
              <a:ext uri="{FF2B5EF4-FFF2-40B4-BE49-F238E27FC236}">
                <a16:creationId xmlns:a16="http://schemas.microsoft.com/office/drawing/2014/main" id="{8BEFE2BC-1523-49AF-8CFC-4436D502B9CF}"/>
              </a:ext>
            </a:extLst>
          </p:cNvPr>
          <p:cNvSpPr/>
          <p:nvPr/>
        </p:nvSpPr>
        <p:spPr>
          <a:xfrm flipH="1">
            <a:off x="6074441" y="2094175"/>
            <a:ext cx="45719" cy="450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1162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15. O fato de ter participado do </a:t>
            </a:r>
            <a:r>
              <a:rPr lang="pt-BR" sz="1200" dirty="0" err="1"/>
              <a:t>SebraeTec</a:t>
            </a:r>
            <a:r>
              <a:rPr lang="pt-BR" sz="1200" dirty="0"/>
              <a:t> contribuiu para essa mudança no faturamento?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4263932195"/>
              </p:ext>
            </p:extLst>
          </p:nvPr>
        </p:nvGraphicFramePr>
        <p:xfrm>
          <a:off x="161926" y="1854261"/>
          <a:ext cx="11860580" cy="200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1BB44F11-E0C9-4347-934F-2353EBF11E5B}"/>
              </a:ext>
            </a:extLst>
          </p:cNvPr>
          <p:cNvSpPr txBox="1"/>
          <p:nvPr/>
        </p:nvSpPr>
        <p:spPr>
          <a:xfrm>
            <a:off x="9358621" y="406893"/>
            <a:ext cx="1944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i="1" spc="600" noProof="0" dirty="0">
                <a:solidFill>
                  <a:srgbClr val="3494BA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Nota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i="1" spc="600" noProof="0" dirty="0">
                <a:solidFill>
                  <a:srgbClr val="3494BA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média</a:t>
            </a:r>
            <a:endParaRPr kumimoji="0" lang="pt-BR" sz="1600" b="0" i="1" u="none" strike="noStrike" kern="1200" cap="none" spc="60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Oswald" panose="000005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62614" y="152546"/>
            <a:ext cx="9052835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152399" y="264331"/>
            <a:ext cx="9163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noProof="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Contribuição do Sebraetec para a mudança no faturamento</a:t>
            </a: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0" y="1680922"/>
            <a:ext cx="4886325" cy="4266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accent6"/>
                </a:solidFill>
              </a:rPr>
              <a:t>Empresas que tiveram aumento no faturamento</a:t>
            </a:r>
          </a:p>
        </p:txBody>
      </p:sp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2291324334"/>
              </p:ext>
            </p:extLst>
          </p:nvPr>
        </p:nvGraphicFramePr>
        <p:xfrm>
          <a:off x="262614" y="4301696"/>
          <a:ext cx="11860580" cy="200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Retângulo 27"/>
          <p:cNvSpPr/>
          <p:nvPr/>
        </p:nvSpPr>
        <p:spPr>
          <a:xfrm>
            <a:off x="-1" y="4080785"/>
            <a:ext cx="4886325" cy="42667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4F19"/>
                </a:solidFill>
              </a:rPr>
              <a:t>Empresas que tiveram queda no faturamento</a:t>
            </a:r>
          </a:p>
        </p:txBody>
      </p:sp>
      <p:sp>
        <p:nvSpPr>
          <p:cNvPr id="29" name="Retângulo 28">
            <a:hlinkClick r:id="rId5" action="ppaction://hlinksldjump"/>
          </p:cNvPr>
          <p:cNvSpPr/>
          <p:nvPr/>
        </p:nvSpPr>
        <p:spPr>
          <a:xfrm>
            <a:off x="6434228" y="1074661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30" name="Retângulo 29">
            <a:hlinkClick r:id="rId6" action="ppaction://hlinksldjump"/>
          </p:cNvPr>
          <p:cNvSpPr/>
          <p:nvPr/>
        </p:nvSpPr>
        <p:spPr>
          <a:xfrm>
            <a:off x="7953558" y="1074661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31" name="Retângulo 30">
            <a:hlinkClick r:id="rId7" action="ppaction://hlinksldjump"/>
          </p:cNvPr>
          <p:cNvSpPr/>
          <p:nvPr/>
        </p:nvSpPr>
        <p:spPr>
          <a:xfrm>
            <a:off x="4914354" y="1074661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</p:spTree>
    <p:extLst>
      <p:ext uri="{BB962C8B-B14F-4D97-AF65-F5344CB8AC3E}">
        <p14:creationId xmlns:p14="http://schemas.microsoft.com/office/powerpoint/2010/main" val="6876525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467866" y="3201618"/>
            <a:ext cx="52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15. O fato de ter participado do </a:t>
            </a:r>
            <a:r>
              <a:rPr lang="pt-BR" sz="1200" dirty="0" err="1"/>
              <a:t>SebraeTec</a:t>
            </a:r>
            <a:r>
              <a:rPr lang="pt-BR" sz="1200" dirty="0"/>
              <a:t> contribuiu para essa mudança no faturamento?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62614" y="152546"/>
            <a:ext cx="9052835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152399" y="264331"/>
            <a:ext cx="9163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noProof="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Contribuição do Sebraetec para a mudança no faturamento</a:t>
            </a: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1BB44F11-E0C9-4347-934F-2353EBF11E5B}"/>
              </a:ext>
            </a:extLst>
          </p:cNvPr>
          <p:cNvSpPr txBox="1"/>
          <p:nvPr/>
        </p:nvSpPr>
        <p:spPr>
          <a:xfrm>
            <a:off x="9358621" y="406893"/>
            <a:ext cx="1944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i="1" spc="600" noProof="0" dirty="0">
                <a:solidFill>
                  <a:srgbClr val="3494BA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Nota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i="1" spc="600" noProof="0" dirty="0">
                <a:solidFill>
                  <a:srgbClr val="3494BA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média</a:t>
            </a:r>
            <a:endParaRPr kumimoji="0" lang="pt-BR" sz="1600" b="0" i="1" u="none" strike="noStrike" kern="1200" cap="none" spc="60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Oswald" panose="000005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85" name="Retângulo 84"/>
          <p:cNvSpPr/>
          <p:nvPr/>
        </p:nvSpPr>
        <p:spPr>
          <a:xfrm>
            <a:off x="0" y="2097453"/>
            <a:ext cx="4886325" cy="4266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accent6"/>
                </a:solidFill>
              </a:rPr>
              <a:t>Empresas que tiveram aumento no faturamento</a:t>
            </a:r>
          </a:p>
        </p:txBody>
      </p:sp>
      <p:sp>
        <p:nvSpPr>
          <p:cNvPr id="86" name="Retângulo 85"/>
          <p:cNvSpPr/>
          <p:nvPr/>
        </p:nvSpPr>
        <p:spPr>
          <a:xfrm>
            <a:off x="6191340" y="2094175"/>
            <a:ext cx="4886325" cy="42667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4F19"/>
                </a:solidFill>
              </a:rPr>
              <a:t>Empresas que tiveram queda no faturamento</a:t>
            </a:r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8BEFE2BC-1523-49AF-8CFC-4436D502B9CF}"/>
              </a:ext>
            </a:extLst>
          </p:cNvPr>
          <p:cNvSpPr/>
          <p:nvPr/>
        </p:nvSpPr>
        <p:spPr>
          <a:xfrm flipH="1">
            <a:off x="6074441" y="2094175"/>
            <a:ext cx="45719" cy="450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Agrupar 87"/>
          <p:cNvGrpSpPr/>
          <p:nvPr/>
        </p:nvGrpSpPr>
        <p:grpSpPr>
          <a:xfrm>
            <a:off x="951691" y="2940326"/>
            <a:ext cx="540000" cy="540000"/>
            <a:chOff x="940218" y="1180704"/>
            <a:chExt cx="1047049" cy="1047049"/>
          </a:xfrm>
        </p:grpSpPr>
        <p:sp>
          <p:nvSpPr>
            <p:cNvPr id="89" name="Elipse 88"/>
            <p:cNvSpPr/>
            <p:nvPr/>
          </p:nvSpPr>
          <p:spPr>
            <a:xfrm>
              <a:off x="940218" y="1180704"/>
              <a:ext cx="1047049" cy="10470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B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grpSp>
          <p:nvGrpSpPr>
            <p:cNvPr id="90" name="Group 4">
              <a:extLst>
                <a:ext uri="{FF2B5EF4-FFF2-40B4-BE49-F238E27FC236}">
                  <a16:creationId xmlns:a16="http://schemas.microsoft.com/office/drawing/2014/main" id="{66E80342-6FDB-4EA6-9340-66AC16D438B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29203" y="1327247"/>
              <a:ext cx="662286" cy="684000"/>
              <a:chOff x="545" y="2683"/>
              <a:chExt cx="488" cy="504"/>
            </a:xfrm>
            <a:solidFill>
              <a:srgbClr val="698C8C"/>
            </a:solidFill>
          </p:grpSpPr>
          <p:sp>
            <p:nvSpPr>
              <p:cNvPr id="91" name="Freeform 5">
                <a:extLst>
                  <a:ext uri="{FF2B5EF4-FFF2-40B4-BE49-F238E27FC236}">
                    <a16:creationId xmlns:a16="http://schemas.microsoft.com/office/drawing/2014/main" id="{8798554C-F46C-487D-95DB-7D028AC003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" y="2895"/>
                <a:ext cx="117" cy="292"/>
              </a:xfrm>
              <a:custGeom>
                <a:avLst/>
                <a:gdLst>
                  <a:gd name="T0" fmla="*/ 0 w 117"/>
                  <a:gd name="T1" fmla="*/ 292 h 292"/>
                  <a:gd name="T2" fmla="*/ 117 w 117"/>
                  <a:gd name="T3" fmla="*/ 292 h 292"/>
                  <a:gd name="T4" fmla="*/ 117 w 117"/>
                  <a:gd name="T5" fmla="*/ 276 h 292"/>
                  <a:gd name="T6" fmla="*/ 15 w 117"/>
                  <a:gd name="T7" fmla="*/ 276 h 292"/>
                  <a:gd name="T8" fmla="*/ 15 w 117"/>
                  <a:gd name="T9" fmla="*/ 16 h 292"/>
                  <a:gd name="T10" fmla="*/ 117 w 117"/>
                  <a:gd name="T11" fmla="*/ 16 h 292"/>
                  <a:gd name="T12" fmla="*/ 117 w 117"/>
                  <a:gd name="T13" fmla="*/ 0 h 292"/>
                  <a:gd name="T14" fmla="*/ 0 w 117"/>
                  <a:gd name="T15" fmla="*/ 0 h 292"/>
                  <a:gd name="T16" fmla="*/ 0 w 117"/>
                  <a:gd name="T17" fmla="*/ 292 h 292"/>
                  <a:gd name="T18" fmla="*/ 0 w 117"/>
                  <a:gd name="T19" fmla="*/ 292 h 292"/>
                  <a:gd name="T20" fmla="*/ 0 w 117"/>
                  <a:gd name="T2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292">
                    <a:moveTo>
                      <a:pt x="0" y="292"/>
                    </a:moveTo>
                    <a:lnTo>
                      <a:pt x="117" y="292"/>
                    </a:lnTo>
                    <a:lnTo>
                      <a:pt x="117" y="276"/>
                    </a:lnTo>
                    <a:lnTo>
                      <a:pt x="15" y="276"/>
                    </a:lnTo>
                    <a:lnTo>
                      <a:pt x="15" y="16"/>
                    </a:lnTo>
                    <a:lnTo>
                      <a:pt x="117" y="16"/>
                    </a:lnTo>
                    <a:lnTo>
                      <a:pt x="117" y="0"/>
                    </a:lnTo>
                    <a:lnTo>
                      <a:pt x="0" y="0"/>
                    </a:lnTo>
                    <a:lnTo>
                      <a:pt x="0" y="292"/>
                    </a:lnTo>
                    <a:close/>
                    <a:moveTo>
                      <a:pt x="0" y="292"/>
                    </a:moveTo>
                    <a:lnTo>
                      <a:pt x="0" y="2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2" name="Freeform 6">
                <a:extLst>
                  <a:ext uri="{FF2B5EF4-FFF2-40B4-BE49-F238E27FC236}">
                    <a16:creationId xmlns:a16="http://schemas.microsoft.com/office/drawing/2014/main" id="{2B02F716-86A3-48E2-B0D2-D1C21B1ED1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" y="2895"/>
                <a:ext cx="117" cy="292"/>
              </a:xfrm>
              <a:custGeom>
                <a:avLst/>
                <a:gdLst>
                  <a:gd name="T0" fmla="*/ 0 w 117"/>
                  <a:gd name="T1" fmla="*/ 292 h 292"/>
                  <a:gd name="T2" fmla="*/ 117 w 117"/>
                  <a:gd name="T3" fmla="*/ 292 h 292"/>
                  <a:gd name="T4" fmla="*/ 117 w 117"/>
                  <a:gd name="T5" fmla="*/ 276 h 292"/>
                  <a:gd name="T6" fmla="*/ 15 w 117"/>
                  <a:gd name="T7" fmla="*/ 276 h 292"/>
                  <a:gd name="T8" fmla="*/ 15 w 117"/>
                  <a:gd name="T9" fmla="*/ 16 h 292"/>
                  <a:gd name="T10" fmla="*/ 117 w 117"/>
                  <a:gd name="T11" fmla="*/ 16 h 292"/>
                  <a:gd name="T12" fmla="*/ 117 w 117"/>
                  <a:gd name="T13" fmla="*/ 0 h 292"/>
                  <a:gd name="T14" fmla="*/ 0 w 117"/>
                  <a:gd name="T15" fmla="*/ 0 h 292"/>
                  <a:gd name="T16" fmla="*/ 0 w 117"/>
                  <a:gd name="T17" fmla="*/ 292 h 292"/>
                  <a:gd name="T18" fmla="*/ 0 w 117"/>
                  <a:gd name="T19" fmla="*/ 292 h 292"/>
                  <a:gd name="T20" fmla="*/ 0 w 117"/>
                  <a:gd name="T2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292">
                    <a:moveTo>
                      <a:pt x="0" y="292"/>
                    </a:moveTo>
                    <a:lnTo>
                      <a:pt x="117" y="292"/>
                    </a:lnTo>
                    <a:lnTo>
                      <a:pt x="117" y="276"/>
                    </a:lnTo>
                    <a:lnTo>
                      <a:pt x="15" y="276"/>
                    </a:lnTo>
                    <a:lnTo>
                      <a:pt x="15" y="16"/>
                    </a:lnTo>
                    <a:lnTo>
                      <a:pt x="117" y="16"/>
                    </a:lnTo>
                    <a:lnTo>
                      <a:pt x="117" y="0"/>
                    </a:lnTo>
                    <a:lnTo>
                      <a:pt x="0" y="0"/>
                    </a:lnTo>
                    <a:lnTo>
                      <a:pt x="0" y="292"/>
                    </a:lnTo>
                    <a:moveTo>
                      <a:pt x="0" y="292"/>
                    </a:moveTo>
                    <a:lnTo>
                      <a:pt x="0" y="29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3" name="Freeform 7">
                <a:extLst>
                  <a:ext uri="{FF2B5EF4-FFF2-40B4-BE49-F238E27FC236}">
                    <a16:creationId xmlns:a16="http://schemas.microsoft.com/office/drawing/2014/main" id="{DDCA2687-6582-4D94-8688-96A815B82B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2895"/>
                <a:ext cx="118" cy="292"/>
              </a:xfrm>
              <a:custGeom>
                <a:avLst/>
                <a:gdLst>
                  <a:gd name="T0" fmla="*/ 0 w 118"/>
                  <a:gd name="T1" fmla="*/ 0 h 292"/>
                  <a:gd name="T2" fmla="*/ 0 w 118"/>
                  <a:gd name="T3" fmla="*/ 16 h 292"/>
                  <a:gd name="T4" fmla="*/ 102 w 118"/>
                  <a:gd name="T5" fmla="*/ 16 h 292"/>
                  <a:gd name="T6" fmla="*/ 102 w 118"/>
                  <a:gd name="T7" fmla="*/ 276 h 292"/>
                  <a:gd name="T8" fmla="*/ 0 w 118"/>
                  <a:gd name="T9" fmla="*/ 276 h 292"/>
                  <a:gd name="T10" fmla="*/ 0 w 118"/>
                  <a:gd name="T11" fmla="*/ 292 h 292"/>
                  <a:gd name="T12" fmla="*/ 118 w 118"/>
                  <a:gd name="T13" fmla="*/ 292 h 292"/>
                  <a:gd name="T14" fmla="*/ 118 w 118"/>
                  <a:gd name="T15" fmla="*/ 0 h 292"/>
                  <a:gd name="T16" fmla="*/ 0 w 118"/>
                  <a:gd name="T17" fmla="*/ 0 h 292"/>
                  <a:gd name="T18" fmla="*/ 0 w 118"/>
                  <a:gd name="T19" fmla="*/ 0 h 292"/>
                  <a:gd name="T20" fmla="*/ 0 w 118"/>
                  <a:gd name="T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92">
                    <a:moveTo>
                      <a:pt x="0" y="0"/>
                    </a:moveTo>
                    <a:lnTo>
                      <a:pt x="0" y="16"/>
                    </a:lnTo>
                    <a:lnTo>
                      <a:pt x="102" y="16"/>
                    </a:lnTo>
                    <a:lnTo>
                      <a:pt x="102" y="276"/>
                    </a:lnTo>
                    <a:lnTo>
                      <a:pt x="0" y="276"/>
                    </a:lnTo>
                    <a:lnTo>
                      <a:pt x="0" y="292"/>
                    </a:lnTo>
                    <a:lnTo>
                      <a:pt x="118" y="292"/>
                    </a:lnTo>
                    <a:lnTo>
                      <a:pt x="118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4" name="Freeform 8">
                <a:extLst>
                  <a:ext uri="{FF2B5EF4-FFF2-40B4-BE49-F238E27FC236}">
                    <a16:creationId xmlns:a16="http://schemas.microsoft.com/office/drawing/2014/main" id="{1B3FD3AE-0BAB-4DA5-ACBC-ED093C8BD6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2895"/>
                <a:ext cx="118" cy="292"/>
              </a:xfrm>
              <a:custGeom>
                <a:avLst/>
                <a:gdLst>
                  <a:gd name="T0" fmla="*/ 0 w 118"/>
                  <a:gd name="T1" fmla="*/ 0 h 292"/>
                  <a:gd name="T2" fmla="*/ 0 w 118"/>
                  <a:gd name="T3" fmla="*/ 16 h 292"/>
                  <a:gd name="T4" fmla="*/ 102 w 118"/>
                  <a:gd name="T5" fmla="*/ 16 h 292"/>
                  <a:gd name="T6" fmla="*/ 102 w 118"/>
                  <a:gd name="T7" fmla="*/ 276 h 292"/>
                  <a:gd name="T8" fmla="*/ 0 w 118"/>
                  <a:gd name="T9" fmla="*/ 276 h 292"/>
                  <a:gd name="T10" fmla="*/ 0 w 118"/>
                  <a:gd name="T11" fmla="*/ 292 h 292"/>
                  <a:gd name="T12" fmla="*/ 118 w 118"/>
                  <a:gd name="T13" fmla="*/ 292 h 292"/>
                  <a:gd name="T14" fmla="*/ 118 w 118"/>
                  <a:gd name="T15" fmla="*/ 0 h 292"/>
                  <a:gd name="T16" fmla="*/ 0 w 118"/>
                  <a:gd name="T17" fmla="*/ 0 h 292"/>
                  <a:gd name="T18" fmla="*/ 0 w 118"/>
                  <a:gd name="T19" fmla="*/ 0 h 292"/>
                  <a:gd name="T20" fmla="*/ 0 w 118"/>
                  <a:gd name="T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92">
                    <a:moveTo>
                      <a:pt x="0" y="0"/>
                    </a:moveTo>
                    <a:lnTo>
                      <a:pt x="0" y="16"/>
                    </a:lnTo>
                    <a:lnTo>
                      <a:pt x="102" y="16"/>
                    </a:lnTo>
                    <a:lnTo>
                      <a:pt x="102" y="276"/>
                    </a:lnTo>
                    <a:lnTo>
                      <a:pt x="0" y="276"/>
                    </a:lnTo>
                    <a:lnTo>
                      <a:pt x="0" y="292"/>
                    </a:lnTo>
                    <a:lnTo>
                      <a:pt x="118" y="292"/>
                    </a:lnTo>
                    <a:lnTo>
                      <a:pt x="118" y="0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5" name="Freeform 9">
                <a:extLst>
                  <a:ext uri="{FF2B5EF4-FFF2-40B4-BE49-F238E27FC236}">
                    <a16:creationId xmlns:a16="http://schemas.microsoft.com/office/drawing/2014/main" id="{A3F2EFEE-010D-43FA-8E43-E2EAE880FF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Freeform 10">
                <a:extLst>
                  <a:ext uri="{FF2B5EF4-FFF2-40B4-BE49-F238E27FC236}">
                    <a16:creationId xmlns:a16="http://schemas.microsoft.com/office/drawing/2014/main" id="{126B1EC8-19E0-4E0E-AC2E-94A135C75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Freeform 11">
                <a:extLst>
                  <a:ext uri="{FF2B5EF4-FFF2-40B4-BE49-F238E27FC236}">
                    <a16:creationId xmlns:a16="http://schemas.microsoft.com/office/drawing/2014/main" id="{2718F132-53AA-4C3F-99AF-F89199FFE9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04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Freeform 12">
                <a:extLst>
                  <a:ext uri="{FF2B5EF4-FFF2-40B4-BE49-F238E27FC236}">
                    <a16:creationId xmlns:a16="http://schemas.microsoft.com/office/drawing/2014/main" id="{25C27F55-C810-4ED0-A992-99A938F0B8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04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Freeform 13">
                <a:extLst>
                  <a:ext uri="{FF2B5EF4-FFF2-40B4-BE49-F238E27FC236}">
                    <a16:creationId xmlns:a16="http://schemas.microsoft.com/office/drawing/2014/main" id="{71386340-333A-4B6F-8FC0-12510FA68F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0" name="Freeform 14">
                <a:extLst>
                  <a:ext uri="{FF2B5EF4-FFF2-40B4-BE49-F238E27FC236}">
                    <a16:creationId xmlns:a16="http://schemas.microsoft.com/office/drawing/2014/main" id="{B55AD700-9BE4-4D17-A861-7FFEA2EE43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B95F07B4-66C5-4B83-9DD9-519079307E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2" name="Freeform 16">
                <a:extLst>
                  <a:ext uri="{FF2B5EF4-FFF2-40B4-BE49-F238E27FC236}">
                    <a16:creationId xmlns:a16="http://schemas.microsoft.com/office/drawing/2014/main" id="{30956DD1-CC25-4E2F-9EF3-266D60BE86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3" name="Freeform 17">
                <a:extLst>
                  <a:ext uri="{FF2B5EF4-FFF2-40B4-BE49-F238E27FC236}">
                    <a16:creationId xmlns:a16="http://schemas.microsoft.com/office/drawing/2014/main" id="{E0573293-7134-4241-9F86-21332CB87D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04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4" name="Freeform 18">
                <a:extLst>
                  <a:ext uri="{FF2B5EF4-FFF2-40B4-BE49-F238E27FC236}">
                    <a16:creationId xmlns:a16="http://schemas.microsoft.com/office/drawing/2014/main" id="{7B3DEE80-2AFF-4838-BDB7-79AC35145C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04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" name="Freeform 19">
                <a:extLst>
                  <a:ext uri="{FF2B5EF4-FFF2-40B4-BE49-F238E27FC236}">
                    <a16:creationId xmlns:a16="http://schemas.microsoft.com/office/drawing/2014/main" id="{F6A5CD4E-F677-480E-8FCB-E02FF08585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" name="Freeform 20">
                <a:extLst>
                  <a:ext uri="{FF2B5EF4-FFF2-40B4-BE49-F238E27FC236}">
                    <a16:creationId xmlns:a16="http://schemas.microsoft.com/office/drawing/2014/main" id="{325C7AA6-CAE5-4948-ABBF-B33DA88373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7" name="Freeform 23">
                <a:extLst>
                  <a:ext uri="{FF2B5EF4-FFF2-40B4-BE49-F238E27FC236}">
                    <a16:creationId xmlns:a16="http://schemas.microsoft.com/office/drawing/2014/main" id="{CF3C0BC2-B249-45E4-9220-30FC86222D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6" y="2745"/>
                <a:ext cx="285" cy="442"/>
              </a:xfrm>
              <a:custGeom>
                <a:avLst/>
                <a:gdLst>
                  <a:gd name="T0" fmla="*/ 285 w 285"/>
                  <a:gd name="T1" fmla="*/ 442 h 442"/>
                  <a:gd name="T2" fmla="*/ 0 w 285"/>
                  <a:gd name="T3" fmla="*/ 442 h 442"/>
                  <a:gd name="T4" fmla="*/ 0 w 285"/>
                  <a:gd name="T5" fmla="*/ 0 h 442"/>
                  <a:gd name="T6" fmla="*/ 285 w 285"/>
                  <a:gd name="T7" fmla="*/ 0 h 442"/>
                  <a:gd name="T8" fmla="*/ 285 w 285"/>
                  <a:gd name="T9" fmla="*/ 442 h 442"/>
                  <a:gd name="T10" fmla="*/ 17 w 285"/>
                  <a:gd name="T11" fmla="*/ 426 h 442"/>
                  <a:gd name="T12" fmla="*/ 268 w 285"/>
                  <a:gd name="T13" fmla="*/ 426 h 442"/>
                  <a:gd name="T14" fmla="*/ 268 w 285"/>
                  <a:gd name="T15" fmla="*/ 16 h 442"/>
                  <a:gd name="T16" fmla="*/ 17 w 285"/>
                  <a:gd name="T17" fmla="*/ 16 h 442"/>
                  <a:gd name="T18" fmla="*/ 17 w 285"/>
                  <a:gd name="T19" fmla="*/ 426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5" h="442">
                    <a:moveTo>
                      <a:pt x="285" y="442"/>
                    </a:moveTo>
                    <a:lnTo>
                      <a:pt x="0" y="442"/>
                    </a:lnTo>
                    <a:lnTo>
                      <a:pt x="0" y="0"/>
                    </a:lnTo>
                    <a:lnTo>
                      <a:pt x="285" y="0"/>
                    </a:lnTo>
                    <a:lnTo>
                      <a:pt x="285" y="442"/>
                    </a:lnTo>
                    <a:close/>
                    <a:moveTo>
                      <a:pt x="17" y="426"/>
                    </a:moveTo>
                    <a:lnTo>
                      <a:pt x="268" y="426"/>
                    </a:lnTo>
                    <a:lnTo>
                      <a:pt x="268" y="16"/>
                    </a:lnTo>
                    <a:lnTo>
                      <a:pt x="17" y="16"/>
                    </a:lnTo>
                    <a:lnTo>
                      <a:pt x="17" y="4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8" name="Freeform 24">
                <a:extLst>
                  <a:ext uri="{FF2B5EF4-FFF2-40B4-BE49-F238E27FC236}">
                    <a16:creationId xmlns:a16="http://schemas.microsoft.com/office/drawing/2014/main" id="{D41530E0-2BCF-4BBF-A985-9AE4D6E6C1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" y="2683"/>
                <a:ext cx="253" cy="71"/>
              </a:xfrm>
              <a:custGeom>
                <a:avLst/>
                <a:gdLst>
                  <a:gd name="T0" fmla="*/ 253 w 253"/>
                  <a:gd name="T1" fmla="*/ 17 h 71"/>
                  <a:gd name="T2" fmla="*/ 253 w 253"/>
                  <a:gd name="T3" fmla="*/ 0 h 71"/>
                  <a:gd name="T4" fmla="*/ 0 w 253"/>
                  <a:gd name="T5" fmla="*/ 0 h 71"/>
                  <a:gd name="T6" fmla="*/ 0 w 253"/>
                  <a:gd name="T7" fmla="*/ 17 h 71"/>
                  <a:gd name="T8" fmla="*/ 17 w 253"/>
                  <a:gd name="T9" fmla="*/ 17 h 71"/>
                  <a:gd name="T10" fmla="*/ 17 w 253"/>
                  <a:gd name="T11" fmla="*/ 71 h 71"/>
                  <a:gd name="T12" fmla="*/ 32 w 253"/>
                  <a:gd name="T13" fmla="*/ 71 h 71"/>
                  <a:gd name="T14" fmla="*/ 32 w 253"/>
                  <a:gd name="T15" fmla="*/ 17 h 71"/>
                  <a:gd name="T16" fmla="*/ 221 w 253"/>
                  <a:gd name="T17" fmla="*/ 17 h 71"/>
                  <a:gd name="T18" fmla="*/ 221 w 253"/>
                  <a:gd name="T19" fmla="*/ 71 h 71"/>
                  <a:gd name="T20" fmla="*/ 237 w 253"/>
                  <a:gd name="T21" fmla="*/ 71 h 71"/>
                  <a:gd name="T22" fmla="*/ 237 w 253"/>
                  <a:gd name="T23" fmla="*/ 17 h 71"/>
                  <a:gd name="T24" fmla="*/ 253 w 253"/>
                  <a:gd name="T25" fmla="*/ 17 h 71"/>
                  <a:gd name="T26" fmla="*/ 253 w 253"/>
                  <a:gd name="T27" fmla="*/ 17 h 71"/>
                  <a:gd name="T28" fmla="*/ 253 w 253"/>
                  <a:gd name="T29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3" h="71">
                    <a:moveTo>
                      <a:pt x="253" y="17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71"/>
                    </a:lnTo>
                    <a:lnTo>
                      <a:pt x="32" y="71"/>
                    </a:lnTo>
                    <a:lnTo>
                      <a:pt x="32" y="17"/>
                    </a:lnTo>
                    <a:lnTo>
                      <a:pt x="221" y="17"/>
                    </a:lnTo>
                    <a:lnTo>
                      <a:pt x="221" y="71"/>
                    </a:lnTo>
                    <a:lnTo>
                      <a:pt x="237" y="71"/>
                    </a:lnTo>
                    <a:lnTo>
                      <a:pt x="237" y="17"/>
                    </a:lnTo>
                    <a:lnTo>
                      <a:pt x="253" y="17"/>
                    </a:lnTo>
                    <a:close/>
                    <a:moveTo>
                      <a:pt x="253" y="17"/>
                    </a:moveTo>
                    <a:lnTo>
                      <a:pt x="253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9" name="Freeform 25">
                <a:extLst>
                  <a:ext uri="{FF2B5EF4-FFF2-40B4-BE49-F238E27FC236}">
                    <a16:creationId xmlns:a16="http://schemas.microsoft.com/office/drawing/2014/main" id="{F592F2A5-2816-4E90-B27E-5D2468206D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" y="2683"/>
                <a:ext cx="253" cy="71"/>
              </a:xfrm>
              <a:custGeom>
                <a:avLst/>
                <a:gdLst>
                  <a:gd name="T0" fmla="*/ 253 w 253"/>
                  <a:gd name="T1" fmla="*/ 17 h 71"/>
                  <a:gd name="T2" fmla="*/ 253 w 253"/>
                  <a:gd name="T3" fmla="*/ 0 h 71"/>
                  <a:gd name="T4" fmla="*/ 0 w 253"/>
                  <a:gd name="T5" fmla="*/ 0 h 71"/>
                  <a:gd name="T6" fmla="*/ 0 w 253"/>
                  <a:gd name="T7" fmla="*/ 17 h 71"/>
                  <a:gd name="T8" fmla="*/ 17 w 253"/>
                  <a:gd name="T9" fmla="*/ 17 h 71"/>
                  <a:gd name="T10" fmla="*/ 17 w 253"/>
                  <a:gd name="T11" fmla="*/ 71 h 71"/>
                  <a:gd name="T12" fmla="*/ 32 w 253"/>
                  <a:gd name="T13" fmla="*/ 71 h 71"/>
                  <a:gd name="T14" fmla="*/ 32 w 253"/>
                  <a:gd name="T15" fmla="*/ 17 h 71"/>
                  <a:gd name="T16" fmla="*/ 221 w 253"/>
                  <a:gd name="T17" fmla="*/ 17 h 71"/>
                  <a:gd name="T18" fmla="*/ 221 w 253"/>
                  <a:gd name="T19" fmla="*/ 71 h 71"/>
                  <a:gd name="T20" fmla="*/ 237 w 253"/>
                  <a:gd name="T21" fmla="*/ 71 h 71"/>
                  <a:gd name="T22" fmla="*/ 237 w 253"/>
                  <a:gd name="T23" fmla="*/ 17 h 71"/>
                  <a:gd name="T24" fmla="*/ 253 w 253"/>
                  <a:gd name="T25" fmla="*/ 17 h 71"/>
                  <a:gd name="T26" fmla="*/ 253 w 253"/>
                  <a:gd name="T27" fmla="*/ 17 h 71"/>
                  <a:gd name="T28" fmla="*/ 253 w 253"/>
                  <a:gd name="T29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3" h="71">
                    <a:moveTo>
                      <a:pt x="253" y="17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71"/>
                    </a:lnTo>
                    <a:lnTo>
                      <a:pt x="32" y="71"/>
                    </a:lnTo>
                    <a:lnTo>
                      <a:pt x="32" y="17"/>
                    </a:lnTo>
                    <a:lnTo>
                      <a:pt x="221" y="17"/>
                    </a:lnTo>
                    <a:lnTo>
                      <a:pt x="221" y="71"/>
                    </a:lnTo>
                    <a:lnTo>
                      <a:pt x="237" y="71"/>
                    </a:lnTo>
                    <a:lnTo>
                      <a:pt x="237" y="17"/>
                    </a:lnTo>
                    <a:lnTo>
                      <a:pt x="253" y="17"/>
                    </a:lnTo>
                    <a:moveTo>
                      <a:pt x="253" y="17"/>
                    </a:moveTo>
                    <a:lnTo>
                      <a:pt x="253" y="17"/>
                    </a:lnTo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0" name="Freeform 26">
                <a:extLst>
                  <a:ext uri="{FF2B5EF4-FFF2-40B4-BE49-F238E27FC236}">
                    <a16:creationId xmlns:a16="http://schemas.microsoft.com/office/drawing/2014/main" id="{DC0EC5EB-0D8C-441E-AEF9-9C94B4058B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2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2 w 48"/>
                  <a:gd name="T17" fmla="*/ 17 h 48"/>
                  <a:gd name="T18" fmla="*/ 32 w 48"/>
                  <a:gd name="T19" fmla="*/ 32 h 48"/>
                  <a:gd name="T20" fmla="*/ 32 w 48"/>
                  <a:gd name="T21" fmla="*/ 32 h 48"/>
                  <a:gd name="T22" fmla="*/ 32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close/>
                    <a:moveTo>
                      <a:pt x="32" y="32"/>
                    </a:moveTo>
                    <a:lnTo>
                      <a:pt x="3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" name="Freeform 27">
                <a:extLst>
                  <a:ext uri="{FF2B5EF4-FFF2-40B4-BE49-F238E27FC236}">
                    <a16:creationId xmlns:a16="http://schemas.microsoft.com/office/drawing/2014/main" id="{5D4295C3-0E2A-4ED6-9CA6-3669F8952A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2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2 w 48"/>
                  <a:gd name="T17" fmla="*/ 17 h 48"/>
                  <a:gd name="T18" fmla="*/ 32 w 48"/>
                  <a:gd name="T19" fmla="*/ 32 h 48"/>
                  <a:gd name="T20" fmla="*/ 32 w 48"/>
                  <a:gd name="T21" fmla="*/ 32 h 48"/>
                  <a:gd name="T22" fmla="*/ 32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moveTo>
                      <a:pt x="32" y="32"/>
                    </a:moveTo>
                    <a:lnTo>
                      <a:pt x="32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" name="Freeform 28">
                <a:extLst>
                  <a:ext uri="{FF2B5EF4-FFF2-40B4-BE49-F238E27FC236}">
                    <a16:creationId xmlns:a16="http://schemas.microsoft.com/office/drawing/2014/main" id="{E612BEED-6D67-43A4-880F-FB5E4F588D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1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1 w 48"/>
                  <a:gd name="T17" fmla="*/ 17 h 48"/>
                  <a:gd name="T18" fmla="*/ 31 w 48"/>
                  <a:gd name="T19" fmla="*/ 32 h 48"/>
                  <a:gd name="T20" fmla="*/ 31 w 48"/>
                  <a:gd name="T21" fmla="*/ 32 h 48"/>
                  <a:gd name="T22" fmla="*/ 31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  <a:moveTo>
                      <a:pt x="31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1" y="17"/>
                    </a:lnTo>
                    <a:lnTo>
                      <a:pt x="31" y="32"/>
                    </a:lnTo>
                    <a:close/>
                    <a:moveTo>
                      <a:pt x="31" y="32"/>
                    </a:moveTo>
                    <a:lnTo>
                      <a:pt x="31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" name="Freeform 29">
                <a:extLst>
                  <a:ext uri="{FF2B5EF4-FFF2-40B4-BE49-F238E27FC236}">
                    <a16:creationId xmlns:a16="http://schemas.microsoft.com/office/drawing/2014/main" id="{89A05774-1A11-40BD-9197-563ABE8330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1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1 w 48"/>
                  <a:gd name="T17" fmla="*/ 17 h 48"/>
                  <a:gd name="T18" fmla="*/ 31 w 48"/>
                  <a:gd name="T19" fmla="*/ 32 h 48"/>
                  <a:gd name="T20" fmla="*/ 31 w 48"/>
                  <a:gd name="T21" fmla="*/ 32 h 48"/>
                  <a:gd name="T22" fmla="*/ 31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moveTo>
                      <a:pt x="31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1" y="17"/>
                    </a:lnTo>
                    <a:lnTo>
                      <a:pt x="31" y="32"/>
                    </a:lnTo>
                    <a:moveTo>
                      <a:pt x="31" y="32"/>
                    </a:moveTo>
                    <a:lnTo>
                      <a:pt x="31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" name="Freeform 30">
                <a:extLst>
                  <a:ext uri="{FF2B5EF4-FFF2-40B4-BE49-F238E27FC236}">
                    <a16:creationId xmlns:a16="http://schemas.microsoft.com/office/drawing/2014/main" id="{4D76B9C9-4703-4066-BD06-8E845EE233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798"/>
                <a:ext cx="47" cy="48"/>
              </a:xfrm>
              <a:custGeom>
                <a:avLst/>
                <a:gdLst>
                  <a:gd name="T0" fmla="*/ 47 w 47"/>
                  <a:gd name="T1" fmla="*/ 0 h 48"/>
                  <a:gd name="T2" fmla="*/ 0 w 47"/>
                  <a:gd name="T3" fmla="*/ 0 h 48"/>
                  <a:gd name="T4" fmla="*/ 0 w 47"/>
                  <a:gd name="T5" fmla="*/ 48 h 48"/>
                  <a:gd name="T6" fmla="*/ 47 w 47"/>
                  <a:gd name="T7" fmla="*/ 48 h 48"/>
                  <a:gd name="T8" fmla="*/ 47 w 47"/>
                  <a:gd name="T9" fmla="*/ 0 h 48"/>
                  <a:gd name="T10" fmla="*/ 32 w 47"/>
                  <a:gd name="T11" fmla="*/ 32 h 48"/>
                  <a:gd name="T12" fmla="*/ 16 w 47"/>
                  <a:gd name="T13" fmla="*/ 32 h 48"/>
                  <a:gd name="T14" fmla="*/ 16 w 47"/>
                  <a:gd name="T15" fmla="*/ 17 h 48"/>
                  <a:gd name="T16" fmla="*/ 32 w 47"/>
                  <a:gd name="T17" fmla="*/ 17 h 48"/>
                  <a:gd name="T18" fmla="*/ 32 w 47"/>
                  <a:gd name="T19" fmla="*/ 32 h 48"/>
                  <a:gd name="T20" fmla="*/ 32 w 47"/>
                  <a:gd name="T21" fmla="*/ 32 h 48"/>
                  <a:gd name="T22" fmla="*/ 32 w 47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7" y="48"/>
                    </a:lnTo>
                    <a:lnTo>
                      <a:pt x="47" y="0"/>
                    </a:lnTo>
                    <a:close/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close/>
                    <a:moveTo>
                      <a:pt x="32" y="32"/>
                    </a:moveTo>
                    <a:lnTo>
                      <a:pt x="3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" name="Freeform 31">
                <a:extLst>
                  <a:ext uri="{FF2B5EF4-FFF2-40B4-BE49-F238E27FC236}">
                    <a16:creationId xmlns:a16="http://schemas.microsoft.com/office/drawing/2014/main" id="{C5543123-D1C5-42C1-9474-E1CD61EC71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798"/>
                <a:ext cx="47" cy="48"/>
              </a:xfrm>
              <a:custGeom>
                <a:avLst/>
                <a:gdLst>
                  <a:gd name="T0" fmla="*/ 47 w 47"/>
                  <a:gd name="T1" fmla="*/ 0 h 48"/>
                  <a:gd name="T2" fmla="*/ 0 w 47"/>
                  <a:gd name="T3" fmla="*/ 0 h 48"/>
                  <a:gd name="T4" fmla="*/ 0 w 47"/>
                  <a:gd name="T5" fmla="*/ 48 h 48"/>
                  <a:gd name="T6" fmla="*/ 47 w 47"/>
                  <a:gd name="T7" fmla="*/ 48 h 48"/>
                  <a:gd name="T8" fmla="*/ 47 w 47"/>
                  <a:gd name="T9" fmla="*/ 0 h 48"/>
                  <a:gd name="T10" fmla="*/ 32 w 47"/>
                  <a:gd name="T11" fmla="*/ 32 h 48"/>
                  <a:gd name="T12" fmla="*/ 16 w 47"/>
                  <a:gd name="T13" fmla="*/ 32 h 48"/>
                  <a:gd name="T14" fmla="*/ 16 w 47"/>
                  <a:gd name="T15" fmla="*/ 17 h 48"/>
                  <a:gd name="T16" fmla="*/ 32 w 47"/>
                  <a:gd name="T17" fmla="*/ 17 h 48"/>
                  <a:gd name="T18" fmla="*/ 32 w 47"/>
                  <a:gd name="T19" fmla="*/ 32 h 48"/>
                  <a:gd name="T20" fmla="*/ 32 w 47"/>
                  <a:gd name="T21" fmla="*/ 32 h 48"/>
                  <a:gd name="T22" fmla="*/ 32 w 47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7" y="48"/>
                    </a:lnTo>
                    <a:lnTo>
                      <a:pt x="47" y="0"/>
                    </a:lnTo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moveTo>
                      <a:pt x="32" y="32"/>
                    </a:moveTo>
                    <a:lnTo>
                      <a:pt x="32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6" name="Freeform 32">
                <a:extLst>
                  <a:ext uri="{FF2B5EF4-FFF2-40B4-BE49-F238E27FC236}">
                    <a16:creationId xmlns:a16="http://schemas.microsoft.com/office/drawing/2014/main" id="{A8BF9295-168A-4FEE-B0AC-25A540D699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6" y="3043"/>
                <a:ext cx="205" cy="142"/>
              </a:xfrm>
              <a:custGeom>
                <a:avLst/>
                <a:gdLst>
                  <a:gd name="T0" fmla="*/ 351 w 396"/>
                  <a:gd name="T1" fmla="*/ 0 h 274"/>
                  <a:gd name="T2" fmla="*/ 0 w 396"/>
                  <a:gd name="T3" fmla="*/ 0 h 274"/>
                  <a:gd name="T4" fmla="*/ 0 w 396"/>
                  <a:gd name="T5" fmla="*/ 30 h 274"/>
                  <a:gd name="T6" fmla="*/ 31 w 396"/>
                  <a:gd name="T7" fmla="*/ 30 h 274"/>
                  <a:gd name="T8" fmla="*/ 31 w 396"/>
                  <a:gd name="T9" fmla="*/ 274 h 274"/>
                  <a:gd name="T10" fmla="*/ 366 w 396"/>
                  <a:gd name="T11" fmla="*/ 274 h 274"/>
                  <a:gd name="T12" fmla="*/ 366 w 396"/>
                  <a:gd name="T13" fmla="*/ 30 h 274"/>
                  <a:gd name="T14" fmla="*/ 396 w 396"/>
                  <a:gd name="T15" fmla="*/ 30 h 274"/>
                  <a:gd name="T16" fmla="*/ 396 w 396"/>
                  <a:gd name="T17" fmla="*/ 0 h 274"/>
                  <a:gd name="T18" fmla="*/ 351 w 396"/>
                  <a:gd name="T19" fmla="*/ 0 h 274"/>
                  <a:gd name="T20" fmla="*/ 61 w 396"/>
                  <a:gd name="T21" fmla="*/ 30 h 274"/>
                  <a:gd name="T22" fmla="*/ 183 w 396"/>
                  <a:gd name="T23" fmla="*/ 30 h 274"/>
                  <a:gd name="T24" fmla="*/ 183 w 396"/>
                  <a:gd name="T25" fmla="*/ 91 h 274"/>
                  <a:gd name="T26" fmla="*/ 168 w 396"/>
                  <a:gd name="T27" fmla="*/ 91 h 274"/>
                  <a:gd name="T28" fmla="*/ 122 w 396"/>
                  <a:gd name="T29" fmla="*/ 137 h 274"/>
                  <a:gd name="T30" fmla="*/ 168 w 396"/>
                  <a:gd name="T31" fmla="*/ 182 h 274"/>
                  <a:gd name="T32" fmla="*/ 183 w 396"/>
                  <a:gd name="T33" fmla="*/ 182 h 274"/>
                  <a:gd name="T34" fmla="*/ 183 w 396"/>
                  <a:gd name="T35" fmla="*/ 243 h 274"/>
                  <a:gd name="T36" fmla="*/ 61 w 396"/>
                  <a:gd name="T37" fmla="*/ 243 h 274"/>
                  <a:gd name="T38" fmla="*/ 61 w 396"/>
                  <a:gd name="T39" fmla="*/ 30 h 274"/>
                  <a:gd name="T40" fmla="*/ 183 w 396"/>
                  <a:gd name="T41" fmla="*/ 152 h 274"/>
                  <a:gd name="T42" fmla="*/ 168 w 396"/>
                  <a:gd name="T43" fmla="*/ 152 h 274"/>
                  <a:gd name="T44" fmla="*/ 152 w 396"/>
                  <a:gd name="T45" fmla="*/ 137 h 274"/>
                  <a:gd name="T46" fmla="*/ 168 w 396"/>
                  <a:gd name="T47" fmla="*/ 121 h 274"/>
                  <a:gd name="T48" fmla="*/ 183 w 396"/>
                  <a:gd name="T49" fmla="*/ 121 h 274"/>
                  <a:gd name="T50" fmla="*/ 183 w 396"/>
                  <a:gd name="T51" fmla="*/ 152 h 274"/>
                  <a:gd name="T52" fmla="*/ 213 w 396"/>
                  <a:gd name="T53" fmla="*/ 121 h 274"/>
                  <a:gd name="T54" fmla="*/ 229 w 396"/>
                  <a:gd name="T55" fmla="*/ 121 h 274"/>
                  <a:gd name="T56" fmla="*/ 244 w 396"/>
                  <a:gd name="T57" fmla="*/ 137 h 274"/>
                  <a:gd name="T58" fmla="*/ 229 w 396"/>
                  <a:gd name="T59" fmla="*/ 152 h 274"/>
                  <a:gd name="T60" fmla="*/ 213 w 396"/>
                  <a:gd name="T61" fmla="*/ 152 h 274"/>
                  <a:gd name="T62" fmla="*/ 213 w 396"/>
                  <a:gd name="T63" fmla="*/ 121 h 274"/>
                  <a:gd name="T64" fmla="*/ 335 w 396"/>
                  <a:gd name="T65" fmla="*/ 243 h 274"/>
                  <a:gd name="T66" fmla="*/ 213 w 396"/>
                  <a:gd name="T67" fmla="*/ 243 h 274"/>
                  <a:gd name="T68" fmla="*/ 213 w 396"/>
                  <a:gd name="T69" fmla="*/ 182 h 274"/>
                  <a:gd name="T70" fmla="*/ 229 w 396"/>
                  <a:gd name="T71" fmla="*/ 182 h 274"/>
                  <a:gd name="T72" fmla="*/ 274 w 396"/>
                  <a:gd name="T73" fmla="*/ 137 h 274"/>
                  <a:gd name="T74" fmla="*/ 229 w 396"/>
                  <a:gd name="T75" fmla="*/ 91 h 274"/>
                  <a:gd name="T76" fmla="*/ 213 w 396"/>
                  <a:gd name="T77" fmla="*/ 91 h 274"/>
                  <a:gd name="T78" fmla="*/ 213 w 396"/>
                  <a:gd name="T79" fmla="*/ 30 h 274"/>
                  <a:gd name="T80" fmla="*/ 335 w 396"/>
                  <a:gd name="T81" fmla="*/ 30 h 274"/>
                  <a:gd name="T82" fmla="*/ 335 w 396"/>
                  <a:gd name="T83" fmla="*/ 243 h 274"/>
                  <a:gd name="T84" fmla="*/ 335 w 396"/>
                  <a:gd name="T85" fmla="*/ 243 h 274"/>
                  <a:gd name="T86" fmla="*/ 335 w 396"/>
                  <a:gd name="T87" fmla="*/ 243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96" h="274">
                    <a:moveTo>
                      <a:pt x="35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274"/>
                      <a:pt x="31" y="274"/>
                      <a:pt x="31" y="274"/>
                    </a:cubicBezTo>
                    <a:cubicBezTo>
                      <a:pt x="366" y="274"/>
                      <a:pt x="366" y="274"/>
                      <a:pt x="366" y="274"/>
                    </a:cubicBezTo>
                    <a:cubicBezTo>
                      <a:pt x="366" y="30"/>
                      <a:pt x="366" y="30"/>
                      <a:pt x="366" y="30"/>
                    </a:cubicBezTo>
                    <a:cubicBezTo>
                      <a:pt x="396" y="30"/>
                      <a:pt x="396" y="30"/>
                      <a:pt x="396" y="30"/>
                    </a:cubicBezTo>
                    <a:cubicBezTo>
                      <a:pt x="396" y="0"/>
                      <a:pt x="396" y="0"/>
                      <a:pt x="396" y="0"/>
                    </a:cubicBezTo>
                    <a:lnTo>
                      <a:pt x="351" y="0"/>
                    </a:lnTo>
                    <a:close/>
                    <a:moveTo>
                      <a:pt x="61" y="30"/>
                    </a:moveTo>
                    <a:cubicBezTo>
                      <a:pt x="183" y="30"/>
                      <a:pt x="183" y="30"/>
                      <a:pt x="183" y="30"/>
                    </a:cubicBezTo>
                    <a:cubicBezTo>
                      <a:pt x="183" y="91"/>
                      <a:pt x="183" y="91"/>
                      <a:pt x="183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42" y="91"/>
                      <a:pt x="122" y="111"/>
                      <a:pt x="122" y="137"/>
                    </a:cubicBezTo>
                    <a:cubicBezTo>
                      <a:pt x="122" y="162"/>
                      <a:pt x="142" y="182"/>
                      <a:pt x="168" y="182"/>
                    </a:cubicBezTo>
                    <a:cubicBezTo>
                      <a:pt x="183" y="182"/>
                      <a:pt x="183" y="182"/>
                      <a:pt x="183" y="182"/>
                    </a:cubicBezTo>
                    <a:cubicBezTo>
                      <a:pt x="183" y="243"/>
                      <a:pt x="183" y="243"/>
                      <a:pt x="183" y="243"/>
                    </a:cubicBezTo>
                    <a:cubicBezTo>
                      <a:pt x="61" y="243"/>
                      <a:pt x="61" y="243"/>
                      <a:pt x="61" y="243"/>
                    </a:cubicBezTo>
                    <a:lnTo>
                      <a:pt x="61" y="30"/>
                    </a:lnTo>
                    <a:close/>
                    <a:moveTo>
                      <a:pt x="183" y="152"/>
                    </a:moveTo>
                    <a:cubicBezTo>
                      <a:pt x="168" y="152"/>
                      <a:pt x="168" y="152"/>
                      <a:pt x="168" y="152"/>
                    </a:cubicBezTo>
                    <a:cubicBezTo>
                      <a:pt x="159" y="152"/>
                      <a:pt x="152" y="145"/>
                      <a:pt x="152" y="137"/>
                    </a:cubicBezTo>
                    <a:cubicBezTo>
                      <a:pt x="152" y="128"/>
                      <a:pt x="159" y="121"/>
                      <a:pt x="168" y="121"/>
                    </a:cubicBezTo>
                    <a:cubicBezTo>
                      <a:pt x="183" y="121"/>
                      <a:pt x="183" y="121"/>
                      <a:pt x="183" y="121"/>
                    </a:cubicBezTo>
                    <a:lnTo>
                      <a:pt x="183" y="152"/>
                    </a:lnTo>
                    <a:close/>
                    <a:moveTo>
                      <a:pt x="213" y="121"/>
                    </a:moveTo>
                    <a:cubicBezTo>
                      <a:pt x="229" y="121"/>
                      <a:pt x="229" y="121"/>
                      <a:pt x="229" y="121"/>
                    </a:cubicBezTo>
                    <a:cubicBezTo>
                      <a:pt x="237" y="121"/>
                      <a:pt x="244" y="128"/>
                      <a:pt x="244" y="137"/>
                    </a:cubicBezTo>
                    <a:cubicBezTo>
                      <a:pt x="244" y="145"/>
                      <a:pt x="237" y="152"/>
                      <a:pt x="229" y="152"/>
                    </a:cubicBezTo>
                    <a:cubicBezTo>
                      <a:pt x="213" y="152"/>
                      <a:pt x="213" y="152"/>
                      <a:pt x="213" y="152"/>
                    </a:cubicBezTo>
                    <a:lnTo>
                      <a:pt x="213" y="121"/>
                    </a:lnTo>
                    <a:close/>
                    <a:moveTo>
                      <a:pt x="335" y="243"/>
                    </a:moveTo>
                    <a:cubicBezTo>
                      <a:pt x="213" y="243"/>
                      <a:pt x="213" y="243"/>
                      <a:pt x="213" y="243"/>
                    </a:cubicBezTo>
                    <a:cubicBezTo>
                      <a:pt x="213" y="182"/>
                      <a:pt x="213" y="182"/>
                      <a:pt x="213" y="182"/>
                    </a:cubicBezTo>
                    <a:cubicBezTo>
                      <a:pt x="229" y="182"/>
                      <a:pt x="229" y="182"/>
                      <a:pt x="229" y="182"/>
                    </a:cubicBezTo>
                    <a:cubicBezTo>
                      <a:pt x="254" y="182"/>
                      <a:pt x="274" y="162"/>
                      <a:pt x="274" y="137"/>
                    </a:cubicBezTo>
                    <a:cubicBezTo>
                      <a:pt x="274" y="111"/>
                      <a:pt x="254" y="91"/>
                      <a:pt x="229" y="91"/>
                    </a:cubicBezTo>
                    <a:cubicBezTo>
                      <a:pt x="213" y="91"/>
                      <a:pt x="213" y="91"/>
                      <a:pt x="213" y="91"/>
                    </a:cubicBezTo>
                    <a:cubicBezTo>
                      <a:pt x="213" y="30"/>
                      <a:pt x="213" y="30"/>
                      <a:pt x="213" y="30"/>
                    </a:cubicBezTo>
                    <a:cubicBezTo>
                      <a:pt x="335" y="30"/>
                      <a:pt x="335" y="30"/>
                      <a:pt x="335" y="30"/>
                    </a:cubicBezTo>
                    <a:lnTo>
                      <a:pt x="335" y="243"/>
                    </a:lnTo>
                    <a:close/>
                    <a:moveTo>
                      <a:pt x="335" y="243"/>
                    </a:moveTo>
                    <a:cubicBezTo>
                      <a:pt x="335" y="243"/>
                      <a:pt x="335" y="243"/>
                      <a:pt x="335" y="24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7" name="Freeform 33">
                <a:extLst>
                  <a:ext uri="{FF2B5EF4-FFF2-40B4-BE49-F238E27FC236}">
                    <a16:creationId xmlns:a16="http://schemas.microsoft.com/office/drawing/2014/main" id="{FC117C01-C443-437D-A37F-6EE8049248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8" name="Freeform 34">
                <a:extLst>
                  <a:ext uri="{FF2B5EF4-FFF2-40B4-BE49-F238E27FC236}">
                    <a16:creationId xmlns:a16="http://schemas.microsoft.com/office/drawing/2014/main" id="{CD2F1601-F3D3-491A-A1B9-82D433A78E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9" name="Freeform 35">
                <a:extLst>
                  <a:ext uri="{FF2B5EF4-FFF2-40B4-BE49-F238E27FC236}">
                    <a16:creationId xmlns:a16="http://schemas.microsoft.com/office/drawing/2014/main" id="{9099439B-B90A-4372-88CD-5B0A8EB8A6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0" name="Freeform 36">
                <a:extLst>
                  <a:ext uri="{FF2B5EF4-FFF2-40B4-BE49-F238E27FC236}">
                    <a16:creationId xmlns:a16="http://schemas.microsoft.com/office/drawing/2014/main" id="{8F3F5E5F-C37C-44DD-9643-E851A2E0CB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1" name="Freeform 37">
                <a:extLst>
                  <a:ext uri="{FF2B5EF4-FFF2-40B4-BE49-F238E27FC236}">
                    <a16:creationId xmlns:a16="http://schemas.microsoft.com/office/drawing/2014/main" id="{1C6FFF6F-768A-4E01-9A56-7DF9E00DF7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869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2" name="Freeform 38">
                <a:extLst>
                  <a:ext uri="{FF2B5EF4-FFF2-40B4-BE49-F238E27FC236}">
                    <a16:creationId xmlns:a16="http://schemas.microsoft.com/office/drawing/2014/main" id="{B4E92682-3C50-4551-851B-9B403D9D49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869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3" name="Freeform 39">
                <a:extLst>
                  <a:ext uri="{FF2B5EF4-FFF2-40B4-BE49-F238E27FC236}">
                    <a16:creationId xmlns:a16="http://schemas.microsoft.com/office/drawing/2014/main" id="{48009654-3915-4D48-BA99-455AEB34AE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4" name="Freeform 40">
                <a:extLst>
                  <a:ext uri="{FF2B5EF4-FFF2-40B4-BE49-F238E27FC236}">
                    <a16:creationId xmlns:a16="http://schemas.microsoft.com/office/drawing/2014/main" id="{D800FC3C-E85D-416D-AC3E-B3D2D16F10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5" name="Freeform 41">
                <a:extLst>
                  <a:ext uri="{FF2B5EF4-FFF2-40B4-BE49-F238E27FC236}">
                    <a16:creationId xmlns:a16="http://schemas.microsoft.com/office/drawing/2014/main" id="{68FAF9EA-F9D9-4800-965B-D959CEDA5B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6" name="Freeform 42">
                <a:extLst>
                  <a:ext uri="{FF2B5EF4-FFF2-40B4-BE49-F238E27FC236}">
                    <a16:creationId xmlns:a16="http://schemas.microsoft.com/office/drawing/2014/main" id="{8902A972-0C9D-48A1-9296-23809A347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7" name="Freeform 43">
                <a:extLst>
                  <a:ext uri="{FF2B5EF4-FFF2-40B4-BE49-F238E27FC236}">
                    <a16:creationId xmlns:a16="http://schemas.microsoft.com/office/drawing/2014/main" id="{2671FBE9-E693-4990-BA44-704618E90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940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8" name="Freeform 44">
                <a:extLst>
                  <a:ext uri="{FF2B5EF4-FFF2-40B4-BE49-F238E27FC236}">
                    <a16:creationId xmlns:a16="http://schemas.microsoft.com/office/drawing/2014/main" id="{E405AF63-DF86-4988-9AEA-1F5824FC7F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940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9" name="Rectangle 45">
                <a:extLst>
                  <a:ext uri="{FF2B5EF4-FFF2-40B4-BE49-F238E27FC236}">
                    <a16:creationId xmlns:a16="http://schemas.microsoft.com/office/drawing/2014/main" id="{30092474-9120-44F9-8DD2-B654CCBB4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" y="3012"/>
                <a:ext cx="174" cy="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0" name="Rectangle 46">
                <a:extLst>
                  <a:ext uri="{FF2B5EF4-FFF2-40B4-BE49-F238E27FC236}">
                    <a16:creationId xmlns:a16="http://schemas.microsoft.com/office/drawing/2014/main" id="{CE9DE08B-C29F-4C86-A036-F8F02A675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" y="3012"/>
                <a:ext cx="15" cy="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131" name="Agrupar 130"/>
          <p:cNvGrpSpPr/>
          <p:nvPr/>
        </p:nvGrpSpPr>
        <p:grpSpPr>
          <a:xfrm>
            <a:off x="3922367" y="2931618"/>
            <a:ext cx="540000" cy="540000"/>
            <a:chOff x="7139764" y="1289579"/>
            <a:chExt cx="1047049" cy="1047049"/>
          </a:xfrm>
        </p:grpSpPr>
        <p:sp>
          <p:nvSpPr>
            <p:cNvPr id="132" name="Elipse 131"/>
            <p:cNvSpPr/>
            <p:nvPr/>
          </p:nvSpPr>
          <p:spPr>
            <a:xfrm>
              <a:off x="7139764" y="1289579"/>
              <a:ext cx="1047049" cy="10470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B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pic>
          <p:nvPicPr>
            <p:cNvPr id="133" name="Imagem 132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1288" y="1439741"/>
              <a:ext cx="684000" cy="684000"/>
            </a:xfrm>
            <a:prstGeom prst="rect">
              <a:avLst/>
            </a:prstGeom>
          </p:spPr>
        </p:pic>
      </p:grpSp>
      <p:graphicFrame>
        <p:nvGraphicFramePr>
          <p:cNvPr id="135" name="Gráfico 134"/>
          <p:cNvGraphicFramePr/>
          <p:nvPr>
            <p:extLst>
              <p:ext uri="{D42A27DB-BD31-4B8C-83A1-F6EECF244321}">
                <p14:modId xmlns:p14="http://schemas.microsoft.com/office/powerpoint/2010/main" val="4138024865"/>
              </p:ext>
            </p:extLst>
          </p:nvPr>
        </p:nvGraphicFramePr>
        <p:xfrm>
          <a:off x="262614" y="3799579"/>
          <a:ext cx="1915751" cy="243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6" name="Gráfico 135"/>
          <p:cNvGraphicFramePr/>
          <p:nvPr>
            <p:extLst>
              <p:ext uri="{D42A27DB-BD31-4B8C-83A1-F6EECF244321}">
                <p14:modId xmlns:p14="http://schemas.microsoft.com/office/powerpoint/2010/main" val="3276470988"/>
              </p:ext>
            </p:extLst>
          </p:nvPr>
        </p:nvGraphicFramePr>
        <p:xfrm>
          <a:off x="2319450" y="3764583"/>
          <a:ext cx="3745835" cy="243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85" name="Conector reto 184"/>
          <p:cNvCxnSpPr/>
          <p:nvPr/>
        </p:nvCxnSpPr>
        <p:spPr>
          <a:xfrm>
            <a:off x="6460482" y="3201618"/>
            <a:ext cx="52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Agrupar 185"/>
          <p:cNvGrpSpPr/>
          <p:nvPr/>
        </p:nvGrpSpPr>
        <p:grpSpPr>
          <a:xfrm>
            <a:off x="6944307" y="2940326"/>
            <a:ext cx="540000" cy="540000"/>
            <a:chOff x="940218" y="1180704"/>
            <a:chExt cx="1047049" cy="1047049"/>
          </a:xfrm>
        </p:grpSpPr>
        <p:sp>
          <p:nvSpPr>
            <p:cNvPr id="187" name="Elipse 186"/>
            <p:cNvSpPr/>
            <p:nvPr/>
          </p:nvSpPr>
          <p:spPr>
            <a:xfrm>
              <a:off x="940218" y="1180704"/>
              <a:ext cx="1047049" cy="10470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B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grpSp>
          <p:nvGrpSpPr>
            <p:cNvPr id="188" name="Group 4">
              <a:extLst>
                <a:ext uri="{FF2B5EF4-FFF2-40B4-BE49-F238E27FC236}">
                  <a16:creationId xmlns:a16="http://schemas.microsoft.com/office/drawing/2014/main" id="{66E80342-6FDB-4EA6-9340-66AC16D438B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29203" y="1327247"/>
              <a:ext cx="662286" cy="684000"/>
              <a:chOff x="545" y="2683"/>
              <a:chExt cx="488" cy="504"/>
            </a:xfrm>
            <a:solidFill>
              <a:srgbClr val="698C8C"/>
            </a:solidFill>
          </p:grpSpPr>
          <p:sp>
            <p:nvSpPr>
              <p:cNvPr id="189" name="Freeform 5">
                <a:extLst>
                  <a:ext uri="{FF2B5EF4-FFF2-40B4-BE49-F238E27FC236}">
                    <a16:creationId xmlns:a16="http://schemas.microsoft.com/office/drawing/2014/main" id="{8798554C-F46C-487D-95DB-7D028AC003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" y="2895"/>
                <a:ext cx="117" cy="292"/>
              </a:xfrm>
              <a:custGeom>
                <a:avLst/>
                <a:gdLst>
                  <a:gd name="T0" fmla="*/ 0 w 117"/>
                  <a:gd name="T1" fmla="*/ 292 h 292"/>
                  <a:gd name="T2" fmla="*/ 117 w 117"/>
                  <a:gd name="T3" fmla="*/ 292 h 292"/>
                  <a:gd name="T4" fmla="*/ 117 w 117"/>
                  <a:gd name="T5" fmla="*/ 276 h 292"/>
                  <a:gd name="T6" fmla="*/ 15 w 117"/>
                  <a:gd name="T7" fmla="*/ 276 h 292"/>
                  <a:gd name="T8" fmla="*/ 15 w 117"/>
                  <a:gd name="T9" fmla="*/ 16 h 292"/>
                  <a:gd name="T10" fmla="*/ 117 w 117"/>
                  <a:gd name="T11" fmla="*/ 16 h 292"/>
                  <a:gd name="T12" fmla="*/ 117 w 117"/>
                  <a:gd name="T13" fmla="*/ 0 h 292"/>
                  <a:gd name="T14" fmla="*/ 0 w 117"/>
                  <a:gd name="T15" fmla="*/ 0 h 292"/>
                  <a:gd name="T16" fmla="*/ 0 w 117"/>
                  <a:gd name="T17" fmla="*/ 292 h 292"/>
                  <a:gd name="T18" fmla="*/ 0 w 117"/>
                  <a:gd name="T19" fmla="*/ 292 h 292"/>
                  <a:gd name="T20" fmla="*/ 0 w 117"/>
                  <a:gd name="T2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292">
                    <a:moveTo>
                      <a:pt x="0" y="292"/>
                    </a:moveTo>
                    <a:lnTo>
                      <a:pt x="117" y="292"/>
                    </a:lnTo>
                    <a:lnTo>
                      <a:pt x="117" y="276"/>
                    </a:lnTo>
                    <a:lnTo>
                      <a:pt x="15" y="276"/>
                    </a:lnTo>
                    <a:lnTo>
                      <a:pt x="15" y="16"/>
                    </a:lnTo>
                    <a:lnTo>
                      <a:pt x="117" y="16"/>
                    </a:lnTo>
                    <a:lnTo>
                      <a:pt x="117" y="0"/>
                    </a:lnTo>
                    <a:lnTo>
                      <a:pt x="0" y="0"/>
                    </a:lnTo>
                    <a:lnTo>
                      <a:pt x="0" y="292"/>
                    </a:lnTo>
                    <a:close/>
                    <a:moveTo>
                      <a:pt x="0" y="292"/>
                    </a:moveTo>
                    <a:lnTo>
                      <a:pt x="0" y="2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0" name="Freeform 6">
                <a:extLst>
                  <a:ext uri="{FF2B5EF4-FFF2-40B4-BE49-F238E27FC236}">
                    <a16:creationId xmlns:a16="http://schemas.microsoft.com/office/drawing/2014/main" id="{2B02F716-86A3-48E2-B0D2-D1C21B1ED1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" y="2895"/>
                <a:ext cx="117" cy="292"/>
              </a:xfrm>
              <a:custGeom>
                <a:avLst/>
                <a:gdLst>
                  <a:gd name="T0" fmla="*/ 0 w 117"/>
                  <a:gd name="T1" fmla="*/ 292 h 292"/>
                  <a:gd name="T2" fmla="*/ 117 w 117"/>
                  <a:gd name="T3" fmla="*/ 292 h 292"/>
                  <a:gd name="T4" fmla="*/ 117 w 117"/>
                  <a:gd name="T5" fmla="*/ 276 h 292"/>
                  <a:gd name="T6" fmla="*/ 15 w 117"/>
                  <a:gd name="T7" fmla="*/ 276 h 292"/>
                  <a:gd name="T8" fmla="*/ 15 w 117"/>
                  <a:gd name="T9" fmla="*/ 16 h 292"/>
                  <a:gd name="T10" fmla="*/ 117 w 117"/>
                  <a:gd name="T11" fmla="*/ 16 h 292"/>
                  <a:gd name="T12" fmla="*/ 117 w 117"/>
                  <a:gd name="T13" fmla="*/ 0 h 292"/>
                  <a:gd name="T14" fmla="*/ 0 w 117"/>
                  <a:gd name="T15" fmla="*/ 0 h 292"/>
                  <a:gd name="T16" fmla="*/ 0 w 117"/>
                  <a:gd name="T17" fmla="*/ 292 h 292"/>
                  <a:gd name="T18" fmla="*/ 0 w 117"/>
                  <a:gd name="T19" fmla="*/ 292 h 292"/>
                  <a:gd name="T20" fmla="*/ 0 w 117"/>
                  <a:gd name="T2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292">
                    <a:moveTo>
                      <a:pt x="0" y="292"/>
                    </a:moveTo>
                    <a:lnTo>
                      <a:pt x="117" y="292"/>
                    </a:lnTo>
                    <a:lnTo>
                      <a:pt x="117" y="276"/>
                    </a:lnTo>
                    <a:lnTo>
                      <a:pt x="15" y="276"/>
                    </a:lnTo>
                    <a:lnTo>
                      <a:pt x="15" y="16"/>
                    </a:lnTo>
                    <a:lnTo>
                      <a:pt x="117" y="16"/>
                    </a:lnTo>
                    <a:lnTo>
                      <a:pt x="117" y="0"/>
                    </a:lnTo>
                    <a:lnTo>
                      <a:pt x="0" y="0"/>
                    </a:lnTo>
                    <a:lnTo>
                      <a:pt x="0" y="292"/>
                    </a:lnTo>
                    <a:moveTo>
                      <a:pt x="0" y="292"/>
                    </a:moveTo>
                    <a:lnTo>
                      <a:pt x="0" y="29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1" name="Freeform 7">
                <a:extLst>
                  <a:ext uri="{FF2B5EF4-FFF2-40B4-BE49-F238E27FC236}">
                    <a16:creationId xmlns:a16="http://schemas.microsoft.com/office/drawing/2014/main" id="{DDCA2687-6582-4D94-8688-96A815B82B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2895"/>
                <a:ext cx="118" cy="292"/>
              </a:xfrm>
              <a:custGeom>
                <a:avLst/>
                <a:gdLst>
                  <a:gd name="T0" fmla="*/ 0 w 118"/>
                  <a:gd name="T1" fmla="*/ 0 h 292"/>
                  <a:gd name="T2" fmla="*/ 0 w 118"/>
                  <a:gd name="T3" fmla="*/ 16 h 292"/>
                  <a:gd name="T4" fmla="*/ 102 w 118"/>
                  <a:gd name="T5" fmla="*/ 16 h 292"/>
                  <a:gd name="T6" fmla="*/ 102 w 118"/>
                  <a:gd name="T7" fmla="*/ 276 h 292"/>
                  <a:gd name="T8" fmla="*/ 0 w 118"/>
                  <a:gd name="T9" fmla="*/ 276 h 292"/>
                  <a:gd name="T10" fmla="*/ 0 w 118"/>
                  <a:gd name="T11" fmla="*/ 292 h 292"/>
                  <a:gd name="T12" fmla="*/ 118 w 118"/>
                  <a:gd name="T13" fmla="*/ 292 h 292"/>
                  <a:gd name="T14" fmla="*/ 118 w 118"/>
                  <a:gd name="T15" fmla="*/ 0 h 292"/>
                  <a:gd name="T16" fmla="*/ 0 w 118"/>
                  <a:gd name="T17" fmla="*/ 0 h 292"/>
                  <a:gd name="T18" fmla="*/ 0 w 118"/>
                  <a:gd name="T19" fmla="*/ 0 h 292"/>
                  <a:gd name="T20" fmla="*/ 0 w 118"/>
                  <a:gd name="T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92">
                    <a:moveTo>
                      <a:pt x="0" y="0"/>
                    </a:moveTo>
                    <a:lnTo>
                      <a:pt x="0" y="16"/>
                    </a:lnTo>
                    <a:lnTo>
                      <a:pt x="102" y="16"/>
                    </a:lnTo>
                    <a:lnTo>
                      <a:pt x="102" y="276"/>
                    </a:lnTo>
                    <a:lnTo>
                      <a:pt x="0" y="276"/>
                    </a:lnTo>
                    <a:lnTo>
                      <a:pt x="0" y="292"/>
                    </a:lnTo>
                    <a:lnTo>
                      <a:pt x="118" y="292"/>
                    </a:lnTo>
                    <a:lnTo>
                      <a:pt x="118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2" name="Freeform 8">
                <a:extLst>
                  <a:ext uri="{FF2B5EF4-FFF2-40B4-BE49-F238E27FC236}">
                    <a16:creationId xmlns:a16="http://schemas.microsoft.com/office/drawing/2014/main" id="{1B3FD3AE-0BAB-4DA5-ACBC-ED093C8BD6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2895"/>
                <a:ext cx="118" cy="292"/>
              </a:xfrm>
              <a:custGeom>
                <a:avLst/>
                <a:gdLst>
                  <a:gd name="T0" fmla="*/ 0 w 118"/>
                  <a:gd name="T1" fmla="*/ 0 h 292"/>
                  <a:gd name="T2" fmla="*/ 0 w 118"/>
                  <a:gd name="T3" fmla="*/ 16 h 292"/>
                  <a:gd name="T4" fmla="*/ 102 w 118"/>
                  <a:gd name="T5" fmla="*/ 16 h 292"/>
                  <a:gd name="T6" fmla="*/ 102 w 118"/>
                  <a:gd name="T7" fmla="*/ 276 h 292"/>
                  <a:gd name="T8" fmla="*/ 0 w 118"/>
                  <a:gd name="T9" fmla="*/ 276 h 292"/>
                  <a:gd name="T10" fmla="*/ 0 w 118"/>
                  <a:gd name="T11" fmla="*/ 292 h 292"/>
                  <a:gd name="T12" fmla="*/ 118 w 118"/>
                  <a:gd name="T13" fmla="*/ 292 h 292"/>
                  <a:gd name="T14" fmla="*/ 118 w 118"/>
                  <a:gd name="T15" fmla="*/ 0 h 292"/>
                  <a:gd name="T16" fmla="*/ 0 w 118"/>
                  <a:gd name="T17" fmla="*/ 0 h 292"/>
                  <a:gd name="T18" fmla="*/ 0 w 118"/>
                  <a:gd name="T19" fmla="*/ 0 h 292"/>
                  <a:gd name="T20" fmla="*/ 0 w 118"/>
                  <a:gd name="T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92">
                    <a:moveTo>
                      <a:pt x="0" y="0"/>
                    </a:moveTo>
                    <a:lnTo>
                      <a:pt x="0" y="16"/>
                    </a:lnTo>
                    <a:lnTo>
                      <a:pt x="102" y="16"/>
                    </a:lnTo>
                    <a:lnTo>
                      <a:pt x="102" y="276"/>
                    </a:lnTo>
                    <a:lnTo>
                      <a:pt x="0" y="276"/>
                    </a:lnTo>
                    <a:lnTo>
                      <a:pt x="0" y="292"/>
                    </a:lnTo>
                    <a:lnTo>
                      <a:pt x="118" y="292"/>
                    </a:lnTo>
                    <a:lnTo>
                      <a:pt x="118" y="0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3" name="Freeform 9">
                <a:extLst>
                  <a:ext uri="{FF2B5EF4-FFF2-40B4-BE49-F238E27FC236}">
                    <a16:creationId xmlns:a16="http://schemas.microsoft.com/office/drawing/2014/main" id="{A3F2EFEE-010D-43FA-8E43-E2EAE880FF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4" name="Freeform 10">
                <a:extLst>
                  <a:ext uri="{FF2B5EF4-FFF2-40B4-BE49-F238E27FC236}">
                    <a16:creationId xmlns:a16="http://schemas.microsoft.com/office/drawing/2014/main" id="{126B1EC8-19E0-4E0E-AC2E-94A135C75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5" name="Freeform 11">
                <a:extLst>
                  <a:ext uri="{FF2B5EF4-FFF2-40B4-BE49-F238E27FC236}">
                    <a16:creationId xmlns:a16="http://schemas.microsoft.com/office/drawing/2014/main" id="{2718F132-53AA-4C3F-99AF-F89199FFE9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04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6" name="Freeform 12">
                <a:extLst>
                  <a:ext uri="{FF2B5EF4-FFF2-40B4-BE49-F238E27FC236}">
                    <a16:creationId xmlns:a16="http://schemas.microsoft.com/office/drawing/2014/main" id="{25C27F55-C810-4ED0-A992-99A938F0B8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04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7" name="Freeform 13">
                <a:extLst>
                  <a:ext uri="{FF2B5EF4-FFF2-40B4-BE49-F238E27FC236}">
                    <a16:creationId xmlns:a16="http://schemas.microsoft.com/office/drawing/2014/main" id="{71386340-333A-4B6F-8FC0-12510FA68F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8" name="Freeform 14">
                <a:extLst>
                  <a:ext uri="{FF2B5EF4-FFF2-40B4-BE49-F238E27FC236}">
                    <a16:creationId xmlns:a16="http://schemas.microsoft.com/office/drawing/2014/main" id="{B55AD700-9BE4-4D17-A861-7FFEA2EE43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9" name="Freeform 15">
                <a:extLst>
                  <a:ext uri="{FF2B5EF4-FFF2-40B4-BE49-F238E27FC236}">
                    <a16:creationId xmlns:a16="http://schemas.microsoft.com/office/drawing/2014/main" id="{B95F07B4-66C5-4B83-9DD9-519079307E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0" name="Freeform 16">
                <a:extLst>
                  <a:ext uri="{FF2B5EF4-FFF2-40B4-BE49-F238E27FC236}">
                    <a16:creationId xmlns:a16="http://schemas.microsoft.com/office/drawing/2014/main" id="{30956DD1-CC25-4E2F-9EF3-266D60BE86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1" name="Freeform 17">
                <a:extLst>
                  <a:ext uri="{FF2B5EF4-FFF2-40B4-BE49-F238E27FC236}">
                    <a16:creationId xmlns:a16="http://schemas.microsoft.com/office/drawing/2014/main" id="{E0573293-7134-4241-9F86-21332CB87D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04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2" name="Freeform 18">
                <a:extLst>
                  <a:ext uri="{FF2B5EF4-FFF2-40B4-BE49-F238E27FC236}">
                    <a16:creationId xmlns:a16="http://schemas.microsoft.com/office/drawing/2014/main" id="{7B3DEE80-2AFF-4838-BDB7-79AC35145C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04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3" name="Freeform 19">
                <a:extLst>
                  <a:ext uri="{FF2B5EF4-FFF2-40B4-BE49-F238E27FC236}">
                    <a16:creationId xmlns:a16="http://schemas.microsoft.com/office/drawing/2014/main" id="{F6A5CD4E-F677-480E-8FCB-E02FF08585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4" name="Freeform 20">
                <a:extLst>
                  <a:ext uri="{FF2B5EF4-FFF2-40B4-BE49-F238E27FC236}">
                    <a16:creationId xmlns:a16="http://schemas.microsoft.com/office/drawing/2014/main" id="{325C7AA6-CAE5-4948-ABBF-B33DA88373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5" name="Freeform 23">
                <a:extLst>
                  <a:ext uri="{FF2B5EF4-FFF2-40B4-BE49-F238E27FC236}">
                    <a16:creationId xmlns:a16="http://schemas.microsoft.com/office/drawing/2014/main" id="{CF3C0BC2-B249-45E4-9220-30FC86222D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6" y="2745"/>
                <a:ext cx="285" cy="442"/>
              </a:xfrm>
              <a:custGeom>
                <a:avLst/>
                <a:gdLst>
                  <a:gd name="T0" fmla="*/ 285 w 285"/>
                  <a:gd name="T1" fmla="*/ 442 h 442"/>
                  <a:gd name="T2" fmla="*/ 0 w 285"/>
                  <a:gd name="T3" fmla="*/ 442 h 442"/>
                  <a:gd name="T4" fmla="*/ 0 w 285"/>
                  <a:gd name="T5" fmla="*/ 0 h 442"/>
                  <a:gd name="T6" fmla="*/ 285 w 285"/>
                  <a:gd name="T7" fmla="*/ 0 h 442"/>
                  <a:gd name="T8" fmla="*/ 285 w 285"/>
                  <a:gd name="T9" fmla="*/ 442 h 442"/>
                  <a:gd name="T10" fmla="*/ 17 w 285"/>
                  <a:gd name="T11" fmla="*/ 426 h 442"/>
                  <a:gd name="T12" fmla="*/ 268 w 285"/>
                  <a:gd name="T13" fmla="*/ 426 h 442"/>
                  <a:gd name="T14" fmla="*/ 268 w 285"/>
                  <a:gd name="T15" fmla="*/ 16 h 442"/>
                  <a:gd name="T16" fmla="*/ 17 w 285"/>
                  <a:gd name="T17" fmla="*/ 16 h 442"/>
                  <a:gd name="T18" fmla="*/ 17 w 285"/>
                  <a:gd name="T19" fmla="*/ 426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5" h="442">
                    <a:moveTo>
                      <a:pt x="285" y="442"/>
                    </a:moveTo>
                    <a:lnTo>
                      <a:pt x="0" y="442"/>
                    </a:lnTo>
                    <a:lnTo>
                      <a:pt x="0" y="0"/>
                    </a:lnTo>
                    <a:lnTo>
                      <a:pt x="285" y="0"/>
                    </a:lnTo>
                    <a:lnTo>
                      <a:pt x="285" y="442"/>
                    </a:lnTo>
                    <a:close/>
                    <a:moveTo>
                      <a:pt x="17" y="426"/>
                    </a:moveTo>
                    <a:lnTo>
                      <a:pt x="268" y="426"/>
                    </a:lnTo>
                    <a:lnTo>
                      <a:pt x="268" y="16"/>
                    </a:lnTo>
                    <a:lnTo>
                      <a:pt x="17" y="16"/>
                    </a:lnTo>
                    <a:lnTo>
                      <a:pt x="17" y="4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6" name="Freeform 24">
                <a:extLst>
                  <a:ext uri="{FF2B5EF4-FFF2-40B4-BE49-F238E27FC236}">
                    <a16:creationId xmlns:a16="http://schemas.microsoft.com/office/drawing/2014/main" id="{D41530E0-2BCF-4BBF-A985-9AE4D6E6C1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" y="2683"/>
                <a:ext cx="253" cy="71"/>
              </a:xfrm>
              <a:custGeom>
                <a:avLst/>
                <a:gdLst>
                  <a:gd name="T0" fmla="*/ 253 w 253"/>
                  <a:gd name="T1" fmla="*/ 17 h 71"/>
                  <a:gd name="T2" fmla="*/ 253 w 253"/>
                  <a:gd name="T3" fmla="*/ 0 h 71"/>
                  <a:gd name="T4" fmla="*/ 0 w 253"/>
                  <a:gd name="T5" fmla="*/ 0 h 71"/>
                  <a:gd name="T6" fmla="*/ 0 w 253"/>
                  <a:gd name="T7" fmla="*/ 17 h 71"/>
                  <a:gd name="T8" fmla="*/ 17 w 253"/>
                  <a:gd name="T9" fmla="*/ 17 h 71"/>
                  <a:gd name="T10" fmla="*/ 17 w 253"/>
                  <a:gd name="T11" fmla="*/ 71 h 71"/>
                  <a:gd name="T12" fmla="*/ 32 w 253"/>
                  <a:gd name="T13" fmla="*/ 71 h 71"/>
                  <a:gd name="T14" fmla="*/ 32 w 253"/>
                  <a:gd name="T15" fmla="*/ 17 h 71"/>
                  <a:gd name="T16" fmla="*/ 221 w 253"/>
                  <a:gd name="T17" fmla="*/ 17 h 71"/>
                  <a:gd name="T18" fmla="*/ 221 w 253"/>
                  <a:gd name="T19" fmla="*/ 71 h 71"/>
                  <a:gd name="T20" fmla="*/ 237 w 253"/>
                  <a:gd name="T21" fmla="*/ 71 h 71"/>
                  <a:gd name="T22" fmla="*/ 237 w 253"/>
                  <a:gd name="T23" fmla="*/ 17 h 71"/>
                  <a:gd name="T24" fmla="*/ 253 w 253"/>
                  <a:gd name="T25" fmla="*/ 17 h 71"/>
                  <a:gd name="T26" fmla="*/ 253 w 253"/>
                  <a:gd name="T27" fmla="*/ 17 h 71"/>
                  <a:gd name="T28" fmla="*/ 253 w 253"/>
                  <a:gd name="T29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3" h="71">
                    <a:moveTo>
                      <a:pt x="253" y="17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71"/>
                    </a:lnTo>
                    <a:lnTo>
                      <a:pt x="32" y="71"/>
                    </a:lnTo>
                    <a:lnTo>
                      <a:pt x="32" y="17"/>
                    </a:lnTo>
                    <a:lnTo>
                      <a:pt x="221" y="17"/>
                    </a:lnTo>
                    <a:lnTo>
                      <a:pt x="221" y="71"/>
                    </a:lnTo>
                    <a:lnTo>
                      <a:pt x="237" y="71"/>
                    </a:lnTo>
                    <a:lnTo>
                      <a:pt x="237" y="17"/>
                    </a:lnTo>
                    <a:lnTo>
                      <a:pt x="253" y="17"/>
                    </a:lnTo>
                    <a:close/>
                    <a:moveTo>
                      <a:pt x="253" y="17"/>
                    </a:moveTo>
                    <a:lnTo>
                      <a:pt x="253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7" name="Freeform 25">
                <a:extLst>
                  <a:ext uri="{FF2B5EF4-FFF2-40B4-BE49-F238E27FC236}">
                    <a16:creationId xmlns:a16="http://schemas.microsoft.com/office/drawing/2014/main" id="{F592F2A5-2816-4E90-B27E-5D2468206D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" y="2683"/>
                <a:ext cx="253" cy="71"/>
              </a:xfrm>
              <a:custGeom>
                <a:avLst/>
                <a:gdLst>
                  <a:gd name="T0" fmla="*/ 253 w 253"/>
                  <a:gd name="T1" fmla="*/ 17 h 71"/>
                  <a:gd name="T2" fmla="*/ 253 w 253"/>
                  <a:gd name="T3" fmla="*/ 0 h 71"/>
                  <a:gd name="T4" fmla="*/ 0 w 253"/>
                  <a:gd name="T5" fmla="*/ 0 h 71"/>
                  <a:gd name="T6" fmla="*/ 0 w 253"/>
                  <a:gd name="T7" fmla="*/ 17 h 71"/>
                  <a:gd name="T8" fmla="*/ 17 w 253"/>
                  <a:gd name="T9" fmla="*/ 17 h 71"/>
                  <a:gd name="T10" fmla="*/ 17 w 253"/>
                  <a:gd name="T11" fmla="*/ 71 h 71"/>
                  <a:gd name="T12" fmla="*/ 32 w 253"/>
                  <a:gd name="T13" fmla="*/ 71 h 71"/>
                  <a:gd name="T14" fmla="*/ 32 w 253"/>
                  <a:gd name="T15" fmla="*/ 17 h 71"/>
                  <a:gd name="T16" fmla="*/ 221 w 253"/>
                  <a:gd name="T17" fmla="*/ 17 h 71"/>
                  <a:gd name="T18" fmla="*/ 221 w 253"/>
                  <a:gd name="T19" fmla="*/ 71 h 71"/>
                  <a:gd name="T20" fmla="*/ 237 w 253"/>
                  <a:gd name="T21" fmla="*/ 71 h 71"/>
                  <a:gd name="T22" fmla="*/ 237 w 253"/>
                  <a:gd name="T23" fmla="*/ 17 h 71"/>
                  <a:gd name="T24" fmla="*/ 253 w 253"/>
                  <a:gd name="T25" fmla="*/ 17 h 71"/>
                  <a:gd name="T26" fmla="*/ 253 w 253"/>
                  <a:gd name="T27" fmla="*/ 17 h 71"/>
                  <a:gd name="T28" fmla="*/ 253 w 253"/>
                  <a:gd name="T29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3" h="71">
                    <a:moveTo>
                      <a:pt x="253" y="17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71"/>
                    </a:lnTo>
                    <a:lnTo>
                      <a:pt x="32" y="71"/>
                    </a:lnTo>
                    <a:lnTo>
                      <a:pt x="32" y="17"/>
                    </a:lnTo>
                    <a:lnTo>
                      <a:pt x="221" y="17"/>
                    </a:lnTo>
                    <a:lnTo>
                      <a:pt x="221" y="71"/>
                    </a:lnTo>
                    <a:lnTo>
                      <a:pt x="237" y="71"/>
                    </a:lnTo>
                    <a:lnTo>
                      <a:pt x="237" y="17"/>
                    </a:lnTo>
                    <a:lnTo>
                      <a:pt x="253" y="17"/>
                    </a:lnTo>
                    <a:moveTo>
                      <a:pt x="253" y="17"/>
                    </a:moveTo>
                    <a:lnTo>
                      <a:pt x="253" y="17"/>
                    </a:lnTo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8" name="Freeform 26">
                <a:extLst>
                  <a:ext uri="{FF2B5EF4-FFF2-40B4-BE49-F238E27FC236}">
                    <a16:creationId xmlns:a16="http://schemas.microsoft.com/office/drawing/2014/main" id="{DC0EC5EB-0D8C-441E-AEF9-9C94B4058B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2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2 w 48"/>
                  <a:gd name="T17" fmla="*/ 17 h 48"/>
                  <a:gd name="T18" fmla="*/ 32 w 48"/>
                  <a:gd name="T19" fmla="*/ 32 h 48"/>
                  <a:gd name="T20" fmla="*/ 32 w 48"/>
                  <a:gd name="T21" fmla="*/ 32 h 48"/>
                  <a:gd name="T22" fmla="*/ 32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close/>
                    <a:moveTo>
                      <a:pt x="32" y="32"/>
                    </a:moveTo>
                    <a:lnTo>
                      <a:pt x="3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9" name="Freeform 27">
                <a:extLst>
                  <a:ext uri="{FF2B5EF4-FFF2-40B4-BE49-F238E27FC236}">
                    <a16:creationId xmlns:a16="http://schemas.microsoft.com/office/drawing/2014/main" id="{5D4295C3-0E2A-4ED6-9CA6-3669F8952A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2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2 w 48"/>
                  <a:gd name="T17" fmla="*/ 17 h 48"/>
                  <a:gd name="T18" fmla="*/ 32 w 48"/>
                  <a:gd name="T19" fmla="*/ 32 h 48"/>
                  <a:gd name="T20" fmla="*/ 32 w 48"/>
                  <a:gd name="T21" fmla="*/ 32 h 48"/>
                  <a:gd name="T22" fmla="*/ 32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moveTo>
                      <a:pt x="32" y="32"/>
                    </a:moveTo>
                    <a:lnTo>
                      <a:pt x="32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0" name="Freeform 28">
                <a:extLst>
                  <a:ext uri="{FF2B5EF4-FFF2-40B4-BE49-F238E27FC236}">
                    <a16:creationId xmlns:a16="http://schemas.microsoft.com/office/drawing/2014/main" id="{E612BEED-6D67-43A4-880F-FB5E4F588D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1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1 w 48"/>
                  <a:gd name="T17" fmla="*/ 17 h 48"/>
                  <a:gd name="T18" fmla="*/ 31 w 48"/>
                  <a:gd name="T19" fmla="*/ 32 h 48"/>
                  <a:gd name="T20" fmla="*/ 31 w 48"/>
                  <a:gd name="T21" fmla="*/ 32 h 48"/>
                  <a:gd name="T22" fmla="*/ 31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  <a:moveTo>
                      <a:pt x="31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1" y="17"/>
                    </a:lnTo>
                    <a:lnTo>
                      <a:pt x="31" y="32"/>
                    </a:lnTo>
                    <a:close/>
                    <a:moveTo>
                      <a:pt x="31" y="32"/>
                    </a:moveTo>
                    <a:lnTo>
                      <a:pt x="31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1" name="Freeform 29">
                <a:extLst>
                  <a:ext uri="{FF2B5EF4-FFF2-40B4-BE49-F238E27FC236}">
                    <a16:creationId xmlns:a16="http://schemas.microsoft.com/office/drawing/2014/main" id="{89A05774-1A11-40BD-9197-563ABE8330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1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1 w 48"/>
                  <a:gd name="T17" fmla="*/ 17 h 48"/>
                  <a:gd name="T18" fmla="*/ 31 w 48"/>
                  <a:gd name="T19" fmla="*/ 32 h 48"/>
                  <a:gd name="T20" fmla="*/ 31 w 48"/>
                  <a:gd name="T21" fmla="*/ 32 h 48"/>
                  <a:gd name="T22" fmla="*/ 31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moveTo>
                      <a:pt x="31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1" y="17"/>
                    </a:lnTo>
                    <a:lnTo>
                      <a:pt x="31" y="32"/>
                    </a:lnTo>
                    <a:moveTo>
                      <a:pt x="31" y="32"/>
                    </a:moveTo>
                    <a:lnTo>
                      <a:pt x="31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2" name="Freeform 30">
                <a:extLst>
                  <a:ext uri="{FF2B5EF4-FFF2-40B4-BE49-F238E27FC236}">
                    <a16:creationId xmlns:a16="http://schemas.microsoft.com/office/drawing/2014/main" id="{4D76B9C9-4703-4066-BD06-8E845EE233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798"/>
                <a:ext cx="47" cy="48"/>
              </a:xfrm>
              <a:custGeom>
                <a:avLst/>
                <a:gdLst>
                  <a:gd name="T0" fmla="*/ 47 w 47"/>
                  <a:gd name="T1" fmla="*/ 0 h 48"/>
                  <a:gd name="T2" fmla="*/ 0 w 47"/>
                  <a:gd name="T3" fmla="*/ 0 h 48"/>
                  <a:gd name="T4" fmla="*/ 0 w 47"/>
                  <a:gd name="T5" fmla="*/ 48 h 48"/>
                  <a:gd name="T6" fmla="*/ 47 w 47"/>
                  <a:gd name="T7" fmla="*/ 48 h 48"/>
                  <a:gd name="T8" fmla="*/ 47 w 47"/>
                  <a:gd name="T9" fmla="*/ 0 h 48"/>
                  <a:gd name="T10" fmla="*/ 32 w 47"/>
                  <a:gd name="T11" fmla="*/ 32 h 48"/>
                  <a:gd name="T12" fmla="*/ 16 w 47"/>
                  <a:gd name="T13" fmla="*/ 32 h 48"/>
                  <a:gd name="T14" fmla="*/ 16 w 47"/>
                  <a:gd name="T15" fmla="*/ 17 h 48"/>
                  <a:gd name="T16" fmla="*/ 32 w 47"/>
                  <a:gd name="T17" fmla="*/ 17 h 48"/>
                  <a:gd name="T18" fmla="*/ 32 w 47"/>
                  <a:gd name="T19" fmla="*/ 32 h 48"/>
                  <a:gd name="T20" fmla="*/ 32 w 47"/>
                  <a:gd name="T21" fmla="*/ 32 h 48"/>
                  <a:gd name="T22" fmla="*/ 32 w 47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7" y="48"/>
                    </a:lnTo>
                    <a:lnTo>
                      <a:pt x="47" y="0"/>
                    </a:lnTo>
                    <a:close/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close/>
                    <a:moveTo>
                      <a:pt x="32" y="32"/>
                    </a:moveTo>
                    <a:lnTo>
                      <a:pt x="3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3" name="Freeform 31">
                <a:extLst>
                  <a:ext uri="{FF2B5EF4-FFF2-40B4-BE49-F238E27FC236}">
                    <a16:creationId xmlns:a16="http://schemas.microsoft.com/office/drawing/2014/main" id="{C5543123-D1C5-42C1-9474-E1CD61EC71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798"/>
                <a:ext cx="47" cy="48"/>
              </a:xfrm>
              <a:custGeom>
                <a:avLst/>
                <a:gdLst>
                  <a:gd name="T0" fmla="*/ 47 w 47"/>
                  <a:gd name="T1" fmla="*/ 0 h 48"/>
                  <a:gd name="T2" fmla="*/ 0 w 47"/>
                  <a:gd name="T3" fmla="*/ 0 h 48"/>
                  <a:gd name="T4" fmla="*/ 0 w 47"/>
                  <a:gd name="T5" fmla="*/ 48 h 48"/>
                  <a:gd name="T6" fmla="*/ 47 w 47"/>
                  <a:gd name="T7" fmla="*/ 48 h 48"/>
                  <a:gd name="T8" fmla="*/ 47 w 47"/>
                  <a:gd name="T9" fmla="*/ 0 h 48"/>
                  <a:gd name="T10" fmla="*/ 32 w 47"/>
                  <a:gd name="T11" fmla="*/ 32 h 48"/>
                  <a:gd name="T12" fmla="*/ 16 w 47"/>
                  <a:gd name="T13" fmla="*/ 32 h 48"/>
                  <a:gd name="T14" fmla="*/ 16 w 47"/>
                  <a:gd name="T15" fmla="*/ 17 h 48"/>
                  <a:gd name="T16" fmla="*/ 32 w 47"/>
                  <a:gd name="T17" fmla="*/ 17 h 48"/>
                  <a:gd name="T18" fmla="*/ 32 w 47"/>
                  <a:gd name="T19" fmla="*/ 32 h 48"/>
                  <a:gd name="T20" fmla="*/ 32 w 47"/>
                  <a:gd name="T21" fmla="*/ 32 h 48"/>
                  <a:gd name="T22" fmla="*/ 32 w 47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7" y="48"/>
                    </a:lnTo>
                    <a:lnTo>
                      <a:pt x="47" y="0"/>
                    </a:lnTo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moveTo>
                      <a:pt x="32" y="32"/>
                    </a:moveTo>
                    <a:lnTo>
                      <a:pt x="32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4" name="Freeform 32">
                <a:extLst>
                  <a:ext uri="{FF2B5EF4-FFF2-40B4-BE49-F238E27FC236}">
                    <a16:creationId xmlns:a16="http://schemas.microsoft.com/office/drawing/2014/main" id="{A8BF9295-168A-4FEE-B0AC-25A540D699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6" y="3043"/>
                <a:ext cx="205" cy="142"/>
              </a:xfrm>
              <a:custGeom>
                <a:avLst/>
                <a:gdLst>
                  <a:gd name="T0" fmla="*/ 351 w 396"/>
                  <a:gd name="T1" fmla="*/ 0 h 274"/>
                  <a:gd name="T2" fmla="*/ 0 w 396"/>
                  <a:gd name="T3" fmla="*/ 0 h 274"/>
                  <a:gd name="T4" fmla="*/ 0 w 396"/>
                  <a:gd name="T5" fmla="*/ 30 h 274"/>
                  <a:gd name="T6" fmla="*/ 31 w 396"/>
                  <a:gd name="T7" fmla="*/ 30 h 274"/>
                  <a:gd name="T8" fmla="*/ 31 w 396"/>
                  <a:gd name="T9" fmla="*/ 274 h 274"/>
                  <a:gd name="T10" fmla="*/ 366 w 396"/>
                  <a:gd name="T11" fmla="*/ 274 h 274"/>
                  <a:gd name="T12" fmla="*/ 366 w 396"/>
                  <a:gd name="T13" fmla="*/ 30 h 274"/>
                  <a:gd name="T14" fmla="*/ 396 w 396"/>
                  <a:gd name="T15" fmla="*/ 30 h 274"/>
                  <a:gd name="T16" fmla="*/ 396 w 396"/>
                  <a:gd name="T17" fmla="*/ 0 h 274"/>
                  <a:gd name="T18" fmla="*/ 351 w 396"/>
                  <a:gd name="T19" fmla="*/ 0 h 274"/>
                  <a:gd name="T20" fmla="*/ 61 w 396"/>
                  <a:gd name="T21" fmla="*/ 30 h 274"/>
                  <a:gd name="T22" fmla="*/ 183 w 396"/>
                  <a:gd name="T23" fmla="*/ 30 h 274"/>
                  <a:gd name="T24" fmla="*/ 183 w 396"/>
                  <a:gd name="T25" fmla="*/ 91 h 274"/>
                  <a:gd name="T26" fmla="*/ 168 w 396"/>
                  <a:gd name="T27" fmla="*/ 91 h 274"/>
                  <a:gd name="T28" fmla="*/ 122 w 396"/>
                  <a:gd name="T29" fmla="*/ 137 h 274"/>
                  <a:gd name="T30" fmla="*/ 168 w 396"/>
                  <a:gd name="T31" fmla="*/ 182 h 274"/>
                  <a:gd name="T32" fmla="*/ 183 w 396"/>
                  <a:gd name="T33" fmla="*/ 182 h 274"/>
                  <a:gd name="T34" fmla="*/ 183 w 396"/>
                  <a:gd name="T35" fmla="*/ 243 h 274"/>
                  <a:gd name="T36" fmla="*/ 61 w 396"/>
                  <a:gd name="T37" fmla="*/ 243 h 274"/>
                  <a:gd name="T38" fmla="*/ 61 w 396"/>
                  <a:gd name="T39" fmla="*/ 30 h 274"/>
                  <a:gd name="T40" fmla="*/ 183 w 396"/>
                  <a:gd name="T41" fmla="*/ 152 h 274"/>
                  <a:gd name="T42" fmla="*/ 168 w 396"/>
                  <a:gd name="T43" fmla="*/ 152 h 274"/>
                  <a:gd name="T44" fmla="*/ 152 w 396"/>
                  <a:gd name="T45" fmla="*/ 137 h 274"/>
                  <a:gd name="T46" fmla="*/ 168 w 396"/>
                  <a:gd name="T47" fmla="*/ 121 h 274"/>
                  <a:gd name="T48" fmla="*/ 183 w 396"/>
                  <a:gd name="T49" fmla="*/ 121 h 274"/>
                  <a:gd name="T50" fmla="*/ 183 w 396"/>
                  <a:gd name="T51" fmla="*/ 152 h 274"/>
                  <a:gd name="T52" fmla="*/ 213 w 396"/>
                  <a:gd name="T53" fmla="*/ 121 h 274"/>
                  <a:gd name="T54" fmla="*/ 229 w 396"/>
                  <a:gd name="T55" fmla="*/ 121 h 274"/>
                  <a:gd name="T56" fmla="*/ 244 w 396"/>
                  <a:gd name="T57" fmla="*/ 137 h 274"/>
                  <a:gd name="T58" fmla="*/ 229 w 396"/>
                  <a:gd name="T59" fmla="*/ 152 h 274"/>
                  <a:gd name="T60" fmla="*/ 213 w 396"/>
                  <a:gd name="T61" fmla="*/ 152 h 274"/>
                  <a:gd name="T62" fmla="*/ 213 w 396"/>
                  <a:gd name="T63" fmla="*/ 121 h 274"/>
                  <a:gd name="T64" fmla="*/ 335 w 396"/>
                  <a:gd name="T65" fmla="*/ 243 h 274"/>
                  <a:gd name="T66" fmla="*/ 213 w 396"/>
                  <a:gd name="T67" fmla="*/ 243 h 274"/>
                  <a:gd name="T68" fmla="*/ 213 w 396"/>
                  <a:gd name="T69" fmla="*/ 182 h 274"/>
                  <a:gd name="T70" fmla="*/ 229 w 396"/>
                  <a:gd name="T71" fmla="*/ 182 h 274"/>
                  <a:gd name="T72" fmla="*/ 274 w 396"/>
                  <a:gd name="T73" fmla="*/ 137 h 274"/>
                  <a:gd name="T74" fmla="*/ 229 w 396"/>
                  <a:gd name="T75" fmla="*/ 91 h 274"/>
                  <a:gd name="T76" fmla="*/ 213 w 396"/>
                  <a:gd name="T77" fmla="*/ 91 h 274"/>
                  <a:gd name="T78" fmla="*/ 213 w 396"/>
                  <a:gd name="T79" fmla="*/ 30 h 274"/>
                  <a:gd name="T80" fmla="*/ 335 w 396"/>
                  <a:gd name="T81" fmla="*/ 30 h 274"/>
                  <a:gd name="T82" fmla="*/ 335 w 396"/>
                  <a:gd name="T83" fmla="*/ 243 h 274"/>
                  <a:gd name="T84" fmla="*/ 335 w 396"/>
                  <a:gd name="T85" fmla="*/ 243 h 274"/>
                  <a:gd name="T86" fmla="*/ 335 w 396"/>
                  <a:gd name="T87" fmla="*/ 243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96" h="274">
                    <a:moveTo>
                      <a:pt x="35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274"/>
                      <a:pt x="31" y="274"/>
                      <a:pt x="31" y="274"/>
                    </a:cubicBezTo>
                    <a:cubicBezTo>
                      <a:pt x="366" y="274"/>
                      <a:pt x="366" y="274"/>
                      <a:pt x="366" y="274"/>
                    </a:cubicBezTo>
                    <a:cubicBezTo>
                      <a:pt x="366" y="30"/>
                      <a:pt x="366" y="30"/>
                      <a:pt x="366" y="30"/>
                    </a:cubicBezTo>
                    <a:cubicBezTo>
                      <a:pt x="396" y="30"/>
                      <a:pt x="396" y="30"/>
                      <a:pt x="396" y="30"/>
                    </a:cubicBezTo>
                    <a:cubicBezTo>
                      <a:pt x="396" y="0"/>
                      <a:pt x="396" y="0"/>
                      <a:pt x="396" y="0"/>
                    </a:cubicBezTo>
                    <a:lnTo>
                      <a:pt x="351" y="0"/>
                    </a:lnTo>
                    <a:close/>
                    <a:moveTo>
                      <a:pt x="61" y="30"/>
                    </a:moveTo>
                    <a:cubicBezTo>
                      <a:pt x="183" y="30"/>
                      <a:pt x="183" y="30"/>
                      <a:pt x="183" y="30"/>
                    </a:cubicBezTo>
                    <a:cubicBezTo>
                      <a:pt x="183" y="91"/>
                      <a:pt x="183" y="91"/>
                      <a:pt x="183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42" y="91"/>
                      <a:pt x="122" y="111"/>
                      <a:pt x="122" y="137"/>
                    </a:cubicBezTo>
                    <a:cubicBezTo>
                      <a:pt x="122" y="162"/>
                      <a:pt x="142" y="182"/>
                      <a:pt x="168" y="182"/>
                    </a:cubicBezTo>
                    <a:cubicBezTo>
                      <a:pt x="183" y="182"/>
                      <a:pt x="183" y="182"/>
                      <a:pt x="183" y="182"/>
                    </a:cubicBezTo>
                    <a:cubicBezTo>
                      <a:pt x="183" y="243"/>
                      <a:pt x="183" y="243"/>
                      <a:pt x="183" y="243"/>
                    </a:cubicBezTo>
                    <a:cubicBezTo>
                      <a:pt x="61" y="243"/>
                      <a:pt x="61" y="243"/>
                      <a:pt x="61" y="243"/>
                    </a:cubicBezTo>
                    <a:lnTo>
                      <a:pt x="61" y="30"/>
                    </a:lnTo>
                    <a:close/>
                    <a:moveTo>
                      <a:pt x="183" y="152"/>
                    </a:moveTo>
                    <a:cubicBezTo>
                      <a:pt x="168" y="152"/>
                      <a:pt x="168" y="152"/>
                      <a:pt x="168" y="152"/>
                    </a:cubicBezTo>
                    <a:cubicBezTo>
                      <a:pt x="159" y="152"/>
                      <a:pt x="152" y="145"/>
                      <a:pt x="152" y="137"/>
                    </a:cubicBezTo>
                    <a:cubicBezTo>
                      <a:pt x="152" y="128"/>
                      <a:pt x="159" y="121"/>
                      <a:pt x="168" y="121"/>
                    </a:cubicBezTo>
                    <a:cubicBezTo>
                      <a:pt x="183" y="121"/>
                      <a:pt x="183" y="121"/>
                      <a:pt x="183" y="121"/>
                    </a:cubicBezTo>
                    <a:lnTo>
                      <a:pt x="183" y="152"/>
                    </a:lnTo>
                    <a:close/>
                    <a:moveTo>
                      <a:pt x="213" y="121"/>
                    </a:moveTo>
                    <a:cubicBezTo>
                      <a:pt x="229" y="121"/>
                      <a:pt x="229" y="121"/>
                      <a:pt x="229" y="121"/>
                    </a:cubicBezTo>
                    <a:cubicBezTo>
                      <a:pt x="237" y="121"/>
                      <a:pt x="244" y="128"/>
                      <a:pt x="244" y="137"/>
                    </a:cubicBezTo>
                    <a:cubicBezTo>
                      <a:pt x="244" y="145"/>
                      <a:pt x="237" y="152"/>
                      <a:pt x="229" y="152"/>
                    </a:cubicBezTo>
                    <a:cubicBezTo>
                      <a:pt x="213" y="152"/>
                      <a:pt x="213" y="152"/>
                      <a:pt x="213" y="152"/>
                    </a:cubicBezTo>
                    <a:lnTo>
                      <a:pt x="213" y="121"/>
                    </a:lnTo>
                    <a:close/>
                    <a:moveTo>
                      <a:pt x="335" y="243"/>
                    </a:moveTo>
                    <a:cubicBezTo>
                      <a:pt x="213" y="243"/>
                      <a:pt x="213" y="243"/>
                      <a:pt x="213" y="243"/>
                    </a:cubicBezTo>
                    <a:cubicBezTo>
                      <a:pt x="213" y="182"/>
                      <a:pt x="213" y="182"/>
                      <a:pt x="213" y="182"/>
                    </a:cubicBezTo>
                    <a:cubicBezTo>
                      <a:pt x="229" y="182"/>
                      <a:pt x="229" y="182"/>
                      <a:pt x="229" y="182"/>
                    </a:cubicBezTo>
                    <a:cubicBezTo>
                      <a:pt x="254" y="182"/>
                      <a:pt x="274" y="162"/>
                      <a:pt x="274" y="137"/>
                    </a:cubicBezTo>
                    <a:cubicBezTo>
                      <a:pt x="274" y="111"/>
                      <a:pt x="254" y="91"/>
                      <a:pt x="229" y="91"/>
                    </a:cubicBezTo>
                    <a:cubicBezTo>
                      <a:pt x="213" y="91"/>
                      <a:pt x="213" y="91"/>
                      <a:pt x="213" y="91"/>
                    </a:cubicBezTo>
                    <a:cubicBezTo>
                      <a:pt x="213" y="30"/>
                      <a:pt x="213" y="30"/>
                      <a:pt x="213" y="30"/>
                    </a:cubicBezTo>
                    <a:cubicBezTo>
                      <a:pt x="335" y="30"/>
                      <a:pt x="335" y="30"/>
                      <a:pt x="335" y="30"/>
                    </a:cubicBezTo>
                    <a:lnTo>
                      <a:pt x="335" y="243"/>
                    </a:lnTo>
                    <a:close/>
                    <a:moveTo>
                      <a:pt x="335" y="243"/>
                    </a:moveTo>
                    <a:cubicBezTo>
                      <a:pt x="335" y="243"/>
                      <a:pt x="335" y="243"/>
                      <a:pt x="335" y="24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5" name="Freeform 33">
                <a:extLst>
                  <a:ext uri="{FF2B5EF4-FFF2-40B4-BE49-F238E27FC236}">
                    <a16:creationId xmlns:a16="http://schemas.microsoft.com/office/drawing/2014/main" id="{FC117C01-C443-437D-A37F-6EE8049248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6" name="Freeform 34">
                <a:extLst>
                  <a:ext uri="{FF2B5EF4-FFF2-40B4-BE49-F238E27FC236}">
                    <a16:creationId xmlns:a16="http://schemas.microsoft.com/office/drawing/2014/main" id="{CD2F1601-F3D3-491A-A1B9-82D433A78E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7" name="Freeform 35">
                <a:extLst>
                  <a:ext uri="{FF2B5EF4-FFF2-40B4-BE49-F238E27FC236}">
                    <a16:creationId xmlns:a16="http://schemas.microsoft.com/office/drawing/2014/main" id="{9099439B-B90A-4372-88CD-5B0A8EB8A6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8" name="Freeform 36">
                <a:extLst>
                  <a:ext uri="{FF2B5EF4-FFF2-40B4-BE49-F238E27FC236}">
                    <a16:creationId xmlns:a16="http://schemas.microsoft.com/office/drawing/2014/main" id="{8F3F5E5F-C37C-44DD-9643-E851A2E0CB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9" name="Freeform 37">
                <a:extLst>
                  <a:ext uri="{FF2B5EF4-FFF2-40B4-BE49-F238E27FC236}">
                    <a16:creationId xmlns:a16="http://schemas.microsoft.com/office/drawing/2014/main" id="{1C6FFF6F-768A-4E01-9A56-7DF9E00DF7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869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0" name="Freeform 38">
                <a:extLst>
                  <a:ext uri="{FF2B5EF4-FFF2-40B4-BE49-F238E27FC236}">
                    <a16:creationId xmlns:a16="http://schemas.microsoft.com/office/drawing/2014/main" id="{B4E92682-3C50-4551-851B-9B403D9D49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869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1" name="Freeform 39">
                <a:extLst>
                  <a:ext uri="{FF2B5EF4-FFF2-40B4-BE49-F238E27FC236}">
                    <a16:creationId xmlns:a16="http://schemas.microsoft.com/office/drawing/2014/main" id="{48009654-3915-4D48-BA99-455AEB34AE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2" name="Freeform 40">
                <a:extLst>
                  <a:ext uri="{FF2B5EF4-FFF2-40B4-BE49-F238E27FC236}">
                    <a16:creationId xmlns:a16="http://schemas.microsoft.com/office/drawing/2014/main" id="{D800FC3C-E85D-416D-AC3E-B3D2D16F10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3" name="Freeform 41">
                <a:extLst>
                  <a:ext uri="{FF2B5EF4-FFF2-40B4-BE49-F238E27FC236}">
                    <a16:creationId xmlns:a16="http://schemas.microsoft.com/office/drawing/2014/main" id="{68FAF9EA-F9D9-4800-965B-D959CEDA5B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4" name="Freeform 42">
                <a:extLst>
                  <a:ext uri="{FF2B5EF4-FFF2-40B4-BE49-F238E27FC236}">
                    <a16:creationId xmlns:a16="http://schemas.microsoft.com/office/drawing/2014/main" id="{8902A972-0C9D-48A1-9296-23809A347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5" name="Freeform 43">
                <a:extLst>
                  <a:ext uri="{FF2B5EF4-FFF2-40B4-BE49-F238E27FC236}">
                    <a16:creationId xmlns:a16="http://schemas.microsoft.com/office/drawing/2014/main" id="{2671FBE9-E693-4990-BA44-704618E90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940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6" name="Freeform 44">
                <a:extLst>
                  <a:ext uri="{FF2B5EF4-FFF2-40B4-BE49-F238E27FC236}">
                    <a16:creationId xmlns:a16="http://schemas.microsoft.com/office/drawing/2014/main" id="{E405AF63-DF86-4988-9AEA-1F5824FC7F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940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7" name="Rectangle 45">
                <a:extLst>
                  <a:ext uri="{FF2B5EF4-FFF2-40B4-BE49-F238E27FC236}">
                    <a16:creationId xmlns:a16="http://schemas.microsoft.com/office/drawing/2014/main" id="{30092474-9120-44F9-8DD2-B654CCBB4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" y="3012"/>
                <a:ext cx="174" cy="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8" name="Rectangle 46">
                <a:extLst>
                  <a:ext uri="{FF2B5EF4-FFF2-40B4-BE49-F238E27FC236}">
                    <a16:creationId xmlns:a16="http://schemas.microsoft.com/office/drawing/2014/main" id="{CE9DE08B-C29F-4C86-A036-F8F02A675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" y="3012"/>
                <a:ext cx="15" cy="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229" name="Agrupar 228"/>
          <p:cNvGrpSpPr/>
          <p:nvPr/>
        </p:nvGrpSpPr>
        <p:grpSpPr>
          <a:xfrm>
            <a:off x="9914983" y="2931618"/>
            <a:ext cx="540000" cy="540000"/>
            <a:chOff x="7139764" y="1289579"/>
            <a:chExt cx="1047049" cy="1047049"/>
          </a:xfrm>
        </p:grpSpPr>
        <p:sp>
          <p:nvSpPr>
            <p:cNvPr id="230" name="Elipse 229"/>
            <p:cNvSpPr/>
            <p:nvPr/>
          </p:nvSpPr>
          <p:spPr>
            <a:xfrm>
              <a:off x="7139764" y="1289579"/>
              <a:ext cx="1047049" cy="10470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B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pic>
          <p:nvPicPr>
            <p:cNvPr id="231" name="Imagem 230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1288" y="1439741"/>
              <a:ext cx="684000" cy="684000"/>
            </a:xfrm>
            <a:prstGeom prst="rect">
              <a:avLst/>
            </a:prstGeom>
          </p:spPr>
        </p:pic>
      </p:grpSp>
      <p:graphicFrame>
        <p:nvGraphicFramePr>
          <p:cNvPr id="232" name="Gráfico 231"/>
          <p:cNvGraphicFramePr/>
          <p:nvPr>
            <p:extLst>
              <p:ext uri="{D42A27DB-BD31-4B8C-83A1-F6EECF244321}">
                <p14:modId xmlns:p14="http://schemas.microsoft.com/office/powerpoint/2010/main" val="660294681"/>
              </p:ext>
            </p:extLst>
          </p:nvPr>
        </p:nvGraphicFramePr>
        <p:xfrm>
          <a:off x="6255230" y="3799579"/>
          <a:ext cx="1915751" cy="243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3" name="Gráfico 232"/>
          <p:cNvGraphicFramePr/>
          <p:nvPr>
            <p:extLst>
              <p:ext uri="{D42A27DB-BD31-4B8C-83A1-F6EECF244321}">
                <p14:modId xmlns:p14="http://schemas.microsoft.com/office/powerpoint/2010/main" val="3906482166"/>
              </p:ext>
            </p:extLst>
          </p:nvPr>
        </p:nvGraphicFramePr>
        <p:xfrm>
          <a:off x="8312066" y="3764583"/>
          <a:ext cx="3745835" cy="243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4" name="Retângulo 233">
            <a:hlinkClick r:id="rId8" action="ppaction://hlinksldjump"/>
          </p:cNvPr>
          <p:cNvSpPr/>
          <p:nvPr/>
        </p:nvSpPr>
        <p:spPr>
          <a:xfrm>
            <a:off x="6434228" y="1074661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235" name="Retângulo 234">
            <a:hlinkClick r:id="rId9" action="ppaction://hlinksldjump"/>
          </p:cNvPr>
          <p:cNvSpPr/>
          <p:nvPr/>
        </p:nvSpPr>
        <p:spPr>
          <a:xfrm>
            <a:off x="7953558" y="1074661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236" name="Retângulo 235">
            <a:hlinkClick r:id="rId10" action="ppaction://hlinksldjump"/>
          </p:cNvPr>
          <p:cNvSpPr/>
          <p:nvPr/>
        </p:nvSpPr>
        <p:spPr>
          <a:xfrm>
            <a:off x="4914354" y="1074661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</p:spTree>
    <p:extLst>
      <p:ext uri="{BB962C8B-B14F-4D97-AF65-F5344CB8AC3E}">
        <p14:creationId xmlns:p14="http://schemas.microsoft.com/office/powerpoint/2010/main" val="9607650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16. Qual a estimativa do aumento de faturamento médio que sua empresa conseguiu após a sua participação no Sebraetec?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62614" y="152546"/>
            <a:ext cx="9052835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152399" y="264331"/>
            <a:ext cx="9163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noProof="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Estimativa de aumento do faturamento após o Sebraetec</a:t>
            </a: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81" name="Retângulo 80">
            <a:hlinkClick r:id="rId3" action="ppaction://hlinksldjump"/>
          </p:cNvPr>
          <p:cNvSpPr/>
          <p:nvPr/>
        </p:nvSpPr>
        <p:spPr>
          <a:xfrm>
            <a:off x="6434228" y="1074661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82" name="Retângulo 81">
            <a:hlinkClick r:id="rId4" action="ppaction://hlinksldjump"/>
          </p:cNvPr>
          <p:cNvSpPr/>
          <p:nvPr/>
        </p:nvSpPr>
        <p:spPr>
          <a:xfrm>
            <a:off x="7953558" y="1074661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83" name="Retângulo 82">
            <a:hlinkClick r:id="rId5" action="ppaction://hlinksldjump"/>
          </p:cNvPr>
          <p:cNvSpPr/>
          <p:nvPr/>
        </p:nvSpPr>
        <p:spPr>
          <a:xfrm>
            <a:off x="4914354" y="1074661"/>
            <a:ext cx="1361890" cy="313176"/>
          </a:xfrm>
          <a:prstGeom prst="rect">
            <a:avLst/>
          </a:prstGeom>
          <a:solidFill>
            <a:srgbClr val="0E78B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  <p:graphicFrame>
        <p:nvGraphicFramePr>
          <p:cNvPr id="74" name="Gráfico 73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086906"/>
              </p:ext>
            </p:extLst>
          </p:nvPr>
        </p:nvGraphicFramePr>
        <p:xfrm>
          <a:off x="358625" y="1862423"/>
          <a:ext cx="7089925" cy="4356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5" name="CaixaDeTexto 74">
            <a:extLst>
              <a:ext uri="{FF2B5EF4-FFF2-40B4-BE49-F238E27FC236}">
                <a16:creationId xmlns:a16="http://schemas.microsoft.com/office/drawing/2014/main" id="{DCAD4FDE-9D75-4493-84B6-B2C1C557D5C3}"/>
              </a:ext>
            </a:extLst>
          </p:cNvPr>
          <p:cNvSpPr txBox="1"/>
          <p:nvPr/>
        </p:nvSpPr>
        <p:spPr>
          <a:xfrm>
            <a:off x="7562869" y="3186727"/>
            <a:ext cx="4079827" cy="1665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</a:rPr>
              <a:t>64% </a:t>
            </a:r>
            <a:r>
              <a:rPr kumimoji="0" lang="pt-BR" sz="1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</a:rPr>
              <a:t>dos empresários, que observaram aumento no faturamento após o </a:t>
            </a:r>
            <a:r>
              <a:rPr kumimoji="0" lang="pt-BR" sz="1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</a:rPr>
              <a:t>Program</a:t>
            </a:r>
            <a:r>
              <a:rPr lang="pt-BR" sz="1400" dirty="0">
                <a:solidFill>
                  <a:prstClr val="black"/>
                </a:solidFill>
                <a:latin typeface="Lato" panose="020F0502020204030203" pitchFamily="34" charset="0"/>
              </a:rPr>
              <a:t>a, estimam que este aumento tenha sido de até 20%.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</a:rPr>
              <a:t>Já</a:t>
            </a:r>
            <a:r>
              <a:rPr kumimoji="0" lang="pt-BR" sz="1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</a:rPr>
              <a:t>  15% dos entrevistados tiveram aumento de mais de 30% após o Sebraetec</a:t>
            </a:r>
            <a:r>
              <a:rPr lang="pt-BR" sz="1400" dirty="0">
                <a:solidFill>
                  <a:prstClr val="black"/>
                </a:solidFill>
                <a:latin typeface="Lato" panose="020F0502020204030203" pitchFamily="34" charset="0"/>
              </a:rPr>
              <a:t>.</a:t>
            </a:r>
            <a:endParaRPr kumimoji="0" lang="pt-BR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id="{8BEFE2BC-1523-49AF-8CFC-4436D502B9CF}"/>
              </a:ext>
            </a:extLst>
          </p:cNvPr>
          <p:cNvSpPr/>
          <p:nvPr/>
        </p:nvSpPr>
        <p:spPr>
          <a:xfrm flipH="1">
            <a:off x="7461248" y="2300718"/>
            <a:ext cx="45719" cy="262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465" y="224386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506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16. Qual a estimativa do aumento de faturamento médio que sua empresa conseguiu após a sua participação no Sebraetec?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62614" y="152546"/>
            <a:ext cx="9052835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152399" y="264331"/>
            <a:ext cx="9163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noProof="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Estimativa de aumento do faturamento após o Sebraetec</a:t>
            </a: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graphicFrame>
        <p:nvGraphicFramePr>
          <p:cNvPr id="85" name="Gráfico 84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155945"/>
              </p:ext>
            </p:extLst>
          </p:nvPr>
        </p:nvGraphicFramePr>
        <p:xfrm>
          <a:off x="2205" y="1819276"/>
          <a:ext cx="11887200" cy="451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8" name="Retângulo 87">
            <a:hlinkClick r:id="rId4" action="ppaction://hlinksldjump"/>
          </p:cNvPr>
          <p:cNvSpPr/>
          <p:nvPr/>
        </p:nvSpPr>
        <p:spPr>
          <a:xfrm>
            <a:off x="6434228" y="1074661"/>
            <a:ext cx="1361890" cy="313176"/>
          </a:xfrm>
          <a:prstGeom prst="rect">
            <a:avLst/>
          </a:prstGeom>
          <a:solidFill>
            <a:srgbClr val="0E78B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89" name="Retângulo 88">
            <a:hlinkClick r:id="rId5" action="ppaction://hlinksldjump"/>
          </p:cNvPr>
          <p:cNvSpPr/>
          <p:nvPr/>
        </p:nvSpPr>
        <p:spPr>
          <a:xfrm>
            <a:off x="7953558" y="1074661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90" name="Retângulo 89">
            <a:hlinkClick r:id="rId6" action="ppaction://hlinksldjump"/>
          </p:cNvPr>
          <p:cNvSpPr/>
          <p:nvPr/>
        </p:nvSpPr>
        <p:spPr>
          <a:xfrm>
            <a:off x="4914354" y="1074661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</p:spTree>
    <p:extLst>
      <p:ext uri="{BB962C8B-B14F-4D97-AF65-F5344CB8AC3E}">
        <p14:creationId xmlns:p14="http://schemas.microsoft.com/office/powerpoint/2010/main" val="31411897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16. Qual a estimativa do aumento de faturamento médio que sua empresa conseguiu após a sua participação no Sebraetec?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205" y="2030056"/>
            <a:ext cx="6002669" cy="42437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6170183" y="2030056"/>
            <a:ext cx="6002669" cy="42437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Agrupar 18"/>
          <p:cNvGrpSpPr/>
          <p:nvPr/>
        </p:nvGrpSpPr>
        <p:grpSpPr>
          <a:xfrm>
            <a:off x="406694" y="1726751"/>
            <a:ext cx="1080000" cy="1080000"/>
            <a:chOff x="940218" y="1180704"/>
            <a:chExt cx="1047049" cy="1047049"/>
          </a:xfrm>
        </p:grpSpPr>
        <p:sp>
          <p:nvSpPr>
            <p:cNvPr id="20" name="Elipse 19"/>
            <p:cNvSpPr/>
            <p:nvPr/>
          </p:nvSpPr>
          <p:spPr>
            <a:xfrm>
              <a:off x="940218" y="1180704"/>
              <a:ext cx="1047049" cy="10470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B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grpSp>
          <p:nvGrpSpPr>
            <p:cNvPr id="21" name="Group 4">
              <a:extLst>
                <a:ext uri="{FF2B5EF4-FFF2-40B4-BE49-F238E27FC236}">
                  <a16:creationId xmlns:a16="http://schemas.microsoft.com/office/drawing/2014/main" id="{66E80342-6FDB-4EA6-9340-66AC16D438B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29203" y="1327247"/>
              <a:ext cx="662286" cy="684000"/>
              <a:chOff x="545" y="2683"/>
              <a:chExt cx="488" cy="504"/>
            </a:xfrm>
            <a:solidFill>
              <a:srgbClr val="698C8C"/>
            </a:solidFill>
          </p:grpSpPr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8798554C-F46C-487D-95DB-7D028AC003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" y="2895"/>
                <a:ext cx="117" cy="292"/>
              </a:xfrm>
              <a:custGeom>
                <a:avLst/>
                <a:gdLst>
                  <a:gd name="T0" fmla="*/ 0 w 117"/>
                  <a:gd name="T1" fmla="*/ 292 h 292"/>
                  <a:gd name="T2" fmla="*/ 117 w 117"/>
                  <a:gd name="T3" fmla="*/ 292 h 292"/>
                  <a:gd name="T4" fmla="*/ 117 w 117"/>
                  <a:gd name="T5" fmla="*/ 276 h 292"/>
                  <a:gd name="T6" fmla="*/ 15 w 117"/>
                  <a:gd name="T7" fmla="*/ 276 h 292"/>
                  <a:gd name="T8" fmla="*/ 15 w 117"/>
                  <a:gd name="T9" fmla="*/ 16 h 292"/>
                  <a:gd name="T10" fmla="*/ 117 w 117"/>
                  <a:gd name="T11" fmla="*/ 16 h 292"/>
                  <a:gd name="T12" fmla="*/ 117 w 117"/>
                  <a:gd name="T13" fmla="*/ 0 h 292"/>
                  <a:gd name="T14" fmla="*/ 0 w 117"/>
                  <a:gd name="T15" fmla="*/ 0 h 292"/>
                  <a:gd name="T16" fmla="*/ 0 w 117"/>
                  <a:gd name="T17" fmla="*/ 292 h 292"/>
                  <a:gd name="T18" fmla="*/ 0 w 117"/>
                  <a:gd name="T19" fmla="*/ 292 h 292"/>
                  <a:gd name="T20" fmla="*/ 0 w 117"/>
                  <a:gd name="T2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292">
                    <a:moveTo>
                      <a:pt x="0" y="292"/>
                    </a:moveTo>
                    <a:lnTo>
                      <a:pt x="117" y="292"/>
                    </a:lnTo>
                    <a:lnTo>
                      <a:pt x="117" y="276"/>
                    </a:lnTo>
                    <a:lnTo>
                      <a:pt x="15" y="276"/>
                    </a:lnTo>
                    <a:lnTo>
                      <a:pt x="15" y="16"/>
                    </a:lnTo>
                    <a:lnTo>
                      <a:pt x="117" y="16"/>
                    </a:lnTo>
                    <a:lnTo>
                      <a:pt x="117" y="0"/>
                    </a:lnTo>
                    <a:lnTo>
                      <a:pt x="0" y="0"/>
                    </a:lnTo>
                    <a:lnTo>
                      <a:pt x="0" y="292"/>
                    </a:lnTo>
                    <a:close/>
                    <a:moveTo>
                      <a:pt x="0" y="292"/>
                    </a:moveTo>
                    <a:lnTo>
                      <a:pt x="0" y="2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2B02F716-86A3-48E2-B0D2-D1C21B1ED1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" y="2895"/>
                <a:ext cx="117" cy="292"/>
              </a:xfrm>
              <a:custGeom>
                <a:avLst/>
                <a:gdLst>
                  <a:gd name="T0" fmla="*/ 0 w 117"/>
                  <a:gd name="T1" fmla="*/ 292 h 292"/>
                  <a:gd name="T2" fmla="*/ 117 w 117"/>
                  <a:gd name="T3" fmla="*/ 292 h 292"/>
                  <a:gd name="T4" fmla="*/ 117 w 117"/>
                  <a:gd name="T5" fmla="*/ 276 h 292"/>
                  <a:gd name="T6" fmla="*/ 15 w 117"/>
                  <a:gd name="T7" fmla="*/ 276 h 292"/>
                  <a:gd name="T8" fmla="*/ 15 w 117"/>
                  <a:gd name="T9" fmla="*/ 16 h 292"/>
                  <a:gd name="T10" fmla="*/ 117 w 117"/>
                  <a:gd name="T11" fmla="*/ 16 h 292"/>
                  <a:gd name="T12" fmla="*/ 117 w 117"/>
                  <a:gd name="T13" fmla="*/ 0 h 292"/>
                  <a:gd name="T14" fmla="*/ 0 w 117"/>
                  <a:gd name="T15" fmla="*/ 0 h 292"/>
                  <a:gd name="T16" fmla="*/ 0 w 117"/>
                  <a:gd name="T17" fmla="*/ 292 h 292"/>
                  <a:gd name="T18" fmla="*/ 0 w 117"/>
                  <a:gd name="T19" fmla="*/ 292 h 292"/>
                  <a:gd name="T20" fmla="*/ 0 w 117"/>
                  <a:gd name="T2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292">
                    <a:moveTo>
                      <a:pt x="0" y="292"/>
                    </a:moveTo>
                    <a:lnTo>
                      <a:pt x="117" y="292"/>
                    </a:lnTo>
                    <a:lnTo>
                      <a:pt x="117" y="276"/>
                    </a:lnTo>
                    <a:lnTo>
                      <a:pt x="15" y="276"/>
                    </a:lnTo>
                    <a:lnTo>
                      <a:pt x="15" y="16"/>
                    </a:lnTo>
                    <a:lnTo>
                      <a:pt x="117" y="16"/>
                    </a:lnTo>
                    <a:lnTo>
                      <a:pt x="117" y="0"/>
                    </a:lnTo>
                    <a:lnTo>
                      <a:pt x="0" y="0"/>
                    </a:lnTo>
                    <a:lnTo>
                      <a:pt x="0" y="292"/>
                    </a:lnTo>
                    <a:moveTo>
                      <a:pt x="0" y="292"/>
                    </a:moveTo>
                    <a:lnTo>
                      <a:pt x="0" y="29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DDCA2687-6582-4D94-8688-96A815B82B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2895"/>
                <a:ext cx="118" cy="292"/>
              </a:xfrm>
              <a:custGeom>
                <a:avLst/>
                <a:gdLst>
                  <a:gd name="T0" fmla="*/ 0 w 118"/>
                  <a:gd name="T1" fmla="*/ 0 h 292"/>
                  <a:gd name="T2" fmla="*/ 0 w 118"/>
                  <a:gd name="T3" fmla="*/ 16 h 292"/>
                  <a:gd name="T4" fmla="*/ 102 w 118"/>
                  <a:gd name="T5" fmla="*/ 16 h 292"/>
                  <a:gd name="T6" fmla="*/ 102 w 118"/>
                  <a:gd name="T7" fmla="*/ 276 h 292"/>
                  <a:gd name="T8" fmla="*/ 0 w 118"/>
                  <a:gd name="T9" fmla="*/ 276 h 292"/>
                  <a:gd name="T10" fmla="*/ 0 w 118"/>
                  <a:gd name="T11" fmla="*/ 292 h 292"/>
                  <a:gd name="T12" fmla="*/ 118 w 118"/>
                  <a:gd name="T13" fmla="*/ 292 h 292"/>
                  <a:gd name="T14" fmla="*/ 118 w 118"/>
                  <a:gd name="T15" fmla="*/ 0 h 292"/>
                  <a:gd name="T16" fmla="*/ 0 w 118"/>
                  <a:gd name="T17" fmla="*/ 0 h 292"/>
                  <a:gd name="T18" fmla="*/ 0 w 118"/>
                  <a:gd name="T19" fmla="*/ 0 h 292"/>
                  <a:gd name="T20" fmla="*/ 0 w 118"/>
                  <a:gd name="T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92">
                    <a:moveTo>
                      <a:pt x="0" y="0"/>
                    </a:moveTo>
                    <a:lnTo>
                      <a:pt x="0" y="16"/>
                    </a:lnTo>
                    <a:lnTo>
                      <a:pt x="102" y="16"/>
                    </a:lnTo>
                    <a:lnTo>
                      <a:pt x="102" y="276"/>
                    </a:lnTo>
                    <a:lnTo>
                      <a:pt x="0" y="276"/>
                    </a:lnTo>
                    <a:lnTo>
                      <a:pt x="0" y="292"/>
                    </a:lnTo>
                    <a:lnTo>
                      <a:pt x="118" y="292"/>
                    </a:lnTo>
                    <a:lnTo>
                      <a:pt x="118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id="{1B3FD3AE-0BAB-4DA5-ACBC-ED093C8BD6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2895"/>
                <a:ext cx="118" cy="292"/>
              </a:xfrm>
              <a:custGeom>
                <a:avLst/>
                <a:gdLst>
                  <a:gd name="T0" fmla="*/ 0 w 118"/>
                  <a:gd name="T1" fmla="*/ 0 h 292"/>
                  <a:gd name="T2" fmla="*/ 0 w 118"/>
                  <a:gd name="T3" fmla="*/ 16 h 292"/>
                  <a:gd name="T4" fmla="*/ 102 w 118"/>
                  <a:gd name="T5" fmla="*/ 16 h 292"/>
                  <a:gd name="T6" fmla="*/ 102 w 118"/>
                  <a:gd name="T7" fmla="*/ 276 h 292"/>
                  <a:gd name="T8" fmla="*/ 0 w 118"/>
                  <a:gd name="T9" fmla="*/ 276 h 292"/>
                  <a:gd name="T10" fmla="*/ 0 w 118"/>
                  <a:gd name="T11" fmla="*/ 292 h 292"/>
                  <a:gd name="T12" fmla="*/ 118 w 118"/>
                  <a:gd name="T13" fmla="*/ 292 h 292"/>
                  <a:gd name="T14" fmla="*/ 118 w 118"/>
                  <a:gd name="T15" fmla="*/ 0 h 292"/>
                  <a:gd name="T16" fmla="*/ 0 w 118"/>
                  <a:gd name="T17" fmla="*/ 0 h 292"/>
                  <a:gd name="T18" fmla="*/ 0 w 118"/>
                  <a:gd name="T19" fmla="*/ 0 h 292"/>
                  <a:gd name="T20" fmla="*/ 0 w 118"/>
                  <a:gd name="T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92">
                    <a:moveTo>
                      <a:pt x="0" y="0"/>
                    </a:moveTo>
                    <a:lnTo>
                      <a:pt x="0" y="16"/>
                    </a:lnTo>
                    <a:lnTo>
                      <a:pt x="102" y="16"/>
                    </a:lnTo>
                    <a:lnTo>
                      <a:pt x="102" y="276"/>
                    </a:lnTo>
                    <a:lnTo>
                      <a:pt x="0" y="276"/>
                    </a:lnTo>
                    <a:lnTo>
                      <a:pt x="0" y="292"/>
                    </a:lnTo>
                    <a:lnTo>
                      <a:pt x="118" y="292"/>
                    </a:lnTo>
                    <a:lnTo>
                      <a:pt x="118" y="0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" name="Freeform 9">
                <a:extLst>
                  <a:ext uri="{FF2B5EF4-FFF2-40B4-BE49-F238E27FC236}">
                    <a16:creationId xmlns:a16="http://schemas.microsoft.com/office/drawing/2014/main" id="{A3F2EFEE-010D-43FA-8E43-E2EAE880FF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126B1EC8-19E0-4E0E-AC2E-94A135C75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2718F132-53AA-4C3F-99AF-F89199FFE9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04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id="{25C27F55-C810-4ED0-A992-99A938F0B8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04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71386340-333A-4B6F-8FC0-12510FA68F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B55AD700-9BE4-4D17-A861-7FFEA2EE43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B95F07B4-66C5-4B83-9DD9-519079307E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30956DD1-CC25-4E2F-9EF3-266D60BE86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E0573293-7134-4241-9F86-21332CB87D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04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7B3DEE80-2AFF-4838-BDB7-79AC35145C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04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id="{F6A5CD4E-F677-480E-8FCB-E02FF08585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325C7AA6-CAE5-4948-ABBF-B33DA88373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" name="Freeform 23">
                <a:extLst>
                  <a:ext uri="{FF2B5EF4-FFF2-40B4-BE49-F238E27FC236}">
                    <a16:creationId xmlns:a16="http://schemas.microsoft.com/office/drawing/2014/main" id="{CF3C0BC2-B249-45E4-9220-30FC86222D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6" y="2745"/>
                <a:ext cx="285" cy="442"/>
              </a:xfrm>
              <a:custGeom>
                <a:avLst/>
                <a:gdLst>
                  <a:gd name="T0" fmla="*/ 285 w 285"/>
                  <a:gd name="T1" fmla="*/ 442 h 442"/>
                  <a:gd name="T2" fmla="*/ 0 w 285"/>
                  <a:gd name="T3" fmla="*/ 442 h 442"/>
                  <a:gd name="T4" fmla="*/ 0 w 285"/>
                  <a:gd name="T5" fmla="*/ 0 h 442"/>
                  <a:gd name="T6" fmla="*/ 285 w 285"/>
                  <a:gd name="T7" fmla="*/ 0 h 442"/>
                  <a:gd name="T8" fmla="*/ 285 w 285"/>
                  <a:gd name="T9" fmla="*/ 442 h 442"/>
                  <a:gd name="T10" fmla="*/ 17 w 285"/>
                  <a:gd name="T11" fmla="*/ 426 h 442"/>
                  <a:gd name="T12" fmla="*/ 268 w 285"/>
                  <a:gd name="T13" fmla="*/ 426 h 442"/>
                  <a:gd name="T14" fmla="*/ 268 w 285"/>
                  <a:gd name="T15" fmla="*/ 16 h 442"/>
                  <a:gd name="T16" fmla="*/ 17 w 285"/>
                  <a:gd name="T17" fmla="*/ 16 h 442"/>
                  <a:gd name="T18" fmla="*/ 17 w 285"/>
                  <a:gd name="T19" fmla="*/ 426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5" h="442">
                    <a:moveTo>
                      <a:pt x="285" y="442"/>
                    </a:moveTo>
                    <a:lnTo>
                      <a:pt x="0" y="442"/>
                    </a:lnTo>
                    <a:lnTo>
                      <a:pt x="0" y="0"/>
                    </a:lnTo>
                    <a:lnTo>
                      <a:pt x="285" y="0"/>
                    </a:lnTo>
                    <a:lnTo>
                      <a:pt x="285" y="442"/>
                    </a:lnTo>
                    <a:close/>
                    <a:moveTo>
                      <a:pt x="17" y="426"/>
                    </a:moveTo>
                    <a:lnTo>
                      <a:pt x="268" y="426"/>
                    </a:lnTo>
                    <a:lnTo>
                      <a:pt x="268" y="16"/>
                    </a:lnTo>
                    <a:lnTo>
                      <a:pt x="17" y="16"/>
                    </a:lnTo>
                    <a:lnTo>
                      <a:pt x="17" y="4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D41530E0-2BCF-4BBF-A985-9AE4D6E6C1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" y="2683"/>
                <a:ext cx="253" cy="71"/>
              </a:xfrm>
              <a:custGeom>
                <a:avLst/>
                <a:gdLst>
                  <a:gd name="T0" fmla="*/ 253 w 253"/>
                  <a:gd name="T1" fmla="*/ 17 h 71"/>
                  <a:gd name="T2" fmla="*/ 253 w 253"/>
                  <a:gd name="T3" fmla="*/ 0 h 71"/>
                  <a:gd name="T4" fmla="*/ 0 w 253"/>
                  <a:gd name="T5" fmla="*/ 0 h 71"/>
                  <a:gd name="T6" fmla="*/ 0 w 253"/>
                  <a:gd name="T7" fmla="*/ 17 h 71"/>
                  <a:gd name="T8" fmla="*/ 17 w 253"/>
                  <a:gd name="T9" fmla="*/ 17 h 71"/>
                  <a:gd name="T10" fmla="*/ 17 w 253"/>
                  <a:gd name="T11" fmla="*/ 71 h 71"/>
                  <a:gd name="T12" fmla="*/ 32 w 253"/>
                  <a:gd name="T13" fmla="*/ 71 h 71"/>
                  <a:gd name="T14" fmla="*/ 32 w 253"/>
                  <a:gd name="T15" fmla="*/ 17 h 71"/>
                  <a:gd name="T16" fmla="*/ 221 w 253"/>
                  <a:gd name="T17" fmla="*/ 17 h 71"/>
                  <a:gd name="T18" fmla="*/ 221 w 253"/>
                  <a:gd name="T19" fmla="*/ 71 h 71"/>
                  <a:gd name="T20" fmla="*/ 237 w 253"/>
                  <a:gd name="T21" fmla="*/ 71 h 71"/>
                  <a:gd name="T22" fmla="*/ 237 w 253"/>
                  <a:gd name="T23" fmla="*/ 17 h 71"/>
                  <a:gd name="T24" fmla="*/ 253 w 253"/>
                  <a:gd name="T25" fmla="*/ 17 h 71"/>
                  <a:gd name="T26" fmla="*/ 253 w 253"/>
                  <a:gd name="T27" fmla="*/ 17 h 71"/>
                  <a:gd name="T28" fmla="*/ 253 w 253"/>
                  <a:gd name="T29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3" h="71">
                    <a:moveTo>
                      <a:pt x="253" y="17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71"/>
                    </a:lnTo>
                    <a:lnTo>
                      <a:pt x="32" y="71"/>
                    </a:lnTo>
                    <a:lnTo>
                      <a:pt x="32" y="17"/>
                    </a:lnTo>
                    <a:lnTo>
                      <a:pt x="221" y="17"/>
                    </a:lnTo>
                    <a:lnTo>
                      <a:pt x="221" y="71"/>
                    </a:lnTo>
                    <a:lnTo>
                      <a:pt x="237" y="71"/>
                    </a:lnTo>
                    <a:lnTo>
                      <a:pt x="237" y="17"/>
                    </a:lnTo>
                    <a:lnTo>
                      <a:pt x="253" y="17"/>
                    </a:lnTo>
                    <a:close/>
                    <a:moveTo>
                      <a:pt x="253" y="17"/>
                    </a:moveTo>
                    <a:lnTo>
                      <a:pt x="253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" name="Freeform 25">
                <a:extLst>
                  <a:ext uri="{FF2B5EF4-FFF2-40B4-BE49-F238E27FC236}">
                    <a16:creationId xmlns:a16="http://schemas.microsoft.com/office/drawing/2014/main" id="{F592F2A5-2816-4E90-B27E-5D2468206D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" y="2683"/>
                <a:ext cx="253" cy="71"/>
              </a:xfrm>
              <a:custGeom>
                <a:avLst/>
                <a:gdLst>
                  <a:gd name="T0" fmla="*/ 253 w 253"/>
                  <a:gd name="T1" fmla="*/ 17 h 71"/>
                  <a:gd name="T2" fmla="*/ 253 w 253"/>
                  <a:gd name="T3" fmla="*/ 0 h 71"/>
                  <a:gd name="T4" fmla="*/ 0 w 253"/>
                  <a:gd name="T5" fmla="*/ 0 h 71"/>
                  <a:gd name="T6" fmla="*/ 0 w 253"/>
                  <a:gd name="T7" fmla="*/ 17 h 71"/>
                  <a:gd name="T8" fmla="*/ 17 w 253"/>
                  <a:gd name="T9" fmla="*/ 17 h 71"/>
                  <a:gd name="T10" fmla="*/ 17 w 253"/>
                  <a:gd name="T11" fmla="*/ 71 h 71"/>
                  <a:gd name="T12" fmla="*/ 32 w 253"/>
                  <a:gd name="T13" fmla="*/ 71 h 71"/>
                  <a:gd name="T14" fmla="*/ 32 w 253"/>
                  <a:gd name="T15" fmla="*/ 17 h 71"/>
                  <a:gd name="T16" fmla="*/ 221 w 253"/>
                  <a:gd name="T17" fmla="*/ 17 h 71"/>
                  <a:gd name="T18" fmla="*/ 221 w 253"/>
                  <a:gd name="T19" fmla="*/ 71 h 71"/>
                  <a:gd name="T20" fmla="*/ 237 w 253"/>
                  <a:gd name="T21" fmla="*/ 71 h 71"/>
                  <a:gd name="T22" fmla="*/ 237 w 253"/>
                  <a:gd name="T23" fmla="*/ 17 h 71"/>
                  <a:gd name="T24" fmla="*/ 253 w 253"/>
                  <a:gd name="T25" fmla="*/ 17 h 71"/>
                  <a:gd name="T26" fmla="*/ 253 w 253"/>
                  <a:gd name="T27" fmla="*/ 17 h 71"/>
                  <a:gd name="T28" fmla="*/ 253 w 253"/>
                  <a:gd name="T29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3" h="71">
                    <a:moveTo>
                      <a:pt x="253" y="17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71"/>
                    </a:lnTo>
                    <a:lnTo>
                      <a:pt x="32" y="71"/>
                    </a:lnTo>
                    <a:lnTo>
                      <a:pt x="32" y="17"/>
                    </a:lnTo>
                    <a:lnTo>
                      <a:pt x="221" y="17"/>
                    </a:lnTo>
                    <a:lnTo>
                      <a:pt x="221" y="71"/>
                    </a:lnTo>
                    <a:lnTo>
                      <a:pt x="237" y="71"/>
                    </a:lnTo>
                    <a:lnTo>
                      <a:pt x="237" y="17"/>
                    </a:lnTo>
                    <a:lnTo>
                      <a:pt x="253" y="17"/>
                    </a:lnTo>
                    <a:moveTo>
                      <a:pt x="253" y="17"/>
                    </a:moveTo>
                    <a:lnTo>
                      <a:pt x="253" y="17"/>
                    </a:lnTo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" name="Freeform 26">
                <a:extLst>
                  <a:ext uri="{FF2B5EF4-FFF2-40B4-BE49-F238E27FC236}">
                    <a16:creationId xmlns:a16="http://schemas.microsoft.com/office/drawing/2014/main" id="{DC0EC5EB-0D8C-441E-AEF9-9C94B4058B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2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2 w 48"/>
                  <a:gd name="T17" fmla="*/ 17 h 48"/>
                  <a:gd name="T18" fmla="*/ 32 w 48"/>
                  <a:gd name="T19" fmla="*/ 32 h 48"/>
                  <a:gd name="T20" fmla="*/ 32 w 48"/>
                  <a:gd name="T21" fmla="*/ 32 h 48"/>
                  <a:gd name="T22" fmla="*/ 32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close/>
                    <a:moveTo>
                      <a:pt x="32" y="32"/>
                    </a:moveTo>
                    <a:lnTo>
                      <a:pt x="3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" name="Freeform 27">
                <a:extLst>
                  <a:ext uri="{FF2B5EF4-FFF2-40B4-BE49-F238E27FC236}">
                    <a16:creationId xmlns:a16="http://schemas.microsoft.com/office/drawing/2014/main" id="{5D4295C3-0E2A-4ED6-9CA6-3669F8952A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2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2 w 48"/>
                  <a:gd name="T17" fmla="*/ 17 h 48"/>
                  <a:gd name="T18" fmla="*/ 32 w 48"/>
                  <a:gd name="T19" fmla="*/ 32 h 48"/>
                  <a:gd name="T20" fmla="*/ 32 w 48"/>
                  <a:gd name="T21" fmla="*/ 32 h 48"/>
                  <a:gd name="T22" fmla="*/ 32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moveTo>
                      <a:pt x="32" y="32"/>
                    </a:moveTo>
                    <a:lnTo>
                      <a:pt x="32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" name="Freeform 28">
                <a:extLst>
                  <a:ext uri="{FF2B5EF4-FFF2-40B4-BE49-F238E27FC236}">
                    <a16:creationId xmlns:a16="http://schemas.microsoft.com/office/drawing/2014/main" id="{E612BEED-6D67-43A4-880F-FB5E4F588D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1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1 w 48"/>
                  <a:gd name="T17" fmla="*/ 17 h 48"/>
                  <a:gd name="T18" fmla="*/ 31 w 48"/>
                  <a:gd name="T19" fmla="*/ 32 h 48"/>
                  <a:gd name="T20" fmla="*/ 31 w 48"/>
                  <a:gd name="T21" fmla="*/ 32 h 48"/>
                  <a:gd name="T22" fmla="*/ 31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  <a:moveTo>
                      <a:pt x="31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1" y="17"/>
                    </a:lnTo>
                    <a:lnTo>
                      <a:pt x="31" y="32"/>
                    </a:lnTo>
                    <a:close/>
                    <a:moveTo>
                      <a:pt x="31" y="32"/>
                    </a:moveTo>
                    <a:lnTo>
                      <a:pt x="31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id="{89A05774-1A11-40BD-9197-563ABE8330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1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1 w 48"/>
                  <a:gd name="T17" fmla="*/ 17 h 48"/>
                  <a:gd name="T18" fmla="*/ 31 w 48"/>
                  <a:gd name="T19" fmla="*/ 32 h 48"/>
                  <a:gd name="T20" fmla="*/ 31 w 48"/>
                  <a:gd name="T21" fmla="*/ 32 h 48"/>
                  <a:gd name="T22" fmla="*/ 31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moveTo>
                      <a:pt x="31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1" y="17"/>
                    </a:lnTo>
                    <a:lnTo>
                      <a:pt x="31" y="32"/>
                    </a:lnTo>
                    <a:moveTo>
                      <a:pt x="31" y="32"/>
                    </a:moveTo>
                    <a:lnTo>
                      <a:pt x="31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id="{4D76B9C9-4703-4066-BD06-8E845EE233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798"/>
                <a:ext cx="47" cy="48"/>
              </a:xfrm>
              <a:custGeom>
                <a:avLst/>
                <a:gdLst>
                  <a:gd name="T0" fmla="*/ 47 w 47"/>
                  <a:gd name="T1" fmla="*/ 0 h 48"/>
                  <a:gd name="T2" fmla="*/ 0 w 47"/>
                  <a:gd name="T3" fmla="*/ 0 h 48"/>
                  <a:gd name="T4" fmla="*/ 0 w 47"/>
                  <a:gd name="T5" fmla="*/ 48 h 48"/>
                  <a:gd name="T6" fmla="*/ 47 w 47"/>
                  <a:gd name="T7" fmla="*/ 48 h 48"/>
                  <a:gd name="T8" fmla="*/ 47 w 47"/>
                  <a:gd name="T9" fmla="*/ 0 h 48"/>
                  <a:gd name="T10" fmla="*/ 32 w 47"/>
                  <a:gd name="T11" fmla="*/ 32 h 48"/>
                  <a:gd name="T12" fmla="*/ 16 w 47"/>
                  <a:gd name="T13" fmla="*/ 32 h 48"/>
                  <a:gd name="T14" fmla="*/ 16 w 47"/>
                  <a:gd name="T15" fmla="*/ 17 h 48"/>
                  <a:gd name="T16" fmla="*/ 32 w 47"/>
                  <a:gd name="T17" fmla="*/ 17 h 48"/>
                  <a:gd name="T18" fmla="*/ 32 w 47"/>
                  <a:gd name="T19" fmla="*/ 32 h 48"/>
                  <a:gd name="T20" fmla="*/ 32 w 47"/>
                  <a:gd name="T21" fmla="*/ 32 h 48"/>
                  <a:gd name="T22" fmla="*/ 32 w 47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7" y="48"/>
                    </a:lnTo>
                    <a:lnTo>
                      <a:pt x="47" y="0"/>
                    </a:lnTo>
                    <a:close/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close/>
                    <a:moveTo>
                      <a:pt x="32" y="32"/>
                    </a:moveTo>
                    <a:lnTo>
                      <a:pt x="3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id="{C5543123-D1C5-42C1-9474-E1CD61EC71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798"/>
                <a:ext cx="47" cy="48"/>
              </a:xfrm>
              <a:custGeom>
                <a:avLst/>
                <a:gdLst>
                  <a:gd name="T0" fmla="*/ 47 w 47"/>
                  <a:gd name="T1" fmla="*/ 0 h 48"/>
                  <a:gd name="T2" fmla="*/ 0 w 47"/>
                  <a:gd name="T3" fmla="*/ 0 h 48"/>
                  <a:gd name="T4" fmla="*/ 0 w 47"/>
                  <a:gd name="T5" fmla="*/ 48 h 48"/>
                  <a:gd name="T6" fmla="*/ 47 w 47"/>
                  <a:gd name="T7" fmla="*/ 48 h 48"/>
                  <a:gd name="T8" fmla="*/ 47 w 47"/>
                  <a:gd name="T9" fmla="*/ 0 h 48"/>
                  <a:gd name="T10" fmla="*/ 32 w 47"/>
                  <a:gd name="T11" fmla="*/ 32 h 48"/>
                  <a:gd name="T12" fmla="*/ 16 w 47"/>
                  <a:gd name="T13" fmla="*/ 32 h 48"/>
                  <a:gd name="T14" fmla="*/ 16 w 47"/>
                  <a:gd name="T15" fmla="*/ 17 h 48"/>
                  <a:gd name="T16" fmla="*/ 32 w 47"/>
                  <a:gd name="T17" fmla="*/ 17 h 48"/>
                  <a:gd name="T18" fmla="*/ 32 w 47"/>
                  <a:gd name="T19" fmla="*/ 32 h 48"/>
                  <a:gd name="T20" fmla="*/ 32 w 47"/>
                  <a:gd name="T21" fmla="*/ 32 h 48"/>
                  <a:gd name="T22" fmla="*/ 32 w 47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7" y="48"/>
                    </a:lnTo>
                    <a:lnTo>
                      <a:pt x="47" y="0"/>
                    </a:lnTo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moveTo>
                      <a:pt x="32" y="32"/>
                    </a:moveTo>
                    <a:lnTo>
                      <a:pt x="32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Freeform 32">
                <a:extLst>
                  <a:ext uri="{FF2B5EF4-FFF2-40B4-BE49-F238E27FC236}">
                    <a16:creationId xmlns:a16="http://schemas.microsoft.com/office/drawing/2014/main" id="{A8BF9295-168A-4FEE-B0AC-25A540D699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6" y="3043"/>
                <a:ext cx="205" cy="142"/>
              </a:xfrm>
              <a:custGeom>
                <a:avLst/>
                <a:gdLst>
                  <a:gd name="T0" fmla="*/ 351 w 396"/>
                  <a:gd name="T1" fmla="*/ 0 h 274"/>
                  <a:gd name="T2" fmla="*/ 0 w 396"/>
                  <a:gd name="T3" fmla="*/ 0 h 274"/>
                  <a:gd name="T4" fmla="*/ 0 w 396"/>
                  <a:gd name="T5" fmla="*/ 30 h 274"/>
                  <a:gd name="T6" fmla="*/ 31 w 396"/>
                  <a:gd name="T7" fmla="*/ 30 h 274"/>
                  <a:gd name="T8" fmla="*/ 31 w 396"/>
                  <a:gd name="T9" fmla="*/ 274 h 274"/>
                  <a:gd name="T10" fmla="*/ 366 w 396"/>
                  <a:gd name="T11" fmla="*/ 274 h 274"/>
                  <a:gd name="T12" fmla="*/ 366 w 396"/>
                  <a:gd name="T13" fmla="*/ 30 h 274"/>
                  <a:gd name="T14" fmla="*/ 396 w 396"/>
                  <a:gd name="T15" fmla="*/ 30 h 274"/>
                  <a:gd name="T16" fmla="*/ 396 w 396"/>
                  <a:gd name="T17" fmla="*/ 0 h 274"/>
                  <a:gd name="T18" fmla="*/ 351 w 396"/>
                  <a:gd name="T19" fmla="*/ 0 h 274"/>
                  <a:gd name="T20" fmla="*/ 61 w 396"/>
                  <a:gd name="T21" fmla="*/ 30 h 274"/>
                  <a:gd name="T22" fmla="*/ 183 w 396"/>
                  <a:gd name="T23" fmla="*/ 30 h 274"/>
                  <a:gd name="T24" fmla="*/ 183 w 396"/>
                  <a:gd name="T25" fmla="*/ 91 h 274"/>
                  <a:gd name="T26" fmla="*/ 168 w 396"/>
                  <a:gd name="T27" fmla="*/ 91 h 274"/>
                  <a:gd name="T28" fmla="*/ 122 w 396"/>
                  <a:gd name="T29" fmla="*/ 137 h 274"/>
                  <a:gd name="T30" fmla="*/ 168 w 396"/>
                  <a:gd name="T31" fmla="*/ 182 h 274"/>
                  <a:gd name="T32" fmla="*/ 183 w 396"/>
                  <a:gd name="T33" fmla="*/ 182 h 274"/>
                  <a:gd name="T34" fmla="*/ 183 w 396"/>
                  <a:gd name="T35" fmla="*/ 243 h 274"/>
                  <a:gd name="T36" fmla="*/ 61 w 396"/>
                  <a:gd name="T37" fmla="*/ 243 h 274"/>
                  <a:gd name="T38" fmla="*/ 61 w 396"/>
                  <a:gd name="T39" fmla="*/ 30 h 274"/>
                  <a:gd name="T40" fmla="*/ 183 w 396"/>
                  <a:gd name="T41" fmla="*/ 152 h 274"/>
                  <a:gd name="T42" fmla="*/ 168 w 396"/>
                  <a:gd name="T43" fmla="*/ 152 h 274"/>
                  <a:gd name="T44" fmla="*/ 152 w 396"/>
                  <a:gd name="T45" fmla="*/ 137 h 274"/>
                  <a:gd name="T46" fmla="*/ 168 w 396"/>
                  <a:gd name="T47" fmla="*/ 121 h 274"/>
                  <a:gd name="T48" fmla="*/ 183 w 396"/>
                  <a:gd name="T49" fmla="*/ 121 h 274"/>
                  <a:gd name="T50" fmla="*/ 183 w 396"/>
                  <a:gd name="T51" fmla="*/ 152 h 274"/>
                  <a:gd name="T52" fmla="*/ 213 w 396"/>
                  <a:gd name="T53" fmla="*/ 121 h 274"/>
                  <a:gd name="T54" fmla="*/ 229 w 396"/>
                  <a:gd name="T55" fmla="*/ 121 h 274"/>
                  <a:gd name="T56" fmla="*/ 244 w 396"/>
                  <a:gd name="T57" fmla="*/ 137 h 274"/>
                  <a:gd name="T58" fmla="*/ 229 w 396"/>
                  <a:gd name="T59" fmla="*/ 152 h 274"/>
                  <a:gd name="T60" fmla="*/ 213 w 396"/>
                  <a:gd name="T61" fmla="*/ 152 h 274"/>
                  <a:gd name="T62" fmla="*/ 213 w 396"/>
                  <a:gd name="T63" fmla="*/ 121 h 274"/>
                  <a:gd name="T64" fmla="*/ 335 w 396"/>
                  <a:gd name="T65" fmla="*/ 243 h 274"/>
                  <a:gd name="T66" fmla="*/ 213 w 396"/>
                  <a:gd name="T67" fmla="*/ 243 h 274"/>
                  <a:gd name="T68" fmla="*/ 213 w 396"/>
                  <a:gd name="T69" fmla="*/ 182 h 274"/>
                  <a:gd name="T70" fmla="*/ 229 w 396"/>
                  <a:gd name="T71" fmla="*/ 182 h 274"/>
                  <a:gd name="T72" fmla="*/ 274 w 396"/>
                  <a:gd name="T73" fmla="*/ 137 h 274"/>
                  <a:gd name="T74" fmla="*/ 229 w 396"/>
                  <a:gd name="T75" fmla="*/ 91 h 274"/>
                  <a:gd name="T76" fmla="*/ 213 w 396"/>
                  <a:gd name="T77" fmla="*/ 91 h 274"/>
                  <a:gd name="T78" fmla="*/ 213 w 396"/>
                  <a:gd name="T79" fmla="*/ 30 h 274"/>
                  <a:gd name="T80" fmla="*/ 335 w 396"/>
                  <a:gd name="T81" fmla="*/ 30 h 274"/>
                  <a:gd name="T82" fmla="*/ 335 w 396"/>
                  <a:gd name="T83" fmla="*/ 243 h 274"/>
                  <a:gd name="T84" fmla="*/ 335 w 396"/>
                  <a:gd name="T85" fmla="*/ 243 h 274"/>
                  <a:gd name="T86" fmla="*/ 335 w 396"/>
                  <a:gd name="T87" fmla="*/ 243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96" h="274">
                    <a:moveTo>
                      <a:pt x="35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274"/>
                      <a:pt x="31" y="274"/>
                      <a:pt x="31" y="274"/>
                    </a:cubicBezTo>
                    <a:cubicBezTo>
                      <a:pt x="366" y="274"/>
                      <a:pt x="366" y="274"/>
                      <a:pt x="366" y="274"/>
                    </a:cubicBezTo>
                    <a:cubicBezTo>
                      <a:pt x="366" y="30"/>
                      <a:pt x="366" y="30"/>
                      <a:pt x="366" y="30"/>
                    </a:cubicBezTo>
                    <a:cubicBezTo>
                      <a:pt x="396" y="30"/>
                      <a:pt x="396" y="30"/>
                      <a:pt x="396" y="30"/>
                    </a:cubicBezTo>
                    <a:cubicBezTo>
                      <a:pt x="396" y="0"/>
                      <a:pt x="396" y="0"/>
                      <a:pt x="396" y="0"/>
                    </a:cubicBezTo>
                    <a:lnTo>
                      <a:pt x="351" y="0"/>
                    </a:lnTo>
                    <a:close/>
                    <a:moveTo>
                      <a:pt x="61" y="30"/>
                    </a:moveTo>
                    <a:cubicBezTo>
                      <a:pt x="183" y="30"/>
                      <a:pt x="183" y="30"/>
                      <a:pt x="183" y="30"/>
                    </a:cubicBezTo>
                    <a:cubicBezTo>
                      <a:pt x="183" y="91"/>
                      <a:pt x="183" y="91"/>
                      <a:pt x="183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42" y="91"/>
                      <a:pt x="122" y="111"/>
                      <a:pt x="122" y="137"/>
                    </a:cubicBezTo>
                    <a:cubicBezTo>
                      <a:pt x="122" y="162"/>
                      <a:pt x="142" y="182"/>
                      <a:pt x="168" y="182"/>
                    </a:cubicBezTo>
                    <a:cubicBezTo>
                      <a:pt x="183" y="182"/>
                      <a:pt x="183" y="182"/>
                      <a:pt x="183" y="182"/>
                    </a:cubicBezTo>
                    <a:cubicBezTo>
                      <a:pt x="183" y="243"/>
                      <a:pt x="183" y="243"/>
                      <a:pt x="183" y="243"/>
                    </a:cubicBezTo>
                    <a:cubicBezTo>
                      <a:pt x="61" y="243"/>
                      <a:pt x="61" y="243"/>
                      <a:pt x="61" y="243"/>
                    </a:cubicBezTo>
                    <a:lnTo>
                      <a:pt x="61" y="30"/>
                    </a:lnTo>
                    <a:close/>
                    <a:moveTo>
                      <a:pt x="183" y="152"/>
                    </a:moveTo>
                    <a:cubicBezTo>
                      <a:pt x="168" y="152"/>
                      <a:pt x="168" y="152"/>
                      <a:pt x="168" y="152"/>
                    </a:cubicBezTo>
                    <a:cubicBezTo>
                      <a:pt x="159" y="152"/>
                      <a:pt x="152" y="145"/>
                      <a:pt x="152" y="137"/>
                    </a:cubicBezTo>
                    <a:cubicBezTo>
                      <a:pt x="152" y="128"/>
                      <a:pt x="159" y="121"/>
                      <a:pt x="168" y="121"/>
                    </a:cubicBezTo>
                    <a:cubicBezTo>
                      <a:pt x="183" y="121"/>
                      <a:pt x="183" y="121"/>
                      <a:pt x="183" y="121"/>
                    </a:cubicBezTo>
                    <a:lnTo>
                      <a:pt x="183" y="152"/>
                    </a:lnTo>
                    <a:close/>
                    <a:moveTo>
                      <a:pt x="213" y="121"/>
                    </a:moveTo>
                    <a:cubicBezTo>
                      <a:pt x="229" y="121"/>
                      <a:pt x="229" y="121"/>
                      <a:pt x="229" y="121"/>
                    </a:cubicBezTo>
                    <a:cubicBezTo>
                      <a:pt x="237" y="121"/>
                      <a:pt x="244" y="128"/>
                      <a:pt x="244" y="137"/>
                    </a:cubicBezTo>
                    <a:cubicBezTo>
                      <a:pt x="244" y="145"/>
                      <a:pt x="237" y="152"/>
                      <a:pt x="229" y="152"/>
                    </a:cubicBezTo>
                    <a:cubicBezTo>
                      <a:pt x="213" y="152"/>
                      <a:pt x="213" y="152"/>
                      <a:pt x="213" y="152"/>
                    </a:cubicBezTo>
                    <a:lnTo>
                      <a:pt x="213" y="121"/>
                    </a:lnTo>
                    <a:close/>
                    <a:moveTo>
                      <a:pt x="335" y="243"/>
                    </a:moveTo>
                    <a:cubicBezTo>
                      <a:pt x="213" y="243"/>
                      <a:pt x="213" y="243"/>
                      <a:pt x="213" y="243"/>
                    </a:cubicBezTo>
                    <a:cubicBezTo>
                      <a:pt x="213" y="182"/>
                      <a:pt x="213" y="182"/>
                      <a:pt x="213" y="182"/>
                    </a:cubicBezTo>
                    <a:cubicBezTo>
                      <a:pt x="229" y="182"/>
                      <a:pt x="229" y="182"/>
                      <a:pt x="229" y="182"/>
                    </a:cubicBezTo>
                    <a:cubicBezTo>
                      <a:pt x="254" y="182"/>
                      <a:pt x="274" y="162"/>
                      <a:pt x="274" y="137"/>
                    </a:cubicBezTo>
                    <a:cubicBezTo>
                      <a:pt x="274" y="111"/>
                      <a:pt x="254" y="91"/>
                      <a:pt x="229" y="91"/>
                    </a:cubicBezTo>
                    <a:cubicBezTo>
                      <a:pt x="213" y="91"/>
                      <a:pt x="213" y="91"/>
                      <a:pt x="213" y="91"/>
                    </a:cubicBezTo>
                    <a:cubicBezTo>
                      <a:pt x="213" y="30"/>
                      <a:pt x="213" y="30"/>
                      <a:pt x="213" y="30"/>
                    </a:cubicBezTo>
                    <a:cubicBezTo>
                      <a:pt x="335" y="30"/>
                      <a:pt x="335" y="30"/>
                      <a:pt x="335" y="30"/>
                    </a:cubicBezTo>
                    <a:lnTo>
                      <a:pt x="335" y="243"/>
                    </a:lnTo>
                    <a:close/>
                    <a:moveTo>
                      <a:pt x="335" y="243"/>
                    </a:moveTo>
                    <a:cubicBezTo>
                      <a:pt x="335" y="243"/>
                      <a:pt x="335" y="243"/>
                      <a:pt x="335" y="24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Freeform 33">
                <a:extLst>
                  <a:ext uri="{FF2B5EF4-FFF2-40B4-BE49-F238E27FC236}">
                    <a16:creationId xmlns:a16="http://schemas.microsoft.com/office/drawing/2014/main" id="{FC117C01-C443-437D-A37F-6EE8049248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Freeform 34">
                <a:extLst>
                  <a:ext uri="{FF2B5EF4-FFF2-40B4-BE49-F238E27FC236}">
                    <a16:creationId xmlns:a16="http://schemas.microsoft.com/office/drawing/2014/main" id="{CD2F1601-F3D3-491A-A1B9-82D433A78E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4" name="Freeform 35">
                <a:extLst>
                  <a:ext uri="{FF2B5EF4-FFF2-40B4-BE49-F238E27FC236}">
                    <a16:creationId xmlns:a16="http://schemas.microsoft.com/office/drawing/2014/main" id="{9099439B-B90A-4372-88CD-5B0A8EB8A6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" name="Freeform 36">
                <a:extLst>
                  <a:ext uri="{FF2B5EF4-FFF2-40B4-BE49-F238E27FC236}">
                    <a16:creationId xmlns:a16="http://schemas.microsoft.com/office/drawing/2014/main" id="{8F3F5E5F-C37C-44DD-9643-E851A2E0CB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7" name="Freeform 37">
                <a:extLst>
                  <a:ext uri="{FF2B5EF4-FFF2-40B4-BE49-F238E27FC236}">
                    <a16:creationId xmlns:a16="http://schemas.microsoft.com/office/drawing/2014/main" id="{1C6FFF6F-768A-4E01-9A56-7DF9E00DF7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869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8" name="Freeform 38">
                <a:extLst>
                  <a:ext uri="{FF2B5EF4-FFF2-40B4-BE49-F238E27FC236}">
                    <a16:creationId xmlns:a16="http://schemas.microsoft.com/office/drawing/2014/main" id="{B4E92682-3C50-4551-851B-9B403D9D49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869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Freeform 39">
                <a:extLst>
                  <a:ext uri="{FF2B5EF4-FFF2-40B4-BE49-F238E27FC236}">
                    <a16:creationId xmlns:a16="http://schemas.microsoft.com/office/drawing/2014/main" id="{48009654-3915-4D48-BA99-455AEB34AE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0" name="Freeform 40">
                <a:extLst>
                  <a:ext uri="{FF2B5EF4-FFF2-40B4-BE49-F238E27FC236}">
                    <a16:creationId xmlns:a16="http://schemas.microsoft.com/office/drawing/2014/main" id="{D800FC3C-E85D-416D-AC3E-B3D2D16F10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1" name="Freeform 41">
                <a:extLst>
                  <a:ext uri="{FF2B5EF4-FFF2-40B4-BE49-F238E27FC236}">
                    <a16:creationId xmlns:a16="http://schemas.microsoft.com/office/drawing/2014/main" id="{68FAF9EA-F9D9-4800-965B-D959CEDA5B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" name="Freeform 42">
                <a:extLst>
                  <a:ext uri="{FF2B5EF4-FFF2-40B4-BE49-F238E27FC236}">
                    <a16:creationId xmlns:a16="http://schemas.microsoft.com/office/drawing/2014/main" id="{8902A972-0C9D-48A1-9296-23809A347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Freeform 43">
                <a:extLst>
                  <a:ext uri="{FF2B5EF4-FFF2-40B4-BE49-F238E27FC236}">
                    <a16:creationId xmlns:a16="http://schemas.microsoft.com/office/drawing/2014/main" id="{2671FBE9-E693-4990-BA44-704618E90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940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Freeform 44">
                <a:extLst>
                  <a:ext uri="{FF2B5EF4-FFF2-40B4-BE49-F238E27FC236}">
                    <a16:creationId xmlns:a16="http://schemas.microsoft.com/office/drawing/2014/main" id="{E405AF63-DF86-4988-9AEA-1F5824FC7F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940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Rectangle 45">
                <a:extLst>
                  <a:ext uri="{FF2B5EF4-FFF2-40B4-BE49-F238E27FC236}">
                    <a16:creationId xmlns:a16="http://schemas.microsoft.com/office/drawing/2014/main" id="{30092474-9120-44F9-8DD2-B654CCBB4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" y="3012"/>
                <a:ext cx="174" cy="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Rectangle 46">
                <a:extLst>
                  <a:ext uri="{FF2B5EF4-FFF2-40B4-BE49-F238E27FC236}">
                    <a16:creationId xmlns:a16="http://schemas.microsoft.com/office/drawing/2014/main" id="{CE9DE08B-C29F-4C86-A036-F8F02A675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" y="3012"/>
                <a:ext cx="15" cy="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67" name="Retângulo 66"/>
          <p:cNvSpPr/>
          <p:nvPr/>
        </p:nvSpPr>
        <p:spPr>
          <a:xfrm>
            <a:off x="1558572" y="2036970"/>
            <a:ext cx="4367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PORTE DA EMPRESA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Retângulo 67"/>
          <p:cNvSpPr/>
          <p:nvPr/>
        </p:nvSpPr>
        <p:spPr>
          <a:xfrm>
            <a:off x="7351538" y="2026615"/>
            <a:ext cx="4367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SETOR DE ATUAÇÃO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9" name="Agrupar 68"/>
          <p:cNvGrpSpPr/>
          <p:nvPr/>
        </p:nvGrpSpPr>
        <p:grpSpPr>
          <a:xfrm>
            <a:off x="6140766" y="1726751"/>
            <a:ext cx="1080000" cy="1080000"/>
            <a:chOff x="7139764" y="1289579"/>
            <a:chExt cx="1047049" cy="1047049"/>
          </a:xfrm>
        </p:grpSpPr>
        <p:sp>
          <p:nvSpPr>
            <p:cNvPr id="70" name="Elipse 69"/>
            <p:cNvSpPr/>
            <p:nvPr/>
          </p:nvSpPr>
          <p:spPr>
            <a:xfrm>
              <a:off x="7139764" y="1289579"/>
              <a:ext cx="1047049" cy="10470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B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pic>
          <p:nvPicPr>
            <p:cNvPr id="71" name="Imagem 70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1288" y="1439741"/>
              <a:ext cx="684000" cy="684000"/>
            </a:xfrm>
            <a:prstGeom prst="rect">
              <a:avLst/>
            </a:prstGeom>
          </p:spPr>
        </p:pic>
      </p:grpSp>
      <p:sp>
        <p:nvSpPr>
          <p:cNvPr id="74" name="Retângulo 73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62614" y="152546"/>
            <a:ext cx="9052835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152399" y="264331"/>
            <a:ext cx="9163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noProof="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Estimativa de aumento do faturamento após o Sebraetec</a:t>
            </a: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graphicFrame>
        <p:nvGraphicFramePr>
          <p:cNvPr id="85" name="Gráfico 84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/>
        </p:nvGraphicFramePr>
        <p:xfrm>
          <a:off x="0" y="3064530"/>
          <a:ext cx="5945535" cy="340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7" name="Gráfico 86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/>
        </p:nvGraphicFramePr>
        <p:xfrm>
          <a:off x="6198749" y="3084269"/>
          <a:ext cx="5945535" cy="340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2" name="Retângulo 71">
            <a:hlinkClick r:id="rId6" action="ppaction://hlinksldjump"/>
          </p:cNvPr>
          <p:cNvSpPr/>
          <p:nvPr/>
        </p:nvSpPr>
        <p:spPr>
          <a:xfrm>
            <a:off x="6434228" y="1074661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73" name="Retângulo 72">
            <a:hlinkClick r:id="rId7" action="ppaction://hlinksldjump"/>
          </p:cNvPr>
          <p:cNvSpPr/>
          <p:nvPr/>
        </p:nvSpPr>
        <p:spPr>
          <a:xfrm>
            <a:off x="7953558" y="1074661"/>
            <a:ext cx="1361890" cy="313176"/>
          </a:xfrm>
          <a:prstGeom prst="rect">
            <a:avLst/>
          </a:prstGeom>
          <a:solidFill>
            <a:srgbClr val="0E78B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76" name="Retângulo 75">
            <a:hlinkClick r:id="rId8" action="ppaction://hlinksldjump"/>
          </p:cNvPr>
          <p:cNvSpPr/>
          <p:nvPr/>
        </p:nvSpPr>
        <p:spPr>
          <a:xfrm>
            <a:off x="4914354" y="1074661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</p:spTree>
    <p:extLst>
      <p:ext uri="{BB962C8B-B14F-4D97-AF65-F5344CB8AC3E}">
        <p14:creationId xmlns:p14="http://schemas.microsoft.com/office/powerpoint/2010/main" val="1255952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17. O(A) Sr.(a) recomendaria a consultoria do </a:t>
            </a:r>
            <a:r>
              <a:rPr lang="pt-BR" sz="1200" dirty="0" err="1"/>
              <a:t>SebraeTec</a:t>
            </a:r>
            <a:r>
              <a:rPr lang="pt-BR" sz="1200" dirty="0"/>
              <a:t> para um amigo ou familiar? Atribua uma nota de 0 a 10.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62615" y="152546"/>
            <a:ext cx="877661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152400" y="264331"/>
            <a:ext cx="8582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noProof="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Recomendação do Sebraetec</a:t>
            </a:r>
            <a:endParaRPr kumimoji="0" lang="pt-B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C095CA28-9D6C-42F3-AC88-A99042ED71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243789"/>
              </p:ext>
            </p:extLst>
          </p:nvPr>
        </p:nvGraphicFramePr>
        <p:xfrm>
          <a:off x="3751121" y="1916006"/>
          <a:ext cx="8129819" cy="3900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2">
            <a:extLst>
              <a:ext uri="{FF2B5EF4-FFF2-40B4-BE49-F238E27FC236}">
                <a16:creationId xmlns:a16="http://schemas.microsoft.com/office/drawing/2014/main" id="{53A52CA9-08EB-422A-B6C0-2E72E88851DC}"/>
              </a:ext>
            </a:extLst>
          </p:cNvPr>
          <p:cNvSpPr/>
          <p:nvPr/>
        </p:nvSpPr>
        <p:spPr>
          <a:xfrm>
            <a:off x="701394" y="2585989"/>
            <a:ext cx="6042305" cy="782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83% dos clientes </a:t>
            </a:r>
            <a:r>
              <a:rPr lang="pt-BR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são promotores (atribuíram notas 9 e 10) do Sebraetec </a:t>
            </a: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3F972512-E8B2-4310-B3F4-F4C6CE84121C}"/>
              </a:ext>
            </a:extLst>
          </p:cNvPr>
          <p:cNvCxnSpPr>
            <a:cxnSpLocks/>
          </p:cNvCxnSpPr>
          <p:nvPr/>
        </p:nvCxnSpPr>
        <p:spPr>
          <a:xfrm>
            <a:off x="829093" y="3974185"/>
            <a:ext cx="1980000" cy="0"/>
          </a:xfrm>
          <a:prstGeom prst="line">
            <a:avLst/>
          </a:prstGeom>
          <a:ln>
            <a:solidFill>
              <a:srgbClr val="2B47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EECB6AB2-7514-4E65-A964-C64EC1875025}"/>
              </a:ext>
            </a:extLst>
          </p:cNvPr>
          <p:cNvCxnSpPr>
            <a:cxnSpLocks/>
          </p:cNvCxnSpPr>
          <p:nvPr/>
        </p:nvCxnSpPr>
        <p:spPr>
          <a:xfrm>
            <a:off x="3891917" y="5562023"/>
            <a:ext cx="7668000" cy="0"/>
          </a:xfrm>
          <a:prstGeom prst="line">
            <a:avLst/>
          </a:prstGeom>
          <a:ln>
            <a:solidFill>
              <a:srgbClr val="2B47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Agrupar 29"/>
          <p:cNvGrpSpPr/>
          <p:nvPr/>
        </p:nvGrpSpPr>
        <p:grpSpPr>
          <a:xfrm>
            <a:off x="701395" y="1707210"/>
            <a:ext cx="4239249" cy="861774"/>
            <a:chOff x="249006" y="1772755"/>
            <a:chExt cx="4239249" cy="861774"/>
          </a:xfrm>
        </p:grpSpPr>
        <p:sp>
          <p:nvSpPr>
            <p:cNvPr id="31" name="Retângulo 30"/>
            <p:cNvSpPr/>
            <p:nvPr/>
          </p:nvSpPr>
          <p:spPr>
            <a:xfrm>
              <a:off x="249006" y="1772755"/>
              <a:ext cx="1245854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5000" i="1" dirty="0">
                  <a:solidFill>
                    <a:srgbClr val="1A4A5D"/>
                  </a:solidFill>
                  <a:latin typeface="Oswald Medium" panose="00000600000000000000" pitchFamily="2" charset="0"/>
                  <a:ea typeface="Futura-Black" panose="02020500000000000000" pitchFamily="18" charset="0"/>
                  <a:cs typeface="Futura-Black" panose="02020500000000000000" pitchFamily="18" charset="0"/>
                </a:rPr>
                <a:t>78,6</a:t>
              </a:r>
              <a:endParaRPr lang="pt-BR" sz="5000" i="1" dirty="0">
                <a:solidFill>
                  <a:srgbClr val="1A4A5D"/>
                </a:solidFill>
              </a:endParaRPr>
            </a:p>
          </p:txBody>
        </p: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3F972512-E8B2-4310-B3F4-F4C6CE84121C}"/>
                </a:ext>
              </a:extLst>
            </p:cNvPr>
            <p:cNvCxnSpPr>
              <a:cxnSpLocks/>
            </p:cNvCxnSpPr>
            <p:nvPr/>
          </p:nvCxnSpPr>
          <p:spPr>
            <a:xfrm>
              <a:off x="376704" y="2568540"/>
              <a:ext cx="1980000" cy="0"/>
            </a:xfrm>
            <a:prstGeom prst="line">
              <a:avLst/>
            </a:prstGeom>
            <a:ln>
              <a:solidFill>
                <a:srgbClr val="2B47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tângulo 32"/>
            <p:cNvSpPr/>
            <p:nvPr/>
          </p:nvSpPr>
          <p:spPr>
            <a:xfrm>
              <a:off x="1398948" y="2112308"/>
              <a:ext cx="30893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i="1" dirty="0">
                  <a:solidFill>
                    <a:srgbClr val="3494BA"/>
                  </a:solidFill>
                  <a:latin typeface="Oswald Medium" panose="00000600000000000000" pitchFamily="2" charset="0"/>
                  <a:ea typeface="Futura-Black" panose="02020500000000000000" pitchFamily="18" charset="0"/>
                  <a:cs typeface="Futura-Black" panose="02020500000000000000" pitchFamily="18" charset="0"/>
                </a:rPr>
                <a:t>NPS – NET PRMOTER SOCORE</a:t>
              </a:r>
              <a:endParaRPr lang="pt-BR" sz="2000" i="1" dirty="0">
                <a:solidFill>
                  <a:srgbClr val="3494BA"/>
                </a:solidFill>
              </a:endParaRPr>
            </a:p>
          </p:txBody>
        </p:sp>
      </p:grpSp>
      <p:sp>
        <p:nvSpPr>
          <p:cNvPr id="60" name="Retângulo 59">
            <a:hlinkClick r:id="rId4" action="ppaction://hlinksldjump"/>
          </p:cNvPr>
          <p:cNvSpPr/>
          <p:nvPr/>
        </p:nvSpPr>
        <p:spPr>
          <a:xfrm>
            <a:off x="6123989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61" name="Retângulo 60">
            <a:hlinkClick r:id="rId5" action="ppaction://hlinksldjump"/>
          </p:cNvPr>
          <p:cNvSpPr/>
          <p:nvPr/>
        </p:nvSpPr>
        <p:spPr>
          <a:xfrm>
            <a:off x="7643319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62" name="Retângulo 61">
            <a:hlinkClick r:id="rId6" action="ppaction://hlinksldjump"/>
          </p:cNvPr>
          <p:cNvSpPr/>
          <p:nvPr/>
        </p:nvSpPr>
        <p:spPr>
          <a:xfrm>
            <a:off x="4604115" y="1090475"/>
            <a:ext cx="1361890" cy="313176"/>
          </a:xfrm>
          <a:prstGeom prst="rect">
            <a:avLst/>
          </a:prstGeom>
          <a:solidFill>
            <a:srgbClr val="0E78B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2C9D2F3D-F57A-4EA4-9C50-EF8C50874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503969"/>
              </p:ext>
            </p:extLst>
          </p:nvPr>
        </p:nvGraphicFramePr>
        <p:xfrm>
          <a:off x="1427343" y="5899565"/>
          <a:ext cx="9077324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242">
                  <a:extLst>
                    <a:ext uri="{9D8B030D-6E8A-4147-A177-3AD203B41FA5}">
                      <a16:colId xmlns:a16="http://schemas.microsoft.com/office/drawing/2014/main" val="938568355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1406782778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3358104305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659460007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780710226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111194230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2547295808"/>
                    </a:ext>
                  </a:extLst>
                </a:gridCol>
              </a:tblGrid>
              <a:tr h="220930">
                <a:tc>
                  <a:txBody>
                    <a:bodyPr/>
                    <a:lstStyle/>
                    <a:p>
                      <a:pPr algn="ctr" fontAlgn="t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71,4</a:t>
                      </a:r>
                      <a:endParaRPr kumimoji="0" lang="pt-B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EDB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74,6</a:t>
                      </a:r>
                      <a:endParaRPr kumimoji="0" lang="pt-B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EDB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78,3</a:t>
                      </a:r>
                      <a:endParaRPr kumimoji="0" lang="pt-B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EDB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78,6</a:t>
                      </a:r>
                      <a:endParaRPr kumimoji="0" lang="pt-B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EDB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77,6</a:t>
                      </a:r>
                      <a:endParaRPr lang="pt-BR" sz="2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78,6</a:t>
                      </a:r>
                      <a:endParaRPr lang="pt-BR" sz="2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152374"/>
                  </a:ext>
                </a:extLst>
              </a:tr>
              <a:tr h="220930">
                <a:tc>
                  <a:txBody>
                    <a:bodyPr/>
                    <a:lstStyle/>
                    <a:p>
                      <a:pPr algn="ctr" fontAlgn="t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2015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2016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2017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2018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2019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2020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989745"/>
                  </a:ext>
                </a:extLst>
              </a:tr>
            </a:tbl>
          </a:graphicData>
        </a:graphic>
      </p:graphicFrame>
      <p:pic>
        <p:nvPicPr>
          <p:cNvPr id="20" name="Imagem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669483"/>
            <a:ext cx="714971" cy="714971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867371" y="5699176"/>
            <a:ext cx="14350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i="1" dirty="0">
                <a:solidFill>
                  <a:srgbClr val="3494BA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Histórico do NPS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377792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2. O(a) </a:t>
            </a:r>
            <a:r>
              <a:rPr lang="pt-BR" sz="1200" dirty="0" err="1"/>
              <a:t>Sr</a:t>
            </a:r>
            <a:r>
              <a:rPr lang="pt-BR" sz="1200" dirty="0"/>
              <a:t>(a) solicitou sua participação no programa ou foi indicado?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49006" y="217541"/>
            <a:ext cx="740062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338017" y="302431"/>
            <a:ext cx="7177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Forma como ingressou no SEBRAETEC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53A52CA9-08EB-422A-B6C0-2E72E88851DC}"/>
              </a:ext>
            </a:extLst>
          </p:cNvPr>
          <p:cNvSpPr/>
          <p:nvPr/>
        </p:nvSpPr>
        <p:spPr>
          <a:xfrm>
            <a:off x="5487407" y="2183806"/>
            <a:ext cx="49282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Quase metade dos</a:t>
            </a: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atendidos pelo Sebraetec solicitaram a participação no Programa. Indicações do SEBRAE ou de consultor somam cerca de 40% dos entrevistados. 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3F972512-E8B2-4310-B3F4-F4C6CE84121C}"/>
              </a:ext>
            </a:extLst>
          </p:cNvPr>
          <p:cNvCxnSpPr>
            <a:cxnSpLocks/>
          </p:cNvCxnSpPr>
          <p:nvPr/>
        </p:nvCxnSpPr>
        <p:spPr>
          <a:xfrm>
            <a:off x="5579608" y="2183806"/>
            <a:ext cx="198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 65">
            <a:hlinkClick r:id="rId3" action="ppaction://hlinksldjump"/>
          </p:cNvPr>
          <p:cNvSpPr/>
          <p:nvPr/>
        </p:nvSpPr>
        <p:spPr>
          <a:xfrm>
            <a:off x="3248532" y="1150846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  <p:graphicFrame>
        <p:nvGraphicFramePr>
          <p:cNvPr id="67" name="Gráfico 66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590020"/>
              </p:ext>
            </p:extLst>
          </p:nvPr>
        </p:nvGraphicFramePr>
        <p:xfrm>
          <a:off x="249005" y="1480008"/>
          <a:ext cx="6085117" cy="4712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391550"/>
              </p:ext>
            </p:extLst>
          </p:nvPr>
        </p:nvGraphicFramePr>
        <p:xfrm>
          <a:off x="7387315" y="4424347"/>
          <a:ext cx="4555680" cy="198882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138920">
                  <a:extLst>
                    <a:ext uri="{9D8B030D-6E8A-4147-A177-3AD203B41FA5}">
                      <a16:colId xmlns:a16="http://schemas.microsoft.com/office/drawing/2014/main" val="3204544838"/>
                    </a:ext>
                  </a:extLst>
                </a:gridCol>
                <a:gridCol w="994681">
                  <a:extLst>
                    <a:ext uri="{9D8B030D-6E8A-4147-A177-3AD203B41FA5}">
                      <a16:colId xmlns:a16="http://schemas.microsoft.com/office/drawing/2014/main" val="1365571679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79866121"/>
                    </a:ext>
                  </a:extLst>
                </a:gridCol>
                <a:gridCol w="1250504">
                  <a:extLst>
                    <a:ext uri="{9D8B030D-6E8A-4147-A177-3AD203B41FA5}">
                      <a16:colId xmlns:a16="http://schemas.microsoft.com/office/drawing/2014/main" val="2781299281"/>
                    </a:ext>
                  </a:extLst>
                </a:gridCol>
              </a:tblGrid>
              <a:tr h="255271">
                <a:tc>
                  <a:txBody>
                    <a:bodyPr/>
                    <a:lstStyle/>
                    <a:p>
                      <a:pPr algn="ctr"/>
                      <a:endParaRPr lang="pt-BR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Solicitou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Sebrae indicou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Consultor</a:t>
                      </a:r>
                      <a:r>
                        <a:rPr lang="pt-BR" sz="1200" b="1" baseline="0" dirty="0"/>
                        <a:t> indicou</a:t>
                      </a:r>
                      <a:endParaRPr lang="pt-BR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094773"/>
                  </a:ext>
                </a:extLst>
              </a:tr>
              <a:tr h="215967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/>
                        <a:t>Atendidos</a:t>
                      </a:r>
                      <a:r>
                        <a:rPr lang="pt-BR" sz="1050" baseline="0" dirty="0"/>
                        <a:t> 2015</a:t>
                      </a:r>
                      <a:endParaRPr lang="pt-BR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6183002"/>
                  </a:ext>
                </a:extLst>
              </a:tr>
              <a:tr h="2159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15006235"/>
                  </a:ext>
                </a:extLst>
              </a:tr>
              <a:tr h="2159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42272208"/>
                  </a:ext>
                </a:extLst>
              </a:tr>
              <a:tr h="2159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75386343"/>
                  </a:ext>
                </a:extLst>
              </a:tr>
              <a:tr h="2159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42278469"/>
                  </a:ext>
                </a:extLst>
              </a:tr>
              <a:tr h="2159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47%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21%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21%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393495"/>
                  </a:ext>
                </a:extLst>
              </a:tr>
            </a:tbl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987" y="4382115"/>
            <a:ext cx="572787" cy="572787"/>
          </a:xfrm>
          <a:prstGeom prst="rect">
            <a:avLst/>
          </a:prstGeom>
        </p:spPr>
      </p:pic>
      <p:sp>
        <p:nvSpPr>
          <p:cNvPr id="70" name="Retângulo 69"/>
          <p:cNvSpPr/>
          <p:nvPr/>
        </p:nvSpPr>
        <p:spPr>
          <a:xfrm>
            <a:off x="7654024" y="4473250"/>
            <a:ext cx="86273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i="1" dirty="0">
                <a:solidFill>
                  <a:srgbClr val="3494BA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Histórico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31021543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17. O(A) Sr.(a) recomendaria a consultoria do </a:t>
            </a:r>
            <a:r>
              <a:rPr lang="pt-BR" sz="1200" dirty="0" err="1"/>
              <a:t>SebraeTec</a:t>
            </a:r>
            <a:r>
              <a:rPr lang="pt-BR" sz="1200" dirty="0"/>
              <a:t> para um amigo ou familiar? Atribua uma nota de 0 a 10.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728118641"/>
              </p:ext>
            </p:extLst>
          </p:nvPr>
        </p:nvGraphicFramePr>
        <p:xfrm>
          <a:off x="161926" y="2038350"/>
          <a:ext cx="11860580" cy="3902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tângulo 14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62615" y="152546"/>
            <a:ext cx="877661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152400" y="264331"/>
            <a:ext cx="8582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noProof="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Recomendação do Sebraetec | NPS</a:t>
            </a:r>
            <a:endParaRPr kumimoji="0" lang="pt-B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25" name="Retângulo 24">
            <a:hlinkClick r:id="rId4" action="ppaction://hlinksldjump"/>
          </p:cNvPr>
          <p:cNvSpPr/>
          <p:nvPr/>
        </p:nvSpPr>
        <p:spPr>
          <a:xfrm>
            <a:off x="6123989" y="1090475"/>
            <a:ext cx="1361890" cy="313176"/>
          </a:xfrm>
          <a:prstGeom prst="rect">
            <a:avLst/>
          </a:prstGeom>
          <a:solidFill>
            <a:srgbClr val="0E78B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26" name="Retângulo 25">
            <a:hlinkClick r:id="rId5" action="ppaction://hlinksldjump"/>
          </p:cNvPr>
          <p:cNvSpPr/>
          <p:nvPr/>
        </p:nvSpPr>
        <p:spPr>
          <a:xfrm>
            <a:off x="7643319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27" name="Retângulo 26">
            <a:hlinkClick r:id="rId6" action="ppaction://hlinksldjump"/>
          </p:cNvPr>
          <p:cNvSpPr/>
          <p:nvPr/>
        </p:nvSpPr>
        <p:spPr>
          <a:xfrm>
            <a:off x="4604115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</p:spTree>
    <p:extLst>
      <p:ext uri="{BB962C8B-B14F-4D97-AF65-F5344CB8AC3E}">
        <p14:creationId xmlns:p14="http://schemas.microsoft.com/office/powerpoint/2010/main" val="14835320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17. O(A) Sr.(a) recomendaria a consultoria do </a:t>
            </a:r>
            <a:r>
              <a:rPr lang="pt-BR" sz="1200" dirty="0" err="1"/>
              <a:t>SebraeTec</a:t>
            </a:r>
            <a:r>
              <a:rPr lang="pt-BR" sz="1200" dirty="0"/>
              <a:t> para um amigo ou familiar? Atribua uma nota de 0 a 10.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205" y="2030056"/>
            <a:ext cx="6002669" cy="42437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6170183" y="2030056"/>
            <a:ext cx="6002669" cy="42437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Agrupar 18"/>
          <p:cNvGrpSpPr/>
          <p:nvPr/>
        </p:nvGrpSpPr>
        <p:grpSpPr>
          <a:xfrm>
            <a:off x="406694" y="1726751"/>
            <a:ext cx="1080000" cy="1080000"/>
            <a:chOff x="940218" y="1180704"/>
            <a:chExt cx="1047049" cy="1047049"/>
          </a:xfrm>
        </p:grpSpPr>
        <p:sp>
          <p:nvSpPr>
            <p:cNvPr id="20" name="Elipse 19"/>
            <p:cNvSpPr/>
            <p:nvPr/>
          </p:nvSpPr>
          <p:spPr>
            <a:xfrm>
              <a:off x="940218" y="1180704"/>
              <a:ext cx="1047049" cy="10470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B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grpSp>
          <p:nvGrpSpPr>
            <p:cNvPr id="21" name="Group 4">
              <a:extLst>
                <a:ext uri="{FF2B5EF4-FFF2-40B4-BE49-F238E27FC236}">
                  <a16:creationId xmlns:a16="http://schemas.microsoft.com/office/drawing/2014/main" id="{66E80342-6FDB-4EA6-9340-66AC16D438B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29203" y="1327247"/>
              <a:ext cx="662286" cy="684000"/>
              <a:chOff x="545" y="2683"/>
              <a:chExt cx="488" cy="504"/>
            </a:xfrm>
            <a:solidFill>
              <a:srgbClr val="698C8C"/>
            </a:solidFill>
          </p:grpSpPr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8798554C-F46C-487D-95DB-7D028AC003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" y="2895"/>
                <a:ext cx="117" cy="292"/>
              </a:xfrm>
              <a:custGeom>
                <a:avLst/>
                <a:gdLst>
                  <a:gd name="T0" fmla="*/ 0 w 117"/>
                  <a:gd name="T1" fmla="*/ 292 h 292"/>
                  <a:gd name="T2" fmla="*/ 117 w 117"/>
                  <a:gd name="T3" fmla="*/ 292 h 292"/>
                  <a:gd name="T4" fmla="*/ 117 w 117"/>
                  <a:gd name="T5" fmla="*/ 276 h 292"/>
                  <a:gd name="T6" fmla="*/ 15 w 117"/>
                  <a:gd name="T7" fmla="*/ 276 h 292"/>
                  <a:gd name="T8" fmla="*/ 15 w 117"/>
                  <a:gd name="T9" fmla="*/ 16 h 292"/>
                  <a:gd name="T10" fmla="*/ 117 w 117"/>
                  <a:gd name="T11" fmla="*/ 16 h 292"/>
                  <a:gd name="T12" fmla="*/ 117 w 117"/>
                  <a:gd name="T13" fmla="*/ 0 h 292"/>
                  <a:gd name="T14" fmla="*/ 0 w 117"/>
                  <a:gd name="T15" fmla="*/ 0 h 292"/>
                  <a:gd name="T16" fmla="*/ 0 w 117"/>
                  <a:gd name="T17" fmla="*/ 292 h 292"/>
                  <a:gd name="T18" fmla="*/ 0 w 117"/>
                  <a:gd name="T19" fmla="*/ 292 h 292"/>
                  <a:gd name="T20" fmla="*/ 0 w 117"/>
                  <a:gd name="T2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292">
                    <a:moveTo>
                      <a:pt x="0" y="292"/>
                    </a:moveTo>
                    <a:lnTo>
                      <a:pt x="117" y="292"/>
                    </a:lnTo>
                    <a:lnTo>
                      <a:pt x="117" y="276"/>
                    </a:lnTo>
                    <a:lnTo>
                      <a:pt x="15" y="276"/>
                    </a:lnTo>
                    <a:lnTo>
                      <a:pt x="15" y="16"/>
                    </a:lnTo>
                    <a:lnTo>
                      <a:pt x="117" y="16"/>
                    </a:lnTo>
                    <a:lnTo>
                      <a:pt x="117" y="0"/>
                    </a:lnTo>
                    <a:lnTo>
                      <a:pt x="0" y="0"/>
                    </a:lnTo>
                    <a:lnTo>
                      <a:pt x="0" y="292"/>
                    </a:lnTo>
                    <a:close/>
                    <a:moveTo>
                      <a:pt x="0" y="292"/>
                    </a:moveTo>
                    <a:lnTo>
                      <a:pt x="0" y="2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2B02F716-86A3-48E2-B0D2-D1C21B1ED1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" y="2895"/>
                <a:ext cx="117" cy="292"/>
              </a:xfrm>
              <a:custGeom>
                <a:avLst/>
                <a:gdLst>
                  <a:gd name="T0" fmla="*/ 0 w 117"/>
                  <a:gd name="T1" fmla="*/ 292 h 292"/>
                  <a:gd name="T2" fmla="*/ 117 w 117"/>
                  <a:gd name="T3" fmla="*/ 292 h 292"/>
                  <a:gd name="T4" fmla="*/ 117 w 117"/>
                  <a:gd name="T5" fmla="*/ 276 h 292"/>
                  <a:gd name="T6" fmla="*/ 15 w 117"/>
                  <a:gd name="T7" fmla="*/ 276 h 292"/>
                  <a:gd name="T8" fmla="*/ 15 w 117"/>
                  <a:gd name="T9" fmla="*/ 16 h 292"/>
                  <a:gd name="T10" fmla="*/ 117 w 117"/>
                  <a:gd name="T11" fmla="*/ 16 h 292"/>
                  <a:gd name="T12" fmla="*/ 117 w 117"/>
                  <a:gd name="T13" fmla="*/ 0 h 292"/>
                  <a:gd name="T14" fmla="*/ 0 w 117"/>
                  <a:gd name="T15" fmla="*/ 0 h 292"/>
                  <a:gd name="T16" fmla="*/ 0 w 117"/>
                  <a:gd name="T17" fmla="*/ 292 h 292"/>
                  <a:gd name="T18" fmla="*/ 0 w 117"/>
                  <a:gd name="T19" fmla="*/ 292 h 292"/>
                  <a:gd name="T20" fmla="*/ 0 w 117"/>
                  <a:gd name="T2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292">
                    <a:moveTo>
                      <a:pt x="0" y="292"/>
                    </a:moveTo>
                    <a:lnTo>
                      <a:pt x="117" y="292"/>
                    </a:lnTo>
                    <a:lnTo>
                      <a:pt x="117" y="276"/>
                    </a:lnTo>
                    <a:lnTo>
                      <a:pt x="15" y="276"/>
                    </a:lnTo>
                    <a:lnTo>
                      <a:pt x="15" y="16"/>
                    </a:lnTo>
                    <a:lnTo>
                      <a:pt x="117" y="16"/>
                    </a:lnTo>
                    <a:lnTo>
                      <a:pt x="117" y="0"/>
                    </a:lnTo>
                    <a:lnTo>
                      <a:pt x="0" y="0"/>
                    </a:lnTo>
                    <a:lnTo>
                      <a:pt x="0" y="292"/>
                    </a:lnTo>
                    <a:moveTo>
                      <a:pt x="0" y="292"/>
                    </a:moveTo>
                    <a:lnTo>
                      <a:pt x="0" y="29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DDCA2687-6582-4D94-8688-96A815B82B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2895"/>
                <a:ext cx="118" cy="292"/>
              </a:xfrm>
              <a:custGeom>
                <a:avLst/>
                <a:gdLst>
                  <a:gd name="T0" fmla="*/ 0 w 118"/>
                  <a:gd name="T1" fmla="*/ 0 h 292"/>
                  <a:gd name="T2" fmla="*/ 0 w 118"/>
                  <a:gd name="T3" fmla="*/ 16 h 292"/>
                  <a:gd name="T4" fmla="*/ 102 w 118"/>
                  <a:gd name="T5" fmla="*/ 16 h 292"/>
                  <a:gd name="T6" fmla="*/ 102 w 118"/>
                  <a:gd name="T7" fmla="*/ 276 h 292"/>
                  <a:gd name="T8" fmla="*/ 0 w 118"/>
                  <a:gd name="T9" fmla="*/ 276 h 292"/>
                  <a:gd name="T10" fmla="*/ 0 w 118"/>
                  <a:gd name="T11" fmla="*/ 292 h 292"/>
                  <a:gd name="T12" fmla="*/ 118 w 118"/>
                  <a:gd name="T13" fmla="*/ 292 h 292"/>
                  <a:gd name="T14" fmla="*/ 118 w 118"/>
                  <a:gd name="T15" fmla="*/ 0 h 292"/>
                  <a:gd name="T16" fmla="*/ 0 w 118"/>
                  <a:gd name="T17" fmla="*/ 0 h 292"/>
                  <a:gd name="T18" fmla="*/ 0 w 118"/>
                  <a:gd name="T19" fmla="*/ 0 h 292"/>
                  <a:gd name="T20" fmla="*/ 0 w 118"/>
                  <a:gd name="T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92">
                    <a:moveTo>
                      <a:pt x="0" y="0"/>
                    </a:moveTo>
                    <a:lnTo>
                      <a:pt x="0" y="16"/>
                    </a:lnTo>
                    <a:lnTo>
                      <a:pt x="102" y="16"/>
                    </a:lnTo>
                    <a:lnTo>
                      <a:pt x="102" y="276"/>
                    </a:lnTo>
                    <a:lnTo>
                      <a:pt x="0" y="276"/>
                    </a:lnTo>
                    <a:lnTo>
                      <a:pt x="0" y="292"/>
                    </a:lnTo>
                    <a:lnTo>
                      <a:pt x="118" y="292"/>
                    </a:lnTo>
                    <a:lnTo>
                      <a:pt x="118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id="{1B3FD3AE-0BAB-4DA5-ACBC-ED093C8BD6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" y="2895"/>
                <a:ext cx="118" cy="292"/>
              </a:xfrm>
              <a:custGeom>
                <a:avLst/>
                <a:gdLst>
                  <a:gd name="T0" fmla="*/ 0 w 118"/>
                  <a:gd name="T1" fmla="*/ 0 h 292"/>
                  <a:gd name="T2" fmla="*/ 0 w 118"/>
                  <a:gd name="T3" fmla="*/ 16 h 292"/>
                  <a:gd name="T4" fmla="*/ 102 w 118"/>
                  <a:gd name="T5" fmla="*/ 16 h 292"/>
                  <a:gd name="T6" fmla="*/ 102 w 118"/>
                  <a:gd name="T7" fmla="*/ 276 h 292"/>
                  <a:gd name="T8" fmla="*/ 0 w 118"/>
                  <a:gd name="T9" fmla="*/ 276 h 292"/>
                  <a:gd name="T10" fmla="*/ 0 w 118"/>
                  <a:gd name="T11" fmla="*/ 292 h 292"/>
                  <a:gd name="T12" fmla="*/ 118 w 118"/>
                  <a:gd name="T13" fmla="*/ 292 h 292"/>
                  <a:gd name="T14" fmla="*/ 118 w 118"/>
                  <a:gd name="T15" fmla="*/ 0 h 292"/>
                  <a:gd name="T16" fmla="*/ 0 w 118"/>
                  <a:gd name="T17" fmla="*/ 0 h 292"/>
                  <a:gd name="T18" fmla="*/ 0 w 118"/>
                  <a:gd name="T19" fmla="*/ 0 h 292"/>
                  <a:gd name="T20" fmla="*/ 0 w 118"/>
                  <a:gd name="T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92">
                    <a:moveTo>
                      <a:pt x="0" y="0"/>
                    </a:moveTo>
                    <a:lnTo>
                      <a:pt x="0" y="16"/>
                    </a:lnTo>
                    <a:lnTo>
                      <a:pt x="102" y="16"/>
                    </a:lnTo>
                    <a:lnTo>
                      <a:pt x="102" y="276"/>
                    </a:lnTo>
                    <a:lnTo>
                      <a:pt x="0" y="276"/>
                    </a:lnTo>
                    <a:lnTo>
                      <a:pt x="0" y="292"/>
                    </a:lnTo>
                    <a:lnTo>
                      <a:pt x="118" y="292"/>
                    </a:lnTo>
                    <a:lnTo>
                      <a:pt x="118" y="0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" name="Freeform 9">
                <a:extLst>
                  <a:ext uri="{FF2B5EF4-FFF2-40B4-BE49-F238E27FC236}">
                    <a16:creationId xmlns:a16="http://schemas.microsoft.com/office/drawing/2014/main" id="{A3F2EFEE-010D-43FA-8E43-E2EAE880FF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126B1EC8-19E0-4E0E-AC2E-94A135C75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2718F132-53AA-4C3F-99AF-F89199FFE9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04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id="{25C27F55-C810-4ED0-A992-99A938F0B8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04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71386340-333A-4B6F-8FC0-12510FA68F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B55AD700-9BE4-4D17-A861-7FFEA2EE43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B95F07B4-66C5-4B83-9DD9-519079307E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close/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close/>
                    <a:moveTo>
                      <a:pt x="31" y="31"/>
                    </a:move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30956DD1-CC25-4E2F-9EF3-266D60BE86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293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0 w 47"/>
                  <a:gd name="T3" fmla="*/ 0 h 47"/>
                  <a:gd name="T4" fmla="*/ 0 w 47"/>
                  <a:gd name="T5" fmla="*/ 47 h 47"/>
                  <a:gd name="T6" fmla="*/ 47 w 47"/>
                  <a:gd name="T7" fmla="*/ 47 h 47"/>
                  <a:gd name="T8" fmla="*/ 47 w 47"/>
                  <a:gd name="T9" fmla="*/ 0 h 47"/>
                  <a:gd name="T10" fmla="*/ 31 w 47"/>
                  <a:gd name="T11" fmla="*/ 31 h 47"/>
                  <a:gd name="T12" fmla="*/ 15 w 47"/>
                  <a:gd name="T13" fmla="*/ 31 h 47"/>
                  <a:gd name="T14" fmla="*/ 15 w 47"/>
                  <a:gd name="T15" fmla="*/ 16 h 47"/>
                  <a:gd name="T16" fmla="*/ 31 w 47"/>
                  <a:gd name="T17" fmla="*/ 16 h 47"/>
                  <a:gd name="T18" fmla="*/ 31 w 47"/>
                  <a:gd name="T19" fmla="*/ 31 h 47"/>
                  <a:gd name="T20" fmla="*/ 31 w 47"/>
                  <a:gd name="T21" fmla="*/ 31 h 47"/>
                  <a:gd name="T22" fmla="*/ 31 w 47"/>
                  <a:gd name="T23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7" y="47"/>
                    </a:lnTo>
                    <a:lnTo>
                      <a:pt x="47" y="0"/>
                    </a:lnTo>
                    <a:moveTo>
                      <a:pt x="31" y="31"/>
                    </a:moveTo>
                    <a:lnTo>
                      <a:pt x="15" y="31"/>
                    </a:lnTo>
                    <a:lnTo>
                      <a:pt x="15" y="16"/>
                    </a:lnTo>
                    <a:lnTo>
                      <a:pt x="31" y="16"/>
                    </a:lnTo>
                    <a:lnTo>
                      <a:pt x="31" y="31"/>
                    </a:lnTo>
                    <a:moveTo>
                      <a:pt x="31" y="31"/>
                    </a:moveTo>
                    <a:lnTo>
                      <a:pt x="31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E0573293-7134-4241-9F86-21332CB87D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04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7B3DEE80-2AFF-4838-BDB7-79AC35145C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04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id="{F6A5CD4E-F677-480E-8FCB-E02FF08585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close/>
                    <a:moveTo>
                      <a:pt x="15" y="16"/>
                    </a:moveTo>
                    <a:lnTo>
                      <a:pt x="1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325C7AA6-CAE5-4948-ABBF-B33DA88373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" y="3075"/>
                <a:ext cx="47" cy="47"/>
              </a:xfrm>
              <a:custGeom>
                <a:avLst/>
                <a:gdLst>
                  <a:gd name="T0" fmla="*/ 0 w 47"/>
                  <a:gd name="T1" fmla="*/ 47 h 47"/>
                  <a:gd name="T2" fmla="*/ 47 w 47"/>
                  <a:gd name="T3" fmla="*/ 47 h 47"/>
                  <a:gd name="T4" fmla="*/ 47 w 47"/>
                  <a:gd name="T5" fmla="*/ 0 h 47"/>
                  <a:gd name="T6" fmla="*/ 0 w 47"/>
                  <a:gd name="T7" fmla="*/ 0 h 47"/>
                  <a:gd name="T8" fmla="*/ 0 w 47"/>
                  <a:gd name="T9" fmla="*/ 47 h 47"/>
                  <a:gd name="T10" fmla="*/ 15 w 47"/>
                  <a:gd name="T11" fmla="*/ 16 h 47"/>
                  <a:gd name="T12" fmla="*/ 31 w 47"/>
                  <a:gd name="T13" fmla="*/ 16 h 47"/>
                  <a:gd name="T14" fmla="*/ 31 w 47"/>
                  <a:gd name="T15" fmla="*/ 31 h 47"/>
                  <a:gd name="T16" fmla="*/ 15 w 47"/>
                  <a:gd name="T17" fmla="*/ 31 h 47"/>
                  <a:gd name="T18" fmla="*/ 15 w 47"/>
                  <a:gd name="T19" fmla="*/ 16 h 47"/>
                  <a:gd name="T20" fmla="*/ 15 w 47"/>
                  <a:gd name="T21" fmla="*/ 16 h 47"/>
                  <a:gd name="T22" fmla="*/ 15 w 47"/>
                  <a:gd name="T2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7">
                    <a:moveTo>
                      <a:pt x="0" y="47"/>
                    </a:moveTo>
                    <a:lnTo>
                      <a:pt x="47" y="47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moveTo>
                      <a:pt x="15" y="16"/>
                    </a:moveTo>
                    <a:lnTo>
                      <a:pt x="31" y="16"/>
                    </a:lnTo>
                    <a:lnTo>
                      <a:pt x="31" y="31"/>
                    </a:lnTo>
                    <a:lnTo>
                      <a:pt x="15" y="31"/>
                    </a:lnTo>
                    <a:lnTo>
                      <a:pt x="15" y="16"/>
                    </a:lnTo>
                    <a:moveTo>
                      <a:pt x="15" y="16"/>
                    </a:moveTo>
                    <a:lnTo>
                      <a:pt x="15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" name="Freeform 23">
                <a:extLst>
                  <a:ext uri="{FF2B5EF4-FFF2-40B4-BE49-F238E27FC236}">
                    <a16:creationId xmlns:a16="http://schemas.microsoft.com/office/drawing/2014/main" id="{CF3C0BC2-B249-45E4-9220-30FC86222D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6" y="2745"/>
                <a:ext cx="285" cy="442"/>
              </a:xfrm>
              <a:custGeom>
                <a:avLst/>
                <a:gdLst>
                  <a:gd name="T0" fmla="*/ 285 w 285"/>
                  <a:gd name="T1" fmla="*/ 442 h 442"/>
                  <a:gd name="T2" fmla="*/ 0 w 285"/>
                  <a:gd name="T3" fmla="*/ 442 h 442"/>
                  <a:gd name="T4" fmla="*/ 0 w 285"/>
                  <a:gd name="T5" fmla="*/ 0 h 442"/>
                  <a:gd name="T6" fmla="*/ 285 w 285"/>
                  <a:gd name="T7" fmla="*/ 0 h 442"/>
                  <a:gd name="T8" fmla="*/ 285 w 285"/>
                  <a:gd name="T9" fmla="*/ 442 h 442"/>
                  <a:gd name="T10" fmla="*/ 17 w 285"/>
                  <a:gd name="T11" fmla="*/ 426 h 442"/>
                  <a:gd name="T12" fmla="*/ 268 w 285"/>
                  <a:gd name="T13" fmla="*/ 426 h 442"/>
                  <a:gd name="T14" fmla="*/ 268 w 285"/>
                  <a:gd name="T15" fmla="*/ 16 h 442"/>
                  <a:gd name="T16" fmla="*/ 17 w 285"/>
                  <a:gd name="T17" fmla="*/ 16 h 442"/>
                  <a:gd name="T18" fmla="*/ 17 w 285"/>
                  <a:gd name="T19" fmla="*/ 426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5" h="442">
                    <a:moveTo>
                      <a:pt x="285" y="442"/>
                    </a:moveTo>
                    <a:lnTo>
                      <a:pt x="0" y="442"/>
                    </a:lnTo>
                    <a:lnTo>
                      <a:pt x="0" y="0"/>
                    </a:lnTo>
                    <a:lnTo>
                      <a:pt x="285" y="0"/>
                    </a:lnTo>
                    <a:lnTo>
                      <a:pt x="285" y="442"/>
                    </a:lnTo>
                    <a:close/>
                    <a:moveTo>
                      <a:pt x="17" y="426"/>
                    </a:moveTo>
                    <a:lnTo>
                      <a:pt x="268" y="426"/>
                    </a:lnTo>
                    <a:lnTo>
                      <a:pt x="268" y="16"/>
                    </a:lnTo>
                    <a:lnTo>
                      <a:pt x="17" y="16"/>
                    </a:lnTo>
                    <a:lnTo>
                      <a:pt x="17" y="4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D41530E0-2BCF-4BBF-A985-9AE4D6E6C1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" y="2683"/>
                <a:ext cx="253" cy="71"/>
              </a:xfrm>
              <a:custGeom>
                <a:avLst/>
                <a:gdLst>
                  <a:gd name="T0" fmla="*/ 253 w 253"/>
                  <a:gd name="T1" fmla="*/ 17 h 71"/>
                  <a:gd name="T2" fmla="*/ 253 w 253"/>
                  <a:gd name="T3" fmla="*/ 0 h 71"/>
                  <a:gd name="T4" fmla="*/ 0 w 253"/>
                  <a:gd name="T5" fmla="*/ 0 h 71"/>
                  <a:gd name="T6" fmla="*/ 0 w 253"/>
                  <a:gd name="T7" fmla="*/ 17 h 71"/>
                  <a:gd name="T8" fmla="*/ 17 w 253"/>
                  <a:gd name="T9" fmla="*/ 17 h 71"/>
                  <a:gd name="T10" fmla="*/ 17 w 253"/>
                  <a:gd name="T11" fmla="*/ 71 h 71"/>
                  <a:gd name="T12" fmla="*/ 32 w 253"/>
                  <a:gd name="T13" fmla="*/ 71 h 71"/>
                  <a:gd name="T14" fmla="*/ 32 w 253"/>
                  <a:gd name="T15" fmla="*/ 17 h 71"/>
                  <a:gd name="T16" fmla="*/ 221 w 253"/>
                  <a:gd name="T17" fmla="*/ 17 h 71"/>
                  <a:gd name="T18" fmla="*/ 221 w 253"/>
                  <a:gd name="T19" fmla="*/ 71 h 71"/>
                  <a:gd name="T20" fmla="*/ 237 w 253"/>
                  <a:gd name="T21" fmla="*/ 71 h 71"/>
                  <a:gd name="T22" fmla="*/ 237 w 253"/>
                  <a:gd name="T23" fmla="*/ 17 h 71"/>
                  <a:gd name="T24" fmla="*/ 253 w 253"/>
                  <a:gd name="T25" fmla="*/ 17 h 71"/>
                  <a:gd name="T26" fmla="*/ 253 w 253"/>
                  <a:gd name="T27" fmla="*/ 17 h 71"/>
                  <a:gd name="T28" fmla="*/ 253 w 253"/>
                  <a:gd name="T29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3" h="71">
                    <a:moveTo>
                      <a:pt x="253" y="17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71"/>
                    </a:lnTo>
                    <a:lnTo>
                      <a:pt x="32" y="71"/>
                    </a:lnTo>
                    <a:lnTo>
                      <a:pt x="32" y="17"/>
                    </a:lnTo>
                    <a:lnTo>
                      <a:pt x="221" y="17"/>
                    </a:lnTo>
                    <a:lnTo>
                      <a:pt x="221" y="71"/>
                    </a:lnTo>
                    <a:lnTo>
                      <a:pt x="237" y="71"/>
                    </a:lnTo>
                    <a:lnTo>
                      <a:pt x="237" y="17"/>
                    </a:lnTo>
                    <a:lnTo>
                      <a:pt x="253" y="17"/>
                    </a:lnTo>
                    <a:close/>
                    <a:moveTo>
                      <a:pt x="253" y="17"/>
                    </a:moveTo>
                    <a:lnTo>
                      <a:pt x="253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" name="Freeform 25">
                <a:extLst>
                  <a:ext uri="{FF2B5EF4-FFF2-40B4-BE49-F238E27FC236}">
                    <a16:creationId xmlns:a16="http://schemas.microsoft.com/office/drawing/2014/main" id="{F592F2A5-2816-4E90-B27E-5D2468206D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" y="2683"/>
                <a:ext cx="253" cy="71"/>
              </a:xfrm>
              <a:custGeom>
                <a:avLst/>
                <a:gdLst>
                  <a:gd name="T0" fmla="*/ 253 w 253"/>
                  <a:gd name="T1" fmla="*/ 17 h 71"/>
                  <a:gd name="T2" fmla="*/ 253 w 253"/>
                  <a:gd name="T3" fmla="*/ 0 h 71"/>
                  <a:gd name="T4" fmla="*/ 0 w 253"/>
                  <a:gd name="T5" fmla="*/ 0 h 71"/>
                  <a:gd name="T6" fmla="*/ 0 w 253"/>
                  <a:gd name="T7" fmla="*/ 17 h 71"/>
                  <a:gd name="T8" fmla="*/ 17 w 253"/>
                  <a:gd name="T9" fmla="*/ 17 h 71"/>
                  <a:gd name="T10" fmla="*/ 17 w 253"/>
                  <a:gd name="T11" fmla="*/ 71 h 71"/>
                  <a:gd name="T12" fmla="*/ 32 w 253"/>
                  <a:gd name="T13" fmla="*/ 71 h 71"/>
                  <a:gd name="T14" fmla="*/ 32 w 253"/>
                  <a:gd name="T15" fmla="*/ 17 h 71"/>
                  <a:gd name="T16" fmla="*/ 221 w 253"/>
                  <a:gd name="T17" fmla="*/ 17 h 71"/>
                  <a:gd name="T18" fmla="*/ 221 w 253"/>
                  <a:gd name="T19" fmla="*/ 71 h 71"/>
                  <a:gd name="T20" fmla="*/ 237 w 253"/>
                  <a:gd name="T21" fmla="*/ 71 h 71"/>
                  <a:gd name="T22" fmla="*/ 237 w 253"/>
                  <a:gd name="T23" fmla="*/ 17 h 71"/>
                  <a:gd name="T24" fmla="*/ 253 w 253"/>
                  <a:gd name="T25" fmla="*/ 17 h 71"/>
                  <a:gd name="T26" fmla="*/ 253 w 253"/>
                  <a:gd name="T27" fmla="*/ 17 h 71"/>
                  <a:gd name="T28" fmla="*/ 253 w 253"/>
                  <a:gd name="T29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3" h="71">
                    <a:moveTo>
                      <a:pt x="253" y="17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17" y="71"/>
                    </a:lnTo>
                    <a:lnTo>
                      <a:pt x="32" y="71"/>
                    </a:lnTo>
                    <a:lnTo>
                      <a:pt x="32" y="17"/>
                    </a:lnTo>
                    <a:lnTo>
                      <a:pt x="221" y="17"/>
                    </a:lnTo>
                    <a:lnTo>
                      <a:pt x="221" y="71"/>
                    </a:lnTo>
                    <a:lnTo>
                      <a:pt x="237" y="71"/>
                    </a:lnTo>
                    <a:lnTo>
                      <a:pt x="237" y="17"/>
                    </a:lnTo>
                    <a:lnTo>
                      <a:pt x="253" y="17"/>
                    </a:lnTo>
                    <a:moveTo>
                      <a:pt x="253" y="17"/>
                    </a:moveTo>
                    <a:lnTo>
                      <a:pt x="253" y="17"/>
                    </a:lnTo>
                  </a:path>
                </a:pathLst>
              </a:custGeom>
              <a:grpFill/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" name="Freeform 26">
                <a:extLst>
                  <a:ext uri="{FF2B5EF4-FFF2-40B4-BE49-F238E27FC236}">
                    <a16:creationId xmlns:a16="http://schemas.microsoft.com/office/drawing/2014/main" id="{DC0EC5EB-0D8C-441E-AEF9-9C94B4058B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2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2 w 48"/>
                  <a:gd name="T17" fmla="*/ 17 h 48"/>
                  <a:gd name="T18" fmla="*/ 32 w 48"/>
                  <a:gd name="T19" fmla="*/ 32 h 48"/>
                  <a:gd name="T20" fmla="*/ 32 w 48"/>
                  <a:gd name="T21" fmla="*/ 32 h 48"/>
                  <a:gd name="T22" fmla="*/ 32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close/>
                    <a:moveTo>
                      <a:pt x="32" y="32"/>
                    </a:moveTo>
                    <a:lnTo>
                      <a:pt x="3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" name="Freeform 27">
                <a:extLst>
                  <a:ext uri="{FF2B5EF4-FFF2-40B4-BE49-F238E27FC236}">
                    <a16:creationId xmlns:a16="http://schemas.microsoft.com/office/drawing/2014/main" id="{5D4295C3-0E2A-4ED6-9CA6-3669F8952A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2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2 w 48"/>
                  <a:gd name="T17" fmla="*/ 17 h 48"/>
                  <a:gd name="T18" fmla="*/ 32 w 48"/>
                  <a:gd name="T19" fmla="*/ 32 h 48"/>
                  <a:gd name="T20" fmla="*/ 32 w 48"/>
                  <a:gd name="T21" fmla="*/ 32 h 48"/>
                  <a:gd name="T22" fmla="*/ 32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moveTo>
                      <a:pt x="32" y="32"/>
                    </a:moveTo>
                    <a:lnTo>
                      <a:pt x="32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" name="Freeform 28">
                <a:extLst>
                  <a:ext uri="{FF2B5EF4-FFF2-40B4-BE49-F238E27FC236}">
                    <a16:creationId xmlns:a16="http://schemas.microsoft.com/office/drawing/2014/main" id="{E612BEED-6D67-43A4-880F-FB5E4F588D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1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1 w 48"/>
                  <a:gd name="T17" fmla="*/ 17 h 48"/>
                  <a:gd name="T18" fmla="*/ 31 w 48"/>
                  <a:gd name="T19" fmla="*/ 32 h 48"/>
                  <a:gd name="T20" fmla="*/ 31 w 48"/>
                  <a:gd name="T21" fmla="*/ 32 h 48"/>
                  <a:gd name="T22" fmla="*/ 31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  <a:moveTo>
                      <a:pt x="31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1" y="17"/>
                    </a:lnTo>
                    <a:lnTo>
                      <a:pt x="31" y="32"/>
                    </a:lnTo>
                    <a:close/>
                    <a:moveTo>
                      <a:pt x="31" y="32"/>
                    </a:moveTo>
                    <a:lnTo>
                      <a:pt x="31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id="{89A05774-1A11-40BD-9197-563ABE8330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798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48 h 48"/>
                  <a:gd name="T8" fmla="*/ 48 w 48"/>
                  <a:gd name="T9" fmla="*/ 0 h 48"/>
                  <a:gd name="T10" fmla="*/ 31 w 48"/>
                  <a:gd name="T11" fmla="*/ 32 h 48"/>
                  <a:gd name="T12" fmla="*/ 16 w 48"/>
                  <a:gd name="T13" fmla="*/ 32 h 48"/>
                  <a:gd name="T14" fmla="*/ 16 w 48"/>
                  <a:gd name="T15" fmla="*/ 17 h 48"/>
                  <a:gd name="T16" fmla="*/ 31 w 48"/>
                  <a:gd name="T17" fmla="*/ 17 h 48"/>
                  <a:gd name="T18" fmla="*/ 31 w 48"/>
                  <a:gd name="T19" fmla="*/ 32 h 48"/>
                  <a:gd name="T20" fmla="*/ 31 w 48"/>
                  <a:gd name="T21" fmla="*/ 32 h 48"/>
                  <a:gd name="T22" fmla="*/ 31 w 48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48" y="0"/>
                    </a:lnTo>
                    <a:moveTo>
                      <a:pt x="31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1" y="17"/>
                    </a:lnTo>
                    <a:lnTo>
                      <a:pt x="31" y="32"/>
                    </a:lnTo>
                    <a:moveTo>
                      <a:pt x="31" y="32"/>
                    </a:moveTo>
                    <a:lnTo>
                      <a:pt x="31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id="{4D76B9C9-4703-4066-BD06-8E845EE233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798"/>
                <a:ext cx="47" cy="48"/>
              </a:xfrm>
              <a:custGeom>
                <a:avLst/>
                <a:gdLst>
                  <a:gd name="T0" fmla="*/ 47 w 47"/>
                  <a:gd name="T1" fmla="*/ 0 h 48"/>
                  <a:gd name="T2" fmla="*/ 0 w 47"/>
                  <a:gd name="T3" fmla="*/ 0 h 48"/>
                  <a:gd name="T4" fmla="*/ 0 w 47"/>
                  <a:gd name="T5" fmla="*/ 48 h 48"/>
                  <a:gd name="T6" fmla="*/ 47 w 47"/>
                  <a:gd name="T7" fmla="*/ 48 h 48"/>
                  <a:gd name="T8" fmla="*/ 47 w 47"/>
                  <a:gd name="T9" fmla="*/ 0 h 48"/>
                  <a:gd name="T10" fmla="*/ 32 w 47"/>
                  <a:gd name="T11" fmla="*/ 32 h 48"/>
                  <a:gd name="T12" fmla="*/ 16 w 47"/>
                  <a:gd name="T13" fmla="*/ 32 h 48"/>
                  <a:gd name="T14" fmla="*/ 16 w 47"/>
                  <a:gd name="T15" fmla="*/ 17 h 48"/>
                  <a:gd name="T16" fmla="*/ 32 w 47"/>
                  <a:gd name="T17" fmla="*/ 17 h 48"/>
                  <a:gd name="T18" fmla="*/ 32 w 47"/>
                  <a:gd name="T19" fmla="*/ 32 h 48"/>
                  <a:gd name="T20" fmla="*/ 32 w 47"/>
                  <a:gd name="T21" fmla="*/ 32 h 48"/>
                  <a:gd name="T22" fmla="*/ 32 w 47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7" y="48"/>
                    </a:lnTo>
                    <a:lnTo>
                      <a:pt x="47" y="0"/>
                    </a:lnTo>
                    <a:close/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close/>
                    <a:moveTo>
                      <a:pt x="32" y="32"/>
                    </a:moveTo>
                    <a:lnTo>
                      <a:pt x="32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id="{C5543123-D1C5-42C1-9474-E1CD61EC71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798"/>
                <a:ext cx="47" cy="48"/>
              </a:xfrm>
              <a:custGeom>
                <a:avLst/>
                <a:gdLst>
                  <a:gd name="T0" fmla="*/ 47 w 47"/>
                  <a:gd name="T1" fmla="*/ 0 h 48"/>
                  <a:gd name="T2" fmla="*/ 0 w 47"/>
                  <a:gd name="T3" fmla="*/ 0 h 48"/>
                  <a:gd name="T4" fmla="*/ 0 w 47"/>
                  <a:gd name="T5" fmla="*/ 48 h 48"/>
                  <a:gd name="T6" fmla="*/ 47 w 47"/>
                  <a:gd name="T7" fmla="*/ 48 h 48"/>
                  <a:gd name="T8" fmla="*/ 47 w 47"/>
                  <a:gd name="T9" fmla="*/ 0 h 48"/>
                  <a:gd name="T10" fmla="*/ 32 w 47"/>
                  <a:gd name="T11" fmla="*/ 32 h 48"/>
                  <a:gd name="T12" fmla="*/ 16 w 47"/>
                  <a:gd name="T13" fmla="*/ 32 h 48"/>
                  <a:gd name="T14" fmla="*/ 16 w 47"/>
                  <a:gd name="T15" fmla="*/ 17 h 48"/>
                  <a:gd name="T16" fmla="*/ 32 w 47"/>
                  <a:gd name="T17" fmla="*/ 17 h 48"/>
                  <a:gd name="T18" fmla="*/ 32 w 47"/>
                  <a:gd name="T19" fmla="*/ 32 h 48"/>
                  <a:gd name="T20" fmla="*/ 32 w 47"/>
                  <a:gd name="T21" fmla="*/ 32 h 48"/>
                  <a:gd name="T22" fmla="*/ 32 w 47"/>
                  <a:gd name="T23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7" y="48"/>
                    </a:lnTo>
                    <a:lnTo>
                      <a:pt x="47" y="0"/>
                    </a:lnTo>
                    <a:moveTo>
                      <a:pt x="32" y="32"/>
                    </a:moveTo>
                    <a:lnTo>
                      <a:pt x="16" y="32"/>
                    </a:lnTo>
                    <a:lnTo>
                      <a:pt x="16" y="17"/>
                    </a:lnTo>
                    <a:lnTo>
                      <a:pt x="32" y="17"/>
                    </a:lnTo>
                    <a:lnTo>
                      <a:pt x="32" y="32"/>
                    </a:lnTo>
                    <a:moveTo>
                      <a:pt x="32" y="32"/>
                    </a:moveTo>
                    <a:lnTo>
                      <a:pt x="32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Freeform 32">
                <a:extLst>
                  <a:ext uri="{FF2B5EF4-FFF2-40B4-BE49-F238E27FC236}">
                    <a16:creationId xmlns:a16="http://schemas.microsoft.com/office/drawing/2014/main" id="{A8BF9295-168A-4FEE-B0AC-25A540D699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6" y="3043"/>
                <a:ext cx="205" cy="142"/>
              </a:xfrm>
              <a:custGeom>
                <a:avLst/>
                <a:gdLst>
                  <a:gd name="T0" fmla="*/ 351 w 396"/>
                  <a:gd name="T1" fmla="*/ 0 h 274"/>
                  <a:gd name="T2" fmla="*/ 0 w 396"/>
                  <a:gd name="T3" fmla="*/ 0 h 274"/>
                  <a:gd name="T4" fmla="*/ 0 w 396"/>
                  <a:gd name="T5" fmla="*/ 30 h 274"/>
                  <a:gd name="T6" fmla="*/ 31 w 396"/>
                  <a:gd name="T7" fmla="*/ 30 h 274"/>
                  <a:gd name="T8" fmla="*/ 31 w 396"/>
                  <a:gd name="T9" fmla="*/ 274 h 274"/>
                  <a:gd name="T10" fmla="*/ 366 w 396"/>
                  <a:gd name="T11" fmla="*/ 274 h 274"/>
                  <a:gd name="T12" fmla="*/ 366 w 396"/>
                  <a:gd name="T13" fmla="*/ 30 h 274"/>
                  <a:gd name="T14" fmla="*/ 396 w 396"/>
                  <a:gd name="T15" fmla="*/ 30 h 274"/>
                  <a:gd name="T16" fmla="*/ 396 w 396"/>
                  <a:gd name="T17" fmla="*/ 0 h 274"/>
                  <a:gd name="T18" fmla="*/ 351 w 396"/>
                  <a:gd name="T19" fmla="*/ 0 h 274"/>
                  <a:gd name="T20" fmla="*/ 61 w 396"/>
                  <a:gd name="T21" fmla="*/ 30 h 274"/>
                  <a:gd name="T22" fmla="*/ 183 w 396"/>
                  <a:gd name="T23" fmla="*/ 30 h 274"/>
                  <a:gd name="T24" fmla="*/ 183 w 396"/>
                  <a:gd name="T25" fmla="*/ 91 h 274"/>
                  <a:gd name="T26" fmla="*/ 168 w 396"/>
                  <a:gd name="T27" fmla="*/ 91 h 274"/>
                  <a:gd name="T28" fmla="*/ 122 w 396"/>
                  <a:gd name="T29" fmla="*/ 137 h 274"/>
                  <a:gd name="T30" fmla="*/ 168 w 396"/>
                  <a:gd name="T31" fmla="*/ 182 h 274"/>
                  <a:gd name="T32" fmla="*/ 183 w 396"/>
                  <a:gd name="T33" fmla="*/ 182 h 274"/>
                  <a:gd name="T34" fmla="*/ 183 w 396"/>
                  <a:gd name="T35" fmla="*/ 243 h 274"/>
                  <a:gd name="T36" fmla="*/ 61 w 396"/>
                  <a:gd name="T37" fmla="*/ 243 h 274"/>
                  <a:gd name="T38" fmla="*/ 61 w 396"/>
                  <a:gd name="T39" fmla="*/ 30 h 274"/>
                  <a:gd name="T40" fmla="*/ 183 w 396"/>
                  <a:gd name="T41" fmla="*/ 152 h 274"/>
                  <a:gd name="T42" fmla="*/ 168 w 396"/>
                  <a:gd name="T43" fmla="*/ 152 h 274"/>
                  <a:gd name="T44" fmla="*/ 152 w 396"/>
                  <a:gd name="T45" fmla="*/ 137 h 274"/>
                  <a:gd name="T46" fmla="*/ 168 w 396"/>
                  <a:gd name="T47" fmla="*/ 121 h 274"/>
                  <a:gd name="T48" fmla="*/ 183 w 396"/>
                  <a:gd name="T49" fmla="*/ 121 h 274"/>
                  <a:gd name="T50" fmla="*/ 183 w 396"/>
                  <a:gd name="T51" fmla="*/ 152 h 274"/>
                  <a:gd name="T52" fmla="*/ 213 w 396"/>
                  <a:gd name="T53" fmla="*/ 121 h 274"/>
                  <a:gd name="T54" fmla="*/ 229 w 396"/>
                  <a:gd name="T55" fmla="*/ 121 h 274"/>
                  <a:gd name="T56" fmla="*/ 244 w 396"/>
                  <a:gd name="T57" fmla="*/ 137 h 274"/>
                  <a:gd name="T58" fmla="*/ 229 w 396"/>
                  <a:gd name="T59" fmla="*/ 152 h 274"/>
                  <a:gd name="T60" fmla="*/ 213 w 396"/>
                  <a:gd name="T61" fmla="*/ 152 h 274"/>
                  <a:gd name="T62" fmla="*/ 213 w 396"/>
                  <a:gd name="T63" fmla="*/ 121 h 274"/>
                  <a:gd name="T64" fmla="*/ 335 w 396"/>
                  <a:gd name="T65" fmla="*/ 243 h 274"/>
                  <a:gd name="T66" fmla="*/ 213 w 396"/>
                  <a:gd name="T67" fmla="*/ 243 h 274"/>
                  <a:gd name="T68" fmla="*/ 213 w 396"/>
                  <a:gd name="T69" fmla="*/ 182 h 274"/>
                  <a:gd name="T70" fmla="*/ 229 w 396"/>
                  <a:gd name="T71" fmla="*/ 182 h 274"/>
                  <a:gd name="T72" fmla="*/ 274 w 396"/>
                  <a:gd name="T73" fmla="*/ 137 h 274"/>
                  <a:gd name="T74" fmla="*/ 229 w 396"/>
                  <a:gd name="T75" fmla="*/ 91 h 274"/>
                  <a:gd name="T76" fmla="*/ 213 w 396"/>
                  <a:gd name="T77" fmla="*/ 91 h 274"/>
                  <a:gd name="T78" fmla="*/ 213 w 396"/>
                  <a:gd name="T79" fmla="*/ 30 h 274"/>
                  <a:gd name="T80" fmla="*/ 335 w 396"/>
                  <a:gd name="T81" fmla="*/ 30 h 274"/>
                  <a:gd name="T82" fmla="*/ 335 w 396"/>
                  <a:gd name="T83" fmla="*/ 243 h 274"/>
                  <a:gd name="T84" fmla="*/ 335 w 396"/>
                  <a:gd name="T85" fmla="*/ 243 h 274"/>
                  <a:gd name="T86" fmla="*/ 335 w 396"/>
                  <a:gd name="T87" fmla="*/ 243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96" h="274">
                    <a:moveTo>
                      <a:pt x="35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274"/>
                      <a:pt x="31" y="274"/>
                      <a:pt x="31" y="274"/>
                    </a:cubicBezTo>
                    <a:cubicBezTo>
                      <a:pt x="366" y="274"/>
                      <a:pt x="366" y="274"/>
                      <a:pt x="366" y="274"/>
                    </a:cubicBezTo>
                    <a:cubicBezTo>
                      <a:pt x="366" y="30"/>
                      <a:pt x="366" y="30"/>
                      <a:pt x="366" y="30"/>
                    </a:cubicBezTo>
                    <a:cubicBezTo>
                      <a:pt x="396" y="30"/>
                      <a:pt x="396" y="30"/>
                      <a:pt x="396" y="30"/>
                    </a:cubicBezTo>
                    <a:cubicBezTo>
                      <a:pt x="396" y="0"/>
                      <a:pt x="396" y="0"/>
                      <a:pt x="396" y="0"/>
                    </a:cubicBezTo>
                    <a:lnTo>
                      <a:pt x="351" y="0"/>
                    </a:lnTo>
                    <a:close/>
                    <a:moveTo>
                      <a:pt x="61" y="30"/>
                    </a:moveTo>
                    <a:cubicBezTo>
                      <a:pt x="183" y="30"/>
                      <a:pt x="183" y="30"/>
                      <a:pt x="183" y="30"/>
                    </a:cubicBezTo>
                    <a:cubicBezTo>
                      <a:pt x="183" y="91"/>
                      <a:pt x="183" y="91"/>
                      <a:pt x="183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42" y="91"/>
                      <a:pt x="122" y="111"/>
                      <a:pt x="122" y="137"/>
                    </a:cubicBezTo>
                    <a:cubicBezTo>
                      <a:pt x="122" y="162"/>
                      <a:pt x="142" y="182"/>
                      <a:pt x="168" y="182"/>
                    </a:cubicBezTo>
                    <a:cubicBezTo>
                      <a:pt x="183" y="182"/>
                      <a:pt x="183" y="182"/>
                      <a:pt x="183" y="182"/>
                    </a:cubicBezTo>
                    <a:cubicBezTo>
                      <a:pt x="183" y="243"/>
                      <a:pt x="183" y="243"/>
                      <a:pt x="183" y="243"/>
                    </a:cubicBezTo>
                    <a:cubicBezTo>
                      <a:pt x="61" y="243"/>
                      <a:pt x="61" y="243"/>
                      <a:pt x="61" y="243"/>
                    </a:cubicBezTo>
                    <a:lnTo>
                      <a:pt x="61" y="30"/>
                    </a:lnTo>
                    <a:close/>
                    <a:moveTo>
                      <a:pt x="183" y="152"/>
                    </a:moveTo>
                    <a:cubicBezTo>
                      <a:pt x="168" y="152"/>
                      <a:pt x="168" y="152"/>
                      <a:pt x="168" y="152"/>
                    </a:cubicBezTo>
                    <a:cubicBezTo>
                      <a:pt x="159" y="152"/>
                      <a:pt x="152" y="145"/>
                      <a:pt x="152" y="137"/>
                    </a:cubicBezTo>
                    <a:cubicBezTo>
                      <a:pt x="152" y="128"/>
                      <a:pt x="159" y="121"/>
                      <a:pt x="168" y="121"/>
                    </a:cubicBezTo>
                    <a:cubicBezTo>
                      <a:pt x="183" y="121"/>
                      <a:pt x="183" y="121"/>
                      <a:pt x="183" y="121"/>
                    </a:cubicBezTo>
                    <a:lnTo>
                      <a:pt x="183" y="152"/>
                    </a:lnTo>
                    <a:close/>
                    <a:moveTo>
                      <a:pt x="213" y="121"/>
                    </a:moveTo>
                    <a:cubicBezTo>
                      <a:pt x="229" y="121"/>
                      <a:pt x="229" y="121"/>
                      <a:pt x="229" y="121"/>
                    </a:cubicBezTo>
                    <a:cubicBezTo>
                      <a:pt x="237" y="121"/>
                      <a:pt x="244" y="128"/>
                      <a:pt x="244" y="137"/>
                    </a:cubicBezTo>
                    <a:cubicBezTo>
                      <a:pt x="244" y="145"/>
                      <a:pt x="237" y="152"/>
                      <a:pt x="229" y="152"/>
                    </a:cubicBezTo>
                    <a:cubicBezTo>
                      <a:pt x="213" y="152"/>
                      <a:pt x="213" y="152"/>
                      <a:pt x="213" y="152"/>
                    </a:cubicBezTo>
                    <a:lnTo>
                      <a:pt x="213" y="121"/>
                    </a:lnTo>
                    <a:close/>
                    <a:moveTo>
                      <a:pt x="335" y="243"/>
                    </a:moveTo>
                    <a:cubicBezTo>
                      <a:pt x="213" y="243"/>
                      <a:pt x="213" y="243"/>
                      <a:pt x="213" y="243"/>
                    </a:cubicBezTo>
                    <a:cubicBezTo>
                      <a:pt x="213" y="182"/>
                      <a:pt x="213" y="182"/>
                      <a:pt x="213" y="182"/>
                    </a:cubicBezTo>
                    <a:cubicBezTo>
                      <a:pt x="229" y="182"/>
                      <a:pt x="229" y="182"/>
                      <a:pt x="229" y="182"/>
                    </a:cubicBezTo>
                    <a:cubicBezTo>
                      <a:pt x="254" y="182"/>
                      <a:pt x="274" y="162"/>
                      <a:pt x="274" y="137"/>
                    </a:cubicBezTo>
                    <a:cubicBezTo>
                      <a:pt x="274" y="111"/>
                      <a:pt x="254" y="91"/>
                      <a:pt x="229" y="91"/>
                    </a:cubicBezTo>
                    <a:cubicBezTo>
                      <a:pt x="213" y="91"/>
                      <a:pt x="213" y="91"/>
                      <a:pt x="213" y="91"/>
                    </a:cubicBezTo>
                    <a:cubicBezTo>
                      <a:pt x="213" y="30"/>
                      <a:pt x="213" y="30"/>
                      <a:pt x="213" y="30"/>
                    </a:cubicBezTo>
                    <a:cubicBezTo>
                      <a:pt x="335" y="30"/>
                      <a:pt x="335" y="30"/>
                      <a:pt x="335" y="30"/>
                    </a:cubicBezTo>
                    <a:lnTo>
                      <a:pt x="335" y="243"/>
                    </a:lnTo>
                    <a:close/>
                    <a:moveTo>
                      <a:pt x="335" y="243"/>
                    </a:moveTo>
                    <a:cubicBezTo>
                      <a:pt x="335" y="243"/>
                      <a:pt x="335" y="243"/>
                      <a:pt x="335" y="24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Freeform 33">
                <a:extLst>
                  <a:ext uri="{FF2B5EF4-FFF2-40B4-BE49-F238E27FC236}">
                    <a16:creationId xmlns:a16="http://schemas.microsoft.com/office/drawing/2014/main" id="{FC117C01-C443-437D-A37F-6EE8049248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Freeform 34">
                <a:extLst>
                  <a:ext uri="{FF2B5EF4-FFF2-40B4-BE49-F238E27FC236}">
                    <a16:creationId xmlns:a16="http://schemas.microsoft.com/office/drawing/2014/main" id="{CD2F1601-F3D3-491A-A1B9-82D433A78E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4" name="Freeform 35">
                <a:extLst>
                  <a:ext uri="{FF2B5EF4-FFF2-40B4-BE49-F238E27FC236}">
                    <a16:creationId xmlns:a16="http://schemas.microsoft.com/office/drawing/2014/main" id="{9099439B-B90A-4372-88CD-5B0A8EB8A6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" name="Freeform 36">
                <a:extLst>
                  <a:ext uri="{FF2B5EF4-FFF2-40B4-BE49-F238E27FC236}">
                    <a16:creationId xmlns:a16="http://schemas.microsoft.com/office/drawing/2014/main" id="{8F3F5E5F-C37C-44DD-9643-E851A2E0CB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869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7" name="Freeform 37">
                <a:extLst>
                  <a:ext uri="{FF2B5EF4-FFF2-40B4-BE49-F238E27FC236}">
                    <a16:creationId xmlns:a16="http://schemas.microsoft.com/office/drawing/2014/main" id="{1C6FFF6F-768A-4E01-9A56-7DF9E00DF7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869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8" name="Freeform 38">
                <a:extLst>
                  <a:ext uri="{FF2B5EF4-FFF2-40B4-BE49-F238E27FC236}">
                    <a16:creationId xmlns:a16="http://schemas.microsoft.com/office/drawing/2014/main" id="{B4E92682-3C50-4551-851B-9B403D9D49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869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Freeform 39">
                <a:extLst>
                  <a:ext uri="{FF2B5EF4-FFF2-40B4-BE49-F238E27FC236}">
                    <a16:creationId xmlns:a16="http://schemas.microsoft.com/office/drawing/2014/main" id="{48009654-3915-4D48-BA99-455AEB34AE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0" name="Freeform 40">
                <a:extLst>
                  <a:ext uri="{FF2B5EF4-FFF2-40B4-BE49-F238E27FC236}">
                    <a16:creationId xmlns:a16="http://schemas.microsoft.com/office/drawing/2014/main" id="{D800FC3C-E85D-416D-AC3E-B3D2D16F10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2 w 48"/>
                  <a:gd name="T13" fmla="*/ 16 h 48"/>
                  <a:gd name="T14" fmla="*/ 32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1" name="Freeform 41">
                <a:extLst>
                  <a:ext uri="{FF2B5EF4-FFF2-40B4-BE49-F238E27FC236}">
                    <a16:creationId xmlns:a16="http://schemas.microsoft.com/office/drawing/2014/main" id="{68FAF9EA-F9D9-4800-965B-D959CEDA5B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" name="Freeform 42">
                <a:extLst>
                  <a:ext uri="{FF2B5EF4-FFF2-40B4-BE49-F238E27FC236}">
                    <a16:creationId xmlns:a16="http://schemas.microsoft.com/office/drawing/2014/main" id="{8902A972-0C9D-48A1-9296-23809A347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" y="2940"/>
                <a:ext cx="48" cy="48"/>
              </a:xfrm>
              <a:custGeom>
                <a:avLst/>
                <a:gdLst>
                  <a:gd name="T0" fmla="*/ 0 w 48"/>
                  <a:gd name="T1" fmla="*/ 48 h 48"/>
                  <a:gd name="T2" fmla="*/ 48 w 48"/>
                  <a:gd name="T3" fmla="*/ 48 h 48"/>
                  <a:gd name="T4" fmla="*/ 48 w 48"/>
                  <a:gd name="T5" fmla="*/ 0 h 48"/>
                  <a:gd name="T6" fmla="*/ 0 w 48"/>
                  <a:gd name="T7" fmla="*/ 0 h 48"/>
                  <a:gd name="T8" fmla="*/ 0 w 48"/>
                  <a:gd name="T9" fmla="*/ 48 h 48"/>
                  <a:gd name="T10" fmla="*/ 16 w 48"/>
                  <a:gd name="T11" fmla="*/ 16 h 48"/>
                  <a:gd name="T12" fmla="*/ 31 w 48"/>
                  <a:gd name="T13" fmla="*/ 16 h 48"/>
                  <a:gd name="T14" fmla="*/ 31 w 48"/>
                  <a:gd name="T15" fmla="*/ 32 h 48"/>
                  <a:gd name="T16" fmla="*/ 16 w 48"/>
                  <a:gd name="T17" fmla="*/ 32 h 48"/>
                  <a:gd name="T18" fmla="*/ 16 w 48"/>
                  <a:gd name="T19" fmla="*/ 16 h 48"/>
                  <a:gd name="T20" fmla="*/ 16 w 48"/>
                  <a:gd name="T21" fmla="*/ 16 h 48"/>
                  <a:gd name="T22" fmla="*/ 16 w 48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0" y="48"/>
                    </a:moveTo>
                    <a:lnTo>
                      <a:pt x="48" y="48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1" y="16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Freeform 43">
                <a:extLst>
                  <a:ext uri="{FF2B5EF4-FFF2-40B4-BE49-F238E27FC236}">
                    <a16:creationId xmlns:a16="http://schemas.microsoft.com/office/drawing/2014/main" id="{2671FBE9-E693-4990-BA44-704618E90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940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Freeform 44">
                <a:extLst>
                  <a:ext uri="{FF2B5EF4-FFF2-40B4-BE49-F238E27FC236}">
                    <a16:creationId xmlns:a16="http://schemas.microsoft.com/office/drawing/2014/main" id="{E405AF63-DF86-4988-9AEA-1F5824FC7F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" y="2940"/>
                <a:ext cx="47" cy="48"/>
              </a:xfrm>
              <a:custGeom>
                <a:avLst/>
                <a:gdLst>
                  <a:gd name="T0" fmla="*/ 0 w 47"/>
                  <a:gd name="T1" fmla="*/ 48 h 48"/>
                  <a:gd name="T2" fmla="*/ 47 w 47"/>
                  <a:gd name="T3" fmla="*/ 48 h 48"/>
                  <a:gd name="T4" fmla="*/ 47 w 47"/>
                  <a:gd name="T5" fmla="*/ 0 h 48"/>
                  <a:gd name="T6" fmla="*/ 0 w 47"/>
                  <a:gd name="T7" fmla="*/ 0 h 48"/>
                  <a:gd name="T8" fmla="*/ 0 w 47"/>
                  <a:gd name="T9" fmla="*/ 48 h 48"/>
                  <a:gd name="T10" fmla="*/ 16 w 47"/>
                  <a:gd name="T11" fmla="*/ 16 h 48"/>
                  <a:gd name="T12" fmla="*/ 32 w 47"/>
                  <a:gd name="T13" fmla="*/ 16 h 48"/>
                  <a:gd name="T14" fmla="*/ 32 w 47"/>
                  <a:gd name="T15" fmla="*/ 32 h 48"/>
                  <a:gd name="T16" fmla="*/ 16 w 47"/>
                  <a:gd name="T17" fmla="*/ 32 h 48"/>
                  <a:gd name="T18" fmla="*/ 16 w 47"/>
                  <a:gd name="T19" fmla="*/ 16 h 48"/>
                  <a:gd name="T20" fmla="*/ 16 w 47"/>
                  <a:gd name="T21" fmla="*/ 16 h 48"/>
                  <a:gd name="T22" fmla="*/ 16 w 47"/>
                  <a:gd name="T2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48">
                    <a:moveTo>
                      <a:pt x="0" y="48"/>
                    </a:moveTo>
                    <a:lnTo>
                      <a:pt x="47" y="4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moveTo>
                      <a:pt x="16" y="16"/>
                    </a:moveTo>
                    <a:lnTo>
                      <a:pt x="32" y="16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16"/>
                    </a:lnTo>
                    <a:moveTo>
                      <a:pt x="16" y="16"/>
                    </a:moveTo>
                    <a:lnTo>
                      <a:pt x="16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Rectangle 45">
                <a:extLst>
                  <a:ext uri="{FF2B5EF4-FFF2-40B4-BE49-F238E27FC236}">
                    <a16:creationId xmlns:a16="http://schemas.microsoft.com/office/drawing/2014/main" id="{30092474-9120-44F9-8DD2-B654CCBB4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" y="3012"/>
                <a:ext cx="174" cy="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Rectangle 46">
                <a:extLst>
                  <a:ext uri="{FF2B5EF4-FFF2-40B4-BE49-F238E27FC236}">
                    <a16:creationId xmlns:a16="http://schemas.microsoft.com/office/drawing/2014/main" id="{CE9DE08B-C29F-4C86-A036-F8F02A675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" y="3012"/>
                <a:ext cx="15" cy="1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67" name="Retângulo 66"/>
          <p:cNvSpPr/>
          <p:nvPr/>
        </p:nvSpPr>
        <p:spPr>
          <a:xfrm>
            <a:off x="1558572" y="2036970"/>
            <a:ext cx="4367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PORTE DA EMPRESA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Retângulo 67"/>
          <p:cNvSpPr/>
          <p:nvPr/>
        </p:nvSpPr>
        <p:spPr>
          <a:xfrm>
            <a:off x="7351538" y="2026615"/>
            <a:ext cx="4367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SETOR DE ATUAÇÃO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9" name="Agrupar 68"/>
          <p:cNvGrpSpPr/>
          <p:nvPr/>
        </p:nvGrpSpPr>
        <p:grpSpPr>
          <a:xfrm>
            <a:off x="6140766" y="1726751"/>
            <a:ext cx="1080000" cy="1080000"/>
            <a:chOff x="7139764" y="1289579"/>
            <a:chExt cx="1047049" cy="1047049"/>
          </a:xfrm>
        </p:grpSpPr>
        <p:sp>
          <p:nvSpPr>
            <p:cNvPr id="70" name="Elipse 69"/>
            <p:cNvSpPr/>
            <p:nvPr/>
          </p:nvSpPr>
          <p:spPr>
            <a:xfrm>
              <a:off x="7139764" y="1289579"/>
              <a:ext cx="1047049" cy="10470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9B2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u="sng"/>
            </a:p>
          </p:txBody>
        </p:sp>
        <p:pic>
          <p:nvPicPr>
            <p:cNvPr id="71" name="Imagem 70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1288" y="1439741"/>
              <a:ext cx="684000" cy="684000"/>
            </a:xfrm>
            <a:prstGeom prst="rect">
              <a:avLst/>
            </a:prstGeom>
          </p:spPr>
        </p:pic>
      </p:grpSp>
      <p:graphicFrame>
        <p:nvGraphicFramePr>
          <p:cNvPr id="72" name="Gráfico 71"/>
          <p:cNvGraphicFramePr/>
          <p:nvPr>
            <p:extLst>
              <p:ext uri="{D42A27DB-BD31-4B8C-83A1-F6EECF244321}">
                <p14:modId xmlns:p14="http://schemas.microsoft.com/office/powerpoint/2010/main" val="2109886261"/>
              </p:ext>
            </p:extLst>
          </p:nvPr>
        </p:nvGraphicFramePr>
        <p:xfrm>
          <a:off x="1008983" y="2897464"/>
          <a:ext cx="4437042" cy="3263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3" name="Gráfico 72"/>
          <p:cNvGraphicFramePr/>
          <p:nvPr>
            <p:extLst>
              <p:ext uri="{D42A27DB-BD31-4B8C-83A1-F6EECF244321}">
                <p14:modId xmlns:p14="http://schemas.microsoft.com/office/powerpoint/2010/main" val="3917382499"/>
              </p:ext>
            </p:extLst>
          </p:nvPr>
        </p:nvGraphicFramePr>
        <p:xfrm>
          <a:off x="6680766" y="2924098"/>
          <a:ext cx="5172742" cy="3263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6" name="Retângulo 75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62615" y="152546"/>
            <a:ext cx="877661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152400" y="264331"/>
            <a:ext cx="8582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noProof="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Recomendação do Sebraetec | NPS</a:t>
            </a:r>
            <a:endParaRPr kumimoji="0" lang="pt-B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84" name="Retângulo 83">
            <a:hlinkClick r:id="rId6" action="ppaction://hlinksldjump"/>
          </p:cNvPr>
          <p:cNvSpPr/>
          <p:nvPr/>
        </p:nvSpPr>
        <p:spPr>
          <a:xfrm>
            <a:off x="6123989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85" name="Retângulo 84">
            <a:hlinkClick r:id="rId7" action="ppaction://hlinksldjump"/>
          </p:cNvPr>
          <p:cNvSpPr/>
          <p:nvPr/>
        </p:nvSpPr>
        <p:spPr>
          <a:xfrm>
            <a:off x="7643319" y="1090475"/>
            <a:ext cx="1361890" cy="313176"/>
          </a:xfrm>
          <a:prstGeom prst="rect">
            <a:avLst/>
          </a:prstGeom>
          <a:solidFill>
            <a:srgbClr val="0E78B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86" name="Retângulo 85">
            <a:hlinkClick r:id="rId8" action="ppaction://hlinksldjump"/>
          </p:cNvPr>
          <p:cNvSpPr/>
          <p:nvPr/>
        </p:nvSpPr>
        <p:spPr>
          <a:xfrm>
            <a:off x="4604115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</p:spTree>
    <p:extLst>
      <p:ext uri="{BB962C8B-B14F-4D97-AF65-F5344CB8AC3E}">
        <p14:creationId xmlns:p14="http://schemas.microsoft.com/office/powerpoint/2010/main" val="14485024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edifício, interior&#10;&#10;Descrição gerada automaticamente">
            <a:extLst>
              <a:ext uri="{FF2B5EF4-FFF2-40B4-BE49-F238E27FC236}">
                <a16:creationId xmlns:a16="http://schemas.microsoft.com/office/drawing/2014/main" id="{A9393538-D2DC-4C6C-B0C5-09F87C6F44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66" r="7489" b="11976"/>
          <a:stretch/>
        </p:blipFill>
        <p:spPr>
          <a:xfrm>
            <a:off x="0" y="0"/>
            <a:ext cx="12191997" cy="6865456"/>
          </a:xfrm>
          <a:prstGeom prst="rect">
            <a:avLst/>
          </a:prstGeom>
        </p:spPr>
      </p:pic>
      <p:sp>
        <p:nvSpPr>
          <p:cNvPr id="8" name="Shape 11">
            <a:extLst>
              <a:ext uri="{FF2B5EF4-FFF2-40B4-BE49-F238E27FC236}">
                <a16:creationId xmlns:a16="http://schemas.microsoft.com/office/drawing/2014/main" id="{71C6A429-00AC-43A5-B50B-B55E167CBE55}"/>
              </a:ext>
            </a:extLst>
          </p:cNvPr>
          <p:cNvSpPr/>
          <p:nvPr/>
        </p:nvSpPr>
        <p:spPr>
          <a:xfrm>
            <a:off x="1" y="-4971"/>
            <a:ext cx="12191998" cy="6865455"/>
          </a:xfrm>
          <a:prstGeom prst="rect">
            <a:avLst/>
          </a:prstGeom>
          <a:solidFill>
            <a:schemeClr val="accent1">
              <a:lumMod val="50000"/>
              <a:alpha val="78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7C5C2BC-DF58-4E6B-AAFA-5F8ECD708DE3}"/>
              </a:ext>
            </a:extLst>
          </p:cNvPr>
          <p:cNvSpPr txBox="1"/>
          <p:nvPr/>
        </p:nvSpPr>
        <p:spPr>
          <a:xfrm>
            <a:off x="901993" y="2993406"/>
            <a:ext cx="10388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dirty="0">
                <a:solidFill>
                  <a:prstClr val="white">
                    <a:lumMod val="95000"/>
                  </a:prstClr>
                </a:solidFill>
                <a:latin typeface="Oswald Light" panose="00000400000000000000" pitchFamily="2" charset="0"/>
              </a:rPr>
              <a:t>SÍNTESE DA PESQUISA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>
                <a:solidFill>
                  <a:srgbClr val="FFC000"/>
                </a:solidFill>
                <a:latin typeface="Oswald Light" panose="00000400000000000000" pitchFamily="2" charset="0"/>
              </a:rPr>
              <a:t>SEBRAETEC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Oswald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089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edifício, interior&#10;&#10;Descrição gerada automaticamente">
            <a:extLst>
              <a:ext uri="{FF2B5EF4-FFF2-40B4-BE49-F238E27FC236}">
                <a16:creationId xmlns:a16="http://schemas.microsoft.com/office/drawing/2014/main" id="{A9393538-D2DC-4C6C-B0C5-09F87C6F44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66" r="7489" b="11976"/>
          <a:stretch/>
        </p:blipFill>
        <p:spPr>
          <a:xfrm>
            <a:off x="0" y="0"/>
            <a:ext cx="12191997" cy="6865456"/>
          </a:xfrm>
          <a:prstGeom prst="rect">
            <a:avLst/>
          </a:prstGeom>
        </p:spPr>
      </p:pic>
      <p:sp>
        <p:nvSpPr>
          <p:cNvPr id="8" name="Shape 11">
            <a:extLst>
              <a:ext uri="{FF2B5EF4-FFF2-40B4-BE49-F238E27FC236}">
                <a16:creationId xmlns:a16="http://schemas.microsoft.com/office/drawing/2014/main" id="{71C6A429-00AC-43A5-B50B-B55E167CBE55}"/>
              </a:ext>
            </a:extLst>
          </p:cNvPr>
          <p:cNvSpPr/>
          <p:nvPr/>
        </p:nvSpPr>
        <p:spPr>
          <a:xfrm>
            <a:off x="2" y="-7455"/>
            <a:ext cx="12191998" cy="6865455"/>
          </a:xfrm>
          <a:prstGeom prst="rect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1016226" y="2408085"/>
            <a:ext cx="10275430" cy="3926062"/>
            <a:chOff x="1016226" y="1996476"/>
            <a:chExt cx="10275430" cy="3926062"/>
          </a:xfrm>
        </p:grpSpPr>
        <p:sp>
          <p:nvSpPr>
            <p:cNvPr id="9" name="Retângulo 8"/>
            <p:cNvSpPr/>
            <p:nvPr/>
          </p:nvSpPr>
          <p:spPr>
            <a:xfrm>
              <a:off x="1016226" y="2356476"/>
              <a:ext cx="2028825" cy="3566062"/>
            </a:xfrm>
            <a:prstGeom prst="rect">
              <a:avLst/>
            </a:prstGeom>
            <a:solidFill>
              <a:srgbClr val="00C1B6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5073876" y="2352845"/>
              <a:ext cx="2028825" cy="3566062"/>
            </a:xfrm>
            <a:prstGeom prst="rect">
              <a:avLst/>
            </a:prstGeom>
            <a:solidFill>
              <a:srgbClr val="FF8F3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/>
            <p:cNvSpPr/>
            <p:nvPr/>
          </p:nvSpPr>
          <p:spPr>
            <a:xfrm>
              <a:off x="1580638" y="1996476"/>
              <a:ext cx="900000" cy="90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/>
            <p:cNvSpPr/>
            <p:nvPr/>
          </p:nvSpPr>
          <p:spPr>
            <a:xfrm>
              <a:off x="5638288" y="1996476"/>
              <a:ext cx="900000" cy="90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7102701" y="2348963"/>
              <a:ext cx="2028825" cy="3566062"/>
            </a:xfrm>
            <a:prstGeom prst="rect">
              <a:avLst/>
            </a:prstGeom>
            <a:solidFill>
              <a:srgbClr val="FE445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045051" y="2356476"/>
              <a:ext cx="2028825" cy="3566062"/>
            </a:xfrm>
            <a:prstGeom prst="rect">
              <a:avLst/>
            </a:prstGeom>
            <a:solidFill>
              <a:srgbClr val="00B2E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/>
            <p:cNvSpPr/>
            <p:nvPr/>
          </p:nvSpPr>
          <p:spPr>
            <a:xfrm>
              <a:off x="7667113" y="1996476"/>
              <a:ext cx="900000" cy="90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/>
            <p:cNvSpPr/>
            <p:nvPr/>
          </p:nvSpPr>
          <p:spPr>
            <a:xfrm>
              <a:off x="3589666" y="1996476"/>
              <a:ext cx="900000" cy="90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1047800" y="4221217"/>
              <a:ext cx="20288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QUALIDADE DO CONTEÚDO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3067790" y="4221216"/>
              <a:ext cx="20288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SATISFAÇÃO </a:t>
              </a:r>
            </a:p>
            <a:p>
              <a:pPr algn="ctr"/>
              <a:r>
                <a:rPr lang="pt-BR" sz="2000" dirty="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GERAL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5031071" y="4307065"/>
              <a:ext cx="21938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APLICABILIDADE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7143115" y="4307065"/>
              <a:ext cx="20288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EFETIVIDADE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9131526" y="2348963"/>
              <a:ext cx="2028825" cy="356606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/>
            <p:cNvSpPr/>
            <p:nvPr/>
          </p:nvSpPr>
          <p:spPr>
            <a:xfrm>
              <a:off x="9695938" y="1996476"/>
              <a:ext cx="900000" cy="90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9023724" y="4307065"/>
              <a:ext cx="22679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RECOMENDAÇÃO</a:t>
              </a: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1580636" y="3213006"/>
              <a:ext cx="900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9,1</a:t>
              </a: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3603563" y="3213006"/>
              <a:ext cx="900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9,1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5618491" y="3213006"/>
              <a:ext cx="900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8,1</a:t>
              </a: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7667112" y="3203481"/>
              <a:ext cx="900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7,8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9695937" y="3206595"/>
              <a:ext cx="900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78,6</a:t>
              </a:r>
            </a:p>
          </p:txBody>
        </p:sp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639" y="2218340"/>
              <a:ext cx="432000" cy="432000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0462" y="2135820"/>
              <a:ext cx="432000" cy="432000"/>
            </a:xfrm>
            <a:prstGeom prst="rect">
              <a:avLst/>
            </a:prstGeom>
          </p:spPr>
        </p:pic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9323" y="2226248"/>
              <a:ext cx="432000" cy="432000"/>
            </a:xfrm>
            <a:prstGeom prst="rect">
              <a:avLst/>
            </a:prstGeom>
          </p:spPr>
        </p:pic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2268" y="2195750"/>
              <a:ext cx="432000" cy="432000"/>
            </a:xfrm>
            <a:prstGeom prst="rect">
              <a:avLst/>
            </a:prstGeom>
          </p:spPr>
        </p:pic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9613" y="2173081"/>
              <a:ext cx="432000" cy="432000"/>
            </a:xfrm>
            <a:prstGeom prst="rect">
              <a:avLst/>
            </a:prstGeom>
          </p:spPr>
        </p:pic>
        <p:cxnSp>
          <p:nvCxnSpPr>
            <p:cNvPr id="34" name="Conector reto 33"/>
            <p:cNvCxnSpPr/>
            <p:nvPr/>
          </p:nvCxnSpPr>
          <p:spPr>
            <a:xfrm>
              <a:off x="1666875" y="4100379"/>
              <a:ext cx="720000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>
              <a:off x="3667125" y="4100379"/>
              <a:ext cx="720000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>
              <a:off x="5676900" y="4100379"/>
              <a:ext cx="720000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>
              <a:off x="7781925" y="4090854"/>
              <a:ext cx="720000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>
              <a:off x="9791700" y="4090854"/>
              <a:ext cx="720000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C7C5C2BC-DF58-4E6B-AAFA-5F8ECD708DE3}"/>
              </a:ext>
            </a:extLst>
          </p:cNvPr>
          <p:cNvSpPr txBox="1"/>
          <p:nvPr/>
        </p:nvSpPr>
        <p:spPr>
          <a:xfrm>
            <a:off x="903647" y="669762"/>
            <a:ext cx="103880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dirty="0">
                <a:solidFill>
                  <a:prstClr val="white">
                    <a:lumMod val="95000"/>
                  </a:prstClr>
                </a:solidFill>
                <a:latin typeface="Oswald Light" panose="00000400000000000000" pitchFamily="2" charset="0"/>
              </a:rPr>
              <a:t>AVALIAÇÃO DO </a:t>
            </a:r>
            <a:r>
              <a:rPr lang="pt-BR" sz="4800" b="1" dirty="0">
                <a:solidFill>
                  <a:srgbClr val="FFC000"/>
                </a:solidFill>
                <a:latin typeface="Oswald Light" panose="00000400000000000000" pitchFamily="2" charset="0"/>
              </a:rPr>
              <a:t>SEBRAETEC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 Light" panose="00000400000000000000" pitchFamily="2" charset="0"/>
              </a:rPr>
              <a:t>Atendidos em 2020</a:t>
            </a:r>
          </a:p>
        </p:txBody>
      </p:sp>
    </p:spTree>
    <p:extLst>
      <p:ext uri="{BB962C8B-B14F-4D97-AF65-F5344CB8AC3E}">
        <p14:creationId xmlns:p14="http://schemas.microsoft.com/office/powerpoint/2010/main" val="6534237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-419100" y="275198"/>
            <a:ext cx="12561188" cy="6290769"/>
            <a:chOff x="-419100" y="275198"/>
            <a:chExt cx="12561188" cy="6290769"/>
          </a:xfrm>
        </p:grpSpPr>
        <p:sp>
          <p:nvSpPr>
            <p:cNvPr id="69" name="Retângulo: Cantos Arredondados 68">
              <a:extLst>
                <a:ext uri="{FF2B5EF4-FFF2-40B4-BE49-F238E27FC236}">
                  <a16:creationId xmlns:a16="http://schemas.microsoft.com/office/drawing/2014/main" id="{837C4278-2320-43A1-AE0D-C83EBCE74836}"/>
                </a:ext>
              </a:extLst>
            </p:cNvPr>
            <p:cNvSpPr/>
            <p:nvPr/>
          </p:nvSpPr>
          <p:spPr>
            <a:xfrm>
              <a:off x="-419100" y="2095858"/>
              <a:ext cx="12525375" cy="396000"/>
            </a:xfrm>
            <a:prstGeom prst="roundRect">
              <a:avLst>
                <a:gd name="adj" fmla="val 50000"/>
              </a:avLst>
            </a:prstGeom>
            <a:solidFill>
              <a:srgbClr val="1A4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41" name="Прямая соединительная линия 85">
              <a:extLst>
                <a:ext uri="{FF2B5EF4-FFF2-40B4-BE49-F238E27FC236}">
                  <a16:creationId xmlns:a16="http://schemas.microsoft.com/office/drawing/2014/main" id="{D051DA25-C924-4CAE-880C-954BA7AAC23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98054" y="2346676"/>
              <a:ext cx="0" cy="349200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 cap="rnd" cmpd="sng" algn="ctr">
              <a:solidFill>
                <a:srgbClr val="C4CACB"/>
              </a:solidFill>
              <a:prstDash val="sysDot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Прямая соединительная линия 115">
              <a:extLst>
                <a:ext uri="{FF2B5EF4-FFF2-40B4-BE49-F238E27FC236}">
                  <a16:creationId xmlns:a16="http://schemas.microsoft.com/office/drawing/2014/main" id="{D5813E64-78DB-4D17-9787-B3263ABFF5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953964" y="2346677"/>
              <a:ext cx="0" cy="349200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 cap="rnd" cmpd="sng" algn="ctr">
              <a:solidFill>
                <a:srgbClr val="C4CACB"/>
              </a:solidFill>
              <a:prstDash val="sysDot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Прямая соединительная линия 105">
              <a:extLst>
                <a:ext uri="{FF2B5EF4-FFF2-40B4-BE49-F238E27FC236}">
                  <a16:creationId xmlns:a16="http://schemas.microsoft.com/office/drawing/2014/main" id="{31EEC72F-9097-44F8-8F27-4A9A20BF052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86205" y="2346677"/>
              <a:ext cx="0" cy="349200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 cap="rnd" cmpd="sng" algn="ctr">
              <a:solidFill>
                <a:srgbClr val="C4CACB"/>
              </a:solidFill>
              <a:prstDash val="sysDot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Прямая соединительная линия 95">
              <a:extLst>
                <a:ext uri="{FF2B5EF4-FFF2-40B4-BE49-F238E27FC236}">
                  <a16:creationId xmlns:a16="http://schemas.microsoft.com/office/drawing/2014/main" id="{8DB62CBE-83B6-402B-936D-C4A62C2A872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45182" y="2346676"/>
              <a:ext cx="0" cy="349200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 cap="rnd" cmpd="sng" algn="ctr">
              <a:solidFill>
                <a:srgbClr val="C4CACB"/>
              </a:solidFill>
              <a:prstDash val="sysDot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Прямая соединительная линия 50">
              <a:extLst>
                <a:ext uri="{FF2B5EF4-FFF2-40B4-BE49-F238E27FC236}">
                  <a16:creationId xmlns:a16="http://schemas.microsoft.com/office/drawing/2014/main" id="{D1BCA1FB-DFD9-4B81-AF21-F8AF6C340C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74681" y="2346676"/>
              <a:ext cx="0" cy="349200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 cap="rnd" cmpd="sng" algn="ctr">
              <a:solidFill>
                <a:srgbClr val="C4CACB"/>
              </a:solidFill>
              <a:prstDash val="sysDot"/>
              <a:miter lim="400000"/>
              <a:headEnd type="none" w="med" len="med"/>
              <a:tailEnd type="none" w="med" len="med"/>
            </a:ln>
            <a:effectLst/>
          </p:spPr>
        </p:cxnSp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id="{8B0EEF80-4E8A-4D4F-BFC5-8BE79E74C913}"/>
                </a:ext>
              </a:extLst>
            </p:cNvPr>
            <p:cNvSpPr txBox="1"/>
            <p:nvPr/>
          </p:nvSpPr>
          <p:spPr>
            <a:xfrm>
              <a:off x="868027" y="275198"/>
              <a:ext cx="31502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5400" dirty="0">
                  <a:solidFill>
                    <a:srgbClr val="3494BA"/>
                  </a:solidFill>
                  <a:latin typeface="Oswald Medium" panose="00000600000000000000" pitchFamily="2" charset="0"/>
                  <a:ea typeface="Futura-Black" panose="02020500000000000000" pitchFamily="18" charset="0"/>
                  <a:cs typeface="Futura-Black" panose="02020500000000000000" pitchFamily="18" charset="0"/>
                </a:rPr>
                <a:t>HISTÓRICO</a:t>
              </a:r>
              <a:endPara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endParaRPr>
            </a:p>
          </p:txBody>
        </p:sp>
        <p:sp>
          <p:nvSpPr>
            <p:cNvPr id="71" name="CaixaDeTexto 70">
              <a:extLst>
                <a:ext uri="{FF2B5EF4-FFF2-40B4-BE49-F238E27FC236}">
                  <a16:creationId xmlns:a16="http://schemas.microsoft.com/office/drawing/2014/main" id="{84FEDF9F-CE45-45EA-9881-A20E634B1B60}"/>
                </a:ext>
              </a:extLst>
            </p:cNvPr>
            <p:cNvSpPr txBox="1"/>
            <p:nvPr/>
          </p:nvSpPr>
          <p:spPr>
            <a:xfrm>
              <a:off x="1144743" y="1020111"/>
              <a:ext cx="77957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0" i="1" u="none" strike="noStrike" kern="1200" cap="none" spc="600" normalizeH="0" baseline="0" noProof="0" dirty="0">
                  <a:ln>
                    <a:noFill/>
                  </a:ln>
                  <a:solidFill>
                    <a:srgbClr val="2B474D"/>
                  </a:solidFill>
                  <a:effectLst/>
                  <a:uLnTx/>
                  <a:uFillTx/>
                  <a:latin typeface="Oswald" panose="00000500000000000000" pitchFamily="2" charset="0"/>
                  <a:ea typeface="Futura-Black" panose="02020500000000000000" pitchFamily="18" charset="0"/>
                  <a:cs typeface="Futura-Black" panose="02020500000000000000" pitchFamily="18" charset="0"/>
                </a:rPr>
                <a:t>DA AVALIAÇÃO DO SEBRAETEC</a:t>
              </a:r>
            </a:p>
          </p:txBody>
        </p:sp>
        <p:cxnSp>
          <p:nvCxnSpPr>
            <p:cNvPr id="68" name="Прямая соединительная линия 105">
              <a:extLst>
                <a:ext uri="{FF2B5EF4-FFF2-40B4-BE49-F238E27FC236}">
                  <a16:creationId xmlns:a16="http://schemas.microsoft.com/office/drawing/2014/main" id="{31EEC72F-9097-44F8-8F27-4A9A20BF052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583539" y="2346677"/>
              <a:ext cx="0" cy="349200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 cap="rnd" cmpd="sng" algn="ctr">
              <a:solidFill>
                <a:srgbClr val="C4CACB"/>
              </a:solidFill>
              <a:prstDash val="sysDot"/>
              <a:miter lim="400000"/>
              <a:headEnd type="none" w="med" len="med"/>
              <a:tailEnd type="none" w="med" len="med"/>
            </a:ln>
            <a:effectLst/>
          </p:spPr>
        </p:cxnSp>
        <p:sp>
          <p:nvSpPr>
            <p:cNvPr id="35" name="Кружок">
              <a:extLst>
                <a:ext uri="{FF2B5EF4-FFF2-40B4-BE49-F238E27FC236}">
                  <a16:creationId xmlns:a16="http://schemas.microsoft.com/office/drawing/2014/main" id="{EDEB9B60-8C3A-4CB2-9B89-CCBCD41BF01B}"/>
                </a:ext>
              </a:extLst>
            </p:cNvPr>
            <p:cNvSpPr/>
            <p:nvPr/>
          </p:nvSpPr>
          <p:spPr>
            <a:xfrm>
              <a:off x="5890972" y="5724524"/>
              <a:ext cx="1091699" cy="841442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1400" dirty="0">
                  <a:solidFill>
                    <a:srgbClr val="FFFFFF"/>
                  </a:solidFill>
                  <a:latin typeface="Oswald" panose="00000500000000000000" pitchFamily="2" charset="0"/>
                  <a:sym typeface="Helvetica Neue Medium"/>
                </a:rPr>
                <a:t>Atendidos</a:t>
              </a:r>
            </a:p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1400" dirty="0">
                  <a:solidFill>
                    <a:srgbClr val="FFFFFF"/>
                  </a:solidFill>
                  <a:latin typeface="Oswald" panose="00000500000000000000" pitchFamily="2" charset="0"/>
                  <a:sym typeface="Helvetica Neue Medium"/>
                </a:rPr>
                <a:t>em 2017</a:t>
              </a:r>
            </a:p>
          </p:txBody>
        </p:sp>
        <p:sp>
          <p:nvSpPr>
            <p:cNvPr id="36" name="Кружок">
              <a:extLst>
                <a:ext uri="{FF2B5EF4-FFF2-40B4-BE49-F238E27FC236}">
                  <a16:creationId xmlns:a16="http://schemas.microsoft.com/office/drawing/2014/main" id="{93F4C17E-CF5E-41FD-B2FE-F3D6A067CC60}"/>
                </a:ext>
              </a:extLst>
            </p:cNvPr>
            <p:cNvSpPr/>
            <p:nvPr/>
          </p:nvSpPr>
          <p:spPr>
            <a:xfrm>
              <a:off x="9423883" y="5724525"/>
              <a:ext cx="1091699" cy="841442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1400" dirty="0">
                  <a:solidFill>
                    <a:srgbClr val="FFFFFF"/>
                  </a:solidFill>
                  <a:latin typeface="Oswald" panose="00000500000000000000" pitchFamily="2" charset="0"/>
                  <a:sym typeface="Helvetica Neue Medium"/>
                </a:rPr>
                <a:t>Atendidos</a:t>
              </a:r>
            </a:p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1400" dirty="0">
                  <a:solidFill>
                    <a:srgbClr val="FFFFFF"/>
                  </a:solidFill>
                  <a:latin typeface="Oswald" panose="00000500000000000000" pitchFamily="2" charset="0"/>
                  <a:sym typeface="Helvetica Neue Medium"/>
                </a:rPr>
                <a:t>em 2019</a:t>
              </a:r>
            </a:p>
          </p:txBody>
        </p:sp>
        <p:sp>
          <p:nvSpPr>
            <p:cNvPr id="37" name="Кружок">
              <a:extLst>
                <a:ext uri="{FF2B5EF4-FFF2-40B4-BE49-F238E27FC236}">
                  <a16:creationId xmlns:a16="http://schemas.microsoft.com/office/drawing/2014/main" id="{D50CA44C-DDB0-4659-BD9F-90A5105E76A9}"/>
                </a:ext>
              </a:extLst>
            </p:cNvPr>
            <p:cNvSpPr/>
            <p:nvPr/>
          </p:nvSpPr>
          <p:spPr>
            <a:xfrm>
              <a:off x="7653055" y="5724525"/>
              <a:ext cx="1091699" cy="841442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1400" dirty="0">
                  <a:solidFill>
                    <a:schemeClr val="bg1">
                      <a:lumMod val="50000"/>
                    </a:schemeClr>
                  </a:solidFill>
                  <a:latin typeface="Oswald" panose="00000500000000000000" pitchFamily="2" charset="0"/>
                  <a:sym typeface="Helvetica Neue Medium"/>
                </a:rPr>
                <a:t>Atendidos</a:t>
              </a:r>
            </a:p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1400" dirty="0">
                  <a:solidFill>
                    <a:schemeClr val="bg1">
                      <a:lumMod val="50000"/>
                    </a:schemeClr>
                  </a:solidFill>
                  <a:latin typeface="Oswald" panose="00000500000000000000" pitchFamily="2" charset="0"/>
                  <a:sym typeface="Helvetica Neue Medium"/>
                </a:rPr>
                <a:t>em 2018</a:t>
              </a:r>
            </a:p>
          </p:txBody>
        </p:sp>
        <p:sp>
          <p:nvSpPr>
            <p:cNvPr id="38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4148939" y="5724524"/>
              <a:ext cx="1091699" cy="841442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1400" dirty="0">
                  <a:solidFill>
                    <a:schemeClr val="bg1">
                      <a:lumMod val="50000"/>
                    </a:schemeClr>
                  </a:solidFill>
                  <a:latin typeface="Oswald" panose="00000500000000000000" pitchFamily="2" charset="0"/>
                  <a:sym typeface="Helvetica Neue Medium"/>
                </a:rPr>
                <a:t>Atendidos</a:t>
              </a:r>
            </a:p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1400" dirty="0">
                  <a:solidFill>
                    <a:schemeClr val="bg1">
                      <a:lumMod val="50000"/>
                    </a:schemeClr>
                  </a:solidFill>
                  <a:latin typeface="Oswald" panose="00000500000000000000" pitchFamily="2" charset="0"/>
                  <a:sym typeface="Helvetica Neue Medium"/>
                </a:rPr>
                <a:t>em 2016</a:t>
              </a:r>
            </a:p>
          </p:txBody>
        </p:sp>
        <p:sp>
          <p:nvSpPr>
            <p:cNvPr id="39" name="Кружок">
              <a:extLst>
                <a:ext uri="{FF2B5EF4-FFF2-40B4-BE49-F238E27FC236}">
                  <a16:creationId xmlns:a16="http://schemas.microsoft.com/office/drawing/2014/main" id="{1DE4B9DE-2629-4D65-8746-4A640FB9EFF9}"/>
                </a:ext>
              </a:extLst>
            </p:cNvPr>
            <p:cNvSpPr/>
            <p:nvPr/>
          </p:nvSpPr>
          <p:spPr>
            <a:xfrm>
              <a:off x="2328831" y="5724524"/>
              <a:ext cx="1091699" cy="841442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ctr" defTabSz="82517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swald" panose="00000500000000000000" pitchFamily="2" charset="0"/>
                  <a:ea typeface="+mn-ea"/>
                  <a:cs typeface="+mn-cs"/>
                  <a:sym typeface="Helvetica Neue Medium"/>
                </a:rPr>
                <a:t>Atendidos</a:t>
              </a:r>
            </a:p>
            <a:p>
              <a:pPr marL="0" marR="0" lvl="0" indent="0" algn="ctr" defTabSz="82517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swald" panose="00000500000000000000" pitchFamily="2" charset="0"/>
                  <a:ea typeface="+mn-ea"/>
                  <a:cs typeface="+mn-cs"/>
                  <a:sym typeface="Helvetica Neue Medium"/>
                </a:rPr>
                <a:t>em</a:t>
              </a:r>
              <a:r>
                <a:rPr kumimoji="0" lang="pt-BR" sz="1400" b="0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swald" panose="00000500000000000000" pitchFamily="2" charset="0"/>
                  <a:ea typeface="+mn-ea"/>
                  <a:cs typeface="+mn-cs"/>
                  <a:sym typeface="Helvetica Neue Medium"/>
                </a:rPr>
                <a:t> 2015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0" name="Кружок">
              <a:extLst>
                <a:ext uri="{FF2B5EF4-FFF2-40B4-BE49-F238E27FC236}">
                  <a16:creationId xmlns:a16="http://schemas.microsoft.com/office/drawing/2014/main" id="{D50CA44C-DDB0-4659-BD9F-90A5105E76A9}"/>
                </a:ext>
              </a:extLst>
            </p:cNvPr>
            <p:cNvSpPr/>
            <p:nvPr/>
          </p:nvSpPr>
          <p:spPr>
            <a:xfrm>
              <a:off x="11050389" y="5724525"/>
              <a:ext cx="1091699" cy="841442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1400" dirty="0">
                  <a:solidFill>
                    <a:schemeClr val="bg1">
                      <a:lumMod val="50000"/>
                    </a:schemeClr>
                  </a:solidFill>
                  <a:latin typeface="Oswald" panose="00000500000000000000" pitchFamily="2" charset="0"/>
                  <a:sym typeface="Helvetica Neue Medium"/>
                </a:rPr>
                <a:t>Atendidos</a:t>
              </a:r>
            </a:p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1400" dirty="0">
                  <a:solidFill>
                    <a:schemeClr val="bg1">
                      <a:lumMod val="50000"/>
                    </a:schemeClr>
                  </a:solidFill>
                  <a:latin typeface="Oswald" panose="00000500000000000000" pitchFamily="2" charset="0"/>
                  <a:sym typeface="Helvetica Neue Medium"/>
                </a:rPr>
                <a:t>em 2020</a:t>
              </a:r>
            </a:p>
          </p:txBody>
        </p:sp>
        <p:sp>
          <p:nvSpPr>
            <p:cNvPr id="75" name="Retângulo 74"/>
            <p:cNvSpPr/>
            <p:nvPr/>
          </p:nvSpPr>
          <p:spPr>
            <a:xfrm>
              <a:off x="-99570" y="2103478"/>
              <a:ext cx="247362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Qualidade do conteúdo</a:t>
              </a:r>
            </a:p>
          </p:txBody>
        </p:sp>
        <p:sp>
          <p:nvSpPr>
            <p:cNvPr id="84" name="Retângulo: Cantos Arredondados 68">
              <a:extLst>
                <a:ext uri="{FF2B5EF4-FFF2-40B4-BE49-F238E27FC236}">
                  <a16:creationId xmlns:a16="http://schemas.microsoft.com/office/drawing/2014/main" id="{837C4278-2320-43A1-AE0D-C83EBCE74836}"/>
                </a:ext>
              </a:extLst>
            </p:cNvPr>
            <p:cNvSpPr/>
            <p:nvPr/>
          </p:nvSpPr>
          <p:spPr>
            <a:xfrm>
              <a:off x="-419100" y="2740976"/>
              <a:ext cx="12525375" cy="396000"/>
            </a:xfrm>
            <a:prstGeom prst="roundRect">
              <a:avLst>
                <a:gd name="adj" fmla="val 50000"/>
              </a:avLst>
            </a:prstGeom>
            <a:solidFill>
              <a:srgbClr val="1A4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93" name="Retângulo 92"/>
            <p:cNvSpPr/>
            <p:nvPr/>
          </p:nvSpPr>
          <p:spPr>
            <a:xfrm>
              <a:off x="-99570" y="2748596"/>
              <a:ext cx="247362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Satisfação geral</a:t>
              </a:r>
            </a:p>
          </p:txBody>
        </p:sp>
        <p:sp>
          <p:nvSpPr>
            <p:cNvPr id="94" name="Retângulo: Cantos Arredondados 68">
              <a:extLst>
                <a:ext uri="{FF2B5EF4-FFF2-40B4-BE49-F238E27FC236}">
                  <a16:creationId xmlns:a16="http://schemas.microsoft.com/office/drawing/2014/main" id="{837C4278-2320-43A1-AE0D-C83EBCE74836}"/>
                </a:ext>
              </a:extLst>
            </p:cNvPr>
            <p:cNvSpPr/>
            <p:nvPr/>
          </p:nvSpPr>
          <p:spPr>
            <a:xfrm>
              <a:off x="-419100" y="3399291"/>
              <a:ext cx="12525375" cy="396000"/>
            </a:xfrm>
            <a:prstGeom prst="roundRect">
              <a:avLst>
                <a:gd name="adj" fmla="val 50000"/>
              </a:avLst>
            </a:prstGeom>
            <a:solidFill>
              <a:srgbClr val="1A4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03" name="Retângulo 102"/>
            <p:cNvSpPr/>
            <p:nvPr/>
          </p:nvSpPr>
          <p:spPr>
            <a:xfrm>
              <a:off x="-99570" y="3406911"/>
              <a:ext cx="247362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Aplicabilidade</a:t>
              </a:r>
            </a:p>
          </p:txBody>
        </p:sp>
        <p:sp>
          <p:nvSpPr>
            <p:cNvPr id="104" name="Retângulo: Cantos Arredondados 68">
              <a:extLst>
                <a:ext uri="{FF2B5EF4-FFF2-40B4-BE49-F238E27FC236}">
                  <a16:creationId xmlns:a16="http://schemas.microsoft.com/office/drawing/2014/main" id="{837C4278-2320-43A1-AE0D-C83EBCE74836}"/>
                </a:ext>
              </a:extLst>
            </p:cNvPr>
            <p:cNvSpPr/>
            <p:nvPr/>
          </p:nvSpPr>
          <p:spPr>
            <a:xfrm>
              <a:off x="-419100" y="4062011"/>
              <a:ext cx="12525375" cy="396000"/>
            </a:xfrm>
            <a:prstGeom prst="roundRect">
              <a:avLst>
                <a:gd name="adj" fmla="val 50000"/>
              </a:avLst>
            </a:prstGeom>
            <a:solidFill>
              <a:srgbClr val="1A4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13" name="Retângulo 112"/>
            <p:cNvSpPr/>
            <p:nvPr/>
          </p:nvSpPr>
          <p:spPr>
            <a:xfrm>
              <a:off x="-99570" y="4069631"/>
              <a:ext cx="247362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Efetividade</a:t>
              </a:r>
            </a:p>
          </p:txBody>
        </p:sp>
        <p:sp>
          <p:nvSpPr>
            <p:cNvPr id="114" name="Retângulo: Cantos Arredondados 68">
              <a:extLst>
                <a:ext uri="{FF2B5EF4-FFF2-40B4-BE49-F238E27FC236}">
                  <a16:creationId xmlns:a16="http://schemas.microsoft.com/office/drawing/2014/main" id="{837C4278-2320-43A1-AE0D-C83EBCE74836}"/>
                </a:ext>
              </a:extLst>
            </p:cNvPr>
            <p:cNvSpPr/>
            <p:nvPr/>
          </p:nvSpPr>
          <p:spPr>
            <a:xfrm>
              <a:off x="-419100" y="4741989"/>
              <a:ext cx="12525375" cy="396000"/>
            </a:xfrm>
            <a:prstGeom prst="roundRect">
              <a:avLst>
                <a:gd name="adj" fmla="val 50000"/>
              </a:avLst>
            </a:prstGeom>
            <a:solidFill>
              <a:srgbClr val="1A4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23" name="Retângulo 122"/>
            <p:cNvSpPr/>
            <p:nvPr/>
          </p:nvSpPr>
          <p:spPr>
            <a:xfrm>
              <a:off x="-99570" y="4749609"/>
              <a:ext cx="247362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NPS</a:t>
              </a:r>
            </a:p>
          </p:txBody>
        </p:sp>
        <p:sp>
          <p:nvSpPr>
            <p:cNvPr id="163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2604681" y="2001708"/>
              <a:ext cx="540000" cy="540000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rgbClr val="0070C0"/>
                  </a:solidFill>
                  <a:latin typeface="Oswald" panose="00000500000000000000" pitchFamily="2" charset="0"/>
                  <a:sym typeface="Helvetica Neue Medium"/>
                </a:rPr>
                <a:t>8,8</a:t>
              </a:r>
            </a:p>
          </p:txBody>
        </p:sp>
        <p:sp>
          <p:nvSpPr>
            <p:cNvPr id="164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2604681" y="2631279"/>
              <a:ext cx="540000" cy="540000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rgbClr val="0070C0"/>
                  </a:solidFill>
                  <a:latin typeface="Oswald" panose="00000500000000000000" pitchFamily="2" charset="0"/>
                  <a:sym typeface="Helvetica Neue Medium"/>
                </a:rPr>
                <a:t>8,7</a:t>
              </a:r>
            </a:p>
          </p:txBody>
        </p:sp>
        <p:sp>
          <p:nvSpPr>
            <p:cNvPr id="165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2604681" y="3304029"/>
              <a:ext cx="540000" cy="540000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rgbClr val="0070C0"/>
                  </a:solidFill>
                  <a:latin typeface="Oswald" panose="00000500000000000000" pitchFamily="2" charset="0"/>
                  <a:sym typeface="Helvetica Neue Medium"/>
                </a:rPr>
                <a:t>7,5</a:t>
              </a:r>
            </a:p>
          </p:txBody>
        </p:sp>
        <p:sp>
          <p:nvSpPr>
            <p:cNvPr id="166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2604681" y="3967254"/>
              <a:ext cx="540000" cy="540000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rgbClr val="0070C0"/>
                  </a:solidFill>
                  <a:latin typeface="Oswald" panose="00000500000000000000" pitchFamily="2" charset="0"/>
                  <a:sym typeface="Helvetica Neue Medium"/>
                </a:rPr>
                <a:t>7,5</a:t>
              </a:r>
            </a:p>
          </p:txBody>
        </p:sp>
        <p:sp>
          <p:nvSpPr>
            <p:cNvPr id="167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2604680" y="4675993"/>
              <a:ext cx="815849" cy="540000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rgbClr val="0070C0"/>
                  </a:solidFill>
                  <a:latin typeface="Oswald" panose="00000500000000000000" pitchFamily="2" charset="0"/>
                  <a:sym typeface="Helvetica Neue Medium"/>
                </a:rPr>
                <a:t>71,4</a:t>
              </a:r>
            </a:p>
          </p:txBody>
        </p:sp>
        <p:sp>
          <p:nvSpPr>
            <p:cNvPr id="168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6175182" y="2030943"/>
              <a:ext cx="540000" cy="540000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rgbClr val="0070C0"/>
                  </a:solidFill>
                  <a:latin typeface="Oswald" panose="00000500000000000000" pitchFamily="2" charset="0"/>
                  <a:sym typeface="Helvetica Neue Medium"/>
                </a:rPr>
                <a:t>9,0</a:t>
              </a:r>
            </a:p>
          </p:txBody>
        </p:sp>
        <p:sp>
          <p:nvSpPr>
            <p:cNvPr id="169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6175182" y="2660514"/>
              <a:ext cx="540000" cy="540000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rgbClr val="0070C0"/>
                  </a:solidFill>
                  <a:latin typeface="Oswald" panose="00000500000000000000" pitchFamily="2" charset="0"/>
                  <a:sym typeface="Helvetica Neue Medium"/>
                </a:rPr>
                <a:t>9,0</a:t>
              </a:r>
            </a:p>
          </p:txBody>
        </p:sp>
        <p:sp>
          <p:nvSpPr>
            <p:cNvPr id="170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6175182" y="3333264"/>
              <a:ext cx="540000" cy="540000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rgbClr val="0070C0"/>
                  </a:solidFill>
                  <a:latin typeface="Oswald" panose="00000500000000000000" pitchFamily="2" charset="0"/>
                  <a:sym typeface="Helvetica Neue Medium"/>
                </a:rPr>
                <a:t>7,9</a:t>
              </a:r>
            </a:p>
          </p:txBody>
        </p:sp>
        <p:sp>
          <p:nvSpPr>
            <p:cNvPr id="171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6175182" y="3996489"/>
              <a:ext cx="540000" cy="540000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rgbClr val="0070C0"/>
                  </a:solidFill>
                  <a:latin typeface="Oswald" panose="00000500000000000000" pitchFamily="2" charset="0"/>
                  <a:sym typeface="Helvetica Neue Medium"/>
                </a:rPr>
                <a:t>7,9</a:t>
              </a:r>
            </a:p>
          </p:txBody>
        </p:sp>
        <p:sp>
          <p:nvSpPr>
            <p:cNvPr id="172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6175182" y="4705228"/>
              <a:ext cx="773346" cy="540000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rgbClr val="0070C0"/>
                  </a:solidFill>
                  <a:latin typeface="Oswald" panose="00000500000000000000" pitchFamily="2" charset="0"/>
                  <a:sym typeface="Helvetica Neue Medium"/>
                </a:rPr>
                <a:t>78,3</a:t>
              </a:r>
            </a:p>
          </p:txBody>
        </p:sp>
        <p:sp>
          <p:nvSpPr>
            <p:cNvPr id="173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9683964" y="2011901"/>
              <a:ext cx="540000" cy="540000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rgbClr val="0070C0"/>
                  </a:solidFill>
                  <a:latin typeface="Oswald" panose="00000500000000000000" pitchFamily="2" charset="0"/>
                  <a:sym typeface="Helvetica Neue Medium"/>
                </a:rPr>
                <a:t>9,0</a:t>
              </a:r>
            </a:p>
          </p:txBody>
        </p:sp>
        <p:sp>
          <p:nvSpPr>
            <p:cNvPr id="174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9683964" y="2641472"/>
              <a:ext cx="540000" cy="540000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rgbClr val="0070C0"/>
                  </a:solidFill>
                  <a:latin typeface="Oswald" panose="00000500000000000000" pitchFamily="2" charset="0"/>
                  <a:sym typeface="Helvetica Neue Medium"/>
                </a:rPr>
                <a:t>9,1</a:t>
              </a:r>
            </a:p>
          </p:txBody>
        </p:sp>
        <p:sp>
          <p:nvSpPr>
            <p:cNvPr id="175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9683964" y="3314222"/>
              <a:ext cx="540000" cy="540000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rgbClr val="0070C0"/>
                  </a:solidFill>
                  <a:latin typeface="Oswald" panose="00000500000000000000" pitchFamily="2" charset="0"/>
                  <a:sym typeface="Helvetica Neue Medium"/>
                </a:rPr>
                <a:t>8,3</a:t>
              </a:r>
            </a:p>
          </p:txBody>
        </p:sp>
        <p:sp>
          <p:nvSpPr>
            <p:cNvPr id="176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9683964" y="3977447"/>
              <a:ext cx="540000" cy="540000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rgbClr val="0070C0"/>
                  </a:solidFill>
                  <a:latin typeface="Oswald" panose="00000500000000000000" pitchFamily="2" charset="0"/>
                  <a:sym typeface="Helvetica Neue Medium"/>
                </a:rPr>
                <a:t>8,2</a:t>
              </a:r>
            </a:p>
          </p:txBody>
        </p:sp>
        <p:sp>
          <p:nvSpPr>
            <p:cNvPr id="177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9683964" y="4686186"/>
              <a:ext cx="831617" cy="540000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rgbClr val="0070C0"/>
                  </a:solidFill>
                  <a:latin typeface="Oswald" panose="00000500000000000000" pitchFamily="2" charset="0"/>
                  <a:sym typeface="Helvetica Neue Medium"/>
                </a:rPr>
                <a:t>77,6</a:t>
              </a:r>
            </a:p>
          </p:txBody>
        </p:sp>
        <p:sp>
          <p:nvSpPr>
            <p:cNvPr id="178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4407424" y="2001708"/>
              <a:ext cx="540000" cy="540000"/>
            </a:xfrm>
            <a:prstGeom prst="ellipse">
              <a:avLst/>
            </a:prstGeom>
            <a:solidFill>
              <a:srgbClr val="3494BA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chemeClr val="bg1"/>
                  </a:solidFill>
                  <a:latin typeface="Oswald" panose="00000500000000000000" pitchFamily="2" charset="0"/>
                  <a:sym typeface="Helvetica Neue Medium"/>
                </a:rPr>
                <a:t>9,0</a:t>
              </a:r>
            </a:p>
          </p:txBody>
        </p:sp>
        <p:sp>
          <p:nvSpPr>
            <p:cNvPr id="179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4407424" y="2631279"/>
              <a:ext cx="540000" cy="540000"/>
            </a:xfrm>
            <a:prstGeom prst="ellipse">
              <a:avLst/>
            </a:prstGeom>
            <a:solidFill>
              <a:srgbClr val="3494BA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chemeClr val="bg1"/>
                  </a:solidFill>
                  <a:latin typeface="Oswald" panose="00000500000000000000" pitchFamily="2" charset="0"/>
                  <a:sym typeface="Helvetica Neue Medium"/>
                </a:rPr>
                <a:t>8,9</a:t>
              </a:r>
            </a:p>
          </p:txBody>
        </p:sp>
        <p:sp>
          <p:nvSpPr>
            <p:cNvPr id="180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4407424" y="3304029"/>
              <a:ext cx="540000" cy="540000"/>
            </a:xfrm>
            <a:prstGeom prst="ellipse">
              <a:avLst/>
            </a:prstGeom>
            <a:solidFill>
              <a:srgbClr val="3494BA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chemeClr val="bg1"/>
                  </a:solidFill>
                  <a:latin typeface="Oswald" panose="00000500000000000000" pitchFamily="2" charset="0"/>
                  <a:sym typeface="Helvetica Neue Medium"/>
                </a:rPr>
                <a:t>7,9</a:t>
              </a:r>
            </a:p>
          </p:txBody>
        </p:sp>
        <p:sp>
          <p:nvSpPr>
            <p:cNvPr id="181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4407424" y="3967254"/>
              <a:ext cx="540000" cy="540000"/>
            </a:xfrm>
            <a:prstGeom prst="ellipse">
              <a:avLst/>
            </a:prstGeom>
            <a:solidFill>
              <a:srgbClr val="3494BA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chemeClr val="bg1"/>
                  </a:solidFill>
                  <a:latin typeface="Oswald" panose="00000500000000000000" pitchFamily="2" charset="0"/>
                  <a:sym typeface="Helvetica Neue Medium"/>
                </a:rPr>
                <a:t>7,8</a:t>
              </a:r>
            </a:p>
          </p:txBody>
        </p:sp>
        <p:sp>
          <p:nvSpPr>
            <p:cNvPr id="182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4407424" y="4675993"/>
              <a:ext cx="815848" cy="540000"/>
            </a:xfrm>
            <a:prstGeom prst="ellipse">
              <a:avLst/>
            </a:prstGeom>
            <a:solidFill>
              <a:srgbClr val="3494BA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chemeClr val="bg1"/>
                  </a:solidFill>
                  <a:latin typeface="Oswald" panose="00000500000000000000" pitchFamily="2" charset="0"/>
                  <a:sym typeface="Helvetica Neue Medium"/>
                </a:rPr>
                <a:t>74,6</a:t>
              </a:r>
            </a:p>
          </p:txBody>
        </p:sp>
        <p:sp>
          <p:nvSpPr>
            <p:cNvPr id="183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7942940" y="2026792"/>
              <a:ext cx="540000" cy="540000"/>
            </a:xfrm>
            <a:prstGeom prst="ellipse">
              <a:avLst/>
            </a:prstGeom>
            <a:solidFill>
              <a:srgbClr val="3494BA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chemeClr val="bg1"/>
                  </a:solidFill>
                  <a:latin typeface="Oswald" panose="00000500000000000000" pitchFamily="2" charset="0"/>
                  <a:sym typeface="Helvetica Neue Medium"/>
                </a:rPr>
                <a:t>9,1</a:t>
              </a:r>
            </a:p>
          </p:txBody>
        </p:sp>
        <p:sp>
          <p:nvSpPr>
            <p:cNvPr id="184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7942940" y="2656363"/>
              <a:ext cx="540000" cy="540000"/>
            </a:xfrm>
            <a:prstGeom prst="ellipse">
              <a:avLst/>
            </a:prstGeom>
            <a:solidFill>
              <a:srgbClr val="3494BA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chemeClr val="bg1"/>
                  </a:solidFill>
                  <a:latin typeface="Oswald" panose="00000500000000000000" pitchFamily="2" charset="0"/>
                  <a:sym typeface="Helvetica Neue Medium"/>
                </a:rPr>
                <a:t>9,0</a:t>
              </a:r>
            </a:p>
          </p:txBody>
        </p:sp>
        <p:sp>
          <p:nvSpPr>
            <p:cNvPr id="185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7942940" y="3329113"/>
              <a:ext cx="540000" cy="540000"/>
            </a:xfrm>
            <a:prstGeom prst="ellipse">
              <a:avLst/>
            </a:prstGeom>
            <a:solidFill>
              <a:srgbClr val="3494BA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chemeClr val="bg1"/>
                  </a:solidFill>
                  <a:latin typeface="Oswald" panose="00000500000000000000" pitchFamily="2" charset="0"/>
                  <a:sym typeface="Helvetica Neue Medium"/>
                </a:rPr>
                <a:t>8,2</a:t>
              </a:r>
            </a:p>
          </p:txBody>
        </p:sp>
        <p:sp>
          <p:nvSpPr>
            <p:cNvPr id="186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7942940" y="3992338"/>
              <a:ext cx="540000" cy="540000"/>
            </a:xfrm>
            <a:prstGeom prst="ellipse">
              <a:avLst/>
            </a:prstGeom>
            <a:solidFill>
              <a:srgbClr val="3494BA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chemeClr val="bg1"/>
                  </a:solidFill>
                  <a:latin typeface="Oswald" panose="00000500000000000000" pitchFamily="2" charset="0"/>
                  <a:sym typeface="Helvetica Neue Medium"/>
                </a:rPr>
                <a:t>8,1</a:t>
              </a:r>
            </a:p>
          </p:txBody>
        </p:sp>
        <p:sp>
          <p:nvSpPr>
            <p:cNvPr id="187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7942939" y="4701077"/>
              <a:ext cx="752711" cy="540000"/>
            </a:xfrm>
            <a:prstGeom prst="ellipse">
              <a:avLst/>
            </a:prstGeom>
            <a:solidFill>
              <a:srgbClr val="3494BA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chemeClr val="bg1"/>
                  </a:solidFill>
                  <a:latin typeface="Oswald" panose="00000500000000000000" pitchFamily="2" charset="0"/>
                  <a:sym typeface="Helvetica Neue Medium"/>
                </a:rPr>
                <a:t>78,6</a:t>
              </a:r>
            </a:p>
          </p:txBody>
        </p:sp>
        <p:sp>
          <p:nvSpPr>
            <p:cNvPr id="188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11328929" y="2011901"/>
              <a:ext cx="540000" cy="540000"/>
            </a:xfrm>
            <a:prstGeom prst="ellipse">
              <a:avLst/>
            </a:prstGeom>
            <a:solidFill>
              <a:srgbClr val="3494BA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chemeClr val="bg1"/>
                  </a:solidFill>
                  <a:latin typeface="Oswald" panose="00000500000000000000" pitchFamily="2" charset="0"/>
                  <a:sym typeface="Helvetica Neue Medium"/>
                </a:rPr>
                <a:t>9,1</a:t>
              </a:r>
            </a:p>
          </p:txBody>
        </p:sp>
        <p:sp>
          <p:nvSpPr>
            <p:cNvPr id="189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11328929" y="2641472"/>
              <a:ext cx="540000" cy="540000"/>
            </a:xfrm>
            <a:prstGeom prst="ellipse">
              <a:avLst/>
            </a:prstGeom>
            <a:solidFill>
              <a:srgbClr val="3494BA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chemeClr val="bg1"/>
                  </a:solidFill>
                  <a:latin typeface="Oswald" panose="00000500000000000000" pitchFamily="2" charset="0"/>
                  <a:sym typeface="Helvetica Neue Medium"/>
                </a:rPr>
                <a:t>9,1</a:t>
              </a:r>
            </a:p>
          </p:txBody>
        </p:sp>
        <p:sp>
          <p:nvSpPr>
            <p:cNvPr id="190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11328929" y="3314222"/>
              <a:ext cx="540000" cy="540000"/>
            </a:xfrm>
            <a:prstGeom prst="ellipse">
              <a:avLst/>
            </a:prstGeom>
            <a:solidFill>
              <a:srgbClr val="3494BA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chemeClr val="bg1"/>
                  </a:solidFill>
                  <a:latin typeface="Oswald" panose="00000500000000000000" pitchFamily="2" charset="0"/>
                  <a:sym typeface="Helvetica Neue Medium"/>
                </a:rPr>
                <a:t>8,1</a:t>
              </a:r>
            </a:p>
          </p:txBody>
        </p:sp>
        <p:sp>
          <p:nvSpPr>
            <p:cNvPr id="191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11328929" y="3977447"/>
              <a:ext cx="540000" cy="540000"/>
            </a:xfrm>
            <a:prstGeom prst="ellipse">
              <a:avLst/>
            </a:prstGeom>
            <a:solidFill>
              <a:srgbClr val="3494BA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chemeClr val="bg1"/>
                  </a:solidFill>
                  <a:latin typeface="Oswald" panose="00000500000000000000" pitchFamily="2" charset="0"/>
                  <a:sym typeface="Helvetica Neue Medium"/>
                </a:rPr>
                <a:t>7,8</a:t>
              </a:r>
            </a:p>
          </p:txBody>
        </p:sp>
        <p:sp>
          <p:nvSpPr>
            <p:cNvPr id="192" name="Кружок">
              <a:extLst>
                <a:ext uri="{FF2B5EF4-FFF2-40B4-BE49-F238E27FC236}">
                  <a16:creationId xmlns:a16="http://schemas.microsoft.com/office/drawing/2014/main" id="{FABDAE30-0981-46E0-9CB7-DBDFE20D4625}"/>
                </a:ext>
              </a:extLst>
            </p:cNvPr>
            <p:cNvSpPr/>
            <p:nvPr/>
          </p:nvSpPr>
          <p:spPr>
            <a:xfrm>
              <a:off x="11328929" y="4686186"/>
              <a:ext cx="684410" cy="540000"/>
            </a:xfrm>
            <a:prstGeom prst="ellipse">
              <a:avLst/>
            </a:prstGeom>
            <a:solidFill>
              <a:srgbClr val="3494BA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lvl="0" algn="ctr" defTabSz="825171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pt-BR" sz="2000" b="1" dirty="0">
                  <a:solidFill>
                    <a:schemeClr val="bg1"/>
                  </a:solidFill>
                  <a:latin typeface="Oswald" panose="00000500000000000000" pitchFamily="2" charset="0"/>
                  <a:sym typeface="Helvetica Neue Medium"/>
                </a:rPr>
                <a:t>78,6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528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AB23320-8688-4F81-80F9-5C006A761487}"/>
              </a:ext>
            </a:extLst>
          </p:cNvPr>
          <p:cNvSpPr/>
          <p:nvPr/>
        </p:nvSpPr>
        <p:spPr>
          <a:xfrm>
            <a:off x="9134277" y="0"/>
            <a:ext cx="305772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24297CA-85E3-4A06-BAFD-EAB9B702A94D}"/>
              </a:ext>
            </a:extLst>
          </p:cNvPr>
          <p:cNvSpPr/>
          <p:nvPr/>
        </p:nvSpPr>
        <p:spPr>
          <a:xfrm>
            <a:off x="6088784" y="0"/>
            <a:ext cx="3057723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27000" dist="381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2B47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984BF6A-C744-44DF-99E6-1AA1FEE5AE32}"/>
              </a:ext>
            </a:extLst>
          </p:cNvPr>
          <p:cNvSpPr/>
          <p:nvPr/>
        </p:nvSpPr>
        <p:spPr>
          <a:xfrm>
            <a:off x="3041613" y="0"/>
            <a:ext cx="305772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27000" dist="381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9E188BA-79A3-4964-95FE-A0C7B2D1543D}"/>
              </a:ext>
            </a:extLst>
          </p:cNvPr>
          <p:cNvSpPr/>
          <p:nvPr/>
        </p:nvSpPr>
        <p:spPr>
          <a:xfrm>
            <a:off x="-5092" y="0"/>
            <a:ext cx="3057723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27000" dist="381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97BD4D3-C5FE-49B0-A6CC-F6D76F0F2279}"/>
              </a:ext>
            </a:extLst>
          </p:cNvPr>
          <p:cNvSpPr/>
          <p:nvPr/>
        </p:nvSpPr>
        <p:spPr>
          <a:xfrm>
            <a:off x="247651" y="3160311"/>
            <a:ext cx="2592248" cy="336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prstClr val="white"/>
                </a:solidFill>
                <a:latin typeface="Lato" panose="020F0502020204030203" pitchFamily="34" charset="0"/>
                <a:cs typeface="Lato" panose="020B0502040204020203" pitchFamily="34" charset="0"/>
              </a:rPr>
              <a:t>Quase metade dos empresários solicitaram sua participação no Programa. A tendência observada na série histórica é um aumento de participantes que solicitam o ingresso, ao invés de ingressarem por indicação.</a:t>
            </a:r>
          </a:p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dirty="0">
              <a:solidFill>
                <a:prstClr val="white"/>
              </a:solidFill>
              <a:latin typeface="Lato" panose="020F0502020204030203" pitchFamily="34" charset="0"/>
              <a:cs typeface="Lato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B0502040204020203" pitchFamily="34" charset="0"/>
              </a:rPr>
              <a:t>Já</a:t>
            </a: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B0502040204020203" pitchFamily="34" charset="0"/>
              </a:rPr>
              <a:t> o conhecimento acerca do Sebraetec tende a decorrer de iniciativas do Sebrae, especialmente via Consultor.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B0502040204020203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641F577-D6EB-4022-B258-FFEA09E531D2}"/>
              </a:ext>
            </a:extLst>
          </p:cNvPr>
          <p:cNvSpPr/>
          <p:nvPr/>
        </p:nvSpPr>
        <p:spPr>
          <a:xfrm>
            <a:off x="9496425" y="3160311"/>
            <a:ext cx="2352676" cy="336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2B474D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B0502040204020203" pitchFamily="34" charset="0"/>
              </a:rPr>
              <a:t>Mais</a:t>
            </a: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srgbClr val="2B474D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B0502040204020203" pitchFamily="34" charset="0"/>
              </a:rPr>
              <a:t> de 40% dos empresários relataram aumento no faturamento da empresa após o Sebraetec. Este percentual é ainda mais expressivo no setor do Agronegócio. </a:t>
            </a:r>
          </a:p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dirty="0">
              <a:solidFill>
                <a:srgbClr val="2B474D"/>
              </a:solidFill>
              <a:latin typeface="Lato" panose="020F0502020204030203" pitchFamily="34" charset="0"/>
              <a:cs typeface="Lato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srgbClr val="2B474D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B0502040204020203" pitchFamily="34" charset="0"/>
              </a:rPr>
              <a:t> 1/3 dos empresários que relataram aumento no faturamento, observaram aumento superior a 20%.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2B474D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B0502040204020203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6D558C-8645-4136-9FB6-028EFEFC3D64}"/>
              </a:ext>
            </a:extLst>
          </p:cNvPr>
          <p:cNvSpPr txBox="1"/>
          <p:nvPr/>
        </p:nvSpPr>
        <p:spPr>
          <a:xfrm>
            <a:off x="1006520" y="1571720"/>
            <a:ext cx="6575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1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Lato Black" panose="020B0A02040204020203" pitchFamily="34" charset="0"/>
                <a:cs typeface="Lato" panose="020B0502040204020203" pitchFamily="34" charset="0"/>
              </a:rPr>
              <a:t>1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F3EB9AC-FDE7-4245-BB30-507498BAFD96}"/>
              </a:ext>
            </a:extLst>
          </p:cNvPr>
          <p:cNvSpPr txBox="1"/>
          <p:nvPr/>
        </p:nvSpPr>
        <p:spPr>
          <a:xfrm>
            <a:off x="4178345" y="1571720"/>
            <a:ext cx="7617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1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Lato Black" panose="020B0A02040204020203" pitchFamily="34" charset="0"/>
                <a:cs typeface="Lato" panose="020B0502040204020203" pitchFamily="34" charset="0"/>
              </a:rPr>
              <a:t>2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C55CC6F8-ABDB-4065-8907-024806747946}"/>
              </a:ext>
            </a:extLst>
          </p:cNvPr>
          <p:cNvCxnSpPr>
            <a:cxnSpLocks/>
          </p:cNvCxnSpPr>
          <p:nvPr/>
        </p:nvCxnSpPr>
        <p:spPr>
          <a:xfrm>
            <a:off x="506891" y="2567978"/>
            <a:ext cx="4401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hape 1632">
            <a:extLst>
              <a:ext uri="{FF2B5EF4-FFF2-40B4-BE49-F238E27FC236}">
                <a16:creationId xmlns:a16="http://schemas.microsoft.com/office/drawing/2014/main" id="{4697E5C3-144B-4615-B89E-740736C26827}"/>
              </a:ext>
            </a:extLst>
          </p:cNvPr>
          <p:cNvSpPr/>
          <p:nvPr/>
        </p:nvSpPr>
        <p:spPr>
          <a:xfrm>
            <a:off x="6623384" y="1740487"/>
            <a:ext cx="619196" cy="562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438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2B474D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Oswald Medium" panose="00000600000000000000" pitchFamily="2" charset="0"/>
              <a:cs typeface="Arial"/>
              <a:sym typeface="Arial"/>
            </a:endParaRPr>
          </a:p>
        </p:txBody>
      </p:sp>
      <p:sp>
        <p:nvSpPr>
          <p:cNvPr id="23" name="Shape 5822">
            <a:extLst>
              <a:ext uri="{FF2B5EF4-FFF2-40B4-BE49-F238E27FC236}">
                <a16:creationId xmlns:a16="http://schemas.microsoft.com/office/drawing/2014/main" id="{AD28B4C9-FC89-481F-A275-987588B87DBC}"/>
              </a:ext>
            </a:extLst>
          </p:cNvPr>
          <p:cNvSpPr/>
          <p:nvPr/>
        </p:nvSpPr>
        <p:spPr>
          <a:xfrm>
            <a:off x="9671836" y="1801191"/>
            <a:ext cx="554288" cy="553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440" y="20829"/>
                </a:moveTo>
                <a:cubicBezTo>
                  <a:pt x="13347" y="19909"/>
                  <a:pt x="14850" y="18092"/>
                  <a:pt x="15757" y="15441"/>
                </a:cubicBezTo>
                <a:cubicBezTo>
                  <a:pt x="16260" y="15662"/>
                  <a:pt x="16672" y="15899"/>
                  <a:pt x="17000" y="16122"/>
                </a:cubicBezTo>
                <a:cubicBezTo>
                  <a:pt x="17787" y="16658"/>
                  <a:pt x="18224" y="17192"/>
                  <a:pt x="18427" y="17483"/>
                </a:cubicBezTo>
                <a:cubicBezTo>
                  <a:pt x="16910" y="19223"/>
                  <a:pt x="14813" y="20441"/>
                  <a:pt x="12440" y="20829"/>
                </a:cubicBezTo>
                <a:close/>
                <a:moveTo>
                  <a:pt x="10801" y="21263"/>
                </a:moveTo>
                <a:lnTo>
                  <a:pt x="10801" y="21263"/>
                </a:lnTo>
                <a:lnTo>
                  <a:pt x="10801" y="21301"/>
                </a:lnTo>
                <a:cubicBezTo>
                  <a:pt x="10801" y="21301"/>
                  <a:pt x="10801" y="21263"/>
                  <a:pt x="10801" y="21263"/>
                </a:cubicBezTo>
                <a:close/>
                <a:moveTo>
                  <a:pt x="3169" y="17486"/>
                </a:moveTo>
                <a:cubicBezTo>
                  <a:pt x="3459" y="17069"/>
                  <a:pt x="4243" y="16147"/>
                  <a:pt x="5843" y="15442"/>
                </a:cubicBezTo>
                <a:cubicBezTo>
                  <a:pt x="6750" y="18093"/>
                  <a:pt x="8254" y="19910"/>
                  <a:pt x="9161" y="20831"/>
                </a:cubicBezTo>
                <a:cubicBezTo>
                  <a:pt x="7079" y="20494"/>
                  <a:pt x="5159" y="19517"/>
                  <a:pt x="3638" y="17993"/>
                </a:cubicBezTo>
                <a:cubicBezTo>
                  <a:pt x="3475" y="17830"/>
                  <a:pt x="3319" y="17659"/>
                  <a:pt x="3169" y="17486"/>
                </a:cubicBezTo>
                <a:close/>
                <a:moveTo>
                  <a:pt x="9161" y="808"/>
                </a:moveTo>
                <a:cubicBezTo>
                  <a:pt x="8254" y="1728"/>
                  <a:pt x="6750" y="3545"/>
                  <a:pt x="5843" y="6197"/>
                </a:cubicBezTo>
                <a:cubicBezTo>
                  <a:pt x="5340" y="5976"/>
                  <a:pt x="4928" y="5740"/>
                  <a:pt x="4599" y="5516"/>
                </a:cubicBezTo>
                <a:cubicBezTo>
                  <a:pt x="3809" y="4978"/>
                  <a:pt x="3372" y="4442"/>
                  <a:pt x="3170" y="4151"/>
                </a:cubicBezTo>
                <a:cubicBezTo>
                  <a:pt x="3320" y="3978"/>
                  <a:pt x="3475" y="3809"/>
                  <a:pt x="3639" y="3645"/>
                </a:cubicBezTo>
                <a:cubicBezTo>
                  <a:pt x="5159" y="2122"/>
                  <a:pt x="7079" y="1145"/>
                  <a:pt x="9161" y="808"/>
                </a:cubicBezTo>
                <a:close/>
                <a:moveTo>
                  <a:pt x="16510" y="10482"/>
                </a:moveTo>
                <a:cubicBezTo>
                  <a:pt x="16480" y="9149"/>
                  <a:pt x="16276" y="7936"/>
                  <a:pt x="15963" y="6851"/>
                </a:cubicBezTo>
                <a:cubicBezTo>
                  <a:pt x="17582" y="6156"/>
                  <a:pt x="18461" y="5239"/>
                  <a:pt x="18872" y="4693"/>
                </a:cubicBezTo>
                <a:cubicBezTo>
                  <a:pt x="20138" y="6359"/>
                  <a:pt x="20851" y="8364"/>
                  <a:pt x="20919" y="10483"/>
                </a:cubicBezTo>
                <a:lnTo>
                  <a:pt x="16510" y="10483"/>
                </a:lnTo>
                <a:cubicBezTo>
                  <a:pt x="16510" y="10483"/>
                  <a:pt x="16510" y="10482"/>
                  <a:pt x="16510" y="10482"/>
                </a:cubicBezTo>
                <a:close/>
                <a:moveTo>
                  <a:pt x="16510" y="11156"/>
                </a:moveTo>
                <a:lnTo>
                  <a:pt x="20919" y="11156"/>
                </a:lnTo>
                <a:cubicBezTo>
                  <a:pt x="20848" y="13324"/>
                  <a:pt x="20096" y="15322"/>
                  <a:pt x="18869" y="16941"/>
                </a:cubicBezTo>
                <a:cubicBezTo>
                  <a:pt x="18456" y="16394"/>
                  <a:pt x="17578" y="15480"/>
                  <a:pt x="15963" y="14787"/>
                </a:cubicBezTo>
                <a:cubicBezTo>
                  <a:pt x="16275" y="13702"/>
                  <a:pt x="16480" y="12489"/>
                  <a:pt x="16510" y="11156"/>
                </a:cubicBezTo>
                <a:close/>
                <a:moveTo>
                  <a:pt x="11136" y="13857"/>
                </a:moveTo>
                <a:lnTo>
                  <a:pt x="11136" y="11156"/>
                </a:lnTo>
                <a:lnTo>
                  <a:pt x="15837" y="11156"/>
                </a:lnTo>
                <a:cubicBezTo>
                  <a:pt x="15807" y="12392"/>
                  <a:pt x="15615" y="13522"/>
                  <a:pt x="15322" y="14539"/>
                </a:cubicBezTo>
                <a:cubicBezTo>
                  <a:pt x="14229" y="14159"/>
                  <a:pt x="12853" y="13889"/>
                  <a:pt x="11136" y="13857"/>
                </a:cubicBezTo>
                <a:close/>
                <a:moveTo>
                  <a:pt x="5762" y="11156"/>
                </a:moveTo>
                <a:lnTo>
                  <a:pt x="10464" y="11156"/>
                </a:lnTo>
                <a:lnTo>
                  <a:pt x="10464" y="13857"/>
                </a:lnTo>
                <a:cubicBezTo>
                  <a:pt x="8747" y="13889"/>
                  <a:pt x="7371" y="14159"/>
                  <a:pt x="6278" y="14540"/>
                </a:cubicBezTo>
                <a:cubicBezTo>
                  <a:pt x="5985" y="13522"/>
                  <a:pt x="5792" y="12392"/>
                  <a:pt x="5762" y="11156"/>
                </a:cubicBezTo>
                <a:close/>
                <a:moveTo>
                  <a:pt x="5089" y="11156"/>
                </a:moveTo>
                <a:cubicBezTo>
                  <a:pt x="5120" y="12489"/>
                  <a:pt x="5324" y="13702"/>
                  <a:pt x="5637" y="14787"/>
                </a:cubicBezTo>
                <a:cubicBezTo>
                  <a:pt x="4017" y="15482"/>
                  <a:pt x="3138" y="16399"/>
                  <a:pt x="2727" y="16945"/>
                </a:cubicBezTo>
                <a:cubicBezTo>
                  <a:pt x="1462" y="15279"/>
                  <a:pt x="749" y="13274"/>
                  <a:pt x="681" y="11156"/>
                </a:cubicBezTo>
                <a:cubicBezTo>
                  <a:pt x="681" y="11156"/>
                  <a:pt x="5089" y="11156"/>
                  <a:pt x="5089" y="11156"/>
                </a:cubicBezTo>
                <a:close/>
                <a:moveTo>
                  <a:pt x="5089" y="10482"/>
                </a:moveTo>
                <a:lnTo>
                  <a:pt x="681" y="10482"/>
                </a:lnTo>
                <a:cubicBezTo>
                  <a:pt x="749" y="8364"/>
                  <a:pt x="1462" y="6359"/>
                  <a:pt x="2727" y="4693"/>
                </a:cubicBezTo>
                <a:cubicBezTo>
                  <a:pt x="3139" y="5239"/>
                  <a:pt x="4017" y="6156"/>
                  <a:pt x="5637" y="6851"/>
                </a:cubicBezTo>
                <a:cubicBezTo>
                  <a:pt x="5325" y="7936"/>
                  <a:pt x="5120" y="9149"/>
                  <a:pt x="5089" y="10482"/>
                </a:cubicBezTo>
                <a:close/>
                <a:moveTo>
                  <a:pt x="10464" y="7781"/>
                </a:moveTo>
                <a:lnTo>
                  <a:pt x="10464" y="10482"/>
                </a:lnTo>
                <a:lnTo>
                  <a:pt x="5762" y="10482"/>
                </a:lnTo>
                <a:cubicBezTo>
                  <a:pt x="5792" y="9246"/>
                  <a:pt x="5985" y="8116"/>
                  <a:pt x="6278" y="7099"/>
                </a:cubicBezTo>
                <a:cubicBezTo>
                  <a:pt x="7371" y="7479"/>
                  <a:pt x="8747" y="7749"/>
                  <a:pt x="10464" y="7781"/>
                </a:cubicBezTo>
                <a:close/>
                <a:moveTo>
                  <a:pt x="11136" y="7781"/>
                </a:moveTo>
                <a:cubicBezTo>
                  <a:pt x="12853" y="7749"/>
                  <a:pt x="14229" y="7479"/>
                  <a:pt x="15322" y="7098"/>
                </a:cubicBezTo>
                <a:cubicBezTo>
                  <a:pt x="15614" y="8116"/>
                  <a:pt x="15807" y="9246"/>
                  <a:pt x="15837" y="10482"/>
                </a:cubicBezTo>
                <a:lnTo>
                  <a:pt x="11136" y="10482"/>
                </a:lnTo>
                <a:cubicBezTo>
                  <a:pt x="11136" y="10482"/>
                  <a:pt x="11136" y="7781"/>
                  <a:pt x="11136" y="7781"/>
                </a:cubicBezTo>
                <a:close/>
                <a:moveTo>
                  <a:pt x="15118" y="6449"/>
                </a:moveTo>
                <a:cubicBezTo>
                  <a:pt x="14089" y="6812"/>
                  <a:pt x="12782" y="7076"/>
                  <a:pt x="11136" y="7108"/>
                </a:cubicBezTo>
                <a:lnTo>
                  <a:pt x="11136" y="682"/>
                </a:lnTo>
                <a:cubicBezTo>
                  <a:pt x="11198" y="684"/>
                  <a:pt x="11260" y="684"/>
                  <a:pt x="11322" y="687"/>
                </a:cubicBezTo>
                <a:cubicBezTo>
                  <a:pt x="11706" y="1014"/>
                  <a:pt x="13940" y="3020"/>
                  <a:pt x="15118" y="6449"/>
                </a:cubicBezTo>
                <a:close/>
                <a:moveTo>
                  <a:pt x="10278" y="687"/>
                </a:moveTo>
                <a:cubicBezTo>
                  <a:pt x="10339" y="684"/>
                  <a:pt x="10401" y="684"/>
                  <a:pt x="10464" y="682"/>
                </a:cubicBezTo>
                <a:lnTo>
                  <a:pt x="10464" y="7107"/>
                </a:lnTo>
                <a:cubicBezTo>
                  <a:pt x="8803" y="7074"/>
                  <a:pt x="7493" y="6804"/>
                  <a:pt x="6482" y="6448"/>
                </a:cubicBezTo>
                <a:cubicBezTo>
                  <a:pt x="7660" y="3020"/>
                  <a:pt x="9893" y="1014"/>
                  <a:pt x="10278" y="687"/>
                </a:cubicBezTo>
                <a:close/>
                <a:moveTo>
                  <a:pt x="6482" y="15190"/>
                </a:moveTo>
                <a:cubicBezTo>
                  <a:pt x="7511" y="14826"/>
                  <a:pt x="8818" y="14563"/>
                  <a:pt x="10464" y="14530"/>
                </a:cubicBezTo>
                <a:lnTo>
                  <a:pt x="10464" y="20956"/>
                </a:lnTo>
                <a:cubicBezTo>
                  <a:pt x="10401" y="20954"/>
                  <a:pt x="10339" y="20954"/>
                  <a:pt x="10278" y="20951"/>
                </a:cubicBezTo>
                <a:cubicBezTo>
                  <a:pt x="9894" y="20624"/>
                  <a:pt x="7660" y="18619"/>
                  <a:pt x="6482" y="15190"/>
                </a:cubicBezTo>
                <a:close/>
                <a:moveTo>
                  <a:pt x="11321" y="20951"/>
                </a:moveTo>
                <a:cubicBezTo>
                  <a:pt x="11260" y="20954"/>
                  <a:pt x="11198" y="20954"/>
                  <a:pt x="11136" y="20956"/>
                </a:cubicBezTo>
                <a:lnTo>
                  <a:pt x="11136" y="14531"/>
                </a:lnTo>
                <a:cubicBezTo>
                  <a:pt x="12797" y="14564"/>
                  <a:pt x="14106" y="14834"/>
                  <a:pt x="15117" y="15190"/>
                </a:cubicBezTo>
                <a:cubicBezTo>
                  <a:pt x="13939" y="18620"/>
                  <a:pt x="11705" y="20625"/>
                  <a:pt x="11321" y="20951"/>
                </a:cubicBezTo>
                <a:close/>
                <a:moveTo>
                  <a:pt x="18431" y="4152"/>
                </a:moveTo>
                <a:cubicBezTo>
                  <a:pt x="18140" y="4570"/>
                  <a:pt x="17356" y="5491"/>
                  <a:pt x="15756" y="6197"/>
                </a:cubicBezTo>
                <a:cubicBezTo>
                  <a:pt x="14850" y="3545"/>
                  <a:pt x="13346" y="1728"/>
                  <a:pt x="12438" y="808"/>
                </a:cubicBezTo>
                <a:cubicBezTo>
                  <a:pt x="14521" y="1145"/>
                  <a:pt x="16440" y="2122"/>
                  <a:pt x="17961" y="3645"/>
                </a:cubicBezTo>
                <a:cubicBezTo>
                  <a:pt x="18125" y="3809"/>
                  <a:pt x="18280" y="3979"/>
                  <a:pt x="18431" y="4152"/>
                </a:cubicBezTo>
                <a:close/>
                <a:moveTo>
                  <a:pt x="10800" y="0"/>
                </a:moveTo>
                <a:cubicBezTo>
                  <a:pt x="7915" y="0"/>
                  <a:pt x="5202" y="1125"/>
                  <a:pt x="3163" y="3169"/>
                </a:cubicBezTo>
                <a:cubicBezTo>
                  <a:pt x="1123" y="5213"/>
                  <a:pt x="0" y="7929"/>
                  <a:pt x="0" y="10819"/>
                </a:cubicBezTo>
                <a:cubicBezTo>
                  <a:pt x="0" y="13709"/>
                  <a:pt x="1123" y="16407"/>
                  <a:pt x="3163" y="18451"/>
                </a:cubicBezTo>
                <a:cubicBezTo>
                  <a:pt x="5202" y="20494"/>
                  <a:pt x="7915" y="21600"/>
                  <a:pt x="10800" y="21600"/>
                </a:cubicBezTo>
                <a:lnTo>
                  <a:pt x="10800" y="21600"/>
                </a:lnTo>
                <a:lnTo>
                  <a:pt x="10801" y="21600"/>
                </a:lnTo>
                <a:cubicBezTo>
                  <a:pt x="16756" y="21600"/>
                  <a:pt x="21600" y="16765"/>
                  <a:pt x="21600" y="10800"/>
                </a:cubicBezTo>
                <a:cubicBezTo>
                  <a:pt x="21600" y="7910"/>
                  <a:pt x="20477" y="5203"/>
                  <a:pt x="18437" y="3159"/>
                </a:cubicBezTo>
                <a:cubicBezTo>
                  <a:pt x="16398" y="1116"/>
                  <a:pt x="13685" y="0"/>
                  <a:pt x="10800" y="0"/>
                </a:cubicBezTo>
                <a:close/>
              </a:path>
            </a:pathLst>
          </a:custGeom>
          <a:solidFill>
            <a:srgbClr val="2B474D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Oswald Medium" panose="00000600000000000000" pitchFamily="2" charset="0"/>
              <a:sym typeface="Gill Sans"/>
            </a:endParaRPr>
          </a:p>
        </p:txBody>
      </p:sp>
      <p:sp>
        <p:nvSpPr>
          <p:cNvPr id="24" name="Shape 5612">
            <a:extLst>
              <a:ext uri="{FF2B5EF4-FFF2-40B4-BE49-F238E27FC236}">
                <a16:creationId xmlns:a16="http://schemas.microsoft.com/office/drawing/2014/main" id="{C4A98C9D-DBFC-4233-BF30-2B91BA906291}"/>
              </a:ext>
            </a:extLst>
          </p:cNvPr>
          <p:cNvSpPr/>
          <p:nvPr/>
        </p:nvSpPr>
        <p:spPr>
          <a:xfrm>
            <a:off x="483398" y="1779382"/>
            <a:ext cx="445996" cy="648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17550"/>
                </a:moveTo>
                <a:lnTo>
                  <a:pt x="14727" y="17550"/>
                </a:lnTo>
                <a:lnTo>
                  <a:pt x="14727" y="18900"/>
                </a:lnTo>
                <a:lnTo>
                  <a:pt x="6873" y="18900"/>
                </a:lnTo>
                <a:cubicBezTo>
                  <a:pt x="6873" y="18900"/>
                  <a:pt x="6873" y="17550"/>
                  <a:pt x="6873" y="17550"/>
                </a:cubicBezTo>
                <a:close/>
                <a:moveTo>
                  <a:pt x="5891" y="15525"/>
                </a:moveTo>
                <a:lnTo>
                  <a:pt x="15709" y="15525"/>
                </a:lnTo>
                <a:lnTo>
                  <a:pt x="15709" y="16875"/>
                </a:lnTo>
                <a:lnTo>
                  <a:pt x="5891" y="16875"/>
                </a:lnTo>
                <a:cubicBezTo>
                  <a:pt x="5891" y="16875"/>
                  <a:pt x="5891" y="15525"/>
                  <a:pt x="5891" y="15525"/>
                </a:cubicBezTo>
                <a:close/>
                <a:moveTo>
                  <a:pt x="9259" y="14850"/>
                </a:moveTo>
                <a:lnTo>
                  <a:pt x="8110" y="9582"/>
                </a:lnTo>
                <a:lnTo>
                  <a:pt x="9374" y="10233"/>
                </a:lnTo>
                <a:lnTo>
                  <a:pt x="10800" y="9252"/>
                </a:lnTo>
                <a:lnTo>
                  <a:pt x="12227" y="10233"/>
                </a:lnTo>
                <a:lnTo>
                  <a:pt x="13490" y="9581"/>
                </a:lnTo>
                <a:lnTo>
                  <a:pt x="12341" y="14850"/>
                </a:lnTo>
                <a:cubicBezTo>
                  <a:pt x="12341" y="14850"/>
                  <a:pt x="9259" y="14850"/>
                  <a:pt x="9259" y="14850"/>
                </a:cubicBezTo>
                <a:close/>
                <a:moveTo>
                  <a:pt x="5657" y="13213"/>
                </a:moveTo>
                <a:cubicBezTo>
                  <a:pt x="2773" y="11991"/>
                  <a:pt x="982" y="9774"/>
                  <a:pt x="982" y="7425"/>
                </a:cubicBezTo>
                <a:cubicBezTo>
                  <a:pt x="982" y="3703"/>
                  <a:pt x="5386" y="675"/>
                  <a:pt x="10800" y="675"/>
                </a:cubicBezTo>
                <a:cubicBezTo>
                  <a:pt x="16213" y="675"/>
                  <a:pt x="20618" y="3703"/>
                  <a:pt x="20618" y="7425"/>
                </a:cubicBezTo>
                <a:cubicBezTo>
                  <a:pt x="20618" y="9786"/>
                  <a:pt x="18870" y="11936"/>
                  <a:pt x="15943" y="13176"/>
                </a:cubicBezTo>
                <a:lnTo>
                  <a:pt x="15709" y="13275"/>
                </a:lnTo>
                <a:lnTo>
                  <a:pt x="15709" y="14850"/>
                </a:lnTo>
                <a:lnTo>
                  <a:pt x="13334" y="14850"/>
                </a:lnTo>
                <a:lnTo>
                  <a:pt x="14722" y="8488"/>
                </a:lnTo>
                <a:lnTo>
                  <a:pt x="13750" y="8387"/>
                </a:lnTo>
                <a:lnTo>
                  <a:pt x="13698" y="8631"/>
                </a:lnTo>
                <a:lnTo>
                  <a:pt x="12318" y="9342"/>
                </a:lnTo>
                <a:lnTo>
                  <a:pt x="10800" y="8298"/>
                </a:lnTo>
                <a:lnTo>
                  <a:pt x="9281" y="9342"/>
                </a:lnTo>
                <a:lnTo>
                  <a:pt x="7902" y="8631"/>
                </a:lnTo>
                <a:lnTo>
                  <a:pt x="7849" y="8387"/>
                </a:lnTo>
                <a:lnTo>
                  <a:pt x="6878" y="8488"/>
                </a:lnTo>
                <a:lnTo>
                  <a:pt x="8266" y="14850"/>
                </a:lnTo>
                <a:lnTo>
                  <a:pt x="5891" y="14850"/>
                </a:lnTo>
                <a:lnTo>
                  <a:pt x="5891" y="13311"/>
                </a:lnTo>
                <a:cubicBezTo>
                  <a:pt x="5891" y="13311"/>
                  <a:pt x="5657" y="13213"/>
                  <a:pt x="5657" y="13213"/>
                </a:cubicBezTo>
                <a:close/>
                <a:moveTo>
                  <a:pt x="13745" y="20925"/>
                </a:moveTo>
                <a:lnTo>
                  <a:pt x="7855" y="20925"/>
                </a:lnTo>
                <a:lnTo>
                  <a:pt x="7855" y="19575"/>
                </a:lnTo>
                <a:lnTo>
                  <a:pt x="13745" y="19575"/>
                </a:lnTo>
                <a:cubicBezTo>
                  <a:pt x="13745" y="19575"/>
                  <a:pt x="13745" y="20925"/>
                  <a:pt x="13745" y="20925"/>
                </a:cubicBezTo>
                <a:close/>
                <a:moveTo>
                  <a:pt x="14727" y="21600"/>
                </a:moveTo>
                <a:lnTo>
                  <a:pt x="14727" y="19575"/>
                </a:lnTo>
                <a:lnTo>
                  <a:pt x="15709" y="19575"/>
                </a:lnTo>
                <a:lnTo>
                  <a:pt x="15709" y="17550"/>
                </a:lnTo>
                <a:lnTo>
                  <a:pt x="16691" y="17550"/>
                </a:lnTo>
                <a:lnTo>
                  <a:pt x="16691" y="15525"/>
                </a:lnTo>
                <a:lnTo>
                  <a:pt x="16691" y="13649"/>
                </a:lnTo>
                <a:cubicBezTo>
                  <a:pt x="19770" y="12271"/>
                  <a:pt x="21600" y="9959"/>
                  <a:pt x="21600" y="7425"/>
                </a:cubicBezTo>
                <a:cubicBezTo>
                  <a:pt x="21600" y="3331"/>
                  <a:pt x="16755" y="0"/>
                  <a:pt x="10800" y="0"/>
                </a:cubicBezTo>
                <a:cubicBezTo>
                  <a:pt x="4845" y="0"/>
                  <a:pt x="0" y="3331"/>
                  <a:pt x="0" y="7425"/>
                </a:cubicBezTo>
                <a:cubicBezTo>
                  <a:pt x="0" y="9942"/>
                  <a:pt x="1874" y="12323"/>
                  <a:pt x="4909" y="13686"/>
                </a:cubicBezTo>
                <a:lnTo>
                  <a:pt x="4909" y="14850"/>
                </a:lnTo>
                <a:lnTo>
                  <a:pt x="4909" y="15525"/>
                </a:lnTo>
                <a:lnTo>
                  <a:pt x="4909" y="17550"/>
                </a:lnTo>
                <a:lnTo>
                  <a:pt x="5891" y="17550"/>
                </a:lnTo>
                <a:lnTo>
                  <a:pt x="5891" y="19575"/>
                </a:lnTo>
                <a:lnTo>
                  <a:pt x="6873" y="19575"/>
                </a:lnTo>
                <a:lnTo>
                  <a:pt x="6873" y="21600"/>
                </a:lnTo>
                <a:cubicBezTo>
                  <a:pt x="6873" y="21600"/>
                  <a:pt x="14727" y="21600"/>
                  <a:pt x="14727" y="216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Oswald Medium" panose="00000600000000000000" pitchFamily="2" charset="0"/>
              <a:sym typeface="Gill Sans"/>
            </a:endParaRP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E3D52D11-6DBB-4FB0-9E9E-815A85720ED1}"/>
              </a:ext>
            </a:extLst>
          </p:cNvPr>
          <p:cNvCxnSpPr>
            <a:cxnSpLocks/>
          </p:cNvCxnSpPr>
          <p:nvPr/>
        </p:nvCxnSpPr>
        <p:spPr>
          <a:xfrm>
            <a:off x="3551206" y="2567978"/>
            <a:ext cx="4401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60A4D0EB-9843-47CC-8436-201EF0E713F2}"/>
              </a:ext>
            </a:extLst>
          </p:cNvPr>
          <p:cNvCxnSpPr>
            <a:cxnSpLocks/>
          </p:cNvCxnSpPr>
          <p:nvPr/>
        </p:nvCxnSpPr>
        <p:spPr>
          <a:xfrm>
            <a:off x="6634926" y="2567978"/>
            <a:ext cx="4401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7C788E9D-77CE-49AB-904B-B284D173016F}"/>
              </a:ext>
            </a:extLst>
          </p:cNvPr>
          <p:cNvCxnSpPr>
            <a:cxnSpLocks/>
          </p:cNvCxnSpPr>
          <p:nvPr/>
        </p:nvCxnSpPr>
        <p:spPr>
          <a:xfrm>
            <a:off x="9731071" y="2567978"/>
            <a:ext cx="440146" cy="0"/>
          </a:xfrm>
          <a:prstGeom prst="line">
            <a:avLst/>
          </a:prstGeom>
          <a:ln>
            <a:solidFill>
              <a:srgbClr val="2B47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B169CE4-4A09-40DA-BD55-ABF1524AB5D4}"/>
              </a:ext>
            </a:extLst>
          </p:cNvPr>
          <p:cNvGrpSpPr/>
          <p:nvPr/>
        </p:nvGrpSpPr>
        <p:grpSpPr>
          <a:xfrm>
            <a:off x="3441834" y="1740487"/>
            <a:ext cx="639604" cy="639604"/>
            <a:chOff x="603250" y="4838700"/>
            <a:chExt cx="406400" cy="406400"/>
          </a:xfrm>
          <a:solidFill>
            <a:schemeClr val="bg1">
              <a:lumMod val="95000"/>
            </a:schemeClr>
          </a:solidFill>
        </p:grpSpPr>
        <p:sp>
          <p:nvSpPr>
            <p:cNvPr id="29" name="Shape 5565">
              <a:extLst>
                <a:ext uri="{FF2B5EF4-FFF2-40B4-BE49-F238E27FC236}">
                  <a16:creationId xmlns:a16="http://schemas.microsoft.com/office/drawing/2014/main" id="{EDD4251F-198C-48C9-8989-C9CE3D6953EB}"/>
                </a:ext>
              </a:extLst>
            </p:cNvPr>
            <p:cNvSpPr/>
            <p:nvPr/>
          </p:nvSpPr>
          <p:spPr>
            <a:xfrm>
              <a:off x="603250" y="4838700"/>
              <a:ext cx="406400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25" y="12488"/>
                  </a:moveTo>
                  <a:lnTo>
                    <a:pt x="17982" y="12488"/>
                  </a:lnTo>
                  <a:lnTo>
                    <a:pt x="17164" y="14942"/>
                  </a:lnTo>
                  <a:lnTo>
                    <a:pt x="19098" y="16875"/>
                  </a:lnTo>
                  <a:lnTo>
                    <a:pt x="16875" y="19098"/>
                  </a:lnTo>
                  <a:lnTo>
                    <a:pt x="14941" y="17164"/>
                  </a:lnTo>
                  <a:lnTo>
                    <a:pt x="12488" y="17982"/>
                  </a:lnTo>
                  <a:lnTo>
                    <a:pt x="12488" y="20925"/>
                  </a:lnTo>
                  <a:lnTo>
                    <a:pt x="9112" y="20925"/>
                  </a:lnTo>
                  <a:lnTo>
                    <a:pt x="9112" y="17982"/>
                  </a:lnTo>
                  <a:lnTo>
                    <a:pt x="6659" y="17164"/>
                  </a:lnTo>
                  <a:lnTo>
                    <a:pt x="4725" y="19098"/>
                  </a:lnTo>
                  <a:lnTo>
                    <a:pt x="2502" y="16875"/>
                  </a:lnTo>
                  <a:lnTo>
                    <a:pt x="4436" y="14942"/>
                  </a:lnTo>
                  <a:lnTo>
                    <a:pt x="3618" y="12488"/>
                  </a:lnTo>
                  <a:lnTo>
                    <a:pt x="675" y="12488"/>
                  </a:lnTo>
                  <a:lnTo>
                    <a:pt x="675" y="9112"/>
                  </a:lnTo>
                  <a:lnTo>
                    <a:pt x="3618" y="9112"/>
                  </a:lnTo>
                  <a:lnTo>
                    <a:pt x="4436" y="6658"/>
                  </a:lnTo>
                  <a:lnTo>
                    <a:pt x="2502" y="4725"/>
                  </a:lnTo>
                  <a:lnTo>
                    <a:pt x="4725" y="2502"/>
                  </a:lnTo>
                  <a:lnTo>
                    <a:pt x="6659" y="4436"/>
                  </a:lnTo>
                  <a:lnTo>
                    <a:pt x="9112" y="3618"/>
                  </a:lnTo>
                  <a:lnTo>
                    <a:pt x="9112" y="675"/>
                  </a:lnTo>
                  <a:lnTo>
                    <a:pt x="12488" y="675"/>
                  </a:lnTo>
                  <a:lnTo>
                    <a:pt x="12488" y="3618"/>
                  </a:lnTo>
                  <a:lnTo>
                    <a:pt x="14941" y="4436"/>
                  </a:lnTo>
                  <a:lnTo>
                    <a:pt x="16875" y="2502"/>
                  </a:lnTo>
                  <a:lnTo>
                    <a:pt x="19098" y="4725"/>
                  </a:lnTo>
                  <a:lnTo>
                    <a:pt x="17164" y="6658"/>
                  </a:lnTo>
                  <a:lnTo>
                    <a:pt x="17982" y="9112"/>
                  </a:lnTo>
                  <a:lnTo>
                    <a:pt x="20925" y="9112"/>
                  </a:lnTo>
                  <a:cubicBezTo>
                    <a:pt x="20925" y="9112"/>
                    <a:pt x="20925" y="12488"/>
                    <a:pt x="20925" y="12488"/>
                  </a:cubicBezTo>
                  <a:close/>
                  <a:moveTo>
                    <a:pt x="17936" y="6842"/>
                  </a:moveTo>
                  <a:lnTo>
                    <a:pt x="20052" y="4725"/>
                  </a:lnTo>
                  <a:lnTo>
                    <a:pt x="16875" y="1548"/>
                  </a:lnTo>
                  <a:lnTo>
                    <a:pt x="14759" y="3664"/>
                  </a:lnTo>
                  <a:lnTo>
                    <a:pt x="13162" y="3132"/>
                  </a:lnTo>
                  <a:lnTo>
                    <a:pt x="13162" y="0"/>
                  </a:lnTo>
                  <a:lnTo>
                    <a:pt x="8438" y="0"/>
                  </a:lnTo>
                  <a:lnTo>
                    <a:pt x="8438" y="3132"/>
                  </a:lnTo>
                  <a:lnTo>
                    <a:pt x="6841" y="3664"/>
                  </a:lnTo>
                  <a:lnTo>
                    <a:pt x="4725" y="1548"/>
                  </a:lnTo>
                  <a:lnTo>
                    <a:pt x="1548" y="4725"/>
                  </a:lnTo>
                  <a:lnTo>
                    <a:pt x="3664" y="6842"/>
                  </a:lnTo>
                  <a:lnTo>
                    <a:pt x="3132" y="8438"/>
                  </a:lnTo>
                  <a:lnTo>
                    <a:pt x="0" y="8438"/>
                  </a:lnTo>
                  <a:lnTo>
                    <a:pt x="0" y="13162"/>
                  </a:lnTo>
                  <a:lnTo>
                    <a:pt x="3132" y="13162"/>
                  </a:lnTo>
                  <a:lnTo>
                    <a:pt x="3664" y="14758"/>
                  </a:lnTo>
                  <a:lnTo>
                    <a:pt x="1548" y="16875"/>
                  </a:lnTo>
                  <a:lnTo>
                    <a:pt x="4725" y="20052"/>
                  </a:lnTo>
                  <a:lnTo>
                    <a:pt x="6841" y="17936"/>
                  </a:lnTo>
                  <a:lnTo>
                    <a:pt x="8438" y="18468"/>
                  </a:lnTo>
                  <a:lnTo>
                    <a:pt x="8438" y="21600"/>
                  </a:lnTo>
                  <a:lnTo>
                    <a:pt x="13162" y="21600"/>
                  </a:lnTo>
                  <a:lnTo>
                    <a:pt x="13162" y="18468"/>
                  </a:lnTo>
                  <a:lnTo>
                    <a:pt x="14759" y="17936"/>
                  </a:lnTo>
                  <a:lnTo>
                    <a:pt x="16875" y="20053"/>
                  </a:lnTo>
                  <a:lnTo>
                    <a:pt x="20052" y="16875"/>
                  </a:lnTo>
                  <a:lnTo>
                    <a:pt x="17936" y="14758"/>
                  </a:lnTo>
                  <a:lnTo>
                    <a:pt x="18468" y="13162"/>
                  </a:lnTo>
                  <a:lnTo>
                    <a:pt x="21600" y="13162"/>
                  </a:lnTo>
                  <a:lnTo>
                    <a:pt x="21600" y="8438"/>
                  </a:lnTo>
                  <a:lnTo>
                    <a:pt x="18468" y="8438"/>
                  </a:lnTo>
                  <a:cubicBezTo>
                    <a:pt x="18468" y="8438"/>
                    <a:pt x="17936" y="6842"/>
                    <a:pt x="17936" y="684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Oswald Medium" panose="00000600000000000000" pitchFamily="2" charset="0"/>
                <a:sym typeface="Gill Sans"/>
              </a:endParaRPr>
            </a:p>
          </p:txBody>
        </p:sp>
        <p:sp>
          <p:nvSpPr>
            <p:cNvPr id="30" name="Shape 5566">
              <a:extLst>
                <a:ext uri="{FF2B5EF4-FFF2-40B4-BE49-F238E27FC236}">
                  <a16:creationId xmlns:a16="http://schemas.microsoft.com/office/drawing/2014/main" id="{10555028-254F-4FDF-9A11-5D36D07E3858}"/>
                </a:ext>
              </a:extLst>
            </p:cNvPr>
            <p:cNvSpPr/>
            <p:nvPr/>
          </p:nvSpPr>
          <p:spPr>
            <a:xfrm>
              <a:off x="762000" y="4997450"/>
              <a:ext cx="8890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8514"/>
                  </a:moveTo>
                  <a:cubicBezTo>
                    <a:pt x="6547" y="18514"/>
                    <a:pt x="3086" y="15053"/>
                    <a:pt x="3086" y="10800"/>
                  </a:cubicBezTo>
                  <a:cubicBezTo>
                    <a:pt x="3086" y="6547"/>
                    <a:pt x="6547" y="3086"/>
                    <a:pt x="10800" y="3086"/>
                  </a:cubicBezTo>
                  <a:cubicBezTo>
                    <a:pt x="15053" y="3086"/>
                    <a:pt x="18514" y="6547"/>
                    <a:pt x="18514" y="10800"/>
                  </a:cubicBezTo>
                  <a:cubicBezTo>
                    <a:pt x="18514" y="15053"/>
                    <a:pt x="15053" y="18514"/>
                    <a:pt x="10800" y="18514"/>
                  </a:cubicBezTo>
                  <a:close/>
                  <a:moveTo>
                    <a:pt x="10800" y="0"/>
                  </a:moveTo>
                  <a:cubicBezTo>
                    <a:pt x="4845" y="0"/>
                    <a:pt x="0" y="4846"/>
                    <a:pt x="0" y="10800"/>
                  </a:cubicBezTo>
                  <a:cubicBezTo>
                    <a:pt x="0" y="16754"/>
                    <a:pt x="4845" y="21600"/>
                    <a:pt x="10800" y="21600"/>
                  </a:cubicBezTo>
                  <a:cubicBezTo>
                    <a:pt x="16754" y="21600"/>
                    <a:pt x="21600" y="16754"/>
                    <a:pt x="21600" y="10800"/>
                  </a:cubicBezTo>
                  <a:cubicBezTo>
                    <a:pt x="21600" y="4846"/>
                    <a:pt x="16754" y="0"/>
                    <a:pt x="1080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Oswald Medium" panose="00000600000000000000" pitchFamily="2" charset="0"/>
                <a:sym typeface="Gill Sans"/>
              </a:endParaRPr>
            </a:p>
          </p:txBody>
        </p:sp>
      </p:grp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30FBDAA-F53F-46CC-AC64-CEE03CC74780}"/>
              </a:ext>
            </a:extLst>
          </p:cNvPr>
          <p:cNvSpPr txBox="1"/>
          <p:nvPr/>
        </p:nvSpPr>
        <p:spPr>
          <a:xfrm>
            <a:off x="7319069" y="1550401"/>
            <a:ext cx="7617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1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Lato Black" panose="020B0A02040204020203" pitchFamily="34" charset="0"/>
                <a:cs typeface="Lato" panose="020B0502040204020203" pitchFamily="34" charset="0"/>
              </a:rPr>
              <a:t>3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83927457-2504-4542-AB00-DBBF66993856}"/>
              </a:ext>
            </a:extLst>
          </p:cNvPr>
          <p:cNvSpPr txBox="1"/>
          <p:nvPr/>
        </p:nvSpPr>
        <p:spPr>
          <a:xfrm>
            <a:off x="10354116" y="1571720"/>
            <a:ext cx="7697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1" u="none" strike="noStrike" kern="1200" cap="none" spc="600" normalizeH="0" baseline="0" noProof="0" dirty="0">
                <a:ln>
                  <a:noFill/>
                </a:ln>
                <a:solidFill>
                  <a:srgbClr val="2B474D"/>
                </a:solidFill>
                <a:effectLst/>
                <a:uLnTx/>
                <a:uFillTx/>
                <a:latin typeface="Oswald Medium" panose="00000600000000000000" pitchFamily="2" charset="0"/>
                <a:ea typeface="Lato Black" panose="020B0A02040204020203" pitchFamily="34" charset="0"/>
                <a:cs typeface="Lato" panose="020B0502040204020203" pitchFamily="34" charset="0"/>
              </a:rPr>
              <a:t>4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7C5C2BC-DF58-4E6B-AAFA-5F8ECD708DE3}"/>
              </a:ext>
            </a:extLst>
          </p:cNvPr>
          <p:cNvSpPr txBox="1"/>
          <p:nvPr/>
        </p:nvSpPr>
        <p:spPr>
          <a:xfrm>
            <a:off x="390914" y="192911"/>
            <a:ext cx="11915386" cy="630942"/>
          </a:xfrm>
          <a:prstGeom prst="rect">
            <a:avLst/>
          </a:prstGeom>
          <a:solidFill>
            <a:srgbClr val="276F8B">
              <a:alpha val="14000"/>
            </a:srgb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500" dirty="0">
                <a:solidFill>
                  <a:prstClr val="white">
                    <a:lumMod val="95000"/>
                  </a:prstClr>
                </a:solidFill>
                <a:latin typeface="Oswald Light" panose="00000400000000000000" pitchFamily="2" charset="0"/>
              </a:rPr>
              <a:t>SÍNTESE DA PESQUISA  </a:t>
            </a:r>
            <a:r>
              <a:rPr lang="pt-BR" sz="3500" dirty="0">
                <a:solidFill>
                  <a:srgbClr val="FFC000"/>
                </a:solidFill>
                <a:latin typeface="Oswald Light" panose="00000400000000000000" pitchFamily="2" charset="0"/>
              </a:rPr>
              <a:t>SEBRAETEC 2020</a:t>
            </a:r>
            <a:endParaRPr kumimoji="0" lang="pt-BR" sz="350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Oswald Light" panose="00000400000000000000" pitchFamily="2" charset="0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B97BD4D3-C5FE-49B0-A6CC-F6D76F0F2279}"/>
              </a:ext>
            </a:extLst>
          </p:cNvPr>
          <p:cNvSpPr/>
          <p:nvPr/>
        </p:nvSpPr>
        <p:spPr>
          <a:xfrm>
            <a:off x="3314762" y="3160311"/>
            <a:ext cx="2592248" cy="336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prstClr val="white"/>
                </a:solidFill>
                <a:latin typeface="Lato" panose="020F0502020204030203" pitchFamily="34" charset="0"/>
                <a:cs typeface="Lato" panose="020B0502040204020203" pitchFamily="34" charset="0"/>
              </a:rPr>
              <a:t>No Sebraetec os participantes buscam, principalmente, melhorar sua comunicação especialmente nos setores do Comércio e Serviços e entre os </a:t>
            </a:r>
            <a:r>
              <a:rPr lang="pt-BR" sz="1600" dirty="0" err="1">
                <a:solidFill>
                  <a:prstClr val="white"/>
                </a:solidFill>
                <a:latin typeface="Lato" panose="020F0502020204030203" pitchFamily="34" charset="0"/>
                <a:cs typeface="Lato" panose="020B0502040204020203" pitchFamily="34" charset="0"/>
              </a:rPr>
              <a:t>MEIs</a:t>
            </a:r>
            <a:r>
              <a:rPr lang="pt-BR" sz="1600" dirty="0">
                <a:solidFill>
                  <a:prstClr val="white"/>
                </a:solidFill>
                <a:latin typeface="Lato" panose="020F0502020204030203" pitchFamily="34" charset="0"/>
                <a:cs typeface="Lato" panose="020B0502040204020203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dirty="0">
              <a:solidFill>
                <a:prstClr val="white"/>
              </a:solidFill>
              <a:latin typeface="Lato" panose="020F0502020204030203" pitchFamily="34" charset="0"/>
              <a:cs typeface="Lato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B0502040204020203" pitchFamily="34" charset="0"/>
              </a:rPr>
              <a:t>A ampliação da produção também é buscada por boa parcela dos empresários,</a:t>
            </a: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B0502040204020203" pitchFamily="34" charset="0"/>
              </a:rPr>
              <a:t> principalmente entre aqueles que atuam nos setores do Agronegócio e da Indústria.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B0502040204020203" pitchFamily="34" charset="0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B97BD4D3-C5FE-49B0-A6CC-F6D76F0F2279}"/>
              </a:ext>
            </a:extLst>
          </p:cNvPr>
          <p:cNvSpPr/>
          <p:nvPr/>
        </p:nvSpPr>
        <p:spPr>
          <a:xfrm>
            <a:off x="6372933" y="3130017"/>
            <a:ext cx="2569018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prstClr val="white"/>
                </a:solidFill>
                <a:latin typeface="Lato" panose="020F0502020204030203" pitchFamily="34" charset="0"/>
                <a:cs typeface="Lato" panose="020B0502040204020203" pitchFamily="34" charset="0"/>
              </a:rPr>
              <a:t>A melhora da qualidade de produtos e serviços foi a mudanças mais citada como consequência  do Sebraetec, seguido da melhora no atendimento ao cliente. </a:t>
            </a:r>
          </a:p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dirty="0">
              <a:solidFill>
                <a:prstClr val="white"/>
              </a:solidFill>
              <a:latin typeface="Lato" panose="020F0502020204030203" pitchFamily="34" charset="0"/>
              <a:cs typeface="Lato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B0502040204020203" pitchFamily="34" charset="0"/>
              </a:rPr>
              <a:t>Mais de 85% dos empresários</a:t>
            </a: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B0502040204020203" pitchFamily="34" charset="0"/>
              </a:rPr>
              <a:t> realizaram pelo menos uma inovação de produto. Já 84% realizaram pelo menos uma inovação organizacional, especialmente os </a:t>
            </a:r>
            <a:r>
              <a:rPr kumimoji="0" lang="pt-BR" sz="1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B0502040204020203" pitchFamily="34" charset="0"/>
              </a:rPr>
              <a:t>MEIs</a:t>
            </a: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B0502040204020203" pitchFamily="34" charset="0"/>
              </a:rPr>
              <a:t>. 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2949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ospitality Economics | Online Course | Hotel Management Course">
            <a:extLst>
              <a:ext uri="{FF2B5EF4-FFF2-40B4-BE49-F238E27FC236}">
                <a16:creationId xmlns:a16="http://schemas.microsoft.com/office/drawing/2014/main" id="{EAB33F0B-79B4-42D0-BB70-3DC3F48B6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38"/>
          <a:stretch/>
        </p:blipFill>
        <p:spPr bwMode="auto">
          <a:xfrm>
            <a:off x="0" y="0"/>
            <a:ext cx="12192000" cy="753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1">
            <a:extLst>
              <a:ext uri="{FF2B5EF4-FFF2-40B4-BE49-F238E27FC236}">
                <a16:creationId xmlns:a16="http://schemas.microsoft.com/office/drawing/2014/main" id="{086B4BDD-8600-4B24-ACBF-AB6581B22850}"/>
              </a:ext>
            </a:extLst>
          </p:cNvPr>
          <p:cNvSpPr/>
          <p:nvPr/>
        </p:nvSpPr>
        <p:spPr>
          <a:xfrm>
            <a:off x="0" y="0"/>
            <a:ext cx="12192000" cy="7536014"/>
          </a:xfrm>
          <a:prstGeom prst="rect">
            <a:avLst/>
          </a:prstGeom>
          <a:solidFill>
            <a:srgbClr val="1A4A5D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C8137FA-9126-4DA1-9D79-8AF6C7C2D54C}"/>
              </a:ext>
            </a:extLst>
          </p:cNvPr>
          <p:cNvSpPr/>
          <p:nvPr/>
        </p:nvSpPr>
        <p:spPr>
          <a:xfrm>
            <a:off x="1391478" y="0"/>
            <a:ext cx="9209579" cy="47310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BD6BA33-B06B-4457-AC68-86AF318D98A7}"/>
              </a:ext>
            </a:extLst>
          </p:cNvPr>
          <p:cNvSpPr txBox="1"/>
          <p:nvPr/>
        </p:nvSpPr>
        <p:spPr>
          <a:xfrm>
            <a:off x="1590943" y="388875"/>
            <a:ext cx="8851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Oswald Medium" panose="00000600000000000000" pitchFamily="2" charset="0"/>
                <a:cs typeface="Poppins SemiBold" panose="00000700000000000000" pitchFamily="50" charset="0"/>
              </a:rPr>
              <a:t>O</a:t>
            </a:r>
            <a:r>
              <a:rPr lang="pt-BR" sz="4800" noProof="0" dirty="0">
                <a:solidFill>
                  <a:prstClr val="white"/>
                </a:solidFill>
                <a:latin typeface="Oswald Medium" panose="00000600000000000000" pitchFamily="2" charset="0"/>
                <a:cs typeface="Poppins SemiBold" panose="00000700000000000000" pitchFamily="50" charset="0"/>
              </a:rPr>
              <a:t>brigado</a:t>
            </a:r>
            <a:endParaRPr kumimoji="0" lang="pt-BR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cs typeface="Poppins SemiBold" panose="00000700000000000000" pitchFamily="50" charset="0"/>
            </a:endParaRPr>
          </a:p>
        </p:txBody>
      </p:sp>
      <p:pic>
        <p:nvPicPr>
          <p:cNvPr id="3" name="Imagem 2" descr="Uma imagem contendo desenho, placar&#10;&#10;Descrição gerada automaticamente">
            <a:extLst>
              <a:ext uri="{FF2B5EF4-FFF2-40B4-BE49-F238E27FC236}">
                <a16:creationId xmlns:a16="http://schemas.microsoft.com/office/drawing/2014/main" id="{B0F38509-CF76-4B51-9103-1FF5088C94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78" y="4919235"/>
            <a:ext cx="2389649" cy="15498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716" y="5235756"/>
            <a:ext cx="1756144" cy="115926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C67D7DC-DC73-4326-9AA0-55332249F16D}"/>
              </a:ext>
            </a:extLst>
          </p:cNvPr>
          <p:cNvSpPr txBox="1"/>
          <p:nvPr/>
        </p:nvSpPr>
        <p:spPr>
          <a:xfrm>
            <a:off x="1816230" y="1327113"/>
            <a:ext cx="40924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Unidade de Gestão Estratégia</a:t>
            </a:r>
          </a:p>
          <a:p>
            <a:r>
              <a:rPr lang="pt-BR" dirty="0">
                <a:solidFill>
                  <a:schemeClr val="bg1"/>
                </a:solidFill>
              </a:rPr>
              <a:t>Adriane Ricieri Brito</a:t>
            </a:r>
          </a:p>
          <a:p>
            <a:r>
              <a:rPr lang="pt-BR" dirty="0">
                <a:solidFill>
                  <a:schemeClr val="bg1"/>
                </a:solidFill>
              </a:rPr>
              <a:t>Fausto Ricardo k. Cassemiro</a:t>
            </a:r>
          </a:p>
          <a:p>
            <a:r>
              <a:rPr lang="pt-BR" dirty="0">
                <a:solidFill>
                  <a:schemeClr val="bg1"/>
                </a:solidFill>
              </a:rPr>
              <a:t>Dênis Pedro Nunes</a:t>
            </a:r>
          </a:p>
          <a:p>
            <a:r>
              <a:rPr lang="pt-BR" dirty="0">
                <a:solidFill>
                  <a:schemeClr val="bg1"/>
                </a:solidFill>
              </a:rPr>
              <a:t> </a:t>
            </a:r>
          </a:p>
          <a:p>
            <a:r>
              <a:rPr lang="pt-BR" b="1" dirty="0">
                <a:solidFill>
                  <a:schemeClr val="bg1"/>
                </a:solidFill>
              </a:rPr>
              <a:t>Unidade de Inovação</a:t>
            </a:r>
          </a:p>
          <a:p>
            <a:r>
              <a:rPr lang="pt-BR" dirty="0">
                <a:solidFill>
                  <a:schemeClr val="bg1"/>
                </a:solidFill>
              </a:rPr>
              <a:t>Paulo Renato Macedo Cabral</a:t>
            </a:r>
          </a:p>
          <a:p>
            <a:r>
              <a:rPr lang="pt-BR" dirty="0">
                <a:solidFill>
                  <a:schemeClr val="bg1"/>
                </a:solidFill>
              </a:rPr>
              <a:t>Paulo Puppin Zandonadi </a:t>
            </a:r>
          </a:p>
          <a:p>
            <a:r>
              <a:rPr lang="pt-BR" dirty="0">
                <a:solidFill>
                  <a:schemeClr val="bg1"/>
                </a:solidFill>
              </a:rPr>
              <a:t>Arthur Guimarães Carneiro</a:t>
            </a:r>
          </a:p>
          <a:p>
            <a:r>
              <a:rPr lang="pt-BR" dirty="0">
                <a:solidFill>
                  <a:schemeClr val="bg1"/>
                </a:solidFill>
              </a:rPr>
              <a:t>Maira Fontenele Santana</a:t>
            </a:r>
          </a:p>
          <a:p>
            <a:r>
              <a:rPr lang="pt-BR" dirty="0">
                <a:solidFill>
                  <a:schemeClr val="bg1"/>
                </a:solidFill>
              </a:rPr>
              <a:t>Frederico Lopes Cabaleiro</a:t>
            </a:r>
          </a:p>
          <a:p>
            <a:endParaRPr lang="pt-BR" b="0" i="0" dirty="0">
              <a:effectLst/>
              <a:latin typeface="Segoe UI" panose="020B0502040204020203" pitchFamily="34" charset="0"/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3. Como o(a) </a:t>
            </a:r>
            <a:r>
              <a:rPr lang="pt-BR" sz="1200" dirty="0" err="1"/>
              <a:t>Sr</a:t>
            </a:r>
            <a:r>
              <a:rPr lang="pt-BR" sz="1200" dirty="0"/>
              <a:t>(a) tomou conhecimento do programa Sebraetec?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49007" y="217541"/>
            <a:ext cx="881958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249006" y="325623"/>
            <a:ext cx="87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Forma como tomou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 conhecimento do Sebraetec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graphicFrame>
        <p:nvGraphicFramePr>
          <p:cNvPr id="79" name="Gráfico 78">
            <a:extLst>
              <a:ext uri="{FF2B5EF4-FFF2-40B4-BE49-F238E27FC236}">
                <a16:creationId xmlns:a16="http://schemas.microsoft.com/office/drawing/2014/main" id="{4995EDD3-0CF5-4FDD-8109-1BB45FBCB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3904957"/>
              </p:ext>
            </p:extLst>
          </p:nvPr>
        </p:nvGraphicFramePr>
        <p:xfrm>
          <a:off x="2205" y="2695372"/>
          <a:ext cx="10984136" cy="3724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-143314" y="1765116"/>
            <a:ext cx="11919304" cy="830322"/>
            <a:chOff x="-60385" y="1740752"/>
            <a:chExt cx="11919304" cy="830322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DABBB997-9EE9-4F3E-84DB-6D5BBC74D342}"/>
                </a:ext>
              </a:extLst>
            </p:cNvPr>
            <p:cNvSpPr/>
            <p:nvPr/>
          </p:nvSpPr>
          <p:spPr>
            <a:xfrm>
              <a:off x="-60385" y="1740752"/>
              <a:ext cx="11919304" cy="8303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53A52CA9-08EB-422A-B6C0-2E72E88851DC}"/>
                </a:ext>
              </a:extLst>
            </p:cNvPr>
            <p:cNvSpPr/>
            <p:nvPr/>
          </p:nvSpPr>
          <p:spPr>
            <a:xfrm>
              <a:off x="1048600" y="1786581"/>
              <a:ext cx="1060848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Indicação de terceiros (empresários, amigos, parentes), bem como a</a:t>
              </a:r>
              <a:r>
                <a:rPr lang="pt-BR" sz="1400" b="1" dirty="0">
                  <a:solidFill>
                    <a:prstClr val="black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mediação de um consultor do SEBRAE são as principais formas pelas quais os entrevistados tomaram conhecimento do Sebraetec.</a:t>
              </a:r>
              <a:endParaRPr lang="pt-BR" sz="1400" b="1" baseline="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49" name="Retângulo 48">
            <a:hlinkClick r:id="rId4" action="ppaction://hlinksldjump"/>
          </p:cNvPr>
          <p:cNvSpPr/>
          <p:nvPr/>
        </p:nvSpPr>
        <p:spPr>
          <a:xfrm>
            <a:off x="4667493" y="1152304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8582024" y="4324350"/>
            <a:ext cx="3609976" cy="1999415"/>
            <a:chOff x="8582024" y="4324350"/>
            <a:chExt cx="3609976" cy="1999415"/>
          </a:xfrm>
        </p:grpSpPr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DABBB997-9EE9-4F3E-84DB-6D5BBC74D342}"/>
                </a:ext>
              </a:extLst>
            </p:cNvPr>
            <p:cNvSpPr/>
            <p:nvPr/>
          </p:nvSpPr>
          <p:spPr>
            <a:xfrm>
              <a:off x="8583611" y="5640586"/>
              <a:ext cx="3608389" cy="683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DABBB997-9EE9-4F3E-84DB-6D5BBC74D342}"/>
                </a:ext>
              </a:extLst>
            </p:cNvPr>
            <p:cNvSpPr/>
            <p:nvPr/>
          </p:nvSpPr>
          <p:spPr>
            <a:xfrm>
              <a:off x="8582024" y="4324350"/>
              <a:ext cx="3608389" cy="683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8504" y="4424260"/>
              <a:ext cx="500165" cy="500165"/>
            </a:xfrm>
            <a:prstGeom prst="rect">
              <a:avLst/>
            </a:prstGeom>
          </p:spPr>
        </p:pic>
        <p:pic>
          <p:nvPicPr>
            <p:cNvPr id="51" name="Imagem 5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8504" y="5062434"/>
              <a:ext cx="500165" cy="500165"/>
            </a:xfrm>
            <a:prstGeom prst="rect">
              <a:avLst/>
            </a:prstGeom>
          </p:spPr>
        </p:pic>
        <p:pic>
          <p:nvPicPr>
            <p:cNvPr id="52" name="Imagem 5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8503" y="5700608"/>
              <a:ext cx="500165" cy="500165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9280568" y="4431999"/>
              <a:ext cx="1040670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700" dirty="0">
                  <a:solidFill>
                    <a:srgbClr val="1886CB"/>
                  </a:solidFill>
                  <a:latin typeface="Oswald Medium" panose="00000600000000000000" pitchFamily="2" charset="0"/>
                  <a:ea typeface="Futura-Black" panose="02020500000000000000" pitchFamily="18" charset="0"/>
                  <a:cs typeface="Futura-Black" panose="02020500000000000000" pitchFamily="18" charset="0"/>
                </a:rPr>
                <a:t>41,7%</a:t>
              </a:r>
              <a:endParaRPr lang="pt-BR" sz="2700" dirty="0">
                <a:solidFill>
                  <a:srgbClr val="1886CB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10268855" y="4455081"/>
              <a:ext cx="10583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b="1" dirty="0">
                  <a:solidFill>
                    <a:srgbClr val="1A4A5D"/>
                  </a:solidFill>
                  <a:latin typeface="Lato" panose="020F0502020204030203" pitchFamily="34" charset="0"/>
                </a:rPr>
                <a:t>Iniciativa do </a:t>
              </a:r>
            </a:p>
            <a:p>
              <a:r>
                <a:rPr lang="pt-BR" sz="1200" b="1" dirty="0">
                  <a:solidFill>
                    <a:srgbClr val="1A4A5D"/>
                  </a:solidFill>
                  <a:latin typeface="Lato" panose="020F0502020204030203" pitchFamily="34" charset="0"/>
                </a:rPr>
                <a:t>SEBRAE</a:t>
              </a:r>
              <a:endParaRPr lang="pt-BR" sz="1200" dirty="0">
                <a:solidFill>
                  <a:srgbClr val="1A4A5D"/>
                </a:solidFill>
              </a:endParaRPr>
            </a:p>
          </p:txBody>
        </p:sp>
        <p:sp>
          <p:nvSpPr>
            <p:cNvPr id="54" name="Retângulo 53"/>
            <p:cNvSpPr/>
            <p:nvPr/>
          </p:nvSpPr>
          <p:spPr>
            <a:xfrm>
              <a:off x="9280568" y="5109673"/>
              <a:ext cx="109998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700" dirty="0">
                  <a:solidFill>
                    <a:srgbClr val="1886CB"/>
                  </a:solidFill>
                  <a:latin typeface="Oswald Medium" panose="00000600000000000000" pitchFamily="2" charset="0"/>
                  <a:ea typeface="Futura-Black" panose="02020500000000000000" pitchFamily="18" charset="0"/>
                  <a:cs typeface="Futura-Black" panose="02020500000000000000" pitchFamily="18" charset="0"/>
                </a:rPr>
                <a:t>22,5%</a:t>
              </a:r>
              <a:endParaRPr lang="pt-BR" sz="2700" dirty="0">
                <a:solidFill>
                  <a:srgbClr val="1886CB"/>
                </a:solidFill>
              </a:endParaRPr>
            </a:p>
          </p:txBody>
        </p:sp>
        <p:sp>
          <p:nvSpPr>
            <p:cNvPr id="56" name="Retângulo 55"/>
            <p:cNvSpPr/>
            <p:nvPr/>
          </p:nvSpPr>
          <p:spPr>
            <a:xfrm>
              <a:off x="10268855" y="5132755"/>
              <a:ext cx="12057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b="1" dirty="0">
                  <a:solidFill>
                    <a:srgbClr val="1A4A5D"/>
                  </a:solidFill>
                  <a:latin typeface="Lato" panose="020F0502020204030203" pitchFamily="34" charset="0"/>
                </a:rPr>
                <a:t>Iniciativa do </a:t>
              </a:r>
            </a:p>
            <a:p>
              <a:r>
                <a:rPr lang="pt-BR" sz="1200" b="1" dirty="0">
                  <a:solidFill>
                    <a:srgbClr val="1A4A5D"/>
                  </a:solidFill>
                  <a:latin typeface="Lato" panose="020F0502020204030203" pitchFamily="34" charset="0"/>
                </a:rPr>
                <a:t>empreendedor</a:t>
              </a:r>
              <a:endParaRPr lang="pt-BR" sz="1200" dirty="0">
                <a:solidFill>
                  <a:srgbClr val="1A4A5D"/>
                </a:solidFill>
              </a:endParaRPr>
            </a:p>
          </p:txBody>
        </p:sp>
        <p:sp>
          <p:nvSpPr>
            <p:cNvPr id="57" name="Retângulo 56"/>
            <p:cNvSpPr/>
            <p:nvPr/>
          </p:nvSpPr>
          <p:spPr>
            <a:xfrm>
              <a:off x="9280568" y="5741015"/>
              <a:ext cx="1106393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700" dirty="0">
                  <a:solidFill>
                    <a:srgbClr val="1886CB"/>
                  </a:solidFill>
                  <a:latin typeface="Oswald Medium" panose="00000600000000000000" pitchFamily="2" charset="0"/>
                  <a:ea typeface="Futura-Black" panose="02020500000000000000" pitchFamily="18" charset="0"/>
                  <a:cs typeface="Futura-Black" panose="02020500000000000000" pitchFamily="18" charset="0"/>
                </a:rPr>
                <a:t>33,8%</a:t>
              </a:r>
              <a:endParaRPr lang="pt-BR" sz="2700" dirty="0">
                <a:solidFill>
                  <a:srgbClr val="1886CB"/>
                </a:solidFill>
              </a:endParaRPr>
            </a:p>
          </p:txBody>
        </p:sp>
        <p:sp>
          <p:nvSpPr>
            <p:cNvPr id="58" name="Retângulo 57"/>
            <p:cNvSpPr/>
            <p:nvPr/>
          </p:nvSpPr>
          <p:spPr>
            <a:xfrm>
              <a:off x="10268855" y="5764097"/>
              <a:ext cx="10775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b="1" dirty="0">
                  <a:solidFill>
                    <a:srgbClr val="1A4A5D"/>
                  </a:solidFill>
                  <a:latin typeface="Lato" panose="020F0502020204030203" pitchFamily="34" charset="0"/>
                </a:rPr>
                <a:t>Indicação de </a:t>
              </a:r>
            </a:p>
            <a:p>
              <a:r>
                <a:rPr lang="pt-BR" sz="1200" b="1" dirty="0">
                  <a:solidFill>
                    <a:srgbClr val="1A4A5D"/>
                  </a:solidFill>
                  <a:latin typeface="Lato" panose="020F0502020204030203" pitchFamily="34" charset="0"/>
                </a:rPr>
                <a:t>terceiros</a:t>
              </a:r>
              <a:endParaRPr lang="pt-BR" sz="1200" dirty="0">
                <a:solidFill>
                  <a:srgbClr val="1A4A5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910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edifício, interior&#10;&#10;Descrição gerada automaticamente">
            <a:extLst>
              <a:ext uri="{FF2B5EF4-FFF2-40B4-BE49-F238E27FC236}">
                <a16:creationId xmlns:a16="http://schemas.microsoft.com/office/drawing/2014/main" id="{A9393538-D2DC-4C6C-B0C5-09F87C6F44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66" r="7489" b="11976"/>
          <a:stretch/>
        </p:blipFill>
        <p:spPr>
          <a:xfrm>
            <a:off x="0" y="0"/>
            <a:ext cx="12191997" cy="6865456"/>
          </a:xfrm>
          <a:prstGeom prst="rect">
            <a:avLst/>
          </a:prstGeom>
        </p:spPr>
      </p:pic>
      <p:sp>
        <p:nvSpPr>
          <p:cNvPr id="8" name="Shape 11">
            <a:extLst>
              <a:ext uri="{FF2B5EF4-FFF2-40B4-BE49-F238E27FC236}">
                <a16:creationId xmlns:a16="http://schemas.microsoft.com/office/drawing/2014/main" id="{71C6A429-00AC-43A5-B50B-B55E167CBE55}"/>
              </a:ext>
            </a:extLst>
          </p:cNvPr>
          <p:cNvSpPr/>
          <p:nvPr/>
        </p:nvSpPr>
        <p:spPr>
          <a:xfrm>
            <a:off x="1" y="-4971"/>
            <a:ext cx="12191998" cy="6865455"/>
          </a:xfrm>
          <a:prstGeom prst="rect">
            <a:avLst/>
          </a:prstGeom>
          <a:solidFill>
            <a:schemeClr val="accent1">
              <a:lumMod val="50000"/>
              <a:alpha val="78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7C5C2BC-DF58-4E6B-AAFA-5F8ECD708DE3}"/>
              </a:ext>
            </a:extLst>
          </p:cNvPr>
          <p:cNvSpPr txBox="1"/>
          <p:nvPr/>
        </p:nvSpPr>
        <p:spPr>
          <a:xfrm>
            <a:off x="901993" y="2993406"/>
            <a:ext cx="10388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dirty="0">
                <a:solidFill>
                  <a:prstClr val="white">
                    <a:lumMod val="95000"/>
                  </a:prstClr>
                </a:solidFill>
                <a:latin typeface="Oswald Light" panose="00000400000000000000" pitchFamily="2" charset="0"/>
              </a:rPr>
              <a:t>AVALIAÇÃO DO PROGRAMA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>
                <a:solidFill>
                  <a:srgbClr val="FFC000"/>
                </a:solidFill>
                <a:latin typeface="Oswald Light" panose="00000400000000000000" pitchFamily="2" charset="0"/>
              </a:rPr>
              <a:t>SEBRAETEC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Oswald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66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6. Em relação à qualidade do conteúdo do consultoria que o(a) Sr.(a) fez, dê uma nota de 0 a 10, sendo 0 “PÉSSIMO” e 10 “EXCELENTE”.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62615" y="152546"/>
            <a:ext cx="877661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152400" y="264331"/>
            <a:ext cx="8582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noProof="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Avaliação da qualidade do conteúdo do Sebraetec</a:t>
            </a:r>
            <a:endParaRPr kumimoji="0" lang="pt-B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C095CA28-9D6C-42F3-AC88-A99042ED71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8278646"/>
              </p:ext>
            </p:extLst>
          </p:nvPr>
        </p:nvGraphicFramePr>
        <p:xfrm>
          <a:off x="3724275" y="1695449"/>
          <a:ext cx="8129819" cy="418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2">
            <a:extLst>
              <a:ext uri="{FF2B5EF4-FFF2-40B4-BE49-F238E27FC236}">
                <a16:creationId xmlns:a16="http://schemas.microsoft.com/office/drawing/2014/main" id="{53A52CA9-08EB-422A-B6C0-2E72E88851DC}"/>
              </a:ext>
            </a:extLst>
          </p:cNvPr>
          <p:cNvSpPr/>
          <p:nvPr/>
        </p:nvSpPr>
        <p:spPr>
          <a:xfrm>
            <a:off x="701395" y="2585989"/>
            <a:ext cx="4670706" cy="1890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</a:t>
            </a:r>
            <a:r>
              <a:rPr lang="pt-BR" sz="1600" b="1" noProof="0" dirty="0">
                <a:solidFill>
                  <a:srgbClr val="1A4A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grande m</a:t>
            </a:r>
            <a:r>
              <a:rPr lang="pt-BR" sz="1600" b="1" dirty="0" err="1">
                <a:solidFill>
                  <a:srgbClr val="1A4A5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aioria</a:t>
            </a:r>
            <a:r>
              <a:rPr kumimoji="0" lang="pt-BR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 entrevistados – 77% - atribuiu </a:t>
            </a:r>
            <a:r>
              <a:rPr kumimoji="0" lang="pt-BR" sz="1600" b="1" i="0" u="none" strike="noStrike" kern="1200" cap="none" spc="0" normalizeH="0" noProof="0" dirty="0">
                <a:ln>
                  <a:noFill/>
                </a:ln>
                <a:solidFill>
                  <a:srgbClr val="1A4A5D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notas altas </a:t>
            </a: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para o conteúdo apresentado durante a consultoria do Sebraetec.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Apenas 5% atribuíram notas baixas para este item da avaliação do Sebraetec.</a:t>
            </a:r>
            <a:endParaRPr lang="pt-BR" sz="1600" baseline="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3F972512-E8B2-4310-B3F4-F4C6CE84121C}"/>
              </a:ext>
            </a:extLst>
          </p:cNvPr>
          <p:cNvCxnSpPr>
            <a:cxnSpLocks/>
          </p:cNvCxnSpPr>
          <p:nvPr/>
        </p:nvCxnSpPr>
        <p:spPr>
          <a:xfrm>
            <a:off x="829094" y="4450435"/>
            <a:ext cx="1980000" cy="0"/>
          </a:xfrm>
          <a:prstGeom prst="line">
            <a:avLst/>
          </a:prstGeom>
          <a:ln>
            <a:solidFill>
              <a:srgbClr val="2B47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EECB6AB2-7514-4E65-A964-C64EC1875025}"/>
              </a:ext>
            </a:extLst>
          </p:cNvPr>
          <p:cNvCxnSpPr>
            <a:cxnSpLocks/>
          </p:cNvCxnSpPr>
          <p:nvPr/>
        </p:nvCxnSpPr>
        <p:spPr>
          <a:xfrm>
            <a:off x="3922221" y="5581668"/>
            <a:ext cx="7668000" cy="0"/>
          </a:xfrm>
          <a:prstGeom prst="line">
            <a:avLst/>
          </a:prstGeom>
          <a:ln>
            <a:solidFill>
              <a:srgbClr val="2B47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Agrupar 29"/>
          <p:cNvGrpSpPr/>
          <p:nvPr/>
        </p:nvGrpSpPr>
        <p:grpSpPr>
          <a:xfrm>
            <a:off x="701395" y="1707210"/>
            <a:ext cx="2202391" cy="861774"/>
            <a:chOff x="249006" y="1772755"/>
            <a:chExt cx="2202391" cy="861774"/>
          </a:xfrm>
        </p:grpSpPr>
        <p:sp>
          <p:nvSpPr>
            <p:cNvPr id="31" name="Retângulo 30"/>
            <p:cNvSpPr/>
            <p:nvPr/>
          </p:nvSpPr>
          <p:spPr>
            <a:xfrm>
              <a:off x="249006" y="1772755"/>
              <a:ext cx="906017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5000" i="1" dirty="0">
                  <a:solidFill>
                    <a:srgbClr val="1A4A5D"/>
                  </a:solidFill>
                  <a:latin typeface="Oswald Medium" panose="00000600000000000000" pitchFamily="2" charset="0"/>
                  <a:ea typeface="Futura-Black" panose="02020500000000000000" pitchFamily="18" charset="0"/>
                  <a:cs typeface="Futura-Black" panose="02020500000000000000" pitchFamily="18" charset="0"/>
                </a:rPr>
                <a:t>9,1</a:t>
              </a:r>
              <a:endParaRPr lang="pt-BR" sz="5000" i="1" dirty="0">
                <a:solidFill>
                  <a:srgbClr val="1A4A5D"/>
                </a:solidFill>
              </a:endParaRPr>
            </a:p>
          </p:txBody>
        </p: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3F972512-E8B2-4310-B3F4-F4C6CE84121C}"/>
                </a:ext>
              </a:extLst>
            </p:cNvPr>
            <p:cNvCxnSpPr>
              <a:cxnSpLocks/>
            </p:cNvCxnSpPr>
            <p:nvPr/>
          </p:nvCxnSpPr>
          <p:spPr>
            <a:xfrm>
              <a:off x="376704" y="2568540"/>
              <a:ext cx="1980000" cy="0"/>
            </a:xfrm>
            <a:prstGeom prst="line">
              <a:avLst/>
            </a:prstGeom>
            <a:ln>
              <a:solidFill>
                <a:srgbClr val="2B47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tângulo 32"/>
            <p:cNvSpPr/>
            <p:nvPr/>
          </p:nvSpPr>
          <p:spPr>
            <a:xfrm>
              <a:off x="1167071" y="2165332"/>
              <a:ext cx="12843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i="1" dirty="0">
                  <a:solidFill>
                    <a:srgbClr val="3494BA"/>
                  </a:solidFill>
                  <a:latin typeface="Oswald Medium" panose="00000600000000000000" pitchFamily="2" charset="0"/>
                  <a:ea typeface="Futura-Black" panose="02020500000000000000" pitchFamily="18" charset="0"/>
                  <a:cs typeface="Futura-Black" panose="02020500000000000000" pitchFamily="18" charset="0"/>
                </a:rPr>
                <a:t>NOTA MÉDIA</a:t>
              </a:r>
              <a:endParaRPr lang="pt-BR" i="1" dirty="0">
                <a:solidFill>
                  <a:srgbClr val="3494BA"/>
                </a:solidFill>
              </a:endParaRPr>
            </a:p>
          </p:txBody>
        </p:sp>
      </p:grpSp>
      <p:sp>
        <p:nvSpPr>
          <p:cNvPr id="60" name="Retângulo 59">
            <a:hlinkClick r:id="rId4" action="ppaction://hlinksldjump"/>
          </p:cNvPr>
          <p:cNvSpPr/>
          <p:nvPr/>
        </p:nvSpPr>
        <p:spPr>
          <a:xfrm>
            <a:off x="6123989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61" name="Retângulo 60">
            <a:hlinkClick r:id="rId5" action="ppaction://hlinksldjump"/>
          </p:cNvPr>
          <p:cNvSpPr/>
          <p:nvPr/>
        </p:nvSpPr>
        <p:spPr>
          <a:xfrm>
            <a:off x="7643319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62" name="Retângulo 61">
            <a:hlinkClick r:id="rId6" action="ppaction://hlinksldjump"/>
          </p:cNvPr>
          <p:cNvSpPr/>
          <p:nvPr/>
        </p:nvSpPr>
        <p:spPr>
          <a:xfrm>
            <a:off x="4604115" y="1090475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  <p:graphicFrame>
        <p:nvGraphicFramePr>
          <p:cNvPr id="66" name="Tabela 65">
            <a:extLst>
              <a:ext uri="{FF2B5EF4-FFF2-40B4-BE49-F238E27FC236}">
                <a16:creationId xmlns:a16="http://schemas.microsoft.com/office/drawing/2014/main" id="{2C9D2F3D-F57A-4EA4-9C50-EF8C50874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00294"/>
              </p:ext>
            </p:extLst>
          </p:nvPr>
        </p:nvGraphicFramePr>
        <p:xfrm>
          <a:off x="1154403" y="5883842"/>
          <a:ext cx="9077324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242">
                  <a:extLst>
                    <a:ext uri="{9D8B030D-6E8A-4147-A177-3AD203B41FA5}">
                      <a16:colId xmlns:a16="http://schemas.microsoft.com/office/drawing/2014/main" val="938568355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1406782778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3358104305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659460007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780710226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111194230"/>
                    </a:ext>
                  </a:extLst>
                </a:gridCol>
                <a:gridCol w="1465847">
                  <a:extLst>
                    <a:ext uri="{9D8B030D-6E8A-4147-A177-3AD203B41FA5}">
                      <a16:colId xmlns:a16="http://schemas.microsoft.com/office/drawing/2014/main" val="2547295808"/>
                    </a:ext>
                  </a:extLst>
                </a:gridCol>
              </a:tblGrid>
              <a:tr h="220930">
                <a:tc>
                  <a:txBody>
                    <a:bodyPr/>
                    <a:lstStyle/>
                    <a:p>
                      <a:pPr algn="ctr" fontAlgn="t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8,8</a:t>
                      </a:r>
                      <a:endParaRPr kumimoji="0" lang="pt-B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EDB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9,0</a:t>
                      </a:r>
                      <a:endParaRPr kumimoji="0" lang="pt-B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EDB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9,0</a:t>
                      </a:r>
                      <a:endParaRPr kumimoji="0" lang="pt-B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EDB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EDB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9,1</a:t>
                      </a:r>
                      <a:endParaRPr kumimoji="0" lang="pt-B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EDB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9,0</a:t>
                      </a:r>
                      <a:endParaRPr lang="pt-BR" sz="2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9,1</a:t>
                      </a:r>
                      <a:endParaRPr lang="pt-BR" sz="2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152374"/>
                  </a:ext>
                </a:extLst>
              </a:tr>
              <a:tr h="220930">
                <a:tc>
                  <a:txBody>
                    <a:bodyPr/>
                    <a:lstStyle/>
                    <a:p>
                      <a:pPr algn="ctr" fontAlgn="t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2015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2016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2017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2018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2019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4ACB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Atendidos 2020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4ACB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989745"/>
                  </a:ext>
                </a:extLst>
              </a:tr>
            </a:tbl>
          </a:graphicData>
        </a:graphic>
      </p:graphicFrame>
      <p:pic>
        <p:nvPicPr>
          <p:cNvPr id="68" name="Imagem 6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669483"/>
            <a:ext cx="714971" cy="71497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867371" y="5699176"/>
            <a:ext cx="21916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i="1" dirty="0">
                <a:solidFill>
                  <a:srgbClr val="3494BA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Histórico das notas médias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853800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58A6004-055F-6148-9308-9C0A21993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058" y="281768"/>
            <a:ext cx="1156448" cy="563046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>
            <a:off x="2205" y="6599384"/>
            <a:ext cx="12190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205" y="6599386"/>
            <a:ext cx="1219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6. Em relação à qualidade do conteúdo do consultoria que o(a) Sr.(a) fez, dê uma nota de 0 a 10, sendo 0 “PÉSSIMO” e 10 “EXCELENTE”.</a:t>
            </a:r>
            <a:endParaRPr lang="pt-BR" sz="1200" i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415686" y="6598146"/>
            <a:ext cx="1774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6.327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773464729"/>
              </p:ext>
            </p:extLst>
          </p:nvPr>
        </p:nvGraphicFramePr>
        <p:xfrm>
          <a:off x="161926" y="2463766"/>
          <a:ext cx="11860580" cy="3476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Retângulo 44">
            <a:extLst>
              <a:ext uri="{FF2B5EF4-FFF2-40B4-BE49-F238E27FC236}">
                <a16:creationId xmlns:a16="http://schemas.microsoft.com/office/drawing/2014/main" id="{DABBB997-9EE9-4F3E-84DB-6D5BBC74D342}"/>
              </a:ext>
            </a:extLst>
          </p:cNvPr>
          <p:cNvSpPr/>
          <p:nvPr/>
        </p:nvSpPr>
        <p:spPr>
          <a:xfrm>
            <a:off x="262615" y="152546"/>
            <a:ext cx="8776610" cy="8391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C62DBE5A-4FE8-4405-98A9-B6472C25E42A}"/>
              </a:ext>
            </a:extLst>
          </p:cNvPr>
          <p:cNvSpPr txBox="1"/>
          <p:nvPr/>
        </p:nvSpPr>
        <p:spPr>
          <a:xfrm>
            <a:off x="152400" y="264331"/>
            <a:ext cx="8582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noProof="0" dirty="0">
                <a:solidFill>
                  <a:prstClr val="white"/>
                </a:solidFill>
                <a:latin typeface="Oswald Medium" panose="000006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Avaliação da qualidade do conteúdo do Sebraetec</a:t>
            </a:r>
            <a:endParaRPr kumimoji="0" lang="pt-BR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 Medium" panose="000006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1BB44F11-E0C9-4347-934F-2353EBF11E5B}"/>
              </a:ext>
            </a:extLst>
          </p:cNvPr>
          <p:cNvSpPr txBox="1"/>
          <p:nvPr/>
        </p:nvSpPr>
        <p:spPr>
          <a:xfrm>
            <a:off x="9039225" y="464969"/>
            <a:ext cx="1944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i="1" spc="600" noProof="0" dirty="0">
                <a:solidFill>
                  <a:srgbClr val="3494BA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Nota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i="1" spc="600" noProof="0" dirty="0">
                <a:solidFill>
                  <a:srgbClr val="3494BA"/>
                </a:solidFill>
                <a:latin typeface="Oswald" panose="00000500000000000000" pitchFamily="2" charset="0"/>
                <a:ea typeface="Futura-Black" panose="02020500000000000000" pitchFamily="18" charset="0"/>
                <a:cs typeface="Futura-Black" panose="02020500000000000000" pitchFamily="18" charset="0"/>
              </a:rPr>
              <a:t>média</a:t>
            </a:r>
            <a:endParaRPr kumimoji="0" lang="pt-BR" sz="1600" b="0" i="1" u="none" strike="noStrike" kern="1200" cap="none" spc="60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Oswald" panose="00000500000000000000" pitchFamily="2" charset="0"/>
              <a:ea typeface="Futura-Black" panose="02020500000000000000" pitchFamily="18" charset="0"/>
              <a:cs typeface="Futura-Black" panose="02020500000000000000" pitchFamily="18" charset="0"/>
            </a:endParaRPr>
          </a:p>
        </p:txBody>
      </p:sp>
      <p:sp>
        <p:nvSpPr>
          <p:cNvPr id="53" name="Retângulo 52">
            <a:hlinkClick r:id="rId4" action="ppaction://hlinksldjump"/>
          </p:cNvPr>
          <p:cNvSpPr/>
          <p:nvPr/>
        </p:nvSpPr>
        <p:spPr>
          <a:xfrm>
            <a:off x="6123989" y="1090475"/>
            <a:ext cx="1361890" cy="313176"/>
          </a:xfrm>
          <a:prstGeom prst="rect">
            <a:avLst/>
          </a:prstGeom>
          <a:solidFill>
            <a:srgbClr val="0072B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UF</a:t>
            </a:r>
          </a:p>
        </p:txBody>
      </p:sp>
      <p:sp>
        <p:nvSpPr>
          <p:cNvPr id="54" name="Retângulo 53">
            <a:hlinkClick r:id="rId5" action="ppaction://hlinksldjump"/>
          </p:cNvPr>
          <p:cNvSpPr/>
          <p:nvPr/>
        </p:nvSpPr>
        <p:spPr>
          <a:xfrm>
            <a:off x="7643319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PERFIL</a:t>
            </a:r>
          </a:p>
        </p:txBody>
      </p:sp>
      <p:sp>
        <p:nvSpPr>
          <p:cNvPr id="56" name="Retângulo 55">
            <a:hlinkClick r:id="rId6" action="ppaction://hlinksldjump"/>
          </p:cNvPr>
          <p:cNvSpPr/>
          <p:nvPr/>
        </p:nvSpPr>
        <p:spPr>
          <a:xfrm>
            <a:off x="4604115" y="1090475"/>
            <a:ext cx="1361890" cy="313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NACIONAL</a:t>
            </a:r>
          </a:p>
        </p:txBody>
      </p:sp>
    </p:spTree>
    <p:extLst>
      <p:ext uri="{BB962C8B-B14F-4D97-AF65-F5344CB8AC3E}">
        <p14:creationId xmlns:p14="http://schemas.microsoft.com/office/powerpoint/2010/main" val="320724172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Verde-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Lato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Lato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Personalizada 4">
    <a:dk1>
      <a:sysClr val="windowText" lastClr="000000"/>
    </a:dk1>
    <a:lt1>
      <a:sysClr val="window" lastClr="FFFFFF"/>
    </a:lt1>
    <a:dk2>
      <a:srgbClr val="E23236"/>
    </a:dk2>
    <a:lt2>
      <a:srgbClr val="E7E6E6"/>
    </a:lt2>
    <a:accent1>
      <a:srgbClr val="B61F2E"/>
    </a:accent1>
    <a:accent2>
      <a:srgbClr val="FFC000"/>
    </a:accent2>
    <a:accent3>
      <a:srgbClr val="F58428"/>
    </a:accent3>
    <a:accent4>
      <a:srgbClr val="A6ACB3"/>
    </a:accent4>
    <a:accent5>
      <a:srgbClr val="000000"/>
    </a:accent5>
    <a:accent6>
      <a:srgbClr val="0096AA"/>
    </a:accent6>
    <a:hlink>
      <a:srgbClr val="0070C0"/>
    </a:hlink>
    <a:folHlink>
      <a:srgbClr val="002060"/>
    </a:folHlink>
  </a:clrScheme>
  <a:fontScheme name="Personalizada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12713</TotalTime>
  <Words>5164</Words>
  <Application>Microsoft Office PowerPoint</Application>
  <PresentationFormat>Widescreen</PresentationFormat>
  <Paragraphs>1634</Paragraphs>
  <Slides>56</Slides>
  <Notes>0</Notes>
  <HiddenSlides>21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5" baseType="lpstr">
      <vt:lpstr>Oswald Light</vt:lpstr>
      <vt:lpstr>Segoe UI</vt:lpstr>
      <vt:lpstr>Oswald</vt:lpstr>
      <vt:lpstr>Oswald Medium</vt:lpstr>
      <vt:lpstr>Calibri</vt:lpstr>
      <vt:lpstr>Bahnschrift Light Condensed</vt:lpstr>
      <vt:lpstr>Arial</vt:lpstr>
      <vt:lpstr>Lato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Erick Vaitkievicius</dc:creator>
  <cp:lastModifiedBy>Denis Pedro Nunes</cp:lastModifiedBy>
  <cp:revision>458</cp:revision>
  <dcterms:created xsi:type="dcterms:W3CDTF">2019-04-29T17:24:09Z</dcterms:created>
  <dcterms:modified xsi:type="dcterms:W3CDTF">2021-06-11T19:16:23Z</dcterms:modified>
</cp:coreProperties>
</file>