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2.xml" ContentType="application/vnd.openxmlformats-officedocument.presentationml.notesSlide+xml"/>
  <Override PartName="/ppt/charts/chart34.xml" ContentType="application/vnd.openxmlformats-officedocument.drawingml.chart+xml"/>
  <Override PartName="/ppt/notesSlides/notesSlide23.xml" ContentType="application/vnd.openxmlformats-officedocument.presentationml.notesSlide+xml"/>
  <Override PartName="/ppt/charts/chart35.xml" ContentType="application/vnd.openxmlformats-officedocument.drawingml.chart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5.xml" ContentType="application/vnd.openxmlformats-officedocument.drawingml.chartshapes+xml"/>
  <Override PartName="/ppt/charts/chart3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9.xml" ContentType="application/vnd.openxmlformats-officedocument.drawingml.chart+xml"/>
  <Override PartName="/ppt/notesSlides/notesSlide27.xml" ContentType="application/vnd.openxmlformats-officedocument.presentationml.notesSlide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4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8.xml" ContentType="application/vnd.openxmlformats-officedocument.presentationml.notesSlide+xml"/>
  <Override PartName="/ppt/charts/chart42.xml" ContentType="application/vnd.openxmlformats-officedocument.drawingml.chart+xml"/>
  <Override PartName="/ppt/drawings/drawing6.xml" ContentType="application/vnd.openxmlformats-officedocument.drawingml.chartshapes+xml"/>
  <Override PartName="/ppt/charts/chart43.xml" ContentType="application/vnd.openxmlformats-officedocument.drawingml.chart+xml"/>
  <Override PartName="/ppt/drawings/drawing7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44.xml" ContentType="application/vnd.openxmlformats-officedocument.drawingml.chart+xml"/>
  <Override PartName="/ppt/notesSlides/notesSlide30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1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640" r:id="rId2"/>
    <p:sldId id="641" r:id="rId3"/>
    <p:sldId id="642" r:id="rId4"/>
    <p:sldId id="578" r:id="rId5"/>
    <p:sldId id="580" r:id="rId6"/>
    <p:sldId id="581" r:id="rId7"/>
    <p:sldId id="583" r:id="rId8"/>
    <p:sldId id="654" r:id="rId9"/>
    <p:sldId id="549" r:id="rId10"/>
    <p:sldId id="551" r:id="rId11"/>
    <p:sldId id="430" r:id="rId12"/>
    <p:sldId id="645" r:id="rId13"/>
    <p:sldId id="480" r:id="rId14"/>
    <p:sldId id="544" r:id="rId15"/>
    <p:sldId id="437" r:id="rId16"/>
    <p:sldId id="488" r:id="rId17"/>
    <p:sldId id="546" r:id="rId18"/>
    <p:sldId id="646" r:id="rId19"/>
    <p:sldId id="453" r:id="rId20"/>
    <p:sldId id="496" r:id="rId21"/>
    <p:sldId id="559" r:id="rId22"/>
    <p:sldId id="455" r:id="rId23"/>
    <p:sldId id="529" r:id="rId24"/>
    <p:sldId id="554" r:id="rId25"/>
    <p:sldId id="458" r:id="rId26"/>
    <p:sldId id="532" r:id="rId27"/>
    <p:sldId id="534" r:id="rId28"/>
    <p:sldId id="459" r:id="rId29"/>
    <p:sldId id="535" r:id="rId30"/>
    <p:sldId id="537" r:id="rId31"/>
    <p:sldId id="465" r:id="rId32"/>
    <p:sldId id="539" r:id="rId33"/>
    <p:sldId id="542" r:id="rId34"/>
    <p:sldId id="650" r:id="rId35"/>
    <p:sldId id="634" r:id="rId36"/>
    <p:sldId id="635" r:id="rId37"/>
    <p:sldId id="636" r:id="rId38"/>
    <p:sldId id="638" r:id="rId39"/>
    <p:sldId id="639" r:id="rId40"/>
    <p:sldId id="647" r:id="rId41"/>
    <p:sldId id="617" r:id="rId42"/>
    <p:sldId id="618" r:id="rId43"/>
    <p:sldId id="620" r:id="rId44"/>
    <p:sldId id="625" r:id="rId45"/>
    <p:sldId id="626" r:id="rId46"/>
    <p:sldId id="628" r:id="rId47"/>
    <p:sldId id="629" r:id="rId48"/>
    <p:sldId id="648" r:id="rId49"/>
    <p:sldId id="460" r:id="rId50"/>
    <p:sldId id="514" r:id="rId51"/>
    <p:sldId id="609" r:id="rId52"/>
    <p:sldId id="515" r:id="rId53"/>
    <p:sldId id="462" r:id="rId54"/>
    <p:sldId id="518" r:id="rId55"/>
    <p:sldId id="569" r:id="rId56"/>
    <p:sldId id="463" r:id="rId57"/>
    <p:sldId id="521" r:id="rId58"/>
    <p:sldId id="570" r:id="rId59"/>
    <p:sldId id="631" r:id="rId60"/>
    <p:sldId id="632" r:id="rId61"/>
    <p:sldId id="651" r:id="rId62"/>
    <p:sldId id="420" r:id="rId63"/>
    <p:sldId id="466" r:id="rId64"/>
    <p:sldId id="467" r:id="rId65"/>
    <p:sldId id="652" r:id="rId66"/>
    <p:sldId id="653" r:id="rId67"/>
    <p:sldId id="611" r:id="rId68"/>
    <p:sldId id="612" r:id="rId69"/>
    <p:sldId id="613" r:id="rId70"/>
    <p:sldId id="614" r:id="rId71"/>
    <p:sldId id="345" r:id="rId7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00B050"/>
    <a:srgbClr val="FFD966"/>
    <a:srgbClr val="5B697C"/>
    <a:srgbClr val="A6A6A6"/>
    <a:srgbClr val="70AD47"/>
    <a:srgbClr val="FE4459"/>
    <a:srgbClr val="FF8F31"/>
    <a:srgbClr val="00B2E2"/>
    <a:srgbClr val="00C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395" autoAdjust="0"/>
  </p:normalViewPr>
  <p:slideViewPr>
    <p:cSldViewPr snapToGrid="0">
      <p:cViewPr varScale="1">
        <p:scale>
          <a:sx n="82" d="100"/>
          <a:sy n="8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742480830381"/>
          <c:y val="0.12133024633175654"/>
          <c:w val="0.64780518749355753"/>
          <c:h val="0.7833400101600273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BC-4948-84DB-037DF3DB0609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BC-4948-84DB-037DF3DB0609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0.81499999999999995</c:v>
                </c:pt>
                <c:pt idx="1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C-4948-84DB-037DF3DB0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3"/>
        <c:holeSize val="5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72909208162325E-2"/>
          <c:y val="2.5781248414047237E-2"/>
          <c:w val="0.97665418158367556"/>
          <c:h val="0.81444366298943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5B69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Planilha1!$B$2:$B$27</c:f>
              <c:numCache>
                <c:formatCode>####%</c:formatCode>
                <c:ptCount val="26"/>
                <c:pt idx="0">
                  <c:v>0.73913043478260876</c:v>
                </c:pt>
                <c:pt idx="1">
                  <c:v>0.92575406032482599</c:v>
                </c:pt>
                <c:pt idx="2">
                  <c:v>0.92413793103448272</c:v>
                </c:pt>
                <c:pt idx="3">
                  <c:v>1</c:v>
                </c:pt>
                <c:pt idx="4">
                  <c:v>0.94557823129251706</c:v>
                </c:pt>
                <c:pt idx="5">
                  <c:v>0.9375</c:v>
                </c:pt>
                <c:pt idx="6">
                  <c:v>0.9424184261036469</c:v>
                </c:pt>
                <c:pt idx="7">
                  <c:v>0.93339100346020754</c:v>
                </c:pt>
                <c:pt idx="8">
                  <c:v>0.85583623693379796</c:v>
                </c:pt>
                <c:pt idx="9">
                  <c:v>0.96486486486486489</c:v>
                </c:pt>
                <c:pt idx="10">
                  <c:v>0.94396551724137934</c:v>
                </c:pt>
                <c:pt idx="11">
                  <c:v>0.90671378091872801</c:v>
                </c:pt>
                <c:pt idx="12">
                  <c:v>0.96103896103896103</c:v>
                </c:pt>
                <c:pt idx="13">
                  <c:v>1</c:v>
                </c:pt>
                <c:pt idx="14">
                  <c:v>0.82639791937581275</c:v>
                </c:pt>
                <c:pt idx="15">
                  <c:v>0.94661458333333326</c:v>
                </c:pt>
                <c:pt idx="16">
                  <c:v>0.92592592592592593</c:v>
                </c:pt>
                <c:pt idx="17">
                  <c:v>0.89730046948356801</c:v>
                </c:pt>
                <c:pt idx="18">
                  <c:v>0.89655172413793105</c:v>
                </c:pt>
                <c:pt idx="19">
                  <c:v>0.90059427336574827</c:v>
                </c:pt>
                <c:pt idx="20">
                  <c:v>0.82983682983682983</c:v>
                </c:pt>
                <c:pt idx="21">
                  <c:v>1</c:v>
                </c:pt>
                <c:pt idx="22">
                  <c:v>0.86903039073806088</c:v>
                </c:pt>
                <c:pt idx="23">
                  <c:v>0.92407732864674874</c:v>
                </c:pt>
                <c:pt idx="24">
                  <c:v>0.95477386934673358</c:v>
                </c:pt>
                <c:pt idx="25">
                  <c:v>0.95454545454545459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C-4C68-999D-F97EC600105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cat>
            <c:strRef>
              <c:f>Planilha1!$A$2:$A$27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Planilha1!$C$2:$C$27</c:f>
              <c:numCache>
                <c:formatCode>####%</c:formatCode>
                <c:ptCount val="26"/>
                <c:pt idx="0">
                  <c:v>0.2608695652173913</c:v>
                </c:pt>
                <c:pt idx="1">
                  <c:v>7.4245939675174011E-2</c:v>
                </c:pt>
                <c:pt idx="2">
                  <c:v>7.586206896551724E-2</c:v>
                </c:pt>
                <c:pt idx="4">
                  <c:v>5.4421768707482991E-2</c:v>
                </c:pt>
                <c:pt idx="5">
                  <c:v>6.25E-2</c:v>
                </c:pt>
                <c:pt idx="6">
                  <c:v>5.7581573896353169E-2</c:v>
                </c:pt>
                <c:pt idx="7">
                  <c:v>6.6608996539792381E-2</c:v>
                </c:pt>
                <c:pt idx="8">
                  <c:v>0.1441637630662021</c:v>
                </c:pt>
                <c:pt idx="9">
                  <c:v>3.5135135135135137E-2</c:v>
                </c:pt>
                <c:pt idx="10">
                  <c:v>5.6034482758620691E-2</c:v>
                </c:pt>
                <c:pt idx="11">
                  <c:v>9.328621908127209E-2</c:v>
                </c:pt>
                <c:pt idx="12">
                  <c:v>3.896103896103896E-2</c:v>
                </c:pt>
                <c:pt idx="14">
                  <c:v>0.17360208062418725</c:v>
                </c:pt>
                <c:pt idx="15">
                  <c:v>5.3385416666666671E-2</c:v>
                </c:pt>
                <c:pt idx="16">
                  <c:v>7.407407407407407E-2</c:v>
                </c:pt>
                <c:pt idx="17">
                  <c:v>0.10269953051643192</c:v>
                </c:pt>
                <c:pt idx="18">
                  <c:v>0.10344827586206896</c:v>
                </c:pt>
                <c:pt idx="19">
                  <c:v>9.9405726634251762E-2</c:v>
                </c:pt>
                <c:pt idx="20">
                  <c:v>0.17016317016317017</c:v>
                </c:pt>
                <c:pt idx="22">
                  <c:v>0.13096960926193923</c:v>
                </c:pt>
                <c:pt idx="23">
                  <c:v>7.5922671353251314E-2</c:v>
                </c:pt>
                <c:pt idx="24">
                  <c:v>4.5226130653266326E-2</c:v>
                </c:pt>
                <c:pt idx="25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C-4C68-999D-F97EC6001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25"/>
        <c:axId val="247382784"/>
        <c:axId val="247384320"/>
      </c:barChart>
      <c:catAx>
        <c:axId val="24738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7384320"/>
        <c:crosses val="autoZero"/>
        <c:auto val="1"/>
        <c:lblAlgn val="ctr"/>
        <c:lblOffset val="100"/>
        <c:noMultiLvlLbl val="0"/>
      </c:catAx>
      <c:valAx>
        <c:axId val="247384320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one"/>
        <c:crossAx val="24738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78078393486852"/>
          <c:y val="0.93450266512989311"/>
          <c:w val="0.13586664708091203"/>
          <c:h val="5.1908195196399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55E-2"/>
          <c:w val="0.97593307776225857"/>
          <c:h val="0.744450547829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5B697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Planilha1!$B$2:$F$2</c:f>
              <c:numCache>
                <c:formatCode>0.0%</c:formatCode>
                <c:ptCount val="5"/>
                <c:pt idx="0">
                  <c:v>0.86699999999999999</c:v>
                </c:pt>
                <c:pt idx="1">
                  <c:v>0.872</c:v>
                </c:pt>
                <c:pt idx="2">
                  <c:v>0.86699999999999999</c:v>
                </c:pt>
                <c:pt idx="3" formatCode="###0.0%">
                  <c:v>0.88400000000000001</c:v>
                </c:pt>
                <c:pt idx="4" formatCode="###0.0%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C-452B-9793-21B4A3F4032E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Planilha1!$B$3:$F$3</c:f>
              <c:numCache>
                <c:formatCode>0.0%</c:formatCode>
                <c:ptCount val="5"/>
                <c:pt idx="0">
                  <c:v>0.13300000000000001</c:v>
                </c:pt>
                <c:pt idx="1">
                  <c:v>0.128</c:v>
                </c:pt>
                <c:pt idx="2">
                  <c:v>0.13300000000000001</c:v>
                </c:pt>
                <c:pt idx="3" formatCode="###0.0%">
                  <c:v>0.11600000000000001</c:v>
                </c:pt>
                <c:pt idx="4" formatCode="###0.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C-452B-9793-21B4A3F4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6"/>
        <c:axId val="249118080"/>
        <c:axId val="249123968"/>
      </c:barChart>
      <c:catAx>
        <c:axId val="249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123968"/>
        <c:crosses val="autoZero"/>
        <c:auto val="1"/>
        <c:lblAlgn val="ctr"/>
        <c:lblOffset val="100"/>
        <c:noMultiLvlLbl val="0"/>
      </c:catAx>
      <c:valAx>
        <c:axId val="249123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491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7E-2"/>
          <c:y val="2.3272819787038435E-2"/>
          <c:w val="0.96764965479263898"/>
          <c:h val="0.87151364100204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A-403B-91DB-816BE5CB5A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A-403B-91DB-816BE5CB5A4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A-403B-91DB-816BE5CB5A4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A-403B-91DB-816BE5CB5A4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A-403B-91DB-816BE5CB5A4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A-403B-91DB-816BE5CB5A4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A-403B-91DB-816BE5CB5A4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CA-403B-91DB-816BE5CB5A4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CA-403B-91DB-816BE5CB5A48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7CA-403B-91DB-816BE5CB5A48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7CA-403B-91DB-816BE5CB5A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7CA-403B-91DB-816BE5CB5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6.6204610688272722E-3</c:v>
                </c:pt>
                <c:pt idx="1">
                  <c:v>2.3979428905986997E-4</c:v>
                </c:pt>
                <c:pt idx="2">
                  <c:v>2.1645485830171702E-3</c:v>
                </c:pt>
                <c:pt idx="3">
                  <c:v>2.4245510838888694E-3</c:v>
                </c:pt>
                <c:pt idx="4">
                  <c:v>1.7415954488675467E-3</c:v>
                </c:pt>
                <c:pt idx="5">
                  <c:v>9.5783247748335403E-3</c:v>
                </c:pt>
                <c:pt idx="6">
                  <c:v>8.7249802118733403E-3</c:v>
                </c:pt>
                <c:pt idx="7">
                  <c:v>4.0034150013722243E-2</c:v>
                </c:pt>
                <c:pt idx="8">
                  <c:v>0.19287766247584273</c:v>
                </c:pt>
                <c:pt idx="9">
                  <c:v>0.25087235441530725</c:v>
                </c:pt>
                <c:pt idx="10">
                  <c:v>0.4847215776347602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CA-403B-91DB-816BE5CB5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49358976"/>
        <c:axId val="249233792"/>
      </c:barChart>
      <c:catAx>
        <c:axId val="2493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233792"/>
        <c:crosses val="autoZero"/>
        <c:auto val="1"/>
        <c:lblAlgn val="ctr"/>
        <c:lblOffset val="100"/>
        <c:noMultiLvlLbl val="0"/>
      </c:catAx>
      <c:valAx>
        <c:axId val="249233792"/>
        <c:scaling>
          <c:orientation val="minMax"/>
          <c:max val="0.60000000000000031"/>
        </c:scaling>
        <c:delete val="1"/>
        <c:axPos val="l"/>
        <c:numFmt formatCode="0%" sourceLinked="0"/>
        <c:majorTickMark val="out"/>
        <c:minorTickMark val="none"/>
        <c:tickLblPos val="none"/>
        <c:crossAx val="24935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3E-2"/>
          <c:y val="8.7513982713117222E-2"/>
          <c:w val="0.97604861462580972"/>
          <c:h val="0.82636002179183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E6-4B95-8945-AC9CA6042D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9E6-4B95-8945-AC9CA6042D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9E6-4B95-8945-AC9CA6042D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9E6-4B95-8945-AC9CA6042D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9E6-4B95-8945-AC9CA6042D1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9E6-4B95-8945-AC9CA6042D1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9E6-4B95-8945-AC9CA6042D1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9E6-4B95-8945-AC9CA6042D1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9E6-4B95-8945-AC9CA6042D1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9E6-4B95-8945-AC9CA6042D1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9E6-4B95-8945-AC9CA6042D19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9E6-4B95-8945-AC9CA6042D19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D9E6-4B95-8945-AC9CA6042D19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D9E6-4B95-8945-AC9CA6042D1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D9E6-4B95-8945-AC9CA6042D19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D9E6-4B95-8945-AC9CA6042D1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D9E6-4B95-8945-AC9CA6042D19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D9E6-4B95-8945-AC9CA6042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Plan1!$B$2:$B$27</c:f>
              <c:numCache>
                <c:formatCode>####.0</c:formatCode>
                <c:ptCount val="26"/>
                <c:pt idx="0">
                  <c:v>8.6666666666666661</c:v>
                </c:pt>
                <c:pt idx="1">
                  <c:v>9.3763440860215042</c:v>
                </c:pt>
                <c:pt idx="2">
                  <c:v>9.2307692307692299</c:v>
                </c:pt>
                <c:pt idx="3">
                  <c:v>9.5625</c:v>
                </c:pt>
                <c:pt idx="4">
                  <c:v>9.0703125</c:v>
                </c:pt>
                <c:pt idx="5">
                  <c:v>9.09765625</c:v>
                </c:pt>
                <c:pt idx="6">
                  <c:v>8.9523809523809508</c:v>
                </c:pt>
                <c:pt idx="7">
                  <c:v>9.1640625</c:v>
                </c:pt>
                <c:pt idx="8">
                  <c:v>8.9898989898989896</c:v>
                </c:pt>
                <c:pt idx="9">
                  <c:v>8.8703703703703685</c:v>
                </c:pt>
                <c:pt idx="10">
                  <c:v>8.9537037037037042</c:v>
                </c:pt>
                <c:pt idx="11">
                  <c:v>9.05607476635514</c:v>
                </c:pt>
                <c:pt idx="12">
                  <c:v>9</c:v>
                </c:pt>
                <c:pt idx="13">
                  <c:v>9.1052631578947363</c:v>
                </c:pt>
                <c:pt idx="14">
                  <c:v>9.1956521739130448</c:v>
                </c:pt>
                <c:pt idx="15">
                  <c:v>8.9230769230769216</c:v>
                </c:pt>
                <c:pt idx="16">
                  <c:v>9.4615384615384599</c:v>
                </c:pt>
                <c:pt idx="17">
                  <c:v>9.1359516616314203</c:v>
                </c:pt>
                <c:pt idx="18">
                  <c:v>9.3050847457627128</c:v>
                </c:pt>
                <c:pt idx="19">
                  <c:v>9.1702127659574462</c:v>
                </c:pt>
                <c:pt idx="20">
                  <c:v>8.8839285714285712</c:v>
                </c:pt>
                <c:pt idx="21">
                  <c:v>10</c:v>
                </c:pt>
                <c:pt idx="22">
                  <c:v>9.009615384615385</c:v>
                </c:pt>
                <c:pt idx="23">
                  <c:v>8.8879999999999999</c:v>
                </c:pt>
                <c:pt idx="24">
                  <c:v>9.203125</c:v>
                </c:pt>
                <c:pt idx="25" formatCode="0.0">
                  <c:v>9.0476190476190474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9E6-4B95-8945-AC9CA604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9539968"/>
        <c:axId val="249545856"/>
      </c:barChart>
      <c:catAx>
        <c:axId val="24953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9545856"/>
        <c:crosses val="autoZero"/>
        <c:auto val="1"/>
        <c:lblAlgn val="ctr"/>
        <c:lblOffset val="100"/>
        <c:noMultiLvlLbl val="0"/>
      </c:catAx>
      <c:valAx>
        <c:axId val="24954585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9539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9.8442007529338071E-2"/>
          <c:w val="0.96053718864612103"/>
          <c:h val="0.7494660987292349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134-45A8-8B4B-EE18CBEDC415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134-45A8-8B4B-EE18CBEDC415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34-45A8-8B4B-EE18CBEDC415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134-45A8-8B4B-EE18CBEDC41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134-45A8-8B4B-EE18CBEDC41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134-45A8-8B4B-EE18CBEDC4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Plan2!$G$15:$K$15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Plan2!$G$16:$K$16</c:f>
              <c:numCache>
                <c:formatCode>0.0</c:formatCode>
                <c:ptCount val="5"/>
                <c:pt idx="0">
                  <c:v>8.8000000000000007</c:v>
                </c:pt>
                <c:pt idx="1">
                  <c:v>9</c:v>
                </c:pt>
                <c:pt idx="2">
                  <c:v>9</c:v>
                </c:pt>
                <c:pt idx="3" formatCode="###0.0">
                  <c:v>9.1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34-45A8-8B4B-EE18CBEDC4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5"/>
        <c:axId val="250910976"/>
        <c:axId val="250929152"/>
        <c:extLst/>
      </c:barChart>
      <c:catAx>
        <c:axId val="25091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50929152"/>
        <c:crosses val="autoZero"/>
        <c:auto val="1"/>
        <c:lblAlgn val="ctr"/>
        <c:lblOffset val="100"/>
        <c:noMultiLvlLbl val="0"/>
      </c:catAx>
      <c:valAx>
        <c:axId val="250929152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09109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7E-2"/>
          <c:y val="4.2620619990189429E-2"/>
          <c:w val="0.96764965479263898"/>
          <c:h val="0.85216601682339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9-4905-BCF6-D79B388C72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9-4905-BCF6-D79B388C728C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99-4905-BCF6-D79B388C728C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99-4905-BCF6-D79B388C728C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99-4905-BCF6-D79B388C728C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99-4905-BCF6-D79B388C728C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99-4905-BCF6-D79B388C728C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99-4905-BCF6-D79B388C728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99-4905-BCF6-D79B388C728C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699-4905-BCF6-D79B388C728C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699-4905-BCF6-D79B388C728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699-4905-BCF6-D79B388C7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6.0588619635414884E-3</c:v>
                </c:pt>
                <c:pt idx="1">
                  <c:v>0</c:v>
                </c:pt>
                <c:pt idx="2">
                  <c:v>2.2105737209795668E-3</c:v>
                </c:pt>
                <c:pt idx="3">
                  <c:v>2.5885293782907494E-3</c:v>
                </c:pt>
                <c:pt idx="4">
                  <c:v>1.2184435341173589E-3</c:v>
                </c:pt>
                <c:pt idx="5">
                  <c:v>1.0190640510286812E-2</c:v>
                </c:pt>
                <c:pt idx="6">
                  <c:v>1.3378996372514275E-2</c:v>
                </c:pt>
                <c:pt idx="7">
                  <c:v>4.3903076421521477E-2</c:v>
                </c:pt>
                <c:pt idx="8">
                  <c:v>0.1767932889972684</c:v>
                </c:pt>
                <c:pt idx="9">
                  <c:v>0.24477786785677363</c:v>
                </c:pt>
                <c:pt idx="10">
                  <c:v>0.49887972124470631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699-4905-BCF6-D79B388C7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50194944"/>
        <c:axId val="250197120"/>
      </c:barChart>
      <c:catAx>
        <c:axId val="2501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197120"/>
        <c:crosses val="autoZero"/>
        <c:auto val="1"/>
        <c:lblAlgn val="ctr"/>
        <c:lblOffset val="100"/>
        <c:noMultiLvlLbl val="0"/>
      </c:catAx>
      <c:valAx>
        <c:axId val="250197120"/>
        <c:scaling>
          <c:orientation val="minMax"/>
          <c:max val="0.55000000000000004"/>
        </c:scaling>
        <c:delete val="1"/>
        <c:axPos val="l"/>
        <c:numFmt formatCode="0%" sourceLinked="0"/>
        <c:majorTickMark val="out"/>
        <c:minorTickMark val="none"/>
        <c:tickLblPos val="none"/>
        <c:crossAx val="2501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2E-2"/>
          <c:y val="8.7513982713117194E-2"/>
          <c:w val="0.97604861462581016"/>
          <c:h val="0.82636002179183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Plan1!$B$2:$B$27</c:f>
              <c:numCache>
                <c:formatCode>####.0</c:formatCode>
                <c:ptCount val="26"/>
                <c:pt idx="0">
                  <c:v>8.7999999999999989</c:v>
                </c:pt>
                <c:pt idx="1">
                  <c:v>9.3333333333333321</c:v>
                </c:pt>
                <c:pt idx="2">
                  <c:v>9.3076923076923066</c:v>
                </c:pt>
                <c:pt idx="3">
                  <c:v>9.5</c:v>
                </c:pt>
                <c:pt idx="4">
                  <c:v>9.015748031496063</c:v>
                </c:pt>
                <c:pt idx="5">
                  <c:v>9.1750972762645908</c:v>
                </c:pt>
                <c:pt idx="6">
                  <c:v>8.9523809523809526</c:v>
                </c:pt>
                <c:pt idx="7">
                  <c:v>9.10546875</c:v>
                </c:pt>
                <c:pt idx="8">
                  <c:v>9.0167785234899345</c:v>
                </c:pt>
                <c:pt idx="9">
                  <c:v>8.9090909090909083</c:v>
                </c:pt>
                <c:pt idx="10">
                  <c:v>8.9814814814814827</c:v>
                </c:pt>
                <c:pt idx="11">
                  <c:v>9.0094339622641524</c:v>
                </c:pt>
                <c:pt idx="12">
                  <c:v>8.960893854748603</c:v>
                </c:pt>
                <c:pt idx="13">
                  <c:v>8.8421052631578956</c:v>
                </c:pt>
                <c:pt idx="14">
                  <c:v>9.2028985507246404</c:v>
                </c:pt>
                <c:pt idx="15">
                  <c:v>8.9966666666666644</c:v>
                </c:pt>
                <c:pt idx="16">
                  <c:v>9.1923076923076934</c:v>
                </c:pt>
                <c:pt idx="17">
                  <c:v>9.1575757575757581</c:v>
                </c:pt>
                <c:pt idx="18">
                  <c:v>9.3389830508474567</c:v>
                </c:pt>
                <c:pt idx="19">
                  <c:v>9.1843971631205665</c:v>
                </c:pt>
                <c:pt idx="20">
                  <c:v>8.9196428571428577</c:v>
                </c:pt>
                <c:pt idx="21">
                  <c:v>10</c:v>
                </c:pt>
                <c:pt idx="22">
                  <c:v>9.0064102564102573</c:v>
                </c:pt>
                <c:pt idx="23">
                  <c:v>8.9759999999999991</c:v>
                </c:pt>
                <c:pt idx="24">
                  <c:v>9.09375</c:v>
                </c:pt>
                <c:pt idx="25">
                  <c:v>9.0952380952380949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9E6-4B95-8945-AC9CA604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157760"/>
        <c:axId val="167247872"/>
      </c:barChart>
      <c:catAx>
        <c:axId val="16715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247872"/>
        <c:crosses val="autoZero"/>
        <c:auto val="1"/>
        <c:lblAlgn val="ctr"/>
        <c:lblOffset val="100"/>
        <c:noMultiLvlLbl val="0"/>
      </c:catAx>
      <c:valAx>
        <c:axId val="167247872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71577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9.8442007529338071E-2"/>
          <c:w val="0.96053718864612103"/>
          <c:h val="0.7494660987292349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68-45B7-A208-90F9E22561AB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BA8F-49CC-8D92-DE7C017A5829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0D8-4C25-8786-6D711C03649D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8F-49CC-8D92-DE7C017A582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BA8F-49CC-8D92-DE7C017A5829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A8F-49CC-8D92-DE7C017A5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Plan2!$G$15:$K$15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Plan2!$G$16:$K$16</c:f>
              <c:numCache>
                <c:formatCode>0.0</c:formatCode>
                <c:ptCount val="5"/>
                <c:pt idx="0">
                  <c:v>8.6999999999999993</c:v>
                </c:pt>
                <c:pt idx="1">
                  <c:v>8.9</c:v>
                </c:pt>
                <c:pt idx="2">
                  <c:v>9</c:v>
                </c:pt>
                <c:pt idx="3" formatCode="###0.0">
                  <c:v>9.0399999999999991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8-45B7-A208-90F9E2256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5"/>
        <c:axId val="250910976"/>
        <c:axId val="250929152"/>
        <c:extLst/>
      </c:barChart>
      <c:catAx>
        <c:axId val="25091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50929152"/>
        <c:crosses val="autoZero"/>
        <c:auto val="1"/>
        <c:lblAlgn val="ctr"/>
        <c:lblOffset val="100"/>
        <c:noMultiLvlLbl val="0"/>
      </c:catAx>
      <c:valAx>
        <c:axId val="250929152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09109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7E-2"/>
          <c:y val="0.10388814705860698"/>
          <c:w val="0.96764965479263898"/>
          <c:h val="0.79089831373047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2-42C9-8410-2C4DCEC580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2-42C9-8410-2C4DCEC580D8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2-42C9-8410-2C4DCEC580D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2-42C9-8410-2C4DCEC580D8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92-42C9-8410-2C4DCEC580D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92-42C9-8410-2C4DCEC580D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92-42C9-8410-2C4DCEC580D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92-42C9-8410-2C4DCEC580D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192-42C9-8410-2C4DCEC580D8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192-42C9-8410-2C4DCEC580D8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192-42C9-8410-2C4DCEC580D8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192-42C9-8410-2C4DCEC580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1.5326261165270853E-2</c:v>
                </c:pt>
                <c:pt idx="1">
                  <c:v>3.626059281215404E-4</c:v>
                </c:pt>
                <c:pt idx="2">
                  <c:v>2.8392132331508751E-3</c:v>
                </c:pt>
                <c:pt idx="3">
                  <c:v>4.8187096974857159E-3</c:v>
                </c:pt>
                <c:pt idx="4">
                  <c:v>4.4049377861114748E-3</c:v>
                </c:pt>
                <c:pt idx="5">
                  <c:v>3.650914023946189E-2</c:v>
                </c:pt>
                <c:pt idx="6">
                  <c:v>4.0844774462078751E-2</c:v>
                </c:pt>
                <c:pt idx="7">
                  <c:v>0.1357152942064867</c:v>
                </c:pt>
                <c:pt idx="8">
                  <c:v>0.27787562153075096</c:v>
                </c:pt>
                <c:pt idx="9">
                  <c:v>0.16542924299254849</c:v>
                </c:pt>
                <c:pt idx="10">
                  <c:v>0.31587419875853273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192-42C9-8410-2C4DCEC58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50884096"/>
        <c:axId val="250885632"/>
      </c:barChart>
      <c:catAx>
        <c:axId val="2508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885632"/>
        <c:crosses val="autoZero"/>
        <c:auto val="1"/>
        <c:lblAlgn val="ctr"/>
        <c:lblOffset val="100"/>
        <c:noMultiLvlLbl val="0"/>
      </c:catAx>
      <c:valAx>
        <c:axId val="250885632"/>
        <c:scaling>
          <c:orientation val="minMax"/>
          <c:max val="0.35000000000000014"/>
        </c:scaling>
        <c:delete val="1"/>
        <c:axPos val="l"/>
        <c:numFmt formatCode="0%" sourceLinked="0"/>
        <c:majorTickMark val="out"/>
        <c:minorTickMark val="none"/>
        <c:tickLblPos val="none"/>
        <c:crossAx val="2508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2E-2"/>
          <c:y val="8.7513982713117194E-2"/>
          <c:w val="0.97604861462581083"/>
          <c:h val="0.82636002179183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Plan1!$B$2:$B$27</c:f>
              <c:numCache>
                <c:formatCode>####.0</c:formatCode>
                <c:ptCount val="26"/>
                <c:pt idx="0">
                  <c:v>8</c:v>
                </c:pt>
                <c:pt idx="1">
                  <c:v>8.7472527472527464</c:v>
                </c:pt>
                <c:pt idx="2">
                  <c:v>8.75</c:v>
                </c:pt>
                <c:pt idx="3">
                  <c:v>7.875</c:v>
                </c:pt>
                <c:pt idx="4">
                  <c:v>8.1968503937007871</c:v>
                </c:pt>
                <c:pt idx="5">
                  <c:v>8.2451361867704271</c:v>
                </c:pt>
                <c:pt idx="6">
                  <c:v>7.8285714285714274</c:v>
                </c:pt>
                <c:pt idx="7">
                  <c:v>8.3565573770491799</c:v>
                </c:pt>
                <c:pt idx="8">
                  <c:v>8.3537414965986407</c:v>
                </c:pt>
                <c:pt idx="9">
                  <c:v>8.1851851851851851</c:v>
                </c:pt>
                <c:pt idx="10">
                  <c:v>8.1851851851851851</c:v>
                </c:pt>
                <c:pt idx="11">
                  <c:v>7.9811320754716988</c:v>
                </c:pt>
                <c:pt idx="12">
                  <c:v>8.3693181818181817</c:v>
                </c:pt>
                <c:pt idx="13">
                  <c:v>8.4210526315789469</c:v>
                </c:pt>
                <c:pt idx="14">
                  <c:v>8.6521739130434785</c:v>
                </c:pt>
                <c:pt idx="15">
                  <c:v>7.8843537414965983</c:v>
                </c:pt>
                <c:pt idx="16">
                  <c:v>8.2399999999999984</c:v>
                </c:pt>
                <c:pt idx="17">
                  <c:v>8.213414634146341</c:v>
                </c:pt>
                <c:pt idx="18">
                  <c:v>8.6724137931034484</c:v>
                </c:pt>
                <c:pt idx="19">
                  <c:v>8.586330935251798</c:v>
                </c:pt>
                <c:pt idx="20">
                  <c:v>7.8288288288288284</c:v>
                </c:pt>
                <c:pt idx="21">
                  <c:v>10</c:v>
                </c:pt>
                <c:pt idx="22">
                  <c:v>8.2532467532467528</c:v>
                </c:pt>
                <c:pt idx="23">
                  <c:v>8.2931726907630523</c:v>
                </c:pt>
                <c:pt idx="24">
                  <c:v>8.4603174603174605</c:v>
                </c:pt>
                <c:pt idx="25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9E6-4B95-8945-AC9CA604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67344000"/>
        <c:axId val="167345536"/>
      </c:barChart>
      <c:catAx>
        <c:axId val="16734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67345536"/>
        <c:crosses val="autoZero"/>
        <c:auto val="1"/>
        <c:lblAlgn val="ctr"/>
        <c:lblOffset val="100"/>
        <c:noMultiLvlLbl val="0"/>
      </c:catAx>
      <c:valAx>
        <c:axId val="167345536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73440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58655155675273"/>
          <c:y val="2.9644813961285616E-2"/>
          <c:w val="0.54156442124781967"/>
          <c:h val="0.940710372077428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F1D-4435-8114-1E87F33C3C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F1D-4435-8114-1E87F33C3C7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1D-4435-8114-1E87F33C3C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D-4435-8114-1E87F33C3C7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D-4435-8114-1E87F33C3C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Outros  Qual?</c:v>
                </c:pt>
                <c:pt idx="4">
                  <c:v>Não sabe/Não lembra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0.40263018277155049</c:v>
                </c:pt>
                <c:pt idx="1">
                  <c:v>0.18896798007012072</c:v>
                </c:pt>
                <c:pt idx="2">
                  <c:v>0.24894682394567991</c:v>
                </c:pt>
                <c:pt idx="3">
                  <c:v>0.13737120954511586</c:v>
                </c:pt>
                <c:pt idx="4">
                  <c:v>2.2083803667495773E-2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D-4435-8114-1E87F33C3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32010112"/>
        <c:axId val="232011648"/>
      </c:barChart>
      <c:catAx>
        <c:axId val="23201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2011648"/>
        <c:crosses val="autoZero"/>
        <c:auto val="1"/>
        <c:lblAlgn val="ctr"/>
        <c:lblOffset val="100"/>
        <c:noMultiLvlLbl val="0"/>
      </c:catAx>
      <c:valAx>
        <c:axId val="23201164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3201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9.8442007529338071E-2"/>
          <c:w val="0.96053718864612103"/>
          <c:h val="0.7494660987292349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E2-4E3C-9485-EC715898D68D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E2-4E3C-9485-EC715898D68D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2E2-4E3C-9485-EC715898D68D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E2-4E3C-9485-EC715898D68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2E2-4E3C-9485-EC715898D68D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E2-4E3C-9485-EC715898D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Plan2!$G$15:$K$15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Plan2!$G$16:$K$16</c:f>
              <c:numCache>
                <c:formatCode>0.0</c:formatCode>
                <c:ptCount val="5"/>
                <c:pt idx="0">
                  <c:v>7.5</c:v>
                </c:pt>
                <c:pt idx="1">
                  <c:v>7.9</c:v>
                </c:pt>
                <c:pt idx="2">
                  <c:v>7.9</c:v>
                </c:pt>
                <c:pt idx="3" formatCode="###0.0">
                  <c:v>8.1999999999999993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E2-4E3C-9485-EC715898D6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5"/>
        <c:axId val="250910976"/>
        <c:axId val="250929152"/>
        <c:extLst/>
      </c:barChart>
      <c:catAx>
        <c:axId val="25091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50929152"/>
        <c:crosses val="autoZero"/>
        <c:auto val="1"/>
        <c:lblAlgn val="ctr"/>
        <c:lblOffset val="100"/>
        <c:noMultiLvlLbl val="0"/>
      </c:catAx>
      <c:valAx>
        <c:axId val="250929152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09109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7E-2"/>
          <c:y val="6.1968176877391312E-2"/>
          <c:w val="0.96764965479263898"/>
          <c:h val="0.83281828391169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8-4EA9-ADF5-8AF14C2510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8-4EA9-ADF5-8AF14C25107A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F8-4EA9-ADF5-8AF14C25107A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F8-4EA9-ADF5-8AF14C25107A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F8-4EA9-ADF5-8AF14C25107A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7F8-4EA9-ADF5-8AF14C25107A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7F8-4EA9-ADF5-8AF14C25107A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7F8-4EA9-ADF5-8AF14C25107A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7F8-4EA9-ADF5-8AF14C25107A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7F8-4EA9-ADF5-8AF14C25107A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7F8-4EA9-ADF5-8AF14C25107A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7F8-4EA9-ADF5-8AF14C2510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2.3540342721568665E-2</c:v>
                </c:pt>
                <c:pt idx="1">
                  <c:v>1.6987696689515991E-3</c:v>
                </c:pt>
                <c:pt idx="2">
                  <c:v>3.8011520994326049E-3</c:v>
                </c:pt>
                <c:pt idx="3">
                  <c:v>5.688742360830024E-3</c:v>
                </c:pt>
                <c:pt idx="4">
                  <c:v>6.2189043528797427E-3</c:v>
                </c:pt>
                <c:pt idx="5">
                  <c:v>3.9698961163758616E-2</c:v>
                </c:pt>
                <c:pt idx="6">
                  <c:v>4.0105091502528466E-2</c:v>
                </c:pt>
                <c:pt idx="7">
                  <c:v>0.12964358096928252</c:v>
                </c:pt>
                <c:pt idx="8">
                  <c:v>0.27581615069028742</c:v>
                </c:pt>
                <c:pt idx="9">
                  <c:v>0.16524628344702105</c:v>
                </c:pt>
                <c:pt idx="10">
                  <c:v>0.30854202102345935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7F8-4EA9-ADF5-8AF14C251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51565952"/>
        <c:axId val="251567488"/>
      </c:barChart>
      <c:catAx>
        <c:axId val="2515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567488"/>
        <c:crosses val="autoZero"/>
        <c:auto val="1"/>
        <c:lblAlgn val="ctr"/>
        <c:lblOffset val="100"/>
        <c:noMultiLvlLbl val="0"/>
      </c:catAx>
      <c:valAx>
        <c:axId val="251567488"/>
        <c:scaling>
          <c:orientation val="minMax"/>
          <c:max val="0.33000000000000024"/>
        </c:scaling>
        <c:delete val="1"/>
        <c:axPos val="l"/>
        <c:numFmt formatCode="0%" sourceLinked="0"/>
        <c:majorTickMark val="out"/>
        <c:minorTickMark val="none"/>
        <c:tickLblPos val="none"/>
        <c:crossAx val="2515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2E-2"/>
          <c:y val="8.7513982713117194E-2"/>
          <c:w val="0.97604861462581127"/>
          <c:h val="0.8263600217918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media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Plan1!$B$2:$B$27</c:f>
              <c:numCache>
                <c:formatCode>####.0</c:formatCode>
                <c:ptCount val="26"/>
                <c:pt idx="0">
                  <c:v>7.7333333333333325</c:v>
                </c:pt>
                <c:pt idx="1">
                  <c:v>8.5</c:v>
                </c:pt>
                <c:pt idx="2">
                  <c:v>8.6923076923076916</c:v>
                </c:pt>
                <c:pt idx="3">
                  <c:v>8.6875</c:v>
                </c:pt>
                <c:pt idx="4">
                  <c:v>8.1120000000000001</c:v>
                </c:pt>
                <c:pt idx="5">
                  <c:v>8.3715415019762833</c:v>
                </c:pt>
                <c:pt idx="6">
                  <c:v>7.7450980392156854</c:v>
                </c:pt>
                <c:pt idx="7">
                  <c:v>8.151898734177216</c:v>
                </c:pt>
                <c:pt idx="8">
                  <c:v>8.0722021660649848</c:v>
                </c:pt>
                <c:pt idx="9">
                  <c:v>7.8039215686274517</c:v>
                </c:pt>
                <c:pt idx="10">
                  <c:v>8.1359223300970882</c:v>
                </c:pt>
                <c:pt idx="11">
                  <c:v>8.126829268292683</c:v>
                </c:pt>
                <c:pt idx="12">
                  <c:v>8.4277456647398843</c:v>
                </c:pt>
                <c:pt idx="13">
                  <c:v>8.2777777777777768</c:v>
                </c:pt>
                <c:pt idx="14">
                  <c:v>8.4197080291970803</c:v>
                </c:pt>
                <c:pt idx="15">
                  <c:v>7.7951388888888884</c:v>
                </c:pt>
                <c:pt idx="16">
                  <c:v>8.5384615384615383</c:v>
                </c:pt>
                <c:pt idx="17">
                  <c:v>8.0611620795107033</c:v>
                </c:pt>
                <c:pt idx="18">
                  <c:v>8.2456140350877192</c:v>
                </c:pt>
                <c:pt idx="19">
                  <c:v>8.3941605839416056</c:v>
                </c:pt>
                <c:pt idx="20">
                  <c:v>7.8</c:v>
                </c:pt>
                <c:pt idx="21">
                  <c:v>10</c:v>
                </c:pt>
                <c:pt idx="22">
                  <c:v>8.1294498381877016</c:v>
                </c:pt>
                <c:pt idx="23">
                  <c:v>8.2307692307692299</c:v>
                </c:pt>
                <c:pt idx="24">
                  <c:v>7.7777777777777777</c:v>
                </c:pt>
                <c:pt idx="25">
                  <c:v>8.4871794871794872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9E6-4B95-8945-AC9CA604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190787584"/>
        <c:axId val="190940288"/>
      </c:barChart>
      <c:catAx>
        <c:axId val="19078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190940288"/>
        <c:crosses val="autoZero"/>
        <c:auto val="1"/>
        <c:lblAlgn val="ctr"/>
        <c:lblOffset val="100"/>
        <c:noMultiLvlLbl val="0"/>
      </c:catAx>
      <c:valAx>
        <c:axId val="190940288"/>
        <c:scaling>
          <c:orientation val="minMax"/>
          <c:max val="1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9078758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9.8442007529338071E-2"/>
          <c:w val="0.96053718864612103"/>
          <c:h val="0.7494660987292349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7A-4B44-8B04-56158AA282C5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D7A-4B44-8B04-56158AA282C5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D7A-4B44-8B04-56158AA282C5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D7A-4B44-8B04-56158AA282C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D7A-4B44-8B04-56158AA282C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D7A-4B44-8B04-56158AA28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Plan2!$G$15:$K$15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Plan2!$G$16:$K$16</c:f>
              <c:numCache>
                <c:formatCode>0.0</c:formatCode>
                <c:ptCount val="5"/>
                <c:pt idx="0">
                  <c:v>7.5</c:v>
                </c:pt>
                <c:pt idx="1">
                  <c:v>7.8</c:v>
                </c:pt>
                <c:pt idx="2">
                  <c:v>7.9</c:v>
                </c:pt>
                <c:pt idx="3" formatCode="###0.0">
                  <c:v>8.1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7A-4B44-8B04-56158AA282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5"/>
        <c:axId val="250910976"/>
        <c:axId val="250929152"/>
        <c:extLst/>
      </c:barChart>
      <c:catAx>
        <c:axId val="25091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50929152"/>
        <c:crosses val="autoZero"/>
        <c:auto val="1"/>
        <c:lblAlgn val="ctr"/>
        <c:lblOffset val="100"/>
        <c:noMultiLvlLbl val="0"/>
      </c:catAx>
      <c:valAx>
        <c:axId val="250929152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one"/>
        <c:crossAx val="2509109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5172603680607E-2"/>
          <c:y val="4.2620619990189429E-2"/>
          <c:w val="0.96764965479263898"/>
          <c:h val="0.85216601682339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4BACC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7-4401-82EF-C73DE7D581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17-4401-82EF-C73DE7D5819D}"/>
              </c:ext>
            </c:extLst>
          </c:dPt>
          <c:dPt>
            <c:idx val="2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17-4401-82EF-C73DE7D5819D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17-4401-82EF-C73DE7D5819D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17-4401-82EF-C73DE7D5819D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17-4401-82EF-C73DE7D5819D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17-4401-82EF-C73DE7D5819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917-4401-82EF-C73DE7D5819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917-4401-82EF-C73DE7D5819D}"/>
              </c:ext>
            </c:extLst>
          </c:dPt>
          <c:dPt>
            <c:idx val="9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917-4401-82EF-C73DE7D5819D}"/>
              </c:ext>
            </c:extLst>
          </c:dPt>
          <c:dPt>
            <c:idx val="10"/>
            <c:invertIfNegative val="0"/>
            <c:bubble3D val="0"/>
            <c:spPr>
              <a:solidFill>
                <a:srgbClr val="0060AA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917-4401-82EF-C73DE7D581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917-4401-82EF-C73DE7D581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8.6611614309683276E-3</c:v>
                </c:pt>
                <c:pt idx="1">
                  <c:v>1.6076007881649131E-4</c:v>
                </c:pt>
                <c:pt idx="2">
                  <c:v>1.728706717957412E-3</c:v>
                </c:pt>
                <c:pt idx="3">
                  <c:v>2.9747307729434645E-3</c:v>
                </c:pt>
                <c:pt idx="4">
                  <c:v>2.7822996426156775E-3</c:v>
                </c:pt>
                <c:pt idx="5">
                  <c:v>1.3320831191907656E-2</c:v>
                </c:pt>
                <c:pt idx="6">
                  <c:v>9.0489794771404682E-3</c:v>
                </c:pt>
                <c:pt idx="7">
                  <c:v>3.2233381533205957E-2</c:v>
                </c:pt>
                <c:pt idx="8">
                  <c:v>0.11435770342650362</c:v>
                </c:pt>
                <c:pt idx="9">
                  <c:v>0.11184503452538853</c:v>
                </c:pt>
                <c:pt idx="10">
                  <c:v>0.70288641120255235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917-4401-82EF-C73DE7D58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4853888"/>
        <c:axId val="214859776"/>
      </c:barChart>
      <c:catAx>
        <c:axId val="2148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859776"/>
        <c:crosses val="autoZero"/>
        <c:auto val="1"/>
        <c:lblAlgn val="ctr"/>
        <c:lblOffset val="100"/>
        <c:noMultiLvlLbl val="0"/>
      </c:catAx>
      <c:valAx>
        <c:axId val="214859776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one"/>
        <c:crossAx val="2148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5692687095122E-2"/>
          <c:y val="8.7513982713117194E-2"/>
          <c:w val="0.97604861462581183"/>
          <c:h val="0.82636002179183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60AA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Plan1!$A$2:$A$27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TO</c:v>
                </c:pt>
              </c:strCache>
            </c:strRef>
          </c:cat>
          <c:val>
            <c:numRef>
              <c:f>Plan1!$B$2:$B$27</c:f>
              <c:numCache>
                <c:formatCode>0.0</c:formatCode>
                <c:ptCount val="26"/>
                <c:pt idx="0">
                  <c:v>86.956521739130437</c:v>
                </c:pt>
                <c:pt idx="1">
                  <c:v>81.25</c:v>
                </c:pt>
                <c:pt idx="2">
                  <c:v>82.130584192439869</c:v>
                </c:pt>
                <c:pt idx="3">
                  <c:v>80.898876404494374</c:v>
                </c:pt>
                <c:pt idx="4">
                  <c:v>73.174872665534821</c:v>
                </c:pt>
                <c:pt idx="5">
                  <c:v>81.357758620689651</c:v>
                </c:pt>
                <c:pt idx="6">
                  <c:v>66.602687140115151</c:v>
                </c:pt>
                <c:pt idx="7">
                  <c:v>77.115716753022454</c:v>
                </c:pt>
                <c:pt idx="8">
                  <c:v>74.705111402359108</c:v>
                </c:pt>
                <c:pt idx="9">
                  <c:v>72.506738544474388</c:v>
                </c:pt>
                <c:pt idx="10">
                  <c:v>77.753779697624196</c:v>
                </c:pt>
                <c:pt idx="11">
                  <c:v>72.740112994350284</c:v>
                </c:pt>
                <c:pt idx="12">
                  <c:v>75.162689804772242</c:v>
                </c:pt>
                <c:pt idx="13">
                  <c:v>78.461538461538453</c:v>
                </c:pt>
                <c:pt idx="14">
                  <c:v>77.452891487979201</c:v>
                </c:pt>
                <c:pt idx="15">
                  <c:v>75.765472312703579</c:v>
                </c:pt>
                <c:pt idx="16">
                  <c:v>81.343283582089555</c:v>
                </c:pt>
                <c:pt idx="17">
                  <c:v>80.633802816901408</c:v>
                </c:pt>
                <c:pt idx="18">
                  <c:v>81.92307692307692</c:v>
                </c:pt>
                <c:pt idx="19">
                  <c:v>81.759309228278482</c:v>
                </c:pt>
                <c:pt idx="20">
                  <c:v>74.825174825174827</c:v>
                </c:pt>
                <c:pt idx="21">
                  <c:v>100</c:v>
                </c:pt>
                <c:pt idx="22">
                  <c:v>78.861788617886191</c:v>
                </c:pt>
                <c:pt idx="23">
                  <c:v>75.606326889279444</c:v>
                </c:pt>
                <c:pt idx="24">
                  <c:v>80.303030303030326</c:v>
                </c:pt>
                <c:pt idx="25">
                  <c:v>74.045801526717554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9E6-4B95-8945-AC9CA604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247935744"/>
        <c:axId val="249185408"/>
      </c:barChart>
      <c:catAx>
        <c:axId val="2479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249185408"/>
        <c:crosses val="autoZero"/>
        <c:auto val="1"/>
        <c:lblAlgn val="ctr"/>
        <c:lblOffset val="100"/>
        <c:noMultiLvlLbl val="0"/>
      </c:catAx>
      <c:valAx>
        <c:axId val="249185408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79357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32E-2"/>
          <c:y val="3.7325017273173736E-2"/>
          <c:w val="0.96594514647362673"/>
          <c:h val="0.7875879614896869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099-4083-A6E7-9BF7ED7188EE}"/>
              </c:ext>
            </c:extLst>
          </c:dPt>
          <c:dPt>
            <c:idx val="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099-4083-A6E7-9BF7ED7188EE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099-4083-A6E7-9BF7ED7188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CD5-4C6E-95B3-730589AC4B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05ED-45FD-81E6-D20E31421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accent5">
                        <a:lumMod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Planilha1!$J$19:$J$23</c:f>
              <c:strCache>
                <c:ptCount val="5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  <c:pt idx="4">
                  <c:v>Atendidos em 2019</c:v>
                </c:pt>
              </c:strCache>
            </c:strRef>
          </c:cat>
          <c:val>
            <c:numRef>
              <c:f>Planilha1!$K$19:$K$23</c:f>
              <c:numCache>
                <c:formatCode>0.0</c:formatCode>
                <c:ptCount val="5"/>
                <c:pt idx="0">
                  <c:v>71.399999999999991</c:v>
                </c:pt>
                <c:pt idx="1">
                  <c:v>74.599999999999994</c:v>
                </c:pt>
                <c:pt idx="2">
                  <c:v>78.3</c:v>
                </c:pt>
                <c:pt idx="3">
                  <c:v>78.637240492174897</c:v>
                </c:pt>
                <c:pt idx="4" formatCode="General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9-4083-A6E7-9BF7ED7188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53"/>
        <c:axId val="215369984"/>
        <c:axId val="215371776"/>
      </c:barChart>
      <c:catAx>
        <c:axId val="2153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15371776"/>
        <c:crosses val="autoZero"/>
        <c:auto val="1"/>
        <c:lblAlgn val="ctr"/>
        <c:lblOffset val="100"/>
        <c:noMultiLvlLbl val="0"/>
      </c:catAx>
      <c:valAx>
        <c:axId val="215371776"/>
        <c:scaling>
          <c:orientation val="minMax"/>
          <c:max val="100"/>
        </c:scaling>
        <c:delete val="1"/>
        <c:axPos val="l"/>
        <c:numFmt formatCode="General" sourceLinked="0"/>
        <c:majorTickMark val="out"/>
        <c:minorTickMark val="none"/>
        <c:tickLblPos val="none"/>
        <c:crossAx val="2153699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8C-4805-ABC9-B67EC8E00E7A}"/>
              </c:ext>
            </c:extLst>
          </c:dPt>
          <c:dPt>
            <c:idx val="1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78C-4805-ABC9-B67EC8E00E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78C-4805-ABC9-B67EC8E00E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78C-4805-ABC9-B67EC8E00E7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6A8-40ED-8529-FC60BFF392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teve problemas</c:v>
                </c:pt>
                <c:pt idx="1">
                  <c:v>Carga horária não adequada</c:v>
                </c:pt>
                <c:pt idx="2">
                  <c:v>Consultores sem conhecimento técnico suficiente</c:v>
                </c:pt>
                <c:pt idx="3">
                  <c:v>Poucas opções de horários para realização da consultoria</c:v>
                </c:pt>
                <c:pt idx="4">
                  <c:v>Outros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0.94847997891458335</c:v>
                </c:pt>
                <c:pt idx="1">
                  <c:v>1.0217198867034684E-2</c:v>
                </c:pt>
                <c:pt idx="2">
                  <c:v>1.6704252251035875E-2</c:v>
                </c:pt>
                <c:pt idx="3">
                  <c:v>7.4014693598501722E-3</c:v>
                </c:pt>
                <c:pt idx="4">
                  <c:v>2.4630704880652981E-2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C-4805-ABC9-B67EC8E00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51872384"/>
        <c:axId val="251873920"/>
      </c:barChart>
      <c:catAx>
        <c:axId val="2518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873920"/>
        <c:crosses val="autoZero"/>
        <c:auto val="1"/>
        <c:lblAlgn val="ctr"/>
        <c:lblOffset val="100"/>
        <c:noMultiLvlLbl val="0"/>
      </c:catAx>
      <c:valAx>
        <c:axId val="2518739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5187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68195186735153"/>
          <c:y val="2.8177335966858948E-2"/>
          <c:w val="0.55395587704869576"/>
          <c:h val="0.9263054290097535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2-4804-B74B-62AD67D6E8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62-4804-B74B-62AD67D6E8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2-4804-B74B-62AD67D6E89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62-4804-B74B-62AD67D6E8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62-4804-B74B-62AD67D6E89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62-4804-B74B-62AD67D6E89B}"/>
              </c:ext>
            </c:extLst>
          </c:dPt>
          <c:dPt>
            <c:idx val="6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62-4804-B74B-62AD67D6E89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762-4804-B74B-62AD67D6E89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762-4804-B74B-62AD67D6E89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762-4804-B74B-62AD67D6E89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762-4804-B74B-62AD67D6E89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762-4804-B74B-62AD67D6E89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762-4804-B74B-62AD67D6E89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762-4804-B74B-62AD67D6E89B}"/>
              </c:ext>
            </c:extLst>
          </c:dPt>
          <c:dPt>
            <c:idx val="14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762-4804-B74B-62AD67D6E89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762-4804-B74B-62AD67D6E89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762-4804-B74B-62AD67D6E89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762-4804-B74B-62AD67D6E89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762-4804-B74B-62AD67D6E89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762-4804-B74B-62AD67D6E89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762-4804-B74B-62AD67D6E89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762-4804-B74B-62AD67D6E89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762-4804-B74B-62AD67D6E89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762-4804-B74B-62AD67D6E89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762-4804-B74B-62AD67D6E8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Planilha1!$A$2:$A$26</c:f>
              <c:strCache>
                <c:ptCount val="25"/>
                <c:pt idx="0">
                  <c:v>Poucas visitas/Consultor não apareceu mais</c:v>
                </c:pt>
                <c:pt idx="1">
                  <c:v>Atraso na condução e finalização do Programa</c:v>
                </c:pt>
                <c:pt idx="2">
                  <c:v>Insatisfação com a empresa prestadora de serviços indicada pelo Sebrae</c:v>
                </c:pt>
                <c:pt idx="3">
                  <c:v>Houve troca de consultor</c:v>
                </c:pt>
                <c:pt idx="4">
                  <c:v>Projeto não teve término/não teve continuidade</c:v>
                </c:pt>
                <c:pt idx="5">
                  <c:v>Insatisfação com os resultados do programa</c:v>
                </c:pt>
                <c:pt idx="6">
                  <c:v>Faltou comunicação</c:v>
                </c:pt>
                <c:pt idx="7">
                  <c:v>Não chegaram a um acordo sobre valores</c:v>
                </c:pt>
                <c:pt idx="8">
                  <c:v>Não foram emitidos certificados</c:v>
                </c:pt>
                <c:pt idx="9">
                  <c:v>Faltaram materiais</c:v>
                </c:pt>
                <c:pt idx="10">
                  <c:v>Faltou agilidade por parte do SEBRAE</c:v>
                </c:pt>
                <c:pt idx="11">
                  <c:v>Registro errado</c:v>
                </c:pt>
                <c:pt idx="12">
                  <c:v>Não ficou satisfeito com a forma como a consultoria foi desenvolvida</c:v>
                </c:pt>
                <c:pt idx="13">
                  <c:v>Prestador de serviços deveria ser da cidade do cliente</c:v>
                </c:pt>
                <c:pt idx="14">
                  <c:v>Faltou aplicação prática</c:v>
                </c:pt>
                <c:pt idx="15">
                  <c:v>Foi coagida por uma empresa, mas SEBRAE resolveu o problema</c:v>
                </c:pt>
                <c:pt idx="16">
                  <c:v>Faltou planejamento no início do projeto</c:v>
                </c:pt>
                <c:pt idx="17">
                  <c:v>Muitos gastos</c:v>
                </c:pt>
                <c:pt idx="18">
                  <c:v>O aplicativo referente à consultoria ainda não foi entregue</c:v>
                </c:pt>
                <c:pt idx="19">
                  <c:v>Não fizeram um bom trabalho na remodelação do site da empresa</c:v>
                </c:pt>
                <c:pt idx="20">
                  <c:v>Treinamento ruim</c:v>
                </c:pt>
                <c:pt idx="21">
                  <c:v>Gostaria que fosse consultoria presencial</c:v>
                </c:pt>
                <c:pt idx="22">
                  <c:v>Parte da consultoria não se enquadrou nas expectativas</c:v>
                </c:pt>
                <c:pt idx="23">
                  <c:v>Teve problemas no processo de licença ambiental</c:v>
                </c:pt>
                <c:pt idx="24">
                  <c:v>Não soube dizer</c:v>
                </c:pt>
              </c:strCache>
            </c:strRef>
          </c:cat>
          <c:val>
            <c:numRef>
              <c:f>Planilha1!$B$2:$B$26</c:f>
              <c:numCache>
                <c:formatCode>0.0%</c:formatCode>
                <c:ptCount val="25"/>
                <c:pt idx="0">
                  <c:v>4.236888138274034E-3</c:v>
                </c:pt>
                <c:pt idx="1">
                  <c:v>3.8054148132667114E-3</c:v>
                </c:pt>
                <c:pt idx="2">
                  <c:v>2.7262348392854243E-3</c:v>
                </c:pt>
                <c:pt idx="3">
                  <c:v>2.6795985640379149E-3</c:v>
                </c:pt>
                <c:pt idx="4">
                  <c:v>1.7639020615587758E-3</c:v>
                </c:pt>
                <c:pt idx="5">
                  <c:v>1.6443023969070372E-3</c:v>
                </c:pt>
                <c:pt idx="6">
                  <c:v>1.328111025970985E-3</c:v>
                </c:pt>
                <c:pt idx="7">
                  <c:v>7.7932354265369602E-4</c:v>
                </c:pt>
                <c:pt idx="8">
                  <c:v>4.5371131884896961E-4</c:v>
                </c:pt>
                <c:pt idx="9">
                  <c:v>4.1343780150418209E-4</c:v>
                </c:pt>
                <c:pt idx="10">
                  <c:v>4.0172267720982768E-4</c:v>
                </c:pt>
                <c:pt idx="11">
                  <c:v>4.0172267720982768E-4</c:v>
                </c:pt>
                <c:pt idx="12">
                  <c:v>2.7198171373119103E-4</c:v>
                </c:pt>
                <c:pt idx="13">
                  <c:v>2.7198171373119103E-4</c:v>
                </c:pt>
                <c:pt idx="14">
                  <c:v>2.3170819638640354E-4</c:v>
                </c:pt>
                <c:pt idx="15">
                  <c:v>1.9600206757967769E-4</c:v>
                </c:pt>
                <c:pt idx="16">
                  <c:v>1.8172960511777852E-4</c:v>
                </c:pt>
                <c:pt idx="17">
                  <c:v>1.8172960511777852E-4</c:v>
                </c:pt>
                <c:pt idx="18">
                  <c:v>1.8172960511777852E-4</c:v>
                </c:pt>
                <c:pt idx="19">
                  <c:v>1.8013943918464382E-4</c:v>
                </c:pt>
                <c:pt idx="20">
                  <c:v>1.8013943918464382E-4</c:v>
                </c:pt>
                <c:pt idx="21">
                  <c:v>1.6216287771815872E-4</c:v>
                </c:pt>
                <c:pt idx="22">
                  <c:v>1.6216287771815872E-4</c:v>
                </c:pt>
                <c:pt idx="23">
                  <c:v>1.0976330838746117E-4</c:v>
                </c:pt>
                <c:pt idx="24">
                  <c:v>1.5033826983602084E-3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6762-4804-B74B-62AD67D6E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243097600"/>
        <c:axId val="243099136"/>
      </c:barChart>
      <c:catAx>
        <c:axId val="243097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099136"/>
        <c:crosses val="autoZero"/>
        <c:auto val="1"/>
        <c:lblAlgn val="ctr"/>
        <c:lblOffset val="100"/>
        <c:noMultiLvlLbl val="0"/>
      </c:catAx>
      <c:valAx>
        <c:axId val="24309913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430976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46E-2"/>
          <c:y val="3.7325017273173763E-2"/>
          <c:w val="0.96594514647362695"/>
          <c:h val="0.74277039017857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Planilha1!$J$16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Planilha1!$J$17:$J$18</c:f>
              <c:numCache>
                <c:formatCode>0.0%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1-4E82-8BDA-E0962FF262DD}"/>
            </c:ext>
          </c:extLst>
        </c:ser>
        <c:ser>
          <c:idx val="1"/>
          <c:order val="1"/>
          <c:tx>
            <c:strRef>
              <c:f>Planilha1!$K$16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Planilha1!$K$17:$K$18</c:f>
              <c:numCache>
                <c:formatCode>0.0%</c:formatCode>
                <c:ptCount val="2"/>
                <c:pt idx="0">
                  <c:v>0.95599999999999996</c:v>
                </c:pt>
                <c:pt idx="1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1-4E82-8BDA-E0962FF262DD}"/>
            </c:ext>
          </c:extLst>
        </c:ser>
        <c:ser>
          <c:idx val="2"/>
          <c:order val="2"/>
          <c:tx>
            <c:strRef>
              <c:f>Planilha1!$L$16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Planilha1!$L$17:$L$18</c:f>
              <c:numCache>
                <c:formatCode>0.0%</c:formatCode>
                <c:ptCount val="2"/>
                <c:pt idx="0">
                  <c:v>0.92100000000000004</c:v>
                </c:pt>
                <c:pt idx="1">
                  <c:v>7.8999999999999959E-2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1-4E82-8BDA-E0962FF262DD}"/>
            </c:ext>
          </c:extLst>
        </c:ser>
        <c:ser>
          <c:idx val="3"/>
          <c:order val="3"/>
          <c:tx>
            <c:strRef>
              <c:f>Planilha1!$M$16</c:f>
              <c:strCache>
                <c:ptCount val="1"/>
                <c:pt idx="0">
                  <c:v>Atendidos em 2018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Planilha1!$M$17:$M$18</c:f>
              <c:numCache>
                <c:formatCode>0.0%</c:formatCode>
                <c:ptCount val="2"/>
                <c:pt idx="0">
                  <c:v>0.90909126980682653</c:v>
                </c:pt>
                <c:pt idx="1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5-4B36-A465-B14389CE08BF}"/>
            </c:ext>
          </c:extLst>
        </c:ser>
        <c:ser>
          <c:idx val="4"/>
          <c:order val="4"/>
          <c:tx>
            <c:strRef>
              <c:f>Planilha1!$N$16</c:f>
              <c:strCache>
                <c:ptCount val="1"/>
                <c:pt idx="0">
                  <c:v>Atendidos em 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Calibri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Planilha1!$I$17:$I$18</c:f>
              <c:strCache>
                <c:ptCount val="2"/>
                <c:pt idx="0">
                  <c:v>Não teve problemas</c:v>
                </c:pt>
                <c:pt idx="1">
                  <c:v>Sim, teve problemas com o SEBRAETEC</c:v>
                </c:pt>
              </c:strCache>
            </c:strRef>
          </c:cat>
          <c:val>
            <c:numRef>
              <c:f>Planilha1!$N$17:$N$18</c:f>
              <c:numCache>
                <c:formatCode>0.0%</c:formatCode>
                <c:ptCount val="2"/>
                <c:pt idx="0">
                  <c:v>0.94847997891458335</c:v>
                </c:pt>
                <c:pt idx="1">
                  <c:v>5.1520021085416645E-2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7-4FAC-BA06-0000DCDF02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8"/>
        <c:overlap val="-9"/>
        <c:axId val="252943360"/>
        <c:axId val="252957440"/>
      </c:barChart>
      <c:catAx>
        <c:axId val="2529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52957440"/>
        <c:crosses val="autoZero"/>
        <c:auto val="1"/>
        <c:lblAlgn val="ctr"/>
        <c:lblOffset val="100"/>
        <c:noMultiLvlLbl val="0"/>
      </c:catAx>
      <c:valAx>
        <c:axId val="252957440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one"/>
        <c:crossAx val="252943360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 b="1">
              <a:solidFill>
                <a:schemeClr val="bg2">
                  <a:lumMod val="25000"/>
                </a:schemeClr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5.3156588507015393E-2"/>
          <c:w val="0.97593307776225857"/>
          <c:h val="0.71913788663595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0.35200000000000004</c:v>
                </c:pt>
                <c:pt idx="1">
                  <c:v>0.24100000000000002</c:v>
                </c:pt>
                <c:pt idx="2">
                  <c:v>0.28600000000000003</c:v>
                </c:pt>
                <c:pt idx="3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1-4E73-A0AC-9196CF65478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</c:strCache>
            </c:strRef>
          </c:cat>
          <c:val>
            <c:numRef>
              <c:f>Planilha1!$C$2:$C$5</c:f>
              <c:numCache>
                <c:formatCode>0.0%</c:formatCode>
                <c:ptCount val="4"/>
                <c:pt idx="0">
                  <c:v>0.37</c:v>
                </c:pt>
                <c:pt idx="1">
                  <c:v>0.26300000000000001</c:v>
                </c:pt>
                <c:pt idx="2">
                  <c:v>0.221</c:v>
                </c:pt>
                <c:pt idx="3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1-4E73-A0AC-9196CF65478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</c:strCache>
            </c:strRef>
          </c:cat>
          <c:val>
            <c:numRef>
              <c:f>Planilha1!$D$2:$D$5</c:f>
              <c:numCache>
                <c:formatCode>0.0%</c:formatCode>
                <c:ptCount val="4"/>
                <c:pt idx="0">
                  <c:v>0.31600865546193679</c:v>
                </c:pt>
                <c:pt idx="1">
                  <c:v>0.22993140127388215</c:v>
                </c:pt>
                <c:pt idx="2">
                  <c:v>0.31304279682282077</c:v>
                </c:pt>
                <c:pt idx="3">
                  <c:v>9.8340730689983363E-2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41-4E73-A0AC-9196CF654782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</c:strCache>
            </c:strRef>
          </c:cat>
          <c:val>
            <c:numRef>
              <c:f>Planilha1!$E$2:$E$5</c:f>
              <c:numCache>
                <c:formatCode>###0.0%</c:formatCode>
                <c:ptCount val="4"/>
                <c:pt idx="0">
                  <c:v>0.37614109172203941</c:v>
                </c:pt>
                <c:pt idx="1">
                  <c:v>0.20722846674532697</c:v>
                </c:pt>
                <c:pt idx="2">
                  <c:v>0.25054337701049495</c:v>
                </c:pt>
                <c:pt idx="3">
                  <c:v>0.14034651928212136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1-46F4-849A-C41DE64C9094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Sim, solicitei</c:v>
                </c:pt>
                <c:pt idx="1">
                  <c:v>Não, mas o Sebrae me indicou e eu aceitei</c:v>
                </c:pt>
                <c:pt idx="2">
                  <c:v>Não, mas um consultor me indicou e eu aceitei</c:v>
                </c:pt>
                <c:pt idx="3">
                  <c:v>Outro</c:v>
                </c:pt>
              </c:strCache>
            </c:strRef>
          </c:cat>
          <c:val>
            <c:numRef>
              <c:f>Planilha1!$F$2:$F$5</c:f>
              <c:numCache>
                <c:formatCode>###0.0%</c:formatCode>
                <c:ptCount val="4"/>
                <c:pt idx="0">
                  <c:v>0.40263018277155049</c:v>
                </c:pt>
                <c:pt idx="1">
                  <c:v>0.18896798007012072</c:v>
                </c:pt>
                <c:pt idx="2">
                  <c:v>0.24894682394567991</c:v>
                </c:pt>
                <c:pt idx="3">
                  <c:v>0.13737120954511586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B-4A6A-89A4-4188D12C0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12416"/>
        <c:axId val="213613952"/>
      </c:barChart>
      <c:catAx>
        <c:axId val="2136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613952"/>
        <c:crosses val="autoZero"/>
        <c:auto val="1"/>
        <c:lblAlgn val="ctr"/>
        <c:lblOffset val="100"/>
        <c:noMultiLvlLbl val="0"/>
      </c:catAx>
      <c:valAx>
        <c:axId val="213613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1361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5592901346687"/>
          <c:y val="5.0470795873297961E-2"/>
          <c:w val="0.45541004434226379"/>
          <c:h val="0.93215622794867103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09F-433A-9552-537165DBC6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09F-433A-9552-537165DBC6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09F-433A-9552-537165DBC6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09F-433A-9552-537165DBC60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09F-433A-9552-537165DBC6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Planilha2!$F$5:$F$10</c:f>
              <c:strCache>
                <c:ptCount val="6"/>
                <c:pt idx="0">
                  <c:v>Problemas na comunicação</c:v>
                </c:pt>
                <c:pt idx="1">
                  <c:v>Consultoria não foi finalizada</c:v>
                </c:pt>
                <c:pt idx="2">
                  <c:v>Falta de conhecimentos técnicos por parte do consultor</c:v>
                </c:pt>
                <c:pt idx="3">
                  <c:v>Faltou acompanhamento</c:v>
                </c:pt>
                <c:pt idx="4">
                  <c:v>Ocorreram poucas visitas</c:v>
                </c:pt>
                <c:pt idx="5">
                  <c:v>Carga horária inadequada</c:v>
                </c:pt>
              </c:strCache>
            </c:strRef>
          </c:cat>
          <c:val>
            <c:numRef>
              <c:f>Planilha2!$G$5:$G$10</c:f>
              <c:numCache>
                <c:formatCode>0.0%</c:formatCode>
                <c:ptCount val="6"/>
                <c:pt idx="0">
                  <c:v>0.20286112484294486</c:v>
                </c:pt>
                <c:pt idx="1">
                  <c:v>0.19157416600736873</c:v>
                </c:pt>
                <c:pt idx="2">
                  <c:v>0.15351409530360738</c:v>
                </c:pt>
                <c:pt idx="3">
                  <c:v>0.13740562931770206</c:v>
                </c:pt>
                <c:pt idx="4">
                  <c:v>6.3182658451289994E-2</c:v>
                </c:pt>
                <c:pt idx="5">
                  <c:v>4.647640306122449E-2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9F-433A-9552-537165DBC6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58745472"/>
        <c:axId val="258747008"/>
      </c:barChart>
      <c:catAx>
        <c:axId val="258745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747008"/>
        <c:crosses val="autoZero"/>
        <c:auto val="1"/>
        <c:lblAlgn val="ctr"/>
        <c:lblOffset val="100"/>
        <c:noMultiLvlLbl val="0"/>
      </c:catAx>
      <c:valAx>
        <c:axId val="258747008"/>
        <c:scaling>
          <c:orientation val="minMax"/>
          <c:max val="0.23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2587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58328637943443E-3"/>
          <c:y val="3.390732257392743E-2"/>
          <c:w val="0.97801386650479871"/>
          <c:h val="0.82121593551929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07F-4B40-9EA1-0B15FF9E49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7F-4B40-9EA1-0B15FF9E49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407F-4B40-9EA1-0B15FF9E493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7F-4B40-9EA1-0B15FF9E49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0.40611654461568703</c:v>
                </c:pt>
                <c:pt idx="1">
                  <c:v>0.45491731414383596</c:v>
                </c:pt>
                <c:pt idx="2">
                  <c:v>0.13544365896686716</c:v>
                </c:pt>
                <c:pt idx="3">
                  <c:v>3.5224822736098704E-3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7F-4B40-9EA1-0B15FF9E4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52865152"/>
        <c:axId val="252871040"/>
      </c:barChart>
      <c:catAx>
        <c:axId val="25286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52871040"/>
        <c:crosses val="autoZero"/>
        <c:auto val="1"/>
        <c:lblAlgn val="ctr"/>
        <c:lblOffset val="100"/>
        <c:noMultiLvlLbl val="0"/>
      </c:catAx>
      <c:valAx>
        <c:axId val="2528710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5286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0551512794875E-2"/>
          <c:y val="5.047077333482082E-2"/>
          <c:w val="0.96059091850159983"/>
          <c:h val="0.81546801458129914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CC6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F5-491B-8580-24EE2AEF97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F5-491B-8580-24EE2AEF97C0}"/>
              </c:ext>
            </c:extLst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F5-491B-8580-24EE2AEF97C0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F5-491B-8580-24EE2AEF97C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F5-491B-8580-24EE2AEF9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Planilha2!$F$5:$F$9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Não sabe/Não respondeu</c:v>
                </c:pt>
              </c:strCache>
            </c:strRef>
          </c:cat>
          <c:val>
            <c:numRef>
              <c:f>Planilha2!$J$5:$J$9</c:f>
              <c:numCache>
                <c:formatCode>0.0%</c:formatCode>
                <c:ptCount val="5"/>
                <c:pt idx="0">
                  <c:v>9.9850534449353393E-2</c:v>
                </c:pt>
                <c:pt idx="1">
                  <c:v>0.60734985443586076</c:v>
                </c:pt>
                <c:pt idx="2">
                  <c:v>5.3665996947879539E-2</c:v>
                </c:pt>
                <c:pt idx="3">
                  <c:v>0.22795933005538813</c:v>
                </c:pt>
                <c:pt idx="4">
                  <c:v>1.1174284111518107E-2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F5-491B-8580-24EE2AEF9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27"/>
        <c:axId val="253332864"/>
        <c:axId val="253338752"/>
      </c:barChart>
      <c:catAx>
        <c:axId val="25333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338752"/>
        <c:crosses val="autoZero"/>
        <c:auto val="1"/>
        <c:lblAlgn val="ctr"/>
        <c:lblOffset val="100"/>
        <c:noMultiLvlLbl val="0"/>
      </c:catAx>
      <c:valAx>
        <c:axId val="253338752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333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55E-2"/>
          <c:w val="0.97593307776225857"/>
          <c:h val="0.76216941066544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Planilha1!$B$2:$B$6</c:f>
              <c:numCache>
                <c:formatCode>###0.0%</c:formatCode>
                <c:ptCount val="5"/>
                <c:pt idx="0">
                  <c:v>0.25600000000000001</c:v>
                </c:pt>
                <c:pt idx="1">
                  <c:v>0.39300000000000002</c:v>
                </c:pt>
                <c:pt idx="2">
                  <c:v>5.8999999999999997E-2</c:v>
                </c:pt>
                <c:pt idx="3">
                  <c:v>0.29199999999999998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0-442C-88ED-7CCD8E18E0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3.21969690567690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8C-4C11-8E0A-C45D457AA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Planilha1!$C$2:$C$6</c:f>
              <c:numCache>
                <c:formatCode>###0.0%</c:formatCode>
                <c:ptCount val="5"/>
                <c:pt idx="0">
                  <c:v>8.1000000000000003E-2</c:v>
                </c:pt>
                <c:pt idx="1">
                  <c:v>0.436</c:v>
                </c:pt>
                <c:pt idx="2">
                  <c:v>5.5E-2</c:v>
                </c:pt>
                <c:pt idx="3">
                  <c:v>0.377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0-442C-88ED-7CCD8E18E0C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Planilha1!$D$2:$D$6</c:f>
              <c:numCache>
                <c:formatCode>0.0%</c:formatCode>
                <c:ptCount val="5"/>
                <c:pt idx="0">
                  <c:v>8.5999999999999993E-2</c:v>
                </c:pt>
                <c:pt idx="1">
                  <c:v>0.437</c:v>
                </c:pt>
                <c:pt idx="2">
                  <c:v>3.5999999999999997E-2</c:v>
                </c:pt>
                <c:pt idx="3">
                  <c:v>0.40300000000000002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0-442C-88ED-7CCD8E18E0C2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Planilha1!$E$2:$E$6</c:f>
              <c:numCache>
                <c:formatCode>###0.0%</c:formatCode>
                <c:ptCount val="5"/>
                <c:pt idx="0">
                  <c:v>0.10586</c:v>
                </c:pt>
                <c:pt idx="1">
                  <c:v>0.54100000000000004</c:v>
                </c:pt>
                <c:pt idx="2">
                  <c:v>5.9540000000000003E-2</c:v>
                </c:pt>
                <c:pt idx="3">
                  <c:v>0.27572999999999998</c:v>
                </c:pt>
                <c:pt idx="4">
                  <c:v>1.788E-2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0-4FB3-804D-50C14FD3B878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Atendidos em 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5.062532238763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8C-4C11-8E0A-C45D457AA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Planilha1!$A$2:$A$6</c:f>
              <c:strCache>
                <c:ptCount val="5"/>
                <c:pt idx="0">
                  <c:v>Barato</c:v>
                </c:pt>
                <c:pt idx="1">
                  <c:v>Adequado</c:v>
                </c:pt>
                <c:pt idx="2">
                  <c:v>Caro</c:v>
                </c:pt>
                <c:pt idx="3">
                  <c:v>Não teve custo</c:v>
                </c:pt>
                <c:pt idx="4">
                  <c:v>NS/NR</c:v>
                </c:pt>
              </c:strCache>
            </c:strRef>
          </c:cat>
          <c:val>
            <c:numRef>
              <c:f>Planilha1!$F$2:$F$6</c:f>
              <c:numCache>
                <c:formatCode>0.0%</c:formatCode>
                <c:ptCount val="5"/>
                <c:pt idx="0">
                  <c:v>9.9850534449353393E-2</c:v>
                </c:pt>
                <c:pt idx="1">
                  <c:v>0.60734985443586076</c:v>
                </c:pt>
                <c:pt idx="2">
                  <c:v>5.3665996947879539E-2</c:v>
                </c:pt>
                <c:pt idx="3">
                  <c:v>0.22795933005538813</c:v>
                </c:pt>
                <c:pt idx="4">
                  <c:v>1.1174284111518107E-2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C-4C11-8E0A-C45D457AA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overlap val="-20"/>
        <c:axId val="254049664"/>
        <c:axId val="254063744"/>
      </c:barChart>
      <c:catAx>
        <c:axId val="2540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4063744"/>
        <c:crosses val="autoZero"/>
        <c:auto val="1"/>
        <c:lblAlgn val="ctr"/>
        <c:lblOffset val="100"/>
        <c:noMultiLvlLbl val="0"/>
      </c:catAx>
      <c:valAx>
        <c:axId val="254063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25404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0551512794875E-2"/>
          <c:y val="5.047077333482082E-2"/>
          <c:w val="0.96059091850159983"/>
          <c:h val="0.81546801458129914"/>
        </c:manualLayout>
      </c:layout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CC6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F5-491B-8580-24EE2AEF97C0}"/>
              </c:ext>
            </c:extLst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F5-491B-8580-24EE2AEF97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F5-491B-8580-24EE2AEF97C0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F5-491B-8580-24EE2AEF97C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F5-491B-8580-24EE2AEF9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Planilha2!$F$5:$F$7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sabe/não respondeu</c:v>
                </c:pt>
              </c:strCache>
            </c:strRef>
          </c:cat>
          <c:val>
            <c:numRef>
              <c:f>Planilha2!$J$5:$J$7</c:f>
              <c:numCache>
                <c:formatCode>0.0%</c:formatCode>
                <c:ptCount val="3"/>
                <c:pt idx="0">
                  <c:v>0.72916142101794323</c:v>
                </c:pt>
                <c:pt idx="1">
                  <c:v>0.22914200221646644</c:v>
                </c:pt>
                <c:pt idx="2">
                  <c:v>4.1696576765590458E-2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F5-491B-8580-24EE2AEF9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-27"/>
        <c:axId val="258347776"/>
        <c:axId val="258349312"/>
      </c:barChart>
      <c:catAx>
        <c:axId val="25834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349312"/>
        <c:crosses val="autoZero"/>
        <c:auto val="1"/>
        <c:lblAlgn val="ctr"/>
        <c:lblOffset val="100"/>
        <c:noMultiLvlLbl val="0"/>
      </c:catAx>
      <c:valAx>
        <c:axId val="258349312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83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11393940151551"/>
          <c:y val="5.0470795873297961E-2"/>
          <c:w val="0.57692257895439414"/>
          <c:h val="0.93215622794867103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F5-491B-8580-24EE2AEF97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F5-491B-8580-24EE2AEF97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F5-491B-8580-24EE2AEF97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F5-491B-8580-24EE2AEF97C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309-4CF3-9F14-3785E102C6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Planilha2!$F$5:$F$10</c:f>
              <c:strCache>
                <c:ptCount val="6"/>
                <c:pt idx="0">
                  <c:v>Menos de 3 meses</c:v>
                </c:pt>
                <c:pt idx="1">
                  <c:v>Entre 3 e 6 meses</c:v>
                </c:pt>
                <c:pt idx="2">
                  <c:v>Entre 6 e 9 meses</c:v>
                </c:pt>
                <c:pt idx="3">
                  <c:v>Entre 9 e 12 meses</c:v>
                </c:pt>
                <c:pt idx="4">
                  <c:v>Mais de 12 meses</c:v>
                </c:pt>
                <c:pt idx="5">
                  <c:v>Não sabe/não respondeu</c:v>
                </c:pt>
              </c:strCache>
            </c:strRef>
          </c:cat>
          <c:val>
            <c:numRef>
              <c:f>Planilha2!$G$5:$G$10</c:f>
              <c:numCache>
                <c:formatCode>0.0%</c:formatCode>
                <c:ptCount val="6"/>
                <c:pt idx="0">
                  <c:v>0.15786814516479611</c:v>
                </c:pt>
                <c:pt idx="1">
                  <c:v>0.31543557944096334</c:v>
                </c:pt>
                <c:pt idx="2">
                  <c:v>0.15146774998250834</c:v>
                </c:pt>
                <c:pt idx="3">
                  <c:v>0.13680803936150734</c:v>
                </c:pt>
                <c:pt idx="4">
                  <c:v>0.11298116286755214</c:v>
                </c:pt>
                <c:pt idx="5">
                  <c:v>0.12543932318267279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F5-491B-8580-24EE2AEF9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58745472"/>
        <c:axId val="258747008"/>
      </c:barChart>
      <c:catAx>
        <c:axId val="258745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8747008"/>
        <c:crosses val="autoZero"/>
        <c:auto val="1"/>
        <c:lblAlgn val="ctr"/>
        <c:lblOffset val="100"/>
        <c:noMultiLvlLbl val="0"/>
      </c:catAx>
      <c:valAx>
        <c:axId val="258747008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587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74877764874863"/>
          <c:y val="2.9745251193003884E-2"/>
          <c:w val="0.56315091780068927"/>
          <c:h val="0.86749842650389175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98-4D04-B4DF-ED1805EBCD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C98-4D04-B4DF-ED1805EBCD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C98-4D04-B4DF-ED1805EBCD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C98-4D04-B4DF-ED1805EBCD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C98-4D04-B4DF-ED1805EBCD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C98-4D04-B4DF-ED1805EBCD7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C98-4D04-B4DF-ED1805EBCD7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C98-4D04-B4DF-ED1805EBCD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C98-4D04-B4DF-ED1805EBCD7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C98-4D04-B4DF-ED1805EBCD7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9E94-4DA0-BD6F-3485A2CC7807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E75-4FE9-BE55-F646172E8C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Plan1!$A$4:$A$14</c:f>
              <c:strCache>
                <c:ptCount val="11"/>
                <c:pt idx="0">
                  <c:v>Melhorou a qualidade de produtos e serviços</c:v>
                </c:pt>
                <c:pt idx="1">
                  <c:v>Lançou algum produto ou serviço novo</c:v>
                </c:pt>
                <c:pt idx="2">
                  <c:v>Reduziu desperdicios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Plan1!$B$4:$B$14</c:f>
              <c:numCache>
                <c:formatCode>0.0%</c:formatCode>
                <c:ptCount val="11"/>
                <c:pt idx="0">
                  <c:v>0.85674734822292475</c:v>
                </c:pt>
                <c:pt idx="1">
                  <c:v>0.37386362326311817</c:v>
                </c:pt>
                <c:pt idx="2">
                  <c:v>0.75972505902865417</c:v>
                </c:pt>
                <c:pt idx="3">
                  <c:v>0.72235267822849236</c:v>
                </c:pt>
                <c:pt idx="4">
                  <c:v>0.50745477562366914</c:v>
                </c:pt>
                <c:pt idx="5">
                  <c:v>0.39830806747392394</c:v>
                </c:pt>
                <c:pt idx="6">
                  <c:v>0.78727972243557243</c:v>
                </c:pt>
                <c:pt idx="7">
                  <c:v>0.33698186709046468</c:v>
                </c:pt>
                <c:pt idx="8">
                  <c:v>0.18347971506522448</c:v>
                </c:pt>
                <c:pt idx="9">
                  <c:v>0.42851296125956045</c:v>
                </c:pt>
                <c:pt idx="10">
                  <c:v>0.25366670797154878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98-4D04-B4DF-ED1805EBCD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59477504"/>
        <c:axId val="259479040"/>
      </c:barChart>
      <c:catAx>
        <c:axId val="2594775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59479040"/>
        <c:crosses val="autoZero"/>
        <c:auto val="1"/>
        <c:lblAlgn val="ctr"/>
        <c:lblOffset val="100"/>
        <c:noMultiLvlLbl val="0"/>
      </c:catAx>
      <c:valAx>
        <c:axId val="259479040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one"/>
        <c:crossAx val="25947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2.0535458894410896E-2"/>
          <c:w val="0.96053718864612103"/>
          <c:h val="0.81074451897899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Plan2!$F$27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Plan2!$F$28:$F$38</c:f>
              <c:numCache>
                <c:formatCode>0.0%</c:formatCode>
                <c:ptCount val="11"/>
                <c:pt idx="0">
                  <c:v>0.92</c:v>
                </c:pt>
                <c:pt idx="1">
                  <c:v>0.53</c:v>
                </c:pt>
                <c:pt idx="2">
                  <c:v>0.85</c:v>
                </c:pt>
                <c:pt idx="3">
                  <c:v>0.79</c:v>
                </c:pt>
                <c:pt idx="4">
                  <c:v>0.69</c:v>
                </c:pt>
                <c:pt idx="5">
                  <c:v>0.49</c:v>
                </c:pt>
                <c:pt idx="6">
                  <c:v>0.94</c:v>
                </c:pt>
                <c:pt idx="7">
                  <c:v>0.4</c:v>
                </c:pt>
                <c:pt idx="8">
                  <c:v>0.27</c:v>
                </c:pt>
                <c:pt idx="9">
                  <c:v>0.63</c:v>
                </c:pt>
                <c:pt idx="1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AE-4E02-A5D5-0F00480D5D51}"/>
            </c:ext>
          </c:extLst>
        </c:ser>
        <c:ser>
          <c:idx val="1"/>
          <c:order val="1"/>
          <c:tx>
            <c:strRef>
              <c:f>Plan2!$G$27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Plan2!$G$28:$G$38</c:f>
              <c:numCache>
                <c:formatCode>0.0%</c:formatCode>
                <c:ptCount val="11"/>
                <c:pt idx="0">
                  <c:v>0.90200000000000002</c:v>
                </c:pt>
                <c:pt idx="1">
                  <c:v>0.45</c:v>
                </c:pt>
                <c:pt idx="2">
                  <c:v>0.81499999999999995</c:v>
                </c:pt>
                <c:pt idx="3">
                  <c:v>0.76600000000000001</c:v>
                </c:pt>
                <c:pt idx="4">
                  <c:v>0.61899999999999999</c:v>
                </c:pt>
                <c:pt idx="5">
                  <c:v>0.49399999999999999</c:v>
                </c:pt>
                <c:pt idx="6">
                  <c:v>0.876</c:v>
                </c:pt>
                <c:pt idx="7">
                  <c:v>0.38900000000000001</c:v>
                </c:pt>
                <c:pt idx="8">
                  <c:v>0.21099999999999999</c:v>
                </c:pt>
                <c:pt idx="9">
                  <c:v>0.53900000000000003</c:v>
                </c:pt>
                <c:pt idx="10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AE-4E02-A5D5-0F00480D5D51}"/>
            </c:ext>
          </c:extLst>
        </c:ser>
        <c:ser>
          <c:idx val="2"/>
          <c:order val="2"/>
          <c:tx>
            <c:strRef>
              <c:f>Plan2!$H$27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Plan2!$H$28:$H$38</c:f>
              <c:numCache>
                <c:formatCode>0.0%</c:formatCode>
                <c:ptCount val="11"/>
                <c:pt idx="0">
                  <c:v>0.91800000000000004</c:v>
                </c:pt>
                <c:pt idx="1">
                  <c:v>0.48699999999999999</c:v>
                </c:pt>
                <c:pt idx="2">
                  <c:v>0.83599999999999997</c:v>
                </c:pt>
                <c:pt idx="3">
                  <c:v>0.80100000000000005</c:v>
                </c:pt>
                <c:pt idx="4">
                  <c:v>0.65200000000000002</c:v>
                </c:pt>
                <c:pt idx="5">
                  <c:v>0.48399999999999999</c:v>
                </c:pt>
                <c:pt idx="6">
                  <c:v>0.90400000000000003</c:v>
                </c:pt>
                <c:pt idx="7">
                  <c:v>0.42299999999999999</c:v>
                </c:pt>
                <c:pt idx="8">
                  <c:v>0.23200000000000001</c:v>
                </c:pt>
                <c:pt idx="9">
                  <c:v>0.58899999999999997</c:v>
                </c:pt>
                <c:pt idx="10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AE-4E02-A5D5-0F00480D5D51}"/>
            </c:ext>
          </c:extLst>
        </c:ser>
        <c:ser>
          <c:idx val="3"/>
          <c:order val="3"/>
          <c:tx>
            <c:strRef>
              <c:f>Plan2!$I$27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Plan2!$I$28:$I$38</c:f>
              <c:numCache>
                <c:formatCode>0.0%</c:formatCode>
                <c:ptCount val="11"/>
                <c:pt idx="0">
                  <c:v>0.83947113897383618</c:v>
                </c:pt>
                <c:pt idx="1">
                  <c:v>0.43321563872075042</c:v>
                </c:pt>
                <c:pt idx="2">
                  <c:v>0.74653361601577151</c:v>
                </c:pt>
                <c:pt idx="3">
                  <c:v>0.68324391801707651</c:v>
                </c:pt>
                <c:pt idx="4">
                  <c:v>0.54751714459151057</c:v>
                </c:pt>
                <c:pt idx="5">
                  <c:v>0.42612007483923781</c:v>
                </c:pt>
                <c:pt idx="6">
                  <c:v>0.81263697258193235</c:v>
                </c:pt>
                <c:pt idx="7">
                  <c:v>0.36299158720364683</c:v>
                </c:pt>
                <c:pt idx="8">
                  <c:v>0.21901461243141235</c:v>
                </c:pt>
                <c:pt idx="9">
                  <c:v>0.48237237041583081</c:v>
                </c:pt>
                <c:pt idx="10">
                  <c:v>0.30602680899474899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9-441C-84BE-2E3C23241470}"/>
            </c:ext>
          </c:extLst>
        </c:ser>
        <c:ser>
          <c:idx val="4"/>
          <c:order val="4"/>
          <c:tx>
            <c:strRef>
              <c:f>Plan2!$J$27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Plan2!$E$28:$E$38</c:f>
              <c:strCache>
                <c:ptCount val="11"/>
                <c:pt idx="0">
                  <c:v>Melhorou qualidade de produtos e serviços</c:v>
                </c:pt>
                <c:pt idx="1">
                  <c:v>Lançou algum produto ou serviço novo</c:v>
                </c:pt>
                <c:pt idx="2">
                  <c:v>Reduziu desperdícios</c:v>
                </c:pt>
                <c:pt idx="3">
                  <c:v>Reduziu custos</c:v>
                </c:pt>
                <c:pt idx="4">
                  <c:v>Otimizou o consumo de água ou energia</c:v>
                </c:pt>
                <c:pt idx="5">
                  <c:v>Fez reciclagem de materiais</c:v>
                </c:pt>
                <c:pt idx="6">
                  <c:v>Melhorou o atendimento</c:v>
                </c:pt>
                <c:pt idx="7">
                  <c:v>Obteve certificações de qualidade em produto/processo</c:v>
                </c:pt>
                <c:pt idx="8">
                  <c:v>Criou site de comércio eletrônico</c:v>
                </c:pt>
                <c:pt idx="9">
                  <c:v>Melhorou o layout da loja</c:v>
                </c:pt>
                <c:pt idx="10">
                  <c:v>Criou novo design de embalagens e produtos</c:v>
                </c:pt>
              </c:strCache>
            </c:strRef>
          </c:cat>
          <c:val>
            <c:numRef>
              <c:f>Plan2!$J$28:$J$38</c:f>
              <c:numCache>
                <c:formatCode>0.0%</c:formatCode>
                <c:ptCount val="11"/>
                <c:pt idx="0">
                  <c:v>0.85674734822292475</c:v>
                </c:pt>
                <c:pt idx="1">
                  <c:v>0.37386362326311817</c:v>
                </c:pt>
                <c:pt idx="2">
                  <c:v>0.75972505902865417</c:v>
                </c:pt>
                <c:pt idx="3">
                  <c:v>0.72235267822849236</c:v>
                </c:pt>
                <c:pt idx="4">
                  <c:v>0.50745477562366914</c:v>
                </c:pt>
                <c:pt idx="5">
                  <c:v>0.39830806747392394</c:v>
                </c:pt>
                <c:pt idx="6">
                  <c:v>0.78727972243557243</c:v>
                </c:pt>
                <c:pt idx="7">
                  <c:v>0.33698186709046468</c:v>
                </c:pt>
                <c:pt idx="8">
                  <c:v>0.18347971506522448</c:v>
                </c:pt>
                <c:pt idx="9">
                  <c:v>0.42851296125956045</c:v>
                </c:pt>
                <c:pt idx="10">
                  <c:v>0.25366670797154878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0-44BE-BA52-22863D2D4B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-16"/>
        <c:axId val="261894912"/>
        <c:axId val="261896448"/>
      </c:barChart>
      <c:catAx>
        <c:axId val="2618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61896448"/>
        <c:crosses val="autoZero"/>
        <c:auto val="1"/>
        <c:lblAlgn val="ctr"/>
        <c:lblOffset val="100"/>
        <c:noMultiLvlLbl val="0"/>
      </c:catAx>
      <c:valAx>
        <c:axId val="261896448"/>
        <c:scaling>
          <c:orientation val="minMax"/>
          <c:max val="1"/>
          <c:min val="0"/>
        </c:scaling>
        <c:delete val="1"/>
        <c:axPos val="l"/>
        <c:numFmt formatCode="0%" sourceLinked="0"/>
        <c:majorTickMark val="out"/>
        <c:minorTickMark val="none"/>
        <c:tickLblPos val="none"/>
        <c:crossAx val="261894912"/>
        <c:crosses val="autoZero"/>
        <c:crossBetween val="between"/>
        <c:majorUnit val="0.1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6A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C-4805-ABC9-B67EC8E00E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8C-4805-ABC9-B67EC8E00E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8C-4805-ABC9-B67EC8E00E7A}"/>
              </c:ext>
            </c:extLst>
          </c:dPt>
          <c:dPt>
            <c:idx val="3"/>
            <c:invertIfNegative val="0"/>
            <c:bubble3D val="0"/>
            <c:spPr>
              <a:solidFill>
                <a:srgbClr val="ADB9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8C-4805-ABC9-B67EC8E00E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Reduziu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2.6545813012973894E-2</c:v>
                </c:pt>
                <c:pt idx="1">
                  <c:v>0.42663349073901441</c:v>
                </c:pt>
                <c:pt idx="2">
                  <c:v>0.4951847434210252</c:v>
                </c:pt>
                <c:pt idx="3">
                  <c:v>5.1635952826986457E-2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C-4805-ABC9-B67EC8E00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1867392"/>
        <c:axId val="261868928"/>
      </c:barChart>
      <c:catAx>
        <c:axId val="261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868928"/>
        <c:crosses val="autoZero"/>
        <c:auto val="1"/>
        <c:lblAlgn val="ctr"/>
        <c:lblOffset val="100"/>
        <c:noMultiLvlLbl val="0"/>
      </c:catAx>
      <c:valAx>
        <c:axId val="2618689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618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54853526373732E-2"/>
          <c:y val="3.7325017273173736E-2"/>
          <c:w val="0.96594514647362673"/>
          <c:h val="0.74540671790276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Planilha1!$J$16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Planilha1!$J$17:$J$20</c:f>
              <c:numCache>
                <c:formatCode>0.0%</c:formatCode>
                <c:ptCount val="4"/>
                <c:pt idx="0">
                  <c:v>8.6190222533352415E-2</c:v>
                </c:pt>
                <c:pt idx="1">
                  <c:v>0.35294245012927744</c:v>
                </c:pt>
                <c:pt idx="2">
                  <c:v>0.56100000000000005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1-4E82-8BDA-E0962FF262DD}"/>
            </c:ext>
          </c:extLst>
        </c:ser>
        <c:ser>
          <c:idx val="1"/>
          <c:order val="1"/>
          <c:tx>
            <c:strRef>
              <c:f>Planilha1!$K$16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Planilha1!$K$17:$K$20</c:f>
              <c:numCache>
                <c:formatCode>0.0%</c:formatCode>
                <c:ptCount val="4"/>
                <c:pt idx="0">
                  <c:v>5.9976915224036101E-2</c:v>
                </c:pt>
                <c:pt idx="1">
                  <c:v>0.38641605121260342</c:v>
                </c:pt>
                <c:pt idx="2">
                  <c:v>0.40200000000000002</c:v>
                </c:pt>
                <c:pt idx="3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1-4E82-8BDA-E0962FF262DD}"/>
            </c:ext>
          </c:extLst>
        </c:ser>
        <c:ser>
          <c:idx val="2"/>
          <c:order val="2"/>
          <c:tx>
            <c:strRef>
              <c:f>Planilha1!$L$16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Planilha1!$L$17:$L$20</c:f>
              <c:numCache>
                <c:formatCode>0.0%</c:formatCode>
                <c:ptCount val="4"/>
                <c:pt idx="0">
                  <c:v>7.4999999999999997E-2</c:v>
                </c:pt>
                <c:pt idx="1">
                  <c:v>0.33200000000000002</c:v>
                </c:pt>
                <c:pt idx="2">
                  <c:v>0.55500000000000005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1-4E82-8BDA-E0962FF262DD}"/>
            </c:ext>
          </c:extLst>
        </c:ser>
        <c:ser>
          <c:idx val="3"/>
          <c:order val="3"/>
          <c:tx>
            <c:strRef>
              <c:f>Planilha1!$M$16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Planilha1!$M$17:$M$20</c:f>
              <c:numCache>
                <c:formatCode>0.0%</c:formatCode>
                <c:ptCount val="4"/>
                <c:pt idx="0">
                  <c:v>2.8462999999999999E-2</c:v>
                </c:pt>
                <c:pt idx="1">
                  <c:v>0.40749099999999999</c:v>
                </c:pt>
                <c:pt idx="2">
                  <c:v>0.492338</c:v>
                </c:pt>
                <c:pt idx="3">
                  <c:v>7.1707999999999994E-2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2-4E74-95AB-F448FBE85CB1}"/>
            </c:ext>
          </c:extLst>
        </c:ser>
        <c:ser>
          <c:idx val="4"/>
          <c:order val="4"/>
          <c:tx>
            <c:strRef>
              <c:f>Planilha1!$N$16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pt-B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Planilha1!$I$17:$I$20</c:f>
              <c:strCache>
                <c:ptCount val="4"/>
                <c:pt idx="0">
                  <c:v>Reduziu/Houve prejuízo</c:v>
                </c:pt>
                <c:pt idx="1">
                  <c:v>Ficou igual</c:v>
                </c:pt>
                <c:pt idx="2">
                  <c:v>Aumentou</c:v>
                </c:pt>
                <c:pt idx="3">
                  <c:v>Não sabe/Não respondeu</c:v>
                </c:pt>
              </c:strCache>
            </c:strRef>
          </c:cat>
          <c:val>
            <c:numRef>
              <c:f>Planilha1!$N$17:$N$20</c:f>
              <c:numCache>
                <c:formatCode>0.0%</c:formatCode>
                <c:ptCount val="4"/>
                <c:pt idx="0">
                  <c:v>2.6545813012974016E-2</c:v>
                </c:pt>
                <c:pt idx="1">
                  <c:v>0.42663349073901635</c:v>
                </c:pt>
                <c:pt idx="2">
                  <c:v>0.49518474342102747</c:v>
                </c:pt>
                <c:pt idx="3">
                  <c:v>5.1635952826986693E-2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B-448A-8B84-C4D144785F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5"/>
        <c:overlap val="-15"/>
        <c:axId val="263139328"/>
        <c:axId val="263140864"/>
      </c:barChart>
      <c:catAx>
        <c:axId val="26313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solidFill>
                  <a:schemeClr val="bg2">
                    <a:lumMod val="25000"/>
                  </a:schemeClr>
                </a:solidFill>
                <a:latin typeface="+mn-lt"/>
              </a:defRPr>
            </a:pPr>
            <a:endParaRPr lang="pt-BR"/>
          </a:p>
        </c:txPr>
        <c:crossAx val="263140864"/>
        <c:crosses val="autoZero"/>
        <c:auto val="1"/>
        <c:lblAlgn val="ctr"/>
        <c:lblOffset val="100"/>
        <c:noMultiLvlLbl val="0"/>
      </c:catAx>
      <c:valAx>
        <c:axId val="263140864"/>
        <c:scaling>
          <c:orientation val="minMax"/>
          <c:max val="0.60000000000000031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one"/>
        <c:crossAx val="263139328"/>
        <c:crosses val="autoZero"/>
        <c:crossBetween val="between"/>
      </c:valAx>
    </c:plotArea>
    <c:legend>
      <c:legendPos val="b"/>
      <c:overlay val="0"/>
      <c:spPr>
        <a:solidFill>
          <a:schemeClr val="bg1"/>
        </a:solidFill>
      </c:spPr>
      <c:txPr>
        <a:bodyPr/>
        <a:lstStyle/>
        <a:p>
          <a:pPr>
            <a:defRPr sz="1400" b="1">
              <a:solidFill>
                <a:schemeClr val="bg2">
                  <a:lumMod val="25000"/>
                </a:schemeClr>
              </a:solidFill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92-40E8-AC56-2EA76176BA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92-40E8-AC56-2EA76176BA29}"/>
              </c:ext>
            </c:extLst>
          </c:dPt>
          <c:dPt>
            <c:idx val="2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B5-4AC9-9E7E-84CBD0E325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392-40E8-AC56-2EA76176BA2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392-40E8-AC56-2EA76176BA2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392-40E8-AC56-2EA76176BA2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392-40E8-AC56-2EA76176BA2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392-40E8-AC56-2EA76176BA2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392-40E8-AC56-2EA76176BA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392-40E8-AC56-2EA76176BA29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B5-4AC9-9E7E-84CBD0E325CA}"/>
              </c:ext>
            </c:extLst>
          </c:dPt>
          <c:dLbls>
            <c:dLbl>
              <c:idx val="9"/>
              <c:layout>
                <c:manualLayout>
                  <c:x val="0"/>
                  <c:y val="4.92706603555986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392-40E8-AC56-2EA76176BA29}"/>
                </c:ext>
              </c:extLst>
            </c:dLbl>
            <c:dLbl>
              <c:idx val="10"/>
              <c:layout>
                <c:manualLayout>
                  <c:x val="3.1882970585742055E-3"/>
                  <c:y val="5.0380318462074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B5-4AC9-9E7E-84CBD0E32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Por meio de outras instituições</c:v>
                </c:pt>
                <c:pt idx="1">
                  <c:v>Indicação</c:v>
                </c:pt>
                <c:pt idx="2">
                  <c:v>Participou de outras atividades do Sebrae </c:v>
                </c:pt>
                <c:pt idx="3">
                  <c:v>Alguém do Sebrae entrou em contato</c:v>
                </c:pt>
                <c:pt idx="4">
                  <c:v>Visita aos balcões de atendimento do Sebrae</c:v>
                </c:pt>
                <c:pt idx="5">
                  <c:v>Internet</c:v>
                </c:pt>
                <c:pt idx="6">
                  <c:v>Por meio de um Agente de Orientação Empresarial</c:v>
                </c:pt>
                <c:pt idx="7">
                  <c:v>Por meio do Agente ALI</c:v>
                </c:pt>
                <c:pt idx="8">
                  <c:v>Site do Sebrae</c:v>
                </c:pt>
                <c:pt idx="9">
                  <c:v>Propaganda em TV/ rádio/ jornal/ folder</c:v>
                </c:pt>
                <c:pt idx="10">
                  <c:v>Não sabe/Não respondeu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0.23872663061584007</c:v>
                </c:pt>
                <c:pt idx="1">
                  <c:v>0.21694312946308411</c:v>
                </c:pt>
                <c:pt idx="2">
                  <c:v>0.1566623708959855</c:v>
                </c:pt>
                <c:pt idx="3">
                  <c:v>0.11091793239177349</c:v>
                </c:pt>
                <c:pt idx="4">
                  <c:v>7.4549520748857359E-2</c:v>
                </c:pt>
                <c:pt idx="5">
                  <c:v>5.435511557463741E-2</c:v>
                </c:pt>
                <c:pt idx="6">
                  <c:v>5.2777721684344449E-2</c:v>
                </c:pt>
                <c:pt idx="7">
                  <c:v>3.4644544138627296E-2</c:v>
                </c:pt>
                <c:pt idx="8">
                  <c:v>2.6323841381255191E-2</c:v>
                </c:pt>
                <c:pt idx="9">
                  <c:v>1.7806265035387639E-2</c:v>
                </c:pt>
                <c:pt idx="10">
                  <c:v>1.6292928070207501E-2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5-4AC9-9E7E-84CBD0E32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8"/>
        <c:axId val="213713664"/>
        <c:axId val="213715200"/>
      </c:barChart>
      <c:catAx>
        <c:axId val="2137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715200"/>
        <c:crosses val="autoZero"/>
        <c:auto val="1"/>
        <c:lblAlgn val="ctr"/>
        <c:lblOffset val="100"/>
        <c:noMultiLvlLbl val="0"/>
      </c:catAx>
      <c:valAx>
        <c:axId val="2137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13713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AF-40C1-9C35-58BF8C4490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AF-40C1-9C35-58BF8C44903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AF-40C1-9C35-58BF8C4490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9.9473509258026518E-2</c:v>
                </c:pt>
                <c:pt idx="1">
                  <c:v>0.40313973075433751</c:v>
                </c:pt>
                <c:pt idx="2">
                  <c:v>0.49738675998763598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AF-40C1-9C35-58BF8C449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1867392"/>
        <c:axId val="261868928"/>
      </c:barChart>
      <c:catAx>
        <c:axId val="261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868928"/>
        <c:crosses val="autoZero"/>
        <c:auto val="1"/>
        <c:lblAlgn val="ctr"/>
        <c:lblOffset val="100"/>
        <c:noMultiLvlLbl val="0"/>
      </c:catAx>
      <c:valAx>
        <c:axId val="2618689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618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FB-4146-B65C-9EAAADDA38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FB-4146-B65C-9EAAADDA3873}"/>
              </c:ext>
            </c:extLst>
          </c:dPt>
          <c:dPt>
            <c:idx val="2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FB-4146-B65C-9EAAADDA38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Notas baixas</c:v>
                </c:pt>
                <c:pt idx="1">
                  <c:v>Notas médias</c:v>
                </c:pt>
                <c:pt idx="2">
                  <c:v>Notas altas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0.40822401528685881</c:v>
                </c:pt>
                <c:pt idx="1">
                  <c:v>0.33344088327535204</c:v>
                </c:pt>
                <c:pt idx="2">
                  <c:v>0.25833510143778926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FB-4146-B65C-9EAAADDA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1867392"/>
        <c:axId val="261868928"/>
      </c:barChart>
      <c:catAx>
        <c:axId val="261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868928"/>
        <c:crosses val="autoZero"/>
        <c:auto val="1"/>
        <c:lblAlgn val="ctr"/>
        <c:lblOffset val="100"/>
        <c:noMultiLvlLbl val="0"/>
      </c:catAx>
      <c:valAx>
        <c:axId val="261868928"/>
        <c:scaling>
          <c:orientation val="minMax"/>
          <c:max val="0.60000000000000009"/>
        </c:scaling>
        <c:delete val="1"/>
        <c:axPos val="l"/>
        <c:numFmt formatCode="0.0%" sourceLinked="1"/>
        <c:majorTickMark val="out"/>
        <c:minorTickMark val="none"/>
        <c:tickLblPos val="nextTo"/>
        <c:crossAx val="2618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2.1018370386715963E-2"/>
          <c:w val="0.96053718864612103"/>
          <c:h val="0.82688972251337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2F0D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8E5-41D3-8915-2B089AB202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A-435A-9674-F6987410765E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CA-435A-9674-F6987410765E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General</c:formatCode>
                <c:ptCount val="1"/>
                <c:pt idx="0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5-41D3-8915-2B089AB202B8}"/>
            </c:ext>
          </c:extLst>
        </c:ser>
        <c:ser>
          <c:idx val="3"/>
          <c:order val="3"/>
          <c:tx>
            <c:strRef>
              <c:f>Plan2!$J$15</c:f>
              <c:strCache>
                <c:ptCount val="1"/>
                <c:pt idx="0">
                  <c:v>Atendidos em    2018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rgbClr val="595959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Plan2!$J$16</c:f>
              <c:numCache>
                <c:formatCode>###0.0</c:formatCode>
                <c:ptCount val="1"/>
                <c:pt idx="0">
                  <c:v>8.4780999999999995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E-4EA8-96A0-2FDFD8801A47}"/>
            </c:ext>
          </c:extLst>
        </c:ser>
        <c:ser>
          <c:idx val="4"/>
          <c:order val="4"/>
          <c:tx>
            <c:strRef>
              <c:f>Plan2!$K$15</c:f>
              <c:strCache>
                <c:ptCount val="1"/>
                <c:pt idx="0">
                  <c:v>Atendidos em   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Plan2!$K$16</c:f>
              <c:numCache>
                <c:formatCode>###0.0</c:formatCode>
                <c:ptCount val="1"/>
                <c:pt idx="0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4-4C38-90C7-50305F059E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3831552"/>
        <c:axId val="263833088"/>
      </c:barChart>
      <c:catAx>
        <c:axId val="26383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3833088"/>
        <c:crosses val="autoZero"/>
        <c:auto val="1"/>
        <c:lblAlgn val="ctr"/>
        <c:lblOffset val="100"/>
        <c:noMultiLvlLbl val="0"/>
      </c:catAx>
      <c:valAx>
        <c:axId val="263833088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6383155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21531000677888E-2"/>
          <c:y val="2.1018370386715963E-2"/>
          <c:w val="0.96053718864612103"/>
          <c:h val="0.82688972251337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Plan2!$G$15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E2F0D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Plan2!$G$16</c:f>
              <c:numCache>
                <c:formatCode>0.0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1-4A2F-8D90-A58EB6DB5405}"/>
            </c:ext>
          </c:extLst>
        </c:ser>
        <c:ser>
          <c:idx val="1"/>
          <c:order val="1"/>
          <c:tx>
            <c:strRef>
              <c:f>Plan2!$H$15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Plan2!$H$16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1-4A2F-8D90-A58EB6DB5405}"/>
            </c:ext>
          </c:extLst>
        </c:ser>
        <c:ser>
          <c:idx val="2"/>
          <c:order val="2"/>
          <c:tx>
            <c:strRef>
              <c:f>Plan2!$I$15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Plan2!$I$16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6-48F8-B52C-EDE8AC6C9A4C}"/>
            </c:ext>
          </c:extLst>
        </c:ser>
        <c:ser>
          <c:idx val="3"/>
          <c:order val="3"/>
          <c:tx>
            <c:strRef>
              <c:f>Plan2!$J$15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rgbClr val="595959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Plan2!$J$16</c:f>
              <c:numCache>
                <c:formatCode>###0.0</c:formatCode>
                <c:ptCount val="1"/>
                <c:pt idx="0">
                  <c:v>4.5829000000000004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5-4A12-BB26-30F0460CCB00}"/>
            </c:ext>
          </c:extLst>
        </c:ser>
        <c:ser>
          <c:idx val="4"/>
          <c:order val="4"/>
          <c:tx>
            <c:strRef>
              <c:f>Plan2!$K$15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Plan2!$F$16</c:f>
              <c:numCache>
                <c:formatCode>General</c:formatCode>
                <c:ptCount val="1"/>
              </c:numCache>
            </c:numRef>
          </c:cat>
          <c:val>
            <c:numRef>
              <c:f>Plan2!$K$16</c:f>
              <c:numCache>
                <c:formatCode>General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7-4743-ADF0-CA49D5B023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5"/>
        <c:axId val="263944064"/>
        <c:axId val="263945600"/>
      </c:barChart>
      <c:catAx>
        <c:axId val="2639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63945600"/>
        <c:crosses val="autoZero"/>
        <c:auto val="1"/>
        <c:lblAlgn val="ctr"/>
        <c:lblOffset val="100"/>
        <c:noMultiLvlLbl val="0"/>
      </c:catAx>
      <c:valAx>
        <c:axId val="263945600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6394406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39427913911262"/>
          <c:y val="5.0470795873297961E-2"/>
          <c:w val="0.64564233344440591"/>
          <c:h val="0.93215622794867103"/>
        </c:manualLayout>
      </c:layout>
      <c:barChart>
        <c:barDir val="bar"/>
        <c:grouping val="clustered"/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F5-491B-8580-24EE2AEF97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F5-491B-8580-24EE2AEF97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F5-491B-8580-24EE2AEF97C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F5-491B-8580-24EE2AEF97C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309-4CF3-9F14-3785E102C6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Planilha2!$F$5:$F$9</c:f>
              <c:strCache>
                <c:ptCount val="5"/>
                <c:pt idx="0">
                  <c:v>Até 10%</c:v>
                </c:pt>
                <c:pt idx="1">
                  <c:v>De 10 a 20%</c:v>
                </c:pt>
                <c:pt idx="2">
                  <c:v>De 20 a 30%</c:v>
                </c:pt>
                <c:pt idx="3">
                  <c:v>Mais de 30%</c:v>
                </c:pt>
                <c:pt idx="4">
                  <c:v>Não quer informar</c:v>
                </c:pt>
              </c:strCache>
            </c:strRef>
          </c:cat>
          <c:val>
            <c:numRef>
              <c:f>Planilha2!$G$5:$G$9</c:f>
              <c:numCache>
                <c:formatCode>0.0%</c:formatCode>
                <c:ptCount val="5"/>
                <c:pt idx="0">
                  <c:v>0.28959597944348819</c:v>
                </c:pt>
                <c:pt idx="1">
                  <c:v>0.2810735843005896</c:v>
                </c:pt>
                <c:pt idx="2">
                  <c:v>0.20464190279103597</c:v>
                </c:pt>
                <c:pt idx="3">
                  <c:v>0.16530487791732759</c:v>
                </c:pt>
                <c:pt idx="4">
                  <c:v>5.938365554755861E-2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F5-491B-8580-24EE2AEF97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64059904"/>
        <c:axId val="264065792"/>
      </c:barChart>
      <c:catAx>
        <c:axId val="26405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065792"/>
        <c:crosses val="autoZero"/>
        <c:auto val="1"/>
        <c:lblAlgn val="ctr"/>
        <c:lblOffset val="100"/>
        <c:noMultiLvlLbl val="0"/>
      </c:catAx>
      <c:valAx>
        <c:axId val="264065792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crossAx val="2640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151400094921693E-2"/>
          <c:w val="1"/>
          <c:h val="0.79070472089967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1A7-4185-88FA-ED410D4CC2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A7-4185-88FA-ED410D4CC2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1A7-4185-88FA-ED410D4CC2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A7-4185-88FA-ED410D4CC2A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1A7-4185-88FA-ED410D4CC2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Menos de R$ 6 mil por mês</c:v>
                </c:pt>
                <c:pt idx="1">
                  <c:v>Entre R$ 7 mil e R$ 30 mil por mês</c:v>
                </c:pt>
                <c:pt idx="2">
                  <c:v>Entre R$31 mil e R$ 300 mil por mês</c:v>
                </c:pt>
                <c:pt idx="3">
                  <c:v>Acima de R$ 300 mil por mês</c:v>
                </c:pt>
                <c:pt idx="4">
                  <c:v>Não sabe / Não informou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0.24872900028976086</c:v>
                </c:pt>
                <c:pt idx="1">
                  <c:v>0.31089158896509905</c:v>
                </c:pt>
                <c:pt idx="2">
                  <c:v>0.32860745979115286</c:v>
                </c:pt>
                <c:pt idx="3">
                  <c:v>4.8349963168813924E-2</c:v>
                </c:pt>
                <c:pt idx="4">
                  <c:v>6.3421987785173217E-2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0-4580-9BBB-E60A5C1B3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37"/>
        <c:axId val="264830976"/>
        <c:axId val="264832512"/>
      </c:barChart>
      <c:catAx>
        <c:axId val="26483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64832512"/>
        <c:crosses val="autoZero"/>
        <c:auto val="1"/>
        <c:lblAlgn val="ctr"/>
        <c:lblOffset val="100"/>
        <c:noMultiLvlLbl val="0"/>
      </c:catAx>
      <c:valAx>
        <c:axId val="2648325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264830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151400094921693E-2"/>
          <c:w val="1"/>
          <c:h val="0.790704720899678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D9-4B64-991C-6739E4DB9F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D9-4B64-991C-6739E4DB9FC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D9-4B64-991C-6739E4DB9F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D9-4B64-991C-6739E4DB9FC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D9-4B64-991C-6739E4DB9FC8}"/>
              </c:ext>
            </c:extLst>
          </c:dPt>
          <c:dLbls>
            <c:dLbl>
              <c:idx val="1"/>
              <c:layout>
                <c:manualLayout>
                  <c:x val="-6.3113747025975416E-3"/>
                  <c:y val="3.17760802178387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D9-4B64-991C-6739E4DB9FC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8A-4F02-9B8D-32924DA5F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Indústria</c:v>
                </c:pt>
                <c:pt idx="1">
                  <c:v>Construção</c:v>
                </c:pt>
                <c:pt idx="2">
                  <c:v>Comércio</c:v>
                </c:pt>
                <c:pt idx="3">
                  <c:v>Serviços</c:v>
                </c:pt>
                <c:pt idx="4">
                  <c:v>Agronegócio/Produtor Rural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0.21156093436332121</c:v>
                </c:pt>
                <c:pt idx="1">
                  <c:v>2.1714929140725904E-2</c:v>
                </c:pt>
                <c:pt idx="2">
                  <c:v>0.21773125639013038</c:v>
                </c:pt>
                <c:pt idx="3">
                  <c:v>0.19211425966556664</c:v>
                </c:pt>
                <c:pt idx="4">
                  <c:v>0.35475917262020668</c:v>
                </c:pt>
                <c:pt idx="5">
                  <c:v>2.1194478200074578E-3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D9-4B64-991C-6739E4DB9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264992256"/>
        <c:axId val="264993792"/>
      </c:barChart>
      <c:catAx>
        <c:axId val="264992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993792"/>
        <c:crosses val="autoZero"/>
        <c:auto val="1"/>
        <c:lblAlgn val="ctr"/>
        <c:lblOffset val="100"/>
        <c:noMultiLvlLbl val="0"/>
      </c:catAx>
      <c:valAx>
        <c:axId val="2649937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64992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B697C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De 55 a 64 anos</c:v>
                </c:pt>
                <c:pt idx="5">
                  <c:v>Mais de 65 anos</c:v>
                </c:pt>
                <c:pt idx="6">
                  <c:v>Não respondeu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3.4593875311109086E-2</c:v>
                </c:pt>
                <c:pt idx="1">
                  <c:v>0.24185692172362208</c:v>
                </c:pt>
                <c:pt idx="2">
                  <c:v>0.31675815310485667</c:v>
                </c:pt>
                <c:pt idx="3">
                  <c:v>0.22235458683114723</c:v>
                </c:pt>
                <c:pt idx="4">
                  <c:v>0.13417604031309258</c:v>
                </c:pt>
                <c:pt idx="5">
                  <c:v>4.8733274406596132E-2</c:v>
                </c:pt>
                <c:pt idx="6">
                  <c:v>1.5271483095376614E-3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3-4C33-992F-EDBDDE42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264916352"/>
        <c:axId val="264934528"/>
      </c:barChart>
      <c:catAx>
        <c:axId val="26491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64934528"/>
        <c:crosses val="autoZero"/>
        <c:auto val="1"/>
        <c:lblAlgn val="ctr"/>
        <c:lblOffset val="100"/>
        <c:noMultiLvlLbl val="0"/>
      </c:catAx>
      <c:valAx>
        <c:axId val="2649345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one"/>
        <c:crossAx val="26491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65-44FD-B676-BA942E8F4F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65-44FD-B676-BA942E8F4F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0.68600000000000005</c:v>
                </c:pt>
                <c:pt idx="1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9-41B2-91D7-158FB423E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3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ensino fundamental incompleto (até 1º  Grau incompleto)</c:v>
                </c:pt>
                <c:pt idx="1">
                  <c:v>Ensino fundamental completo (1º  Grau completo)</c:v>
                </c:pt>
                <c:pt idx="2">
                  <c:v>Ensino médio incompleto (2º  Grau incompleto)</c:v>
                </c:pt>
                <c:pt idx="3">
                  <c:v>Ensino médio completo (2º  Grau completo)</c:v>
                </c:pt>
                <c:pt idx="4">
                  <c:v>Ensino superior incompleto (3º  Grau incompleto)</c:v>
                </c:pt>
                <c:pt idx="5">
                  <c:v>Ensino superior completo (3º  Grau completo)</c:v>
                </c:pt>
                <c:pt idx="6">
                  <c:v>Pós graduação (completo ou incompleto)</c:v>
                </c:pt>
                <c:pt idx="7">
                  <c:v>Não sabe/não quis responder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7.9820651178364385E-2</c:v>
                </c:pt>
                <c:pt idx="1">
                  <c:v>4.8499208427414189E-2</c:v>
                </c:pt>
                <c:pt idx="2">
                  <c:v>3.5293661026828654E-2</c:v>
                </c:pt>
                <c:pt idx="3">
                  <c:v>0.25648144331837591</c:v>
                </c:pt>
                <c:pt idx="4">
                  <c:v>9.0892729909404293E-2</c:v>
                </c:pt>
                <c:pt idx="5">
                  <c:v>0.35953826360234381</c:v>
                </c:pt>
                <c:pt idx="6">
                  <c:v>0.12808958597845427</c:v>
                </c:pt>
                <c:pt idx="7">
                  <c:v>1.3844565587724158E-3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8-4B47-8071-13677C2E7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63353472"/>
        <c:axId val="263355008"/>
      </c:barChart>
      <c:catAx>
        <c:axId val="263353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pt-BR"/>
          </a:p>
        </c:txPr>
        <c:crossAx val="263355008"/>
        <c:crosses val="autoZero"/>
        <c:auto val="1"/>
        <c:lblAlgn val="ctr"/>
        <c:lblOffset val="100"/>
        <c:noMultiLvlLbl val="0"/>
      </c:catAx>
      <c:valAx>
        <c:axId val="2633550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63353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55E-2"/>
          <c:w val="0.97593307776225857"/>
          <c:h val="0.79760713633678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Indicação de terceiros</c:v>
                </c:pt>
                <c:pt idx="1">
                  <c:v>Iniciativa do SEBRAE</c:v>
                </c:pt>
                <c:pt idx="2">
                  <c:v>Iniciativa do empreendedor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0.27</c:v>
                </c:pt>
                <c:pt idx="1">
                  <c:v>0.52946442208680244</c:v>
                </c:pt>
                <c:pt idx="2">
                  <c:v>6.4563397990252042E-2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E-4319-B246-D88CA61DBC0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Indicação de terceiros</c:v>
                </c:pt>
                <c:pt idx="1">
                  <c:v>Iniciativa do SEBRAE</c:v>
                </c:pt>
                <c:pt idx="2">
                  <c:v>Iniciativa do empreendedor</c:v>
                </c:pt>
              </c:strCache>
            </c:strRef>
          </c:cat>
          <c:val>
            <c:numRef>
              <c:f>Planilha1!$C$2:$C$4</c:f>
              <c:numCache>
                <c:formatCode>0.0%</c:formatCode>
                <c:ptCount val="3"/>
                <c:pt idx="0">
                  <c:v>0.38300000000000001</c:v>
                </c:pt>
                <c:pt idx="1">
                  <c:v>0.41899999999999998</c:v>
                </c:pt>
                <c:pt idx="2">
                  <c:v>0.17099999999999999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E-4319-B246-D88CA61DBC0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Indicação de terceiros</c:v>
                </c:pt>
                <c:pt idx="1">
                  <c:v>Iniciativa do SEBRAE</c:v>
                </c:pt>
                <c:pt idx="2">
                  <c:v>Iniciativa do empreendedor</c:v>
                </c:pt>
              </c:strCache>
            </c:strRef>
          </c:cat>
          <c:val>
            <c:numRef>
              <c:f>Planilha1!$D$2:$D$4</c:f>
              <c:numCache>
                <c:formatCode>0.0%</c:formatCode>
                <c:ptCount val="3"/>
                <c:pt idx="0">
                  <c:v>0.35699999999999998</c:v>
                </c:pt>
                <c:pt idx="1">
                  <c:v>0.44600000000000001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1E-4319-B246-D88CA61DBC0A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Indicação de terceiros</c:v>
                </c:pt>
                <c:pt idx="1">
                  <c:v>Iniciativa do SEBRAE</c:v>
                </c:pt>
                <c:pt idx="2">
                  <c:v>Iniciativa do empreendedor</c:v>
                </c:pt>
              </c:strCache>
            </c:strRef>
          </c:cat>
          <c:val>
            <c:numRef>
              <c:f>Planilha1!$E$2:$E$4</c:f>
              <c:numCache>
                <c:formatCode>0.0%</c:formatCode>
                <c:ptCount val="3"/>
                <c:pt idx="0">
                  <c:v>0.41400000000000003</c:v>
                </c:pt>
                <c:pt idx="1">
                  <c:v>0.38300000000000001</c:v>
                </c:pt>
                <c:pt idx="2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E-4915-A861-82858016C508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Indicação de terceiros</c:v>
                </c:pt>
                <c:pt idx="1">
                  <c:v>Iniciativa do SEBRAE</c:v>
                </c:pt>
                <c:pt idx="2">
                  <c:v>Iniciativa do empreendedor</c:v>
                </c:pt>
              </c:strCache>
            </c:strRef>
          </c:cat>
          <c:val>
            <c:numRef>
              <c:f>Planilha1!$F$2:$F$4</c:f>
              <c:numCache>
                <c:formatCode>0.0%</c:formatCode>
                <c:ptCount val="3"/>
                <c:pt idx="0">
                  <c:v>0.45566976007890792</c:v>
                </c:pt>
                <c:pt idx="1">
                  <c:v>0.37280883414610511</c:v>
                </c:pt>
                <c:pt idx="2">
                  <c:v>0.15522847770474441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E-416B-B8C2-28E44862C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overlap val="-9"/>
        <c:axId val="239735936"/>
        <c:axId val="239737472"/>
      </c:barChart>
      <c:catAx>
        <c:axId val="2397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737472"/>
        <c:crosses val="autoZero"/>
        <c:auto val="1"/>
        <c:lblAlgn val="ctr"/>
        <c:lblOffset val="100"/>
        <c:noMultiLvlLbl val="0"/>
      </c:catAx>
      <c:valAx>
        <c:axId val="239737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3973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8A-4412-BFBA-75AD075FA0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8A-4412-BFBA-75AD075FA0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8A-4412-BFBA-75AD075FA0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8A-4412-BFBA-75AD075FA05A}"/>
              </c:ext>
            </c:extLst>
          </c:dPt>
          <c:dPt>
            <c:idx val="4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8A-4412-BFBA-75AD075FA05A}"/>
              </c:ext>
            </c:extLst>
          </c:dPt>
          <c:dPt>
            <c:idx val="5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48A-4412-BFBA-75AD075FA0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48A-4412-BFBA-75AD075FA05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48A-4412-BFBA-75AD075FA05A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48A-4412-BFBA-75AD075FA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0.36827852634840474</c:v>
                </c:pt>
                <c:pt idx="1">
                  <c:v>0.19410561212678726</c:v>
                </c:pt>
                <c:pt idx="2">
                  <c:v>0.12236543456698216</c:v>
                </c:pt>
                <c:pt idx="3">
                  <c:v>9.8071310591469271E-2</c:v>
                </c:pt>
                <c:pt idx="4">
                  <c:v>8.8323058293726983E-2</c:v>
                </c:pt>
                <c:pt idx="5">
                  <c:v>4.8908906370570222E-2</c:v>
                </c:pt>
                <c:pt idx="6">
                  <c:v>2.4595720866283383E-2</c:v>
                </c:pt>
                <c:pt idx="7">
                  <c:v>5.535143083577599E-2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8A-4412-BFBA-75AD075FA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45"/>
        <c:axId val="239921408"/>
        <c:axId val="239923200"/>
      </c:barChart>
      <c:catAx>
        <c:axId val="23992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923200"/>
        <c:crosses val="autoZero"/>
        <c:auto val="1"/>
        <c:lblAlgn val="ctr"/>
        <c:lblOffset val="100"/>
        <c:noMultiLvlLbl val="0"/>
      </c:catAx>
      <c:valAx>
        <c:axId val="2399232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39921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27058801458755"/>
          <c:y val="2.8177335966858948E-2"/>
          <c:w val="0.6393672409014598"/>
          <c:h val="0.9263054290097535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A-4412-BFBA-75AD075FA0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8A-4412-BFBA-75AD075FA0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8A-4412-BFBA-75AD075FA05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8A-4412-BFBA-75AD075FA05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8A-4412-BFBA-75AD075FA05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8A-4412-BFBA-75AD075FA0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8A-4412-BFBA-75AD075FA05A}"/>
              </c:ext>
            </c:extLst>
          </c:dPt>
          <c:dPt>
            <c:idx val="7"/>
            <c:invertIfNegative val="0"/>
            <c:bubble3D val="0"/>
            <c:spPr>
              <a:solidFill>
                <a:srgbClr val="CA6A68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8A-4412-BFBA-75AD075FA05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4D2-4ADC-8D73-1590D2BAFA3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4D2-4ADC-8D73-1590D2BAFA3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4D2-4ADC-8D73-1590D2BAFA3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4D2-4ADC-8D73-1590D2BAFA3E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4D2-4ADC-8D73-1590D2BAFA3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4D2-4ADC-8D73-1590D2BAFA3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4D2-4ADC-8D73-1590D2BAFA3E}"/>
              </c:ext>
            </c:extLst>
          </c:dPt>
          <c:dPt>
            <c:idx val="15"/>
            <c:invertIfNegative val="0"/>
            <c:bubble3D val="0"/>
            <c:spPr>
              <a:solidFill>
                <a:srgbClr val="609D89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4D2-4ADC-8D73-1590D2BAFA3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4D2-4ADC-8D73-1590D2BAFA3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4D2-4ADC-8D73-1590D2BAFA3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4D2-4ADC-8D73-1590D2BAFA3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4D2-4ADC-8D73-1590D2BAFA3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4D2-4ADC-8D73-1590D2BAFA3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4D2-4ADC-8D73-1590D2BAFA3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4D2-4ADC-8D73-1590D2BAFA3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>
                  <a:lumMod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4D2-4ADC-8D73-1590D2BAFA3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4D2-4ADC-8D73-1590D2BAFA3E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4D2-4ADC-8D73-1590D2BAFA3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4D2-4ADC-8D73-1590D2BAFA3E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4D2-4ADC-8D73-1590D2BAFA3E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4D2-4ADC-8D73-1590D2BAFA3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4D2-4ADC-8D73-1590D2BAFA3E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4D2-4ADC-8D73-1590D2BAFA3E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4D2-4ADC-8D73-1590D2BAFA3E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4D2-4ADC-8D73-1590D2BAFA3E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94D2-4ADC-8D73-1590D2BAFA3E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94D2-4ADC-8D73-1590D2BAFA3E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94D2-4ADC-8D73-1590D2BAFA3E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94D2-4ADC-8D73-1590D2BAFA3E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94D2-4ADC-8D73-1590D2BAF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Planilha1!$A$2:$A$39</c:f>
              <c:strCache>
                <c:ptCount val="38"/>
                <c:pt idx="0">
                  <c:v>Melhorar a qualidade do produto</c:v>
                </c:pt>
                <c:pt idx="1">
                  <c:v>Melhorar serviços/processos</c:v>
                </c:pt>
                <c:pt idx="2">
                  <c:v>Qualificação pessoal / Qualificar seus colaboradores</c:v>
                </c:pt>
                <c:pt idx="3">
                  <c:v>Reduzir custos</c:v>
                </c:pt>
                <c:pt idx="4">
                  <c:v>Desenvolver produto/serviço</c:v>
                </c:pt>
                <c:pt idx="5">
                  <c:v>Gestão / Organização administrativa</c:v>
                </c:pt>
                <c:pt idx="6">
                  <c:v>Registrar marca/empresa, regulamentação da empresa</c:v>
                </c:pt>
                <c:pt idx="7">
                  <c:v>Aumentar o volume de vendas</c:v>
                </c:pt>
                <c:pt idx="8">
                  <c:v>Abrir empresa/abrir franquias/expandir o negócio</c:v>
                </c:pt>
                <c:pt idx="9">
                  <c:v>Melhorar o marketing/divulgação da empresa</c:v>
                </c:pt>
                <c:pt idx="10">
                  <c:v>Melhoramento genético do rebanho</c:v>
                </c:pt>
                <c:pt idx="11">
                  <c:v>Comunicação visual/Desenvolver rótulo/logomarca/layout do produto</c:v>
                </c:pt>
                <c:pt idx="12">
                  <c:v>Gestão financeira/organização financeira do negócio</c:v>
                </c:pt>
                <c:pt idx="13">
                  <c:v>Implementar processos de Segurança do Trabalho e saúde do trabalhador</c:v>
                </c:pt>
                <c:pt idx="14">
                  <c:v>Desenvolver rótulo/logomarca/layout do produto</c:v>
                </c:pt>
                <c:pt idx="15">
                  <c:v>Aumentar o rebanho</c:v>
                </c:pt>
                <c:pt idx="16">
                  <c:v>Realizar projetos</c:v>
                </c:pt>
                <c:pt idx="17">
                  <c:v>Aumentar a renda/faturamento</c:v>
                </c:pt>
                <c:pt idx="18">
                  <c:v>Mudanças na infraestrutura do empreendimento</c:v>
                </c:pt>
                <c:pt idx="19">
                  <c:v>Análise de produto e da água</c:v>
                </c:pt>
                <c:pt idx="20">
                  <c:v>Construir a marca</c:v>
                </c:pt>
                <c:pt idx="21">
                  <c:v>Inovar</c:v>
                </c:pt>
                <c:pt idx="22">
                  <c:v>Desenvolver plano de negócios</c:v>
                </c:pt>
                <c:pt idx="23">
                  <c:v>Informatizar a loja</c:v>
                </c:pt>
                <c:pt idx="24">
                  <c:v>Implementar novas tecnologias</c:v>
                </c:pt>
                <c:pt idx="25">
                  <c:v>Economia de energia</c:v>
                </c:pt>
                <c:pt idx="26">
                  <c:v>Implementar projeto de segurança</c:v>
                </c:pt>
                <c:pt idx="27">
                  <c:v>Automatizar o processo de vendas</c:v>
                </c:pt>
                <c:pt idx="28">
                  <c:v>Precificar produtos</c:v>
                </c:pt>
                <c:pt idx="29">
                  <c:v>Validar um protótipo</c:v>
                </c:pt>
                <c:pt idx="30">
                  <c:v>Buscar novos contatos</c:v>
                </c:pt>
                <c:pt idx="31">
                  <c:v>Acompanhamento sanitário</c:v>
                </c:pt>
                <c:pt idx="32">
                  <c:v>Orientação para o segmento de mercado</c:v>
                </c:pt>
                <c:pt idx="33">
                  <c:v>Manutenção preventiva</c:v>
                </c:pt>
                <c:pt idx="34">
                  <c:v>Diminuir riscor</c:v>
                </c:pt>
                <c:pt idx="35">
                  <c:v>Liberação de água de poço</c:v>
                </c:pt>
                <c:pt idx="36">
                  <c:v>Padronização do produto</c:v>
                </c:pt>
                <c:pt idx="37">
                  <c:v>Não sabe</c:v>
                </c:pt>
              </c:strCache>
            </c:strRef>
          </c:cat>
          <c:val>
            <c:numRef>
              <c:f>Planilha1!$B$2:$B$39</c:f>
              <c:numCache>
                <c:formatCode>0.0%</c:formatCode>
                <c:ptCount val="38"/>
                <c:pt idx="0">
                  <c:v>6.9618281813910192E-3</c:v>
                </c:pt>
                <c:pt idx="1">
                  <c:v>4.0468637692841168E-3</c:v>
                </c:pt>
                <c:pt idx="2">
                  <c:v>3.7115811708354988E-3</c:v>
                </c:pt>
                <c:pt idx="3">
                  <c:v>3.6218638633107891E-3</c:v>
                </c:pt>
                <c:pt idx="4">
                  <c:v>3.0679641782263155E-3</c:v>
                </c:pt>
                <c:pt idx="5">
                  <c:v>3.0182604230406451E-3</c:v>
                </c:pt>
                <c:pt idx="6">
                  <c:v>2.6790475083393701E-3</c:v>
                </c:pt>
                <c:pt idx="7">
                  <c:v>2.4207758902245677E-3</c:v>
                </c:pt>
                <c:pt idx="8">
                  <c:v>2.3352772523212305E-3</c:v>
                </c:pt>
                <c:pt idx="9">
                  <c:v>2.2486232835002549E-3</c:v>
                </c:pt>
                <c:pt idx="10">
                  <c:v>2.0930239482663555E-3</c:v>
                </c:pt>
                <c:pt idx="11">
                  <c:v>2.081520760214554E-3</c:v>
                </c:pt>
                <c:pt idx="12">
                  <c:v>1.9955145804425771E-3</c:v>
                </c:pt>
                <c:pt idx="13">
                  <c:v>1.2282859907191128E-3</c:v>
                </c:pt>
                <c:pt idx="14">
                  <c:v>1.0558494693182908E-3</c:v>
                </c:pt>
                <c:pt idx="15">
                  <c:v>1.0202648333512635E-3</c:v>
                </c:pt>
                <c:pt idx="16">
                  <c:v>8.4579807881104529E-4</c:v>
                </c:pt>
                <c:pt idx="17">
                  <c:v>8.2845196898613136E-4</c:v>
                </c:pt>
                <c:pt idx="18">
                  <c:v>8.2673356699899687E-4</c:v>
                </c:pt>
                <c:pt idx="19">
                  <c:v>7.8511601821878085E-4</c:v>
                </c:pt>
                <c:pt idx="20">
                  <c:v>7.8511601821878085E-4</c:v>
                </c:pt>
                <c:pt idx="21">
                  <c:v>5.2937284004230456E-4</c:v>
                </c:pt>
                <c:pt idx="22">
                  <c:v>5.0459937363469686E-4</c:v>
                </c:pt>
                <c:pt idx="23">
                  <c:v>3.0803803728429567E-4</c:v>
                </c:pt>
                <c:pt idx="24">
                  <c:v>2.740032713317394E-4</c:v>
                </c:pt>
                <c:pt idx="25">
                  <c:v>2.568295417073324E-4</c:v>
                </c:pt>
                <c:pt idx="26">
                  <c:v>2.3514881513248264E-4</c:v>
                </c:pt>
                <c:pt idx="27">
                  <c:v>1.9745889151097514E-4</c:v>
                </c:pt>
                <c:pt idx="28">
                  <c:v>1.9745889151097514E-4</c:v>
                </c:pt>
                <c:pt idx="29">
                  <c:v>1.8465477763461322E-4</c:v>
                </c:pt>
                <c:pt idx="30">
                  <c:v>1.8308034616367687E-4</c:v>
                </c:pt>
                <c:pt idx="31">
                  <c:v>1.7646092542070345E-4</c:v>
                </c:pt>
                <c:pt idx="32">
                  <c:v>1.6336818521284538E-4</c:v>
                </c:pt>
                <c:pt idx="33">
                  <c:v>1.5732169755536539E-4</c:v>
                </c:pt>
                <c:pt idx="34">
                  <c:v>1.3621953635823252E-4</c:v>
                </c:pt>
                <c:pt idx="35">
                  <c:v>1.3621953635823252E-4</c:v>
                </c:pt>
                <c:pt idx="36">
                  <c:v>1.1057914577332052E-4</c:v>
                </c:pt>
                <c:pt idx="37">
                  <c:v>3.9428562691246156E-3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8A-4412-BFBA-75AD075FA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243097600"/>
        <c:axId val="243099136"/>
      </c:barChart>
      <c:catAx>
        <c:axId val="243097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2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099136"/>
        <c:crosses val="autoZero"/>
        <c:auto val="1"/>
        <c:lblAlgn val="ctr"/>
        <c:lblOffset val="100"/>
        <c:noMultiLvlLbl val="0"/>
      </c:catAx>
      <c:valAx>
        <c:axId val="24309913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2430976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34611188707E-2"/>
          <c:y val="2.7843927313198555E-2"/>
          <c:w val="0.97593307776225857"/>
          <c:h val="0.6912939593227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2.1464646037846059E-3"/>
                  <c:y val="1.6582782766343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B4-4A20-BC62-A4A6D13EC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Planilha1!$B$2:$B$9</c:f>
              <c:numCache>
                <c:formatCode>###0.0%</c:formatCode>
                <c:ptCount val="8"/>
                <c:pt idx="0">
                  <c:v>0.23</c:v>
                </c:pt>
                <c:pt idx="1">
                  <c:v>0.34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0.08</c:v>
                </c:pt>
                <c:pt idx="5">
                  <c:v>0.05</c:v>
                </c:pt>
                <c:pt idx="6">
                  <c:v>0.02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A-40BF-AAED-27F90FDD09E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1.0613778219630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B4-4A20-BC62-A4A6D13EC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Planilha1!$C$2:$C$9</c:f>
              <c:numCache>
                <c:formatCode>###0.0%</c:formatCode>
                <c:ptCount val="8"/>
                <c:pt idx="0">
                  <c:v>0.20799999999999999</c:v>
                </c:pt>
                <c:pt idx="1">
                  <c:v>0.24</c:v>
                </c:pt>
                <c:pt idx="2">
                  <c:v>0.104</c:v>
                </c:pt>
                <c:pt idx="3">
                  <c:v>9.2999999999999999E-2</c:v>
                </c:pt>
                <c:pt idx="4">
                  <c:v>7.0999999999999994E-2</c:v>
                </c:pt>
                <c:pt idx="5">
                  <c:v>4.7E-2</c:v>
                </c:pt>
                <c:pt idx="6">
                  <c:v>1.2E-2</c:v>
                </c:pt>
                <c:pt idx="7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A-40BF-AAED-27F90FDD09E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609D89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2.1464646037846059E-3"/>
                  <c:y val="6.5986320798715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B4-4A20-BC62-A4A6D13EC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Planilha1!$D$2:$D$9</c:f>
              <c:numCache>
                <c:formatCode>0.0%</c:formatCode>
                <c:ptCount val="8"/>
                <c:pt idx="0">
                  <c:v>0.26300000000000001</c:v>
                </c:pt>
                <c:pt idx="1">
                  <c:v>0.25800000000000001</c:v>
                </c:pt>
                <c:pt idx="2">
                  <c:v>0.12</c:v>
                </c:pt>
                <c:pt idx="3">
                  <c:v>7.1999999999999995E-2</c:v>
                </c:pt>
                <c:pt idx="4">
                  <c:v>7.0999999999999994E-2</c:v>
                </c:pt>
                <c:pt idx="5">
                  <c:v>5.0999999999999997E-2</c:v>
                </c:pt>
                <c:pt idx="6">
                  <c:v>1.7000000000000001E-2</c:v>
                </c:pt>
                <c:pt idx="7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A-40BF-AAED-27F90FDD09ED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7.35522154358591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B4-4A20-BC62-A4A6D13EC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Planilha1!$E$2:$E$9</c:f>
              <c:numCache>
                <c:formatCode>###0.0%</c:formatCode>
                <c:ptCount val="8"/>
                <c:pt idx="0">
                  <c:v>0.25319904235119295</c:v>
                </c:pt>
                <c:pt idx="1">
                  <c:v>0.27573681168991993</c:v>
                </c:pt>
                <c:pt idx="2">
                  <c:v>4.9946338644431598E-2</c:v>
                </c:pt>
                <c:pt idx="3">
                  <c:v>0.14769256171055889</c:v>
                </c:pt>
                <c:pt idx="4">
                  <c:v>5.9192602988524731E-2</c:v>
                </c:pt>
                <c:pt idx="5">
                  <c:v>7.4713118137538184E-2</c:v>
                </c:pt>
                <c:pt idx="6">
                  <c:v>1.3043837199702799E-2</c:v>
                </c:pt>
                <c:pt idx="7">
                  <c:v>0.12647568727813094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4-4A20-BC62-A4A6D13EC21B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Atendidos em 2019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2131939954381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7D-4EFF-AD9A-147CFAD4C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Planilha1!$A$2:$A$9</c:f>
              <c:strCache>
                <c:ptCount val="8"/>
                <c:pt idx="0">
                  <c:v>Ampliar a produção</c:v>
                </c:pt>
                <c:pt idx="1">
                  <c:v>Melhorar a comunicação com cliente</c:v>
                </c:pt>
                <c:pt idx="2">
                  <c:v>Conseguir uma certificação</c:v>
                </c:pt>
                <c:pt idx="3">
                  <c:v>Automatizar o processo produtivo</c:v>
                </c:pt>
                <c:pt idx="4">
                  <c:v>Diminuir desperdícios</c:v>
                </c:pt>
                <c:pt idx="5">
                  <c:v>Proteger marca e/ou produto da concorrência</c:v>
                </c:pt>
                <c:pt idx="6">
                  <c:v>Reduzir emissão de resíduos</c:v>
                </c:pt>
                <c:pt idx="7">
                  <c:v>Outro</c:v>
                </c:pt>
              </c:strCache>
            </c:strRef>
          </c:cat>
          <c:val>
            <c:numRef>
              <c:f>Planilha1!$F$2:$F$9</c:f>
              <c:numCache>
                <c:formatCode>0.0%</c:formatCode>
                <c:ptCount val="8"/>
                <c:pt idx="0">
                  <c:v>0.36827852634840608</c:v>
                </c:pt>
                <c:pt idx="1">
                  <c:v>0.19410561212678798</c:v>
                </c:pt>
                <c:pt idx="2">
                  <c:v>0.12236543456698259</c:v>
                </c:pt>
                <c:pt idx="3">
                  <c:v>9.8071310591469632E-2</c:v>
                </c:pt>
                <c:pt idx="4">
                  <c:v>8.8323058293727302E-2</c:v>
                </c:pt>
                <c:pt idx="5">
                  <c:v>4.8908906370570396E-2</c:v>
                </c:pt>
                <c:pt idx="6">
                  <c:v>2.4595720866283474E-2</c:v>
                </c:pt>
                <c:pt idx="7">
                  <c:v>5.5351430835776184E-2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D-4EFF-AD9A-147CFAD4C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-21"/>
        <c:axId val="244041216"/>
        <c:axId val="244042752"/>
      </c:barChart>
      <c:catAx>
        <c:axId val="2440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4042752"/>
        <c:crosses val="autoZero"/>
        <c:auto val="1"/>
        <c:lblAlgn val="ctr"/>
        <c:lblOffset val="100"/>
        <c:noMultiLvlLbl val="0"/>
      </c:catAx>
      <c:valAx>
        <c:axId val="244042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2440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2-4C50-987A-64181CFF710D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9-45CD-BC99-EC0243AA688F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0.89993133140472792</c:v>
                </c:pt>
                <c:pt idx="1">
                  <c:v>0.10006866859526947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9-45CD-BC99-EC0243AA6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9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D9D-3313-4813-99D2-EE359F23F6C1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49E26-8409-4546-901F-4F7BD34C67A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5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1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45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61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844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37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100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04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5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69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53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03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41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428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515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04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237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010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242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865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637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240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17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43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183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672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884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697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31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4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94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16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4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2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E26-8409-4546-901F-4F7BD34C67AD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2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7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9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7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0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8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04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2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0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11AF-3061-43C5-91F3-FCE7A4FBD859}" type="datetimeFigureOut">
              <a:rPr lang="pt-BR" smtClean="0"/>
              <a:pPr/>
              <a:t>09/03/2020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C741-C695-44A1-AEEA-5FD0072A909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0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1.xml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1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3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1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1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2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3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35.xml"/><Relationship Id="rId7" Type="http://schemas.openxmlformats.org/officeDocument/2006/relationships/slide" Target="slide3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chart" Target="../charts/char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3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slide" Target="slide7.xml"/><Relationship Id="rId10" Type="http://schemas.openxmlformats.org/officeDocument/2006/relationships/chart" Target="../charts/chart2.xml"/><Relationship Id="rId4" Type="http://schemas.openxmlformats.org/officeDocument/2006/relationships/slide" Target="slide6.xml"/><Relationship Id="rId9" Type="http://schemas.microsoft.com/office/2007/relationships/hdphoto" Target="../media/hdphoto6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7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" Target="slide54.xml"/><Relationship Id="rId7" Type="http://schemas.openxmlformats.org/officeDocument/2006/relationships/image" Target="../media/image24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chart" Target="../charts/chart38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56.xml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0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3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914342"/>
            <a:chOff x="0" y="-16629"/>
            <a:chExt cx="12192000" cy="691434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711770" y="-9830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>
              <a:off x="4152122" y="-2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0" y="1127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94" y="917929"/>
              <a:ext cx="1307559" cy="691946"/>
            </a:xfrm>
            <a:prstGeom prst="rect">
              <a:avLst/>
            </a:prstGeom>
          </p:spPr>
        </p:pic>
        <p:cxnSp>
          <p:nvCxnSpPr>
            <p:cNvPr id="4" name="Conector reto 3"/>
            <p:cNvCxnSpPr>
              <a:stCxn id="7" idx="4"/>
            </p:cNvCxnSpPr>
            <p:nvPr/>
          </p:nvCxnSpPr>
          <p:spPr>
            <a:xfrm flipH="1" flipV="1">
              <a:off x="4152122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/>
            <p:cNvSpPr txBox="1"/>
            <p:nvPr/>
          </p:nvSpPr>
          <p:spPr>
            <a:xfrm>
              <a:off x="396094" y="6101405"/>
              <a:ext cx="4277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solidFill>
                    <a:schemeClr val="bg1"/>
                  </a:solidFill>
                </a:rPr>
                <a:t>Fevereiro de 2020</a:t>
              </a: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94" y="2608578"/>
              <a:ext cx="4014634" cy="1321109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1808" y="6043760"/>
              <a:ext cx="1349497" cy="853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23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7  Como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tomou conhecimento do programa SEBRAETEC? 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56615840"/>
              </p:ext>
            </p:extLst>
          </p:nvPr>
        </p:nvGraphicFramePr>
        <p:xfrm>
          <a:off x="98612" y="1057246"/>
          <a:ext cx="11914093" cy="531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260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8415031" y="683283"/>
            <a:ext cx="3776968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8392499" y="936627"/>
            <a:ext cx="0" cy="56117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8 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857445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3116495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6495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18665311"/>
              </p:ext>
            </p:extLst>
          </p:nvPr>
        </p:nvGraphicFramePr>
        <p:xfrm>
          <a:off x="0" y="1430693"/>
          <a:ext cx="8297250" cy="483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Arredondado 5">
            <a:hlinkClick r:id="rId7" action="ppaction://hlinksldjump"/>
          </p:cNvPr>
          <p:cNvSpPr/>
          <p:nvPr/>
        </p:nvSpPr>
        <p:spPr>
          <a:xfrm>
            <a:off x="7311838" y="5859186"/>
            <a:ext cx="753035" cy="380586"/>
          </a:xfrm>
          <a:prstGeom prst="round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Qual?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087" y="6131135"/>
            <a:ext cx="360000" cy="36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136572" y="6564290"/>
            <a:ext cx="105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 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783889" y="1430693"/>
            <a:ext cx="3048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5B697C"/>
                </a:solidFill>
                <a:cs typeface="Aparajita" panose="020B0604020202020204" pitchFamily="34" charset="0"/>
              </a:rPr>
              <a:t>Ampliar a produção e  melhorar a comunicação com os clientes foram os objetivos mais significativos no momento de solicitar os serviços do SEBRAETEC.</a:t>
            </a:r>
          </a:p>
        </p:txBody>
      </p:sp>
    </p:spTree>
    <p:extLst>
      <p:ext uri="{BB962C8B-B14F-4D97-AF65-F5344CB8AC3E}">
        <p14:creationId xmlns:p14="http://schemas.microsoft.com/office/powerpoint/2010/main" val="11631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8 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 - Outros</a:t>
            </a: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3831603719"/>
              </p:ext>
            </p:extLst>
          </p:nvPr>
        </p:nvGraphicFramePr>
        <p:xfrm>
          <a:off x="301536" y="869164"/>
          <a:ext cx="11300604" cy="585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11136572" y="6564290"/>
            <a:ext cx="105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239  </a:t>
            </a:r>
          </a:p>
        </p:txBody>
      </p:sp>
      <p:pic>
        <p:nvPicPr>
          <p:cNvPr id="24" name="Imagem 2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069" y="58570"/>
            <a:ext cx="53043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8 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83475"/>
              </p:ext>
            </p:extLst>
          </p:nvPr>
        </p:nvGraphicFramePr>
        <p:xfrm>
          <a:off x="85164" y="1121077"/>
          <a:ext cx="11897562" cy="51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598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2614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Ampliar a produção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Melhorar a comunicação com cliente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Diminuir desperdícios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Conseguir uma certificação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Proteger marca e/ou produto da concorrência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08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Automatizar o processo produtivo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57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Reduzir emissão de resíduos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3364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Outro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54064"/>
                  </a:ext>
                </a:extLst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39010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8  Vou citar alguns motivos para que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tenha solicitado o serviço e gostaria que indicasse aquele que mais se enquadra na sua situação (EST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MOTIVO PELO QUAL SOLICITOU OS SERVIÇOS DO SEBRAETEC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280785682"/>
              </p:ext>
            </p:extLst>
          </p:nvPr>
        </p:nvGraphicFramePr>
        <p:xfrm>
          <a:off x="98613" y="1121081"/>
          <a:ext cx="11833412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7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Q9.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ixaDeTexto 1"/>
          <p:cNvSpPr txBox="1"/>
          <p:nvPr/>
        </p:nvSpPr>
        <p:spPr>
          <a:xfrm>
            <a:off x="5651858" y="2637716"/>
            <a:ext cx="4914900" cy="215265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solidFill>
                  <a:srgbClr val="5B697C"/>
                </a:solidFill>
              </a:rPr>
              <a:t>90% </a:t>
            </a:r>
            <a:r>
              <a:rPr lang="pt-BR" sz="1800" dirty="0">
                <a:solidFill>
                  <a:srgbClr val="5B697C"/>
                </a:solidFill>
              </a:rPr>
              <a:t>dos entrevistados </a:t>
            </a:r>
            <a:r>
              <a:rPr lang="pt-BR" sz="1800" b="1" u="sng" dirty="0">
                <a:solidFill>
                  <a:srgbClr val="5B697C"/>
                </a:solidFill>
              </a:rPr>
              <a:t>sabiam</a:t>
            </a:r>
            <a:r>
              <a:rPr lang="pt-BR" sz="1800" dirty="0">
                <a:solidFill>
                  <a:srgbClr val="5B697C"/>
                </a:solidFill>
              </a:rPr>
              <a:t> que se tratava de um consultor viabilizado pelo SEBRAE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2734235" y="4078941"/>
            <a:ext cx="8213165" cy="168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73576605"/>
              </p:ext>
            </p:extLst>
          </p:nvPr>
        </p:nvGraphicFramePr>
        <p:xfrm>
          <a:off x="-137459" y="1350246"/>
          <a:ext cx="7031318" cy="465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tângulo 7"/>
          <p:cNvSpPr/>
          <p:nvPr/>
        </p:nvSpPr>
        <p:spPr>
          <a:xfrm>
            <a:off x="2646351" y="3337106"/>
            <a:ext cx="1598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5B697C"/>
                </a:solidFill>
              </a:rPr>
              <a:t>90,0%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1151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Q9.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28" name="Retângulo 27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9" name="Retângulo 28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63172457"/>
              </p:ext>
            </p:extLst>
          </p:nvPr>
        </p:nvGraphicFramePr>
        <p:xfrm>
          <a:off x="108013" y="950295"/>
          <a:ext cx="11967882" cy="560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281977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Q9.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sabia que a pessoa que estava prestando serviços para a sua empresa tratava-se de um consultor viabilizado pelo SEBRAE? (ESP – 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SABIA QUE O CONSULTOR DO SEBRAETEC ERA VIABILIZADO PELO SEBRAE?</a:t>
            </a:r>
          </a:p>
        </p:txBody>
      </p:sp>
      <p:sp>
        <p:nvSpPr>
          <p:cNvPr id="19" name="Retângulo 1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566922118"/>
              </p:ext>
            </p:extLst>
          </p:nvPr>
        </p:nvGraphicFramePr>
        <p:xfrm>
          <a:off x="614149" y="1687412"/>
          <a:ext cx="10972799" cy="457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6338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881426"/>
            <a:chOff x="0" y="-16629"/>
            <a:chExt cx="12192000" cy="68814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21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 flipH="1">
              <a:off x="5151962" y="-8316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035121" y="0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/>
            <p:nvPr/>
          </p:nvCxnSpPr>
          <p:spPr>
            <a:xfrm flipV="1">
              <a:off x="5133197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04" y="6033596"/>
              <a:ext cx="2026144" cy="66675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6548896" y="5043532"/>
            <a:ext cx="5036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do Programa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cs typeface="Aparajita" panose="020B0604020202020204" pitchFamily="34" charset="0"/>
              </a:rPr>
              <a:t>SEBRAETEC</a:t>
            </a:r>
          </a:p>
        </p:txBody>
      </p:sp>
    </p:spTree>
    <p:extLst>
      <p:ext uri="{BB962C8B-B14F-4D97-AF65-F5344CB8AC3E}">
        <p14:creationId xmlns:p14="http://schemas.microsoft.com/office/powerpoint/2010/main" val="3718910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Q12 -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6" name="Conector reto 65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2448073" y="1526608"/>
            <a:ext cx="6639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3 em cada 4 entrevistados avaliaram 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qualidade do conteúdo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cursos e consultorias do SEBRAETEC com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notas altas. </a:t>
            </a:r>
          </a:p>
        </p:txBody>
      </p:sp>
      <p:graphicFrame>
        <p:nvGraphicFramePr>
          <p:cNvPr id="56" name="Gráfico 55"/>
          <p:cNvGraphicFramePr/>
          <p:nvPr>
            <p:extLst>
              <p:ext uri="{D42A27DB-BD31-4B8C-83A1-F6EECF244321}">
                <p14:modId xmlns:p14="http://schemas.microsoft.com/office/powerpoint/2010/main" val="3331353583"/>
              </p:ext>
            </p:extLst>
          </p:nvPr>
        </p:nvGraphicFramePr>
        <p:xfrm>
          <a:off x="2953541" y="1869744"/>
          <a:ext cx="8636693" cy="420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Retângulo 56"/>
          <p:cNvSpPr/>
          <p:nvPr/>
        </p:nvSpPr>
        <p:spPr>
          <a:xfrm>
            <a:off x="3210482" y="4546539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3,1%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8505456" y="3557059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23,3%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9992282" y="1779686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73,6%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0" name="Chave Esquerda 59"/>
          <p:cNvSpPr/>
          <p:nvPr/>
        </p:nvSpPr>
        <p:spPr>
          <a:xfrm rot="5400000">
            <a:off x="5622666" y="2655873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have Esquerda 60"/>
          <p:cNvSpPr/>
          <p:nvPr/>
        </p:nvSpPr>
        <p:spPr>
          <a:xfrm rot="5400000">
            <a:off x="8980312" y="347245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have Esquerda 61"/>
          <p:cNvSpPr/>
          <p:nvPr/>
        </p:nvSpPr>
        <p:spPr>
          <a:xfrm rot="5400000">
            <a:off x="10541786" y="1717251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3.845| NS/NR: 08</a:t>
            </a:r>
          </a:p>
        </p:txBody>
      </p:sp>
    </p:spTree>
    <p:extLst>
      <p:ext uri="{BB962C8B-B14F-4D97-AF65-F5344CB8AC3E}">
        <p14:creationId xmlns:p14="http://schemas.microsoft.com/office/powerpoint/2010/main" val="3334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631" r="36403"/>
          <a:stretch/>
        </p:blipFill>
        <p:spPr>
          <a:xfrm>
            <a:off x="0" y="-9829"/>
            <a:ext cx="3905250" cy="6858000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V="1">
            <a:off x="3899807" y="1924050"/>
            <a:ext cx="0" cy="493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Retângulo 10"/>
          <p:cNvSpPr/>
          <p:nvPr/>
        </p:nvSpPr>
        <p:spPr>
          <a:xfrm rot="5400000" flipV="1">
            <a:off x="1856791" y="27994"/>
            <a:ext cx="2090060" cy="2034072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sp>
        <p:nvSpPr>
          <p:cNvPr id="12" name="Triângulo Retângulo 11"/>
          <p:cNvSpPr/>
          <p:nvPr/>
        </p:nvSpPr>
        <p:spPr>
          <a:xfrm rot="10800000" flipH="1" flipV="1">
            <a:off x="0" y="4740767"/>
            <a:ext cx="2017332" cy="2107404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324421" y="4918827"/>
            <a:ext cx="1368490" cy="1429592"/>
            <a:chOff x="133739" y="5033127"/>
            <a:chExt cx="1368490" cy="1429592"/>
          </a:xfrm>
        </p:grpSpPr>
        <p:sp>
          <p:nvSpPr>
            <p:cNvPr id="23" name="Triângulo Retângulo 22"/>
            <p:cNvSpPr>
              <a:spLocks noChangeAspect="1"/>
            </p:cNvSpPr>
            <p:nvPr/>
          </p:nvSpPr>
          <p:spPr>
            <a:xfrm rot="10800000" flipH="1" flipV="1">
              <a:off x="133739" y="5033127"/>
              <a:ext cx="1368490" cy="1429592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Triângulo Retângulo 23"/>
            <p:cNvSpPr>
              <a:spLocks noChangeAspect="1"/>
            </p:cNvSpPr>
            <p:nvPr/>
          </p:nvSpPr>
          <p:spPr>
            <a:xfrm rot="10800000" flipH="1" flipV="1">
              <a:off x="133739" y="5440732"/>
              <a:ext cx="978305" cy="102198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Triângulo Retângulo 24"/>
            <p:cNvSpPr>
              <a:spLocks noChangeAspect="1"/>
            </p:cNvSpPr>
            <p:nvPr/>
          </p:nvSpPr>
          <p:spPr>
            <a:xfrm rot="10800000" flipH="1" flipV="1">
              <a:off x="133739" y="5826919"/>
              <a:ext cx="608625" cy="635800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" name="Retângulo 34"/>
          <p:cNvSpPr/>
          <p:nvPr/>
        </p:nvSpPr>
        <p:spPr>
          <a:xfrm>
            <a:off x="3324225" y="214199"/>
            <a:ext cx="9010650" cy="883921"/>
          </a:xfrm>
          <a:prstGeom prst="rect">
            <a:avLst/>
          </a:prstGeom>
          <a:solidFill>
            <a:srgbClr val="FFF9E7"/>
          </a:solidFill>
          <a:ln w="19050">
            <a:solidFill>
              <a:srgbClr val="FFD9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Pesquisa de Satisfação e Impacto SEBRAETEC</a:t>
            </a:r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178552" y="1450452"/>
            <a:ext cx="7581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Avaliar o atendimento ao clientes do Programa SEBRAETEC, procurando identificar seu nível de satisfação e principais resultados obtidos junto aos clientes atendidos.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181475" y="2372702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 alvo e amostra: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3.853 entrevistas realizadas junto a clientes atendidos pelo Programa no segundo semestre de 2019. 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181475" y="3146633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quantitativa. Entrevistas realizadas por telefone (C.A.T.I). A coleta foi realizada entre os dias 31 de janeiro a 21 de fevereiro de 2020.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4113236" y="4011108"/>
            <a:ext cx="767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Margem de erro: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erro amostral é de 1,6% para resultados nacionais. O intervalo de confiança é de 95%.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873387" y="5974255"/>
            <a:ext cx="5060751" cy="813811"/>
            <a:chOff x="6873387" y="5974255"/>
            <a:chExt cx="5060751" cy="813811"/>
          </a:xfrm>
        </p:grpSpPr>
        <p:pic>
          <p:nvPicPr>
            <p:cNvPr id="20" name="Imagem 19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9020851" y="5974255"/>
              <a:ext cx="2913287" cy="813811"/>
            </a:xfrm>
            <a:prstGeom prst="rect">
              <a:avLst/>
            </a:prstGeom>
            <a:noFill/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387" y="6115432"/>
              <a:ext cx="945278" cy="527597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9502" y="6122414"/>
              <a:ext cx="989701" cy="523739"/>
            </a:xfrm>
            <a:prstGeom prst="rect">
              <a:avLst/>
            </a:prstGeom>
          </p:spPr>
        </p:pic>
      </p:grpSp>
      <p:sp>
        <p:nvSpPr>
          <p:cNvPr id="27" name="Retângulo Arredondado 26">
            <a:hlinkClick r:id="rId8" action="ppaction://hlinksldjump"/>
          </p:cNvPr>
          <p:cNvSpPr/>
          <p:nvPr/>
        </p:nvSpPr>
        <p:spPr>
          <a:xfrm>
            <a:off x="9806474" y="5351568"/>
            <a:ext cx="1827230" cy="27035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5473"/>
                </a:solidFill>
              </a:rPr>
              <a:t>MAIS INFORMAÇÕES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409" y="5531605"/>
            <a:ext cx="245172" cy="2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8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Q12 -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29" name="Retângulo 2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1" name="Retângulo 3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3463275009"/>
              </p:ext>
            </p:extLst>
          </p:nvPr>
        </p:nvGraphicFramePr>
        <p:xfrm>
          <a:off x="233983" y="1460310"/>
          <a:ext cx="11665296" cy="478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CaixaDeTexto 72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3.845| NS/NR: 08</a:t>
            </a:r>
          </a:p>
        </p:txBody>
      </p:sp>
    </p:spTree>
    <p:extLst>
      <p:ext uri="{BB962C8B-B14F-4D97-AF65-F5344CB8AC3E}">
        <p14:creationId xmlns:p14="http://schemas.microsoft.com/office/powerpoint/2010/main" val="18863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7058026" y="683283"/>
            <a:ext cx="5133974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Q12 - Em relação à qualidade do conteúdo do curso/ consultoria que o(a) Sr.(a) fez, dê uma nota de 0 a 10, sendo 0 “PÉSSIMO” e 10 “EXCELENTE”.  </a:t>
              </a:r>
              <a:endParaRPr lang="pt-BR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DA QUALIDADE DO </a:t>
            </a:r>
            <a:r>
              <a:rPr lang="pt-BR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CONTEÚDO</a:t>
            </a:r>
            <a:r>
              <a:rPr lang="pt-BR" sz="2000" b="1" dirty="0">
                <a:solidFill>
                  <a:schemeClr val="bg1"/>
                </a:solidFill>
              </a:rPr>
              <a:t> DO CURSO/CONSULTORIA DO SEBRAETEC</a:t>
            </a:r>
          </a:p>
        </p:txBody>
      </p:sp>
      <p:sp>
        <p:nvSpPr>
          <p:cNvPr id="31" name="Retângulo 3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853328070"/>
              </p:ext>
            </p:extLst>
          </p:nvPr>
        </p:nvGraphicFramePr>
        <p:xfrm>
          <a:off x="98611" y="1609136"/>
          <a:ext cx="6892739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7250765" y="2908327"/>
            <a:ext cx="432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qualidade do conteúdo do SEBRAETEC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registrou uma ligeira queda desde a última avaliação, embora a nota ainda se mantenha alta. </a:t>
            </a:r>
          </a:p>
        </p:txBody>
      </p:sp>
    </p:spTree>
    <p:extLst>
      <p:ext uri="{BB962C8B-B14F-4D97-AF65-F5344CB8AC3E}">
        <p14:creationId xmlns:p14="http://schemas.microsoft.com/office/powerpoint/2010/main" val="406744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Q13 -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-1" y="1069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4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EMPRESÁRIOS EM RELAÇÃO AO SEBRAETEC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29885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63">
            <a:hlinkClick r:id="rId4" action="ppaction://hlinksldjump"/>
          </p:cNvPr>
          <p:cNvSpPr/>
          <p:nvPr/>
        </p:nvSpPr>
        <p:spPr>
          <a:xfrm>
            <a:off x="3012188" y="614015"/>
            <a:ext cx="185756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5" name="Conector reto 6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4855458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2405391" y="1573028"/>
            <a:ext cx="663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¾ dos entrevistados atribuíram notas altas para a satisfação geral com relação ao Programa SEBRAETEC.</a:t>
            </a:r>
          </a:p>
        </p:txBody>
      </p: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2718207843"/>
              </p:ext>
            </p:extLst>
          </p:nvPr>
        </p:nvGraphicFramePr>
        <p:xfrm>
          <a:off x="2928381" y="1910687"/>
          <a:ext cx="8636693" cy="416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7" name="Retângulo 66"/>
          <p:cNvSpPr/>
          <p:nvPr/>
        </p:nvSpPr>
        <p:spPr>
          <a:xfrm>
            <a:off x="3210482" y="4266694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3,6%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8546400" y="3409166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22,1%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9967122" y="155556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74,4%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70" name="Chave Esquerda 69"/>
          <p:cNvSpPr/>
          <p:nvPr/>
        </p:nvSpPr>
        <p:spPr>
          <a:xfrm rot="5400000">
            <a:off x="5622666" y="2376028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have Esquerda 70"/>
          <p:cNvSpPr/>
          <p:nvPr/>
        </p:nvSpPr>
        <p:spPr>
          <a:xfrm rot="5400000">
            <a:off x="9021256" y="3324565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Chave Esquerda 71"/>
          <p:cNvSpPr/>
          <p:nvPr/>
        </p:nvSpPr>
        <p:spPr>
          <a:xfrm rot="5400000">
            <a:off x="10516626" y="14931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CaixaDeTexto 72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9,1</a:t>
            </a:r>
          </a:p>
        </p:txBody>
      </p:sp>
      <p:pic>
        <p:nvPicPr>
          <p:cNvPr id="74" name="Imagem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3.846| NS/NR:  07</a:t>
            </a:r>
          </a:p>
        </p:txBody>
      </p:sp>
    </p:spTree>
    <p:extLst>
      <p:ext uri="{BB962C8B-B14F-4D97-AF65-F5344CB8AC3E}">
        <p14:creationId xmlns:p14="http://schemas.microsoft.com/office/powerpoint/2010/main" val="25123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Q13 -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1069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4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EMPRESÁRIOS EM RELAÇÃO AO SEBRAETEC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29885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3012188" y="614015"/>
            <a:ext cx="185756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855458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3.846| NS/NR:  07</a:t>
            </a:r>
          </a:p>
        </p:txBody>
      </p:sp>
      <p:graphicFrame>
        <p:nvGraphicFramePr>
          <p:cNvPr id="50" name="Gráfico 49"/>
          <p:cNvGraphicFramePr/>
          <p:nvPr>
            <p:extLst>
              <p:ext uri="{D42A27DB-BD31-4B8C-83A1-F6EECF244321}">
                <p14:modId xmlns:p14="http://schemas.microsoft.com/office/powerpoint/2010/main" val="3463275009"/>
              </p:ext>
            </p:extLst>
          </p:nvPr>
        </p:nvGraphicFramePr>
        <p:xfrm>
          <a:off x="233983" y="1460310"/>
          <a:ext cx="11665296" cy="478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43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7058026" y="683283"/>
            <a:ext cx="5133974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Q13 - Em relação à sua satisfação geral com o curso ou consultoria que fez, atribua uma nota de 0 a 10.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2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-1" y="1069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SATISFAÇÃO GERAL </a:t>
            </a:r>
            <a:r>
              <a:rPr lang="pt-BR" sz="2400" b="1" dirty="0">
                <a:solidFill>
                  <a:schemeClr val="bg1"/>
                </a:solidFill>
                <a:cs typeface="Aparajita" panose="020B0604020202020204" pitchFamily="34" charset="0"/>
              </a:rPr>
              <a:t>DOS EMPRESÁRIOS EM RELAÇÃO AO SEBRAETEC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2" action="ppaction://hlinksldjump"/>
          </p:cNvPr>
          <p:cNvSpPr/>
          <p:nvPr/>
        </p:nvSpPr>
        <p:spPr>
          <a:xfrm>
            <a:off x="-8090" y="614016"/>
            <a:ext cx="1503515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3" name="Retângulo 42">
            <a:hlinkClick r:id="rId3" action="ppaction://hlinksldjump"/>
          </p:cNvPr>
          <p:cNvSpPr/>
          <p:nvPr/>
        </p:nvSpPr>
        <p:spPr>
          <a:xfrm>
            <a:off x="1486095" y="614016"/>
            <a:ext cx="1503514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148609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29885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29898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>
            <a:hlinkClick r:id="rId4" action="ppaction://hlinksldjump"/>
          </p:cNvPr>
          <p:cNvSpPr/>
          <p:nvPr/>
        </p:nvSpPr>
        <p:spPr>
          <a:xfrm>
            <a:off x="3012188" y="614015"/>
            <a:ext cx="185756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9" name="Conector reto 4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855458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21136659"/>
              </p:ext>
            </p:extLst>
          </p:nvPr>
        </p:nvGraphicFramePr>
        <p:xfrm>
          <a:off x="98611" y="1609136"/>
          <a:ext cx="6892739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7250765" y="2908327"/>
            <a:ext cx="432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satisfação geral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dos entrevistados em relação ao SEBRAETEC vem apresentando elevação paulatina ao longo da série histórica. </a:t>
            </a:r>
          </a:p>
        </p:txBody>
      </p:sp>
    </p:spTree>
    <p:extLst>
      <p:ext uri="{BB962C8B-B14F-4D97-AF65-F5344CB8AC3E}">
        <p14:creationId xmlns:p14="http://schemas.microsoft.com/office/powerpoint/2010/main" val="23540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-8090" y="6465910"/>
            <a:ext cx="12200089" cy="39895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Q14 - O(a) Sr. (a) conseguiu pôr em prática no dia a dia do seu negócio o que aprendeu nesse curso/consultoria? Dê uma nota de 0 a 10, </a:t>
            </a:r>
          </a:p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sendo que 0 significa “NÃO PÔS NADA EM PRÁTICA” e nota 10 que “PÔS TODOS OS CONHECIMENTOS EM PRÁTICA”.</a:t>
            </a:r>
            <a:endParaRPr lang="pt-BR" sz="9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-8090" y="6456810"/>
            <a:ext cx="122000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0" name="Retângulo 3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60" name="Conector reto 59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654588" y="1690504"/>
            <a:ext cx="559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Cerca de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metade dos entrevistados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avaliaram a aplicabilidade dos conhecimento adquiridos no Programa SEBRAETEC com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notas altas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</a:t>
            </a:r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636283551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" name="Retângulo 62"/>
          <p:cNvSpPr/>
          <p:nvPr/>
        </p:nvSpPr>
        <p:spPr>
          <a:xfrm>
            <a:off x="3250684" y="4264775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10,5%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8524097" y="2261951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41,4%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9976087" y="1711268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48,1%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6" name="Chave Esquerda 65"/>
          <p:cNvSpPr/>
          <p:nvPr/>
        </p:nvSpPr>
        <p:spPr>
          <a:xfrm rot="5400000">
            <a:off x="5662868" y="2374109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have Esquerda 66"/>
          <p:cNvSpPr/>
          <p:nvPr/>
        </p:nvSpPr>
        <p:spPr>
          <a:xfrm rot="5400000">
            <a:off x="8998953" y="2177350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have Esquerda 67"/>
          <p:cNvSpPr/>
          <p:nvPr/>
        </p:nvSpPr>
        <p:spPr>
          <a:xfrm rot="5400000">
            <a:off x="10525591" y="1648833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8,3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3.801| NS/NR:  52</a:t>
            </a:r>
          </a:p>
        </p:txBody>
      </p:sp>
    </p:spTree>
    <p:extLst>
      <p:ext uri="{BB962C8B-B14F-4D97-AF65-F5344CB8AC3E}">
        <p14:creationId xmlns:p14="http://schemas.microsoft.com/office/powerpoint/2010/main" val="35662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/>
          <p:cNvSpPr/>
          <p:nvPr/>
        </p:nvSpPr>
        <p:spPr>
          <a:xfrm>
            <a:off x="-8090" y="6465910"/>
            <a:ext cx="12200089" cy="39895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Q14 - O(a) Sr. (a) conseguiu pôr em prática no dia a dia do seu negócio o que aprendeu nesse curso/consultoria? Dê uma nota de 0 a 10, </a:t>
            </a:r>
          </a:p>
          <a:p>
            <a:pPr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sendo que 0 significa “NÃO PÔS NADA EM PRÁTICA” e nota 10 que “PÔS TODOS OS CONHECIMENTOS EM PRÁTICA”.</a:t>
            </a:r>
            <a:endParaRPr lang="pt-BR" sz="9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cxnSp>
        <p:nvCxnSpPr>
          <p:cNvPr id="76" name="Conector reto 75"/>
          <p:cNvCxnSpPr/>
          <p:nvPr/>
        </p:nvCxnSpPr>
        <p:spPr>
          <a:xfrm>
            <a:off x="-8090" y="6456810"/>
            <a:ext cx="122000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10399594" y="6512761"/>
            <a:ext cx="179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3.801| NS/NR:  52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463275009"/>
              </p:ext>
            </p:extLst>
          </p:nvPr>
        </p:nvGraphicFramePr>
        <p:xfrm>
          <a:off x="233983" y="1460310"/>
          <a:ext cx="11665296" cy="478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63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7219950" y="683283"/>
            <a:ext cx="4972049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Q14 - O(a) Sr. (a) conseguiu pôr em prática no dia a dia do seu negócio o que aprendeu nesse curso/consultoria? Dê uma nota de 0 a 10, sendo que 0 significa “NÃO PÔS NADA EM PRÁTICA” e nota 10 que “PÔS TODOS OS CONHECIMENTOS EM PRÁTICA”.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APLICABILIDADE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DOS CONHECIMENTOS ADQUIRIDOS DURANTE O SEBRAETEC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393079" y="2681718"/>
            <a:ext cx="46257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aplicabilidade dos conhecimentos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adquiridos no SEBRAETEC apresenta crescimento ao longo da série histórica, tendo atingido média de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8,3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entre os atendidos em 2019.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243709426"/>
              </p:ext>
            </p:extLst>
          </p:nvPr>
        </p:nvGraphicFramePr>
        <p:xfrm>
          <a:off x="98611" y="1609136"/>
          <a:ext cx="6892739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1158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45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Q17 - O curso/consultoria que você fez deu resultados para sua empresa? Melhorou o seu negócio? Dê uma nota de 0 a 10, sendo 0 "NÃO DEU RESULTADO ALGUM" </a:t>
              </a:r>
            </a:p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e dez “DEU MUITOS RESULTADOS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ângulo 2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9" name="Conector reto 58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637513" y="1570837"/>
            <a:ext cx="583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Quase metade dos entrevistados avaliaram a efetividade do Programa SEBRAETEC com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notas altas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. 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3465194301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Retângulo 61"/>
          <p:cNvSpPr/>
          <p:nvPr/>
        </p:nvSpPr>
        <p:spPr>
          <a:xfrm>
            <a:off x="3219710" y="3983672"/>
            <a:ext cx="514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12,1%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8551392" y="2055994"/>
            <a:ext cx="1286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40,5%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9993805" y="1651513"/>
            <a:ext cx="1415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47,4%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65" name="Chave Esquerda 64"/>
          <p:cNvSpPr/>
          <p:nvPr/>
        </p:nvSpPr>
        <p:spPr>
          <a:xfrm rot="5400000">
            <a:off x="5631894" y="2093006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have Esquerda 65"/>
          <p:cNvSpPr/>
          <p:nvPr/>
        </p:nvSpPr>
        <p:spPr>
          <a:xfrm rot="5400000">
            <a:off x="9026248" y="1971393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have Esquerda 66"/>
          <p:cNvSpPr/>
          <p:nvPr/>
        </p:nvSpPr>
        <p:spPr>
          <a:xfrm rot="5400000">
            <a:off x="10543309" y="158907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8,2</a:t>
            </a: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0381129" y="6516089"/>
            <a:ext cx="1810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3.725| NS/NR: 128</a:t>
            </a:r>
          </a:p>
        </p:txBody>
      </p:sp>
    </p:spTree>
    <p:extLst>
      <p:ext uri="{BB962C8B-B14F-4D97-AF65-F5344CB8AC3E}">
        <p14:creationId xmlns:p14="http://schemas.microsoft.com/office/powerpoint/2010/main" val="3462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1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00927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Agrupar 74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77" name="Retângulo 76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Q17 - O curso/consultoria que você fez deu resultados para sua empresa? Melhorou o seu negócio? Dê uma nota de 0 a 10, sendo 0 "NÃO DEU RESULTADO ALGUM" </a:t>
              </a:r>
            </a:p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e dez “DEU MUITOS RESULTADOS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78" name="Conector reto 77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CaixaDeTexto 78"/>
          <p:cNvSpPr txBox="1"/>
          <p:nvPr/>
        </p:nvSpPr>
        <p:spPr>
          <a:xfrm>
            <a:off x="10381130" y="6532987"/>
            <a:ext cx="1810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3.725| NS/NR: 128</a:t>
            </a:r>
          </a:p>
        </p:txBody>
      </p: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3463275009"/>
              </p:ext>
            </p:extLst>
          </p:nvPr>
        </p:nvGraphicFramePr>
        <p:xfrm>
          <a:off x="233983" y="1460310"/>
          <a:ext cx="11665296" cy="478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368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631" r="36403"/>
          <a:stretch/>
        </p:blipFill>
        <p:spPr>
          <a:xfrm>
            <a:off x="0" y="-9829"/>
            <a:ext cx="3905250" cy="6858000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V="1">
            <a:off x="3899807" y="1924050"/>
            <a:ext cx="0" cy="493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Retângulo 10"/>
          <p:cNvSpPr/>
          <p:nvPr/>
        </p:nvSpPr>
        <p:spPr>
          <a:xfrm rot="5400000" flipV="1">
            <a:off x="1856791" y="27994"/>
            <a:ext cx="2090060" cy="2034072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</a:t>
            </a:r>
          </a:p>
        </p:txBody>
      </p:sp>
      <p:sp>
        <p:nvSpPr>
          <p:cNvPr id="12" name="Triângulo Retângulo 11"/>
          <p:cNvSpPr/>
          <p:nvPr/>
        </p:nvSpPr>
        <p:spPr>
          <a:xfrm rot="10800000" flipH="1" flipV="1">
            <a:off x="0" y="4740767"/>
            <a:ext cx="2017332" cy="2107404"/>
          </a:xfrm>
          <a:prstGeom prst="rtTriangle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2" name="Agrupar 21"/>
          <p:cNvGrpSpPr/>
          <p:nvPr/>
        </p:nvGrpSpPr>
        <p:grpSpPr>
          <a:xfrm>
            <a:off x="324421" y="4918827"/>
            <a:ext cx="1368490" cy="1429592"/>
            <a:chOff x="133739" y="5033127"/>
            <a:chExt cx="1368490" cy="1429592"/>
          </a:xfrm>
        </p:grpSpPr>
        <p:sp>
          <p:nvSpPr>
            <p:cNvPr id="23" name="Triângulo Retângulo 22"/>
            <p:cNvSpPr>
              <a:spLocks noChangeAspect="1"/>
            </p:cNvSpPr>
            <p:nvPr/>
          </p:nvSpPr>
          <p:spPr>
            <a:xfrm rot="10800000" flipH="1" flipV="1">
              <a:off x="133739" y="5033127"/>
              <a:ext cx="1368490" cy="1429592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Triângulo Retângulo 23"/>
            <p:cNvSpPr>
              <a:spLocks noChangeAspect="1"/>
            </p:cNvSpPr>
            <p:nvPr/>
          </p:nvSpPr>
          <p:spPr>
            <a:xfrm rot="10800000" flipH="1" flipV="1">
              <a:off x="133739" y="5440732"/>
              <a:ext cx="978305" cy="102198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5" name="Triângulo Retângulo 24"/>
            <p:cNvSpPr>
              <a:spLocks noChangeAspect="1"/>
            </p:cNvSpPr>
            <p:nvPr/>
          </p:nvSpPr>
          <p:spPr>
            <a:xfrm rot="10800000" flipH="1" flipV="1">
              <a:off x="133739" y="5826919"/>
              <a:ext cx="608625" cy="635800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" name="Retângulo 34"/>
          <p:cNvSpPr/>
          <p:nvPr/>
        </p:nvSpPr>
        <p:spPr>
          <a:xfrm>
            <a:off x="3324225" y="214199"/>
            <a:ext cx="9010650" cy="883921"/>
          </a:xfrm>
          <a:prstGeom prst="rect">
            <a:avLst/>
          </a:prstGeom>
          <a:solidFill>
            <a:srgbClr val="FFF9E7"/>
          </a:solidFill>
          <a:ln w="19050">
            <a:solidFill>
              <a:srgbClr val="FFD9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2600" b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Pesquisa de Satisfação e Impacto SEBRAETEC</a:t>
            </a:r>
            <a:endParaRPr lang="pt-BR" sz="2800" i="1" dirty="0">
              <a:solidFill>
                <a:schemeClr val="tx1">
                  <a:lumMod val="65000"/>
                  <a:lumOff val="35000"/>
                </a:schemeClr>
              </a:solidFill>
              <a:cs typeface="Lucida Sans Unicode" panose="020B0602030504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178552" y="3583560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de dados: </a:t>
            </a:r>
            <a:r>
              <a:rPr lang="pt-BR" sz="1600" i="1" dirty="0">
                <a:solidFill>
                  <a:schemeClr val="bg1">
                    <a:lumMod val="50000"/>
                  </a:schemeClr>
                </a:solidFill>
              </a:rPr>
              <a:t>A base de dados utilizada foi fornecida em arquivo XLSX (Excel) contendo 28.120 registros. 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6873387" y="5974255"/>
            <a:ext cx="5060751" cy="813811"/>
            <a:chOff x="6873387" y="5974255"/>
            <a:chExt cx="5060751" cy="813811"/>
          </a:xfrm>
        </p:grpSpPr>
        <p:pic>
          <p:nvPicPr>
            <p:cNvPr id="20" name="Imagem 19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9020851" y="5974255"/>
              <a:ext cx="2913287" cy="813811"/>
            </a:xfrm>
            <a:prstGeom prst="rect">
              <a:avLst/>
            </a:prstGeom>
            <a:noFill/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387" y="6115432"/>
              <a:ext cx="945278" cy="527597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9502" y="6122414"/>
              <a:ext cx="989701" cy="523739"/>
            </a:xfrm>
            <a:prstGeom prst="rect">
              <a:avLst/>
            </a:prstGeom>
          </p:spPr>
        </p:pic>
      </p:grpSp>
      <p:pic>
        <p:nvPicPr>
          <p:cNvPr id="27" name="Imagem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6977" y="1174958"/>
            <a:ext cx="546950" cy="5469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178552" y="1529711"/>
                <a:ext cx="3009157" cy="665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𝑃𝑜𝑛𝑑𝑒𝑟𝑎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𝑃𝑜𝑝𝑢𝑙𝑎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çã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𝐴𝑚𝑜𝑠𝑡𝑟𝑎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552" y="1529711"/>
                <a:ext cx="3009157" cy="66511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298026" y="2194829"/>
                <a:ext cx="6096000" cy="11162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Sendo: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número do extrato da população formado pela variável UF (27);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População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quantidade de clientes no extrato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Amostra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quantidade de entrevistas realizadas no extrato </a:t>
                </a:r>
                <a14:m>
                  <m:oMath xmlns:m="http://schemas.openxmlformats.org/officeDocument/2006/math">
                    <m:r>
                      <a:rPr lang="pt-BR" sz="11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t-BR" sz="11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6" y="2194829"/>
                <a:ext cx="6096000" cy="1116203"/>
              </a:xfrm>
              <a:prstGeom prst="rect">
                <a:avLst/>
              </a:prstGeom>
              <a:blipFill>
                <a:blip r:embed="rId11" cstate="print"/>
                <a:stretch>
                  <a:fillRect b="-2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12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7010400" y="683283"/>
            <a:ext cx="5181599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Q17 - O curso/consultoria que você fez deu resultados para sua empresa? Melhorou o seu negócio? Dê uma nota de 0 a 10, sendo 0 "NÃO DEU RESULTADO ALGUM" e dez “DEU MUITOS RESULTADOS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tângulo 1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DA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EFETIVIDADE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 NA EMPRESA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173445" y="2908327"/>
            <a:ext cx="4643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A nota média para a </a:t>
            </a: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efetividade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do Programa SEBRAETEC apresenta tendência de 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crescimento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  <a:cs typeface="Aparajita" panose="020B0604020202020204" pitchFamily="34" charset="0"/>
              </a:rPr>
              <a:t> desde a primeira pesquisa realizada com atendidos em 2015.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981537383"/>
              </p:ext>
            </p:extLst>
          </p:nvPr>
        </p:nvGraphicFramePr>
        <p:xfrm>
          <a:off x="98611" y="1609136"/>
          <a:ext cx="6892739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2625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-8091" y="873567"/>
            <a:ext cx="2359868" cy="5583241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Q23.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 (a) recomendaria o curso/consultoria do SEBRAETEC para um amigo ou familiar? Atribua uma nota de 0 a 10, onde 0 significa </a:t>
              </a:r>
            </a:p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“NÃO RECOMENDARIA DE FORMA ALGUMA” e a nota 10 “COM CERTEZA RECOMENDARIA”?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2579717" y="1876559"/>
            <a:ext cx="615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Mais de 4 em cada 5 entrevistados mostraram-se promotores do Programa SEBRAETEC.</a:t>
            </a:r>
          </a:p>
        </p:txBody>
      </p:sp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648153057"/>
              </p:ext>
            </p:extLst>
          </p:nvPr>
        </p:nvGraphicFramePr>
        <p:xfrm>
          <a:off x="2928381" y="2137881"/>
          <a:ext cx="8636693" cy="393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tângulo 49"/>
          <p:cNvSpPr/>
          <p:nvPr/>
        </p:nvSpPr>
        <p:spPr>
          <a:xfrm>
            <a:off x="3148211" y="4628081"/>
            <a:ext cx="51449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DETRATORES: 3,9%</a:t>
            </a:r>
            <a:endParaRPr lang="pt-BR" sz="1500" dirty="0">
              <a:solidFill>
                <a:srgbClr val="F2395A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091067" y="4394463"/>
            <a:ext cx="1944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NEUTROS: 14,7%</a:t>
            </a:r>
            <a:endParaRPr lang="pt-BR" sz="1400" dirty="0">
              <a:solidFill>
                <a:srgbClr val="3BAB80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464784" y="1682191"/>
            <a:ext cx="2291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PROMOTORES: 81,5%</a:t>
            </a:r>
            <a:endParaRPr lang="pt-BR" sz="1400" dirty="0">
              <a:solidFill>
                <a:srgbClr val="637CCD"/>
              </a:solidFill>
            </a:endParaRPr>
          </a:p>
        </p:txBody>
      </p:sp>
      <p:sp>
        <p:nvSpPr>
          <p:cNvPr id="56" name="Chave Esquerda 55"/>
          <p:cNvSpPr/>
          <p:nvPr/>
        </p:nvSpPr>
        <p:spPr>
          <a:xfrm rot="5400000">
            <a:off x="5560396" y="2586687"/>
            <a:ext cx="205272" cy="502964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have Esquerda 56"/>
          <p:cNvSpPr/>
          <p:nvPr/>
        </p:nvSpPr>
        <p:spPr>
          <a:xfrm rot="5400000">
            <a:off x="8969507" y="4204950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have Esquerda 57"/>
          <p:cNvSpPr/>
          <p:nvPr/>
        </p:nvSpPr>
        <p:spPr>
          <a:xfrm rot="5400000">
            <a:off x="10516626" y="1493128"/>
            <a:ext cx="187870" cy="128687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179163" y="3147179"/>
            <a:ext cx="1980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NPS</a:t>
            </a:r>
          </a:p>
          <a:p>
            <a:endParaRPr lang="pt-BR" sz="2000" dirty="0"/>
          </a:p>
          <a:p>
            <a:pPr algn="ctr"/>
            <a:r>
              <a:rPr lang="pt-BR" sz="4000" dirty="0">
                <a:solidFill>
                  <a:srgbClr val="093D88"/>
                </a:solidFill>
              </a:rPr>
              <a:t>77,6</a:t>
            </a: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77" y="1614654"/>
            <a:ext cx="931331" cy="93133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0415918" y="6532987"/>
            <a:ext cx="1776081" cy="28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3.851| NS/NR: 02</a:t>
            </a:r>
          </a:p>
        </p:txBody>
      </p:sp>
    </p:spTree>
    <p:extLst>
      <p:ext uri="{BB962C8B-B14F-4D97-AF65-F5344CB8AC3E}">
        <p14:creationId xmlns:p14="http://schemas.microsoft.com/office/powerpoint/2010/main" val="18088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Q23. O(A) Sr (a) recomendaria o curso/consultoria do SEBRAETEC para um amigo ou familiar?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  <a:p>
            <a:pPr algn="ctr"/>
            <a:endParaRPr lang="pt-BR" sz="2000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10290412" y="6499119"/>
            <a:ext cx="1901588" cy="28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3.851| NS/NR: 02</a:t>
            </a:r>
          </a:p>
        </p:txBody>
      </p:sp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3463275009"/>
              </p:ext>
            </p:extLst>
          </p:nvPr>
        </p:nvGraphicFramePr>
        <p:xfrm>
          <a:off x="233983" y="1460310"/>
          <a:ext cx="11665296" cy="478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61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Q23. O(A) Sr (a) recomendaria o curso/consultoria do SEBRAETEC para um amigo ou familiar? Atribua uma nota de 0 a 10, onde 0 significa “NÃO RECOMENDARIA DE FORMA ALGUMA” e a nota 10 “COM CERTEZA RECOMENDARIA”?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RECOMENDAÇÃO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DO SEBRAETEC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m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94" y="1403105"/>
            <a:ext cx="688741" cy="688741"/>
          </a:xfrm>
          <a:prstGeom prst="rect">
            <a:avLst/>
          </a:prstGeom>
        </p:spPr>
      </p:pic>
      <p:sp>
        <p:nvSpPr>
          <p:cNvPr id="50" name="CaixaDeTexto 49"/>
          <p:cNvSpPr txBox="1"/>
          <p:nvPr/>
        </p:nvSpPr>
        <p:spPr>
          <a:xfrm>
            <a:off x="1281669" y="1720333"/>
            <a:ext cx="266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Evolução do NPS</a:t>
            </a:r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val="1032274593"/>
              </p:ext>
            </p:extLst>
          </p:nvPr>
        </p:nvGraphicFramePr>
        <p:xfrm>
          <a:off x="2352248" y="1720332"/>
          <a:ext cx="8490145" cy="481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84663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881426"/>
            <a:chOff x="0" y="-16629"/>
            <a:chExt cx="12192000" cy="68814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21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 flipH="1">
              <a:off x="5151962" y="-8316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035121" y="0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/>
            <p:nvPr/>
          </p:nvCxnSpPr>
          <p:spPr>
            <a:xfrm flipV="1">
              <a:off x="5133197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04" y="6033596"/>
              <a:ext cx="2026144" cy="66675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6472695" y="5300707"/>
            <a:ext cx="5138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cs typeface="Aparajita" panose="020B0604020202020204" pitchFamily="34" charset="0"/>
              </a:rPr>
              <a:t>Problemas durante a realização do SEBRAETEC</a:t>
            </a:r>
          </a:p>
        </p:txBody>
      </p:sp>
    </p:spTree>
    <p:extLst>
      <p:ext uri="{BB962C8B-B14F-4D97-AF65-F5344CB8AC3E}">
        <p14:creationId xmlns:p14="http://schemas.microsoft.com/office/powerpoint/2010/main" val="3090828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Q10.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6" name="Retângulo 35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4" name="Conector reto 43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3064021558"/>
              </p:ext>
            </p:extLst>
          </p:nvPr>
        </p:nvGraphicFramePr>
        <p:xfrm>
          <a:off x="778690" y="1495910"/>
          <a:ext cx="10001400" cy="452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9251064" y="5614823"/>
            <a:ext cx="943546" cy="3548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Quais?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46" y="5915208"/>
            <a:ext cx="324000" cy="324000"/>
          </a:xfrm>
          <a:prstGeom prst="rect">
            <a:avLst/>
          </a:prstGeom>
        </p:spPr>
      </p:pic>
      <p:sp>
        <p:nvSpPr>
          <p:cNvPr id="61" name="CaixaDeTexto 60"/>
          <p:cNvSpPr txBox="1"/>
          <p:nvPr/>
        </p:nvSpPr>
        <p:spPr>
          <a:xfrm>
            <a:off x="11163300" y="6575509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21126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Q10.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OUTROS PROBLEMAS. QUAIS?</a:t>
            </a:r>
          </a:p>
        </p:txBody>
      </p:sp>
      <p:sp>
        <p:nvSpPr>
          <p:cNvPr id="35" name="Retângulo 34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1041038" y="6567358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159</a:t>
            </a:r>
          </a:p>
        </p:txBody>
      </p:sp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2104" y="34721"/>
            <a:ext cx="610384" cy="610384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711982834"/>
              </p:ext>
            </p:extLst>
          </p:nvPr>
        </p:nvGraphicFramePr>
        <p:xfrm>
          <a:off x="301536" y="869164"/>
          <a:ext cx="11300604" cy="585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394251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Q10.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48645"/>
              </p:ext>
            </p:extLst>
          </p:nvPr>
        </p:nvGraphicFramePr>
        <p:xfrm>
          <a:off x="81888" y="1380376"/>
          <a:ext cx="11887205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7899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2281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teve problemas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Carga horária não adequada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Consultores sem conhecimento técnico suficiente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Poucas opções de horários para realização da consultoria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Outros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08006"/>
                  </a:ext>
                </a:extLst>
              </a:tr>
            </a:tbl>
          </a:graphicData>
        </a:graphic>
      </p:graphicFrame>
      <p:sp>
        <p:nvSpPr>
          <p:cNvPr id="35" name="CaixaDeTexto 34"/>
          <p:cNvSpPr txBox="1"/>
          <p:nvPr/>
        </p:nvSpPr>
        <p:spPr>
          <a:xfrm>
            <a:off x="11041038" y="6567358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sp>
        <p:nvSpPr>
          <p:cNvPr id="27" name="Retângulo 26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30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Q10. Ocorreu algum problema durante a realização do curso/consultoria SEBRAETEC?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graphicFrame>
        <p:nvGraphicFramePr>
          <p:cNvPr id="34" name="Gráfico 33"/>
          <p:cNvGraphicFramePr/>
          <p:nvPr>
            <p:extLst>
              <p:ext uri="{D42A27DB-BD31-4B8C-83A1-F6EECF244321}">
                <p14:modId xmlns:p14="http://schemas.microsoft.com/office/powerpoint/2010/main" val="2427850380"/>
              </p:ext>
            </p:extLst>
          </p:nvPr>
        </p:nvGraphicFramePr>
        <p:xfrm>
          <a:off x="402336" y="1413163"/>
          <a:ext cx="11338560" cy="481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51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581775" y="0"/>
            <a:ext cx="5610225" cy="6864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34782989"/>
              </p:ext>
            </p:extLst>
          </p:nvPr>
        </p:nvGraphicFramePr>
        <p:xfrm>
          <a:off x="6327772" y="2018102"/>
          <a:ext cx="5448301" cy="420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3560273698"/>
              </p:ext>
            </p:extLst>
          </p:nvPr>
        </p:nvGraphicFramePr>
        <p:xfrm>
          <a:off x="338482" y="2141379"/>
          <a:ext cx="5281268" cy="412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0" y="1343891"/>
            <a:ext cx="3530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Os problemas foram solucionados?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Q11. Os problemas foram solucionados?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PROBLEMAS DURANTE A REALIZAÇÃO DO SEBRAETEC</a:t>
            </a:r>
          </a:p>
        </p:txBody>
      </p:sp>
      <p:sp>
        <p:nvSpPr>
          <p:cNvPr id="35" name="Retângulo 34">
            <a:hlinkClick r:id="rId5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37" name="Conector reto 3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4768852" y="6273756"/>
            <a:ext cx="85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205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1412104" y="6286080"/>
            <a:ext cx="779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35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619750" y="6563043"/>
            <a:ext cx="6572250" cy="3017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Q11.1. Por que os problemas foram solucionados apenas em parte?</a:t>
            </a:r>
            <a:endParaRPr lang="pt-BR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3246800" y="1286574"/>
            <a:ext cx="8529273" cy="3050157"/>
            <a:chOff x="3246800" y="1286574"/>
            <a:chExt cx="8529273" cy="3050157"/>
          </a:xfrm>
        </p:grpSpPr>
        <p:sp>
          <p:nvSpPr>
            <p:cNvPr id="24" name="CaixaDeTexto 23"/>
            <p:cNvSpPr txBox="1"/>
            <p:nvPr/>
          </p:nvSpPr>
          <p:spPr>
            <a:xfrm>
              <a:off x="6992219" y="1286574"/>
              <a:ext cx="4783854" cy="5539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D966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pt-BR" sz="1500" b="1" i="1" dirty="0">
                  <a:solidFill>
                    <a:schemeClr val="accent5">
                      <a:lumMod val="75000"/>
                    </a:schemeClr>
                  </a:solidFill>
                </a:rPr>
                <a:t>Por qual motivo foram solucionados apenas parcialmente?</a:t>
              </a:r>
            </a:p>
          </p:txBody>
        </p:sp>
        <p:cxnSp>
          <p:nvCxnSpPr>
            <p:cNvPr id="25" name="Conector reto 24"/>
            <p:cNvCxnSpPr/>
            <p:nvPr/>
          </p:nvCxnSpPr>
          <p:spPr>
            <a:xfrm rot="16200000" flipH="1" flipV="1">
              <a:off x="3602474" y="3972405"/>
              <a:ext cx="8652" cy="720000"/>
            </a:xfrm>
            <a:prstGeom prst="line">
              <a:avLst/>
            </a:prstGeom>
            <a:ln w="38100">
              <a:solidFill>
                <a:srgbClr val="FFD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V="1">
              <a:off x="3606800" y="1440745"/>
              <a:ext cx="3385420" cy="2890417"/>
            </a:xfrm>
            <a:prstGeom prst="line">
              <a:avLst/>
            </a:prstGeom>
            <a:ln w="38100">
              <a:solidFill>
                <a:srgbClr val="FFD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2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284856" y="3603281"/>
            <a:ext cx="5837145" cy="118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7115175" y="429937"/>
            <a:ext cx="5076824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3" name="Conector reto 22"/>
          <p:cNvCxnSpPr/>
          <p:nvPr/>
        </p:nvCxnSpPr>
        <p:spPr>
          <a:xfrm rot="16200000" flipV="1">
            <a:off x="4190687" y="3838811"/>
            <a:ext cx="5837145" cy="118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Aparajita" panose="020B0604020202020204" pitchFamily="34" charset="0"/>
              </a:rPr>
              <a:t>PARTICIPAÇÃO NO PROGRAMA SEBRAETEC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302287" y="3061112"/>
            <a:ext cx="4352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rgbClr val="5B697C"/>
                </a:solidFill>
                <a:cs typeface="Aparajita" panose="020B0604020202020204" pitchFamily="34" charset="0"/>
              </a:rPr>
              <a:t>Mais de 80% dos entrevistados confirmaram ter participado do SEBRAETEC em 2019.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1117878" y="649605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5.780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2011"/>
            <a:ext cx="12200090" cy="301718"/>
            <a:chOff x="-8090" y="6562011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2011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anose="02020603050405020304" pitchFamily="18" charset="0"/>
                </a:rPr>
                <a:t>1  O(a) </a:t>
              </a:r>
              <a:r>
                <a:rPr lang="pt-BR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anose="02020603050405020304" pitchFamily="18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anose="02020603050405020304" pitchFamily="18" charset="0"/>
                </a:rPr>
                <a:t>(a) confirma ter participado do programa </a:t>
              </a:r>
              <a:r>
                <a:rPr lang="pt-BR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anose="02020603050405020304" pitchFamily="18" charset="0"/>
                </a:rPr>
                <a:t>SebraeTec</a:t>
              </a:r>
              <a:r>
                <a: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Times New Roman" panose="02020603050405020304" pitchFamily="18" charset="0"/>
                </a:rPr>
                <a:t> em 2019?</a:t>
              </a:r>
              <a:endPara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123106748"/>
              </p:ext>
            </p:extLst>
          </p:nvPr>
        </p:nvGraphicFramePr>
        <p:xfrm>
          <a:off x="285750" y="1046880"/>
          <a:ext cx="6305550" cy="521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146171" y="3656224"/>
            <a:ext cx="195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A6A6A6"/>
                </a:solidFill>
              </a:rPr>
              <a:t>Participaram  do SEBRAETEC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284856" y="2893888"/>
            <a:ext cx="1676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00B050"/>
                </a:solidFill>
              </a:rPr>
              <a:t>81,5%</a:t>
            </a:r>
          </a:p>
        </p:txBody>
      </p:sp>
    </p:spTree>
    <p:extLst>
      <p:ext uri="{BB962C8B-B14F-4D97-AF65-F5344CB8AC3E}">
        <p14:creationId xmlns:p14="http://schemas.microsoft.com/office/powerpoint/2010/main" val="1433961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881426"/>
            <a:chOff x="0" y="-16629"/>
            <a:chExt cx="12192000" cy="68814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21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 flipH="1">
              <a:off x="5151962" y="-8316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035121" y="0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/>
            <p:nvPr/>
          </p:nvCxnSpPr>
          <p:spPr>
            <a:xfrm flipV="1">
              <a:off x="5133197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04" y="6033596"/>
              <a:ext cx="2026144" cy="66675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6472695" y="5300707"/>
            <a:ext cx="5138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cs typeface="Aparajita" panose="020B0604020202020204" pitchFamily="34" charset="0"/>
              </a:rPr>
              <a:t>Retorno do valor investido no SEBRAETEC</a:t>
            </a:r>
          </a:p>
        </p:txBody>
      </p:sp>
    </p:spTree>
    <p:extLst>
      <p:ext uri="{BB962C8B-B14F-4D97-AF65-F5344CB8AC3E}">
        <p14:creationId xmlns:p14="http://schemas.microsoft.com/office/powerpoint/2010/main" val="529606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7091082" y="683283"/>
            <a:ext cx="5100917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Q15.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567229557"/>
              </p:ext>
            </p:extLst>
          </p:nvPr>
        </p:nvGraphicFramePr>
        <p:xfrm>
          <a:off x="371475" y="1226940"/>
          <a:ext cx="6719607" cy="489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7198659" y="1846951"/>
            <a:ext cx="4823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Mais de metade dos entrevistados considerou o preço do serviço </a:t>
            </a:r>
            <a:r>
              <a:rPr lang="pt-BR" sz="2000" b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adequado</a:t>
            </a: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. Outra parcela considerável – cerca de ¼ dos entrevistados - não teve custos com o SEBRAETEC.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897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4" name="Conector reto 53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2053419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Q15.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-1" y="81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96705"/>
              </p:ext>
            </p:extLst>
          </p:nvPr>
        </p:nvGraphicFramePr>
        <p:xfrm>
          <a:off x="125939" y="1921769"/>
          <a:ext cx="11870442" cy="3395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56">
                  <a:extLst>
                    <a:ext uri="{9D8B030D-6E8A-4147-A177-3AD203B41FA5}">
                      <a16:colId xmlns:a16="http://schemas.microsoft.com/office/drawing/2014/main" val="3013866884"/>
                    </a:ext>
                  </a:extLst>
                </a:gridCol>
                <a:gridCol w="398711">
                  <a:extLst>
                    <a:ext uri="{9D8B030D-6E8A-4147-A177-3AD203B41FA5}">
                      <a16:colId xmlns:a16="http://schemas.microsoft.com/office/drawing/2014/main" val="4140604875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230825469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2259922337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2865208049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686377272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106178446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3036105036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3053287214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929616983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539172244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634472188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745091258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3894724762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3009771416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2205432944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588565053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3910217610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422581013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2312112192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725508454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670482447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1027935280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524735393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4057641510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3643486645"/>
                    </a:ext>
                  </a:extLst>
                </a:gridCol>
                <a:gridCol w="404575">
                  <a:extLst>
                    <a:ext uri="{9D8B030D-6E8A-4147-A177-3AD203B41FA5}">
                      <a16:colId xmlns:a16="http://schemas.microsoft.com/office/drawing/2014/main" val="911104454"/>
                    </a:ext>
                  </a:extLst>
                </a:gridCol>
              </a:tblGrid>
              <a:tr h="458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71917"/>
                  </a:ext>
                </a:extLst>
              </a:tr>
              <a:tr h="582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Barato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913219"/>
                  </a:ext>
                </a:extLst>
              </a:tr>
              <a:tr h="582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Adequado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81030"/>
                  </a:ext>
                </a:extLst>
              </a:tr>
              <a:tr h="582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715501"/>
                  </a:ext>
                </a:extLst>
              </a:tr>
              <a:tr h="606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teve custo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88121"/>
                  </a:ext>
                </a:extLst>
              </a:tr>
              <a:tr h="5827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sabe/Não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993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13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Q15. Em relação, ao valor cobrado o(a) </a:t>
              </a:r>
              <a:r>
                <a:rPr lang="pt-BR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</a:t>
              </a: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(a) acredita que o programa SEBRAETEC teve um preço: </a:t>
              </a:r>
              <a:endPara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72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AVALIAÇÃO DO </a:t>
            </a:r>
            <a:r>
              <a:rPr lang="pt-BR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PREÇO</a:t>
            </a:r>
            <a:r>
              <a:rPr lang="pt-BR" sz="2000" b="1" dirty="0">
                <a:solidFill>
                  <a:schemeClr val="bg1"/>
                </a:solidFill>
              </a:rPr>
              <a:t> COBRADO NO PROGRAMA SEBRAETEC</a:t>
            </a:r>
          </a:p>
        </p:txBody>
      </p: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5" name="Retângulo 3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06642189"/>
              </p:ext>
            </p:extLst>
          </p:nvPr>
        </p:nvGraphicFramePr>
        <p:xfrm>
          <a:off x="98613" y="1121081"/>
          <a:ext cx="11833412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3722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7248526" y="683283"/>
            <a:ext cx="4943474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Q16. O valor investido para participar do Sebraetec foi retornado para a empresa (com aumento das vendas, melhora da qualidade, aumento da produtividade)?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3523365195"/>
              </p:ext>
            </p:extLst>
          </p:nvPr>
        </p:nvGraphicFramePr>
        <p:xfrm>
          <a:off x="371475" y="1226940"/>
          <a:ext cx="6719607" cy="489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7342094" y="2044174"/>
            <a:ext cx="4607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Cerca de </a:t>
            </a:r>
            <a:r>
              <a:rPr lang="pt-BR" sz="2000" b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¾ dos entrevistados </a:t>
            </a: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que realizaram investimento financeiro no SEBRAETEC afirmaram que o valor investido </a:t>
            </a:r>
            <a:r>
              <a:rPr lang="pt-BR" sz="2000" b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retornou para a empresa</a:t>
            </a: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, seja em aumento de vendas, melhora na qualidade dos serviços prestados, aumento da produtividade, etc.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8970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RETORNO DO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VALOR INVESTIDO </a:t>
            </a:r>
            <a:r>
              <a:rPr lang="pt-BR" sz="2000" b="1" dirty="0">
                <a:solidFill>
                  <a:schemeClr val="bg1"/>
                </a:solidFill>
              </a:rPr>
              <a:t>NO PROGRAMA SEBRAETEC</a:t>
            </a: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3.124</a:t>
            </a:r>
          </a:p>
        </p:txBody>
      </p:sp>
    </p:spTree>
    <p:extLst>
      <p:ext uri="{BB962C8B-B14F-4D97-AF65-F5344CB8AC3E}">
        <p14:creationId xmlns:p14="http://schemas.microsoft.com/office/powerpoint/2010/main" val="28743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Q16. O valor investido para participar do Sebraetec foi retornado para a empresa (com aumento das vendas, melhora da qualidade, aumento da produtividade)?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-1" y="81076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RETORNO DO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VALOR INVESTIDO </a:t>
            </a:r>
            <a:r>
              <a:rPr lang="pt-BR" sz="2000" b="1" dirty="0">
                <a:solidFill>
                  <a:schemeClr val="bg1"/>
                </a:solidFill>
              </a:rPr>
              <a:t>NO PROGRAMA SEBRAETEC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3.124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42544"/>
              </p:ext>
            </p:extLst>
          </p:nvPr>
        </p:nvGraphicFramePr>
        <p:xfrm>
          <a:off x="125950" y="1921769"/>
          <a:ext cx="11747601" cy="2614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709">
                  <a:extLst>
                    <a:ext uri="{9D8B030D-6E8A-4147-A177-3AD203B41FA5}">
                      <a16:colId xmlns:a16="http://schemas.microsoft.com/office/drawing/2014/main" val="3013866884"/>
                    </a:ext>
                  </a:extLst>
                </a:gridCol>
                <a:gridCol w="408508">
                  <a:extLst>
                    <a:ext uri="{9D8B030D-6E8A-4147-A177-3AD203B41FA5}">
                      <a16:colId xmlns:a16="http://schemas.microsoft.com/office/drawing/2014/main" val="4140604875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230825469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2259922337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2865208049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686377272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106178446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3036105036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3053287214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929616983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539172244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634472188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745091258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3894724762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3009771416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2205432944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588565053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3910217610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422581013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2312112192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725508454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670482447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1027935280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524735393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4057641510"/>
                    </a:ext>
                  </a:extLst>
                </a:gridCol>
                <a:gridCol w="414516">
                  <a:extLst>
                    <a:ext uri="{9D8B030D-6E8A-4147-A177-3AD203B41FA5}">
                      <a16:colId xmlns:a16="http://schemas.microsoft.com/office/drawing/2014/main" val="3643486645"/>
                    </a:ext>
                  </a:extLst>
                </a:gridCol>
              </a:tblGrid>
              <a:tr h="7236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71917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13219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81030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sabe/ 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993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58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2805954" y="1564312"/>
            <a:ext cx="5844988" cy="1555405"/>
            <a:chOff x="2805954" y="1564312"/>
            <a:chExt cx="5844988" cy="1555405"/>
          </a:xfrm>
        </p:grpSpPr>
        <p:sp>
          <p:nvSpPr>
            <p:cNvPr id="2" name="Retângulo 1"/>
            <p:cNvSpPr/>
            <p:nvPr/>
          </p:nvSpPr>
          <p:spPr>
            <a:xfrm>
              <a:off x="2805954" y="1564312"/>
              <a:ext cx="5844988" cy="15554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olchete Direito 3"/>
            <p:cNvSpPr/>
            <p:nvPr/>
          </p:nvSpPr>
          <p:spPr>
            <a:xfrm>
              <a:off x="7198659" y="1708817"/>
              <a:ext cx="144331" cy="1266394"/>
            </a:xfrm>
            <a:prstGeom prst="rightBracket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342990" y="2080404"/>
              <a:ext cx="117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i="1" dirty="0">
                  <a:solidFill>
                    <a:schemeClr val="accent6">
                      <a:lumMod val="50000"/>
                    </a:schemeClr>
                  </a:solidFill>
                </a:rPr>
                <a:t>47,3%</a:t>
              </a: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Q16.1. Quanto tempo levou para que seu investimento retornasse para a empresa?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2495154645"/>
              </p:ext>
            </p:extLst>
          </p:nvPr>
        </p:nvGraphicFramePr>
        <p:xfrm>
          <a:off x="4918" y="1329208"/>
          <a:ext cx="7113057" cy="489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5576942" y="4589782"/>
            <a:ext cx="588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Quase metade dos entrevistados – 47,3% - perceberam retorno do valor investido no SEBRAETEC </a:t>
            </a:r>
            <a:r>
              <a:rPr lang="pt-BR" sz="2000" b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nos seis primeiros meses </a:t>
            </a:r>
            <a:r>
              <a:rPr lang="pt-BR" sz="2000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após a realização do Programa. 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8970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PERIODO DE TEMPO PARA RETORNO DO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VALOR INVESTIDO </a:t>
            </a:r>
            <a:r>
              <a:rPr lang="pt-BR" sz="2000" b="1" dirty="0">
                <a:solidFill>
                  <a:schemeClr val="bg1"/>
                </a:solidFill>
              </a:rPr>
              <a:t>NO PROGRAMA SEBRAETEC</a:t>
            </a: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2.247</a:t>
            </a:r>
          </a:p>
        </p:txBody>
      </p:sp>
    </p:spTree>
    <p:extLst>
      <p:ext uri="{BB962C8B-B14F-4D97-AF65-F5344CB8AC3E}">
        <p14:creationId xmlns:p14="http://schemas.microsoft.com/office/powerpoint/2010/main" val="10895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Q16.1. Quanto tempo levou para que seu investimento retornasse para a empresa?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-1" y="81076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PERIODO DE TEMPO PARA RETORNO DO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VALOR INVESTIDO </a:t>
            </a:r>
            <a:r>
              <a:rPr lang="pt-BR" sz="2000" b="1" dirty="0">
                <a:solidFill>
                  <a:schemeClr val="bg1"/>
                </a:solidFill>
              </a:rPr>
              <a:t>NO PROGRAMA SEBRAETEC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2.247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8666"/>
              </p:ext>
            </p:extLst>
          </p:nvPr>
        </p:nvGraphicFramePr>
        <p:xfrm>
          <a:off x="191074" y="1619683"/>
          <a:ext cx="11778012" cy="4505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310">
                  <a:extLst>
                    <a:ext uri="{9D8B030D-6E8A-4147-A177-3AD203B41FA5}">
                      <a16:colId xmlns:a16="http://schemas.microsoft.com/office/drawing/2014/main" val="3013866884"/>
                    </a:ext>
                  </a:extLst>
                </a:gridCol>
                <a:gridCol w="409566">
                  <a:extLst>
                    <a:ext uri="{9D8B030D-6E8A-4147-A177-3AD203B41FA5}">
                      <a16:colId xmlns:a16="http://schemas.microsoft.com/office/drawing/2014/main" val="4140604875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230825469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2259922337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2865208049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686377272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106178446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3036105036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3053287214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929616983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539172244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634472188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745091258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3894724762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3009771416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2205432944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588565053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3910217610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422581013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2312112192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725508454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670482447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1027935280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524735393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4057641510"/>
                    </a:ext>
                  </a:extLst>
                </a:gridCol>
                <a:gridCol w="415589">
                  <a:extLst>
                    <a:ext uri="{9D8B030D-6E8A-4147-A177-3AD203B41FA5}">
                      <a16:colId xmlns:a16="http://schemas.microsoft.com/office/drawing/2014/main" val="3643486645"/>
                    </a:ext>
                  </a:extLst>
                </a:gridCol>
              </a:tblGrid>
              <a:tr h="72361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71917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Menos de 3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13219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3 e 6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81030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6 e 9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32548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 9 e 12 meses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77776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Mais de 12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meses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52482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sabe/ Não respondeu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169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28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881426"/>
            <a:chOff x="0" y="-16629"/>
            <a:chExt cx="12192000" cy="68814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21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 flipH="1">
              <a:off x="5151962" y="-8316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035121" y="0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/>
            <p:nvPr/>
          </p:nvCxnSpPr>
          <p:spPr>
            <a:xfrm flipV="1">
              <a:off x="5133197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04" y="6033596"/>
              <a:ext cx="2026144" cy="66675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6410325" y="5319757"/>
            <a:ext cx="5333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realizadas na empresa após o SEBRAETEC</a:t>
            </a:r>
          </a:p>
        </p:txBody>
      </p:sp>
    </p:spTree>
    <p:extLst>
      <p:ext uri="{BB962C8B-B14F-4D97-AF65-F5344CB8AC3E}">
        <p14:creationId xmlns:p14="http://schemas.microsoft.com/office/powerpoint/2010/main" val="3899292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07090" y="1585406"/>
            <a:ext cx="6633716" cy="690113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>
                <a:solidFill>
                  <a:schemeClr val="accent5"/>
                </a:solidFill>
              </a:rPr>
              <a:t>INOVAÇÕES</a:t>
            </a:r>
          </a:p>
          <a:p>
            <a:pPr algn="r"/>
            <a:r>
              <a:rPr lang="pt-BR" dirty="0">
                <a:solidFill>
                  <a:schemeClr val="accent5"/>
                </a:solidFill>
              </a:rPr>
              <a:t>DE PRODUTO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907089" y="2322376"/>
            <a:ext cx="6633716" cy="1411007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>
                <a:solidFill>
                  <a:schemeClr val="accent2"/>
                </a:solidFill>
              </a:rPr>
              <a:t>INOVAÇÕES</a:t>
            </a:r>
          </a:p>
          <a:p>
            <a:pPr algn="r"/>
            <a:r>
              <a:rPr lang="pt-BR" dirty="0">
                <a:solidFill>
                  <a:schemeClr val="accent2"/>
                </a:solidFill>
              </a:rPr>
              <a:t>DE PROCESSO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3907088" y="3780241"/>
            <a:ext cx="6633716" cy="1048698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INOVAÇÕES</a:t>
            </a:r>
          </a:p>
          <a:p>
            <a:pPr algn="r"/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ORGANIZACIONAIS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3907087" y="4875796"/>
            <a:ext cx="6633716" cy="725143"/>
          </a:xfrm>
          <a:prstGeom prst="rect">
            <a:avLst/>
          </a:prstGeom>
          <a:gradFill flip="none" rotWithShape="1">
            <a:gsLst>
              <a:gs pos="0">
                <a:srgbClr val="ADB9CA">
                  <a:tint val="66000"/>
                  <a:satMod val="160000"/>
                </a:srgbClr>
              </a:gs>
              <a:gs pos="50000">
                <a:srgbClr val="ADB9CA">
                  <a:tint val="44500"/>
                  <a:satMod val="160000"/>
                </a:srgbClr>
              </a:gs>
              <a:gs pos="100000">
                <a:srgbClr val="ADB9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>
                <a:solidFill>
                  <a:srgbClr val="FFFF00"/>
                </a:solidFill>
              </a:rPr>
              <a:t>INOVAÇÕES</a:t>
            </a:r>
          </a:p>
          <a:p>
            <a:pPr algn="r"/>
            <a:r>
              <a:rPr lang="pt-BR" dirty="0">
                <a:solidFill>
                  <a:srgbClr val="FFFF00"/>
                </a:solidFill>
              </a:rPr>
              <a:t>DE MARKETING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Q18 - Eu vou citar algumas mudanças que o(a) Sr(a)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val="3238228985"/>
              </p:ext>
            </p:extLst>
          </p:nvPr>
        </p:nvGraphicFramePr>
        <p:xfrm>
          <a:off x="194049" y="1423984"/>
          <a:ext cx="8724988" cy="464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NA EMPRESA APÓS O SEBRAETEC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1" name="Conector reto 30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3967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9" grpId="0" build="p" animBg="1"/>
      <p:bldP spid="33" grpId="0" build="p" animBg="1"/>
      <p:bldP spid="3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7792481" y="952311"/>
            <a:ext cx="4399517" cy="5609699"/>
          </a:xfrm>
          <a:prstGeom prst="rect">
            <a:avLst/>
          </a:prstGeom>
          <a:pattFill prst="dk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Q6.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4857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hlinkClick r:id="rId5" action="ppaction://hlinksldjump"/>
          </p:cNvPr>
          <p:cNvSpPr/>
          <p:nvPr/>
        </p:nvSpPr>
        <p:spPr>
          <a:xfrm>
            <a:off x="3116502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311650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8031337" y="1453806"/>
            <a:ext cx="3921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Quase 2 em cada 5 entrevistados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solicitaram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 participação no SEBRAETEC.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cs typeface="Aparajit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Já cerca de 45% dos entrevistados 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foram indicados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pelo SEBRAE ou por algum consultor do SEBRAE.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7787091" y="950295"/>
            <a:ext cx="0" cy="56117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Agrupar 26"/>
          <p:cNvGrpSpPr/>
          <p:nvPr/>
        </p:nvGrpSpPr>
        <p:grpSpPr>
          <a:xfrm>
            <a:off x="4243448" y="4475069"/>
            <a:ext cx="5526218" cy="1837210"/>
            <a:chOff x="4543681" y="4647513"/>
            <a:chExt cx="5526218" cy="1837210"/>
          </a:xfrm>
        </p:grpSpPr>
        <p:sp>
          <p:nvSpPr>
            <p:cNvPr id="26" name="Retângulo 25"/>
            <p:cNvSpPr/>
            <p:nvPr/>
          </p:nvSpPr>
          <p:spPr>
            <a:xfrm>
              <a:off x="7199378" y="4647513"/>
              <a:ext cx="2742481" cy="1837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8759361" y="4772426"/>
              <a:ext cx="1310538" cy="1653244"/>
              <a:chOff x="7534309" y="4574067"/>
              <a:chExt cx="1310538" cy="1653244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6280" y="4574067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1" name="CaixaDeTexto 10"/>
              <p:cNvSpPr txBox="1"/>
              <p:nvPr/>
            </p:nvSpPr>
            <p:spPr>
              <a:xfrm>
                <a:off x="7534309" y="5298707"/>
                <a:ext cx="1284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Indicação de amigo/familiar</a:t>
                </a: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7559907" y="5673313"/>
                <a:ext cx="12849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>
                    <a:solidFill>
                      <a:schemeClr val="bg1">
                        <a:lumMod val="50000"/>
                      </a:schemeClr>
                    </a:solidFill>
                    <a:cs typeface="Andalus" panose="02020603050405020304" pitchFamily="18" charset="-78"/>
                  </a:rPr>
                  <a:t>4,2%</a:t>
                </a: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7314285" y="4772426"/>
              <a:ext cx="1338729" cy="1658349"/>
              <a:chOff x="10292280" y="4528114"/>
              <a:chExt cx="1338729" cy="1658349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74750" y="4528114"/>
                <a:ext cx="720000" cy="720000"/>
              </a:xfrm>
              <a:prstGeom prst="rect">
                <a:avLst/>
              </a:prstGeom>
            </p:spPr>
          </p:pic>
          <p:sp>
            <p:nvSpPr>
              <p:cNvPr id="28" name="CaixaDeTexto 27"/>
              <p:cNvSpPr txBox="1"/>
              <p:nvPr/>
            </p:nvSpPr>
            <p:spPr>
              <a:xfrm>
                <a:off x="10292280" y="5252754"/>
                <a:ext cx="1284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i="1" dirty="0">
                    <a:solidFill>
                      <a:schemeClr val="bg2">
                        <a:lumMod val="25000"/>
                      </a:schemeClr>
                    </a:solidFill>
                  </a:rPr>
                  <a:t>Indicação de outra instituição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10346069" y="5632465"/>
                <a:ext cx="12849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>
                    <a:solidFill>
                      <a:schemeClr val="bg1">
                        <a:lumMod val="50000"/>
                      </a:schemeClr>
                    </a:solidFill>
                    <a:cs typeface="Andalus" panose="02020603050405020304" pitchFamily="18" charset="-78"/>
                  </a:rPr>
                  <a:t>9,5%</a:t>
                </a:r>
              </a:p>
            </p:txBody>
          </p:sp>
        </p:grpSp>
        <p:cxnSp>
          <p:nvCxnSpPr>
            <p:cNvPr id="17" name="Conector Angulado 16"/>
            <p:cNvCxnSpPr/>
            <p:nvPr/>
          </p:nvCxnSpPr>
          <p:spPr>
            <a:xfrm>
              <a:off x="4543681" y="4916138"/>
              <a:ext cx="2650286" cy="1026235"/>
            </a:xfrm>
            <a:prstGeom prst="bentConnector3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7188555" y="4647513"/>
              <a:ext cx="10823" cy="183721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75634758"/>
              </p:ext>
            </p:extLst>
          </p:nvPr>
        </p:nvGraphicFramePr>
        <p:xfrm>
          <a:off x="171909" y="1361003"/>
          <a:ext cx="7461622" cy="47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" name="Retângulo Arredondado 6"/>
          <p:cNvSpPr/>
          <p:nvPr/>
        </p:nvSpPr>
        <p:spPr>
          <a:xfrm>
            <a:off x="1877921" y="4369111"/>
            <a:ext cx="1362635" cy="484094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Outro, qual?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832" y="4741608"/>
            <a:ext cx="408063" cy="4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Q18 - Eu vou citar algumas mudanças que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NA EMPRESA APÓS O SEBRAETEC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57689"/>
              </p:ext>
            </p:extLst>
          </p:nvPr>
        </p:nvGraphicFramePr>
        <p:xfrm>
          <a:off x="337353" y="1276472"/>
          <a:ext cx="10513896" cy="45987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6158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0601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qualidade de produtos e 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Obteve certificações de qualidade em produto/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site de comércio eletrônico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sp>
        <p:nvSpPr>
          <p:cNvPr id="4" name="CaixaDeTexto 3">
            <a:hlinkClick r:id="rId5" action="ppaction://hlinksldjump"/>
          </p:cNvPr>
          <p:cNvSpPr txBox="1"/>
          <p:nvPr/>
        </p:nvSpPr>
        <p:spPr>
          <a:xfrm>
            <a:off x="10361627" y="6098420"/>
            <a:ext cx="18303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rgbClr val="595959"/>
                </a:solidFill>
              </a:rPr>
              <a:t>CONTINUA →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16325" y="5909098"/>
            <a:ext cx="1742536" cy="28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PRODUTO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981056" y="5909098"/>
            <a:ext cx="3423427" cy="28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PROCESSO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426679" y="5912824"/>
            <a:ext cx="2682815" cy="2846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ORGANIZACIONAIS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9131689" y="5908643"/>
            <a:ext cx="1746219" cy="284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INOVAÇÕES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2664550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Q18 - Eu vou citar algumas mudanças que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NA EMPRESA APÓS O SEBRAETEC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3" name="Conector reto 32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04479"/>
              </p:ext>
            </p:extLst>
          </p:nvPr>
        </p:nvGraphicFramePr>
        <p:xfrm>
          <a:off x="337353" y="1276473"/>
          <a:ext cx="10513896" cy="4469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6158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3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61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0876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qualidade de produtos e 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Lançou algum produto ou serviço novo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desperdícios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Reduziu custos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Otimizou o consumo de água ou energia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Fez reciclagem de materiais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atendimento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Obteve certificações de qualidade em produto/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site de comércio eletrônico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Melhorou o layout da loja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Criou novo design de embalagens e produtos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8003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18394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216325" y="5788330"/>
            <a:ext cx="1742536" cy="28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PRODUTO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976113" y="5788330"/>
            <a:ext cx="3410172" cy="28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DE PROCESSO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400800" y="5792511"/>
            <a:ext cx="2698806" cy="2846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INOVAÇÕES ORGANIZACIONAIS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114121" y="5788330"/>
            <a:ext cx="1753899" cy="284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/>
              <a:t>INOVAÇÕES DE MARKETING</a:t>
            </a:r>
          </a:p>
        </p:txBody>
      </p:sp>
    </p:spTree>
    <p:extLst>
      <p:ext uri="{BB962C8B-B14F-4D97-AF65-F5344CB8AC3E}">
        <p14:creationId xmlns:p14="http://schemas.microsoft.com/office/powerpoint/2010/main" val="3728026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190119" y="1155865"/>
            <a:ext cx="2104846" cy="3914965"/>
          </a:xfrm>
          <a:prstGeom prst="rect">
            <a:avLst/>
          </a:prstGeom>
          <a:solidFill>
            <a:srgbClr val="ADB9C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>
                <a:solidFill>
                  <a:schemeClr val="accent5">
                    <a:lumMod val="75000"/>
                  </a:schemeClr>
                </a:solidFill>
              </a:rPr>
              <a:t>INOVAÇÕES DE PRODUTO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361213" y="1155865"/>
            <a:ext cx="4161120" cy="3914965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>
                <a:solidFill>
                  <a:schemeClr val="accent2"/>
                </a:solidFill>
              </a:rPr>
              <a:t>INOVAÇÕES DE</a:t>
            </a:r>
          </a:p>
          <a:p>
            <a:r>
              <a:rPr lang="pt-BR" sz="1500" b="1" dirty="0">
                <a:solidFill>
                  <a:schemeClr val="accent2"/>
                </a:solidFill>
              </a:rPr>
              <a:t>PROCESSO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588581" y="1155865"/>
            <a:ext cx="3152801" cy="3914965"/>
          </a:xfrm>
          <a:prstGeom prst="rect">
            <a:avLst/>
          </a:prstGeom>
          <a:solidFill>
            <a:schemeClr val="accent6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>
                <a:solidFill>
                  <a:schemeClr val="accent6">
                    <a:lumMod val="75000"/>
                  </a:schemeClr>
                </a:solidFill>
              </a:rPr>
              <a:t>INOVAÇÕES</a:t>
            </a:r>
          </a:p>
          <a:p>
            <a:r>
              <a:rPr lang="pt-BR" sz="1500" b="1" dirty="0">
                <a:solidFill>
                  <a:schemeClr val="accent6">
                    <a:lumMod val="75000"/>
                  </a:schemeClr>
                </a:solidFill>
              </a:rPr>
              <a:t>ORGANIZACIONAIS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9807630" y="1155865"/>
            <a:ext cx="2169217" cy="3914965"/>
          </a:xfrm>
          <a:prstGeom prst="rect">
            <a:avLst/>
          </a:prstGeom>
          <a:solidFill>
            <a:schemeClr val="accent4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500" b="1" dirty="0">
                <a:solidFill>
                  <a:schemeClr val="accent4"/>
                </a:solidFill>
              </a:rPr>
              <a:t>INOVAÇÕES DE</a:t>
            </a:r>
          </a:p>
          <a:p>
            <a:r>
              <a:rPr lang="pt-BR" sz="1500" b="1" dirty="0">
                <a:solidFill>
                  <a:schemeClr val="accent4"/>
                </a:solidFill>
              </a:rPr>
              <a:t>MARKETING</a:t>
            </a:r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Q18 - Eu vou citar algumas mudanças que o(a) </a:t>
              </a:r>
              <a:r>
                <a:rPr lang="pt-B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possa ter feito na sua empresa como consequência do Programa SEBRAETEC.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MUDANÇAS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NA EMPRESA APÓS O SEBRAETEC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715939867"/>
              </p:ext>
            </p:extLst>
          </p:nvPr>
        </p:nvGraphicFramePr>
        <p:xfrm>
          <a:off x="190119" y="1747619"/>
          <a:ext cx="11786728" cy="463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97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7124700" y="683283"/>
            <a:ext cx="5067299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Q20 -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313860" y="3284451"/>
            <a:ext cx="43299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Cerca de metade das empresas </a:t>
            </a:r>
            <a:r>
              <a:rPr lang="pt-BR" sz="2200" b="1" dirty="0">
                <a:solidFill>
                  <a:srgbClr val="00B050"/>
                </a:solidFill>
                <a:cs typeface="Aparajita" panose="020B0604020202020204" pitchFamily="34" charset="0"/>
              </a:rPr>
              <a:t>aumentaram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cs typeface="Aparajita" panose="020B0604020202020204" pitchFamily="34" charset="0"/>
              </a:rPr>
              <a:t> seu faturamento após o SEBRAETEC.</a:t>
            </a:r>
            <a:endParaRPr lang="pt-BR" sz="2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41780255"/>
              </p:ext>
            </p:extLst>
          </p:nvPr>
        </p:nvGraphicFramePr>
        <p:xfrm>
          <a:off x="411137" y="1261396"/>
          <a:ext cx="6554439" cy="488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6" name="Imagem 35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966885" y="5109880"/>
            <a:ext cx="986400" cy="37990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1" y="4959105"/>
            <a:ext cx="589570" cy="645598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18064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3.7037E-6 L -0.00105 -0.40926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Q19 -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1095630" y="6512767"/>
            <a:ext cx="109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55945"/>
              </p:ext>
            </p:extLst>
          </p:nvPr>
        </p:nvGraphicFramePr>
        <p:xfrm>
          <a:off x="1066800" y="1430092"/>
          <a:ext cx="4680000" cy="45987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820729808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2532278410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1641237577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72012928"/>
                    </a:ext>
                  </a:extLst>
                </a:gridCol>
              </a:tblGrid>
              <a:tr h="90601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5B697C"/>
                          </a:solidFill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Faturamento</a:t>
                      </a:r>
                      <a:r>
                        <a:rPr lang="pt-BR" sz="105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REDUZIU</a:t>
                      </a:r>
                      <a:endParaRPr lang="pt-BR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Faturamento FICOU IGUAL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Faturamento AUMENTOU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3170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9771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773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68127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84177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97021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72459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00479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42650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50926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6382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55132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32864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96962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8086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11415"/>
              </p:ext>
            </p:extLst>
          </p:nvPr>
        </p:nvGraphicFramePr>
        <p:xfrm>
          <a:off x="5987463" y="1430093"/>
          <a:ext cx="4680000" cy="4598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1509207044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1944282367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2415614773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907009219"/>
                    </a:ext>
                  </a:extLst>
                </a:gridCol>
              </a:tblGrid>
              <a:tr h="99740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5B697C"/>
                          </a:solidFill>
                        </a:rPr>
                        <a:t>UF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Faturamento</a:t>
                      </a:r>
                      <a:r>
                        <a:rPr lang="pt-BR" sz="105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REDUZIU</a:t>
                      </a:r>
                      <a:endParaRPr lang="pt-BR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Faturamento FICOU IGUAL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Faturamento AUMENTOU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63088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24280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430990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07064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226505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71932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16358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36210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3625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90396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59202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72287"/>
                  </a:ext>
                </a:extLst>
              </a:tr>
              <a:tr h="3001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6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68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Q19 -  O que aconteceu com o faturamento mensal de sua empresa após sua participação no SEBRAETEC?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MUDANÇAS NO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FATURAMENTO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 APÓS PARTICIPAÇÃO NO SEBRAETEC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3897234824"/>
              </p:ext>
            </p:extLst>
          </p:nvPr>
        </p:nvGraphicFramePr>
        <p:xfrm>
          <a:off x="402336" y="1413163"/>
          <a:ext cx="11338560" cy="481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1926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247381" y="604918"/>
            <a:ext cx="5760000" cy="5574676"/>
          </a:xfrm>
          <a:prstGeom prst="rect">
            <a:avLst/>
          </a:prstGeom>
          <a:solidFill>
            <a:srgbClr val="FFF8E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2" name="Retângulo 31"/>
          <p:cNvSpPr/>
          <p:nvPr/>
        </p:nvSpPr>
        <p:spPr>
          <a:xfrm>
            <a:off x="6185911" y="604919"/>
            <a:ext cx="5760000" cy="5574676"/>
          </a:xfrm>
          <a:prstGeom prst="rect">
            <a:avLst/>
          </a:prstGeom>
          <a:solidFill>
            <a:srgbClr val="FFF8E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21.  O fato de ter participado do SEBRAETEC contribuiu para essa mudança no faturamento? Atribua nota de 0 a 10, sendo que a nota 0 significa “não contribuiu em nada” </a:t>
              </a:r>
            </a:p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e a nota 10 “contribuiu muito”.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tângulo 28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4613097" y="6179593"/>
            <a:ext cx="1393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1.911|NS: 05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10601326" y="6195200"/>
            <a:ext cx="134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BASE: 94|NS: 05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7381" y="1127160"/>
            <a:ext cx="5760000" cy="400110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QUE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AUMENTARAM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FATURAMENTO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6185911" y="1102672"/>
            <a:ext cx="5760000" cy="400110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QUE </a:t>
            </a:r>
            <a:r>
              <a:rPr lang="pt-BR" sz="2000" b="1" dirty="0">
                <a:solidFill>
                  <a:srgbClr val="FF4459"/>
                </a:solidFill>
              </a:rPr>
              <a:t>DIMINUÍRAM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FATURAMENTO</a:t>
            </a:r>
            <a:endParaRPr lang="pt-BR" dirty="0"/>
          </a:p>
        </p:txBody>
      </p:sp>
      <p:graphicFrame>
        <p:nvGraphicFramePr>
          <p:cNvPr id="62" name="Gráfico 61"/>
          <p:cNvGraphicFramePr/>
          <p:nvPr>
            <p:extLst>
              <p:ext uri="{D42A27DB-BD31-4B8C-83A1-F6EECF244321}">
                <p14:modId xmlns:p14="http://schemas.microsoft.com/office/powerpoint/2010/main" val="532691553"/>
              </p:ext>
            </p:extLst>
          </p:nvPr>
        </p:nvGraphicFramePr>
        <p:xfrm>
          <a:off x="2476500" y="1961085"/>
          <a:ext cx="3226082" cy="403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Gráfico 62"/>
          <p:cNvGraphicFramePr/>
          <p:nvPr>
            <p:extLst>
              <p:ext uri="{D42A27DB-BD31-4B8C-83A1-F6EECF244321}">
                <p14:modId xmlns:p14="http://schemas.microsoft.com/office/powerpoint/2010/main" val="1777618463"/>
              </p:ext>
            </p:extLst>
          </p:nvPr>
        </p:nvGraphicFramePr>
        <p:xfrm>
          <a:off x="6457950" y="1981789"/>
          <a:ext cx="3226082" cy="403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525202" y="1986940"/>
            <a:ext cx="2474221" cy="605727"/>
            <a:chOff x="525202" y="1986940"/>
            <a:chExt cx="2474221" cy="605727"/>
          </a:xfrm>
        </p:grpSpPr>
        <p:sp>
          <p:nvSpPr>
            <p:cNvPr id="64" name="CaixaDeTexto 63"/>
            <p:cNvSpPr txBox="1"/>
            <p:nvPr/>
          </p:nvSpPr>
          <p:spPr>
            <a:xfrm>
              <a:off x="1019175" y="2131002"/>
              <a:ext cx="1980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MÉDIA: 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8,4</a:t>
              </a:r>
            </a:p>
          </p:txBody>
        </p:sp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02" y="1986940"/>
              <a:ext cx="493973" cy="493973"/>
            </a:xfrm>
            <a:prstGeom prst="rect">
              <a:avLst/>
            </a:prstGeom>
          </p:spPr>
        </p:pic>
      </p:grpSp>
      <p:grpSp>
        <p:nvGrpSpPr>
          <p:cNvPr id="66" name="Agrupar 65"/>
          <p:cNvGrpSpPr/>
          <p:nvPr/>
        </p:nvGrpSpPr>
        <p:grpSpPr>
          <a:xfrm>
            <a:off x="9684032" y="1961085"/>
            <a:ext cx="2474221" cy="605727"/>
            <a:chOff x="525202" y="1986940"/>
            <a:chExt cx="2474221" cy="605727"/>
          </a:xfrm>
        </p:grpSpPr>
        <p:sp>
          <p:nvSpPr>
            <p:cNvPr id="67" name="CaixaDeTexto 66"/>
            <p:cNvSpPr txBox="1"/>
            <p:nvPr/>
          </p:nvSpPr>
          <p:spPr>
            <a:xfrm>
              <a:off x="1019175" y="2131002"/>
              <a:ext cx="1980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MÉDIA: 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5,7</a:t>
              </a:r>
            </a:p>
          </p:txBody>
        </p:sp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02" y="1986940"/>
              <a:ext cx="493973" cy="493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336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21. O fato de ter participado do SEBRAETEC contribuiu para essa mudança no faturamento? 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38313"/>
              </p:ext>
            </p:extLst>
          </p:nvPr>
        </p:nvGraphicFramePr>
        <p:xfrm>
          <a:off x="1249100" y="1248218"/>
          <a:ext cx="3954006" cy="4957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18">
                  <a:extLst>
                    <a:ext uri="{9D8B030D-6E8A-4147-A177-3AD203B41FA5}">
                      <a16:colId xmlns:a16="http://schemas.microsoft.com/office/drawing/2014/main" val="3558887898"/>
                    </a:ext>
                  </a:extLst>
                </a:gridCol>
                <a:gridCol w="1157994">
                  <a:extLst>
                    <a:ext uri="{9D8B030D-6E8A-4147-A177-3AD203B41FA5}">
                      <a16:colId xmlns:a16="http://schemas.microsoft.com/office/drawing/2014/main" val="2204508887"/>
                    </a:ext>
                  </a:extLst>
                </a:gridCol>
                <a:gridCol w="1157994">
                  <a:extLst>
                    <a:ext uri="{9D8B030D-6E8A-4147-A177-3AD203B41FA5}">
                      <a16:colId xmlns:a16="http://schemas.microsoft.com/office/drawing/2014/main" val="3384923358"/>
                    </a:ext>
                  </a:extLst>
                </a:gridCol>
              </a:tblGrid>
              <a:tr h="6767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DIMINUIRAM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9974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0240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687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55772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234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38737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42034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12219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2910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328725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8919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81308"/>
                  </a:ext>
                </a:extLst>
              </a:tr>
              <a:tr h="3304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9654"/>
                  </a:ext>
                </a:extLst>
              </a:tr>
              <a:tr h="3147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37996"/>
                  </a:ext>
                </a:extLst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79391"/>
              </p:ext>
            </p:extLst>
          </p:nvPr>
        </p:nvGraphicFramePr>
        <p:xfrm>
          <a:off x="6091954" y="1257308"/>
          <a:ext cx="3965077" cy="4948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231">
                  <a:extLst>
                    <a:ext uri="{9D8B030D-6E8A-4147-A177-3AD203B41FA5}">
                      <a16:colId xmlns:a16="http://schemas.microsoft.com/office/drawing/2014/main" val="3558887898"/>
                    </a:ext>
                  </a:extLst>
                </a:gridCol>
                <a:gridCol w="1146923">
                  <a:extLst>
                    <a:ext uri="{9D8B030D-6E8A-4147-A177-3AD203B41FA5}">
                      <a16:colId xmlns:a16="http://schemas.microsoft.com/office/drawing/2014/main" val="2204508887"/>
                    </a:ext>
                  </a:extLst>
                </a:gridCol>
                <a:gridCol w="1146923">
                  <a:extLst>
                    <a:ext uri="{9D8B030D-6E8A-4147-A177-3AD203B41FA5}">
                      <a16:colId xmlns:a16="http://schemas.microsoft.com/office/drawing/2014/main" val="3384923358"/>
                    </a:ext>
                  </a:extLst>
                </a:gridCol>
              </a:tblGrid>
              <a:tr h="67547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u="none" strike="noStrike" kern="1200" baseline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DIMINUIRAM</a:t>
                      </a:r>
                      <a:r>
                        <a:rPr lang="pt-BR" sz="12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FATURAMENTO</a:t>
                      </a:r>
                      <a:endParaRPr lang="pt-B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299748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0240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6878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55772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55234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38737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442034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12219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852910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328725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98919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81308"/>
                  </a:ext>
                </a:extLst>
              </a:tr>
              <a:tr h="3298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39654"/>
                  </a:ext>
                </a:extLst>
              </a:tr>
              <a:tr h="3141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3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42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/>
          <p:cNvSpPr/>
          <p:nvPr/>
        </p:nvSpPr>
        <p:spPr>
          <a:xfrm>
            <a:off x="247381" y="604918"/>
            <a:ext cx="5760000" cy="5574676"/>
          </a:xfrm>
          <a:prstGeom prst="rect">
            <a:avLst/>
          </a:prstGeom>
          <a:solidFill>
            <a:srgbClr val="FFF8E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2" name="Retângulo 51"/>
          <p:cNvSpPr/>
          <p:nvPr/>
        </p:nvSpPr>
        <p:spPr>
          <a:xfrm>
            <a:off x="6185911" y="604919"/>
            <a:ext cx="5760000" cy="5574676"/>
          </a:xfrm>
          <a:prstGeom prst="rect">
            <a:avLst/>
          </a:prstGeom>
          <a:solidFill>
            <a:srgbClr val="FFF8E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53" name="Retângulo 52"/>
          <p:cNvSpPr/>
          <p:nvPr/>
        </p:nvSpPr>
        <p:spPr>
          <a:xfrm>
            <a:off x="247381" y="1212885"/>
            <a:ext cx="5760000" cy="400110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QUE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AUMENTARAM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FATURAMENTO</a:t>
            </a:r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6185911" y="1188397"/>
            <a:ext cx="5760000" cy="400110"/>
          </a:xfrm>
          <a:prstGeom prst="rect">
            <a:avLst/>
          </a:prstGeom>
          <a:solidFill>
            <a:srgbClr val="FFE699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QUE </a:t>
            </a:r>
            <a:r>
              <a:rPr lang="pt-BR" sz="2000" b="1" dirty="0">
                <a:solidFill>
                  <a:srgbClr val="FF4459"/>
                </a:solidFill>
              </a:rPr>
              <a:t>DIMINUÍRAM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FATURAMENTO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-1" y="10695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INFLUÊNCIA DO SEBRATEC NA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parajita" panose="020B0604020202020204" pitchFamily="34" charset="0"/>
              </a:rPr>
              <a:t>MUDANÇA NO FATURAMENTO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485545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3114509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11450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Agrupar 31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33" name="Retângulo 32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21. O fato de ter participado do SEBRAETEC contribuiu para essa mudança no faturamento? Atribua nota de 0 a 10, sendo que a nota 0 significa “não contribuiu em nada” e a nota 10 “contribuiu muito”.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34" name="Conector reto 33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292715913"/>
              </p:ext>
            </p:extLst>
          </p:nvPr>
        </p:nvGraphicFramePr>
        <p:xfrm>
          <a:off x="409575" y="2371307"/>
          <a:ext cx="5336801" cy="3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862222049"/>
              </p:ext>
            </p:extLst>
          </p:nvPr>
        </p:nvGraphicFramePr>
        <p:xfrm>
          <a:off x="6445624" y="2371307"/>
          <a:ext cx="5396752" cy="3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249030" y="5466909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020824" y="5466908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2016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825192" y="5466908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2017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612695" y="5466908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2018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418815" y="5466908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2019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300810" y="5466908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2015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8082129" y="5466907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2016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8896022" y="5466907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2017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9702575" y="5466907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2018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0508695" y="5466907"/>
            <a:ext cx="744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595959"/>
                </a:solidFill>
              </a:rPr>
              <a:t>Atendidos</a:t>
            </a:r>
          </a:p>
          <a:p>
            <a:pPr algn="ctr"/>
            <a:r>
              <a:rPr lang="pt-BR" sz="1600" b="1" dirty="0">
                <a:solidFill>
                  <a:srgbClr val="595959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8471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7410449" y="683283"/>
            <a:ext cx="4781549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Q22. Qual a estimativa do aumento de faturamento médio que sua empresa conseguiu após a sua participação no Sebraetec?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732243749"/>
              </p:ext>
            </p:extLst>
          </p:nvPr>
        </p:nvGraphicFramePr>
        <p:xfrm>
          <a:off x="4918" y="1329208"/>
          <a:ext cx="7405528" cy="489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7555523" y="1637488"/>
            <a:ext cx="4154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Cerca de 1/3 dos entrevistados estimam que o faturamento da empresa aumentou mais de 20% após a participação no SEBRAETEC. </a:t>
            </a:r>
          </a:p>
          <a:p>
            <a:pPr>
              <a:defRPr/>
            </a:pPr>
            <a:endParaRPr lang="pt-BR" sz="2000" b="1" dirty="0">
              <a:solidFill>
                <a:srgbClr val="5B697C"/>
              </a:solidFill>
              <a:latin typeface="Calibri" panose="020F0502020204030204"/>
              <a:cs typeface="Aparajita" panose="020B0604020202020204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rgbClr val="5B697C"/>
                </a:solidFill>
                <a:latin typeface="Calibri" panose="020F0502020204030204"/>
                <a:cs typeface="Aparajita" panose="020B0604020202020204" pitchFamily="34" charset="0"/>
              </a:rPr>
              <a:t>A média ponderada fica em 20% de aumento no faturamento.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-1" y="8970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ESTIMATIVA DE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AUMENTO DO FATURAMENTO </a:t>
            </a:r>
            <a:r>
              <a:rPr lang="pt-BR" sz="2000" b="1" dirty="0">
                <a:solidFill>
                  <a:schemeClr val="bg1"/>
                </a:solidFill>
              </a:rPr>
              <a:t>APÓS O SEBRAETEC</a:t>
            </a:r>
          </a:p>
        </p:txBody>
      </p:sp>
      <p:sp>
        <p:nvSpPr>
          <p:cNvPr id="45" name="Retângulo 44">
            <a:hlinkClick r:id="rId4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6" name="Retângulo 45">
            <a:hlinkClick r:id="rId5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1.916</a:t>
            </a:r>
          </a:p>
        </p:txBody>
      </p:sp>
    </p:spTree>
    <p:extLst>
      <p:ext uri="{BB962C8B-B14F-4D97-AF65-F5344CB8AC3E}">
        <p14:creationId xmlns:p14="http://schemas.microsoft.com/office/powerpoint/2010/main" val="123164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Q6.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29" name="Retângulo 28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857446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3116496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3116496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81824"/>
              </p:ext>
            </p:extLst>
          </p:nvPr>
        </p:nvGraphicFramePr>
        <p:xfrm>
          <a:off x="218949" y="1350309"/>
          <a:ext cx="11746009" cy="18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35">
                  <a:extLst>
                    <a:ext uri="{9D8B030D-6E8A-4147-A177-3AD203B41FA5}">
                      <a16:colId xmlns:a16="http://schemas.microsoft.com/office/drawing/2014/main" val="936688942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131727267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2146003390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569459126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778514950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4243252252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424734879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459216501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205366214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961987907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341301230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1466977073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511842879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817393596"/>
                    </a:ext>
                  </a:extLst>
                </a:gridCol>
                <a:gridCol w="630091">
                  <a:extLst>
                    <a:ext uri="{9D8B030D-6E8A-4147-A177-3AD203B41FA5}">
                      <a16:colId xmlns:a16="http://schemas.microsoft.com/office/drawing/2014/main" val="3109154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1" u="none" strike="noStrike" dirty="0">
                          <a:effectLst/>
                        </a:rPr>
                        <a:t> 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0321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Sim, solicitei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264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o Sebrae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145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um consultor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713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Outro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660792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14164"/>
              </p:ext>
            </p:extLst>
          </p:nvPr>
        </p:nvGraphicFramePr>
        <p:xfrm>
          <a:off x="218949" y="3640251"/>
          <a:ext cx="11750132" cy="18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684">
                  <a:extLst>
                    <a:ext uri="{9D8B030D-6E8A-4147-A177-3AD203B41FA5}">
                      <a16:colId xmlns:a16="http://schemas.microsoft.com/office/drawing/2014/main" val="3856310858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964007026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2579285964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2612668276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2533698106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3627687026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4089734663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3623702553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787591274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1618604498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3270803538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864019472"/>
                    </a:ext>
                  </a:extLst>
                </a:gridCol>
                <a:gridCol w="734704">
                  <a:extLst>
                    <a:ext uri="{9D8B030D-6E8A-4147-A177-3AD203B41FA5}">
                      <a16:colId xmlns:a16="http://schemas.microsoft.com/office/drawing/2014/main" val="363429755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931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Sim, solicitei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43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o Sebrae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588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Não, mas um consultor me indicou e eu aceitei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741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1" u="none" strike="noStrike" dirty="0">
                          <a:effectLst/>
                        </a:rPr>
                        <a:t>Outro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82920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12817" y="5867078"/>
            <a:ext cx="482203" cy="268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43124" y="5873067"/>
            <a:ext cx="382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Maiores % de solicitação do próprio empresário (+50%)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81384" y="5879989"/>
            <a:ext cx="430306" cy="2689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211690" y="5885978"/>
            <a:ext cx="3415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Maiores % de indicação do SEBRAE (+30%)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480611" y="5875136"/>
            <a:ext cx="430306" cy="2689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910917" y="5881125"/>
            <a:ext cx="326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Maiores % de indicação de consultores (+30%)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118253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Q22. Qual a estimativa do aumento de faturamento médio que sua empresa conseguiu após a sua participação no Sebraetec?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-1" y="81076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ESTIMATIVA DE </a:t>
            </a:r>
            <a:r>
              <a:rPr lang="pt-BR" sz="2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AUMENTO DO FATURAMENTO </a:t>
            </a:r>
            <a:r>
              <a:rPr lang="pt-BR" sz="2000" b="1" dirty="0">
                <a:solidFill>
                  <a:schemeClr val="bg1"/>
                </a:solidFill>
              </a:rPr>
              <a:t>APÓS O SEBRAETEC</a:t>
            </a:r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1191165" y="6564290"/>
            <a:ext cx="1000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1.916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04578"/>
              </p:ext>
            </p:extLst>
          </p:nvPr>
        </p:nvGraphicFramePr>
        <p:xfrm>
          <a:off x="97963" y="1589384"/>
          <a:ext cx="11857485" cy="3617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610">
                  <a:extLst>
                    <a:ext uri="{9D8B030D-6E8A-4147-A177-3AD203B41FA5}">
                      <a16:colId xmlns:a16="http://schemas.microsoft.com/office/drawing/2014/main" val="3013866884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4140604875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230825469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2259922337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2865208049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686377272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106178446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3036105036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3053287214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929616983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539172244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634472188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745091258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3894724762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3009771416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2205432944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588565053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3910217610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422581013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2312112192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725508454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670482447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1027935280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524735393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4057641510"/>
                    </a:ext>
                  </a:extLst>
                </a:gridCol>
                <a:gridCol w="398515">
                  <a:extLst>
                    <a:ext uri="{9D8B030D-6E8A-4147-A177-3AD203B41FA5}">
                      <a16:colId xmlns:a16="http://schemas.microsoft.com/office/drawing/2014/main" val="3643486645"/>
                    </a:ext>
                  </a:extLst>
                </a:gridCol>
              </a:tblGrid>
              <a:tr h="466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effectLst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8" marR="5868" marT="58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71917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10%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13219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10 a 20%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81030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a 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32548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30%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77776"/>
                  </a:ext>
                </a:extLst>
              </a:tr>
              <a:tr h="63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quer informar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169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3363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881426"/>
            <a:chOff x="0" y="-16629"/>
            <a:chExt cx="12192000" cy="68814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21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 flipH="1">
              <a:off x="5151962" y="-8316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035121" y="0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/>
            <p:nvPr/>
          </p:nvCxnSpPr>
          <p:spPr>
            <a:xfrm flipV="1">
              <a:off x="5133197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04" y="6033596"/>
              <a:ext cx="2026144" cy="66675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6410325" y="5319757"/>
            <a:ext cx="5333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EMPREENDIMENTO</a:t>
            </a:r>
          </a:p>
        </p:txBody>
      </p:sp>
    </p:spTree>
    <p:extLst>
      <p:ext uri="{BB962C8B-B14F-4D97-AF65-F5344CB8AC3E}">
        <p14:creationId xmlns:p14="http://schemas.microsoft.com/office/powerpoint/2010/main" val="1661658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5743575" y="683283"/>
            <a:ext cx="6448424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EMPREENDIMENTO</a:t>
            </a:r>
          </a:p>
        </p:txBody>
      </p:sp>
      <p:grpSp>
        <p:nvGrpSpPr>
          <p:cNvPr id="8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9" name="Retângulo 8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Q19. Quanto sua empresa fatura por mês aproximadamente?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/>
          <p:cNvSpPr txBox="1"/>
          <p:nvPr/>
        </p:nvSpPr>
        <p:spPr>
          <a:xfrm>
            <a:off x="11041038" y="6512766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290618195"/>
              </p:ext>
            </p:extLst>
          </p:nvPr>
        </p:nvGraphicFramePr>
        <p:xfrm>
          <a:off x="6292046" y="2104061"/>
          <a:ext cx="5324472" cy="399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743575" y="134791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B697C"/>
                </a:solidFill>
              </a:rPr>
              <a:t>Faturamento mensal da empresa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1347918"/>
            <a:ext cx="574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B697C"/>
                </a:solidFill>
              </a:rPr>
              <a:t>Setor econômico da empresa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46805417"/>
              </p:ext>
            </p:extLst>
          </p:nvPr>
        </p:nvGraphicFramePr>
        <p:xfrm>
          <a:off x="233364" y="2104061"/>
          <a:ext cx="5510210" cy="399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9991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743575" y="683283"/>
            <a:ext cx="6448424" cy="6132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43575" y="1347918"/>
            <a:ext cx="644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B697C"/>
                </a:solidFill>
              </a:rPr>
              <a:t>Idade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EMPREENDEDOR</a:t>
            </a:r>
          </a:p>
        </p:txBody>
      </p:sp>
      <p:grpSp>
        <p:nvGrpSpPr>
          <p:cNvPr id="8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9" name="Retângulo 8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Q03. Sexo / Q02. Qual sua idade?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to 4"/>
          <p:cNvCxnSpPr/>
          <p:nvPr/>
        </p:nvCxnSpPr>
        <p:spPr>
          <a:xfrm>
            <a:off x="6096000" y="1384300"/>
            <a:ext cx="0" cy="483870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1041038" y="6512766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424062938"/>
              </p:ext>
            </p:extLst>
          </p:nvPr>
        </p:nvGraphicFramePr>
        <p:xfrm>
          <a:off x="5972175" y="2018444"/>
          <a:ext cx="6000750" cy="422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68296507"/>
              </p:ext>
            </p:extLst>
          </p:nvPr>
        </p:nvGraphicFramePr>
        <p:xfrm>
          <a:off x="752475" y="1846088"/>
          <a:ext cx="4357407" cy="41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85725" y="1396948"/>
            <a:ext cx="565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B697C"/>
                </a:solidFill>
              </a:rPr>
              <a:t>Sexo</a:t>
            </a:r>
          </a:p>
        </p:txBody>
      </p:sp>
    </p:spTree>
    <p:extLst>
      <p:ext uri="{BB962C8B-B14F-4D97-AF65-F5344CB8AC3E}">
        <p14:creationId xmlns:p14="http://schemas.microsoft.com/office/powerpoint/2010/main" val="2121416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PERFIL DO EMPREENDEDOR</a:t>
            </a:r>
          </a:p>
        </p:txBody>
      </p:sp>
      <p:grpSp>
        <p:nvGrpSpPr>
          <p:cNvPr id="8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9" name="Retângulo 8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04. Qual seu grau de instrução?</a:t>
              </a:r>
              <a:endParaRPr lang="pt-BR" sz="900" b="1" dirty="0">
                <a:solidFill>
                  <a:schemeClr val="accent2"/>
                </a:solidFill>
                <a:latin typeface="Century Gothic" pitchFamily="34" charset="0"/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11041038" y="6512766"/>
            <a:ext cx="1150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604200107"/>
              </p:ext>
            </p:extLst>
          </p:nvPr>
        </p:nvGraphicFramePr>
        <p:xfrm>
          <a:off x="1705971" y="1965278"/>
          <a:ext cx="9662614" cy="441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85725" y="1396948"/>
            <a:ext cx="1201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B697C"/>
                </a:solidFill>
              </a:rPr>
              <a:t>Grau de instrução</a:t>
            </a:r>
          </a:p>
        </p:txBody>
      </p:sp>
    </p:spTree>
    <p:extLst>
      <p:ext uri="{BB962C8B-B14F-4D97-AF65-F5344CB8AC3E}">
        <p14:creationId xmlns:p14="http://schemas.microsoft.com/office/powerpoint/2010/main" val="409632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-16629"/>
            <a:ext cx="12192000" cy="6881426"/>
            <a:chOff x="0" y="-16629"/>
            <a:chExt cx="12192000" cy="688142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21"/>
              <a:ext cx="8480230" cy="6858000"/>
            </a:xfrm>
            <a:prstGeom prst="rect">
              <a:avLst/>
            </a:prstGeom>
          </p:spPr>
        </p:pic>
        <p:sp>
          <p:nvSpPr>
            <p:cNvPr id="7" name="Triângulo Retângulo 6"/>
            <p:cNvSpPr/>
            <p:nvPr/>
          </p:nvSpPr>
          <p:spPr>
            <a:xfrm flipH="1">
              <a:off x="5151962" y="-8316"/>
              <a:ext cx="2883159" cy="686479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8035121" y="0"/>
              <a:ext cx="4156879" cy="68647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4" name="Conector reto 3"/>
            <p:cNvCxnSpPr/>
            <p:nvPr/>
          </p:nvCxnSpPr>
          <p:spPr>
            <a:xfrm flipV="1">
              <a:off x="5133197" y="-16629"/>
              <a:ext cx="2883159" cy="68814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04" y="6033596"/>
              <a:ext cx="2026144" cy="66675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6381750" y="5402654"/>
            <a:ext cx="5333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570514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85750" y="1190624"/>
            <a:ext cx="11668125" cy="55626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-28575" y="793765"/>
            <a:ext cx="122400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16162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AVALIAÇÃO O SEBRAETEC </a:t>
            </a:r>
            <a:r>
              <a:rPr lang="pt-BR" sz="2000" b="1" dirty="0">
                <a:solidFill>
                  <a:schemeClr val="bg1"/>
                </a:solidFill>
                <a:cs typeface="Aparajita" panose="020B0604020202020204" pitchFamily="34" charset="0"/>
              </a:rPr>
              <a:t>- Síntese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-47625" y="946165"/>
            <a:ext cx="1224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/>
          <p:cNvGrpSpPr/>
          <p:nvPr/>
        </p:nvGrpSpPr>
        <p:grpSpPr>
          <a:xfrm>
            <a:off x="1016226" y="1996476"/>
            <a:ext cx="10275430" cy="3926062"/>
            <a:chOff x="1016226" y="1996476"/>
            <a:chExt cx="10275430" cy="3926062"/>
          </a:xfrm>
        </p:grpSpPr>
        <p:sp>
          <p:nvSpPr>
            <p:cNvPr id="2" name="Retângulo 1"/>
            <p:cNvSpPr/>
            <p:nvPr/>
          </p:nvSpPr>
          <p:spPr>
            <a:xfrm>
              <a:off x="1016226" y="2356476"/>
              <a:ext cx="2028825" cy="3566062"/>
            </a:xfrm>
            <a:prstGeom prst="rect">
              <a:avLst/>
            </a:prstGeom>
            <a:solidFill>
              <a:srgbClr val="00C1B6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5073876" y="2352845"/>
              <a:ext cx="2028825" cy="3566062"/>
            </a:xfrm>
            <a:prstGeom prst="rect">
              <a:avLst/>
            </a:prstGeom>
            <a:solidFill>
              <a:srgbClr val="FF8F3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1580638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5638288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102701" y="2348963"/>
              <a:ext cx="2028825" cy="3566062"/>
            </a:xfrm>
            <a:prstGeom prst="rect">
              <a:avLst/>
            </a:prstGeom>
            <a:solidFill>
              <a:srgbClr val="FE445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045051" y="2356476"/>
              <a:ext cx="2028825" cy="3566062"/>
            </a:xfrm>
            <a:prstGeom prst="rect">
              <a:avLst/>
            </a:prstGeom>
            <a:solidFill>
              <a:srgbClr val="00B2E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7667113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3589666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016226" y="4221217"/>
              <a:ext cx="2028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QUALIDADE DO CONTEÚDO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036216" y="4221216"/>
              <a:ext cx="2028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SATISFAÇÃO </a:t>
              </a:r>
            </a:p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GERAL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999497" y="4307065"/>
              <a:ext cx="2193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APLICABILIDADE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111541" y="4307065"/>
              <a:ext cx="2028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EFETIVIDADE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9131526" y="2348963"/>
              <a:ext cx="2028825" cy="35660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/>
            <p:cNvSpPr/>
            <p:nvPr/>
          </p:nvSpPr>
          <p:spPr>
            <a:xfrm>
              <a:off x="9695938" y="1996476"/>
              <a:ext cx="900000" cy="90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023724" y="4307065"/>
              <a:ext cx="2267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RECOMENDAÇÃO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580636" y="3213006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9,0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603563" y="3213006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9,1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618491" y="3213006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8,3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667112" y="3203481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8,2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9695937" y="3206595"/>
              <a:ext cx="900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Bahnschrift Light Condensed" panose="020B0502040204020203" pitchFamily="34" charset="0"/>
                </a:rPr>
                <a:t>77,6</a:t>
              </a: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639" y="2218340"/>
              <a:ext cx="432000" cy="432000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0462" y="2135820"/>
              <a:ext cx="432000" cy="432000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323" y="2226248"/>
              <a:ext cx="432000" cy="432000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2268" y="2195750"/>
              <a:ext cx="432000" cy="432000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9613" y="2173081"/>
              <a:ext cx="432000" cy="432000"/>
            </a:xfrm>
            <a:prstGeom prst="rect">
              <a:avLst/>
            </a:prstGeom>
          </p:spPr>
        </p:pic>
        <p:cxnSp>
          <p:nvCxnSpPr>
            <p:cNvPr id="41" name="Conector reto 40"/>
            <p:cNvCxnSpPr/>
            <p:nvPr/>
          </p:nvCxnSpPr>
          <p:spPr>
            <a:xfrm>
              <a:off x="1666875" y="4100379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3667125" y="4100379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5676900" y="4100379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7781925" y="4090854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9791700" y="4090854"/>
              <a:ext cx="720000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3710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11645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EVOLUÇÃO DA AVALIAÇÃO DO SEBRAETEC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220510" y="4019399"/>
            <a:ext cx="11771464" cy="89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2" name="Retângulo 31"/>
          <p:cNvSpPr/>
          <p:nvPr/>
        </p:nvSpPr>
        <p:spPr>
          <a:xfrm>
            <a:off x="228129" y="3049819"/>
            <a:ext cx="11771464" cy="89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Retângulo 30"/>
          <p:cNvSpPr/>
          <p:nvPr/>
        </p:nvSpPr>
        <p:spPr>
          <a:xfrm>
            <a:off x="228600" y="2089195"/>
            <a:ext cx="11771464" cy="89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Retângulo 29"/>
          <p:cNvSpPr/>
          <p:nvPr/>
        </p:nvSpPr>
        <p:spPr>
          <a:xfrm>
            <a:off x="220511" y="1131713"/>
            <a:ext cx="11771464" cy="89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5" name="Retângulo 34"/>
          <p:cNvSpPr/>
          <p:nvPr/>
        </p:nvSpPr>
        <p:spPr>
          <a:xfrm>
            <a:off x="220510" y="4961641"/>
            <a:ext cx="11771464" cy="897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93" name="Conector reto 92"/>
          <p:cNvCxnSpPr/>
          <p:nvPr/>
        </p:nvCxnSpPr>
        <p:spPr>
          <a:xfrm>
            <a:off x="5617516" y="1794797"/>
            <a:ext cx="28611" cy="453600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>
            <a:off x="7218335" y="1778158"/>
            <a:ext cx="29310" cy="453600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8819853" y="1603852"/>
            <a:ext cx="29310" cy="453600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10414272" y="1777047"/>
            <a:ext cx="29310" cy="453600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Arredondado 60"/>
          <p:cNvSpPr/>
          <p:nvPr/>
        </p:nvSpPr>
        <p:spPr>
          <a:xfrm>
            <a:off x="5078636" y="5995897"/>
            <a:ext cx="1120784" cy="544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595959"/>
                </a:solidFill>
              </a:rPr>
              <a:t>Atendidos em</a:t>
            </a:r>
          </a:p>
          <a:p>
            <a:pPr algn="ctr"/>
            <a:r>
              <a:rPr lang="pt-BR" sz="1500" b="1" dirty="0">
                <a:solidFill>
                  <a:srgbClr val="595959"/>
                </a:solidFill>
              </a:rPr>
              <a:t>2016</a:t>
            </a:r>
          </a:p>
        </p:txBody>
      </p:sp>
      <p:sp>
        <p:nvSpPr>
          <p:cNvPr id="71" name="Retângulo Arredondado 70"/>
          <p:cNvSpPr/>
          <p:nvPr/>
        </p:nvSpPr>
        <p:spPr>
          <a:xfrm>
            <a:off x="6680154" y="5995891"/>
            <a:ext cx="1120784" cy="544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Atendidos em</a:t>
            </a:r>
          </a:p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</a:p>
        </p:txBody>
      </p:sp>
      <p:sp>
        <p:nvSpPr>
          <p:cNvPr id="72" name="Retângulo Arredondado 71"/>
          <p:cNvSpPr/>
          <p:nvPr/>
        </p:nvSpPr>
        <p:spPr>
          <a:xfrm>
            <a:off x="8281672" y="6005410"/>
            <a:ext cx="1120784" cy="544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Atendidos em</a:t>
            </a:r>
          </a:p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</a:p>
        </p:txBody>
      </p:sp>
      <p:sp>
        <p:nvSpPr>
          <p:cNvPr id="73" name="Retângulo Arredondado 72"/>
          <p:cNvSpPr/>
          <p:nvPr/>
        </p:nvSpPr>
        <p:spPr>
          <a:xfrm>
            <a:off x="9883190" y="6014929"/>
            <a:ext cx="1120784" cy="544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Atendidos em</a:t>
            </a:r>
          </a:p>
          <a:p>
            <a:pPr algn="ctr"/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28600" y="1128263"/>
            <a:ext cx="2449358" cy="897112"/>
          </a:xfrm>
          <a:prstGeom prst="rect">
            <a:avLst/>
          </a:prstGeom>
          <a:solidFill>
            <a:srgbClr val="00C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9" name="Retângulo 8"/>
          <p:cNvSpPr/>
          <p:nvPr/>
        </p:nvSpPr>
        <p:spPr>
          <a:xfrm>
            <a:off x="220511" y="1426565"/>
            <a:ext cx="247362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Qualidade do conteúdo</a:t>
            </a:r>
          </a:p>
        </p:txBody>
      </p:sp>
      <p:grpSp>
        <p:nvGrpSpPr>
          <p:cNvPr id="44" name="Agrupar 43"/>
          <p:cNvGrpSpPr/>
          <p:nvPr/>
        </p:nvGrpSpPr>
        <p:grpSpPr>
          <a:xfrm>
            <a:off x="2352675" y="1252624"/>
            <a:ext cx="9031393" cy="681021"/>
            <a:chOff x="2352675" y="1252624"/>
            <a:chExt cx="9031393" cy="681021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2352675" y="1681645"/>
              <a:ext cx="1666276" cy="0"/>
            </a:xfrm>
            <a:prstGeom prst="line">
              <a:avLst/>
            </a:prstGeom>
            <a:ln w="28575">
              <a:solidFill>
                <a:srgbClr val="00C1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flipV="1">
              <a:off x="4128352" y="1590675"/>
              <a:ext cx="1472348" cy="90970"/>
            </a:xfrm>
            <a:prstGeom prst="line">
              <a:avLst/>
            </a:prstGeom>
            <a:ln w="28575">
              <a:solidFill>
                <a:srgbClr val="00C1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 flipV="1">
              <a:off x="5625080" y="1576819"/>
              <a:ext cx="1552071" cy="18813"/>
            </a:xfrm>
            <a:prstGeom prst="line">
              <a:avLst/>
            </a:prstGeom>
            <a:ln w="28575">
              <a:solidFill>
                <a:srgbClr val="00C1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7291240" y="1480783"/>
              <a:ext cx="1506234" cy="96037"/>
            </a:xfrm>
            <a:prstGeom prst="line">
              <a:avLst/>
            </a:prstGeom>
            <a:ln w="28575">
              <a:solidFill>
                <a:srgbClr val="00C1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8835921" y="1481974"/>
              <a:ext cx="1452556" cy="121562"/>
            </a:xfrm>
            <a:prstGeom prst="line">
              <a:avLst/>
            </a:prstGeom>
            <a:ln w="28575">
              <a:solidFill>
                <a:srgbClr val="00C1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10426096" y="1576819"/>
              <a:ext cx="957972" cy="0"/>
            </a:xfrm>
            <a:prstGeom prst="line">
              <a:avLst/>
            </a:prstGeom>
            <a:ln w="28575">
              <a:solidFill>
                <a:srgbClr val="00C1B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lipse 77"/>
            <p:cNvSpPr/>
            <p:nvPr/>
          </p:nvSpPr>
          <p:spPr>
            <a:xfrm>
              <a:off x="5376127" y="1336164"/>
              <a:ext cx="504000" cy="504000"/>
            </a:xfrm>
            <a:prstGeom prst="ellipse">
              <a:avLst/>
            </a:prstGeom>
            <a:solidFill>
              <a:srgbClr val="00C1B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Elipse 78"/>
            <p:cNvSpPr/>
            <p:nvPr/>
          </p:nvSpPr>
          <p:spPr>
            <a:xfrm>
              <a:off x="6969121" y="1341485"/>
              <a:ext cx="504000" cy="504000"/>
            </a:xfrm>
            <a:prstGeom prst="ellipse">
              <a:avLst/>
            </a:prstGeom>
            <a:solidFill>
              <a:srgbClr val="00C1B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Elipse 79"/>
            <p:cNvSpPr/>
            <p:nvPr/>
          </p:nvSpPr>
          <p:spPr>
            <a:xfrm>
              <a:off x="8578295" y="1252624"/>
              <a:ext cx="504000" cy="504000"/>
            </a:xfrm>
            <a:prstGeom prst="ellipse">
              <a:avLst/>
            </a:prstGeom>
            <a:solidFill>
              <a:srgbClr val="00C1B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/>
            <p:cNvSpPr/>
            <p:nvPr/>
          </p:nvSpPr>
          <p:spPr>
            <a:xfrm>
              <a:off x="10196956" y="1344323"/>
              <a:ext cx="504000" cy="504000"/>
            </a:xfrm>
            <a:prstGeom prst="ellipse">
              <a:avLst/>
            </a:prstGeom>
            <a:solidFill>
              <a:srgbClr val="00C1B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5249447" y="1397153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9,0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6849129" y="1408826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9,0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8472164" y="1302888"/>
              <a:ext cx="71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9,1</a:t>
              </a: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10099773" y="1408826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9,0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3766952" y="1429645"/>
              <a:ext cx="504000" cy="504000"/>
            </a:xfrm>
            <a:prstGeom prst="ellipse">
              <a:avLst/>
            </a:prstGeom>
            <a:solidFill>
              <a:srgbClr val="00C1B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649765" y="1500681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8,8</a:t>
              </a:r>
            </a:p>
          </p:txBody>
        </p:sp>
      </p:grpSp>
      <p:cxnSp>
        <p:nvCxnSpPr>
          <p:cNvPr id="27" name="Conector reto 26"/>
          <p:cNvCxnSpPr>
            <a:stCxn id="11" idx="4"/>
          </p:cNvCxnSpPr>
          <p:nvPr/>
        </p:nvCxnSpPr>
        <p:spPr>
          <a:xfrm>
            <a:off x="4018952" y="1933645"/>
            <a:ext cx="25657" cy="453600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9"/>
          <p:cNvSpPr/>
          <p:nvPr/>
        </p:nvSpPr>
        <p:spPr>
          <a:xfrm>
            <a:off x="3477118" y="5995895"/>
            <a:ext cx="1120784" cy="5448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595959"/>
                </a:solidFill>
              </a:rPr>
              <a:t>Atendidos em</a:t>
            </a:r>
          </a:p>
          <a:p>
            <a:pPr algn="ctr"/>
            <a:r>
              <a:rPr lang="pt-BR" sz="1500" b="1" dirty="0">
                <a:solidFill>
                  <a:srgbClr val="595959"/>
                </a:solidFill>
              </a:rPr>
              <a:t>2015</a:t>
            </a:r>
          </a:p>
        </p:txBody>
      </p:sp>
      <p:grpSp>
        <p:nvGrpSpPr>
          <p:cNvPr id="199" name="Agrupar 198"/>
          <p:cNvGrpSpPr/>
          <p:nvPr/>
        </p:nvGrpSpPr>
        <p:grpSpPr>
          <a:xfrm>
            <a:off x="2362200" y="2210706"/>
            <a:ext cx="9021868" cy="684964"/>
            <a:chOff x="2362200" y="2210706"/>
            <a:chExt cx="9021868" cy="684964"/>
          </a:xfrm>
        </p:grpSpPr>
        <p:sp>
          <p:nvSpPr>
            <p:cNvPr id="66" name="Elipse 65"/>
            <p:cNvSpPr/>
            <p:nvPr/>
          </p:nvSpPr>
          <p:spPr>
            <a:xfrm>
              <a:off x="10190362" y="2210706"/>
              <a:ext cx="504000" cy="504000"/>
            </a:xfrm>
            <a:prstGeom prst="ellipse">
              <a:avLst/>
            </a:prstGeom>
            <a:solidFill>
              <a:srgbClr val="00B2E2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/>
            <p:cNvGrpSpPr/>
            <p:nvPr/>
          </p:nvGrpSpPr>
          <p:grpSpPr>
            <a:xfrm>
              <a:off x="2362200" y="2265410"/>
              <a:ext cx="9021868" cy="630260"/>
              <a:chOff x="2362200" y="2265410"/>
              <a:chExt cx="9021868" cy="630260"/>
            </a:xfrm>
          </p:grpSpPr>
          <p:cxnSp>
            <p:nvCxnSpPr>
              <p:cNvPr id="53" name="Conector reto 52"/>
              <p:cNvCxnSpPr/>
              <p:nvPr/>
            </p:nvCxnSpPr>
            <p:spPr>
              <a:xfrm>
                <a:off x="2362200" y="2643670"/>
                <a:ext cx="1666276" cy="0"/>
              </a:xfrm>
              <a:prstGeom prst="line">
                <a:avLst/>
              </a:prstGeom>
              <a:ln w="28575">
                <a:solidFill>
                  <a:srgbClr val="00B2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 flipV="1">
                <a:off x="4037816" y="2566325"/>
                <a:ext cx="1658022" cy="77346"/>
              </a:xfrm>
              <a:prstGeom prst="line">
                <a:avLst/>
              </a:prstGeom>
              <a:ln w="28575">
                <a:solidFill>
                  <a:srgbClr val="00B2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 flipV="1">
                <a:off x="5634013" y="2492646"/>
                <a:ext cx="1626934" cy="83087"/>
              </a:xfrm>
              <a:prstGeom prst="line">
                <a:avLst/>
              </a:prstGeom>
              <a:ln w="28575">
                <a:solidFill>
                  <a:srgbClr val="00B2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>
                <a:off x="7246318" y="2500745"/>
                <a:ext cx="1669048" cy="26716"/>
              </a:xfrm>
              <a:prstGeom prst="line">
                <a:avLst/>
              </a:prstGeom>
              <a:ln w="28575">
                <a:solidFill>
                  <a:srgbClr val="00B2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/>
              <p:cNvCxnSpPr/>
              <p:nvPr/>
            </p:nvCxnSpPr>
            <p:spPr>
              <a:xfrm flipV="1">
                <a:off x="8797474" y="2459220"/>
                <a:ext cx="1683001" cy="100105"/>
              </a:xfrm>
              <a:prstGeom prst="line">
                <a:avLst/>
              </a:prstGeom>
              <a:ln w="28575">
                <a:solidFill>
                  <a:srgbClr val="00B2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ector reto 61"/>
              <p:cNvCxnSpPr/>
              <p:nvPr/>
            </p:nvCxnSpPr>
            <p:spPr>
              <a:xfrm>
                <a:off x="10439505" y="2459220"/>
                <a:ext cx="944563" cy="33426"/>
              </a:xfrm>
              <a:prstGeom prst="line">
                <a:avLst/>
              </a:prstGeom>
              <a:ln w="28575">
                <a:solidFill>
                  <a:srgbClr val="00B2E2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Elipse 62"/>
              <p:cNvSpPr/>
              <p:nvPr/>
            </p:nvSpPr>
            <p:spPr>
              <a:xfrm>
                <a:off x="5385652" y="2326764"/>
                <a:ext cx="504000" cy="504000"/>
              </a:xfrm>
              <a:prstGeom prst="ellipse">
                <a:avLst/>
              </a:prstGeom>
              <a:solidFill>
                <a:srgbClr val="00B2E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6978646" y="2265410"/>
                <a:ext cx="504000" cy="504000"/>
              </a:xfrm>
              <a:prstGeom prst="ellipse">
                <a:avLst/>
              </a:prstGeom>
              <a:solidFill>
                <a:srgbClr val="00B2E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Elipse 64"/>
              <p:cNvSpPr/>
              <p:nvPr/>
            </p:nvSpPr>
            <p:spPr>
              <a:xfrm>
                <a:off x="8578295" y="2275461"/>
                <a:ext cx="504000" cy="504000"/>
              </a:xfrm>
              <a:prstGeom prst="ellipse">
                <a:avLst/>
              </a:prstGeom>
              <a:solidFill>
                <a:srgbClr val="00B2E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>
                <a:off x="5258972" y="2387753"/>
                <a:ext cx="73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8,9</a:t>
                </a: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>
                <a:off x="6858654" y="2332751"/>
                <a:ext cx="73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9,0</a:t>
                </a: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>
                <a:off x="8483362" y="2332744"/>
                <a:ext cx="717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9,0</a:t>
                </a:r>
              </a:p>
            </p:txBody>
          </p:sp>
          <p:sp>
            <p:nvSpPr>
              <p:cNvPr id="70" name="CaixaDeTexto 69"/>
              <p:cNvSpPr txBox="1"/>
              <p:nvPr/>
            </p:nvSpPr>
            <p:spPr>
              <a:xfrm>
                <a:off x="10093179" y="2275209"/>
                <a:ext cx="73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9,1</a:t>
                </a:r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3776477" y="2391670"/>
                <a:ext cx="504000" cy="504000"/>
              </a:xfrm>
              <a:prstGeom prst="ellipse">
                <a:avLst/>
              </a:prstGeom>
              <a:solidFill>
                <a:srgbClr val="00B2E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 dirty="0"/>
              </a:p>
            </p:txBody>
          </p:sp>
          <p:sp>
            <p:nvSpPr>
              <p:cNvPr id="94" name="CaixaDeTexto 93"/>
              <p:cNvSpPr txBox="1"/>
              <p:nvPr/>
            </p:nvSpPr>
            <p:spPr>
              <a:xfrm>
                <a:off x="3659290" y="2462706"/>
                <a:ext cx="73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8,7</a:t>
                </a:r>
              </a:p>
            </p:txBody>
          </p:sp>
        </p:grpSp>
      </p:grpSp>
      <p:sp>
        <p:nvSpPr>
          <p:cNvPr id="76" name="Retângulo 75"/>
          <p:cNvSpPr/>
          <p:nvPr/>
        </p:nvSpPr>
        <p:spPr>
          <a:xfrm>
            <a:off x="212418" y="2089195"/>
            <a:ext cx="2465539" cy="897112"/>
          </a:xfrm>
          <a:prstGeom prst="rect">
            <a:avLst/>
          </a:prstGeom>
          <a:solidFill>
            <a:srgbClr val="00B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6" name="Retângulo 35"/>
          <p:cNvSpPr/>
          <p:nvPr/>
        </p:nvSpPr>
        <p:spPr>
          <a:xfrm>
            <a:off x="220510" y="2353778"/>
            <a:ext cx="246553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Satisfação geral</a:t>
            </a:r>
          </a:p>
        </p:txBody>
      </p:sp>
      <p:grpSp>
        <p:nvGrpSpPr>
          <p:cNvPr id="46" name="Agrupar 45"/>
          <p:cNvGrpSpPr/>
          <p:nvPr/>
        </p:nvGrpSpPr>
        <p:grpSpPr>
          <a:xfrm>
            <a:off x="2368993" y="3059489"/>
            <a:ext cx="9021669" cy="827839"/>
            <a:chOff x="2368993" y="3059489"/>
            <a:chExt cx="9021669" cy="827839"/>
          </a:xfrm>
        </p:grpSpPr>
        <p:cxnSp>
          <p:nvCxnSpPr>
            <p:cNvPr id="96" name="Conector reto 95"/>
            <p:cNvCxnSpPr/>
            <p:nvPr/>
          </p:nvCxnSpPr>
          <p:spPr>
            <a:xfrm>
              <a:off x="2368993" y="3635328"/>
              <a:ext cx="1666276" cy="0"/>
            </a:xfrm>
            <a:prstGeom prst="line">
              <a:avLst/>
            </a:prstGeom>
            <a:ln w="28575">
              <a:solidFill>
                <a:srgbClr val="FF8F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 flipV="1">
              <a:off x="4044609" y="3532755"/>
              <a:ext cx="1562161" cy="102574"/>
            </a:xfrm>
            <a:prstGeom prst="line">
              <a:avLst/>
            </a:prstGeom>
            <a:ln w="28575">
              <a:solidFill>
                <a:srgbClr val="FF8F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 flipV="1">
              <a:off x="5628127" y="3484305"/>
              <a:ext cx="1639613" cy="15626"/>
            </a:xfrm>
            <a:prstGeom prst="line">
              <a:avLst/>
            </a:prstGeom>
            <a:ln w="28575">
              <a:solidFill>
                <a:srgbClr val="FF8F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 flipV="1">
              <a:off x="7253111" y="3411837"/>
              <a:ext cx="1647513" cy="80566"/>
            </a:xfrm>
            <a:prstGeom prst="line">
              <a:avLst/>
            </a:prstGeom>
            <a:ln w="28575">
              <a:solidFill>
                <a:srgbClr val="FF8F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 flipV="1">
              <a:off x="8866986" y="3293682"/>
              <a:ext cx="1561766" cy="104175"/>
            </a:xfrm>
            <a:prstGeom prst="line">
              <a:avLst/>
            </a:prstGeom>
            <a:ln w="28575">
              <a:solidFill>
                <a:srgbClr val="FF8F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>
              <a:off x="10446099" y="3308658"/>
              <a:ext cx="944563" cy="33426"/>
            </a:xfrm>
            <a:prstGeom prst="line">
              <a:avLst/>
            </a:prstGeom>
            <a:ln w="28575">
              <a:solidFill>
                <a:srgbClr val="FF8F3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ipse 103"/>
            <p:cNvSpPr/>
            <p:nvPr/>
          </p:nvSpPr>
          <p:spPr>
            <a:xfrm>
              <a:off x="5392445" y="3261272"/>
              <a:ext cx="504000" cy="504000"/>
            </a:xfrm>
            <a:prstGeom prst="ellipse">
              <a:avLst/>
            </a:prstGeom>
            <a:solidFill>
              <a:srgbClr val="FF8F3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Elipse 104"/>
            <p:cNvSpPr/>
            <p:nvPr/>
          </p:nvSpPr>
          <p:spPr>
            <a:xfrm>
              <a:off x="6994318" y="3256474"/>
              <a:ext cx="504000" cy="504000"/>
            </a:xfrm>
            <a:prstGeom prst="ellipse">
              <a:avLst/>
            </a:prstGeom>
            <a:solidFill>
              <a:srgbClr val="FF8F3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" name="Elipse 105"/>
            <p:cNvSpPr/>
            <p:nvPr/>
          </p:nvSpPr>
          <p:spPr>
            <a:xfrm>
              <a:off x="8603217" y="3160585"/>
              <a:ext cx="504000" cy="504000"/>
            </a:xfrm>
            <a:prstGeom prst="ellipse">
              <a:avLst/>
            </a:prstGeom>
            <a:solidFill>
              <a:srgbClr val="FF8F3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" name="Elipse 106"/>
            <p:cNvSpPr/>
            <p:nvPr/>
          </p:nvSpPr>
          <p:spPr>
            <a:xfrm>
              <a:off x="10197155" y="3059489"/>
              <a:ext cx="504000" cy="504000"/>
            </a:xfrm>
            <a:prstGeom prst="ellipse">
              <a:avLst/>
            </a:prstGeom>
            <a:solidFill>
              <a:srgbClr val="FF8F3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5265765" y="3322261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7,9</a:t>
              </a: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6865447" y="3315265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7,9</a:t>
              </a: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8508284" y="3217868"/>
              <a:ext cx="71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8,2</a:t>
              </a: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10099972" y="3123992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8,3</a:t>
              </a:r>
            </a:p>
          </p:txBody>
        </p:sp>
        <p:sp>
          <p:nvSpPr>
            <p:cNvPr id="112" name="Elipse 111"/>
            <p:cNvSpPr/>
            <p:nvPr/>
          </p:nvSpPr>
          <p:spPr>
            <a:xfrm>
              <a:off x="3783270" y="3383328"/>
              <a:ext cx="504000" cy="504000"/>
            </a:xfrm>
            <a:prstGeom prst="ellipse">
              <a:avLst/>
            </a:prstGeom>
            <a:solidFill>
              <a:srgbClr val="FF8F3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3666083" y="3454364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7,5</a:t>
              </a:r>
            </a:p>
          </p:txBody>
        </p:sp>
      </p:grpSp>
      <p:sp>
        <p:nvSpPr>
          <p:cNvPr id="75" name="Retângulo 74"/>
          <p:cNvSpPr/>
          <p:nvPr/>
        </p:nvSpPr>
        <p:spPr>
          <a:xfrm>
            <a:off x="220509" y="3042653"/>
            <a:ext cx="2465539" cy="897112"/>
          </a:xfrm>
          <a:prstGeom prst="rect">
            <a:avLst/>
          </a:prstGeom>
          <a:solidFill>
            <a:srgbClr val="FF8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7" name="Retângulo 36"/>
          <p:cNvSpPr/>
          <p:nvPr/>
        </p:nvSpPr>
        <p:spPr>
          <a:xfrm>
            <a:off x="244779" y="3325262"/>
            <a:ext cx="24655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Aplicabilidade</a:t>
            </a:r>
          </a:p>
        </p:txBody>
      </p:sp>
      <p:grpSp>
        <p:nvGrpSpPr>
          <p:cNvPr id="197" name="Agrupar 196"/>
          <p:cNvGrpSpPr/>
          <p:nvPr/>
        </p:nvGrpSpPr>
        <p:grpSpPr>
          <a:xfrm>
            <a:off x="2359512" y="4012776"/>
            <a:ext cx="9021669" cy="846889"/>
            <a:chOff x="2359512" y="4012776"/>
            <a:chExt cx="9021669" cy="846889"/>
          </a:xfrm>
        </p:grpSpPr>
        <p:cxnSp>
          <p:nvCxnSpPr>
            <p:cNvPr id="114" name="Conector reto 113"/>
            <p:cNvCxnSpPr/>
            <p:nvPr/>
          </p:nvCxnSpPr>
          <p:spPr>
            <a:xfrm>
              <a:off x="2359512" y="4588615"/>
              <a:ext cx="1666276" cy="0"/>
            </a:xfrm>
            <a:prstGeom prst="line">
              <a:avLst/>
            </a:prstGeom>
            <a:ln w="28575">
              <a:solidFill>
                <a:srgbClr val="FE44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to 114"/>
            <p:cNvCxnSpPr/>
            <p:nvPr/>
          </p:nvCxnSpPr>
          <p:spPr>
            <a:xfrm flipV="1">
              <a:off x="4035128" y="4516776"/>
              <a:ext cx="1602370" cy="71840"/>
            </a:xfrm>
            <a:prstGeom prst="line">
              <a:avLst/>
            </a:prstGeom>
            <a:ln w="28575">
              <a:solidFill>
                <a:srgbClr val="FE44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to 115"/>
            <p:cNvCxnSpPr/>
            <p:nvPr/>
          </p:nvCxnSpPr>
          <p:spPr>
            <a:xfrm flipV="1">
              <a:off x="5613443" y="4437592"/>
              <a:ext cx="1644816" cy="80191"/>
            </a:xfrm>
            <a:prstGeom prst="line">
              <a:avLst/>
            </a:prstGeom>
            <a:ln w="28575">
              <a:solidFill>
                <a:srgbClr val="FE44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to 116"/>
            <p:cNvCxnSpPr/>
            <p:nvPr/>
          </p:nvCxnSpPr>
          <p:spPr>
            <a:xfrm flipV="1">
              <a:off x="7243630" y="4365124"/>
              <a:ext cx="1647513" cy="80566"/>
            </a:xfrm>
            <a:prstGeom prst="line">
              <a:avLst/>
            </a:prstGeom>
            <a:ln w="28575">
              <a:solidFill>
                <a:srgbClr val="FE44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to 117"/>
            <p:cNvCxnSpPr/>
            <p:nvPr/>
          </p:nvCxnSpPr>
          <p:spPr>
            <a:xfrm flipV="1">
              <a:off x="8857505" y="4246969"/>
              <a:ext cx="1561766" cy="104175"/>
            </a:xfrm>
            <a:prstGeom prst="line">
              <a:avLst/>
            </a:prstGeom>
            <a:ln w="28575">
              <a:solidFill>
                <a:srgbClr val="FE44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/>
            <p:cNvCxnSpPr/>
            <p:nvPr/>
          </p:nvCxnSpPr>
          <p:spPr>
            <a:xfrm>
              <a:off x="10436618" y="4261945"/>
              <a:ext cx="944563" cy="33426"/>
            </a:xfrm>
            <a:prstGeom prst="line">
              <a:avLst/>
            </a:prstGeom>
            <a:ln w="28575">
              <a:solidFill>
                <a:srgbClr val="FE4459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ipse 119"/>
            <p:cNvSpPr/>
            <p:nvPr/>
          </p:nvSpPr>
          <p:spPr>
            <a:xfrm>
              <a:off x="5382964" y="4271709"/>
              <a:ext cx="504000" cy="504000"/>
            </a:xfrm>
            <a:prstGeom prst="ellipse">
              <a:avLst/>
            </a:prstGeom>
            <a:solidFill>
              <a:srgbClr val="FE445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Elipse 120"/>
            <p:cNvSpPr/>
            <p:nvPr/>
          </p:nvSpPr>
          <p:spPr>
            <a:xfrm>
              <a:off x="6984837" y="4209761"/>
              <a:ext cx="504000" cy="504000"/>
            </a:xfrm>
            <a:prstGeom prst="ellipse">
              <a:avLst/>
            </a:prstGeom>
            <a:solidFill>
              <a:srgbClr val="FE445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Elipse 121"/>
            <p:cNvSpPr/>
            <p:nvPr/>
          </p:nvSpPr>
          <p:spPr>
            <a:xfrm>
              <a:off x="8593736" y="4113872"/>
              <a:ext cx="504000" cy="504000"/>
            </a:xfrm>
            <a:prstGeom prst="ellipse">
              <a:avLst/>
            </a:prstGeom>
            <a:solidFill>
              <a:srgbClr val="FE445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Elipse 122"/>
            <p:cNvSpPr/>
            <p:nvPr/>
          </p:nvSpPr>
          <p:spPr>
            <a:xfrm>
              <a:off x="10187674" y="4012776"/>
              <a:ext cx="504000" cy="504000"/>
            </a:xfrm>
            <a:prstGeom prst="ellipse">
              <a:avLst/>
            </a:prstGeom>
            <a:solidFill>
              <a:srgbClr val="FE445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5256284" y="4332698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7,8</a:t>
              </a:r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6855966" y="4268552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7,9</a:t>
              </a: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8498803" y="4171155"/>
              <a:ext cx="71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8,1</a:t>
              </a: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10090491" y="4077279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8,2</a:t>
              </a:r>
            </a:p>
          </p:txBody>
        </p:sp>
        <p:sp>
          <p:nvSpPr>
            <p:cNvPr id="128" name="Elipse 127"/>
            <p:cNvSpPr/>
            <p:nvPr/>
          </p:nvSpPr>
          <p:spPr>
            <a:xfrm>
              <a:off x="3773789" y="4355665"/>
              <a:ext cx="504000" cy="504000"/>
            </a:xfrm>
            <a:prstGeom prst="ellipse">
              <a:avLst/>
            </a:prstGeom>
            <a:solidFill>
              <a:srgbClr val="FE445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3656602" y="4426701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7,5</a:t>
              </a:r>
            </a:p>
          </p:txBody>
        </p:sp>
      </p:grpSp>
      <p:sp>
        <p:nvSpPr>
          <p:cNvPr id="74" name="Retângulo 73"/>
          <p:cNvSpPr/>
          <p:nvPr/>
        </p:nvSpPr>
        <p:spPr>
          <a:xfrm>
            <a:off x="212418" y="4013341"/>
            <a:ext cx="2465539" cy="897112"/>
          </a:xfrm>
          <a:prstGeom prst="rect">
            <a:avLst/>
          </a:prstGeom>
          <a:solidFill>
            <a:srgbClr val="FE4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7" name="Retângulo 46"/>
          <p:cNvSpPr/>
          <p:nvPr/>
        </p:nvSpPr>
        <p:spPr>
          <a:xfrm>
            <a:off x="212421" y="4261741"/>
            <a:ext cx="246553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sz="1700" b="1" dirty="0">
                <a:solidFill>
                  <a:schemeClr val="bg1"/>
                </a:solidFill>
                <a:latin typeface="Calibri" panose="020F0502020204030204" pitchFamily="34" charset="0"/>
              </a:rPr>
              <a:t>Efetividade</a:t>
            </a:r>
          </a:p>
        </p:txBody>
      </p:sp>
      <p:grpSp>
        <p:nvGrpSpPr>
          <p:cNvPr id="198" name="Agrupar 197"/>
          <p:cNvGrpSpPr/>
          <p:nvPr/>
        </p:nvGrpSpPr>
        <p:grpSpPr>
          <a:xfrm>
            <a:off x="2401189" y="4994333"/>
            <a:ext cx="8979992" cy="801442"/>
            <a:chOff x="2401189" y="4994333"/>
            <a:chExt cx="8979992" cy="801442"/>
          </a:xfrm>
        </p:grpSpPr>
        <p:cxnSp>
          <p:nvCxnSpPr>
            <p:cNvPr id="145" name="Conector reto 144"/>
            <p:cNvCxnSpPr/>
            <p:nvPr/>
          </p:nvCxnSpPr>
          <p:spPr>
            <a:xfrm>
              <a:off x="2401189" y="5532358"/>
              <a:ext cx="1666276" cy="0"/>
            </a:xfrm>
            <a:prstGeom prst="line">
              <a:avLst/>
            </a:prstGeom>
            <a:ln w="28575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to 145"/>
            <p:cNvCxnSpPr/>
            <p:nvPr/>
          </p:nvCxnSpPr>
          <p:spPr>
            <a:xfrm flipV="1">
              <a:off x="4080671" y="5403144"/>
              <a:ext cx="1589164" cy="141452"/>
            </a:xfrm>
            <a:prstGeom prst="line">
              <a:avLst/>
            </a:prstGeom>
            <a:ln w="28575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/>
            <p:nvPr/>
          </p:nvCxnSpPr>
          <p:spPr>
            <a:xfrm flipV="1">
              <a:off x="5645780" y="5264831"/>
              <a:ext cx="1611709" cy="139321"/>
            </a:xfrm>
            <a:prstGeom prst="line">
              <a:avLst/>
            </a:prstGeom>
            <a:ln w="28575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 flipV="1">
              <a:off x="7240054" y="5219066"/>
              <a:ext cx="1624871" cy="51138"/>
            </a:xfrm>
            <a:prstGeom prst="line">
              <a:avLst/>
            </a:prstGeom>
            <a:ln w="28575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>
              <a:off x="8857256" y="5244636"/>
              <a:ext cx="1597861" cy="43248"/>
            </a:xfrm>
            <a:prstGeom prst="line">
              <a:avLst/>
            </a:prstGeom>
            <a:ln w="28575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10377379" y="5287884"/>
              <a:ext cx="1003802" cy="0"/>
            </a:xfrm>
            <a:prstGeom prst="line">
              <a:avLst/>
            </a:prstGeom>
            <a:ln w="28575">
              <a:solidFill>
                <a:srgbClr val="70AD47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ipse 150"/>
            <p:cNvSpPr/>
            <p:nvPr/>
          </p:nvSpPr>
          <p:spPr>
            <a:xfrm>
              <a:off x="5415301" y="5158077"/>
              <a:ext cx="504000" cy="504000"/>
            </a:xfrm>
            <a:prstGeom prst="ellipse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2" name="Elipse 151"/>
            <p:cNvSpPr/>
            <p:nvPr/>
          </p:nvSpPr>
          <p:spPr>
            <a:xfrm>
              <a:off x="7017174" y="5029454"/>
              <a:ext cx="504000" cy="504000"/>
            </a:xfrm>
            <a:prstGeom prst="ellipse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3" name="Elipse 152"/>
            <p:cNvSpPr/>
            <p:nvPr/>
          </p:nvSpPr>
          <p:spPr>
            <a:xfrm>
              <a:off x="8607132" y="4994333"/>
              <a:ext cx="504000" cy="504000"/>
            </a:xfrm>
            <a:prstGeom prst="ellipse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4" name="Elipse 153"/>
            <p:cNvSpPr/>
            <p:nvPr/>
          </p:nvSpPr>
          <p:spPr>
            <a:xfrm>
              <a:off x="10182633" y="5033811"/>
              <a:ext cx="504000" cy="504000"/>
            </a:xfrm>
            <a:prstGeom prst="ellipse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5" name="CaixaDeTexto 154"/>
            <p:cNvSpPr txBox="1"/>
            <p:nvPr/>
          </p:nvSpPr>
          <p:spPr>
            <a:xfrm>
              <a:off x="5288621" y="5219066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74,6</a:t>
              </a:r>
            </a:p>
          </p:txBody>
        </p:sp>
        <p:sp>
          <p:nvSpPr>
            <p:cNvPr id="156" name="CaixaDeTexto 155"/>
            <p:cNvSpPr txBox="1"/>
            <p:nvPr/>
          </p:nvSpPr>
          <p:spPr>
            <a:xfrm>
              <a:off x="6888303" y="5088245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78,3</a:t>
              </a:r>
            </a:p>
          </p:txBody>
        </p:sp>
        <p:sp>
          <p:nvSpPr>
            <p:cNvPr id="157" name="CaixaDeTexto 156"/>
            <p:cNvSpPr txBox="1"/>
            <p:nvPr/>
          </p:nvSpPr>
          <p:spPr>
            <a:xfrm>
              <a:off x="8512199" y="5051616"/>
              <a:ext cx="71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78,6</a:t>
              </a:r>
            </a:p>
          </p:txBody>
        </p:sp>
        <p:sp>
          <p:nvSpPr>
            <p:cNvPr id="158" name="CaixaDeTexto 157"/>
            <p:cNvSpPr txBox="1"/>
            <p:nvPr/>
          </p:nvSpPr>
          <p:spPr>
            <a:xfrm>
              <a:off x="10085450" y="5098314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77,6</a:t>
              </a:r>
            </a:p>
          </p:txBody>
        </p:sp>
        <p:sp>
          <p:nvSpPr>
            <p:cNvPr id="159" name="Elipse 158"/>
            <p:cNvSpPr/>
            <p:nvPr/>
          </p:nvSpPr>
          <p:spPr>
            <a:xfrm>
              <a:off x="3787297" y="5291775"/>
              <a:ext cx="504000" cy="504000"/>
            </a:xfrm>
            <a:prstGeom prst="ellipse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3679458" y="5359930"/>
              <a:ext cx="73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71,4</a:t>
              </a:r>
            </a:p>
          </p:txBody>
        </p:sp>
      </p:grpSp>
      <p:sp>
        <p:nvSpPr>
          <p:cNvPr id="48" name="Retângulo 47"/>
          <p:cNvSpPr/>
          <p:nvPr/>
        </p:nvSpPr>
        <p:spPr>
          <a:xfrm>
            <a:off x="212417" y="4961641"/>
            <a:ext cx="2465539" cy="89711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49" name="Retângulo 48"/>
          <p:cNvSpPr/>
          <p:nvPr/>
        </p:nvSpPr>
        <p:spPr>
          <a:xfrm>
            <a:off x="220511" y="5195597"/>
            <a:ext cx="2465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Recomendação (NPS)</a:t>
            </a:r>
          </a:p>
        </p:txBody>
      </p:sp>
    </p:spTree>
    <p:extLst>
      <p:ext uri="{BB962C8B-B14F-4D97-AF65-F5344CB8AC3E}">
        <p14:creationId xmlns:p14="http://schemas.microsoft.com/office/powerpoint/2010/main" val="19049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10385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81101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113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361949" y="1226419"/>
            <a:ext cx="11288490" cy="5034717"/>
            <a:chOff x="361949" y="1226419"/>
            <a:chExt cx="11288490" cy="5034717"/>
          </a:xfrm>
        </p:grpSpPr>
        <p:grpSp>
          <p:nvGrpSpPr>
            <p:cNvPr id="8" name="Agrupar 7"/>
            <p:cNvGrpSpPr/>
            <p:nvPr/>
          </p:nvGrpSpPr>
          <p:grpSpPr>
            <a:xfrm>
              <a:off x="361949" y="1226419"/>
              <a:ext cx="11288490" cy="5034717"/>
              <a:chOff x="361949" y="1226419"/>
              <a:chExt cx="11288490" cy="5034717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61950" y="5254624"/>
                <a:ext cx="10848974" cy="990600"/>
              </a:xfrm>
              <a:prstGeom prst="rect">
                <a:avLst/>
              </a:prstGeom>
              <a:solidFill>
                <a:srgbClr val="00B2E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05</a:t>
                </a:r>
              </a:p>
            </p:txBody>
          </p:sp>
          <p:sp>
            <p:nvSpPr>
              <p:cNvPr id="28" name="Retângulo Arredondado 27"/>
              <p:cNvSpPr/>
              <p:nvPr/>
            </p:nvSpPr>
            <p:spPr>
              <a:xfrm rot="18933036">
                <a:off x="10606439" y="5217136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361950" y="4264024"/>
                <a:ext cx="9950744" cy="990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04</a:t>
                </a: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361950" y="3284537"/>
                <a:ext cx="10848974" cy="990600"/>
              </a:xfrm>
              <a:prstGeom prst="rect">
                <a:avLst/>
              </a:prstGeom>
              <a:solidFill>
                <a:srgbClr val="FF8E3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03</a:t>
                </a: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361950" y="2305050"/>
                <a:ext cx="9739155" cy="990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02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361949" y="1314450"/>
                <a:ext cx="10848975" cy="990600"/>
              </a:xfrm>
              <a:prstGeom prst="rect">
                <a:avLst/>
              </a:prstGeom>
              <a:solidFill>
                <a:srgbClr val="00C0B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01</a:t>
                </a:r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1152929" y="1462735"/>
                <a:ext cx="92373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Mais de 45% dos entrevistados tomaram conhecimento do SEBRAETEC via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terceiros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 Já 37% tiveram conhecimento do Programa por ações oriundas de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iniciativas do próprio SEBRAE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 </a:t>
                </a: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1155840" y="2452777"/>
                <a:ext cx="83189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Dois em cada cinco entrevistados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solicitaram sua participação 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no Programa SEBRAETEC. Já outros 25% foram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indicados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por um consultor. </a:t>
                </a: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1152929" y="3472917"/>
                <a:ext cx="8810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Dentre aqueles que solicitaram participar do SEBRAETEC, a maior parcela visava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ampliar a produção do seu negócio 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(36,8%) ou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melhorar a comunicação com o cliente 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(19,4%).</a:t>
                </a:r>
              </a:p>
            </p:txBody>
          </p:sp>
          <p:sp>
            <p:nvSpPr>
              <p:cNvPr id="19" name="Retângulo 18"/>
              <p:cNvSpPr/>
              <p:nvPr/>
            </p:nvSpPr>
            <p:spPr>
              <a:xfrm>
                <a:off x="1121661" y="4320181"/>
                <a:ext cx="837760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Os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valores cobrados 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pelo Programa SEBRAETEC foram considerados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adequados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por 60,7% dos entrevistados. 22,8% realizaram o Programa de forma gratuita. Mais de 70% dos respondentes afirmaram que o valor investido no Programa retornou para a empresa.</a:t>
                </a: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1148519" y="5426757"/>
                <a:ext cx="91641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O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conteúdo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apresentado no SEBRAETEC foi avaliado com nota média 9,0. Aproximadamente 3 em cada 4 entrevistados avaliaram o conteúdo do Programa com notas altas (9 e 10).</a:t>
                </a:r>
              </a:p>
            </p:txBody>
          </p:sp>
          <p:grpSp>
            <p:nvGrpSpPr>
              <p:cNvPr id="21" name="Agrupar 20"/>
              <p:cNvGrpSpPr/>
              <p:nvPr/>
            </p:nvGrpSpPr>
            <p:grpSpPr>
              <a:xfrm>
                <a:off x="10520132" y="1226419"/>
                <a:ext cx="1044000" cy="4888431"/>
                <a:chOff x="10520132" y="1226419"/>
                <a:chExt cx="1044000" cy="4888431"/>
              </a:xfrm>
            </p:grpSpPr>
            <p:sp>
              <p:nvSpPr>
                <p:cNvPr id="30" name="Retângulo Arredondado 29"/>
                <p:cNvSpPr/>
                <p:nvPr/>
              </p:nvSpPr>
              <p:spPr>
                <a:xfrm rot="18933036">
                  <a:off x="10520132" y="1226419"/>
                  <a:ext cx="1044000" cy="104400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31" name="Imagem 30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68438" y="5384997"/>
                  <a:ext cx="729853" cy="729853"/>
                </a:xfrm>
                <a:prstGeom prst="rect">
                  <a:avLst/>
                </a:prstGeom>
              </p:spPr>
            </p:pic>
          </p:grpSp>
          <p:sp>
            <p:nvSpPr>
              <p:cNvPr id="22" name="Retângulo Arredondado 21"/>
              <p:cNvSpPr/>
              <p:nvPr/>
            </p:nvSpPr>
            <p:spPr>
              <a:xfrm rot="18933036">
                <a:off x="9585900" y="2241750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Retângulo Arredondado 23"/>
              <p:cNvSpPr/>
              <p:nvPr/>
            </p:nvSpPr>
            <p:spPr>
              <a:xfrm rot="18933036">
                <a:off x="10528880" y="3221778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Retângulo Arredondado 25"/>
              <p:cNvSpPr/>
              <p:nvPr/>
            </p:nvSpPr>
            <p:spPr>
              <a:xfrm rot="18933036">
                <a:off x="9785768" y="4257755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3" name="Imagem 2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6717" y="3437297"/>
                <a:ext cx="636626" cy="636626"/>
              </a:xfrm>
              <a:prstGeom prst="rect">
                <a:avLst/>
              </a:prstGeom>
            </p:spPr>
          </p:pic>
          <p:pic>
            <p:nvPicPr>
              <p:cNvPr id="29" name="Imagem 2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70755" y="4492536"/>
                <a:ext cx="666382" cy="666382"/>
              </a:xfrm>
              <a:prstGeom prst="rect">
                <a:avLst/>
              </a:prstGeom>
            </p:spPr>
          </p:pic>
        </p:grp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3917" y="2388385"/>
              <a:ext cx="626336" cy="626336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3491" y="1369667"/>
              <a:ext cx="743077" cy="743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4010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10385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81101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113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361949" y="1226419"/>
            <a:ext cx="11288490" cy="5034717"/>
            <a:chOff x="361949" y="1226419"/>
            <a:chExt cx="11288490" cy="5034717"/>
          </a:xfrm>
        </p:grpSpPr>
        <p:grpSp>
          <p:nvGrpSpPr>
            <p:cNvPr id="8" name="Agrupar 7"/>
            <p:cNvGrpSpPr/>
            <p:nvPr/>
          </p:nvGrpSpPr>
          <p:grpSpPr>
            <a:xfrm>
              <a:off x="361949" y="1226419"/>
              <a:ext cx="11288490" cy="5034717"/>
              <a:chOff x="361949" y="1226419"/>
              <a:chExt cx="11288490" cy="5034717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61950" y="5254624"/>
                <a:ext cx="10848974" cy="990600"/>
              </a:xfrm>
              <a:prstGeom prst="rect">
                <a:avLst/>
              </a:prstGeom>
              <a:solidFill>
                <a:srgbClr val="00687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10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361950" y="4264024"/>
                <a:ext cx="9950744" cy="990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09</a:t>
                </a: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361950" y="3284537"/>
                <a:ext cx="10848974" cy="990600"/>
              </a:xfrm>
              <a:prstGeom prst="rect">
                <a:avLst/>
              </a:prstGeom>
              <a:solidFill>
                <a:srgbClr val="00C1B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08</a:t>
                </a: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361950" y="2305050"/>
                <a:ext cx="9739155" cy="990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07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361949" y="1314450"/>
                <a:ext cx="10848975" cy="990600"/>
              </a:xfrm>
              <a:prstGeom prst="rect">
                <a:avLst/>
              </a:prstGeom>
              <a:solidFill>
                <a:srgbClr val="FF445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40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06</a:t>
                </a:r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1134632" y="1348146"/>
                <a:ext cx="925562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satisfação geral 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com o SEBRAETEC alcançou nota média de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9,1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, em uma escala de 0 a 10. Este foi o melhor resultado registrado para este aspecto da avaliação ao longo da série histórica da pesquisa.</a:t>
                </a: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1148519" y="2366694"/>
                <a:ext cx="808749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aplicabilidade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dos conhecimentos adquiridos durante o SEBRAETEC obteve nota média de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8,3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 Quase metade dos entrevistados avaliaram este aspecto com notas altas. Este foi o melhor resultado registrado ao longo da série histórica da pesquisa.</a:t>
                </a:r>
              </a:p>
              <a:p>
                <a:endParaRPr lang="pt-BR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1152929" y="3472917"/>
                <a:ext cx="89821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 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efetividade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 do SEBRAETEC em termos de geração de resultados para a empresa, alcançou nota média de</a:t>
                </a:r>
                <a:r>
                  <a:rPr lang="pt-BR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Arial Narrow" panose="020B0606020202030204" pitchFamily="34" charset="0"/>
                  </a:rPr>
                  <a:t> 8,2</a:t>
                </a:r>
                <a:r>
                  <a:rPr lang="pt-BR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. Este foi o melhor resultado registrado ao longo da série histórica da pesquisa.</a:t>
                </a:r>
              </a:p>
            </p:txBody>
          </p:sp>
          <p:sp>
            <p:nvSpPr>
              <p:cNvPr id="30" name="Retângulo Arredondado 29"/>
              <p:cNvSpPr/>
              <p:nvPr/>
            </p:nvSpPr>
            <p:spPr>
              <a:xfrm rot="18933036">
                <a:off x="10520132" y="1226419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Arredondado 21"/>
              <p:cNvSpPr/>
              <p:nvPr/>
            </p:nvSpPr>
            <p:spPr>
              <a:xfrm rot="18933036">
                <a:off x="9585900" y="2241750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Retângulo Arredondado 23"/>
              <p:cNvSpPr/>
              <p:nvPr/>
            </p:nvSpPr>
            <p:spPr>
              <a:xfrm rot="18933036">
                <a:off x="10528880" y="3221778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Retângulo Arredondado 25"/>
              <p:cNvSpPr/>
              <p:nvPr/>
            </p:nvSpPr>
            <p:spPr>
              <a:xfrm rot="18933036">
                <a:off x="9785768" y="4257755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Retângulo Arredondado 27"/>
              <p:cNvSpPr/>
              <p:nvPr/>
            </p:nvSpPr>
            <p:spPr>
              <a:xfrm rot="18933036">
                <a:off x="10606439" y="5217136"/>
                <a:ext cx="1044000" cy="1044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6866" y="3338569"/>
              <a:ext cx="626336" cy="626336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6361" y="2358544"/>
              <a:ext cx="743077" cy="743077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3101" y="1410548"/>
              <a:ext cx="636626" cy="636626"/>
            </a:xfrm>
            <a:prstGeom prst="rect">
              <a:avLst/>
            </a:prstGeom>
          </p:spPr>
        </p:pic>
        <p:sp>
          <p:nvSpPr>
            <p:cNvPr id="35" name="Retângulo 34"/>
            <p:cNvSpPr/>
            <p:nvPr/>
          </p:nvSpPr>
          <p:spPr>
            <a:xfrm>
              <a:off x="1148519" y="4286250"/>
              <a:ext cx="843091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As principais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mudanças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implementadas na empresa como consequência do programa SEBRAETEC referem-se 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inovações de produto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(melhora na qualidade de produtos e serviços) e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inovações organizacionais 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(melhora no atendimento ao cliente).</a:t>
              </a:r>
            </a:p>
          </p:txBody>
        </p:sp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7600" y="4454661"/>
              <a:ext cx="650188" cy="650188"/>
            </a:xfrm>
            <a:prstGeom prst="rect">
              <a:avLst/>
            </a:prstGeom>
          </p:spPr>
        </p:pic>
        <p:sp>
          <p:nvSpPr>
            <p:cNvPr id="37" name="Retângulo 36"/>
            <p:cNvSpPr/>
            <p:nvPr/>
          </p:nvSpPr>
          <p:spPr>
            <a:xfrm>
              <a:off x="1148519" y="5299668"/>
              <a:ext cx="88300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 maioria dos entrevistados (49,5%) afirmou que o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faturamento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da empresa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aumentou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após participação no programa SEBRAETEC. Os empresários que viram seu faturamento aumentar após o Sebraetec tendem a atribuir este aumento à participação no Programa.</a:t>
              </a:r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9265" y="5461451"/>
              <a:ext cx="666382" cy="666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02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Q6. O sr. Solicitou sua participação no programa, ou foi indicado? 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INGRESSOU NO SEBRAETEC</a:t>
            </a:r>
          </a:p>
        </p:txBody>
      </p:sp>
      <p:sp>
        <p:nvSpPr>
          <p:cNvPr id="33" name="Retângulo 32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34" name="Retângulo 33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35" name="Conector reto 34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857448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3116498" y="614016"/>
            <a:ext cx="174094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3116498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66074903"/>
              </p:ext>
            </p:extLst>
          </p:nvPr>
        </p:nvGraphicFramePr>
        <p:xfrm>
          <a:off x="322729" y="1121081"/>
          <a:ext cx="11609295" cy="501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42425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8089" y="10385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0" y="811017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21139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86528" y="1888310"/>
            <a:ext cx="11210930" cy="3635938"/>
            <a:chOff x="353203" y="1364435"/>
            <a:chExt cx="11210930" cy="3635938"/>
          </a:xfrm>
        </p:grpSpPr>
        <p:sp>
          <p:nvSpPr>
            <p:cNvPr id="13" name="Retângulo 12"/>
            <p:cNvSpPr/>
            <p:nvPr/>
          </p:nvSpPr>
          <p:spPr>
            <a:xfrm>
              <a:off x="353203" y="3819122"/>
              <a:ext cx="10848974" cy="1181251"/>
            </a:xfrm>
            <a:prstGeom prst="rect">
              <a:avLst/>
            </a:prstGeom>
            <a:solidFill>
              <a:srgbClr val="FF8E3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13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53203" y="2640799"/>
              <a:ext cx="9739155" cy="11712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12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61949" y="1452466"/>
              <a:ext cx="10848975" cy="1181251"/>
            </a:xfrm>
            <a:prstGeom prst="rect">
              <a:avLst/>
            </a:prstGeom>
            <a:solidFill>
              <a:srgbClr val="00C1B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4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11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997734" y="1577997"/>
              <a:ext cx="83632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recomendação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do SEBRAETEC por parte dos entrevistados alcançou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NPS de 77,6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. Este resultado representa uma ligeira queda em relação aos resultados alcançados na edição anterior da pesquisa, quando o NPS registrou seu patamar mais elevado na série histórica.</a:t>
              </a:r>
            </a:p>
          </p:txBody>
        </p:sp>
        <p:sp>
          <p:nvSpPr>
            <p:cNvPr id="30" name="Retângulo Arredondado 29"/>
            <p:cNvSpPr/>
            <p:nvPr/>
          </p:nvSpPr>
          <p:spPr>
            <a:xfrm rot="18933036">
              <a:off x="10520132" y="1364435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Arredondado 21"/>
            <p:cNvSpPr/>
            <p:nvPr/>
          </p:nvSpPr>
          <p:spPr>
            <a:xfrm rot="18933036">
              <a:off x="9577153" y="2556860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Arredondado 23"/>
            <p:cNvSpPr/>
            <p:nvPr/>
          </p:nvSpPr>
          <p:spPr>
            <a:xfrm rot="18933036">
              <a:off x="10520133" y="3756363"/>
              <a:ext cx="1044000" cy="104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0478" y="1525032"/>
              <a:ext cx="743077" cy="743077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997734" y="2903253"/>
              <a:ext cx="83632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Mais de 80% dos entrevistados mostraram-se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promotores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do Programa SEBRAETEC, avaliando a possibilidade de indicação do serviço com notas altas (9 e 10).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7431" y="2724770"/>
              <a:ext cx="729853" cy="729853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997734" y="3948082"/>
              <a:ext cx="83632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 modo geral, a comparação dos índices da atual edição da pesquisa com os resultados registrados ao longo da série histórica apontam para uma </a:t>
              </a:r>
              <a:r>
                <a:rPr lang="pt-BR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 Narrow" panose="020B0606020202030204" pitchFamily="34" charset="0"/>
                </a:rPr>
                <a:t>escalada paulatina dos indicadores</a:t>
              </a:r>
              <a:r>
                <a:rPr lang="pt-BR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de Satisfação, Aplicabilidade e Efetividade do SEBRAETEC.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8964" y="3902600"/>
              <a:ext cx="626336" cy="626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447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" y="422706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8853" y="2292845"/>
            <a:ext cx="37084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satisfação e impacto do Sebraetec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em conjunto com a </a:t>
            </a:r>
            <a:r>
              <a:rPr lang="pt-BR" sz="1700" b="1" dirty="0">
                <a:solidFill>
                  <a:schemeClr val="bg1"/>
                </a:solidFill>
              </a:rPr>
              <a:t>Unidade de Inovação do Sebrae Nacional.</a:t>
            </a:r>
            <a:r>
              <a:rPr lang="pt-BR" sz="17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60937" y="2175867"/>
            <a:ext cx="4506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Pedro Nunes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da Unidade de Inovação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Arthur Guimaraes Carneiro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893346" y="1997958"/>
            <a:ext cx="467591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BF89791-7DF1-47B4-ABFC-F494E1DCB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328853" y="5986073"/>
            <a:ext cx="1430481" cy="6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7  Como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tomou conhecimento do programa SEBRAETEC? 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cxnSp>
        <p:nvCxnSpPr>
          <p:cNvPr id="34" name="Conector reto 33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/>
        </p:nvGraphicFramePr>
        <p:xfrm>
          <a:off x="116540" y="1121081"/>
          <a:ext cx="11949953" cy="49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  <p:pic>
        <p:nvPicPr>
          <p:cNvPr id="19" name="Imagem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575" y="66498"/>
            <a:ext cx="546950" cy="5469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39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/>
                  </a:solidFill>
                </a:rPr>
                <a:t>7  Como o(a) </a:t>
              </a:r>
              <a:r>
                <a:rPr lang="pt-BR" sz="1000" dirty="0" err="1">
                  <a:solidFill>
                    <a:schemeClr val="tx1"/>
                  </a:solidFill>
                </a:rPr>
                <a:t>Sr</a:t>
              </a:r>
              <a:r>
                <a:rPr lang="pt-BR" sz="1000" dirty="0">
                  <a:solidFill>
                    <a:schemeClr val="tx1"/>
                  </a:solidFill>
                </a:rPr>
                <a:t>(a) tomou conhecimento do programa SEBRAETEC? (EST-RU)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-8090" y="0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" y="10695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FORMA COMO TOMOU CONHECIMENTO DO SEBRAETEC</a:t>
            </a:r>
          </a:p>
        </p:txBody>
      </p:sp>
      <p:sp>
        <p:nvSpPr>
          <p:cNvPr id="29" name="Retângulo 28">
            <a:hlinkClick r:id="rId3" action="ppaction://hlinksldjump"/>
          </p:cNvPr>
          <p:cNvSpPr/>
          <p:nvPr/>
        </p:nvSpPr>
        <p:spPr>
          <a:xfrm>
            <a:off x="-8089" y="614016"/>
            <a:ext cx="1573558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Nacional</a:t>
            </a:r>
          </a:p>
        </p:txBody>
      </p: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1565469" y="614016"/>
            <a:ext cx="1573559" cy="336280"/>
          </a:xfrm>
          <a:prstGeom prst="rect">
            <a:avLst/>
          </a:prstGeom>
          <a:solidFill>
            <a:srgbClr val="609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UF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1565469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486498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3110452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hlinkClick r:id="rId5" action="ppaction://hlinksldjump"/>
          </p:cNvPr>
          <p:cNvSpPr/>
          <p:nvPr/>
        </p:nvSpPr>
        <p:spPr>
          <a:xfrm>
            <a:off x="3124034" y="614016"/>
            <a:ext cx="1740949" cy="33628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Histórico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3124034" y="614015"/>
            <a:ext cx="0" cy="336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-8090" y="614017"/>
            <a:ext cx="12200089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13973"/>
              </p:ext>
            </p:extLst>
          </p:nvPr>
        </p:nvGraphicFramePr>
        <p:xfrm>
          <a:off x="94690" y="1416352"/>
          <a:ext cx="11924863" cy="4174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071">
                  <a:extLst>
                    <a:ext uri="{9D8B030D-6E8A-4147-A177-3AD203B41FA5}">
                      <a16:colId xmlns:a16="http://schemas.microsoft.com/office/drawing/2014/main" val="1951783233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163627239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3226367495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4242372407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012979251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4184976823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3394161085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3200592243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319782047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00099781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670016007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469278578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3058925052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007245135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4076874018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497246028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3654847099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3540445046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147264228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972789074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316493930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584677087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647216786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314465485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2798592551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187443831"/>
                    </a:ext>
                  </a:extLst>
                </a:gridCol>
                <a:gridCol w="383492">
                  <a:extLst>
                    <a:ext uri="{9D8B030D-6E8A-4147-A177-3AD203B41FA5}">
                      <a16:colId xmlns:a16="http://schemas.microsoft.com/office/drawing/2014/main" val="1949844140"/>
                    </a:ext>
                  </a:extLst>
                </a:gridCol>
              </a:tblGrid>
              <a:tr h="83496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01069"/>
                  </a:ext>
                </a:extLst>
              </a:tr>
              <a:tr h="83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Iniciativa do empreendedor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1628"/>
                  </a:ext>
                </a:extLst>
              </a:tr>
              <a:tr h="83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Iniciativa do SEBRAE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82798"/>
                  </a:ext>
                </a:extLst>
              </a:tr>
              <a:tr h="83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Indicação de terceiros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7510"/>
                  </a:ext>
                </a:extLst>
              </a:tr>
              <a:tr h="834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sabe/Não respondeu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63398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1117878" y="6564290"/>
            <a:ext cx="10741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: 3.853</a:t>
            </a:r>
          </a:p>
        </p:txBody>
      </p:sp>
    </p:spTree>
    <p:extLst>
      <p:ext uri="{BB962C8B-B14F-4D97-AF65-F5344CB8AC3E}">
        <p14:creationId xmlns:p14="http://schemas.microsoft.com/office/powerpoint/2010/main" val="166574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10821</TotalTime>
  <Words>7122</Words>
  <Application>Microsoft Office PowerPoint</Application>
  <PresentationFormat>Widescreen</PresentationFormat>
  <Paragraphs>2405</Paragraphs>
  <Slides>71</Slides>
  <Notes>34</Notes>
  <HiddenSlides>36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82" baseType="lpstr">
      <vt:lpstr>Arial</vt:lpstr>
      <vt:lpstr>Arial Bold</vt:lpstr>
      <vt:lpstr>Arial Narrow</vt:lpstr>
      <vt:lpstr>Bahnschrift Light Condensed</vt:lpstr>
      <vt:lpstr>Calibri</vt:lpstr>
      <vt:lpstr>Calibri Light</vt:lpstr>
      <vt:lpstr>Cambria Math</vt:lpstr>
      <vt:lpstr>Century Gothic</vt:lpstr>
      <vt:lpstr>Cordia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Alencastro Colombelli</dc:creator>
  <cp:lastModifiedBy>Denis Pedro Nunes</cp:lastModifiedBy>
  <cp:revision>995</cp:revision>
  <dcterms:created xsi:type="dcterms:W3CDTF">2017-05-05T15:54:13Z</dcterms:created>
  <dcterms:modified xsi:type="dcterms:W3CDTF">2020-03-09T11:33:36Z</dcterms:modified>
</cp:coreProperties>
</file>