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9.xml" ContentType="application/vnd.openxmlformats-officedocument.drawingml.chart+xml"/>
  <Override PartName="/ppt/notesSlides/notesSlide3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3.xml" ContentType="application/vnd.openxmlformats-officedocument.drawingml.chart+xml"/>
  <Override PartName="/ppt/notesSlides/notesSlide4.xml" ContentType="application/vnd.openxmlformats-officedocument.presentationml.notesSlide+xml"/>
  <Override PartName="/ppt/charts/chart44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5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29" r:id="rId2"/>
    <p:sldId id="258" r:id="rId3"/>
    <p:sldId id="259" r:id="rId4"/>
    <p:sldId id="260" r:id="rId5"/>
    <p:sldId id="261" r:id="rId6"/>
    <p:sldId id="262" r:id="rId7"/>
    <p:sldId id="310" r:id="rId8"/>
    <p:sldId id="341" r:id="rId9"/>
    <p:sldId id="266" r:id="rId10"/>
    <p:sldId id="267" r:id="rId11"/>
    <p:sldId id="269" r:id="rId12"/>
    <p:sldId id="272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80" r:id="rId21"/>
    <p:sldId id="281" r:id="rId22"/>
    <p:sldId id="330" r:id="rId23"/>
    <p:sldId id="331" r:id="rId24"/>
    <p:sldId id="282" r:id="rId25"/>
    <p:sldId id="283" r:id="rId26"/>
    <p:sldId id="284" r:id="rId27"/>
    <p:sldId id="285" r:id="rId28"/>
    <p:sldId id="286" r:id="rId29"/>
    <p:sldId id="332" r:id="rId30"/>
    <p:sldId id="333" r:id="rId31"/>
    <p:sldId id="294" r:id="rId32"/>
    <p:sldId id="295" r:id="rId33"/>
    <p:sldId id="296" r:id="rId34"/>
    <p:sldId id="300" r:id="rId35"/>
    <p:sldId id="301" r:id="rId36"/>
    <p:sldId id="302" r:id="rId37"/>
    <p:sldId id="303" r:id="rId38"/>
    <p:sldId id="306" r:id="rId39"/>
    <p:sldId id="304" r:id="rId40"/>
    <p:sldId id="305" r:id="rId41"/>
    <p:sldId id="334" r:id="rId42"/>
    <p:sldId id="335" r:id="rId43"/>
    <p:sldId id="336" r:id="rId44"/>
    <p:sldId id="337" r:id="rId45"/>
    <p:sldId id="307" r:id="rId46"/>
    <p:sldId id="308" r:id="rId47"/>
    <p:sldId id="309" r:id="rId48"/>
    <p:sldId id="342" r:id="rId49"/>
    <p:sldId id="338" r:id="rId50"/>
    <p:sldId id="315" r:id="rId51"/>
    <p:sldId id="316" r:id="rId52"/>
    <p:sldId id="317" r:id="rId53"/>
    <p:sldId id="343" r:id="rId54"/>
    <p:sldId id="318" r:id="rId55"/>
    <p:sldId id="319" r:id="rId56"/>
    <p:sldId id="320" r:id="rId57"/>
    <p:sldId id="321" r:id="rId58"/>
    <p:sldId id="322" r:id="rId59"/>
    <p:sldId id="323" r:id="rId60"/>
    <p:sldId id="344" r:id="rId61"/>
    <p:sldId id="325" r:id="rId62"/>
    <p:sldId id="326" r:id="rId63"/>
    <p:sldId id="327" r:id="rId64"/>
    <p:sldId id="345" r:id="rId6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1F4E79"/>
    <a:srgbClr val="FFC000"/>
    <a:srgbClr val="F1543F"/>
    <a:srgbClr val="F1523D"/>
    <a:srgbClr val="76C163"/>
    <a:srgbClr val="F47968"/>
    <a:srgbClr val="F8B0A6"/>
    <a:srgbClr val="F69386"/>
    <a:srgbClr val="C42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C1-4D94-ADA0-658AB1EEE636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C1-4D94-ADA0-658AB1EEE63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C1-4D94-ADA0-658AB1EEE63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C1-4D94-ADA0-658AB1EEE6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recebeu agente de orientação na empresa em 2019</c:v>
                </c:pt>
                <c:pt idx="1">
                  <c:v>Não foi atendido em 2019, mas foi atendido em anos anteriores </c:v>
                </c:pt>
                <c:pt idx="2">
                  <c:v>Nunca foi atendido pelo Sebrae</c:v>
                </c:pt>
                <c:pt idx="3">
                  <c:v>Não lembra de ter sido atendido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0.87168105669531271</c:v>
                </c:pt>
                <c:pt idx="1">
                  <c:v>2.9815167878611538E-2</c:v>
                </c:pt>
                <c:pt idx="2">
                  <c:v>5.6858279421129365E-2</c:v>
                </c:pt>
                <c:pt idx="3">
                  <c:v>4.1645496004950378E-2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C1-4D94-ADA0-658AB1EEE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64784000"/>
        <c:axId val="164785536"/>
      </c:barChart>
      <c:catAx>
        <c:axId val="164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4785536"/>
        <c:crosses val="autoZero"/>
        <c:auto val="0"/>
        <c:lblAlgn val="ctr"/>
        <c:lblOffset val="100"/>
        <c:noMultiLvlLbl val="0"/>
      </c:catAx>
      <c:valAx>
        <c:axId val="164785536"/>
        <c:scaling>
          <c:orientation val="minMax"/>
          <c:max val="0.9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6478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9E-2"/>
          <c:y val="7.7964304763109754E-2"/>
          <c:w val="0.97612259687696556"/>
          <c:h val="0.8476029567514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AM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MA</c:v>
                </c:pt>
                <c:pt idx="5">
                  <c:v>MG</c:v>
                </c:pt>
                <c:pt idx="6">
                  <c:v>MS</c:v>
                </c:pt>
                <c:pt idx="7">
                  <c:v>MT</c:v>
                </c:pt>
                <c:pt idx="8">
                  <c:v>PA</c:v>
                </c:pt>
                <c:pt idx="9">
                  <c:v>PB</c:v>
                </c:pt>
                <c:pt idx="10">
                  <c:v>PE</c:v>
                </c:pt>
                <c:pt idx="11">
                  <c:v>PI</c:v>
                </c:pt>
                <c:pt idx="12">
                  <c:v>RJ</c:v>
                </c:pt>
                <c:pt idx="13">
                  <c:v>RN</c:v>
                </c:pt>
                <c:pt idx="14">
                  <c:v>RO</c:v>
                </c:pt>
                <c:pt idx="15">
                  <c:v>RS</c:v>
                </c:pt>
                <c:pt idx="16">
                  <c:v>SE</c:v>
                </c:pt>
                <c:pt idx="17">
                  <c:v>SP</c:v>
                </c:pt>
                <c:pt idx="18">
                  <c:v>TO</c:v>
                </c:pt>
              </c:strCache>
            </c:strRef>
          </c:cat>
          <c:val>
            <c:numRef>
              <c:f>Plan1!$B$2:$B$20</c:f>
              <c:numCache>
                <c:formatCode>###0.0</c:formatCode>
                <c:ptCount val="19"/>
                <c:pt idx="0">
                  <c:v>9.3500000000000014</c:v>
                </c:pt>
                <c:pt idx="1">
                  <c:v>9.2698412698412689</c:v>
                </c:pt>
                <c:pt idx="2">
                  <c:v>9.1923076923076934</c:v>
                </c:pt>
                <c:pt idx="3">
                  <c:v>9.2138728323699439</c:v>
                </c:pt>
                <c:pt idx="4">
                  <c:v>9.184615384615384</c:v>
                </c:pt>
                <c:pt idx="5">
                  <c:v>9.0505617977528079</c:v>
                </c:pt>
                <c:pt idx="6">
                  <c:v>8.9939393939393923</c:v>
                </c:pt>
                <c:pt idx="7">
                  <c:v>9</c:v>
                </c:pt>
                <c:pt idx="8">
                  <c:v>9.107954545454545</c:v>
                </c:pt>
                <c:pt idx="9">
                  <c:v>9.1031746031746046</c:v>
                </c:pt>
                <c:pt idx="10">
                  <c:v>8.8043478260869552</c:v>
                </c:pt>
                <c:pt idx="11">
                  <c:v>9.2176870748299322</c:v>
                </c:pt>
                <c:pt idx="12">
                  <c:v>8.911764705882355</c:v>
                </c:pt>
                <c:pt idx="13">
                  <c:v>9.2317880794701992</c:v>
                </c:pt>
                <c:pt idx="14">
                  <c:v>9.062111801242235</c:v>
                </c:pt>
                <c:pt idx="15">
                  <c:v>8.6212121212121211</c:v>
                </c:pt>
                <c:pt idx="16">
                  <c:v>9.1490683229813676</c:v>
                </c:pt>
                <c:pt idx="17">
                  <c:v>9.0147058823529402</c:v>
                </c:pt>
                <c:pt idx="18">
                  <c:v>9.1564625850340136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84563200"/>
        <c:axId val="184564736"/>
      </c:barChart>
      <c:catAx>
        <c:axId val="18456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84564736"/>
        <c:crosses val="autoZero"/>
        <c:auto val="1"/>
        <c:lblAlgn val="ctr"/>
        <c:lblOffset val="100"/>
        <c:noMultiLvlLbl val="0"/>
      </c:catAx>
      <c:valAx>
        <c:axId val="184564736"/>
        <c:scaling>
          <c:orientation val="minMax"/>
          <c:max val="10"/>
          <c:min val="0"/>
        </c:scaling>
        <c:delete val="1"/>
        <c:axPos val="l"/>
        <c:numFmt formatCode="#,##0.0" sourceLinked="0"/>
        <c:majorTickMark val="out"/>
        <c:minorTickMark val="none"/>
        <c:tickLblPos val="none"/>
        <c:crossAx val="18456320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89E-2"/>
          <c:y val="3.0518975506173714E-2"/>
          <c:w val="0.95458856246144941"/>
          <c:h val="0.80705846885185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C3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4-4F47-BA54-6EF51D73946C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4-4F47-BA54-6EF51D7394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4-4F47-BA54-6EF51D7394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D6-497B-AD47-4127B3727E0F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0BA-4C87-91C2-155779C496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  <c:pt idx="4">
                  <c:v>Atendidos em 2019</c:v>
                </c:pt>
              </c:strCache>
            </c:strRef>
          </c:cat>
          <c:val>
            <c:numRef>
              <c:f>Planilha1!$B$2:$F$2</c:f>
              <c:numCache>
                <c:formatCode>0.0</c:formatCode>
                <c:ptCount val="5"/>
                <c:pt idx="0">
                  <c:v>8.9</c:v>
                </c:pt>
                <c:pt idx="1">
                  <c:v>9</c:v>
                </c:pt>
                <c:pt idx="2">
                  <c:v>9</c:v>
                </c:pt>
                <c:pt idx="3">
                  <c:v>9.1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C4-4F47-BA54-6EF51D73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84193408"/>
        <c:axId val="184194944"/>
      </c:barChart>
      <c:catAx>
        <c:axId val="18419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4194944"/>
        <c:crosses val="autoZero"/>
        <c:auto val="0"/>
        <c:lblAlgn val="ctr"/>
        <c:lblOffset val="100"/>
        <c:noMultiLvlLbl val="0"/>
      </c:catAx>
      <c:valAx>
        <c:axId val="184194944"/>
        <c:scaling>
          <c:orientation val="minMax"/>
          <c:max val="1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19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4674269908715E-2"/>
          <c:y val="0"/>
          <c:w val="0.96655065146018271"/>
          <c:h val="0.907989710251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4-4F1E-9C62-45DBDE134DA5}"/>
              </c:ext>
            </c:extLst>
          </c:dPt>
          <c:dPt>
            <c:idx val="1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4-4F1E-9C62-45DBDE134DA5}"/>
              </c:ext>
            </c:extLst>
          </c:dPt>
          <c:dPt>
            <c:idx val="2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4-4F1E-9C62-45DBDE134DA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4-4F1E-9C62-45DBDE134DA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4-4F1E-9C62-45DBDE134DA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04-4F1E-9C62-45DBDE134DA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04-4F1E-9C62-45DBDE134DA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04-4F1E-9C62-45DBDE134DA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04-4F1E-9C62-45DBDE134DA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04-4F1E-9C62-45DBDE134DA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04-4F1E-9C62-45DBDE134DA5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04-4F1E-9C62-45DBDE134D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8.9449204407645186E-2</c:v>
                </c:pt>
                <c:pt idx="1">
                  <c:v>2.3992840425577631E-3</c:v>
                </c:pt>
                <c:pt idx="2">
                  <c:v>6.528785477175658E-3</c:v>
                </c:pt>
                <c:pt idx="3">
                  <c:v>4.0998177922211519E-3</c:v>
                </c:pt>
                <c:pt idx="4">
                  <c:v>8.3564330500606639E-3</c:v>
                </c:pt>
                <c:pt idx="5">
                  <c:v>0.12681968337312921</c:v>
                </c:pt>
                <c:pt idx="6">
                  <c:v>6.3507942222707101E-2</c:v>
                </c:pt>
                <c:pt idx="7">
                  <c:v>0.15120019927313455</c:v>
                </c:pt>
                <c:pt idx="8">
                  <c:v>0.21560354312002072</c:v>
                </c:pt>
                <c:pt idx="9">
                  <c:v>8.3258570393769715E-2</c:v>
                </c:pt>
                <c:pt idx="10">
                  <c:v>0.24877653684757828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404-4F1E-9C62-45DBDE134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85378304"/>
        <c:axId val="185379840"/>
      </c:barChart>
      <c:catAx>
        <c:axId val="1853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379840"/>
        <c:crosses val="autoZero"/>
        <c:auto val="1"/>
        <c:lblAlgn val="ctr"/>
        <c:lblOffset val="100"/>
        <c:noMultiLvlLbl val="0"/>
      </c:catAx>
      <c:valAx>
        <c:axId val="18537984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537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9E-2"/>
          <c:y val="3.3636962437638682E-2"/>
          <c:w val="0.97612259687696556"/>
          <c:h val="0.8919302054421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AM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MA</c:v>
                </c:pt>
                <c:pt idx="5">
                  <c:v>MG</c:v>
                </c:pt>
                <c:pt idx="6">
                  <c:v>MS</c:v>
                </c:pt>
                <c:pt idx="7">
                  <c:v>MT</c:v>
                </c:pt>
                <c:pt idx="8">
                  <c:v>PA</c:v>
                </c:pt>
                <c:pt idx="9">
                  <c:v>PB</c:v>
                </c:pt>
                <c:pt idx="10">
                  <c:v>PE</c:v>
                </c:pt>
                <c:pt idx="11">
                  <c:v>PI</c:v>
                </c:pt>
                <c:pt idx="12">
                  <c:v>RJ</c:v>
                </c:pt>
                <c:pt idx="13">
                  <c:v>RN</c:v>
                </c:pt>
                <c:pt idx="14">
                  <c:v>RO</c:v>
                </c:pt>
                <c:pt idx="15">
                  <c:v>RS</c:v>
                </c:pt>
                <c:pt idx="16">
                  <c:v>SE</c:v>
                </c:pt>
                <c:pt idx="17">
                  <c:v>SP</c:v>
                </c:pt>
                <c:pt idx="18">
                  <c:v>TO</c:v>
                </c:pt>
              </c:strCache>
            </c:strRef>
          </c:cat>
          <c:val>
            <c:numRef>
              <c:f>Plan1!$B$2:$B$20</c:f>
              <c:numCache>
                <c:formatCode>###0.0</c:formatCode>
                <c:ptCount val="19"/>
                <c:pt idx="0">
                  <c:v>8.3155080213903751</c:v>
                </c:pt>
                <c:pt idx="1">
                  <c:v>7.641414141414141</c:v>
                </c:pt>
                <c:pt idx="2">
                  <c:v>7.6111111111111116</c:v>
                </c:pt>
                <c:pt idx="3">
                  <c:v>7.7734806629834248</c:v>
                </c:pt>
                <c:pt idx="4">
                  <c:v>7.4825174825174816</c:v>
                </c:pt>
                <c:pt idx="5">
                  <c:v>7.2944444444444443</c:v>
                </c:pt>
                <c:pt idx="6">
                  <c:v>7.1179775280898872</c:v>
                </c:pt>
                <c:pt idx="7">
                  <c:v>7.4406779661016946</c:v>
                </c:pt>
                <c:pt idx="8">
                  <c:v>7.5322580645161281</c:v>
                </c:pt>
                <c:pt idx="9">
                  <c:v>7.683098591549296</c:v>
                </c:pt>
                <c:pt idx="10">
                  <c:v>7.3432835820895521</c:v>
                </c:pt>
                <c:pt idx="11">
                  <c:v>7.6227544910179637</c:v>
                </c:pt>
                <c:pt idx="12">
                  <c:v>6.8563829787234054</c:v>
                </c:pt>
                <c:pt idx="13">
                  <c:v>7.2911392405063298</c:v>
                </c:pt>
                <c:pt idx="14">
                  <c:v>7.4764705882352942</c:v>
                </c:pt>
                <c:pt idx="15">
                  <c:v>8.0394736842105257</c:v>
                </c:pt>
                <c:pt idx="16">
                  <c:v>7.4325842696629216</c:v>
                </c:pt>
                <c:pt idx="17">
                  <c:v>6.6702127659574471</c:v>
                </c:pt>
                <c:pt idx="18">
                  <c:v>7.6538461538461551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85408128"/>
        <c:axId val="185414016"/>
      </c:barChart>
      <c:catAx>
        <c:axId val="18540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85414016"/>
        <c:crosses val="autoZero"/>
        <c:auto val="1"/>
        <c:lblAlgn val="ctr"/>
        <c:lblOffset val="100"/>
        <c:noMultiLvlLbl val="0"/>
      </c:catAx>
      <c:valAx>
        <c:axId val="185414016"/>
        <c:scaling>
          <c:orientation val="minMax"/>
          <c:max val="10"/>
        </c:scaling>
        <c:delete val="1"/>
        <c:axPos val="l"/>
        <c:numFmt formatCode="#,##0.0" sourceLinked="0"/>
        <c:majorTickMark val="out"/>
        <c:minorTickMark val="none"/>
        <c:tickLblPos val="none"/>
        <c:crossAx val="1854081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89E-2"/>
          <c:y val="3.0518975506173714E-2"/>
          <c:w val="0.95458856246144941"/>
          <c:h val="0.80705846885185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C3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4-4F47-BA54-6EF51D73946C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4-4F47-BA54-6EF51D7394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4-4F47-BA54-6EF51D7394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00-4455-93D7-A66796AE43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  <c:pt idx="4">
                  <c:v>Atendidos em 2019</c:v>
                </c:pt>
              </c:strCache>
            </c:strRef>
          </c:cat>
          <c:val>
            <c:numRef>
              <c:f>Planilha1!$B$2:$F$2</c:f>
              <c:numCache>
                <c:formatCode>0.0</c:formatCode>
                <c:ptCount val="5"/>
                <c:pt idx="0">
                  <c:v>6.6</c:v>
                </c:pt>
                <c:pt idx="1">
                  <c:v>6.8</c:v>
                </c:pt>
                <c:pt idx="2">
                  <c:v>6.6</c:v>
                </c:pt>
                <c:pt idx="3">
                  <c:v>6.4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C4-4F47-BA54-6EF51D73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85939456"/>
        <c:axId val="185940992"/>
      </c:barChart>
      <c:catAx>
        <c:axId val="18593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5940992"/>
        <c:crosses val="autoZero"/>
        <c:auto val="0"/>
        <c:lblAlgn val="ctr"/>
        <c:lblOffset val="100"/>
        <c:noMultiLvlLbl val="0"/>
      </c:catAx>
      <c:valAx>
        <c:axId val="185940992"/>
        <c:scaling>
          <c:orientation val="minMax"/>
          <c:max val="1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93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90765921148402E-3"/>
          <c:y val="0"/>
          <c:w val="0.9803829745192153"/>
          <c:h val="0.7196326704273460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2019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E5-4E95-AE53-DA53EF4D47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E5-4E95-AE53-DA53EF4D47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E5-4E95-AE53-DA53EF4D47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E5-4E95-AE53-DA53EF4D473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E5-4E95-AE53-DA53EF4D473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E5-4E95-AE53-DA53EF4D473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E5-4E95-AE53-DA53EF4D473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E5-4E95-AE53-DA53EF4D473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E5-4E95-AE53-DA53EF4D473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BE5-4E95-AE53-DA53EF4D473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BE5-4E95-AE53-DA53EF4D473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BE5-4E95-AE53-DA53EF4D47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Organização das finanças</c:v>
                </c:pt>
                <c:pt idx="1">
                  <c:v>Formas de atendimento aos clientes</c:v>
                </c:pt>
                <c:pt idx="2">
                  <c:v>Melhoria na divulgação da empresa</c:v>
                </c:pt>
                <c:pt idx="3">
                  <c:v>Melhor utilização da internet e mídias sociais</c:v>
                </c:pt>
                <c:pt idx="4">
                  <c:v>Desenvolvimento de habilidades técnicas e gerenciais</c:v>
                </c:pt>
                <c:pt idx="5">
                  <c:v>Melhorias na gestão de pessoas</c:v>
                </c:pt>
                <c:pt idx="6">
                  <c:v>Mudanças no ponto de venda</c:v>
                </c:pt>
                <c:pt idx="7">
                  <c:v>Diversificação das formas de pagamento</c:v>
                </c:pt>
                <c:pt idx="8">
                  <c:v>Ações de sustentabilidade</c:v>
                </c:pt>
              </c:strCache>
            </c:strRef>
          </c:cat>
          <c:val>
            <c:numRef>
              <c:f>Planilha1!$B$2:$B$10</c:f>
              <c:numCache>
                <c:formatCode>0.0%</c:formatCode>
                <c:ptCount val="9"/>
                <c:pt idx="0">
                  <c:v>0.8681290978217423</c:v>
                </c:pt>
                <c:pt idx="1">
                  <c:v>0.84668651994932997</c:v>
                </c:pt>
                <c:pt idx="2">
                  <c:v>0.79413873928822665</c:v>
                </c:pt>
                <c:pt idx="3">
                  <c:v>0.77289030075235476</c:v>
                </c:pt>
                <c:pt idx="4">
                  <c:v>0.72555718379408574</c:v>
                </c:pt>
                <c:pt idx="5">
                  <c:v>0.68652832901335314</c:v>
                </c:pt>
                <c:pt idx="6">
                  <c:v>0.61020205370918434</c:v>
                </c:pt>
                <c:pt idx="7">
                  <c:v>0.60211947868242144</c:v>
                </c:pt>
                <c:pt idx="8">
                  <c:v>0.54696323096870492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BE5-4E95-AE53-DA53EF4D4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86180736"/>
        <c:axId val="186182272"/>
      </c:barChart>
      <c:catAx>
        <c:axId val="18618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182272"/>
        <c:crosses val="autoZero"/>
        <c:auto val="1"/>
        <c:lblAlgn val="ctr"/>
        <c:lblOffset val="100"/>
        <c:noMultiLvlLbl val="0"/>
      </c:catAx>
      <c:valAx>
        <c:axId val="18618227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618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90765921148402E-3"/>
          <c:y val="3.5775967154742717E-2"/>
          <c:w val="0.9803829745192153"/>
          <c:h val="0.66238089189460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E5-4C74-932C-B05B4B819C4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BE5-4C74-932C-B05B4B819C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BE5-4C74-932C-B05B4B819C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BE5-4C74-932C-B05B4B819C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BE5-4C74-932C-B05B4B819C4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BE5-4C74-932C-B05B4B819C4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BE5-4C74-932C-B05B4B819C4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BE5-4C74-932C-B05B4B819C4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BE5-4C74-932C-B05B4B819C4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EBE5-4C74-932C-B05B4B819C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Organização das finanças</c:v>
                </c:pt>
                <c:pt idx="1">
                  <c:v>Formas de atendimento aos clientes</c:v>
                </c:pt>
                <c:pt idx="2">
                  <c:v>Melhoria na divulgação da empresa</c:v>
                </c:pt>
                <c:pt idx="3">
                  <c:v>Melhor utilização da internet e mídias sociais</c:v>
                </c:pt>
                <c:pt idx="4">
                  <c:v>Desen. de habilidades técnicas e gerenciais</c:v>
                </c:pt>
                <c:pt idx="5">
                  <c:v>Melhorias na gestão de pessoas</c:v>
                </c:pt>
                <c:pt idx="6">
                  <c:v>Mudanças no ponto de venda</c:v>
                </c:pt>
                <c:pt idx="7">
                  <c:v>Diversificação das formas de pagamento</c:v>
                </c:pt>
                <c:pt idx="8">
                  <c:v>Ações de sustentabilidade</c:v>
                </c:pt>
              </c:strCache>
            </c:strRef>
          </c:cat>
          <c:val>
            <c:numRef>
              <c:f>Planilha1!$B$2:$B$10</c:f>
              <c:numCache>
                <c:formatCode>0.0%</c:formatCode>
                <c:ptCount val="9"/>
                <c:pt idx="0">
                  <c:v>0.80249269175607263</c:v>
                </c:pt>
                <c:pt idx="1">
                  <c:v>0.76508933851322436</c:v>
                </c:pt>
                <c:pt idx="2">
                  <c:v>0.72476513967793066</c:v>
                </c:pt>
                <c:pt idx="3">
                  <c:v>0.6828880055394414</c:v>
                </c:pt>
                <c:pt idx="4">
                  <c:v>0.62509264194279279</c:v>
                </c:pt>
                <c:pt idx="5">
                  <c:v>0.60398910764186431</c:v>
                </c:pt>
                <c:pt idx="6">
                  <c:v>0.58686623160978746</c:v>
                </c:pt>
                <c:pt idx="7">
                  <c:v>0.50759685365286966</c:v>
                </c:pt>
                <c:pt idx="8">
                  <c:v>0.48360536097020818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BE5-4C74-932C-B05B4B819C4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Organização das finanças</c:v>
                </c:pt>
                <c:pt idx="1">
                  <c:v>Formas de atendimento aos clientes</c:v>
                </c:pt>
                <c:pt idx="2">
                  <c:v>Melhoria na divulgação da empresa</c:v>
                </c:pt>
                <c:pt idx="3">
                  <c:v>Melhor utilização da internet e mídias sociais</c:v>
                </c:pt>
                <c:pt idx="4">
                  <c:v>Desen. de habilidades técnicas e gerenciais</c:v>
                </c:pt>
                <c:pt idx="5">
                  <c:v>Melhorias na gestão de pessoas</c:v>
                </c:pt>
                <c:pt idx="6">
                  <c:v>Mudanças no ponto de venda</c:v>
                </c:pt>
                <c:pt idx="7">
                  <c:v>Diversificação das formas de pagamento</c:v>
                </c:pt>
                <c:pt idx="8">
                  <c:v>Ações de sustentabilidade</c:v>
                </c:pt>
              </c:strCache>
            </c:strRef>
          </c:cat>
          <c:val>
            <c:numRef>
              <c:f>Planilha1!$C$2:$C$10</c:f>
              <c:numCache>
                <c:formatCode>0.0%</c:formatCode>
                <c:ptCount val="9"/>
                <c:pt idx="0">
                  <c:v>0.80906026980472034</c:v>
                </c:pt>
                <c:pt idx="1">
                  <c:v>0.77837189254745387</c:v>
                </c:pt>
                <c:pt idx="2">
                  <c:v>0.73220788276466142</c:v>
                </c:pt>
                <c:pt idx="3">
                  <c:v>0.71080457466723301</c:v>
                </c:pt>
                <c:pt idx="4">
                  <c:v>0.67443399155611383</c:v>
                </c:pt>
                <c:pt idx="5">
                  <c:v>0.65393921991603476</c:v>
                </c:pt>
                <c:pt idx="6">
                  <c:v>0.57112199629831695</c:v>
                </c:pt>
                <c:pt idx="7">
                  <c:v>0.51469127461227948</c:v>
                </c:pt>
                <c:pt idx="8">
                  <c:v>0.46780405762011762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BE5-4C74-932C-B05B4B819C4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Planilha1!$A$2:$A$10</c:f>
              <c:strCache>
                <c:ptCount val="9"/>
                <c:pt idx="0">
                  <c:v>Organização das finanças</c:v>
                </c:pt>
                <c:pt idx="1">
                  <c:v>Formas de atendimento aos clientes</c:v>
                </c:pt>
                <c:pt idx="2">
                  <c:v>Melhoria na divulgação da empresa</c:v>
                </c:pt>
                <c:pt idx="3">
                  <c:v>Melhor utilização da internet e mídias sociais</c:v>
                </c:pt>
                <c:pt idx="4">
                  <c:v>Desen. de habilidades técnicas e gerenciais</c:v>
                </c:pt>
                <c:pt idx="5">
                  <c:v>Melhorias na gestão de pessoas</c:v>
                </c:pt>
                <c:pt idx="6">
                  <c:v>Mudanças no ponto de venda</c:v>
                </c:pt>
                <c:pt idx="7">
                  <c:v>Diversificação das formas de pagamento</c:v>
                </c:pt>
                <c:pt idx="8">
                  <c:v>Ações de sustentabilidade</c:v>
                </c:pt>
              </c:strCache>
            </c:strRef>
          </c:cat>
          <c:val>
            <c:numRef>
              <c:f>Planilha1!$D$2:$D$10</c:f>
              <c:numCache>
                <c:formatCode>0.0%</c:formatCode>
                <c:ptCount val="9"/>
                <c:pt idx="0">
                  <c:v>0.8681290978217423</c:v>
                </c:pt>
                <c:pt idx="1">
                  <c:v>0.84668651994932997</c:v>
                </c:pt>
                <c:pt idx="2">
                  <c:v>0.79413873928822665</c:v>
                </c:pt>
                <c:pt idx="3">
                  <c:v>0.77289030075235476</c:v>
                </c:pt>
                <c:pt idx="4">
                  <c:v>0.72555718379408574</c:v>
                </c:pt>
                <c:pt idx="5">
                  <c:v>0.68652832901335314</c:v>
                </c:pt>
                <c:pt idx="6">
                  <c:v>0.61020205370918434</c:v>
                </c:pt>
                <c:pt idx="7">
                  <c:v>0.60211947868242144</c:v>
                </c:pt>
                <c:pt idx="8">
                  <c:v>0.54696323096870492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09-4819-B937-6393D4CFD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86381824"/>
        <c:axId val="186383360"/>
      </c:barChart>
      <c:catAx>
        <c:axId val="18638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383360"/>
        <c:crosses val="autoZero"/>
        <c:auto val="1"/>
        <c:lblAlgn val="ctr"/>
        <c:lblOffset val="100"/>
        <c:noMultiLvlLbl val="0"/>
      </c:catAx>
      <c:valAx>
        <c:axId val="18638336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638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865226485049341"/>
          <c:h val="0.79623298853899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2C-4CC0-ADE2-4D3016FF1C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2C-4CC0-ADE2-4D3016FF1C84}"/>
              </c:ext>
            </c:extLst>
          </c:dPt>
          <c:dPt>
            <c:idx val="2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2C-4CC0-ADE2-4D3016FF1C8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DE-4AEF-B43A-9823C3BC8E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Aumentou</c:v>
                </c:pt>
                <c:pt idx="1">
                  <c:v>Ficou igual</c:v>
                </c:pt>
                <c:pt idx="2">
                  <c:v>Diminuiu/Houve prejuízo</c:v>
                </c:pt>
                <c:pt idx="3">
                  <c:v>NS/NR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0.44996156585189978</c:v>
                </c:pt>
                <c:pt idx="1">
                  <c:v>0.42027703284269369</c:v>
                </c:pt>
                <c:pt idx="2">
                  <c:v>0.10131088806943313</c:v>
                </c:pt>
                <c:pt idx="3">
                  <c:v>2.8450513235973342E-2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2C-4CC0-ADE2-4D3016FF1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86540416"/>
        <c:axId val="186541952"/>
      </c:barChart>
      <c:catAx>
        <c:axId val="1865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6541952"/>
        <c:crosses val="autoZero"/>
        <c:auto val="0"/>
        <c:lblAlgn val="ctr"/>
        <c:lblOffset val="100"/>
        <c:noMultiLvlLbl val="0"/>
      </c:catAx>
      <c:valAx>
        <c:axId val="186541952"/>
        <c:scaling>
          <c:orientation val="minMax"/>
          <c:max val="0.6000000000000002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654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25065826006347"/>
          <c:y val="4.9911021189497189E-2"/>
          <c:w val="0.64674934173993659"/>
          <c:h val="0.90017795762100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EC-41DE-A256-AAC6A74CEE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EC-41DE-A256-AAC6A74CEE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EC-41DE-A256-AAC6A74CEE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EC-41DE-A256-AAC6A74CEE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EEC-41DE-A256-AAC6A74CEEAF}"/>
              </c:ext>
            </c:extLst>
          </c:dPt>
          <c:dPt>
            <c:idx val="5"/>
            <c:invertIfNegative val="0"/>
            <c:bubble3D val="0"/>
            <c:spPr>
              <a:solidFill>
                <a:srgbClr val="33502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EC-41DE-A256-AAC6A74CEEA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EEC-41DE-A256-AAC6A74CEE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Aumentou até 10%</c:v>
                </c:pt>
                <c:pt idx="1">
                  <c:v>Aumentou entre 11% e 20%</c:v>
                </c:pt>
                <c:pt idx="2">
                  <c:v>Aumentou entre 21% e 30%</c:v>
                </c:pt>
                <c:pt idx="3">
                  <c:v>Aumentou entre 31% e 40%</c:v>
                </c:pt>
                <c:pt idx="4">
                  <c:v>Aumentou entre 41% e 50%</c:v>
                </c:pt>
                <c:pt idx="5">
                  <c:v>Aumentou mais de 50%</c:v>
                </c:pt>
                <c:pt idx="6">
                  <c:v>Não sabe avaliar quanto aumentou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0.22506155555243423</c:v>
                </c:pt>
                <c:pt idx="1">
                  <c:v>0.28193654114428723</c:v>
                </c:pt>
                <c:pt idx="2">
                  <c:v>0.15132850615851712</c:v>
                </c:pt>
                <c:pt idx="3">
                  <c:v>5.9713584384232077E-2</c:v>
                </c:pt>
                <c:pt idx="4">
                  <c:v>3.9608437948429359E-2</c:v>
                </c:pt>
                <c:pt idx="5">
                  <c:v>7.4021685126980347E-2</c:v>
                </c:pt>
                <c:pt idx="6">
                  <c:v>0.16832968968511963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EC-41DE-A256-AAC6A74CE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6603776"/>
        <c:axId val="186609664"/>
      </c:barChart>
      <c:catAx>
        <c:axId val="186603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6609664"/>
        <c:crosses val="autoZero"/>
        <c:auto val="0"/>
        <c:lblAlgn val="ctr"/>
        <c:lblOffset val="100"/>
        <c:noMultiLvlLbl val="0"/>
      </c:catAx>
      <c:valAx>
        <c:axId val="186609664"/>
        <c:scaling>
          <c:orientation val="minMax"/>
          <c:max val="0.4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660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25065826006347"/>
          <c:y val="4.9911021189497189E-2"/>
          <c:w val="0.64674934173993659"/>
          <c:h val="0.90017795762100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1523D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8B0A6"/>
              </a:solidFill>
              <a:ln>
                <a:solidFill>
                  <a:srgbClr val="F15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EC-41DE-A256-AAC6A74CEEAF}"/>
              </c:ext>
            </c:extLst>
          </c:dPt>
          <c:dPt>
            <c:idx val="1"/>
            <c:invertIfNegative val="0"/>
            <c:bubble3D val="0"/>
            <c:spPr>
              <a:solidFill>
                <a:srgbClr val="F69386"/>
              </a:solidFill>
              <a:ln>
                <a:solidFill>
                  <a:srgbClr val="F15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EC-41DE-A256-AAC6A74CEEAF}"/>
              </c:ext>
            </c:extLst>
          </c:dPt>
          <c:dPt>
            <c:idx val="2"/>
            <c:invertIfNegative val="0"/>
            <c:bubble3D val="0"/>
            <c:spPr>
              <a:solidFill>
                <a:srgbClr val="F47968"/>
              </a:solidFill>
              <a:ln>
                <a:solidFill>
                  <a:srgbClr val="F15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EC-41DE-A256-AAC6A74CEEAF}"/>
              </c:ext>
            </c:extLst>
          </c:dPt>
          <c:dPt>
            <c:idx val="3"/>
            <c:invertIfNegative val="0"/>
            <c:bubble3D val="0"/>
            <c:spPr>
              <a:solidFill>
                <a:srgbClr val="F1523D"/>
              </a:solidFill>
              <a:ln>
                <a:solidFill>
                  <a:srgbClr val="F15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EC-41DE-A256-AAC6A74CEEAF}"/>
              </c:ext>
            </c:extLst>
          </c:dPt>
          <c:dPt>
            <c:idx val="4"/>
            <c:invertIfNegative val="0"/>
            <c:bubble3D val="0"/>
            <c:spPr>
              <a:solidFill>
                <a:srgbClr val="EE3016"/>
              </a:solidFill>
              <a:ln>
                <a:solidFill>
                  <a:srgbClr val="F15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EEC-41DE-A256-AAC6A74CEEAF}"/>
              </c:ext>
            </c:extLst>
          </c:dPt>
          <c:dPt>
            <c:idx val="5"/>
            <c:invertIfNegative val="0"/>
            <c:bubble3D val="0"/>
            <c:spPr>
              <a:solidFill>
                <a:srgbClr val="C4240E"/>
              </a:solidFill>
              <a:ln>
                <a:solidFill>
                  <a:srgbClr val="F15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EC-41DE-A256-AAC6A74CEEA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EEC-41DE-A256-AAC6A74CEE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Reduziu até 10%</c:v>
                </c:pt>
                <c:pt idx="1">
                  <c:v>Reduziu entre 11% e 20%</c:v>
                </c:pt>
                <c:pt idx="2">
                  <c:v>Reduziu entre 21% e 30%</c:v>
                </c:pt>
                <c:pt idx="3">
                  <c:v>Reduziu  entre 31% e 40%</c:v>
                </c:pt>
                <c:pt idx="4">
                  <c:v>Reduziu entre 41% e 50%</c:v>
                </c:pt>
                <c:pt idx="5">
                  <c:v>Reduziu mais de 50%</c:v>
                </c:pt>
                <c:pt idx="6">
                  <c:v>Não sabe avaliar quanto reduziu 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0.15779037832935797</c:v>
                </c:pt>
                <c:pt idx="1">
                  <c:v>0.19463586194834459</c:v>
                </c:pt>
                <c:pt idx="2">
                  <c:v>0.2134438436648213</c:v>
                </c:pt>
                <c:pt idx="3">
                  <c:v>8.0883704840082518E-2</c:v>
                </c:pt>
                <c:pt idx="4">
                  <c:v>7.6735455962828047E-2</c:v>
                </c:pt>
                <c:pt idx="5">
                  <c:v>8.9941613054877523E-2</c:v>
                </c:pt>
                <c:pt idx="6">
                  <c:v>0.18656914219968793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EC-41DE-A256-AAC6A74CE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6842496"/>
        <c:axId val="186717312"/>
      </c:barChart>
      <c:catAx>
        <c:axId val="186842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6717312"/>
        <c:crosses val="autoZero"/>
        <c:auto val="0"/>
        <c:lblAlgn val="ctr"/>
        <c:lblOffset val="100"/>
        <c:noMultiLvlLbl val="0"/>
      </c:catAx>
      <c:valAx>
        <c:axId val="186717312"/>
        <c:scaling>
          <c:orientation val="minMax"/>
          <c:max val="0.4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684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64-4A29-9C62-F3F813515E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564-4A29-9C62-F3F813515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0.88300000000000001</c:v>
                </c:pt>
                <c:pt idx="1">
                  <c:v>0.47499999999999998</c:v>
                </c:pt>
                <c:pt idx="2">
                  <c:v>0.872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4-4A29-9C62-F3F813515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79"/>
        <c:axId val="183782016"/>
        <c:axId val="183812480"/>
      </c:barChart>
      <c:catAx>
        <c:axId val="1837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812480"/>
        <c:crosses val="autoZero"/>
        <c:auto val="1"/>
        <c:lblAlgn val="ctr"/>
        <c:lblOffset val="100"/>
        <c:noMultiLvlLbl val="0"/>
      </c:catAx>
      <c:valAx>
        <c:axId val="183812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8378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74941717737583E-2"/>
          <c:y val="3.0518975506173714E-2"/>
          <c:w val="0.96864242759000974"/>
          <c:h val="0.73492270856453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7D-4792-B2FB-5490136B8F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77D-4792-B2FB-5490136B8F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7D-4792-B2FB-5490136B8F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Aumentou</c:v>
                </c:pt>
                <c:pt idx="1">
                  <c:v>Ficou igual</c:v>
                </c:pt>
                <c:pt idx="2">
                  <c:v>Diminuiu / Houve prejuízo</c:v>
                </c:pt>
                <c:pt idx="3">
                  <c:v>Não sabe / Não respondeu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0.41899999999999998</c:v>
                </c:pt>
                <c:pt idx="1">
                  <c:v>0.41299999999999998</c:v>
                </c:pt>
                <c:pt idx="2">
                  <c:v>0.122</c:v>
                </c:pt>
                <c:pt idx="3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0C-467E-9934-1F409A7D1BC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Aumentou</c:v>
                </c:pt>
                <c:pt idx="1">
                  <c:v>Ficou igual</c:v>
                </c:pt>
                <c:pt idx="2">
                  <c:v>Diminuiu / Houve prejuízo</c:v>
                </c:pt>
                <c:pt idx="3">
                  <c:v>Não sabe / Não respondeu</c:v>
                </c:pt>
              </c:strCache>
            </c:strRef>
          </c:cat>
          <c:val>
            <c:numRef>
              <c:f>Planilha1!$C$2:$C$5</c:f>
              <c:numCache>
                <c:formatCode>0.0%</c:formatCode>
                <c:ptCount val="4"/>
                <c:pt idx="0">
                  <c:v>0.41399999999999998</c:v>
                </c:pt>
                <c:pt idx="1">
                  <c:v>0.41299999999999998</c:v>
                </c:pt>
                <c:pt idx="2">
                  <c:v>7.8E-2</c:v>
                </c:pt>
                <c:pt idx="3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0C-467E-9934-1F409A7D1BC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Aumentou</c:v>
                </c:pt>
                <c:pt idx="1">
                  <c:v>Ficou igual</c:v>
                </c:pt>
                <c:pt idx="2">
                  <c:v>Diminuiu / Houve prejuízo</c:v>
                </c:pt>
                <c:pt idx="3">
                  <c:v>Não sabe / Não respondeu</c:v>
                </c:pt>
              </c:strCache>
            </c:strRef>
          </c:cat>
          <c:val>
            <c:numRef>
              <c:f>Planilha1!$D$2:$D$5</c:f>
              <c:numCache>
                <c:formatCode>0.0%</c:formatCode>
                <c:ptCount val="4"/>
                <c:pt idx="0">
                  <c:v>0.44996156585189978</c:v>
                </c:pt>
                <c:pt idx="1">
                  <c:v>0.42027703284269369</c:v>
                </c:pt>
                <c:pt idx="2">
                  <c:v>0.10131088806943313</c:v>
                </c:pt>
                <c:pt idx="3">
                  <c:v>2.8450513235973342E-2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E6-426E-99A5-CDA267B06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-18"/>
        <c:axId val="186816768"/>
        <c:axId val="187305984"/>
      </c:barChart>
      <c:catAx>
        <c:axId val="18681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7305984"/>
        <c:crosses val="autoZero"/>
        <c:auto val="0"/>
        <c:lblAlgn val="ctr"/>
        <c:lblOffset val="100"/>
        <c:noMultiLvlLbl val="0"/>
      </c:catAx>
      <c:valAx>
        <c:axId val="187305984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681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8B0A6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6D-4698-B53C-AB86063F00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6D-4698-B53C-AB86063F00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6D-4698-B53C-AB86063F00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0.215</c:v>
                </c:pt>
                <c:pt idx="1">
                  <c:v>0.29099999999999998</c:v>
                </c:pt>
                <c:pt idx="2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6D-4698-B53C-AB86063F0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79"/>
        <c:axId val="187413248"/>
        <c:axId val="187414784"/>
      </c:barChart>
      <c:catAx>
        <c:axId val="18741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414784"/>
        <c:crosses val="autoZero"/>
        <c:auto val="1"/>
        <c:lblAlgn val="ctr"/>
        <c:lblOffset val="100"/>
        <c:noMultiLvlLbl val="0"/>
      </c:catAx>
      <c:valAx>
        <c:axId val="187414784"/>
        <c:scaling>
          <c:orientation val="minMax"/>
          <c:max val="0.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crossAx val="18741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8B0A6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BB-495D-8AB5-67919B49C64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BB-495D-8AB5-67919B49C64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BB-495D-8AB5-67919B49C6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0.35499999999999998</c:v>
                </c:pt>
                <c:pt idx="1">
                  <c:v>0.314</c:v>
                </c:pt>
                <c:pt idx="2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BB-495D-8AB5-67919B49C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79"/>
        <c:axId val="187588992"/>
        <c:axId val="187590528"/>
      </c:barChart>
      <c:catAx>
        <c:axId val="18758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590528"/>
        <c:crosses val="autoZero"/>
        <c:auto val="1"/>
        <c:lblAlgn val="ctr"/>
        <c:lblOffset val="100"/>
        <c:noMultiLvlLbl val="0"/>
      </c:catAx>
      <c:valAx>
        <c:axId val="187590528"/>
        <c:scaling>
          <c:orientation val="minMax"/>
          <c:max val="0.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crossAx val="18758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45911949685536E-2"/>
          <c:y val="5.7706581677532204E-2"/>
          <c:w val="0.88930817610062896"/>
          <c:h val="0.784471931320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8B0A6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26-4B9D-A40E-D8EFFC49E6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26-4B9D-A40E-D8EFFC49E6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26-4B9D-A40E-D8EFFC49E6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0.88300000000000001</c:v>
                </c:pt>
                <c:pt idx="1">
                  <c:v>0.47499999999999998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26-4B9D-A40E-D8EFFC49E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79"/>
        <c:axId val="187506688"/>
        <c:axId val="187508224"/>
      </c:barChart>
      <c:catAx>
        <c:axId val="1875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508224"/>
        <c:crosses val="autoZero"/>
        <c:auto val="1"/>
        <c:lblAlgn val="ctr"/>
        <c:lblOffset val="100"/>
        <c:noMultiLvlLbl val="0"/>
      </c:catAx>
      <c:valAx>
        <c:axId val="187508224"/>
        <c:scaling>
          <c:orientation val="minMax"/>
          <c:max val="0.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crossAx val="18750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89E-2"/>
          <c:y val="3.0518975506173714E-2"/>
          <c:w val="0.95458856246144941"/>
          <c:h val="0.80705846885185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C3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4-4F47-BA54-6EF51D73946C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4-4F47-BA54-6EF51D7394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4-4F47-BA54-6EF51D7394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00-4455-93D7-A66796AE43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E13-470E-B922-3BBC63AAC7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  <c:pt idx="4">
                  <c:v>Atendidos em 2019</c:v>
                </c:pt>
              </c:strCache>
            </c:strRef>
          </c:cat>
          <c:val>
            <c:numRef>
              <c:f>Planilha1!$B$2:$F$2</c:f>
              <c:numCache>
                <c:formatCode>0.0</c:formatCode>
                <c:ptCount val="5"/>
                <c:pt idx="0">
                  <c:v>7.8</c:v>
                </c:pt>
                <c:pt idx="1">
                  <c:v>7.7</c:v>
                </c:pt>
                <c:pt idx="2">
                  <c:v>8.1</c:v>
                </c:pt>
                <c:pt idx="3">
                  <c:v>8.1999999999999993</c:v>
                </c:pt>
                <c:pt idx="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C4-4F47-BA54-6EF51D73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88245120"/>
        <c:axId val="188246656"/>
      </c:barChart>
      <c:catAx>
        <c:axId val="1882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8246656"/>
        <c:crosses val="autoZero"/>
        <c:auto val="0"/>
        <c:lblAlgn val="ctr"/>
        <c:lblOffset val="100"/>
        <c:noMultiLvlLbl val="0"/>
      </c:catAx>
      <c:valAx>
        <c:axId val="188246656"/>
        <c:scaling>
          <c:orientation val="minMax"/>
          <c:max val="1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24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865226485049341"/>
          <c:h val="0.79623298853899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2C-4CC0-ADE2-4D3016FF1C84}"/>
              </c:ext>
            </c:extLst>
          </c:dPt>
          <c:dPt>
            <c:idx val="1"/>
            <c:invertIfNegative val="0"/>
            <c:bubble3D val="0"/>
            <c:spPr>
              <a:solidFill>
                <a:srgbClr val="F1523D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2C-4CC0-ADE2-4D3016FF1C84}"/>
              </c:ext>
            </c:extLst>
          </c:dPt>
          <c:dPt>
            <c:idx val="2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2C-4CC0-ADE2-4D3016FF1C8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DE-4AEF-B43A-9823C3BC8EDF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2C-4CC0-ADE2-4D3016FF1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 / Não respondeu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0.33900000000000002</c:v>
                </c:pt>
                <c:pt idx="1">
                  <c:v>0.66</c:v>
                </c:pt>
                <c:pt idx="2">
                  <c:v>2.7E-4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2C-4CC0-ADE2-4D3016FF1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88289024"/>
        <c:axId val="188290560"/>
      </c:barChart>
      <c:catAx>
        <c:axId val="18828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8290560"/>
        <c:crosses val="autoZero"/>
        <c:auto val="0"/>
        <c:lblAlgn val="ctr"/>
        <c:lblOffset val="100"/>
        <c:noMultiLvlLbl val="0"/>
      </c:catAx>
      <c:valAx>
        <c:axId val="188290560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828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8538617609232"/>
          <c:y val="4.9911021189497189E-2"/>
          <c:w val="0.68531461382390768"/>
          <c:h val="0.90017795762100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EC-41DE-A256-AAC6A74CEE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EC-41DE-A256-AAC6A74CEE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EC-41DE-A256-AAC6A74CEE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EC-41DE-A256-AAC6A74CEE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EEC-41DE-A256-AAC6A74CEEA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EC-41DE-A256-AAC6A74CEEA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EEC-41DE-A256-AAC6A74CEE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Até 100 reais</c:v>
                </c:pt>
                <c:pt idx="1">
                  <c:v>De 101 a 300 reais</c:v>
                </c:pt>
                <c:pt idx="2">
                  <c:v>De 301 a 500 reais</c:v>
                </c:pt>
                <c:pt idx="3">
                  <c:v>De 501 a 900 reais</c:v>
                </c:pt>
                <c:pt idx="4">
                  <c:v>Mais de 1 000 reais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0.22500207548170365</c:v>
                </c:pt>
                <c:pt idx="1">
                  <c:v>0.10641834950890287</c:v>
                </c:pt>
                <c:pt idx="2">
                  <c:v>2.2031113422275709E-2</c:v>
                </c:pt>
                <c:pt idx="3">
                  <c:v>1.4110440893495311E-2</c:v>
                </c:pt>
                <c:pt idx="4">
                  <c:v>2.3992666036373358E-2</c:v>
                </c:pt>
                <c:pt idx="5">
                  <c:v>0.60844535465724903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EC-41DE-A256-AAC6A74CE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8435072"/>
        <c:axId val="188453248"/>
      </c:barChart>
      <c:catAx>
        <c:axId val="188435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8453248"/>
        <c:crosses val="autoZero"/>
        <c:auto val="0"/>
        <c:lblAlgn val="ctr"/>
        <c:lblOffset val="100"/>
        <c:noMultiLvlLbl val="0"/>
      </c:catAx>
      <c:valAx>
        <c:axId val="188453248"/>
        <c:scaling>
          <c:orientation val="minMax"/>
          <c:max val="0.70000000000000007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843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9E-2"/>
          <c:y val="3.3636962437638682E-2"/>
          <c:w val="0.97612259687696556"/>
          <c:h val="0.8919302054421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AM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MA</c:v>
                </c:pt>
                <c:pt idx="5">
                  <c:v>MG</c:v>
                </c:pt>
                <c:pt idx="6">
                  <c:v>MS</c:v>
                </c:pt>
                <c:pt idx="7">
                  <c:v>MT</c:v>
                </c:pt>
                <c:pt idx="8">
                  <c:v>PA</c:v>
                </c:pt>
                <c:pt idx="9">
                  <c:v>PB</c:v>
                </c:pt>
                <c:pt idx="10">
                  <c:v>PE</c:v>
                </c:pt>
                <c:pt idx="11">
                  <c:v>PI</c:v>
                </c:pt>
                <c:pt idx="12">
                  <c:v>RJ</c:v>
                </c:pt>
                <c:pt idx="13">
                  <c:v>RN</c:v>
                </c:pt>
                <c:pt idx="14">
                  <c:v>RO</c:v>
                </c:pt>
                <c:pt idx="15">
                  <c:v>RS</c:v>
                </c:pt>
                <c:pt idx="16">
                  <c:v>SE</c:v>
                </c:pt>
                <c:pt idx="17">
                  <c:v>SP</c:v>
                </c:pt>
                <c:pt idx="18">
                  <c:v>TO</c:v>
                </c:pt>
              </c:strCache>
            </c:strRef>
          </c:cat>
          <c:val>
            <c:numRef>
              <c:f>Plan1!$B$2:$B$20</c:f>
              <c:numCache>
                <c:formatCode>###0%</c:formatCode>
                <c:ptCount val="19"/>
                <c:pt idx="0">
                  <c:v>0.5372848948374761</c:v>
                </c:pt>
                <c:pt idx="1">
                  <c:v>0.42422932872371077</c:v>
                </c:pt>
                <c:pt idx="2">
                  <c:v>0.38034966308504825</c:v>
                </c:pt>
                <c:pt idx="3">
                  <c:v>0.52149532710280377</c:v>
                </c:pt>
                <c:pt idx="4">
                  <c:v>0.43920432090633649</c:v>
                </c:pt>
                <c:pt idx="5">
                  <c:v>0.29787462238349749</c:v>
                </c:pt>
                <c:pt idx="6">
                  <c:v>0.38120435236249811</c:v>
                </c:pt>
                <c:pt idx="7">
                  <c:v>0.53888054094665661</c:v>
                </c:pt>
                <c:pt idx="8">
                  <c:v>0.47872782293953597</c:v>
                </c:pt>
                <c:pt idx="9">
                  <c:v>0.36297640653357532</c:v>
                </c:pt>
                <c:pt idx="10">
                  <c:v>0.33820840950639858</c:v>
                </c:pt>
                <c:pt idx="11">
                  <c:v>0.44705882352941173</c:v>
                </c:pt>
                <c:pt idx="12">
                  <c:v>0.40526645207439205</c:v>
                </c:pt>
                <c:pt idx="13">
                  <c:v>0.43481182795698925</c:v>
                </c:pt>
                <c:pt idx="14">
                  <c:v>0.38860445912469033</c:v>
                </c:pt>
                <c:pt idx="15">
                  <c:v>0.43421777451340432</c:v>
                </c:pt>
                <c:pt idx="16">
                  <c:v>0.42399438727782973</c:v>
                </c:pt>
                <c:pt idx="17">
                  <c:v>0.25773346358114102</c:v>
                </c:pt>
                <c:pt idx="18">
                  <c:v>0.48108384458077708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87280000"/>
        <c:axId val="187281792"/>
      </c:barChart>
      <c:catAx>
        <c:axId val="18728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87281792"/>
        <c:crosses val="autoZero"/>
        <c:auto val="1"/>
        <c:lblAlgn val="ctr"/>
        <c:lblOffset val="100"/>
        <c:noMultiLvlLbl val="0"/>
      </c:catAx>
      <c:valAx>
        <c:axId val="187281792"/>
        <c:scaling>
          <c:orientation val="minMax"/>
          <c:max val="0.60000000000000009"/>
        </c:scaling>
        <c:delete val="1"/>
        <c:axPos val="l"/>
        <c:numFmt formatCode="0.0%" sourceLinked="0"/>
        <c:majorTickMark val="out"/>
        <c:minorTickMark val="none"/>
        <c:tickLblPos val="none"/>
        <c:crossAx val="18728000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886104547279142"/>
          <c:h val="0.76203109006432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2C-4CC0-ADE2-4D3016FF1C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2C-4CC0-ADE2-4D3016FF1C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2C-4CC0-ADE2-4D3016FF1C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DE-4AEF-B43A-9823C3BC8ED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FA-40B8-800E-C8C07D00C3DD}"/>
              </c:ext>
            </c:extLst>
          </c:dPt>
          <c:dPt>
            <c:idx val="5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FA-40B8-800E-C8C07D00C3DD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8F6-4C5F-AE73-3463826B77FA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32A-44C2-97AE-15B18FACA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Palestras e vídeos disponibilizados na internet</c:v>
                </c:pt>
                <c:pt idx="1">
                  <c:v>Artigos disponibilizados na internet</c:v>
                </c:pt>
                <c:pt idx="2">
                  <c:v>Cursos presenciais</c:v>
                </c:pt>
                <c:pt idx="3">
                  <c:v>Consultoria presencial</c:v>
                </c:pt>
                <c:pt idx="4">
                  <c:v>Cursos online</c:v>
                </c:pt>
                <c:pt idx="5">
                  <c:v>Consultoria online</c:v>
                </c:pt>
                <c:pt idx="6">
                  <c:v>Outro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0.69000970446771048</c:v>
                </c:pt>
                <c:pt idx="1">
                  <c:v>0.66736834103246312</c:v>
                </c:pt>
                <c:pt idx="2">
                  <c:v>0.6517232638335827</c:v>
                </c:pt>
                <c:pt idx="3">
                  <c:v>0.6217050490523367</c:v>
                </c:pt>
                <c:pt idx="4">
                  <c:v>0.56500536490811692</c:v>
                </c:pt>
                <c:pt idx="5">
                  <c:v>0.56110939905409307</c:v>
                </c:pt>
                <c:pt idx="6">
                  <c:v>2.2909369386862862E-3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2C-4CC0-ADE2-4D3016FF1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88546048"/>
        <c:axId val="188556032"/>
      </c:barChart>
      <c:catAx>
        <c:axId val="1885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8556032"/>
        <c:crosses val="autoZero"/>
        <c:auto val="0"/>
        <c:lblAlgn val="ctr"/>
        <c:lblOffset val="100"/>
        <c:noMultiLvlLbl val="0"/>
      </c:catAx>
      <c:valAx>
        <c:axId val="188556032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854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501"/>
          <c:h val="0.70502792593987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B0-49FD-BF79-16711155109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1B0-49FD-BF79-16711155109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1B0-49FD-BF79-16711155109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1B0-49FD-BF79-1671115510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Palestras e vídeos disponibilizados na internet</c:v>
                </c:pt>
                <c:pt idx="1">
                  <c:v>Artigos disponibilizados na internet</c:v>
                </c:pt>
                <c:pt idx="2">
                  <c:v>Cursos presenciais</c:v>
                </c:pt>
                <c:pt idx="3">
                  <c:v>Consultoria presencial</c:v>
                </c:pt>
                <c:pt idx="4">
                  <c:v>Cursos online</c:v>
                </c:pt>
                <c:pt idx="5">
                  <c:v>Consultoria online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0.68100000000000005</c:v>
                </c:pt>
                <c:pt idx="1">
                  <c:v>0.64400000000000002</c:v>
                </c:pt>
                <c:pt idx="2">
                  <c:v>0.627</c:v>
                </c:pt>
                <c:pt idx="3">
                  <c:v>0.63400000000000001</c:v>
                </c:pt>
                <c:pt idx="4">
                  <c:v>0.54900000000000004</c:v>
                </c:pt>
                <c:pt idx="5">
                  <c:v>0.54600000000000004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B0-49FD-BF79-16711155109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Palestras e vídeos disponibilizados na internet</c:v>
                </c:pt>
                <c:pt idx="1">
                  <c:v>Artigos disponibilizados na internet</c:v>
                </c:pt>
                <c:pt idx="2">
                  <c:v>Cursos presenciais</c:v>
                </c:pt>
                <c:pt idx="3">
                  <c:v>Consultoria presencial</c:v>
                </c:pt>
                <c:pt idx="4">
                  <c:v>Cursos online</c:v>
                </c:pt>
                <c:pt idx="5">
                  <c:v>Consultoria online</c:v>
                </c:pt>
              </c:strCache>
            </c:strRef>
          </c:cat>
          <c:val>
            <c:numRef>
              <c:f>Planilha1!$C$2:$C$7</c:f>
              <c:numCache>
                <c:formatCode>0.0%</c:formatCode>
                <c:ptCount val="6"/>
                <c:pt idx="0">
                  <c:v>0.54700000000000004</c:v>
                </c:pt>
                <c:pt idx="1">
                  <c:v>0.629</c:v>
                </c:pt>
                <c:pt idx="2">
                  <c:v>0.64800000000000002</c:v>
                </c:pt>
                <c:pt idx="3">
                  <c:v>0.65800000000000003</c:v>
                </c:pt>
                <c:pt idx="4">
                  <c:v>0.54700000000000004</c:v>
                </c:pt>
                <c:pt idx="5">
                  <c:v>0.54900000000000004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1B0-49FD-BF79-16711155109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Planilha1!$A$2:$A$7</c:f>
              <c:strCache>
                <c:ptCount val="6"/>
                <c:pt idx="0">
                  <c:v>Palestras e vídeos disponibilizados na internet</c:v>
                </c:pt>
                <c:pt idx="1">
                  <c:v>Artigos disponibilizados na internet</c:v>
                </c:pt>
                <c:pt idx="2">
                  <c:v>Cursos presenciais</c:v>
                </c:pt>
                <c:pt idx="3">
                  <c:v>Consultoria presencial</c:v>
                </c:pt>
                <c:pt idx="4">
                  <c:v>Cursos online</c:v>
                </c:pt>
                <c:pt idx="5">
                  <c:v>Consultoria online</c:v>
                </c:pt>
              </c:strCache>
            </c:strRef>
          </c:cat>
          <c:val>
            <c:numRef>
              <c:f>Planilha1!$D$2:$D$7</c:f>
              <c:numCache>
                <c:formatCode>0.0%</c:formatCode>
                <c:ptCount val="6"/>
                <c:pt idx="0">
                  <c:v>0.69000970446771048</c:v>
                </c:pt>
                <c:pt idx="1">
                  <c:v>0.66736834103246312</c:v>
                </c:pt>
                <c:pt idx="2">
                  <c:v>0.6517232638335827</c:v>
                </c:pt>
                <c:pt idx="3">
                  <c:v>0.6217050490523367</c:v>
                </c:pt>
                <c:pt idx="4">
                  <c:v>0.56500536490811692</c:v>
                </c:pt>
                <c:pt idx="5">
                  <c:v>0.56110939905409307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A4-494C-AEF0-E5981712E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-19"/>
        <c:axId val="189462400"/>
        <c:axId val="189463936"/>
      </c:barChart>
      <c:catAx>
        <c:axId val="18946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9463936"/>
        <c:crosses val="autoZero"/>
        <c:auto val="0"/>
        <c:lblAlgn val="ctr"/>
        <c:lblOffset val="100"/>
        <c:noMultiLvlLbl val="0"/>
      </c:catAx>
      <c:valAx>
        <c:axId val="189463936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94624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52-4B86-98A6-23296D7D818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52-4B86-98A6-23296D7D81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Planilha1!$B$2:$B$4</c:f>
              <c:numCache>
                <c:formatCode>0.0%</c:formatCode>
                <c:ptCount val="3"/>
                <c:pt idx="0">
                  <c:v>3.1E-2</c:v>
                </c:pt>
                <c:pt idx="1">
                  <c:v>4.7E-2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2-4B86-98A6-23296D7D8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79"/>
        <c:axId val="183760384"/>
        <c:axId val="183761920"/>
      </c:barChart>
      <c:catAx>
        <c:axId val="18376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761920"/>
        <c:crosses val="autoZero"/>
        <c:auto val="1"/>
        <c:lblAlgn val="ctr"/>
        <c:lblOffset val="100"/>
        <c:noMultiLvlLbl val="0"/>
      </c:catAx>
      <c:valAx>
        <c:axId val="18376192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crossAx val="1837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90765921148402E-3"/>
          <c:y val="0"/>
          <c:w val="0.9803829745192153"/>
          <c:h val="0.7823368992383187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2019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47-43D2-B3C3-827BB3DAE8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47-43D2-B3C3-827BB3DAE8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47-43D2-B3C3-827BB3DAE8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47-43D2-B3C3-827BB3DAE8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47-43D2-B3C3-827BB3DAE81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47-43D2-B3C3-827BB3DAE81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47-43D2-B3C3-827BB3DAE81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447-43D2-B3C3-827BB3DAE81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447-43D2-B3C3-827BB3DAE81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447-43D2-B3C3-827BB3DAE81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447-43D2-B3C3-827BB3DAE81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447-43D2-B3C3-827BB3DAE812}"/>
              </c:ext>
            </c:extLst>
          </c:dPt>
          <c:dLbls>
            <c:dLbl>
              <c:idx val="6"/>
              <c:layout>
                <c:manualLayout>
                  <c:x val="-1.105503509843073E-3"/>
                  <c:y val="8.59269041713661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47-43D2-B3C3-827BB3DAE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Procura no site do Sebrae</c:v>
                </c:pt>
                <c:pt idx="1">
                  <c:v>Não costuma procurar o SEBRAE</c:v>
                </c:pt>
                <c:pt idx="2">
                  <c:v>Vai até ao Sebrae presencialmente</c:v>
                </c:pt>
                <c:pt idx="3">
                  <c:v>Liga para central 0800</c:v>
                </c:pt>
                <c:pt idx="4">
                  <c:v>Entra em contato direto com agente</c:v>
                </c:pt>
                <c:pt idx="5">
                  <c:v>Procura na página do Sebrae no Facebook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0.54493331997823347</c:v>
                </c:pt>
                <c:pt idx="1">
                  <c:v>0.12201453815241883</c:v>
                </c:pt>
                <c:pt idx="2">
                  <c:v>0.1006945541824838</c:v>
                </c:pt>
                <c:pt idx="3">
                  <c:v>8.2860477835713389E-2</c:v>
                </c:pt>
                <c:pt idx="4">
                  <c:v>6.3194257146781896E-2</c:v>
                </c:pt>
                <c:pt idx="5">
                  <c:v>5.4593821547736378E-2</c:v>
                </c:pt>
                <c:pt idx="6">
                  <c:v>3.1709031156632234E-2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447-43D2-B3C3-827BB3DAE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89518976"/>
        <c:axId val="189520512"/>
      </c:barChart>
      <c:catAx>
        <c:axId val="18951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520512"/>
        <c:crosses val="autoZero"/>
        <c:auto val="1"/>
        <c:lblAlgn val="ctr"/>
        <c:lblOffset val="100"/>
        <c:noMultiLvlLbl val="0"/>
      </c:catAx>
      <c:valAx>
        <c:axId val="189520512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one"/>
        <c:crossAx val="18951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90765921148402E-3"/>
          <c:y val="0"/>
          <c:w val="0.9803829745192153"/>
          <c:h val="0.9610511188271605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BD-4955-B54B-6F78E27FC0E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4BD-4955-B54B-6F78E27FC0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4BD-4955-B54B-6F78E27FC0E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4BD-4955-B54B-6F78E27FC0E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4BD-4955-B54B-6F78E27FC0E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4BD-4955-B54B-6F78E27FC0E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4BD-4955-B54B-6F78E27FC0E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4BD-4955-B54B-6F78E27FC0E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84BD-4955-B54B-6F78E27FC0E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84BD-4955-B54B-6F78E27FC0E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84BD-4955-B54B-6F78E27FC0E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84BD-4955-B54B-6F78E27FC0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Procura no site do Sebrae</c:v>
                </c:pt>
                <c:pt idx="1">
                  <c:v>Não entra em contato com o SEBRAE</c:v>
                </c:pt>
                <c:pt idx="2">
                  <c:v>Vai até ao Sebrae presencialmente</c:v>
                </c:pt>
                <c:pt idx="3">
                  <c:v>Liga para central 0800</c:v>
                </c:pt>
                <c:pt idx="4">
                  <c:v>Entra em contato direto com agente</c:v>
                </c:pt>
                <c:pt idx="5">
                  <c:v>Procura na página do Sebrae no Facebook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0.41499999999999998</c:v>
                </c:pt>
                <c:pt idx="1">
                  <c:v>9.0999999999999998E-2</c:v>
                </c:pt>
                <c:pt idx="2">
                  <c:v>0.16400000000000001</c:v>
                </c:pt>
                <c:pt idx="3">
                  <c:v>8.5999999999999993E-2</c:v>
                </c:pt>
                <c:pt idx="4">
                  <c:v>0.13</c:v>
                </c:pt>
                <c:pt idx="5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4BD-4955-B54B-6F78E27FC0E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Procura no site do Sebrae</c:v>
                </c:pt>
                <c:pt idx="1">
                  <c:v>Não entra em contato com o SEBRAE</c:v>
                </c:pt>
                <c:pt idx="2">
                  <c:v>Vai até ao Sebrae presencialmente</c:v>
                </c:pt>
                <c:pt idx="3">
                  <c:v>Liga para central 0800</c:v>
                </c:pt>
                <c:pt idx="4">
                  <c:v>Entra em contato direto com agente</c:v>
                </c:pt>
                <c:pt idx="5">
                  <c:v>Procura na página do Sebrae no Facebook</c:v>
                </c:pt>
              </c:strCache>
            </c:strRef>
          </c:cat>
          <c:val>
            <c:numRef>
              <c:f>Planilha1!$C$2:$C$7</c:f>
              <c:numCache>
                <c:formatCode>0.0%</c:formatCode>
                <c:ptCount val="6"/>
                <c:pt idx="0">
                  <c:v>0.35944413265082142</c:v>
                </c:pt>
                <c:pt idx="1">
                  <c:v>0.10738707595160311</c:v>
                </c:pt>
                <c:pt idx="2">
                  <c:v>0.2433838388639431</c:v>
                </c:pt>
                <c:pt idx="3">
                  <c:v>7.9589528778319846E-2</c:v>
                </c:pt>
                <c:pt idx="4">
                  <c:v>0.12487479506040575</c:v>
                </c:pt>
                <c:pt idx="5">
                  <c:v>4.0716044113926077E-2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4BD-4955-B54B-6F78E27FC0E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Planilha1!$A$2:$A$7</c:f>
              <c:strCache>
                <c:ptCount val="6"/>
                <c:pt idx="0">
                  <c:v>Procura no site do Sebrae</c:v>
                </c:pt>
                <c:pt idx="1">
                  <c:v>Não entra em contato com o SEBRAE</c:v>
                </c:pt>
                <c:pt idx="2">
                  <c:v>Vai até ao Sebrae presencialmente</c:v>
                </c:pt>
                <c:pt idx="3">
                  <c:v>Liga para central 0800</c:v>
                </c:pt>
                <c:pt idx="4">
                  <c:v>Entra em contato direto com agente</c:v>
                </c:pt>
                <c:pt idx="5">
                  <c:v>Procura na página do Sebrae no Facebook</c:v>
                </c:pt>
              </c:strCache>
            </c:strRef>
          </c:cat>
          <c:val>
            <c:numRef>
              <c:f>Planilha1!$D$2:$D$7</c:f>
              <c:numCache>
                <c:formatCode>0.0%</c:formatCode>
                <c:ptCount val="6"/>
                <c:pt idx="0">
                  <c:v>0.54490000000000005</c:v>
                </c:pt>
                <c:pt idx="1">
                  <c:v>0.122</c:v>
                </c:pt>
                <c:pt idx="2">
                  <c:v>0.1007</c:v>
                </c:pt>
                <c:pt idx="3">
                  <c:v>8.2900000000000001E-2</c:v>
                </c:pt>
                <c:pt idx="4">
                  <c:v>6.3200000000000006E-2</c:v>
                </c:pt>
                <c:pt idx="5">
                  <c:v>5.4600000000000003E-2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8B-432C-9055-0602F5302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20"/>
        <c:axId val="194691840"/>
        <c:axId val="194693376"/>
      </c:barChart>
      <c:catAx>
        <c:axId val="194691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4693376"/>
        <c:crosses val="autoZero"/>
        <c:auto val="1"/>
        <c:lblAlgn val="ctr"/>
        <c:lblOffset val="100"/>
        <c:noMultiLvlLbl val="0"/>
      </c:catAx>
      <c:valAx>
        <c:axId val="194693376"/>
        <c:scaling>
          <c:orientation val="minMax"/>
          <c:max val="0.60000000000000009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9469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79032738655862"/>
          <c:y val="0.62447588734567905"/>
          <c:w val="0.19519931227930776"/>
          <c:h val="0.2924639274691358"/>
        </c:manualLayout>
      </c:layout>
      <c:overlay val="0"/>
      <c:txPr>
        <a:bodyPr/>
        <a:lstStyle/>
        <a:p>
          <a:pPr>
            <a:defRPr sz="1600" b="0" i="1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4-4F1E-9C62-45DBDE134DA5}"/>
              </c:ext>
            </c:extLst>
          </c:dPt>
          <c:dPt>
            <c:idx val="1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4-4F1E-9C62-45DBDE134DA5}"/>
              </c:ext>
            </c:extLst>
          </c:dPt>
          <c:dPt>
            <c:idx val="2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4-4F1E-9C62-45DBDE134DA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4-4F1E-9C62-45DBDE134DA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4-4F1E-9C62-45DBDE134DA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04-4F1E-9C62-45DBDE134DA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04-4F1E-9C62-45DBDE134DA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04-4F1E-9C62-45DBDE134DA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04-4F1E-9C62-45DBDE134DA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04-4F1E-9C62-45DBDE134DA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04-4F1E-9C62-45DBDE134DA5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04-4F1E-9C62-45DBDE134D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7.0586034148975695E-3</c:v>
                </c:pt>
                <c:pt idx="1">
                  <c:v>0</c:v>
                </c:pt>
                <c:pt idx="2">
                  <c:v>3.9103922098235825E-3</c:v>
                </c:pt>
                <c:pt idx="3">
                  <c:v>0</c:v>
                </c:pt>
                <c:pt idx="4">
                  <c:v>5.3851656954296634E-3</c:v>
                </c:pt>
                <c:pt idx="5">
                  <c:v>3.5242559507600427E-2</c:v>
                </c:pt>
                <c:pt idx="6">
                  <c:v>8.508281558542637E-3</c:v>
                </c:pt>
                <c:pt idx="7">
                  <c:v>3.8218216196070645E-2</c:v>
                </c:pt>
                <c:pt idx="8">
                  <c:v>9.6043117675322573E-2</c:v>
                </c:pt>
                <c:pt idx="9">
                  <c:v>6.8541726435545777E-2</c:v>
                </c:pt>
                <c:pt idx="10">
                  <c:v>0.73709193730676714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404-4F1E-9C62-45DBDE134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94828160"/>
        <c:axId val="194829696"/>
      </c:barChart>
      <c:catAx>
        <c:axId val="1948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4829696"/>
        <c:crosses val="autoZero"/>
        <c:auto val="1"/>
        <c:lblAlgn val="ctr"/>
        <c:lblOffset val="100"/>
        <c:noMultiLvlLbl val="0"/>
      </c:catAx>
      <c:valAx>
        <c:axId val="194829696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9482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182416769559981"/>
          <c:y val="2.772728734242386E-2"/>
          <c:w val="0.4444968339973665"/>
          <c:h val="0.94454542531515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E-470E-B302-CB0712255D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E-470E-B302-CB0712255D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8E-470E-B302-CB0712255DD1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076-40AD-8952-82E76C3D7E9F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49-4575-B196-89858F2D94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Planilha1!$A$2:$A$23</c:f>
              <c:strCache>
                <c:ptCount val="22"/>
                <c:pt idx="0">
                  <c:v>Orientação do Sebrae não teve efetividade</c:v>
                </c:pt>
                <c:pt idx="1">
                  <c:v>Não conseguiu colocar em prática os conhecimentos passados pelo Sebrae</c:v>
                </c:pt>
                <c:pt idx="2">
                  <c:v>O Sebrae não atendeu suas expectativas / atendimento foi insatisfatório / atendimento muito breve</c:v>
                </c:pt>
                <c:pt idx="3">
                  <c:v>O Sebrae/agente não retornou na sua empresa</c:v>
                </c:pt>
                <c:pt idx="4">
                  <c:v>Não tem necessidade de orientação por isso não gostaria de indicar</c:v>
                </c:pt>
                <c:pt idx="5">
                  <c:v>Sebrae não atendeu suas necessidades</c:v>
                </c:pt>
                <c:pt idx="6">
                  <c:v>Não tem para quem recomendar / Não quer recomendar</c:v>
                </c:pt>
                <c:pt idx="7">
                  <c:v>Conteúdo superficial / pouca explicação / pouca orientação</c:v>
                </c:pt>
                <c:pt idx="8">
                  <c:v>é bom mais é muito rapido teria qe ter mais tempo.</c:v>
                </c:pt>
                <c:pt idx="9">
                  <c:v>Conteúdo superficial / pouca explicação</c:v>
                </c:pt>
                <c:pt idx="10">
                  <c:v>Sebrae não oferece suporte / acompanhamento</c:v>
                </c:pt>
                <c:pt idx="11">
                  <c:v>Orientações são úteis apenas para quem está começando</c:v>
                </c:pt>
                <c:pt idx="12">
                  <c:v>Conhecimento passado pelo Sebrae foi superficial, poderia ser mais aprofundado</c:v>
                </c:pt>
                <c:pt idx="13">
                  <c:v>Sebrae tem uma postura fora da realidade do emprendedorismo</c:v>
                </c:pt>
                <c:pt idx="14">
                  <c:v>As pessoas não têm interesse em indicação</c:v>
                </c:pt>
                <c:pt idx="15">
                  <c:v>Não consegue ver aplicabilidade direta em relação às orientações do Sebrae</c:v>
                </c:pt>
                <c:pt idx="16">
                  <c:v>Visita/orientação do Sebrae demanda muito tempo do empresário</c:v>
                </c:pt>
                <c:pt idx="17">
                  <c:v>Orientação do Sebrae tem altos e baixos</c:v>
                </c:pt>
                <c:pt idx="18">
                  <c:v>As informações que o Sebrae oferece são facilmente encontradas na internet</c:v>
                </c:pt>
                <c:pt idx="19">
                  <c:v>Nem todas as solicitações foram atendidas pelo Sebrae</c:v>
                </c:pt>
                <c:pt idx="20">
                  <c:v>O Sebrae está tentando tirar vantagens</c:v>
                </c:pt>
                <c:pt idx="21">
                  <c:v>Não sabe / Não respondeu</c:v>
                </c:pt>
              </c:strCache>
            </c:strRef>
          </c:cat>
          <c:val>
            <c:numRef>
              <c:f>Planilha1!$B$2:$B$23</c:f>
              <c:numCache>
                <c:formatCode>0.0%</c:formatCode>
                <c:ptCount val="22"/>
                <c:pt idx="0">
                  <c:v>0.17522352501743146</c:v>
                </c:pt>
                <c:pt idx="1">
                  <c:v>0.14860039660927943</c:v>
                </c:pt>
                <c:pt idx="2">
                  <c:v>0.12015574922852786</c:v>
                </c:pt>
                <c:pt idx="3">
                  <c:v>9.306973057097348E-2</c:v>
                </c:pt>
                <c:pt idx="4">
                  <c:v>3.9063140717415769E-2</c:v>
                </c:pt>
                <c:pt idx="5">
                  <c:v>3.6748218085079887E-2</c:v>
                </c:pt>
                <c:pt idx="6">
                  <c:v>3.6326866691872489E-2</c:v>
                </c:pt>
                <c:pt idx="7">
                  <c:v>1.2975623028978646E-2</c:v>
                </c:pt>
                <c:pt idx="8">
                  <c:v>1.1471883129877927E-2</c:v>
                </c:pt>
                <c:pt idx="9">
                  <c:v>7.5003925047466878E-3</c:v>
                </c:pt>
                <c:pt idx="10">
                  <c:v>7.178740997374148E-3</c:v>
                </c:pt>
                <c:pt idx="11">
                  <c:v>3.5878670059178346E-3</c:v>
                </c:pt>
                <c:pt idx="12">
                  <c:v>2.9932245061322516E-3</c:v>
                </c:pt>
                <c:pt idx="13">
                  <c:v>2.9670327448994638E-3</c:v>
                </c:pt>
                <c:pt idx="14">
                  <c:v>2.8065324042910581E-3</c:v>
                </c:pt>
                <c:pt idx="15">
                  <c:v>2.8065324042910581E-3</c:v>
                </c:pt>
                <c:pt idx="16">
                  <c:v>2.6967475822280928E-3</c:v>
                </c:pt>
                <c:pt idx="17">
                  <c:v>2.0527188107736442E-3</c:v>
                </c:pt>
                <c:pt idx="18">
                  <c:v>1.5009005403241946E-3</c:v>
                </c:pt>
                <c:pt idx="19">
                  <c:v>1.5009005403241946E-3</c:v>
                </c:pt>
                <c:pt idx="20">
                  <c:v>1.1837154105935081E-3</c:v>
                </c:pt>
                <c:pt idx="21">
                  <c:v>0.28760719878390345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8E-470E-B302-CB0712255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95019904"/>
        <c:axId val="195021440"/>
      </c:barChart>
      <c:catAx>
        <c:axId val="195019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95021440"/>
        <c:crosses val="autoZero"/>
        <c:auto val="0"/>
        <c:lblAlgn val="ctr"/>
        <c:lblOffset val="100"/>
        <c:noMultiLvlLbl val="0"/>
      </c:catAx>
      <c:valAx>
        <c:axId val="195021440"/>
        <c:scaling>
          <c:orientation val="minMax"/>
          <c:max val="0.3000000000000001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9501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9E-2"/>
          <c:y val="3.3636962437638682E-2"/>
          <c:w val="0.97612259687696556"/>
          <c:h val="0.8919302054421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AM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MA</c:v>
                </c:pt>
                <c:pt idx="5">
                  <c:v>MG</c:v>
                </c:pt>
                <c:pt idx="6">
                  <c:v>MS</c:v>
                </c:pt>
                <c:pt idx="7">
                  <c:v>MT</c:v>
                </c:pt>
                <c:pt idx="8">
                  <c:v>PA</c:v>
                </c:pt>
                <c:pt idx="9">
                  <c:v>PB</c:v>
                </c:pt>
                <c:pt idx="10">
                  <c:v>PE</c:v>
                </c:pt>
                <c:pt idx="11">
                  <c:v>PI</c:v>
                </c:pt>
                <c:pt idx="12">
                  <c:v>RJ</c:v>
                </c:pt>
                <c:pt idx="13">
                  <c:v>RN</c:v>
                </c:pt>
                <c:pt idx="14">
                  <c:v>RO</c:v>
                </c:pt>
                <c:pt idx="15">
                  <c:v>RS</c:v>
                </c:pt>
                <c:pt idx="16">
                  <c:v>SE</c:v>
                </c:pt>
                <c:pt idx="17">
                  <c:v>SP</c:v>
                </c:pt>
                <c:pt idx="18">
                  <c:v>TO</c:v>
                </c:pt>
              </c:strCache>
            </c:strRef>
          </c:cat>
          <c:val>
            <c:numRef>
              <c:f>Plan1!$B$2:$B$20</c:f>
              <c:numCache>
                <c:formatCode>0</c:formatCode>
                <c:ptCount val="19"/>
                <c:pt idx="0">
                  <c:v>88.315275122158496</c:v>
                </c:pt>
                <c:pt idx="1">
                  <c:v>81.323825986747337</c:v>
                </c:pt>
                <c:pt idx="2">
                  <c:v>76.408223471927712</c:v>
                </c:pt>
                <c:pt idx="3">
                  <c:v>85.935241399248341</c:v>
                </c:pt>
                <c:pt idx="4">
                  <c:v>80.397839546831776</c:v>
                </c:pt>
                <c:pt idx="5">
                  <c:v>78.602620087336248</c:v>
                </c:pt>
                <c:pt idx="6">
                  <c:v>73.037284025462256</c:v>
                </c:pt>
                <c:pt idx="7">
                  <c:v>78.869271224643128</c:v>
                </c:pt>
                <c:pt idx="8">
                  <c:v>83.958718606454696</c:v>
                </c:pt>
                <c:pt idx="9">
                  <c:v>74.671879363306346</c:v>
                </c:pt>
                <c:pt idx="10">
                  <c:v>72.887650882079839</c:v>
                </c:pt>
                <c:pt idx="11">
                  <c:v>79.394699702054254</c:v>
                </c:pt>
                <c:pt idx="12">
                  <c:v>82.013483146067415</c:v>
                </c:pt>
                <c:pt idx="13">
                  <c:v>85.714285714285708</c:v>
                </c:pt>
                <c:pt idx="14">
                  <c:v>76.277981957901773</c:v>
                </c:pt>
                <c:pt idx="15">
                  <c:v>67.997022978881745</c:v>
                </c:pt>
                <c:pt idx="16">
                  <c:v>80.343287091464845</c:v>
                </c:pt>
                <c:pt idx="17">
                  <c:v>68.557505529917677</c:v>
                </c:pt>
                <c:pt idx="18">
                  <c:v>80.623721881390594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95100672"/>
        <c:axId val="195102208"/>
      </c:barChart>
      <c:catAx>
        <c:axId val="19510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95102208"/>
        <c:crosses val="autoZero"/>
        <c:auto val="1"/>
        <c:lblAlgn val="ctr"/>
        <c:lblOffset val="100"/>
        <c:noMultiLvlLbl val="0"/>
      </c:catAx>
      <c:valAx>
        <c:axId val="195102208"/>
        <c:scaling>
          <c:orientation val="minMax"/>
          <c:max val="100"/>
        </c:scaling>
        <c:delete val="1"/>
        <c:axPos val="l"/>
        <c:numFmt formatCode="General" sourceLinked="0"/>
        <c:majorTickMark val="out"/>
        <c:minorTickMark val="none"/>
        <c:tickLblPos val="none"/>
        <c:crossAx val="19510067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89E-2"/>
          <c:y val="3.0518975506173714E-2"/>
          <c:w val="0.95458856246144941"/>
          <c:h val="0.80705846885185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C3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4-4F47-BA54-6EF51D73946C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4-4F47-BA54-6EF51D7394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4-4F47-BA54-6EF51D7394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00-4455-93D7-A66796AE43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191-4708-A8AD-0F3FEC7589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  <c:pt idx="4">
                  <c:v>Atendidos em 2019</c:v>
                </c:pt>
              </c:strCache>
            </c:strRef>
          </c:cat>
          <c:val>
            <c:numRef>
              <c:f>Planilha1!$B$2:$F$2</c:f>
              <c:numCache>
                <c:formatCode>0.0</c:formatCode>
                <c:ptCount val="5"/>
                <c:pt idx="0">
                  <c:v>76</c:v>
                </c:pt>
                <c:pt idx="1">
                  <c:v>75</c:v>
                </c:pt>
                <c:pt idx="2">
                  <c:v>76</c:v>
                </c:pt>
                <c:pt idx="3">
                  <c:v>77.400000000000006</c:v>
                </c:pt>
                <c:pt idx="4">
                  <c:v>74.599999999999994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C4-4F47-BA54-6EF51D73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95537536"/>
        <c:axId val="195539328"/>
      </c:barChart>
      <c:catAx>
        <c:axId val="1955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95539328"/>
        <c:crosses val="autoZero"/>
        <c:auto val="0"/>
        <c:lblAlgn val="ctr"/>
        <c:lblOffset val="100"/>
        <c:noMultiLvlLbl val="0"/>
      </c:catAx>
      <c:valAx>
        <c:axId val="195539328"/>
        <c:scaling>
          <c:orientation val="minMax"/>
          <c:max val="100"/>
        </c:scaling>
        <c:delete val="1"/>
        <c:axPos val="l"/>
        <c:numFmt formatCode="General" sourceLinked="0"/>
        <c:majorTickMark val="out"/>
        <c:minorTickMark val="none"/>
        <c:tickLblPos val="none"/>
        <c:crossAx val="19553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8861045472791398"/>
          <c:h val="0.943440767516662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2C-4CC0-ADE2-4D3016FF1C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2C-4CC0-ADE2-4D3016FF1C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2C-4CC0-ADE2-4D3016FF1C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DE-4AEF-B43A-9823C3BC8ED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FA-40B8-800E-C8C07D00C3DD}"/>
              </c:ext>
            </c:extLst>
          </c:dPt>
          <c:dPt>
            <c:idx val="5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FA-40B8-800E-C8C07D00C3D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8F6-4C5F-AE73-3463826B77FA}"/>
              </c:ext>
            </c:extLst>
          </c:dPt>
          <c:dPt>
            <c:idx val="8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32-4897-AACA-4E3D15348D10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B32-4897-AACA-4E3D15348D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Plataformas na internet para achar fornecedores</c:v>
                </c:pt>
                <c:pt idx="1">
                  <c:v>Aplicativo/sistema de controle de vendas e estoque</c:v>
                </c:pt>
                <c:pt idx="2">
                  <c:v>Arquiva os documentos da empresa em nuvem</c:v>
                </c:pt>
                <c:pt idx="3">
                  <c:v>Aplicativo/sistema de software financeiro</c:v>
                </c:pt>
                <c:pt idx="4">
                  <c:v>Sistema de Automação de email marketing</c:v>
                </c:pt>
                <c:pt idx="5">
                  <c:v>CRM: relacionamento com clientes</c:v>
                </c:pt>
                <c:pt idx="6">
                  <c:v>Aplicativo/sistema de organização e divisão de tarefas com a equipe</c:v>
                </c:pt>
                <c:pt idx="7">
                  <c:v>Aplicativo/sistema de Plano de negócios</c:v>
                </c:pt>
                <c:pt idx="8">
                  <c:v>Aplicativo/sistema para Gestão do tempo</c:v>
                </c:pt>
                <c:pt idx="9">
                  <c:v>Softwares de pesquisa com clientes</c:v>
                </c:pt>
                <c:pt idx="10">
                  <c:v>Aplicativo/sistema para controle de ponto de funcionários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0.59197383692407246</c:v>
                </c:pt>
                <c:pt idx="1">
                  <c:v>0.4074655214382647</c:v>
                </c:pt>
                <c:pt idx="2">
                  <c:v>0.3190572294601659</c:v>
                </c:pt>
                <c:pt idx="3">
                  <c:v>0.29854925375559194</c:v>
                </c:pt>
                <c:pt idx="4">
                  <c:v>0.29085835700346002</c:v>
                </c:pt>
                <c:pt idx="5">
                  <c:v>0.28634035808607389</c:v>
                </c:pt>
                <c:pt idx="6">
                  <c:v>0.27342080427048748</c:v>
                </c:pt>
                <c:pt idx="7">
                  <c:v>0.24352215535910818</c:v>
                </c:pt>
                <c:pt idx="8">
                  <c:v>0.18593902669882695</c:v>
                </c:pt>
                <c:pt idx="9">
                  <c:v>0.17834040736541387</c:v>
                </c:pt>
                <c:pt idx="10">
                  <c:v>0.13051328794080833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2C-4CC0-ADE2-4D3016FF1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30"/>
        <c:axId val="239734144"/>
        <c:axId val="254818176"/>
      </c:barChart>
      <c:catAx>
        <c:axId val="239734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54818176"/>
        <c:crosses val="autoZero"/>
        <c:auto val="0"/>
        <c:lblAlgn val="ctr"/>
        <c:lblOffset val="100"/>
        <c:noMultiLvlLbl val="0"/>
      </c:catAx>
      <c:valAx>
        <c:axId val="254818176"/>
        <c:scaling>
          <c:orientation val="minMax"/>
          <c:max val="0.60000000000000009"/>
        </c:scaling>
        <c:delete val="1"/>
        <c:axPos val="t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3973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80618154074702E-2"/>
          <c:w val="0.98861045472791398"/>
          <c:h val="0.77270225623548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2C-4CC0-ADE2-4D3016FF1C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2C-4CC0-ADE2-4D3016FF1C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2C-4CC0-ADE2-4D3016FF1C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DE-4AEF-B43A-9823C3BC8ED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FA-40B8-800E-C8C07D00C3DD}"/>
              </c:ext>
            </c:extLst>
          </c:dPt>
          <c:dPt>
            <c:idx val="5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FA-40B8-800E-C8C07D00C3DD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8F6-4C5F-AE73-3463826B77FA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8AC-4B87-8AD4-530C53B7F3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Usa WhatsApp</c:v>
                </c:pt>
                <c:pt idx="1">
                  <c:v>Tem uma fanpage no facebook</c:v>
                </c:pt>
                <c:pt idx="2">
                  <c:v>A empresa tem perfil no instagram</c:v>
                </c:pt>
                <c:pt idx="3">
                  <c:v>Utiliza o aplicativo do Google meu negócio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0.88719064974951767</c:v>
                </c:pt>
                <c:pt idx="1">
                  <c:v>0.61737748801881009</c:v>
                </c:pt>
                <c:pt idx="2">
                  <c:v>0.48812101944152902</c:v>
                </c:pt>
                <c:pt idx="3">
                  <c:v>0.27438362669147148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2C-4CC0-ADE2-4D3016FF1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26718208"/>
        <c:axId val="335384576"/>
      </c:barChart>
      <c:catAx>
        <c:axId val="3267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35384576"/>
        <c:crosses val="autoZero"/>
        <c:auto val="0"/>
        <c:lblAlgn val="ctr"/>
        <c:lblOffset val="100"/>
        <c:noMultiLvlLbl val="0"/>
      </c:catAx>
      <c:valAx>
        <c:axId val="335384576"/>
        <c:scaling>
          <c:orientation val="minMax"/>
          <c:max val="0.9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32671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0-4C8C-AF1B-0BF7868A7D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0-4C8C-AF1B-0BF7868A7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0-4C8C-AF1B-0BF7868A7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0-4C8C-AF1B-0BF7868A7DD5}"/>
              </c:ext>
            </c:extLst>
          </c:dPt>
          <c:dLbls>
            <c:dLbl>
              <c:idx val="3"/>
              <c:layout>
                <c:manualLayout>
                  <c:x val="1.8488669211794548E-3"/>
                  <c:y val="5.95077125954326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C0-4C8C-AF1B-0BF7868A7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para fazer o acompanhamento do projeto </c:v>
                </c:pt>
                <c:pt idx="1">
                  <c:v>Sim, para realizar outro projeto do Sebrae</c:v>
                </c:pt>
                <c:pt idx="2">
                  <c:v>Não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0.40980552520720559</c:v>
                </c:pt>
                <c:pt idx="1">
                  <c:v>0.41680382145565886</c:v>
                </c:pt>
                <c:pt idx="2">
                  <c:v>0.36522207261734541</c:v>
                </c:pt>
                <c:pt idx="3">
                  <c:v>1.4350845597274921E-2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0-4C8C-AF1B-0BF7868A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95773568"/>
        <c:axId val="195775104"/>
      </c:barChart>
      <c:catAx>
        <c:axId val="19577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95775104"/>
        <c:crosses val="autoZero"/>
        <c:auto val="0"/>
        <c:lblAlgn val="ctr"/>
        <c:lblOffset val="100"/>
        <c:noMultiLvlLbl val="0"/>
      </c:catAx>
      <c:valAx>
        <c:axId val="195775104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9577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23338691634473E-2"/>
          <c:y val="1.5191456205588549E-2"/>
          <c:w val="0.97015332261673104"/>
          <c:h val="0.72959475170307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E0-44FB-83C3-D94204A2BFA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FE0-44FB-83C3-D94204A2BF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FE0-44FB-83C3-D94204A2BFA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FE0-44FB-83C3-D94204A2BFAF}"/>
              </c:ext>
            </c:extLst>
          </c:dPt>
          <c:dLbls>
            <c:dLbl>
              <c:idx val="3"/>
              <c:layout>
                <c:manualLayout>
                  <c:x val="0"/>
                  <c:y val="-6.39445336770878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E0-44FB-83C3-D94204A2B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para fazer o acompanhamento do projeto </c:v>
                </c:pt>
                <c:pt idx="1">
                  <c:v>Sim, para realizar outro projeto do SEBRAE</c:v>
                </c:pt>
                <c:pt idx="2">
                  <c:v>Não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0.38400000000000001</c:v>
                </c:pt>
                <c:pt idx="1">
                  <c:v>0.377</c:v>
                </c:pt>
                <c:pt idx="2">
                  <c:v>0.21099999999999999</c:v>
                </c:pt>
                <c:pt idx="3">
                  <c:v>2.7478451087136486E-2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E0-44FB-83C3-D94204A2BFA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1.0706495869627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8A-46AD-A10F-52887F186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para fazer o acompanhamento do projeto </c:v>
                </c:pt>
                <c:pt idx="1">
                  <c:v>Sim, para realizar outro projeto do SEBRAE</c:v>
                </c:pt>
                <c:pt idx="2">
                  <c:v>Não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Planilha1!$C$2:$C$5</c:f>
              <c:numCache>
                <c:formatCode>0.0%</c:formatCode>
                <c:ptCount val="4"/>
                <c:pt idx="0">
                  <c:v>0.41455185844089903</c:v>
                </c:pt>
                <c:pt idx="1">
                  <c:v>0.34608902532806474</c:v>
                </c:pt>
                <c:pt idx="2">
                  <c:v>0.21188066514390563</c:v>
                </c:pt>
                <c:pt idx="3">
                  <c:v>2.7478451087136486E-2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E0-44FB-83C3-D94204A2BFA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2019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c:spPr>
          <c:invertIfNegative val="0"/>
          <c:dLbls>
            <c:dLbl>
              <c:idx val="3"/>
              <c:layout>
                <c:manualLayout>
                  <c:x val="0"/>
                  <c:y val="-2.3245621023664617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8A-46AD-A10F-52887F186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Sim, para fazer o acompanhamento do projeto </c:v>
                </c:pt>
                <c:pt idx="1">
                  <c:v>Sim, para realizar outro projeto do SEBRAE</c:v>
                </c:pt>
                <c:pt idx="2">
                  <c:v>Não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Planilha1!$D$2:$D$5</c:f>
              <c:numCache>
                <c:formatCode>0.0%</c:formatCode>
                <c:ptCount val="4"/>
                <c:pt idx="0">
                  <c:v>0.40980552520720559</c:v>
                </c:pt>
                <c:pt idx="1">
                  <c:v>0.41680382145565886</c:v>
                </c:pt>
                <c:pt idx="2">
                  <c:v>0.36522207261734541</c:v>
                </c:pt>
                <c:pt idx="3">
                  <c:v>1.4350845597274921E-2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8A-46AD-A10F-52887F186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-11"/>
        <c:axId val="196273664"/>
        <c:axId val="196275200"/>
      </c:barChart>
      <c:catAx>
        <c:axId val="19627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96275200"/>
        <c:crosses val="autoZero"/>
        <c:auto val="0"/>
        <c:lblAlgn val="ctr"/>
        <c:lblOffset val="100"/>
        <c:noMultiLvlLbl val="0"/>
      </c:catAx>
      <c:valAx>
        <c:axId val="196275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9627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AE-4416-9816-62DB6B2B51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AE-4416-9816-62DB6B2B51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Planilha1!$B$2:$B$4</c:f>
              <c:numCache>
                <c:formatCode>0.0%</c:formatCode>
                <c:ptCount val="3"/>
                <c:pt idx="0">
                  <c:v>4.3999999999999997E-2</c:v>
                </c:pt>
                <c:pt idx="1">
                  <c:v>0.315</c:v>
                </c:pt>
                <c:pt idx="2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E-4416-9816-62DB6B2B5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79"/>
        <c:axId val="183869824"/>
        <c:axId val="183871360"/>
      </c:barChart>
      <c:catAx>
        <c:axId val="1838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871360"/>
        <c:crosses val="autoZero"/>
        <c:auto val="1"/>
        <c:lblAlgn val="ctr"/>
        <c:lblOffset val="100"/>
        <c:noMultiLvlLbl val="0"/>
      </c:catAx>
      <c:valAx>
        <c:axId val="183871360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crossAx val="1838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0-4C8C-AF1B-0BF7868A7D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0-4C8C-AF1B-0BF7868A7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0-4C8C-AF1B-0BF7868A7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0-4C8C-AF1B-0BF7868A7DD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C0-4C8C-AF1B-0BF7868A7DD5}"/>
                </c:ext>
              </c:extLst>
            </c:dLbl>
            <c:dLbl>
              <c:idx val="1"/>
              <c:layout>
                <c:manualLayout>
                  <c:x val="0"/>
                  <c:y val="-3.53447304142646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C0-4C8C-AF1B-0BF7868A7DD5}"/>
                </c:ext>
              </c:extLst>
            </c:dLbl>
            <c:dLbl>
              <c:idx val="2"/>
              <c:layout>
                <c:manualLayout>
                  <c:x val="0"/>
                  <c:y val="7.31430106578186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0-4C8C-AF1B-0BF7868A7DD5}"/>
                </c:ext>
              </c:extLst>
            </c:dLbl>
            <c:dLbl>
              <c:idx val="3"/>
              <c:layout>
                <c:manualLayout>
                  <c:x val="3.1520307648546259E-3"/>
                  <c:y val="9.5615067206843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C0-4C8C-AF1B-0BF7868A7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Não lembra</c:v>
                </c:pt>
                <c:pt idx="1">
                  <c:v>Antes de 2015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0.23</c:v>
                </c:pt>
                <c:pt idx="1">
                  <c:v>7.2759992085141209E-2</c:v>
                </c:pt>
                <c:pt idx="2">
                  <c:v>1.5818585296309431E-2</c:v>
                </c:pt>
                <c:pt idx="3">
                  <c:v>7.5246699652573273E-2</c:v>
                </c:pt>
                <c:pt idx="4">
                  <c:v>0.14217699488124005</c:v>
                </c:pt>
                <c:pt idx="5">
                  <c:v>0.46408997222175735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0-4C8C-AF1B-0BF7868A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241017600"/>
        <c:axId val="241019136"/>
      </c:barChart>
      <c:catAx>
        <c:axId val="2410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41019136"/>
        <c:crosses val="autoZero"/>
        <c:auto val="0"/>
        <c:lblAlgn val="ctr"/>
        <c:lblOffset val="100"/>
        <c:noMultiLvlLbl val="0"/>
      </c:catAx>
      <c:valAx>
        <c:axId val="241019136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410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0-4C8C-AF1B-0BF7868A7DD5}"/>
              </c:ext>
            </c:extLst>
          </c:dPt>
          <c:dPt>
            <c:idx val="1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0-4C8C-AF1B-0BF7868A7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0-4C8C-AF1B-0BF7868A7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0-4C8C-AF1B-0BF7868A7DD5}"/>
              </c:ext>
            </c:extLst>
          </c:dPt>
          <c:dLbls>
            <c:dLbl>
              <c:idx val="2"/>
              <c:layout>
                <c:manualLayout>
                  <c:x val="-5.5466007635383641E-3"/>
                  <c:y val="5.08921556240241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0-4C8C-AF1B-0BF7868A7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sabe/Não respondeu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0.53600000000000003</c:v>
                </c:pt>
                <c:pt idx="1">
                  <c:v>0.432</c:v>
                </c:pt>
                <c:pt idx="2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0-4C8C-AF1B-0BF7868A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97297664"/>
        <c:axId val="197299200"/>
      </c:barChart>
      <c:catAx>
        <c:axId val="19729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97299200"/>
        <c:crosses val="autoZero"/>
        <c:auto val="0"/>
        <c:lblAlgn val="ctr"/>
        <c:lblOffset val="100"/>
        <c:noMultiLvlLbl val="0"/>
      </c:catAx>
      <c:valAx>
        <c:axId val="197299200"/>
        <c:scaling>
          <c:orientation val="minMax"/>
          <c:max val="0.6000000000000002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9729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1866182331834"/>
          <c:y val="0.18918094860136911"/>
          <c:w val="0.5632130091790748"/>
          <c:h val="0.8506451562081518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32-4039-BF20-8A5E94533BA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32-4039-BF20-8A5E94533BA9}"/>
              </c:ext>
            </c:extLst>
          </c:dPt>
          <c:dLbls>
            <c:dLbl>
              <c:idx val="0"/>
              <c:layout>
                <c:manualLayout>
                  <c:x val="0.14120326257673471"/>
                  <c:y val="-9.2390977207081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2-4039-BF20-8A5E94533BA9}"/>
                </c:ext>
              </c:extLst>
            </c:dLbl>
            <c:dLbl>
              <c:idx val="1"/>
              <c:layout>
                <c:manualLayout>
                  <c:x val="-0.13865905964742425"/>
                  <c:y val="6.91661148892780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32-4039-BF20-8A5E94533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0.92200000000000004</c:v>
                </c:pt>
                <c:pt idx="1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2-4039-BF20-8A5E94533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3"/>
        <c:holeSize val="5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9E-2"/>
          <c:y val="4.4718847927121795E-2"/>
          <c:w val="0.97612259687696556"/>
          <c:h val="0.88084841358744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7"/>
                <c:pt idx="0">
                  <c:v>AM</c:v>
                </c:pt>
                <c:pt idx="1">
                  <c:v>CE</c:v>
                </c:pt>
                <c:pt idx="2">
                  <c:v>ES</c:v>
                </c:pt>
                <c:pt idx="3">
                  <c:v>MA</c:v>
                </c:pt>
                <c:pt idx="4">
                  <c:v>MG</c:v>
                </c:pt>
                <c:pt idx="5">
                  <c:v>MS</c:v>
                </c:pt>
                <c:pt idx="6">
                  <c:v>MT</c:v>
                </c:pt>
                <c:pt idx="7">
                  <c:v>PA</c:v>
                </c:pt>
                <c:pt idx="8">
                  <c:v>PB</c:v>
                </c:pt>
                <c:pt idx="9">
                  <c:v>PE</c:v>
                </c:pt>
                <c:pt idx="10">
                  <c:v>PI</c:v>
                </c:pt>
                <c:pt idx="11">
                  <c:v>RN</c:v>
                </c:pt>
                <c:pt idx="12">
                  <c:v>RO</c:v>
                </c:pt>
                <c:pt idx="13">
                  <c:v>RS</c:v>
                </c:pt>
                <c:pt idx="14">
                  <c:v>SE</c:v>
                </c:pt>
                <c:pt idx="15">
                  <c:v>SP</c:v>
                </c:pt>
                <c:pt idx="16">
                  <c:v>TO</c:v>
                </c:pt>
              </c:strCache>
            </c:strRef>
          </c:cat>
          <c:val>
            <c:numRef>
              <c:f>Plan1!$B$2:$B$18</c:f>
              <c:numCache>
                <c:formatCode>###0%</c:formatCode>
                <c:ptCount val="17"/>
                <c:pt idx="0">
                  <c:v>0.66666666666666674</c:v>
                </c:pt>
                <c:pt idx="1">
                  <c:v>0.83312731767614334</c:v>
                </c:pt>
                <c:pt idx="2">
                  <c:v>0.5</c:v>
                </c:pt>
                <c:pt idx="3">
                  <c:v>0.72264355362946919</c:v>
                </c:pt>
                <c:pt idx="4">
                  <c:v>0.5</c:v>
                </c:pt>
                <c:pt idx="5">
                  <c:v>0.5</c:v>
                </c:pt>
                <c:pt idx="6">
                  <c:v>1</c:v>
                </c:pt>
                <c:pt idx="7">
                  <c:v>0.5</c:v>
                </c:pt>
                <c:pt idx="8">
                  <c:v>0.88888888888888884</c:v>
                </c:pt>
                <c:pt idx="9">
                  <c:v>0.75409836065573765</c:v>
                </c:pt>
                <c:pt idx="10">
                  <c:v>0.7978723404255319</c:v>
                </c:pt>
                <c:pt idx="11">
                  <c:v>0.4263565891472868</c:v>
                </c:pt>
                <c:pt idx="12">
                  <c:v>1</c:v>
                </c:pt>
                <c:pt idx="13">
                  <c:v>0.34616932778746817</c:v>
                </c:pt>
                <c:pt idx="14">
                  <c:v>0</c:v>
                </c:pt>
                <c:pt idx="15">
                  <c:v>1</c:v>
                </c:pt>
                <c:pt idx="16">
                  <c:v>0.40163934426229508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9-4F10-A2DF-4C93ACC21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97285376"/>
        <c:axId val="197286912"/>
      </c:barChart>
      <c:catAx>
        <c:axId val="19728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97286912"/>
        <c:crosses val="autoZero"/>
        <c:auto val="1"/>
        <c:lblAlgn val="ctr"/>
        <c:lblOffset val="100"/>
        <c:noMultiLvlLbl val="0"/>
      </c:catAx>
      <c:valAx>
        <c:axId val="197286912"/>
        <c:scaling>
          <c:orientation val="minMax"/>
          <c:max val="1"/>
        </c:scaling>
        <c:delete val="1"/>
        <c:axPos val="l"/>
        <c:numFmt formatCode="0.0%" sourceLinked="0"/>
        <c:majorTickMark val="out"/>
        <c:minorTickMark val="none"/>
        <c:tickLblPos val="none"/>
        <c:crossAx val="19728537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0-4C8C-AF1B-0BF7868A7D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0-4C8C-AF1B-0BF7868A7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0-4C8C-AF1B-0BF7868A7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0-4C8C-AF1B-0BF7868A7DD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7B5-44D2-8C60-244A349111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Não procurou o SEBRAE em 2019</c:v>
                </c:pt>
                <c:pt idx="1">
                  <c:v>Fez inscrição em alguma atividade mas não participou</c:v>
                </c:pt>
                <c:pt idx="2">
                  <c:v>Procurou o SEBRAE mas não foi atendido(a)</c:v>
                </c:pt>
                <c:pt idx="3">
                  <c:v>Não sabe/ Não lembra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0.56400056671400123</c:v>
                </c:pt>
                <c:pt idx="1">
                  <c:v>0.21199999999999999</c:v>
                </c:pt>
                <c:pt idx="2">
                  <c:v>0.12519657705568782</c:v>
                </c:pt>
                <c:pt idx="3">
                  <c:v>9.8135799767632093E-2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0-4C8C-AF1B-0BF7868A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97724032"/>
        <c:axId val="197725568"/>
      </c:barChart>
      <c:catAx>
        <c:axId val="19772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97725568"/>
        <c:crosses val="autoZero"/>
        <c:auto val="0"/>
        <c:lblAlgn val="ctr"/>
        <c:lblOffset val="100"/>
        <c:noMultiLvlLbl val="0"/>
      </c:catAx>
      <c:valAx>
        <c:axId val="197725568"/>
        <c:scaling>
          <c:orientation val="minMax"/>
          <c:max val="0.6000000000000002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9772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0-4C8C-AF1B-0BF7868A7DD5}"/>
              </c:ext>
            </c:extLst>
          </c:dPt>
          <c:dPt>
            <c:idx val="1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0-4C8C-AF1B-0BF7868A7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0-4C8C-AF1B-0BF7868A7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0-4C8C-AF1B-0BF7868A7DD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7B5-44D2-8C60-244A349111A0}"/>
              </c:ext>
            </c:extLst>
          </c:dPt>
          <c:dLbls>
            <c:dLbl>
              <c:idx val="2"/>
              <c:layout>
                <c:manualLayout>
                  <c:x val="1.2927903423878876E-3"/>
                  <c:y val="7.67231170048293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0-4C8C-AF1B-0BF7868A7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sabe/Não respondeu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0.16483716187635508</c:v>
                </c:pt>
                <c:pt idx="1">
                  <c:v>0.78599309157780017</c:v>
                </c:pt>
                <c:pt idx="2">
                  <c:v>4.9169746545844696E-2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0-4C8C-AF1B-0BF7868A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98527616"/>
        <c:axId val="198537600"/>
      </c:barChart>
      <c:catAx>
        <c:axId val="19852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98537600"/>
        <c:crosses val="autoZero"/>
        <c:auto val="0"/>
        <c:lblAlgn val="ctr"/>
        <c:lblOffset val="100"/>
        <c:noMultiLvlLbl val="0"/>
      </c:catAx>
      <c:valAx>
        <c:axId val="198537600"/>
        <c:scaling>
          <c:orientation val="minMax"/>
          <c:max val="0.9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9852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9E-2"/>
          <c:y val="3.3636962437638682E-2"/>
          <c:w val="0.97612259687696556"/>
          <c:h val="0.8919302054421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Plan1!$A$2:$A$19</c:f>
              <c:strCache>
                <c:ptCount val="18"/>
                <c:pt idx="0">
                  <c:v>AM</c:v>
                </c:pt>
                <c:pt idx="1">
                  <c:v>CE</c:v>
                </c:pt>
                <c:pt idx="2">
                  <c:v>ES</c:v>
                </c:pt>
                <c:pt idx="3">
                  <c:v>MA</c:v>
                </c:pt>
                <c:pt idx="4">
                  <c:v>MG</c:v>
                </c:pt>
                <c:pt idx="5">
                  <c:v>MS</c:v>
                </c:pt>
                <c:pt idx="6">
                  <c:v>MT</c:v>
                </c:pt>
                <c:pt idx="7">
                  <c:v>PA</c:v>
                </c:pt>
                <c:pt idx="8">
                  <c:v>PB</c:v>
                </c:pt>
                <c:pt idx="9">
                  <c:v>PE</c:v>
                </c:pt>
                <c:pt idx="10">
                  <c:v>PI</c:v>
                </c:pt>
                <c:pt idx="11">
                  <c:v>RJ</c:v>
                </c:pt>
                <c:pt idx="12">
                  <c:v>RN</c:v>
                </c:pt>
                <c:pt idx="13">
                  <c:v>RO</c:v>
                </c:pt>
                <c:pt idx="14">
                  <c:v>RS</c:v>
                </c:pt>
                <c:pt idx="15">
                  <c:v>SE</c:v>
                </c:pt>
                <c:pt idx="16">
                  <c:v>SP</c:v>
                </c:pt>
                <c:pt idx="17">
                  <c:v>TO</c:v>
                </c:pt>
              </c:strCache>
            </c:strRef>
          </c:cat>
          <c:val>
            <c:numRef>
              <c:f>Plan1!$B$2:$B$19</c:f>
              <c:numCache>
                <c:formatCode>###0%</c:formatCode>
                <c:ptCount val="18"/>
                <c:pt idx="0" formatCode="0%">
                  <c:v>0</c:v>
                </c:pt>
                <c:pt idx="1">
                  <c:v>0.27782357790601814</c:v>
                </c:pt>
                <c:pt idx="2">
                  <c:v>0.49888641425389757</c:v>
                </c:pt>
                <c:pt idx="3">
                  <c:v>0.20012995451591944</c:v>
                </c:pt>
                <c:pt idx="4">
                  <c:v>0.37505249895002102</c:v>
                </c:pt>
                <c:pt idx="5">
                  <c:v>0.18137254901960784</c:v>
                </c:pt>
                <c:pt idx="6">
                  <c:v>0.27300613496932519</c:v>
                </c:pt>
                <c:pt idx="7">
                  <c:v>0.5</c:v>
                </c:pt>
                <c:pt idx="8">
                  <c:v>9.5145631067961159E-2</c:v>
                </c:pt>
                <c:pt idx="9">
                  <c:v>0.23802163833075735</c:v>
                </c:pt>
                <c:pt idx="10">
                  <c:v>0.31556802244039273</c:v>
                </c:pt>
                <c:pt idx="11">
                  <c:v>0.20008496176720478</c:v>
                </c:pt>
                <c:pt idx="12">
                  <c:v>0.12971698113207547</c:v>
                </c:pt>
                <c:pt idx="13">
                  <c:v>0.21004566210045664</c:v>
                </c:pt>
                <c:pt idx="14">
                  <c:v>8.1633379614795831E-2</c:v>
                </c:pt>
                <c:pt idx="15">
                  <c:v>0.5</c:v>
                </c:pt>
                <c:pt idx="16">
                  <c:v>0.4</c:v>
                </c:pt>
                <c:pt idx="17">
                  <c:v>0.26775956284153002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4-4645-8A37-C9D1FE287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98592384"/>
        <c:axId val="198593920"/>
      </c:barChart>
      <c:catAx>
        <c:axId val="19859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98593920"/>
        <c:crosses val="autoZero"/>
        <c:auto val="1"/>
        <c:lblAlgn val="ctr"/>
        <c:lblOffset val="100"/>
        <c:noMultiLvlLbl val="0"/>
      </c:catAx>
      <c:valAx>
        <c:axId val="198593920"/>
        <c:scaling>
          <c:orientation val="minMax"/>
          <c:max val="0.60000000000000009"/>
        </c:scaling>
        <c:delete val="1"/>
        <c:axPos val="l"/>
        <c:numFmt formatCode="0.0%" sourceLinked="0"/>
        <c:majorTickMark val="out"/>
        <c:minorTickMark val="none"/>
        <c:tickLblPos val="none"/>
        <c:crossAx val="19859238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0-4C8C-AF1B-0BF7868A7DD5}"/>
              </c:ext>
            </c:extLst>
          </c:dPt>
          <c:dPt>
            <c:idx val="1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0-4C8C-AF1B-0BF7868A7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0-4C8C-AF1B-0BF7868A7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0-4C8C-AF1B-0BF7868A7DD5}"/>
              </c:ext>
            </c:extLst>
          </c:dPt>
          <c:dLbls>
            <c:dLbl>
              <c:idx val="2"/>
              <c:layout>
                <c:manualLayout>
                  <c:x val="-5.5466007635383693E-3"/>
                  <c:y val="5.08921556240241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0-4C8C-AF1B-0BF7868A7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sabe/Não respondeu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0.442</c:v>
                </c:pt>
                <c:pt idx="1">
                  <c:v>0.53</c:v>
                </c:pt>
                <c:pt idx="2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0-4C8C-AF1B-0BF7868A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242430336"/>
        <c:axId val="242489984"/>
      </c:barChart>
      <c:catAx>
        <c:axId val="2424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42489984"/>
        <c:crosses val="autoZero"/>
        <c:auto val="0"/>
        <c:lblAlgn val="ctr"/>
        <c:lblOffset val="100"/>
        <c:noMultiLvlLbl val="0"/>
      </c:catAx>
      <c:valAx>
        <c:axId val="242489984"/>
        <c:scaling>
          <c:orientation val="minMax"/>
          <c:max val="0.60000000000000042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4243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1866182331834"/>
          <c:y val="0.18918094860136916"/>
          <c:w val="0.5632130091790748"/>
          <c:h val="0.850645156208152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32-4039-BF20-8A5E94533BA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32-4039-BF20-8A5E94533BA9}"/>
              </c:ext>
            </c:extLst>
          </c:dPt>
          <c:dLbls>
            <c:dLbl>
              <c:idx val="0"/>
              <c:layout>
                <c:manualLayout>
                  <c:x val="0.14120326257673477"/>
                  <c:y val="-9.2390977207081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2-4039-BF20-8A5E94533BA9}"/>
                </c:ext>
              </c:extLst>
            </c:dLbl>
            <c:dLbl>
              <c:idx val="1"/>
              <c:layout>
                <c:manualLayout>
                  <c:x val="-0.13865905964742431"/>
                  <c:y val="6.9166114889278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32-4039-BF20-8A5E94533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0.76200000000000001</c:v>
                </c:pt>
                <c:pt idx="1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2-4039-BF20-8A5E94533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3"/>
        <c:holeSize val="5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26E-2"/>
          <c:y val="3.3636962437638682E-2"/>
          <c:w val="0.97612259687696556"/>
          <c:h val="0.8919302054421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Plan1!$A$2:$A$19</c:f>
              <c:strCache>
                <c:ptCount val="18"/>
                <c:pt idx="0">
                  <c:v>AM</c:v>
                </c:pt>
                <c:pt idx="1">
                  <c:v>CE</c:v>
                </c:pt>
                <c:pt idx="2">
                  <c:v>ES</c:v>
                </c:pt>
                <c:pt idx="3">
                  <c:v>MA</c:v>
                </c:pt>
                <c:pt idx="4">
                  <c:v>MG</c:v>
                </c:pt>
                <c:pt idx="5">
                  <c:v>MS</c:v>
                </c:pt>
                <c:pt idx="6">
                  <c:v>MT</c:v>
                </c:pt>
                <c:pt idx="7">
                  <c:v>PA</c:v>
                </c:pt>
                <c:pt idx="8">
                  <c:v>PB</c:v>
                </c:pt>
                <c:pt idx="9">
                  <c:v>PE</c:v>
                </c:pt>
                <c:pt idx="10">
                  <c:v>PI</c:v>
                </c:pt>
                <c:pt idx="11">
                  <c:v>RJ</c:v>
                </c:pt>
                <c:pt idx="12">
                  <c:v>RN</c:v>
                </c:pt>
                <c:pt idx="13">
                  <c:v>RO</c:v>
                </c:pt>
                <c:pt idx="14">
                  <c:v>RS</c:v>
                </c:pt>
                <c:pt idx="15">
                  <c:v>SE</c:v>
                </c:pt>
                <c:pt idx="16">
                  <c:v>SP</c:v>
                </c:pt>
                <c:pt idx="17">
                  <c:v>TO</c:v>
                </c:pt>
              </c:strCache>
            </c:strRef>
          </c:cat>
          <c:val>
            <c:numRef>
              <c:f>Plan1!$B$2:$B$19</c:f>
              <c:numCache>
                <c:formatCode>###0%</c:formatCode>
                <c:ptCount val="18"/>
                <c:pt idx="0" formatCode="0%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0.51714862138533957</c:v>
                </c:pt>
                <c:pt idx="4">
                  <c:v>0.62494750104997898</c:v>
                </c:pt>
                <c:pt idx="5">
                  <c:v>0.63680981595092023</c:v>
                </c:pt>
                <c:pt idx="6">
                  <c:v>0.63692307692307693</c:v>
                </c:pt>
                <c:pt idx="7">
                  <c:v>0.5</c:v>
                </c:pt>
                <c:pt idx="8">
                  <c:v>0.54757281553398063</c:v>
                </c:pt>
                <c:pt idx="9">
                  <c:v>0.4992272024729521</c:v>
                </c:pt>
                <c:pt idx="10">
                  <c:v>0.63113604488078545</c:v>
                </c:pt>
                <c:pt idx="11">
                  <c:v>0.6</c:v>
                </c:pt>
                <c:pt idx="12">
                  <c:v>0.43529411764705883</c:v>
                </c:pt>
                <c:pt idx="13">
                  <c:v>0.42097264437689974</c:v>
                </c:pt>
                <c:pt idx="14">
                  <c:v>0.38775364898540404</c:v>
                </c:pt>
                <c:pt idx="15">
                  <c:v>0.75135135135135134</c:v>
                </c:pt>
                <c:pt idx="16">
                  <c:v>0.4</c:v>
                </c:pt>
                <c:pt idx="17">
                  <c:v>0.66666666666666674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4-4645-8A37-C9D1FE287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26109696"/>
        <c:axId val="226269056"/>
      </c:barChart>
      <c:catAx>
        <c:axId val="22610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226269056"/>
        <c:crosses val="autoZero"/>
        <c:auto val="1"/>
        <c:lblAlgn val="ctr"/>
        <c:lblOffset val="100"/>
        <c:noMultiLvlLbl val="0"/>
      </c:catAx>
      <c:valAx>
        <c:axId val="226269056"/>
        <c:scaling>
          <c:orientation val="minMax"/>
          <c:max val="0.8"/>
        </c:scaling>
        <c:delete val="1"/>
        <c:axPos val="l"/>
        <c:numFmt formatCode="0.0%" sourceLinked="0"/>
        <c:majorTickMark val="out"/>
        <c:minorTickMark val="none"/>
        <c:tickLblPos val="none"/>
        <c:crossAx val="22610969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A-4309-AC02-3BA2E3019B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A-4309-AC02-3BA2E3019B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Planilha1!$B$2:$B$4</c:f>
              <c:numCache>
                <c:formatCode>0.0%</c:formatCode>
                <c:ptCount val="3"/>
                <c:pt idx="0">
                  <c:v>4.2000000000000003E-2</c:v>
                </c:pt>
                <c:pt idx="1">
                  <c:v>0.16300000000000001</c:v>
                </c:pt>
                <c:pt idx="2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CA-4309-AC02-3BA2E3019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79"/>
        <c:axId val="183905280"/>
        <c:axId val="183915264"/>
      </c:barChart>
      <c:catAx>
        <c:axId val="18390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915264"/>
        <c:crosses val="autoZero"/>
        <c:auto val="1"/>
        <c:lblAlgn val="ctr"/>
        <c:lblOffset val="100"/>
        <c:noMultiLvlLbl val="0"/>
      </c:catAx>
      <c:valAx>
        <c:axId val="183915264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crossAx val="18390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578737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93-4B8F-91F4-B922CE6822C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93-4B8F-91F4-B922CE6822C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93-4B8F-91F4-B922CE6822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recebeu e utilizou</c:v>
                </c:pt>
                <c:pt idx="1">
                  <c:v>Recebeu, mas não utilizou</c:v>
                </c:pt>
                <c:pt idx="2">
                  <c:v>Não recebeu o Caderno de Ferramentas</c:v>
                </c:pt>
                <c:pt idx="3">
                  <c:v>Não sabe/Não lembra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0.42234157027418012</c:v>
                </c:pt>
                <c:pt idx="1">
                  <c:v>0.45865874654909866</c:v>
                </c:pt>
                <c:pt idx="2">
                  <c:v>7.7218484564646833E-2</c:v>
                </c:pt>
                <c:pt idx="3">
                  <c:v>4.1781198612074286E-2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93-4B8F-91F4-B922CE682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79"/>
        <c:axId val="184133120"/>
        <c:axId val="184134656"/>
      </c:barChart>
      <c:catAx>
        <c:axId val="1841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134656"/>
        <c:crosses val="autoZero"/>
        <c:auto val="1"/>
        <c:lblAlgn val="ctr"/>
        <c:lblOffset val="100"/>
        <c:noMultiLvlLbl val="0"/>
      </c:catAx>
      <c:valAx>
        <c:axId val="184134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18413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9E-2"/>
          <c:y val="0.10561155081844636"/>
          <c:w val="0.97612259687696556"/>
          <c:h val="0.81819265012633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Plan1!$A$2:$A$20</c:f>
              <c:strCache>
                <c:ptCount val="19"/>
                <c:pt idx="0">
                  <c:v>AM</c:v>
                </c:pt>
                <c:pt idx="1">
                  <c:v>BA</c:v>
                </c:pt>
                <c:pt idx="2">
                  <c:v>CE</c:v>
                </c:pt>
                <c:pt idx="3">
                  <c:v>ES</c:v>
                </c:pt>
                <c:pt idx="4">
                  <c:v>MA</c:v>
                </c:pt>
                <c:pt idx="5">
                  <c:v>MG</c:v>
                </c:pt>
                <c:pt idx="6">
                  <c:v>MS</c:v>
                </c:pt>
                <c:pt idx="7">
                  <c:v>MT</c:v>
                </c:pt>
                <c:pt idx="8">
                  <c:v>PA</c:v>
                </c:pt>
                <c:pt idx="9">
                  <c:v>PB</c:v>
                </c:pt>
                <c:pt idx="10">
                  <c:v>PE</c:v>
                </c:pt>
                <c:pt idx="11">
                  <c:v>PI</c:v>
                </c:pt>
                <c:pt idx="12">
                  <c:v>RJ</c:v>
                </c:pt>
                <c:pt idx="13">
                  <c:v>RN</c:v>
                </c:pt>
                <c:pt idx="14">
                  <c:v>RO</c:v>
                </c:pt>
                <c:pt idx="15">
                  <c:v>RS</c:v>
                </c:pt>
                <c:pt idx="16">
                  <c:v>SE</c:v>
                </c:pt>
                <c:pt idx="17">
                  <c:v>SP</c:v>
                </c:pt>
                <c:pt idx="18">
                  <c:v>TO</c:v>
                </c:pt>
              </c:strCache>
            </c:strRef>
          </c:cat>
          <c:val>
            <c:numRef>
              <c:f>Plan1!$B$2:$B$20</c:f>
              <c:numCache>
                <c:formatCode>###0%</c:formatCode>
                <c:ptCount val="19"/>
                <c:pt idx="0">
                  <c:v>0.71276821754833219</c:v>
                </c:pt>
                <c:pt idx="1">
                  <c:v>0.68688323849312116</c:v>
                </c:pt>
                <c:pt idx="2">
                  <c:v>0.6135494445456201</c:v>
                </c:pt>
                <c:pt idx="3">
                  <c:v>0.67203450754852623</c:v>
                </c:pt>
                <c:pt idx="4">
                  <c:v>0.52693979712817807</c:v>
                </c:pt>
                <c:pt idx="5">
                  <c:v>0.5851060026455972</c:v>
                </c:pt>
                <c:pt idx="6">
                  <c:v>0.43642867789536444</c:v>
                </c:pt>
                <c:pt idx="7">
                  <c:v>0.6055597295266717</c:v>
                </c:pt>
                <c:pt idx="8">
                  <c:v>0.48934907731561145</c:v>
                </c:pt>
                <c:pt idx="9">
                  <c:v>0.50683975432719153</c:v>
                </c:pt>
                <c:pt idx="10">
                  <c:v>0.33820840950639858</c:v>
                </c:pt>
                <c:pt idx="11">
                  <c:v>0.49992159322565471</c:v>
                </c:pt>
                <c:pt idx="12">
                  <c:v>0.42631049513803509</c:v>
                </c:pt>
                <c:pt idx="13">
                  <c:v>0.52168067226890757</c:v>
                </c:pt>
                <c:pt idx="14">
                  <c:v>0.4570673712021136</c:v>
                </c:pt>
                <c:pt idx="15">
                  <c:v>0.64473925817113487</c:v>
                </c:pt>
                <c:pt idx="16">
                  <c:v>0.57600561272217032</c:v>
                </c:pt>
                <c:pt idx="17">
                  <c:v>0.25257969257026081</c:v>
                </c:pt>
                <c:pt idx="18">
                  <c:v>0.5436893203883495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84002432"/>
        <c:axId val="184003968"/>
      </c:barChart>
      <c:catAx>
        <c:axId val="18400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84003968"/>
        <c:crosses val="autoZero"/>
        <c:auto val="1"/>
        <c:lblAlgn val="ctr"/>
        <c:lblOffset val="100"/>
        <c:noMultiLvlLbl val="0"/>
      </c:catAx>
      <c:valAx>
        <c:axId val="184003968"/>
        <c:scaling>
          <c:orientation val="minMax"/>
          <c:max val="0.8"/>
        </c:scaling>
        <c:delete val="1"/>
        <c:axPos val="l"/>
        <c:numFmt formatCode="###0%" sourceLinked="1"/>
        <c:majorTickMark val="out"/>
        <c:minorTickMark val="none"/>
        <c:tickLblPos val="none"/>
        <c:crossAx val="18400243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4-4F1E-9C62-45DBDE134DA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4-4F1E-9C62-45DBDE134D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4-4F1E-9C62-45DBDE134DA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4-4F1E-9C62-45DBDE134DA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4-4F1E-9C62-45DBDE134DA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04-4F1E-9C62-45DBDE134DA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04-4F1E-9C62-45DBDE134DA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04-4F1E-9C62-45DBDE134DA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04-4F1E-9C62-45DBDE134DA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04-4F1E-9C62-45DBDE134DA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04-4F1E-9C62-45DBDE134DA5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04-4F1E-9C62-45DBDE134D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1.6356039156078554E-3</c:v>
                </c:pt>
                <c:pt idx="1">
                  <c:v>0</c:v>
                </c:pt>
                <c:pt idx="2">
                  <c:v>8.3329754238611669E-4</c:v>
                </c:pt>
                <c:pt idx="3">
                  <c:v>2.3143435496896265E-4</c:v>
                </c:pt>
                <c:pt idx="4">
                  <c:v>2.6693263408177669E-3</c:v>
                </c:pt>
                <c:pt idx="5">
                  <c:v>1.4140121760086983E-2</c:v>
                </c:pt>
                <c:pt idx="6">
                  <c:v>2.2168474521189668E-2</c:v>
                </c:pt>
                <c:pt idx="7">
                  <c:v>5.7090850591617247E-2</c:v>
                </c:pt>
                <c:pt idx="8">
                  <c:v>0.23550045605260533</c:v>
                </c:pt>
                <c:pt idx="9">
                  <c:v>0.12818515927469559</c:v>
                </c:pt>
                <c:pt idx="10">
                  <c:v>0.5375452756460245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404-4F1E-9C62-45DBDE134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84504704"/>
        <c:axId val="184506240"/>
      </c:barChart>
      <c:catAx>
        <c:axId val="1845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506240"/>
        <c:crosses val="autoZero"/>
        <c:auto val="1"/>
        <c:lblAlgn val="ctr"/>
        <c:lblOffset val="100"/>
        <c:noMultiLvlLbl val="0"/>
      </c:catAx>
      <c:valAx>
        <c:axId val="184506240"/>
        <c:scaling>
          <c:orientation val="minMax"/>
          <c:max val="0.55000000000000004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450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E-470E-B302-CB0712255D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E-470E-B302-CB0712255D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8E-470E-B302-CB0712255D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29-49DF-A8C9-D2CCB5FDA3AD}"/>
              </c:ext>
            </c:extLst>
          </c:dPt>
          <c:dPt>
            <c:idx val="4"/>
            <c:invertIfNegative val="0"/>
            <c:bubble3D val="0"/>
            <c:spPr>
              <a:solidFill>
                <a:srgbClr val="F154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530-4096-BB98-8E9157C5CCB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30-4096-BB98-8E9157C5CC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Usou pouco o Caderno / Sem tempo para usar o Caderno / Não colocou em prática</c:v>
                </c:pt>
                <c:pt idx="1">
                  <c:v>É preciso melhorar o conteúdo/o conteúdo é defasado/conteúdo não se aplica à realidade da empresa</c:v>
                </c:pt>
                <c:pt idx="2">
                  <c:v>Não sabe/Não respondeu</c:v>
                </c:pt>
                <c:pt idx="3">
                  <c:v>Não aplicou as orientações do Caderno</c:v>
                </c:pt>
                <c:pt idx="4">
                  <c:v>Não compreendeu / Caderno é muito complicado</c:v>
                </c:pt>
                <c:pt idx="5">
                  <c:v>As orientações não deram resultados para a empresa</c:v>
                </c:pt>
                <c:pt idx="6">
                  <c:v>Faltou acompanhamento do agente para pôr em prática</c:v>
                </c:pt>
                <c:pt idx="7">
                  <c:v>Atendimento do agente</c:v>
                </c:pt>
                <c:pt idx="8">
                  <c:v>O material deveria ser digital</c:v>
                </c:pt>
              </c:strCache>
            </c:strRef>
          </c:cat>
          <c:val>
            <c:numRef>
              <c:f>Planilha1!$B$2:$B$10</c:f>
              <c:numCache>
                <c:formatCode>0.0%</c:formatCode>
                <c:ptCount val="9"/>
                <c:pt idx="0">
                  <c:v>0.45756901662146726</c:v>
                </c:pt>
                <c:pt idx="1">
                  <c:v>0.29737254076479103</c:v>
                </c:pt>
                <c:pt idx="2">
                  <c:v>7.2119421836648559E-2</c:v>
                </c:pt>
                <c:pt idx="3">
                  <c:v>6.4045356365493925E-2</c:v>
                </c:pt>
                <c:pt idx="4">
                  <c:v>5.8816848398585933E-2</c:v>
                </c:pt>
                <c:pt idx="5">
                  <c:v>2.3169991629464284E-2</c:v>
                </c:pt>
                <c:pt idx="6">
                  <c:v>1.8230055695764445E-2</c:v>
                </c:pt>
                <c:pt idx="7">
                  <c:v>6.2529894770408136E-3</c:v>
                </c:pt>
                <c:pt idx="8">
                  <c:v>2.4135044642857144E-3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8E-470E-B302-CB0712255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184625792"/>
        <c:axId val="184639872"/>
      </c:barChart>
      <c:catAx>
        <c:axId val="18462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4639872"/>
        <c:crosses val="autoZero"/>
        <c:auto val="0"/>
        <c:lblAlgn val="ctr"/>
        <c:lblOffset val="100"/>
        <c:noMultiLvlLbl val="0"/>
      </c:catAx>
      <c:valAx>
        <c:axId val="184639872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18462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C0D2-A4D1-479A-A4C1-6B31C12B251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7FAD8-D16B-4606-941A-4DBA64669D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0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9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09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36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66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10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00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59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93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47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03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22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31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56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23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AB93-543E-4CB4-8501-5551BB5E0497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6ECD-B302-4ECB-8825-74DE31DD4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23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chart" Target="../charts/chart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png"/><Relationship Id="rId3" Type="http://schemas.openxmlformats.org/officeDocument/2006/relationships/slide" Target="slide11.xml"/><Relationship Id="rId7" Type="http://schemas.openxmlformats.org/officeDocument/2006/relationships/slide" Target="slide13.xml"/><Relationship Id="rId12" Type="http://schemas.openxmlformats.org/officeDocument/2006/relationships/slide" Target="slide12.xml"/><Relationship Id="rId17" Type="http://schemas.microsoft.com/office/2007/relationships/hdphoto" Target="../media/hdphoto6.wdp"/><Relationship Id="rId2" Type="http://schemas.openxmlformats.org/officeDocument/2006/relationships/image" Target="../media/image1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slide" Target="slide14.xml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chart" Target="../charts/chart8.xml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4.xml"/><Relationship Id="rId7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1.xml"/><Relationship Id="rId7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4.xml"/><Relationship Id="rId4" Type="http://schemas.openxmlformats.org/officeDocument/2006/relationships/image" Target="../media/image17.png"/><Relationship Id="rId9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png"/><Relationship Id="rId3" Type="http://schemas.openxmlformats.org/officeDocument/2006/relationships/slide" Target="slide15.xml"/><Relationship Id="rId7" Type="http://schemas.openxmlformats.org/officeDocument/2006/relationships/slide" Target="slide16.xml"/><Relationship Id="rId12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7.png"/><Relationship Id="rId5" Type="http://schemas.openxmlformats.org/officeDocument/2006/relationships/slide" Target="slide17.xml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chart" Target="../charts/chart12.xml"/><Relationship Id="rId1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7.xml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6.xml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5.xml"/><Relationship Id="rId7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7.xml"/><Relationship Id="rId4" Type="http://schemas.openxmlformats.org/officeDocument/2006/relationships/image" Target="../media/image17.png"/><Relationship Id="rId9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chart" Target="../charts/chart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chart" Target="../charts/chart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0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1.xml"/><Relationship Id="rId7" Type="http://schemas.openxmlformats.org/officeDocument/2006/relationships/slide" Target="slide24.xml"/><Relationship Id="rId12" Type="http://schemas.openxmlformats.org/officeDocument/2006/relationships/slide" Target="slide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22.xml"/><Relationship Id="rId5" Type="http://schemas.openxmlformats.org/officeDocument/2006/relationships/slide" Target="slide25.xml"/><Relationship Id="rId10" Type="http://schemas.openxmlformats.org/officeDocument/2006/relationships/image" Target="../media/image31.png"/><Relationship Id="rId4" Type="http://schemas.openxmlformats.org/officeDocument/2006/relationships/image" Target="../media/image13.png"/><Relationship Id="rId9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21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21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5.xml"/><Relationship Id="rId7" Type="http://schemas.openxmlformats.org/officeDocument/2006/relationships/slide" Target="slide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1.xml"/><Relationship Id="rId7" Type="http://schemas.openxmlformats.org/officeDocument/2006/relationships/slide" Target="slide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5.xml"/><Relationship Id="rId4" Type="http://schemas.openxmlformats.org/officeDocument/2006/relationships/image" Target="../media/image17.png"/><Relationship Id="rId9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6.xml"/><Relationship Id="rId7" Type="http://schemas.openxmlformats.org/officeDocument/2006/relationships/slide" Target="slide27.xml"/><Relationship Id="rId12" Type="http://schemas.openxmlformats.org/officeDocument/2006/relationships/chart" Target="../charts/chart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hart" Target="../charts/chart22.xml"/><Relationship Id="rId5" Type="http://schemas.openxmlformats.org/officeDocument/2006/relationships/slide" Target="slide28.xml"/><Relationship Id="rId10" Type="http://schemas.openxmlformats.org/officeDocument/2006/relationships/chart" Target="../charts/chart21.xml"/><Relationship Id="rId4" Type="http://schemas.openxmlformats.org/officeDocument/2006/relationships/image" Target="../media/image13.png"/><Relationship Id="rId9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8.xml"/><Relationship Id="rId7" Type="http://schemas.openxmlformats.org/officeDocument/2006/relationships/slide" Target="slide2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27.xml"/><Relationship Id="rId4" Type="http://schemas.openxmlformats.org/officeDocument/2006/relationships/image" Target="../media/image14.png"/><Relationship Id="rId9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6.xml"/><Relationship Id="rId7" Type="http://schemas.openxmlformats.org/officeDocument/2006/relationships/slide" Target="slide2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8.xml"/><Relationship Id="rId4" Type="http://schemas.openxmlformats.org/officeDocument/2006/relationships/image" Target="../media/image17.png"/><Relationship Id="rId9" Type="http://schemas.openxmlformats.org/officeDocument/2006/relationships/chart" Target="../charts/char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29.xml"/><Relationship Id="rId7" Type="http://schemas.openxmlformats.org/officeDocument/2006/relationships/chart" Target="../charts/chart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hart" Target="../charts/chart26.xml"/><Relationship Id="rId5" Type="http://schemas.openxmlformats.org/officeDocument/2006/relationships/slide" Target="slide30.xml"/><Relationship Id="rId10" Type="http://schemas.microsoft.com/office/2007/relationships/hdphoto" Target="../media/hdphoto7.wdp"/><Relationship Id="rId4" Type="http://schemas.openxmlformats.org/officeDocument/2006/relationships/image" Target="../media/image13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30.xml"/><Relationship Id="rId7" Type="http://schemas.openxmlformats.org/officeDocument/2006/relationships/chart" Target="../charts/chart2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29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1.xml"/><Relationship Id="rId7" Type="http://schemas.openxmlformats.org/officeDocument/2006/relationships/slide" Target="slide3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33.xml"/><Relationship Id="rId4" Type="http://schemas.openxmlformats.org/officeDocument/2006/relationships/image" Target="../media/image13.png"/><Relationship Id="rId9" Type="http://schemas.openxmlformats.org/officeDocument/2006/relationships/chart" Target="../charts/chart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3.xml"/><Relationship Id="rId7" Type="http://schemas.openxmlformats.org/officeDocument/2006/relationships/slide" Target="slide3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3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1.xml"/><Relationship Id="rId7" Type="http://schemas.openxmlformats.org/officeDocument/2006/relationships/slide" Target="slide3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3.xml"/><Relationship Id="rId4" Type="http://schemas.openxmlformats.org/officeDocument/2006/relationships/image" Target="../media/image17.png"/><Relationship Id="rId9" Type="http://schemas.openxmlformats.org/officeDocument/2006/relationships/chart" Target="../charts/chart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4.xml"/><Relationship Id="rId7" Type="http://schemas.openxmlformats.org/officeDocument/2006/relationships/slide" Target="slide3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36.xml"/><Relationship Id="rId4" Type="http://schemas.openxmlformats.org/officeDocument/2006/relationships/image" Target="../media/image13.png"/><Relationship Id="rId9" Type="http://schemas.openxmlformats.org/officeDocument/2006/relationships/chart" Target="../charts/chart3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6.xml"/><Relationship Id="rId7" Type="http://schemas.openxmlformats.org/officeDocument/2006/relationships/slide" Target="slide3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35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4.xml"/><Relationship Id="rId7" Type="http://schemas.openxmlformats.org/officeDocument/2006/relationships/slide" Target="slide3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6.xml"/><Relationship Id="rId4" Type="http://schemas.openxmlformats.org/officeDocument/2006/relationships/image" Target="../media/image17.png"/><Relationship Id="rId9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png"/><Relationship Id="rId3" Type="http://schemas.openxmlformats.org/officeDocument/2006/relationships/slide" Target="slide37.xml"/><Relationship Id="rId7" Type="http://schemas.openxmlformats.org/officeDocument/2006/relationships/slide" Target="slide39.xml"/><Relationship Id="rId12" Type="http://schemas.openxmlformats.org/officeDocument/2006/relationships/image" Target="../media/image28.png"/><Relationship Id="rId17" Type="http://schemas.openxmlformats.org/officeDocument/2006/relationships/slide" Target="slide38.xml"/><Relationship Id="rId2" Type="http://schemas.openxmlformats.org/officeDocument/2006/relationships/image" Target="../media/image12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7.png"/><Relationship Id="rId5" Type="http://schemas.openxmlformats.org/officeDocument/2006/relationships/slide" Target="slide40.xml"/><Relationship Id="rId1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chart" Target="../charts/chart32.xml"/><Relationship Id="rId14" Type="http://schemas.microsoft.com/office/2007/relationships/hdphoto" Target="../media/hdphoto6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40.xml"/><Relationship Id="rId7" Type="http://schemas.openxmlformats.org/officeDocument/2006/relationships/slide" Target="slide3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39.xml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chart" Target="../charts/char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7.xml"/><Relationship Id="rId7" Type="http://schemas.openxmlformats.org/officeDocument/2006/relationships/slide" Target="slide3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40.xml"/><Relationship Id="rId4" Type="http://schemas.openxmlformats.org/officeDocument/2006/relationships/image" Target="../media/image17.png"/><Relationship Id="rId9" Type="http://schemas.openxmlformats.org/officeDocument/2006/relationships/chart" Target="../charts/char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chart" Target="../charts/chart3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4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41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chart" Target="../charts/chart3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44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43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5.xml"/><Relationship Id="rId7" Type="http://schemas.openxmlformats.org/officeDocument/2006/relationships/slide" Target="slide4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47.xml"/><Relationship Id="rId4" Type="http://schemas.openxmlformats.org/officeDocument/2006/relationships/image" Target="../media/image13.png"/><Relationship Id="rId9" Type="http://schemas.openxmlformats.org/officeDocument/2006/relationships/chart" Target="../charts/chart3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47.xml"/><Relationship Id="rId7" Type="http://schemas.openxmlformats.org/officeDocument/2006/relationships/slide" Target="slide4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46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5.xml"/><Relationship Id="rId7" Type="http://schemas.openxmlformats.org/officeDocument/2006/relationships/slide" Target="slide4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47.xml"/><Relationship Id="rId4" Type="http://schemas.openxmlformats.org/officeDocument/2006/relationships/image" Target="../media/image17.png"/><Relationship Id="rId9" Type="http://schemas.openxmlformats.org/officeDocument/2006/relationships/chart" Target="../charts/chart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slide" Target="slide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chart" Target="../charts/chart4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5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5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46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slide" Target="slide51.xml"/><Relationship Id="rId7" Type="http://schemas.openxmlformats.org/officeDocument/2006/relationships/chart" Target="../charts/chart4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52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52.xml"/><Relationship Id="rId7" Type="http://schemas.openxmlformats.org/officeDocument/2006/relationships/chart" Target="../charts/chart4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51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slide" Target="slide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chart" Target="../charts/chart4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55.xml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54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chart" Target="../charts/chart4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57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57.xml"/><Relationship Id="rId7" Type="http://schemas.openxmlformats.org/officeDocument/2006/relationships/chart" Target="../charts/chart4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56.xml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slide" Target="slide58.xml"/><Relationship Id="rId7" Type="http://schemas.openxmlformats.org/officeDocument/2006/relationships/chart" Target="../charts/chart4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59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59.xml"/><Relationship Id="rId7" Type="http://schemas.openxmlformats.org/officeDocument/2006/relationships/chart" Target="../charts/chart4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5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hart" Target="../charts/chart4.xml"/><Relationship Id="rId5" Type="http://schemas.openxmlformats.org/officeDocument/2006/relationships/slide" Target="slide6.xml"/><Relationship Id="rId10" Type="http://schemas.openxmlformats.org/officeDocument/2006/relationships/chart" Target="../charts/chart3.xml"/><Relationship Id="rId4" Type="http://schemas.openxmlformats.org/officeDocument/2006/relationships/image" Target="../media/image17.png"/><Relationship Id="rId9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slide" Target="slide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48.xml"/><Relationship Id="rId7" Type="http://schemas.openxmlformats.org/officeDocument/2006/relationships/image" Target="../media/image2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slide" Target="slide53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slide" Target="slide9.xml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663" y="6796"/>
            <a:ext cx="10275337" cy="68580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-16629"/>
            <a:ext cx="12101305" cy="6914342"/>
            <a:chOff x="0" y="-16629"/>
            <a:chExt cx="12101305" cy="6914342"/>
          </a:xfrm>
        </p:grpSpPr>
        <p:sp>
          <p:nvSpPr>
            <p:cNvPr id="7" name="Triângulo Retângulo 6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1127"/>
              <a:ext cx="4156879" cy="68647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094" y="917929"/>
              <a:ext cx="1307559" cy="691946"/>
            </a:xfrm>
            <a:prstGeom prst="rect">
              <a:avLst/>
            </a:prstGeom>
          </p:spPr>
        </p:pic>
        <p:cxnSp>
          <p:nvCxnSpPr>
            <p:cNvPr id="4" name="Conector reto 3"/>
            <p:cNvCxnSpPr>
              <a:stCxn id="7" idx="4"/>
            </p:cNvCxnSpPr>
            <p:nvPr/>
          </p:nvCxnSpPr>
          <p:spPr>
            <a:xfrm flipH="1" flipV="1">
              <a:off x="4152122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4"/>
            <p:cNvSpPr txBox="1"/>
            <p:nvPr/>
          </p:nvSpPr>
          <p:spPr>
            <a:xfrm>
              <a:off x="145464" y="6043760"/>
              <a:ext cx="4277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solidFill>
                    <a:schemeClr val="bg1"/>
                  </a:solidFill>
                </a:rPr>
                <a:t>Janeiro de 2020</a:t>
              </a: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1808" y="6043760"/>
              <a:ext cx="1349497" cy="853953"/>
            </a:xfrm>
            <a:prstGeom prst="rect">
              <a:avLst/>
            </a:prstGeom>
          </p:spPr>
        </p:pic>
      </p:grpSp>
      <p:pic>
        <p:nvPicPr>
          <p:cNvPr id="31" name="Picture 2" descr="Resultado de imagem para negocio a negocio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5" r="11765" b="37039"/>
          <a:stretch/>
        </p:blipFill>
        <p:spPr bwMode="auto">
          <a:xfrm>
            <a:off x="4827669" y="5924780"/>
            <a:ext cx="1762812" cy="7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145464" y="3207673"/>
            <a:ext cx="48837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PESQUISA DE SATISFAÇAO E IMPACTO</a:t>
            </a:r>
          </a:p>
          <a:p>
            <a:r>
              <a:rPr lang="pt-BR" sz="3000" b="1" i="1" dirty="0">
                <a:solidFill>
                  <a:schemeClr val="accent4"/>
                </a:solidFill>
              </a:rPr>
              <a:t>Programa Negócio a Negócio</a:t>
            </a:r>
          </a:p>
        </p:txBody>
      </p:sp>
    </p:spTree>
    <p:extLst>
      <p:ext uri="{BB962C8B-B14F-4D97-AF65-F5344CB8AC3E}">
        <p14:creationId xmlns:p14="http://schemas.microsoft.com/office/powerpoint/2010/main" val="81344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edondar Retângulo no Mesmo Canto Lateral 19"/>
          <p:cNvSpPr/>
          <p:nvPr/>
        </p:nvSpPr>
        <p:spPr>
          <a:xfrm rot="16200000">
            <a:off x="3631250" y="-2092849"/>
            <a:ext cx="5261468" cy="11845231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2854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4841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38833" y="269193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80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72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Q1. Durante a visita foi entregue um Caderno de Ferramentas com algumas planilhas/ ferramentas de gestão. O(a) Senhor(a) utilizou as planilhas/ferramentas de gestão?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255019411"/>
              </p:ext>
            </p:extLst>
          </p:nvPr>
        </p:nvGraphicFramePr>
        <p:xfrm>
          <a:off x="496847" y="1611542"/>
          <a:ext cx="11325039" cy="455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B0F0"/>
                </a:solidFill>
              </a:rPr>
              <a:t>UTILIZOU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O CADERNO DE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FERRAMENTAS? </a:t>
            </a:r>
            <a:r>
              <a:rPr lang="pt-BR" sz="1200" i="1" dirty="0">
                <a:solidFill>
                  <a:schemeClr val="bg1">
                    <a:lumMod val="50000"/>
                  </a:schemeClr>
                </a:solidFill>
              </a:rPr>
              <a:t>(% de entrevistados que utilizaram as planilhas/ferramentas de gestão)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tângulo Arredondado 48"/>
          <p:cNvSpPr/>
          <p:nvPr/>
        </p:nvSpPr>
        <p:spPr>
          <a:xfrm>
            <a:off x="11258641" y="6604814"/>
            <a:ext cx="91884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</p:spTree>
    <p:extLst>
      <p:ext uri="{BB962C8B-B14F-4D97-AF65-F5344CB8AC3E}">
        <p14:creationId xmlns:p14="http://schemas.microsoft.com/office/powerpoint/2010/main" val="17993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edondar Retângulo no Mesmo Canto Lateral 25"/>
          <p:cNvSpPr/>
          <p:nvPr/>
        </p:nvSpPr>
        <p:spPr>
          <a:xfrm rot="16200000">
            <a:off x="2144842" y="-458961"/>
            <a:ext cx="5062450" cy="869032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SATISFAÇÃO COM O CONTEÚDO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pt-BR" sz="3000" b="1" dirty="0">
                <a:solidFill>
                  <a:srgbClr val="00B0F0"/>
                </a:solidFill>
              </a:rPr>
              <a:t>CADERNO DE FERRAMENTAS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Q2. Em relação à satisfação com o conteúdo do Caderno de Ferramentas, dê uma nota de 0 a 10, sendo 0 “péssimo” e 10 “excelente”.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0276115" y="6607726"/>
            <a:ext cx="1835714" cy="250273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2.827| NS: 126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11266" y="1782338"/>
            <a:ext cx="6240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Mais de metade dos entrevistados atribuíram nota máxima à sua satisfação com o conteúdo do Caderno de Ferramentas. </a:t>
            </a:r>
          </a:p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Notas altas (9 e 10) somam 2/3 dos entrevistados. 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768292969"/>
              </p:ext>
            </p:extLst>
          </p:nvPr>
        </p:nvGraphicFramePr>
        <p:xfrm>
          <a:off x="676764" y="2517544"/>
          <a:ext cx="8352928" cy="37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7" name="Conector reto 36"/>
          <p:cNvCxnSpPr/>
          <p:nvPr/>
        </p:nvCxnSpPr>
        <p:spPr>
          <a:xfrm>
            <a:off x="748772" y="5078955"/>
            <a:ext cx="504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748772" y="5078955"/>
            <a:ext cx="0" cy="14401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5792072" y="5078955"/>
            <a:ext cx="0" cy="14401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" action="ppaction://noaction"/>
          </p:cNvPr>
          <p:cNvSpPr/>
          <p:nvPr/>
        </p:nvSpPr>
        <p:spPr>
          <a:xfrm>
            <a:off x="1335795" y="4638053"/>
            <a:ext cx="3136845" cy="508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Qual o motivo da insatisfação?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40" y="4138424"/>
            <a:ext cx="909311" cy="909311"/>
          </a:xfrm>
          <a:prstGeom prst="rect">
            <a:avLst/>
          </a:prstGeom>
        </p:spPr>
      </p:pic>
      <p:sp>
        <p:nvSpPr>
          <p:cNvPr id="42" name="Retângulo 41">
            <a:hlinkClick r:id="rId12" action="ppaction://hlinksldjump"/>
          </p:cNvPr>
          <p:cNvSpPr/>
          <p:nvPr/>
        </p:nvSpPr>
        <p:spPr>
          <a:xfrm>
            <a:off x="811266" y="5172416"/>
            <a:ext cx="432048" cy="2701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Ver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9074309" y="1359487"/>
            <a:ext cx="3110273" cy="5067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9708969" y="3132128"/>
            <a:ext cx="2057585" cy="2921902"/>
            <a:chOff x="9574885" y="2791343"/>
            <a:chExt cx="2057585" cy="292190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7288" y="2875020"/>
              <a:ext cx="540000" cy="540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6648" y="3977915"/>
              <a:ext cx="540000" cy="54000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4885" y="5061477"/>
              <a:ext cx="540000" cy="540000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10165182" y="2791343"/>
              <a:ext cx="124938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altas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66,6%</a:t>
              </a: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10148409" y="3886918"/>
              <a:ext cx="148406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médias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29,3%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10165182" y="4974581"/>
              <a:ext cx="139711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baixas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4,2%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9836762" y="1714530"/>
            <a:ext cx="2174387" cy="907941"/>
            <a:chOff x="9684533" y="1601885"/>
            <a:chExt cx="2174387" cy="907941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1338" y="1669693"/>
              <a:ext cx="737582" cy="764739"/>
            </a:xfrm>
            <a:prstGeom prst="rect">
              <a:avLst/>
            </a:prstGeom>
          </p:spPr>
        </p:pic>
        <p:sp>
          <p:nvSpPr>
            <p:cNvPr id="50" name="Retângulo 49"/>
            <p:cNvSpPr/>
            <p:nvPr/>
          </p:nvSpPr>
          <p:spPr>
            <a:xfrm>
              <a:off x="9684533" y="1601885"/>
              <a:ext cx="1435842" cy="907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b="1" dirty="0">
                  <a:solidFill>
                    <a:schemeClr val="bg1"/>
                  </a:solidFill>
                </a:rPr>
                <a:t>NOTA MÉDIA</a:t>
              </a:r>
            </a:p>
            <a:p>
              <a:pPr algn="r"/>
              <a:r>
                <a:rPr lang="pt-BR" sz="35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9,0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45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15" name="CaixaDeTexto 1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Q2.1. O que fez com que o(a) </a:t>
              </a:r>
              <a:r>
                <a:rPr lang="pt-BR" sz="1200" dirty="0" err="1"/>
                <a:t>Sr</a:t>
              </a:r>
              <a:r>
                <a:rPr lang="pt-BR" sz="1200" dirty="0"/>
                <a:t> (a) não ficasse satisfeito? </a:t>
              </a:r>
              <a:r>
                <a:rPr lang="pt-BR" sz="1000" i="1" dirty="0"/>
                <a:t>(respondido por quem atribuiu notas entre 0 e 6 para a satisfação com o Caderno de Ferramentas)</a:t>
              </a:r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09686" y="141173"/>
            <a:ext cx="816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MOTIVOS PARA </a:t>
            </a:r>
            <a:r>
              <a:rPr lang="pt-BR" sz="3000" b="1" dirty="0">
                <a:solidFill>
                  <a:schemeClr val="accent1"/>
                </a:solidFill>
              </a:rPr>
              <a:t>NÃO ESTAR SATISFEITO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COM O CADERNO DE FERRAMENTAS</a:t>
            </a:r>
            <a:endParaRPr lang="pt-BR" sz="1500" b="1" i="1" dirty="0">
              <a:solidFill>
                <a:srgbClr val="203864"/>
              </a:solidFill>
            </a:endParaRPr>
          </a:p>
        </p:txBody>
      </p:sp>
      <p:sp>
        <p:nvSpPr>
          <p:cNvPr id="9" name="Arredondar Retângulo no Mesmo Canto Lateral 8"/>
          <p:cNvSpPr/>
          <p:nvPr/>
        </p:nvSpPr>
        <p:spPr>
          <a:xfrm rot="16200000">
            <a:off x="3709916" y="-1962463"/>
            <a:ext cx="5067302" cy="11613854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862844648"/>
              </p:ext>
            </p:extLst>
          </p:nvPr>
        </p:nvGraphicFramePr>
        <p:xfrm>
          <a:off x="692331" y="1540516"/>
          <a:ext cx="11234057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to 10"/>
          <p:cNvCxnSpPr/>
          <p:nvPr/>
        </p:nvCxnSpPr>
        <p:spPr>
          <a:xfrm>
            <a:off x="12152104" y="1299926"/>
            <a:ext cx="0" cy="507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2050494" y="1299926"/>
            <a:ext cx="0" cy="507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11302738" y="6604630"/>
            <a:ext cx="747756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81</a:t>
            </a:r>
          </a:p>
        </p:txBody>
      </p: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2356" y="181005"/>
            <a:ext cx="53043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8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61568" y="-2262534"/>
            <a:ext cx="5261468" cy="12184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Q2. Em relação à satisfação com o conteúdo do Caderno de Ferramentas, dê uma nota de 0 a 10, sendo 0 “péssimo” e 10 “excelente”.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092276455"/>
              </p:ext>
            </p:extLst>
          </p:nvPr>
        </p:nvGraphicFramePr>
        <p:xfrm>
          <a:off x="145887" y="1769089"/>
          <a:ext cx="10942136" cy="45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SATISFAÇÃO COM O CONTEÚDO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pt-BR" sz="3000" b="1" dirty="0">
                <a:solidFill>
                  <a:srgbClr val="00B0F0"/>
                </a:solidFill>
              </a:rPr>
              <a:t>CADERNO DE FERRAMENTAS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865" y="1340582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857542"/>
              </p:ext>
            </p:extLst>
          </p:nvPr>
        </p:nvGraphicFramePr>
        <p:xfrm>
          <a:off x="11229661" y="2182641"/>
          <a:ext cx="762296" cy="3625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</a:tbl>
          </a:graphicData>
        </a:graphic>
      </p:graphicFrame>
      <p:pic>
        <p:nvPicPr>
          <p:cNvPr id="40" name="Imagem 39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495" y="1769089"/>
            <a:ext cx="282979" cy="282979"/>
          </a:xfrm>
          <a:prstGeom prst="rect">
            <a:avLst/>
          </a:prstGeom>
        </p:spPr>
      </p:pic>
      <p:sp>
        <p:nvSpPr>
          <p:cNvPr id="23" name="Retângulo Arredondado 22"/>
          <p:cNvSpPr/>
          <p:nvPr/>
        </p:nvSpPr>
        <p:spPr>
          <a:xfrm>
            <a:off x="10406743" y="6607726"/>
            <a:ext cx="1705085" cy="250273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2.827| NS: 126</a:t>
            </a:r>
          </a:p>
        </p:txBody>
      </p:sp>
    </p:spTree>
    <p:extLst>
      <p:ext uri="{BB962C8B-B14F-4D97-AF65-F5344CB8AC3E}">
        <p14:creationId xmlns:p14="http://schemas.microsoft.com/office/powerpoint/2010/main" val="32433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3738563" y="-2075325"/>
            <a:ext cx="5067302" cy="1183957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Q2. Em relação à satisfação com o conteúdo do Caderno de Ferramentas, dê uma nota de 0 a 10, sendo 0 “péssimo” e 10 “excelente”.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SATISFAÇÃO COM O CONTEÚDO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pt-BR" sz="3000" b="1" dirty="0">
                <a:solidFill>
                  <a:srgbClr val="00B0F0"/>
                </a:solidFill>
              </a:rPr>
              <a:t>CADERNO DE FERRAMENTAS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197832409"/>
              </p:ext>
            </p:extLst>
          </p:nvPr>
        </p:nvGraphicFramePr>
        <p:xfrm>
          <a:off x="1384664" y="1907177"/>
          <a:ext cx="9692640" cy="43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5613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edondar Retângulo no Mesmo Canto Lateral 25"/>
          <p:cNvSpPr/>
          <p:nvPr/>
        </p:nvSpPr>
        <p:spPr>
          <a:xfrm rot="16200000">
            <a:off x="2144842" y="-458961"/>
            <a:ext cx="5062450" cy="869032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APLICABILIDADE DAS ORIENTAÇÕES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AGENTE DO NEGÓCIO A NEGÓCIO</a:t>
            </a:r>
            <a:endParaRPr lang="pt-BR" sz="3000" b="1" dirty="0">
              <a:solidFill>
                <a:srgbClr val="00B0F0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Q3. 0 Sr. conseguiu pôr em prática no dia-a-dia do seu negócio o que aprendeu nessa orientação do Agente? Dê uma nota de 0 a 10.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0784264" y="6607727"/>
            <a:ext cx="1327564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3.082|NS: 65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13558" y="1655982"/>
            <a:ext cx="75048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A nota média para a aplicabilidade das orientações do agente do Negócio a Negócio foi de </a:t>
            </a:r>
            <a:r>
              <a:rPr lang="pt-BR" sz="2500" b="1" dirty="0">
                <a:solidFill>
                  <a:schemeClr val="accent5">
                    <a:lumMod val="75000"/>
                  </a:schemeClr>
                </a:solidFill>
              </a:rPr>
              <a:t>7,1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 em uma escala de 0 a 10. </a:t>
            </a:r>
          </a:p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Cerca de 1/3 dos entrevistados avaliaram este item com notas altas.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872847016"/>
              </p:ext>
            </p:extLst>
          </p:nvPr>
        </p:nvGraphicFramePr>
        <p:xfrm>
          <a:off x="571856" y="2771430"/>
          <a:ext cx="8352928" cy="353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Retângulo 42"/>
          <p:cNvSpPr/>
          <p:nvPr/>
        </p:nvSpPr>
        <p:spPr>
          <a:xfrm>
            <a:off x="9074309" y="1359487"/>
            <a:ext cx="3110273" cy="5067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9708969" y="3132128"/>
            <a:ext cx="2057585" cy="2921902"/>
            <a:chOff x="9574885" y="2791343"/>
            <a:chExt cx="2057585" cy="292190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7288" y="2875020"/>
              <a:ext cx="540000" cy="540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6648" y="3977915"/>
              <a:ext cx="540000" cy="54000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4885" y="5061477"/>
              <a:ext cx="540000" cy="540000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10165182" y="2791343"/>
              <a:ext cx="124938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altas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33,2%</a:t>
              </a: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10148409" y="3886918"/>
              <a:ext cx="148406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médias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36,7%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10165182" y="4974581"/>
              <a:ext cx="139711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baixas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30,1%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9836762" y="1714530"/>
            <a:ext cx="2174387" cy="907941"/>
            <a:chOff x="9684533" y="1601885"/>
            <a:chExt cx="2174387" cy="907941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1338" y="1669693"/>
              <a:ext cx="737582" cy="764739"/>
            </a:xfrm>
            <a:prstGeom prst="rect">
              <a:avLst/>
            </a:prstGeom>
          </p:spPr>
        </p:pic>
        <p:sp>
          <p:nvSpPr>
            <p:cNvPr id="50" name="Retângulo 49"/>
            <p:cNvSpPr/>
            <p:nvPr/>
          </p:nvSpPr>
          <p:spPr>
            <a:xfrm>
              <a:off x="9684533" y="1601885"/>
              <a:ext cx="1435842" cy="907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b="1" dirty="0">
                  <a:solidFill>
                    <a:schemeClr val="bg1"/>
                  </a:solidFill>
                </a:rPr>
                <a:t>NOTA MÉDIA</a:t>
              </a:r>
            </a:p>
            <a:p>
              <a:pPr algn="r"/>
              <a:r>
                <a:rPr lang="pt-BR" sz="35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7,1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210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61568" y="-2262534"/>
            <a:ext cx="5261468" cy="12184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Q3. 0 Sr. conseguiu pôr em prática no dia-a-dia do seu negócio o que aprendeu nessa orientação do Agente? Dê uma nota de 0 a 10.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000796816"/>
              </p:ext>
            </p:extLst>
          </p:nvPr>
        </p:nvGraphicFramePr>
        <p:xfrm>
          <a:off x="235131" y="1508333"/>
          <a:ext cx="10371909" cy="484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APLICABILIDADE DAS ORIENTAÇÕES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AGENTE DO NEGÓCIO A NEGÓCIO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739" y="1392834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48779"/>
              </p:ext>
            </p:extLst>
          </p:nvPr>
        </p:nvGraphicFramePr>
        <p:xfrm>
          <a:off x="11190472" y="2217520"/>
          <a:ext cx="762296" cy="3625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</a:tbl>
          </a:graphicData>
        </a:graphic>
      </p:graphicFrame>
      <p:pic>
        <p:nvPicPr>
          <p:cNvPr id="40" name="Imagem 39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0369" y="1821341"/>
            <a:ext cx="282979" cy="282979"/>
          </a:xfrm>
          <a:prstGeom prst="rect">
            <a:avLst/>
          </a:prstGeom>
        </p:spPr>
      </p:pic>
      <p:sp>
        <p:nvSpPr>
          <p:cNvPr id="21" name="Retângulo Arredondado 20"/>
          <p:cNvSpPr/>
          <p:nvPr/>
        </p:nvSpPr>
        <p:spPr>
          <a:xfrm>
            <a:off x="10784264" y="6607727"/>
            <a:ext cx="1327564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3.082|NS: 65</a:t>
            </a:r>
          </a:p>
        </p:txBody>
      </p:sp>
    </p:spTree>
    <p:extLst>
      <p:ext uri="{BB962C8B-B14F-4D97-AF65-F5344CB8AC3E}">
        <p14:creationId xmlns:p14="http://schemas.microsoft.com/office/powerpoint/2010/main" val="9431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342220" y="1321018"/>
            <a:ext cx="5067302" cy="5046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Q3. 0 Sr. conseguiu pôr em prática no dia-a-dia do seu negócio o que aprendeu nessa orientação do Agente? Dê uma nota de 0 a 10.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5469908" y="1269472"/>
            <a:ext cx="6714687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309874260"/>
              </p:ext>
            </p:extLst>
          </p:nvPr>
        </p:nvGraphicFramePr>
        <p:xfrm>
          <a:off x="5747657" y="1541417"/>
          <a:ext cx="6234908" cy="483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APLICABILIDADE DAS ORIENTAÇÕES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AGENTE DO NEGÓCIO A NEGÓCIO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97584" y="3139798"/>
            <a:ext cx="4496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Entre os atendidos em 2019, a nota média para a </a:t>
            </a:r>
            <a:r>
              <a:rPr lang="pt-BR" sz="2000" b="1" dirty="0">
                <a:solidFill>
                  <a:schemeClr val="accent1"/>
                </a:solidFill>
              </a:rPr>
              <a:t>aplicabilidade das orientações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do Agente registrou crescimento expressivo em relação às edições anteriores da pesquisa. 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39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09686" y="141173"/>
            <a:ext cx="816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PRIMEIRA MUDANÇA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APÓS A VISITA DO AGENTE</a:t>
            </a:r>
            <a:endParaRPr lang="pt-BR" sz="1500" b="1" i="1" dirty="0">
              <a:solidFill>
                <a:srgbClr val="203864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14" name="CaixaDeTexto 13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Q4. Depois da visita do Agente, qual foi a primeira mudança que o(a) sr.(a) realizou na sua empresa [aberta].</a:t>
              </a:r>
              <a:endParaRPr lang="pt-BR" sz="1000" i="1" dirty="0"/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Arredondado 15"/>
          <p:cNvSpPr/>
          <p:nvPr/>
        </p:nvSpPr>
        <p:spPr>
          <a:xfrm>
            <a:off x="11161336" y="6607727"/>
            <a:ext cx="950492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383721" y="1332413"/>
          <a:ext cx="5546816" cy="5081447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502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5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i="1" u="none" strike="noStrike" dirty="0"/>
                        <a:t>MUDANÇA</a:t>
                      </a:r>
                      <a:endParaRPr lang="pt-BR" sz="15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i="1" u="none" strike="noStrike" dirty="0"/>
                        <a:t>%</a:t>
                      </a:r>
                      <a:endParaRPr lang="pt-BR" sz="15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Organização geral da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9,9%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Atendimento ao cliente / promoções / prospecção de clientes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9,1%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Organização/gestão financeira / mudanças na contabilidade da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8,6%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Controle de caixa/controle de entradas e saídas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7,6%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Melhorou a gestão do negócio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4,5%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Melhorou a divulgação/ investiu em marketing/ divulgou em redes sociais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4,0%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Layout da empresa / reformas / mudança de local / mudanças na vitrine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3,5%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Alterações na gestão administrativa da empresa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3,3%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Organização/gestão de estoque / gestão de entrada e saída de mercadorias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2,8%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/>
                        <a:t>Utilização de planilhas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1,9%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Gestão de pessoas / qualificação de funcionários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1,2%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Implementou registros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1,0%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/>
                        <a:t>Melhorou a qualidade de produtos e serviços / Diversificou produtos e serviços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1,0%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/>
                        <a:t>Diversificou / alterou as formas de pagamento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0,9%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/>
                        <a:t>Informatizou a empresa/ implantou ou trocou o sistema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0,7%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/>
                        <a:t>Mais investimento na empresa / expansão da empresa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0,6%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/>
                        <a:t>Mudanças na logística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0,5%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6231527" y="1328058"/>
          <a:ext cx="5546816" cy="5081447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502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5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i="1" u="none" strike="noStrike" dirty="0"/>
                        <a:t>MUDANÇA</a:t>
                      </a:r>
                      <a:endParaRPr lang="pt-BR" sz="15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i="1" u="none" strike="noStrike" dirty="0"/>
                        <a:t>%</a:t>
                      </a:r>
                      <a:endParaRPr lang="pt-BR" sz="15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Formalização da empresa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Plano de negócios / Planejamento da empresa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Melhorou as vendas / empresa cresceu / obteve mais lucro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Vendeu a loja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Adquiriu conhecimento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Mudanças na contabilidade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Mais investimento na empresa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Mudou o ramo da empresa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Ficou mais confiante / otimista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Aprendeu a negociar, fazer compras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Participou de cursos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Divisão dos lucros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Mais visão de negócios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Melhorou a segurança da empresa / instalou câmeras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Venda melhor direcionada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sabe/Não lembra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0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realizou nenhuma mudança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53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 rot="16200000">
            <a:off x="3548945" y="-2257537"/>
            <a:ext cx="5067302" cy="12204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5B9BD5"/>
                </a:solidFill>
              </a:rPr>
              <a:t>MUDANÇAS NA EMPRESA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APÓS O DIAGNÓSTICO DO PROGRAMA</a:t>
            </a:r>
            <a:endParaRPr lang="pt-BR" sz="1500" b="1" i="1" dirty="0">
              <a:solidFill>
                <a:srgbClr val="203864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Q5. Considerando as ferramentas implementadas, indique as mudanças na sua empresa motivadas pelas sugestões apresentadas no diagnóstico.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052334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35004" y="222886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801" y="106663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850" y="128270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182850" y="6607727"/>
            <a:ext cx="928978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2.360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076801426"/>
              </p:ext>
            </p:extLst>
          </p:nvPr>
        </p:nvGraphicFramePr>
        <p:xfrm>
          <a:off x="62016" y="2156085"/>
          <a:ext cx="12049812" cy="440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609686" y="1432183"/>
            <a:ext cx="1085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A grande maioria dos entrevistados – </a:t>
            </a:r>
            <a:r>
              <a:rPr lang="pt-BR" sz="2200" b="1" dirty="0">
                <a:solidFill>
                  <a:srgbClr val="5B9BD5"/>
                </a:solidFill>
              </a:rPr>
              <a:t>96,1% 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– realizou </a:t>
            </a:r>
            <a:r>
              <a:rPr lang="pt-BR" sz="2200" b="1" dirty="0">
                <a:solidFill>
                  <a:srgbClr val="5B9BD5"/>
                </a:solidFill>
              </a:rPr>
              <a:t>pelo menos uma mudança 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na sua empresa em razão do diagnóstico apresentado ao final do Programa. 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71CBA91-188A-41E3-A1BC-56BF54B7DE42}"/>
              </a:ext>
            </a:extLst>
          </p:cNvPr>
          <p:cNvSpPr txBox="1"/>
          <p:nvPr/>
        </p:nvSpPr>
        <p:spPr>
          <a:xfrm>
            <a:off x="10229987" y="6063170"/>
            <a:ext cx="189259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Não teve mudança: 3,9%</a:t>
            </a:r>
          </a:p>
        </p:txBody>
      </p:sp>
    </p:spTree>
    <p:extLst>
      <p:ext uri="{BB962C8B-B14F-4D97-AF65-F5344CB8AC3E}">
        <p14:creationId xmlns:p14="http://schemas.microsoft.com/office/powerpoint/2010/main" val="160867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436640" y="181005"/>
            <a:ext cx="11344275" cy="635314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2192000" cy="1428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436640" y="181005"/>
            <a:ext cx="0" cy="1152000"/>
          </a:xfrm>
          <a:prstGeom prst="line">
            <a:avLst/>
          </a:prstGeom>
          <a:ln w="76200">
            <a:solidFill>
              <a:srgbClr val="FF9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25298" y="206543"/>
            <a:ext cx="650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>
                <a:solidFill>
                  <a:schemeClr val="bg1"/>
                </a:solidFill>
              </a:rPr>
              <a:t>Pesquisa de satisfação e impacto Negócio a Negócio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530969" y="181005"/>
            <a:ext cx="0" cy="1152000"/>
          </a:xfrm>
          <a:prstGeom prst="line">
            <a:avLst/>
          </a:prstGeom>
          <a:ln w="38100">
            <a:solidFill>
              <a:srgbClr val="FF9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77" y="1970443"/>
            <a:ext cx="720000" cy="720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993" y="1970443"/>
            <a:ext cx="720000" cy="7200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285" y="1972120"/>
            <a:ext cx="720000" cy="7200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701" y="1954884"/>
            <a:ext cx="720000" cy="720000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530969" y="2972338"/>
            <a:ext cx="25771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F4E79"/>
                </a:solidFill>
              </a:rPr>
              <a:t>Objetivo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Avaliar o atendimento aos clientes do programa Negócio a Negócio (Elos/Sebrae com Você/ Sebrae na sua Empresa), procurando identificar seu nível de satisfação, aplicabilidade e principais resultados obtidos junto aos clientes atendidos em 2019.</a:t>
            </a:r>
          </a:p>
          <a:p>
            <a:pPr algn="ctr"/>
            <a:endParaRPr lang="pt-BR" sz="16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221929" y="2949238"/>
            <a:ext cx="288470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Amostra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Foram realizadas 3.634 entrevistas, das quais 3.147 com clientes atendidos pelo programa Negócio a Negócio (Elos/Sebrae com Você/ Sebrae na sua Empresa) em 2019, 116 com clientes atendidos em anos anteriores e 371 com empresários nunca atendidos pelos SEBRAE ou que não lembram de terem sido atendidos.</a:t>
            </a:r>
          </a:p>
          <a:p>
            <a:pPr algn="ctr"/>
            <a:endParaRPr lang="pt-BR" sz="16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410755" y="2954243"/>
            <a:ext cx="22764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Coleta de dados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 coleta de dados foi realizada através de entrevistas por telefone (C.A.T.I.), entre os dias 03 a 13 de fevereiro de 2020.</a:t>
            </a:r>
          </a:p>
          <a:p>
            <a:pPr algn="ctr"/>
            <a:endParaRPr lang="pt-BR" sz="16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9295463" y="2955894"/>
            <a:ext cx="22764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Erro amostral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 erro amostral máximo é de 1,75% para resultados gerais de atendidos em 2019. O intervalo de confiança é de 95%. </a:t>
            </a:r>
          </a:p>
          <a:p>
            <a:pPr algn="ctr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5130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tângulo 72"/>
          <p:cNvSpPr/>
          <p:nvPr/>
        </p:nvSpPr>
        <p:spPr>
          <a:xfrm rot="16200000">
            <a:off x="3548945" y="-2257537"/>
            <a:ext cx="5067302" cy="12204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076771" y="882427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47906" y="284372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075" y="120233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Q5. Considerando as ferramentas implementadas, indique as mudanças na sua empresa motivadas pelas sugestões apresentadas no diagnóstico.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5B9BD5"/>
                </a:solidFill>
              </a:rPr>
              <a:t>MUDANÇAS NA EMPRESA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APÓS O DIAGNÓSTICO DO PROGRAMA</a:t>
            </a:r>
            <a:endParaRPr lang="pt-BR" sz="1500" b="1" i="1" dirty="0">
              <a:solidFill>
                <a:srgbClr val="203864"/>
              </a:solidFill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944303677"/>
              </p:ext>
            </p:extLst>
          </p:nvPr>
        </p:nvGraphicFramePr>
        <p:xfrm>
          <a:off x="-19406" y="1542957"/>
          <a:ext cx="12211406" cy="465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19715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530969" y="1543049"/>
            <a:ext cx="11681004" cy="4669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MUDANÇA NO </a:t>
            </a:r>
            <a:r>
              <a:rPr lang="pt-BR" sz="3000" b="1" dirty="0">
                <a:solidFill>
                  <a:srgbClr val="00B0F0"/>
                </a:solidFill>
              </a:rPr>
              <a:t>LUCRO DA EMPRESA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EM 2019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Q6. O que aconteceu com o lucro da sua empresa em 2019?| Q6.1. Qual o percentual desse aumento?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533399" y="1533956"/>
            <a:ext cx="11664000" cy="0"/>
          </a:xfrm>
          <a:prstGeom prst="line">
            <a:avLst/>
          </a:prstGeom>
          <a:ln w="19050">
            <a:solidFill>
              <a:srgbClr val="546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267601340"/>
              </p:ext>
            </p:extLst>
          </p:nvPr>
        </p:nvGraphicFramePr>
        <p:xfrm>
          <a:off x="1091790" y="1664212"/>
          <a:ext cx="7015726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8125097" y="2734641"/>
            <a:ext cx="3696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45% dos entrevistados reportaram que o </a:t>
            </a:r>
            <a:r>
              <a:rPr lang="pt-BR" sz="2200" b="1" dirty="0">
                <a:solidFill>
                  <a:schemeClr val="accent1"/>
                </a:solidFill>
              </a:rPr>
              <a:t>lucro da empresa aumentou 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após participar do Programa. 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11213719" y="6613921"/>
            <a:ext cx="938374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4" y="1286114"/>
            <a:ext cx="756196" cy="756196"/>
          </a:xfrm>
          <a:prstGeom prst="rect">
            <a:avLst/>
          </a:prstGeom>
        </p:spPr>
      </p:pic>
      <p:sp>
        <p:nvSpPr>
          <p:cNvPr id="27" name="Retângulo Arredondado 26">
            <a:hlinkClick r:id="rId11" action="ppaction://hlinksldjump"/>
          </p:cNvPr>
          <p:cNvSpPr/>
          <p:nvPr/>
        </p:nvSpPr>
        <p:spPr>
          <a:xfrm>
            <a:off x="1419225" y="5737621"/>
            <a:ext cx="1095375" cy="329804"/>
          </a:xfrm>
          <a:prstGeom prst="roundRect">
            <a:avLst/>
          </a:prstGeom>
          <a:solidFill>
            <a:srgbClr val="54823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% de aumento</a:t>
            </a:r>
          </a:p>
        </p:txBody>
      </p:sp>
      <p:sp>
        <p:nvSpPr>
          <p:cNvPr id="37" name="Retângulo Arredondado 36">
            <a:hlinkClick r:id="rId12" action="ppaction://hlinksldjump"/>
          </p:cNvPr>
          <p:cNvSpPr/>
          <p:nvPr/>
        </p:nvSpPr>
        <p:spPr>
          <a:xfrm>
            <a:off x="4886325" y="5737621"/>
            <a:ext cx="1095375" cy="329804"/>
          </a:xfrm>
          <a:prstGeom prst="roundRect">
            <a:avLst/>
          </a:prstGeom>
          <a:solidFill>
            <a:srgbClr val="F1543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% de redução</a:t>
            </a:r>
          </a:p>
        </p:txBody>
      </p:sp>
      <p:pic>
        <p:nvPicPr>
          <p:cNvPr id="38" name="Imagem 3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48" y="5985765"/>
            <a:ext cx="216000" cy="216000"/>
          </a:xfrm>
          <a:prstGeom prst="rect">
            <a:avLst/>
          </a:prstGeom>
        </p:spPr>
      </p:pic>
      <p:pic>
        <p:nvPicPr>
          <p:cNvPr id="39" name="Imagem 3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593" y="599643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60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530968" y="1543050"/>
            <a:ext cx="11653627" cy="4857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% DE </a:t>
            </a:r>
            <a:r>
              <a:rPr lang="pt-BR" sz="3000" b="1" dirty="0">
                <a:solidFill>
                  <a:srgbClr val="548235"/>
                </a:solidFill>
              </a:rPr>
              <a:t>AUMENTO</a:t>
            </a:r>
            <a:r>
              <a:rPr lang="pt-BR" sz="3000" b="1" dirty="0">
                <a:solidFill>
                  <a:srgbClr val="203864"/>
                </a:solidFill>
              </a:rPr>
              <a:t> 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NO LUCRO DA EMPRESA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Q6.1. Qual o percentual desse aumento?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tângulo Arredondado 48"/>
          <p:cNvSpPr/>
          <p:nvPr/>
        </p:nvSpPr>
        <p:spPr>
          <a:xfrm>
            <a:off x="11198557" y="6606265"/>
            <a:ext cx="967317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1.565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533399" y="1533956"/>
            <a:ext cx="4104000" cy="0"/>
          </a:xfrm>
          <a:prstGeom prst="line">
            <a:avLst/>
          </a:prstGeom>
          <a:ln w="19050">
            <a:solidFill>
              <a:srgbClr val="546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/>
          <p:cNvGrpSpPr/>
          <p:nvPr/>
        </p:nvGrpSpPr>
        <p:grpSpPr>
          <a:xfrm>
            <a:off x="187289" y="1303454"/>
            <a:ext cx="9207786" cy="857672"/>
            <a:chOff x="5101250" y="2528449"/>
            <a:chExt cx="9207786" cy="857672"/>
          </a:xfrm>
        </p:grpSpPr>
        <p:sp>
          <p:nvSpPr>
            <p:cNvPr id="19" name="Retângulo Arredondado 18"/>
            <p:cNvSpPr/>
            <p:nvPr/>
          </p:nvSpPr>
          <p:spPr>
            <a:xfrm>
              <a:off x="5442233" y="2681898"/>
              <a:ext cx="8866803" cy="537551"/>
            </a:xfrm>
            <a:prstGeom prst="roundRect">
              <a:avLst/>
            </a:prstGeom>
            <a:solidFill>
              <a:srgbClr val="76C163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Se o lucro da empresa aumentou em 2019, qual foi o percentual deste aumento?</a:t>
              </a: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01250" y="2528449"/>
              <a:ext cx="857672" cy="857672"/>
            </a:xfrm>
            <a:prstGeom prst="rect">
              <a:avLst/>
            </a:prstGeom>
          </p:spPr>
        </p:pic>
      </p:grp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008979604"/>
              </p:ext>
            </p:extLst>
          </p:nvPr>
        </p:nvGraphicFramePr>
        <p:xfrm>
          <a:off x="850574" y="2229707"/>
          <a:ext cx="10696991" cy="415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Imagem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0916" y="194067"/>
            <a:ext cx="530431" cy="53043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645C1D87-2815-4B79-B2C7-864A04BEA60C}"/>
              </a:ext>
            </a:extLst>
          </p:cNvPr>
          <p:cNvSpPr txBox="1"/>
          <p:nvPr/>
        </p:nvSpPr>
        <p:spPr>
          <a:xfrm>
            <a:off x="9951019" y="3429000"/>
            <a:ext cx="211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Média ponderada de aumento: 22,5%</a:t>
            </a:r>
          </a:p>
        </p:txBody>
      </p:sp>
    </p:spTree>
    <p:extLst>
      <p:ext uri="{BB962C8B-B14F-4D97-AF65-F5344CB8AC3E}">
        <p14:creationId xmlns:p14="http://schemas.microsoft.com/office/powerpoint/2010/main" val="46858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530968" y="1543050"/>
            <a:ext cx="11653627" cy="4857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% DE </a:t>
            </a:r>
            <a:r>
              <a:rPr lang="pt-BR" sz="3000" b="1" dirty="0">
                <a:solidFill>
                  <a:srgbClr val="FF0000"/>
                </a:solidFill>
              </a:rPr>
              <a:t>DIMINUIÇÃO</a:t>
            </a:r>
            <a:r>
              <a:rPr lang="pt-BR" sz="3000" b="1" dirty="0">
                <a:solidFill>
                  <a:srgbClr val="203864"/>
                </a:solidFill>
              </a:rPr>
              <a:t> 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NO LUCRO DA EMPRESA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Q6.2. Qual o percentual desse aumento?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tângulo Arredondado 48"/>
          <p:cNvSpPr/>
          <p:nvPr/>
        </p:nvSpPr>
        <p:spPr>
          <a:xfrm>
            <a:off x="11166338" y="6604630"/>
            <a:ext cx="967317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300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533399" y="1533956"/>
            <a:ext cx="4104000" cy="0"/>
          </a:xfrm>
          <a:prstGeom prst="line">
            <a:avLst/>
          </a:prstGeom>
          <a:ln w="19050">
            <a:solidFill>
              <a:srgbClr val="546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/>
          <p:cNvGrpSpPr/>
          <p:nvPr/>
        </p:nvGrpSpPr>
        <p:grpSpPr>
          <a:xfrm>
            <a:off x="187289" y="1303454"/>
            <a:ext cx="9207786" cy="857672"/>
            <a:chOff x="5101250" y="2528449"/>
            <a:chExt cx="9207786" cy="857672"/>
          </a:xfrm>
        </p:grpSpPr>
        <p:sp>
          <p:nvSpPr>
            <p:cNvPr id="19" name="Retângulo Arredondado 18"/>
            <p:cNvSpPr/>
            <p:nvPr/>
          </p:nvSpPr>
          <p:spPr>
            <a:xfrm>
              <a:off x="5442233" y="2681898"/>
              <a:ext cx="8866803" cy="537551"/>
            </a:xfrm>
            <a:prstGeom prst="roundRect">
              <a:avLst/>
            </a:prstGeom>
            <a:solidFill>
              <a:srgbClr val="F1543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Se o lucro da empresa diminuiu em 2019, qual foi o percentual desta redução?</a:t>
              </a: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-18000" contras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01250" y="2528449"/>
              <a:ext cx="857672" cy="857672"/>
            </a:xfrm>
            <a:prstGeom prst="rect">
              <a:avLst/>
            </a:prstGeom>
          </p:spPr>
        </p:pic>
      </p:grp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629838067"/>
              </p:ext>
            </p:extLst>
          </p:nvPr>
        </p:nvGraphicFramePr>
        <p:xfrm>
          <a:off x="850575" y="2229707"/>
          <a:ext cx="10657802" cy="407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7" name="Imagem 2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0916" y="194067"/>
            <a:ext cx="53043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0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Q6. O que aconteceu com o lucro da sua empresa em 2019?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MUDANÇA NO </a:t>
            </a:r>
            <a:r>
              <a:rPr lang="pt-BR" sz="3000" b="1" dirty="0">
                <a:solidFill>
                  <a:srgbClr val="00B0F0"/>
                </a:solidFill>
              </a:rPr>
              <a:t>LUCRO DA EMPRESA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EM 2019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27997"/>
              </p:ext>
            </p:extLst>
          </p:nvPr>
        </p:nvGraphicFramePr>
        <p:xfrm>
          <a:off x="213586" y="1903210"/>
          <a:ext cx="11660552" cy="347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0861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502089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</a:tblGrid>
              <a:tr h="659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lucr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da empresa </a:t>
                      </a:r>
                    </a:p>
                    <a:p>
                      <a:pPr algn="ctr" fontAlgn="ctr"/>
                      <a:r>
                        <a:rPr lang="pt-BR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umentou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lucr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da empresa </a:t>
                      </a:r>
                    </a:p>
                    <a:p>
                      <a:pPr algn="ctr" fontAlgn="ctr"/>
                      <a:r>
                        <a:rPr lang="pt-BR" sz="15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ficou igual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lucr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da empresa </a:t>
                      </a:r>
                    </a:p>
                    <a:p>
                      <a:pPr algn="ctr" fontAlgn="ctr"/>
                      <a:r>
                        <a:rPr lang="pt-BR" sz="15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diminuiu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sabe</a:t>
                      </a:r>
                    </a:p>
                    <a:p>
                      <a:pPr algn="ctr" fontAlgn="ctr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respondeu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</a:tbl>
          </a:graphicData>
        </a:graphic>
      </p:graphicFrame>
      <p:sp>
        <p:nvSpPr>
          <p:cNvPr id="17" name="Retângulo Arredondado 16"/>
          <p:cNvSpPr/>
          <p:nvPr/>
        </p:nvSpPr>
        <p:spPr>
          <a:xfrm>
            <a:off x="11180810" y="6591096"/>
            <a:ext cx="938374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</p:spTree>
    <p:extLst>
      <p:ext uri="{BB962C8B-B14F-4D97-AF65-F5344CB8AC3E}">
        <p14:creationId xmlns:p14="http://schemas.microsoft.com/office/powerpoint/2010/main" val="122286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3743326" y="-2080087"/>
            <a:ext cx="5067302" cy="11849104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Q6. O que aconteceu com o lucro da sua empresa em 2019?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MUDANÇA NO </a:t>
            </a:r>
            <a:r>
              <a:rPr lang="pt-BR" sz="3000" b="1" dirty="0">
                <a:solidFill>
                  <a:srgbClr val="00B0F0"/>
                </a:solidFill>
              </a:rPr>
              <a:t>LUCRO DA EMPRESA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EM 2019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413478809"/>
              </p:ext>
            </p:extLst>
          </p:nvPr>
        </p:nvGraphicFramePr>
        <p:xfrm>
          <a:off x="787573" y="1681126"/>
          <a:ext cx="10433421" cy="45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9395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 rot="16200000">
            <a:off x="-394074" y="2245659"/>
            <a:ext cx="5088059" cy="36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 rot="16200000">
            <a:off x="3551015" y="2254241"/>
            <a:ext cx="5088059" cy="36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 rot="16200000">
            <a:off x="7520377" y="2254241"/>
            <a:ext cx="5088059" cy="36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57222" y="181005"/>
            <a:ext cx="7804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</a:rPr>
              <a:t>CONTRIBUIÇÃO DO NEGÓCIO A NEGÓCIO</a:t>
            </a:r>
          </a:p>
          <a:p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PARA OS RESULTADOS DO LUCRO EM 2019</a:t>
            </a:r>
            <a:endParaRPr lang="pt-BR" sz="2800" b="1" dirty="0">
              <a:solidFill>
                <a:srgbClr val="00B0F0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Q7. O(a) Sr.(a) acha que a orientação e as ferramentas oferecidas pelo Agente contribuíram para esse aumento? Dê uma nota de 0 a 10.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0695978" y="6598271"/>
            <a:ext cx="1450113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3.074| NS: 73</a:t>
            </a:r>
          </a:p>
        </p:txBody>
      </p:sp>
      <p:sp>
        <p:nvSpPr>
          <p:cNvPr id="40" name="Retângulo 39">
            <a:hlinkClick r:id="rId9" action="ppaction://hlinksldjump"/>
          </p:cNvPr>
          <p:cNvSpPr/>
          <p:nvPr/>
        </p:nvSpPr>
        <p:spPr>
          <a:xfrm>
            <a:off x="159455" y="1390648"/>
            <a:ext cx="3317170" cy="42862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i="1" dirty="0">
                <a:solidFill>
                  <a:schemeClr val="bg1"/>
                </a:solidFill>
              </a:rPr>
              <a:t>EMPRESAS CUJO LUCRO AUMENTOU</a:t>
            </a:r>
          </a:p>
        </p:txBody>
      </p:sp>
      <p:sp>
        <p:nvSpPr>
          <p:cNvPr id="41" name="Retângulo 40">
            <a:hlinkClick r:id="rId9" action="ppaction://hlinksldjump"/>
          </p:cNvPr>
          <p:cNvSpPr/>
          <p:nvPr/>
        </p:nvSpPr>
        <p:spPr>
          <a:xfrm>
            <a:off x="4140456" y="1390649"/>
            <a:ext cx="3317170" cy="42862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i="1" dirty="0">
                <a:solidFill>
                  <a:schemeClr val="bg1"/>
                </a:solidFill>
              </a:rPr>
              <a:t>EMPRESAS CUJO LUCRO FICOU IGUAL</a:t>
            </a:r>
          </a:p>
        </p:txBody>
      </p:sp>
      <p:sp>
        <p:nvSpPr>
          <p:cNvPr id="42" name="Retângulo 41">
            <a:hlinkClick r:id="rId9" action="ppaction://hlinksldjump"/>
          </p:cNvPr>
          <p:cNvSpPr/>
          <p:nvPr/>
        </p:nvSpPr>
        <p:spPr>
          <a:xfrm>
            <a:off x="8121457" y="1390649"/>
            <a:ext cx="3317170" cy="428625"/>
          </a:xfrm>
          <a:prstGeom prst="rect">
            <a:avLst/>
          </a:prstGeom>
          <a:solidFill>
            <a:srgbClr val="F47968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i="1" dirty="0">
                <a:solidFill>
                  <a:schemeClr val="bg1"/>
                </a:solidFill>
              </a:rPr>
              <a:t>EMPRESAS CUJO LUCRO DIMINUIU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4240287983"/>
              </p:ext>
            </p:extLst>
          </p:nvPr>
        </p:nvGraphicFramePr>
        <p:xfrm>
          <a:off x="885282" y="2782389"/>
          <a:ext cx="2524125" cy="374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69005" y="1936162"/>
            <a:ext cx="1593145" cy="630942"/>
            <a:chOff x="369005" y="1936162"/>
            <a:chExt cx="1593145" cy="630942"/>
          </a:xfrm>
        </p:grpSpPr>
        <p:sp>
          <p:nvSpPr>
            <p:cNvPr id="54" name="Arredondar Retângulo no Mesmo Canto Lateral 53"/>
            <p:cNvSpPr/>
            <p:nvPr/>
          </p:nvSpPr>
          <p:spPr>
            <a:xfrm rot="5400000">
              <a:off x="850107" y="1455060"/>
              <a:ext cx="630942" cy="1593145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371499" y="1936162"/>
              <a:ext cx="1483099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rgbClr val="0070C0"/>
                  </a:solidFill>
                </a:rPr>
                <a:t>Média: </a:t>
              </a:r>
              <a:r>
                <a:rPr lang="pt-BR" sz="3500" b="1" dirty="0">
                  <a:solidFill>
                    <a:srgbClr val="00B0F0"/>
                  </a:solidFill>
                </a:rPr>
                <a:t>7,8</a:t>
              </a:r>
            </a:p>
          </p:txBody>
        </p:sp>
      </p:grpSp>
      <p:graphicFrame>
        <p:nvGraphicFramePr>
          <p:cNvPr id="55" name="Gráfico 54"/>
          <p:cNvGraphicFramePr/>
          <p:nvPr>
            <p:extLst>
              <p:ext uri="{D42A27DB-BD31-4B8C-83A1-F6EECF244321}">
                <p14:modId xmlns:p14="http://schemas.microsoft.com/office/powerpoint/2010/main" val="1945097767"/>
              </p:ext>
            </p:extLst>
          </p:nvPr>
        </p:nvGraphicFramePr>
        <p:xfrm>
          <a:off x="4835593" y="2782389"/>
          <a:ext cx="2524125" cy="374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56" name="Agrupar 55"/>
          <p:cNvGrpSpPr/>
          <p:nvPr/>
        </p:nvGrpSpPr>
        <p:grpSpPr>
          <a:xfrm>
            <a:off x="4319316" y="1936162"/>
            <a:ext cx="1593145" cy="630942"/>
            <a:chOff x="369005" y="1936162"/>
            <a:chExt cx="1593145" cy="630942"/>
          </a:xfrm>
        </p:grpSpPr>
        <p:sp>
          <p:nvSpPr>
            <p:cNvPr id="57" name="Arredondar Retângulo no Mesmo Canto Lateral 56"/>
            <p:cNvSpPr/>
            <p:nvPr/>
          </p:nvSpPr>
          <p:spPr>
            <a:xfrm rot="5400000">
              <a:off x="850107" y="1455060"/>
              <a:ext cx="630942" cy="1593145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371499" y="1936162"/>
              <a:ext cx="1483099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rgbClr val="0070C0"/>
                  </a:solidFill>
                </a:rPr>
                <a:t>Média: </a:t>
              </a:r>
              <a:r>
                <a:rPr lang="pt-BR" sz="3500" b="1" dirty="0">
                  <a:solidFill>
                    <a:srgbClr val="00B0F0"/>
                  </a:solidFill>
                </a:rPr>
                <a:t>6,8</a:t>
              </a:r>
            </a:p>
          </p:txBody>
        </p:sp>
      </p:grpSp>
      <p:graphicFrame>
        <p:nvGraphicFramePr>
          <p:cNvPr id="59" name="Gráfico 58"/>
          <p:cNvGraphicFramePr/>
          <p:nvPr>
            <p:extLst>
              <p:ext uri="{D42A27DB-BD31-4B8C-83A1-F6EECF244321}">
                <p14:modId xmlns:p14="http://schemas.microsoft.com/office/powerpoint/2010/main" val="3822167648"/>
              </p:ext>
            </p:extLst>
          </p:nvPr>
        </p:nvGraphicFramePr>
        <p:xfrm>
          <a:off x="8818240" y="2782389"/>
          <a:ext cx="2524125" cy="374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60" name="Agrupar 59"/>
          <p:cNvGrpSpPr/>
          <p:nvPr/>
        </p:nvGrpSpPr>
        <p:grpSpPr>
          <a:xfrm>
            <a:off x="8301963" y="1936162"/>
            <a:ext cx="1593145" cy="630942"/>
            <a:chOff x="369005" y="1936162"/>
            <a:chExt cx="1593145" cy="630942"/>
          </a:xfrm>
        </p:grpSpPr>
        <p:sp>
          <p:nvSpPr>
            <p:cNvPr id="61" name="Arredondar Retângulo no Mesmo Canto Lateral 60"/>
            <p:cNvSpPr/>
            <p:nvPr/>
          </p:nvSpPr>
          <p:spPr>
            <a:xfrm rot="5400000">
              <a:off x="850107" y="1455060"/>
              <a:ext cx="630942" cy="1593145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371499" y="1936162"/>
              <a:ext cx="1483099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rgbClr val="0070C0"/>
                  </a:solidFill>
                </a:rPr>
                <a:t>Média: </a:t>
              </a:r>
              <a:r>
                <a:rPr lang="pt-BR" sz="3500" b="1" dirty="0">
                  <a:solidFill>
                    <a:srgbClr val="00B0F0"/>
                  </a:solidFill>
                </a:rPr>
                <a:t>5,3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07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Q7. O(a) Sr.(a) acha que a orientação e as ferramentas oferecidas pelo Agente contribuíram para esse aumento? Dê uma nota de 0 a 10.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ixaDeTexto 23"/>
          <p:cNvSpPr txBox="1"/>
          <p:nvPr/>
        </p:nvSpPr>
        <p:spPr>
          <a:xfrm>
            <a:off x="609686" y="141173"/>
            <a:ext cx="78043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/>
                </a:solidFill>
              </a:rPr>
              <a:t>CONTRIBUIÇÃO DO NEGÓCIO A NEGÓCIO</a:t>
            </a:r>
          </a:p>
          <a:p>
            <a:r>
              <a:rPr lang="pt-BR" sz="2600" b="1" dirty="0">
                <a:solidFill>
                  <a:schemeClr val="accent5">
                    <a:lumMod val="50000"/>
                  </a:schemeClr>
                </a:solidFill>
              </a:rPr>
              <a:t>PARA OS RESULTADOS DO LUCRO EM 2019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10695978" y="6598271"/>
            <a:ext cx="1450113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3.074| NS: 73</a:t>
            </a:r>
          </a:p>
        </p:txBody>
      </p:sp>
      <p:sp>
        <p:nvSpPr>
          <p:cNvPr id="23" name="Retângulo 22"/>
          <p:cNvSpPr/>
          <p:nvPr/>
        </p:nvSpPr>
        <p:spPr>
          <a:xfrm rot="16200000">
            <a:off x="5279777" y="-3740401"/>
            <a:ext cx="1289196" cy="11887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hlinkClick r:id="rId9" action="ppaction://hlinksldjump"/>
          </p:cNvPr>
          <p:cNvSpPr/>
          <p:nvPr/>
        </p:nvSpPr>
        <p:spPr>
          <a:xfrm>
            <a:off x="321380" y="1396401"/>
            <a:ext cx="3317170" cy="35242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i="1" dirty="0">
                <a:solidFill>
                  <a:schemeClr val="bg1"/>
                </a:solidFill>
              </a:rPr>
              <a:t>EMPRESAS CUJO LUCRO AUMENTOU</a:t>
            </a: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05735"/>
              </p:ext>
            </p:extLst>
          </p:nvPr>
        </p:nvGraphicFramePr>
        <p:xfrm>
          <a:off x="82957" y="1908109"/>
          <a:ext cx="11529916" cy="7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3343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67889382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</a:t>
                      </a:r>
                      <a:r>
                        <a:rPr lang="pt-BR" sz="1200" b="1" i="1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MÉDIA</a:t>
                      </a:r>
                      <a:endParaRPr lang="pt-BR" sz="1200" b="1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</a:tbl>
          </a:graphicData>
        </a:graphic>
      </p:graphicFrame>
      <p:sp>
        <p:nvSpPr>
          <p:cNvPr id="27" name="Retângulo 26"/>
          <p:cNvSpPr/>
          <p:nvPr/>
        </p:nvSpPr>
        <p:spPr>
          <a:xfrm rot="16200000">
            <a:off x="5279775" y="-2120544"/>
            <a:ext cx="1289196" cy="11887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33">
            <a:hlinkClick r:id="rId9" action="ppaction://hlinksldjump"/>
          </p:cNvPr>
          <p:cNvSpPr/>
          <p:nvPr/>
        </p:nvSpPr>
        <p:spPr>
          <a:xfrm>
            <a:off x="321378" y="3016258"/>
            <a:ext cx="3317170" cy="35242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i="1" dirty="0">
                <a:solidFill>
                  <a:schemeClr val="bg1"/>
                </a:solidFill>
              </a:rPr>
              <a:t>EMPRESAS CUJO LUCRO FICOU IGUAL</a:t>
            </a:r>
          </a:p>
        </p:txBody>
      </p:sp>
      <p:sp>
        <p:nvSpPr>
          <p:cNvPr id="38" name="Retângulo 37"/>
          <p:cNvSpPr/>
          <p:nvPr/>
        </p:nvSpPr>
        <p:spPr>
          <a:xfrm rot="16200000">
            <a:off x="5299180" y="-511293"/>
            <a:ext cx="1289196" cy="11887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>
            <a:hlinkClick r:id="rId9" action="ppaction://hlinksldjump"/>
          </p:cNvPr>
          <p:cNvSpPr/>
          <p:nvPr/>
        </p:nvSpPr>
        <p:spPr>
          <a:xfrm>
            <a:off x="340783" y="4625509"/>
            <a:ext cx="3317170" cy="352427"/>
          </a:xfrm>
          <a:prstGeom prst="rect">
            <a:avLst/>
          </a:prstGeom>
          <a:solidFill>
            <a:srgbClr val="F47968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i="1" dirty="0">
                <a:solidFill>
                  <a:schemeClr val="bg1"/>
                </a:solidFill>
              </a:rPr>
              <a:t>EMPRESAS CUJO LUCRO DIMINUIU</a:t>
            </a:r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05735"/>
              </p:ext>
            </p:extLst>
          </p:nvPr>
        </p:nvGraphicFramePr>
        <p:xfrm>
          <a:off x="104727" y="3523549"/>
          <a:ext cx="11529916" cy="7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3343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67889382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</a:t>
                      </a:r>
                      <a:r>
                        <a:rPr lang="pt-BR" sz="1200" b="1" i="1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MÉDIA</a:t>
                      </a:r>
                      <a:endParaRPr lang="pt-BR" sz="1200" b="1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</a:tbl>
          </a:graphicData>
        </a:graphic>
      </p:graphicFrame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05735"/>
              </p:ext>
            </p:extLst>
          </p:nvPr>
        </p:nvGraphicFramePr>
        <p:xfrm>
          <a:off x="100371" y="5152052"/>
          <a:ext cx="11529916" cy="7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3343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67889382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538767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</a:t>
                      </a:r>
                      <a:r>
                        <a:rPr lang="pt-BR" sz="1200" b="1" i="1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MÉDIA</a:t>
                      </a:r>
                      <a:endParaRPr lang="pt-BR" sz="1200" b="1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61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427251" y="1194643"/>
            <a:ext cx="4897241" cy="5046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Q7. O(a) Sr.(a) acha que a orientação e as ferramentas oferecidas pelo Agente contribuíram para esse aumento? Dê uma nota de 0 a 10.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5469908" y="1269472"/>
            <a:ext cx="6714687" cy="4897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11346315"/>
              </p:ext>
            </p:extLst>
          </p:nvPr>
        </p:nvGraphicFramePr>
        <p:xfrm>
          <a:off x="5606969" y="2015190"/>
          <a:ext cx="6234908" cy="415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CONTRIBUIÇÃO DO NEGÓCIO A NEGÓCIO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O </a:t>
            </a:r>
            <a:r>
              <a:rPr lang="pt-BR" sz="3000" b="1" dirty="0">
                <a:solidFill>
                  <a:srgbClr val="00B050"/>
                </a:solidFill>
              </a:rPr>
              <a:t>AUMENTO DO LUCRO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97584" y="3139798"/>
            <a:ext cx="4496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Observa-se uma </a:t>
            </a:r>
            <a:r>
              <a:rPr lang="pt-BR" sz="2000" b="1" dirty="0">
                <a:solidFill>
                  <a:srgbClr val="FF0000"/>
                </a:solidFill>
              </a:rPr>
              <a:t>diminuição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 na nota média da contribuição do SEBRAE para o aumento do lucro das empresas.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9318" y="6191602"/>
            <a:ext cx="6811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i="1" dirty="0"/>
              <a:t>OBS: O histórico refere-se apenas àquelas empresas que reportaram ter aumentado o lucro no ano de referência da pesquisa, dado que nas edições anteriores esta questão foi aplicada somente a este perfil. </a:t>
            </a:r>
          </a:p>
        </p:txBody>
      </p:sp>
    </p:spTree>
    <p:extLst>
      <p:ext uri="{BB962C8B-B14F-4D97-AF65-F5344CB8AC3E}">
        <p14:creationId xmlns:p14="http://schemas.microsoft.com/office/powerpoint/2010/main" val="4121183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530969" y="1543049"/>
            <a:ext cx="4114714" cy="5036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Grupo 26"/>
          <p:cNvGrpSpPr/>
          <p:nvPr/>
        </p:nvGrpSpPr>
        <p:grpSpPr>
          <a:xfrm>
            <a:off x="1490329" y="3067481"/>
            <a:ext cx="3492000" cy="606104"/>
            <a:chOff x="1490329" y="3067481"/>
            <a:chExt cx="3492000" cy="606104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1490329" y="3067481"/>
              <a:ext cx="3492000" cy="0"/>
            </a:xfrm>
            <a:prstGeom prst="line">
              <a:avLst/>
            </a:prstGeom>
            <a:ln w="19050">
              <a:solidFill>
                <a:srgbClr val="5482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5400000">
              <a:off x="1202701" y="3385585"/>
              <a:ext cx="576000" cy="0"/>
            </a:xfrm>
            <a:prstGeom prst="line">
              <a:avLst/>
            </a:prstGeom>
            <a:ln w="19050">
              <a:solidFill>
                <a:srgbClr val="5482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DISPOSIÇÃO PARA </a:t>
            </a:r>
            <a:r>
              <a:rPr lang="pt-BR" sz="3000" b="1" dirty="0">
                <a:solidFill>
                  <a:srgbClr val="00B0F0"/>
                </a:solidFill>
              </a:rPr>
              <a:t>PAGAR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PELA VISITA DE UM AGENTE 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468224"/>
            <a:chOff x="-19405" y="6389776"/>
            <a:chExt cx="12211405" cy="468224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4616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Q8. O Sr. estaria disposto a pagar pela visita do agente de orientação do SEBRAE? | Q8.1. Se sim, qual o valor médio que você estaria disposto a pagar?</a:t>
              </a:r>
            </a:p>
            <a:p>
              <a:endParaRPr lang="pt-BR" sz="1200" dirty="0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089835" y="84928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09705" y="831295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00124" y="270678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777" y="108894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888" y="124136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166338" y="6249663"/>
            <a:ext cx="967317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1.327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533399" y="1533956"/>
            <a:ext cx="4104000" cy="0"/>
          </a:xfrm>
          <a:prstGeom prst="line">
            <a:avLst/>
          </a:prstGeom>
          <a:ln w="19050">
            <a:solidFill>
              <a:srgbClr val="546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803292980"/>
              </p:ext>
            </p:extLst>
          </p:nvPr>
        </p:nvGraphicFramePr>
        <p:xfrm>
          <a:off x="530969" y="1540516"/>
          <a:ext cx="4168178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4772319" y="1533956"/>
            <a:ext cx="6910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Um em cada três entrevistados se mostrou disposto a pagar pela visita de um agente do SEBRAE. 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3591612" y="6249663"/>
            <a:ext cx="938374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4" y="1286114"/>
            <a:ext cx="756196" cy="756196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4968839" y="2557841"/>
            <a:ext cx="6092930" cy="857672"/>
            <a:chOff x="5101250" y="2528449"/>
            <a:chExt cx="6092930" cy="857672"/>
          </a:xfrm>
        </p:grpSpPr>
        <p:sp>
          <p:nvSpPr>
            <p:cNvPr id="19" name="Retângulo Arredondado 18"/>
            <p:cNvSpPr/>
            <p:nvPr/>
          </p:nvSpPr>
          <p:spPr>
            <a:xfrm>
              <a:off x="5442233" y="2681898"/>
              <a:ext cx="5751947" cy="537551"/>
            </a:xfrm>
            <a:prstGeom prst="roundRect">
              <a:avLst/>
            </a:prstGeom>
            <a:solidFill>
              <a:srgbClr val="76C163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Se sim, qual o valor que estaria disposto a pagar?</a:t>
              </a: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01250" y="2528449"/>
              <a:ext cx="857672" cy="857672"/>
            </a:xfrm>
            <a:prstGeom prst="rect">
              <a:avLst/>
            </a:prstGeom>
          </p:spPr>
        </p:pic>
      </p:grp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471511618"/>
              </p:ext>
            </p:extLst>
          </p:nvPr>
        </p:nvGraphicFramePr>
        <p:xfrm>
          <a:off x="4850141" y="3499840"/>
          <a:ext cx="6553733" cy="290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61992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436640" y="181005"/>
            <a:ext cx="11344275" cy="635314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2" descr="Resultado de imagem para negocio a negoci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5" r="11765" b="37039"/>
          <a:stretch/>
        </p:blipFill>
        <p:spPr bwMode="auto">
          <a:xfrm>
            <a:off x="10353284" y="6018456"/>
            <a:ext cx="1762812" cy="7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/>
          <p:cNvGrpSpPr/>
          <p:nvPr/>
        </p:nvGrpSpPr>
        <p:grpSpPr>
          <a:xfrm>
            <a:off x="5514975" y="371476"/>
            <a:ext cx="6383238" cy="6266118"/>
            <a:chOff x="5541856" y="1033079"/>
            <a:chExt cx="6559271" cy="5741185"/>
          </a:xfrm>
        </p:grpSpPr>
        <p:grpSp>
          <p:nvGrpSpPr>
            <p:cNvPr id="17" name="Agrupar 16"/>
            <p:cNvGrpSpPr/>
            <p:nvPr/>
          </p:nvGrpSpPr>
          <p:grpSpPr>
            <a:xfrm>
              <a:off x="5541856" y="1033079"/>
              <a:ext cx="6559271" cy="5741185"/>
              <a:chOff x="5549774" y="1269378"/>
              <a:chExt cx="6559271" cy="5741185"/>
            </a:xfrm>
          </p:grpSpPr>
          <p:pic>
            <p:nvPicPr>
              <p:cNvPr id="19" name="Imagem 18"/>
              <p:cNvPicPr>
                <a:picLocks noChangeAspect="1"/>
              </p:cNvPicPr>
              <p:nvPr/>
            </p:nvPicPr>
            <p:blipFill rotWithShape="1">
              <a:blip r:embed="rId3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988" b="70157" l="9988" r="89952"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8539"/>
                        </a14:imgEffect>
                        <a14:imgEffect>
                          <a14:saturation sat="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395" t="10081" r="19619" b="28340"/>
              <a:stretch/>
            </p:blipFill>
            <p:spPr>
              <a:xfrm>
                <a:off x="5549774" y="1269378"/>
                <a:ext cx="6107440" cy="5741185"/>
              </a:xfrm>
              <a:prstGeom prst="rect">
                <a:avLst/>
              </a:prstGeom>
            </p:spPr>
          </p:pic>
          <p:grpSp>
            <p:nvGrpSpPr>
              <p:cNvPr id="31" name="Agrupar 30"/>
              <p:cNvGrpSpPr/>
              <p:nvPr/>
            </p:nvGrpSpPr>
            <p:grpSpPr>
              <a:xfrm>
                <a:off x="7010715" y="2608695"/>
                <a:ext cx="5098330" cy="3599551"/>
                <a:chOff x="6762920" y="2214386"/>
                <a:chExt cx="5620789" cy="4096260"/>
              </a:xfrm>
            </p:grpSpPr>
            <p:sp>
              <p:nvSpPr>
                <p:cNvPr id="32" name="CaixaDeTexto 31"/>
                <p:cNvSpPr txBox="1"/>
                <p:nvPr/>
              </p:nvSpPr>
              <p:spPr>
                <a:xfrm>
                  <a:off x="8229600" y="4587519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198</a:t>
                  </a:r>
                </a:p>
              </p:txBody>
            </p:sp>
            <p:sp>
              <p:nvSpPr>
                <p:cNvPr id="35" name="CaixaDeTexto 34"/>
                <p:cNvSpPr txBox="1"/>
                <p:nvPr/>
              </p:nvSpPr>
              <p:spPr>
                <a:xfrm>
                  <a:off x="8509463" y="6021831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200</a:t>
                  </a:r>
                </a:p>
              </p:txBody>
            </p:sp>
            <p:sp>
              <p:nvSpPr>
                <p:cNvPr id="37" name="CaixaDeTexto 36"/>
                <p:cNvSpPr txBox="1"/>
                <p:nvPr/>
              </p:nvSpPr>
              <p:spPr>
                <a:xfrm>
                  <a:off x="9922625" y="4285490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200</a:t>
                  </a:r>
                </a:p>
              </p:txBody>
            </p:sp>
            <p:sp>
              <p:nvSpPr>
                <p:cNvPr id="38" name="CaixaDeTexto 37"/>
                <p:cNvSpPr txBox="1"/>
                <p:nvPr/>
              </p:nvSpPr>
              <p:spPr>
                <a:xfrm>
                  <a:off x="8077200" y="3455146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193</a:t>
                  </a:r>
                </a:p>
              </p:txBody>
            </p:sp>
            <p:sp>
              <p:nvSpPr>
                <p:cNvPr id="41" name="CaixaDeTexto 40"/>
                <p:cNvSpPr txBox="1"/>
                <p:nvPr/>
              </p:nvSpPr>
              <p:spPr>
                <a:xfrm>
                  <a:off x="6902336" y="3188759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195</a:t>
                  </a:r>
                </a:p>
              </p:txBody>
            </p:sp>
            <p:sp>
              <p:nvSpPr>
                <p:cNvPr id="44" name="CaixaDeTexto 43"/>
                <p:cNvSpPr txBox="1"/>
                <p:nvPr/>
              </p:nvSpPr>
              <p:spPr>
                <a:xfrm>
                  <a:off x="10413075" y="3359903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198</a:t>
                  </a:r>
                </a:p>
              </p:txBody>
            </p:sp>
            <p:sp>
              <p:nvSpPr>
                <p:cNvPr id="45" name="CaixaDeTexto 44"/>
                <p:cNvSpPr txBox="1"/>
                <p:nvPr/>
              </p:nvSpPr>
              <p:spPr>
                <a:xfrm>
                  <a:off x="9190724" y="4889791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201</a:t>
                  </a:r>
                </a:p>
              </p:txBody>
            </p:sp>
            <p:sp>
              <p:nvSpPr>
                <p:cNvPr id="46" name="CaixaDeTexto 45"/>
                <p:cNvSpPr txBox="1"/>
                <p:nvPr/>
              </p:nvSpPr>
              <p:spPr>
                <a:xfrm>
                  <a:off x="8565224" y="2281390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196</a:t>
                  </a:r>
                </a:p>
              </p:txBody>
            </p:sp>
            <p:sp>
              <p:nvSpPr>
                <p:cNvPr id="47" name="CaixaDeTexto 46"/>
                <p:cNvSpPr txBox="1"/>
                <p:nvPr/>
              </p:nvSpPr>
              <p:spPr>
                <a:xfrm>
                  <a:off x="9351817" y="3140478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185</a:t>
                  </a:r>
                </a:p>
              </p:txBody>
            </p:sp>
            <p:sp>
              <p:nvSpPr>
                <p:cNvPr id="48" name="CaixaDeTexto 47"/>
                <p:cNvSpPr txBox="1"/>
                <p:nvPr/>
              </p:nvSpPr>
              <p:spPr>
                <a:xfrm>
                  <a:off x="9804514" y="2281119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195</a:t>
                  </a:r>
                </a:p>
              </p:txBody>
            </p:sp>
            <p:sp>
              <p:nvSpPr>
                <p:cNvPr id="49" name="CaixaDeTexto 48"/>
                <p:cNvSpPr txBox="1"/>
                <p:nvPr/>
              </p:nvSpPr>
              <p:spPr>
                <a:xfrm>
                  <a:off x="10756602" y="2266169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193</a:t>
                  </a:r>
                </a:p>
              </p:txBody>
            </p:sp>
            <p:sp>
              <p:nvSpPr>
                <p:cNvPr id="50" name="CaixaDeTexto 49"/>
                <p:cNvSpPr txBox="1"/>
                <p:nvPr/>
              </p:nvSpPr>
              <p:spPr>
                <a:xfrm>
                  <a:off x="10335489" y="2686466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194</a:t>
                  </a:r>
                </a:p>
              </p:txBody>
            </p:sp>
            <p:sp>
              <p:nvSpPr>
                <p:cNvPr id="51" name="CaixaDeTexto 50"/>
                <p:cNvSpPr txBox="1"/>
                <p:nvPr/>
              </p:nvSpPr>
              <p:spPr>
                <a:xfrm>
                  <a:off x="6762920" y="2214386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192</a:t>
                  </a:r>
                </a:p>
              </p:txBody>
            </p:sp>
            <p:sp>
              <p:nvSpPr>
                <p:cNvPr id="52" name="CaixaDeTexto 51"/>
                <p:cNvSpPr txBox="1"/>
                <p:nvPr/>
              </p:nvSpPr>
              <p:spPr>
                <a:xfrm>
                  <a:off x="11467752" y="2214386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191</a:t>
                  </a:r>
                </a:p>
              </p:txBody>
            </p:sp>
            <p:sp>
              <p:nvSpPr>
                <p:cNvPr id="53" name="CaixaDeTexto 52"/>
                <p:cNvSpPr txBox="1"/>
                <p:nvPr/>
              </p:nvSpPr>
              <p:spPr>
                <a:xfrm>
                  <a:off x="11702065" y="2474723"/>
                  <a:ext cx="681644" cy="288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197</a:t>
                  </a:r>
                </a:p>
              </p:txBody>
            </p:sp>
            <p:sp>
              <p:nvSpPr>
                <p:cNvPr id="54" name="CaixaDeTexto 53"/>
                <p:cNvSpPr txBox="1"/>
                <p:nvPr/>
              </p:nvSpPr>
              <p:spPr>
                <a:xfrm>
                  <a:off x="11702065" y="2735060"/>
                  <a:ext cx="681644" cy="288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117</a:t>
                  </a:r>
                </a:p>
              </p:txBody>
            </p:sp>
            <p:sp>
              <p:nvSpPr>
                <p:cNvPr id="56" name="CaixaDeTexto 55"/>
                <p:cNvSpPr txBox="1"/>
                <p:nvPr/>
              </p:nvSpPr>
              <p:spPr>
                <a:xfrm>
                  <a:off x="11371811" y="3309304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193</a:t>
                  </a:r>
                </a:p>
              </p:txBody>
            </p:sp>
            <p:sp>
              <p:nvSpPr>
                <p:cNvPr id="57" name="CaixaDeTexto 56"/>
                <p:cNvSpPr txBox="1"/>
                <p:nvPr/>
              </p:nvSpPr>
              <p:spPr>
                <a:xfrm>
                  <a:off x="10830477" y="4614033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196</a:t>
                  </a:r>
                </a:p>
              </p:txBody>
            </p:sp>
            <p:sp>
              <p:nvSpPr>
                <p:cNvPr id="58" name="CaixaDeTexto 57"/>
                <p:cNvSpPr txBox="1"/>
                <p:nvPr/>
              </p:nvSpPr>
              <p:spPr>
                <a:xfrm>
                  <a:off x="10559932" y="5024561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200</a:t>
                  </a:r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8830791" y="1536655"/>
              <a:ext cx="618284" cy="2537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pt-BR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5888" y="0"/>
            <a:ext cx="551497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513147" y="3300367"/>
            <a:ext cx="1080000" cy="1187737"/>
            <a:chOff x="1904451" y="1954535"/>
            <a:chExt cx="1080000" cy="1187737"/>
          </a:xfrm>
        </p:grpSpPr>
        <p:pic>
          <p:nvPicPr>
            <p:cNvPr id="61" name="Imagem 60"/>
            <p:cNvPicPr>
              <a:picLocks noChangeAspect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4137" y="2099268"/>
              <a:ext cx="636592" cy="1043004"/>
            </a:xfrm>
            <a:prstGeom prst="rect">
              <a:avLst/>
            </a:prstGeom>
          </p:spPr>
        </p:pic>
        <p:sp>
          <p:nvSpPr>
            <p:cNvPr id="64" name="Elipse 63"/>
            <p:cNvSpPr/>
            <p:nvPr/>
          </p:nvSpPr>
          <p:spPr>
            <a:xfrm>
              <a:off x="1904451" y="1954535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531129" y="1920537"/>
            <a:ext cx="1080000" cy="1103932"/>
            <a:chOff x="549643" y="1954535"/>
            <a:chExt cx="1080000" cy="1103932"/>
          </a:xfrm>
        </p:grpSpPr>
        <p:pic>
          <p:nvPicPr>
            <p:cNvPr id="62" name="Imagem 61"/>
            <p:cNvPicPr>
              <a:picLocks noChangeAspect="1"/>
            </p:cNvPicPr>
            <p:nvPr/>
          </p:nvPicPr>
          <p:blipFill>
            <a:blip r:embed="rId6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922" y="2142325"/>
              <a:ext cx="670509" cy="916142"/>
            </a:xfrm>
            <a:prstGeom prst="rect">
              <a:avLst/>
            </a:prstGeom>
          </p:spPr>
        </p:pic>
        <p:sp>
          <p:nvSpPr>
            <p:cNvPr id="65" name="Elipse 64"/>
            <p:cNvSpPr/>
            <p:nvPr/>
          </p:nvSpPr>
          <p:spPr>
            <a:xfrm>
              <a:off x="549643" y="1954535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47982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DISTRIBUIÇÃO DA AMOSTRA</a:t>
            </a:r>
          </a:p>
          <a:p>
            <a:r>
              <a:rPr lang="pt-BR" sz="2500" i="1" dirty="0">
                <a:solidFill>
                  <a:schemeClr val="bg1"/>
                </a:solidFill>
              </a:rPr>
              <a:t>Pesquisa Negócio a Negócio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781925" y="2116753"/>
            <a:ext cx="1453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2.126</a:t>
            </a:r>
          </a:p>
          <a:p>
            <a:r>
              <a:rPr lang="pt-BR" b="1" dirty="0">
                <a:solidFill>
                  <a:schemeClr val="bg1"/>
                </a:solidFill>
              </a:rPr>
              <a:t>ENTREVISTAS</a:t>
            </a:r>
            <a:endParaRPr lang="pt-BR" dirty="0"/>
          </a:p>
        </p:txBody>
      </p:sp>
      <p:sp>
        <p:nvSpPr>
          <p:cNvPr id="66" name="Retângulo 65"/>
          <p:cNvSpPr/>
          <p:nvPr/>
        </p:nvSpPr>
        <p:spPr>
          <a:xfrm>
            <a:off x="1781925" y="3445100"/>
            <a:ext cx="1453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1.508</a:t>
            </a:r>
          </a:p>
          <a:p>
            <a:r>
              <a:rPr lang="pt-BR" b="1" dirty="0">
                <a:solidFill>
                  <a:schemeClr val="bg1"/>
                </a:solidFill>
              </a:rPr>
              <a:t>ENTREVISTAS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468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61568" y="-2262534"/>
            <a:ext cx="5261468" cy="12184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987325" y="833671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907195" y="81567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97614" y="255061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2585" y="93573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508" y="111862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Q8. O(a) Sr.(a) acha que a orientação e as ferramentas oferecidas pelo Agente contribuíram para esse aumento? Dê uma nota de 0 a 10.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382921310"/>
              </p:ext>
            </p:extLst>
          </p:nvPr>
        </p:nvGraphicFramePr>
        <p:xfrm>
          <a:off x="341829" y="1716837"/>
          <a:ext cx="10382777" cy="45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609686" y="141173"/>
            <a:ext cx="8144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DISPOSIÇÃO PARA </a:t>
            </a:r>
            <a:r>
              <a:rPr lang="pt-BR" sz="3000" b="1" dirty="0">
                <a:solidFill>
                  <a:srgbClr val="00B0F0"/>
                </a:solidFill>
              </a:rPr>
              <a:t>PAGAR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PELA VISITA DE UM AGENTE DO SEBRAE </a:t>
            </a:r>
            <a:r>
              <a:rPr lang="pt-BR" sz="1100" i="1" dirty="0">
                <a:solidFill>
                  <a:srgbClr val="203864"/>
                </a:solidFill>
              </a:rPr>
              <a:t>- % de respostas “sim”</a:t>
            </a:r>
            <a:endParaRPr lang="pt-BR" sz="11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11219543" y="6598270"/>
            <a:ext cx="926548" cy="25972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739" y="1392834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48779"/>
              </p:ext>
            </p:extLst>
          </p:nvPr>
        </p:nvGraphicFramePr>
        <p:xfrm>
          <a:off x="11090366" y="2217525"/>
          <a:ext cx="862402" cy="3948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496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60906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</a:tbl>
          </a:graphicData>
        </a:graphic>
      </p:graphicFrame>
      <p:pic>
        <p:nvPicPr>
          <p:cNvPr id="19" name="Imagem 18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0369" y="1821341"/>
            <a:ext cx="282979" cy="2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3744393" y="-2130812"/>
            <a:ext cx="5067302" cy="118678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EM </a:t>
            </a:r>
            <a:r>
              <a:rPr lang="pt-BR" sz="3000" b="1" dirty="0">
                <a:solidFill>
                  <a:srgbClr val="00B0F0"/>
                </a:solidFill>
              </a:rPr>
              <a:t>OUTROS SERVIÇOS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Q9. A partir da visita do Agente, quais grupos de atendimento do SEBRAE abaixo desperta seu interesse?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61770" y="6592194"/>
            <a:ext cx="1050058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172691441"/>
              </p:ext>
            </p:extLst>
          </p:nvPr>
        </p:nvGraphicFramePr>
        <p:xfrm>
          <a:off x="566059" y="1524001"/>
          <a:ext cx="11292114" cy="476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46555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Q9. A partir da visita do Agente, quais grupos de atendimento do SEBRAE abaixo desperta seu interesse?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EM </a:t>
            </a:r>
            <a:r>
              <a:rPr lang="pt-BR" sz="3000" b="1" dirty="0">
                <a:solidFill>
                  <a:srgbClr val="00B0F0"/>
                </a:solidFill>
              </a:rPr>
              <a:t>OUTROS SERVIÇOS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91815"/>
              </p:ext>
            </p:extLst>
          </p:nvPr>
        </p:nvGraphicFramePr>
        <p:xfrm>
          <a:off x="82957" y="1596563"/>
          <a:ext cx="11731671" cy="4578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328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</a:tblGrid>
              <a:tr h="510254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Cursos presenciais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Cursos online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Palestras e vídeos </a:t>
                      </a:r>
                    </a:p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disponibilizados na internet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Artigos disponibilizados </a:t>
                      </a:r>
                    </a:p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 internet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Consultoria online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142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Consultoria presencial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14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Outro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88773"/>
                  </a:ext>
                </a:extLst>
              </a:tr>
            </a:tbl>
          </a:graphicData>
        </a:graphic>
      </p:graphicFrame>
      <p:sp>
        <p:nvSpPr>
          <p:cNvPr id="17" name="Retângulo Arredondado 48"/>
          <p:cNvSpPr/>
          <p:nvPr/>
        </p:nvSpPr>
        <p:spPr>
          <a:xfrm>
            <a:off x="11061770" y="6592194"/>
            <a:ext cx="1050058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</p:spTree>
    <p:extLst>
      <p:ext uri="{BB962C8B-B14F-4D97-AF65-F5344CB8AC3E}">
        <p14:creationId xmlns:p14="http://schemas.microsoft.com/office/powerpoint/2010/main" val="2363269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edondar Retângulo no Mesmo Canto Lateral 22"/>
          <p:cNvSpPr/>
          <p:nvPr/>
        </p:nvSpPr>
        <p:spPr>
          <a:xfrm rot="16200000">
            <a:off x="3717012" y="-2154058"/>
            <a:ext cx="5067302" cy="118678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Q9. A partir da visita do Agente, quais grupos de atendimento do SEBRAE abaixo desperta seu interesse?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EM </a:t>
            </a:r>
            <a:r>
              <a:rPr lang="pt-BR" sz="3000" b="1" dirty="0">
                <a:solidFill>
                  <a:srgbClr val="00B0F0"/>
                </a:solidFill>
              </a:rPr>
              <a:t>OUTROS SERVIÇOS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683949686"/>
              </p:ext>
            </p:extLst>
          </p:nvPr>
        </p:nvGraphicFramePr>
        <p:xfrm>
          <a:off x="348343" y="1465944"/>
          <a:ext cx="11836252" cy="484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20737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3744393" y="-2130812"/>
            <a:ext cx="5067302" cy="118678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MEIO PELO QUAL </a:t>
            </a:r>
            <a:r>
              <a:rPr lang="pt-BR" sz="3000" b="1" dirty="0">
                <a:solidFill>
                  <a:srgbClr val="00B0F0"/>
                </a:solidFill>
              </a:rPr>
              <a:t>BUSCA INFORMAÇÕES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SOBRE PRODUTOS/SERVIÇOS 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Q10. Quando quer ter alguma informação sobre produtos e serviços do SEBRAE, qual o meio que você utiliza?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88023" y="6602368"/>
            <a:ext cx="102380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519321522"/>
              </p:ext>
            </p:extLst>
          </p:nvPr>
        </p:nvGraphicFramePr>
        <p:xfrm>
          <a:off x="627822" y="1542957"/>
          <a:ext cx="11487978" cy="465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Retângulo 18"/>
          <p:cNvSpPr/>
          <p:nvPr/>
        </p:nvSpPr>
        <p:spPr>
          <a:xfrm>
            <a:off x="2612572" y="1763877"/>
            <a:ext cx="88827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O site do SEBRAE é a alternativa mobilizada mais frequentemente quando os entrevistados buscam informações sobre produtos e serviços da instituição.</a:t>
            </a:r>
          </a:p>
        </p:txBody>
      </p:sp>
    </p:spTree>
    <p:extLst>
      <p:ext uri="{BB962C8B-B14F-4D97-AF65-F5344CB8AC3E}">
        <p14:creationId xmlns:p14="http://schemas.microsoft.com/office/powerpoint/2010/main" val="1257251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Q10. Quando quer ter alguma informação sobre produtos e serviços do SEBRAE, qual o meio que você utiliza?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MEIO PELO QUAL </a:t>
            </a:r>
            <a:r>
              <a:rPr lang="pt-BR" sz="3000" b="1" dirty="0">
                <a:solidFill>
                  <a:srgbClr val="00B0F0"/>
                </a:solidFill>
              </a:rPr>
              <a:t>BUSCA INFORMAÇÕES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SOBRE PRODUTOS/SERVIÇOS 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11088023" y="6602368"/>
            <a:ext cx="102380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59352"/>
              </p:ext>
            </p:extLst>
          </p:nvPr>
        </p:nvGraphicFramePr>
        <p:xfrm>
          <a:off x="82957" y="1625599"/>
          <a:ext cx="11833277" cy="4746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6357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476680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</a:tblGrid>
              <a:tr h="593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593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Procura no site do SEBRAE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593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Vai até ao SEBRAE </a:t>
                      </a:r>
                    </a:p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presencialmente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593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Não costuma procurar o </a:t>
                      </a:r>
                    </a:p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SEBRAE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593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Entra em contato direto com agente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593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Liga para central 0800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14255"/>
                  </a:ext>
                </a:extLst>
              </a:tr>
              <a:tr h="593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Procura na página do SEBRAE </a:t>
                      </a:r>
                    </a:p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Facebook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14559"/>
                  </a:ext>
                </a:extLst>
              </a:tr>
              <a:tr h="593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Não sabe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88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843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edondar Retângulo no Mesmo Canto Lateral 22"/>
          <p:cNvSpPr/>
          <p:nvPr/>
        </p:nvSpPr>
        <p:spPr>
          <a:xfrm rot="16200000">
            <a:off x="3637090" y="-2074135"/>
            <a:ext cx="5227148" cy="118678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Q10. Quando quer ter alguma informação sobre produtos e serviços do SEBRAE, qual o meio que você utiliza?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MEIO PELO QUAL </a:t>
            </a:r>
            <a:r>
              <a:rPr lang="pt-BR" sz="3000" b="1" dirty="0">
                <a:solidFill>
                  <a:srgbClr val="00B0F0"/>
                </a:solidFill>
              </a:rPr>
              <a:t>BUSCA INFORMAÇÕES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SOBRE PRODUTOS/SERVIÇOS 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2846747539"/>
              </p:ext>
            </p:extLst>
          </p:nvPr>
        </p:nvGraphicFramePr>
        <p:xfrm>
          <a:off x="436641" y="1364343"/>
          <a:ext cx="1167916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47975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edondar Retângulo no Mesmo Canto Lateral 25"/>
          <p:cNvSpPr/>
          <p:nvPr/>
        </p:nvSpPr>
        <p:spPr>
          <a:xfrm rot="16200000">
            <a:off x="2144842" y="-458961"/>
            <a:ext cx="5062450" cy="869032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RECOMENDAÇÃO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DA VISITA DO SEBRAE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OUTROS EMPRESÁRIOS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Q11. O Sr.(a) recomendaria a visita do SEBRAE para outros empresários? Dê um nota de 0 a 10.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36522511"/>
              </p:ext>
            </p:extLst>
          </p:nvPr>
        </p:nvGraphicFramePr>
        <p:xfrm>
          <a:off x="676764" y="2517544"/>
          <a:ext cx="8352928" cy="37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Retângulo 42"/>
          <p:cNvSpPr/>
          <p:nvPr/>
        </p:nvSpPr>
        <p:spPr>
          <a:xfrm>
            <a:off x="9092185" y="1348918"/>
            <a:ext cx="3110273" cy="5067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9699454" y="3024343"/>
            <a:ext cx="2057585" cy="2921902"/>
            <a:chOff x="9574885" y="2791343"/>
            <a:chExt cx="2057585" cy="292190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7288" y="2875020"/>
              <a:ext cx="540000" cy="540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6648" y="3977915"/>
              <a:ext cx="540000" cy="54000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4885" y="5061477"/>
              <a:ext cx="540000" cy="540000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10165182" y="2791343"/>
              <a:ext cx="124938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altas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80,6%</a:t>
              </a: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10148409" y="3886918"/>
              <a:ext cx="148406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médias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13,4%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10165182" y="4974581"/>
              <a:ext cx="139711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baixas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6,0%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45612" y="1609603"/>
            <a:ext cx="1756022" cy="907941"/>
            <a:chOff x="10102898" y="1604743"/>
            <a:chExt cx="1756022" cy="907941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1338" y="1669693"/>
              <a:ext cx="737582" cy="764739"/>
            </a:xfrm>
            <a:prstGeom prst="rect">
              <a:avLst/>
            </a:prstGeom>
          </p:spPr>
        </p:pic>
        <p:sp>
          <p:nvSpPr>
            <p:cNvPr id="50" name="Retângulo 49"/>
            <p:cNvSpPr/>
            <p:nvPr/>
          </p:nvSpPr>
          <p:spPr>
            <a:xfrm>
              <a:off x="10102898" y="1604743"/>
              <a:ext cx="982961" cy="907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b="1" dirty="0">
                  <a:solidFill>
                    <a:schemeClr val="bg1"/>
                  </a:solidFill>
                </a:rPr>
                <a:t>NPS</a:t>
              </a:r>
            </a:p>
            <a:p>
              <a:pPr algn="r"/>
              <a:r>
                <a:rPr lang="pt-BR" sz="35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74,6</a:t>
              </a:r>
            </a:p>
          </p:txBody>
        </p:sp>
      </p:grpSp>
      <p:cxnSp>
        <p:nvCxnSpPr>
          <p:cNvPr id="34" name="Conector reto 33"/>
          <p:cNvCxnSpPr/>
          <p:nvPr/>
        </p:nvCxnSpPr>
        <p:spPr>
          <a:xfrm>
            <a:off x="795906" y="5045360"/>
            <a:ext cx="504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795906" y="5045360"/>
            <a:ext cx="0" cy="14401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5839206" y="5045360"/>
            <a:ext cx="0" cy="14401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" action="ppaction://noaction"/>
          </p:cNvPr>
          <p:cNvSpPr/>
          <p:nvPr/>
        </p:nvSpPr>
        <p:spPr>
          <a:xfrm>
            <a:off x="1382929" y="4604458"/>
            <a:ext cx="3136845" cy="508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Por qual motivo atribuiu tal nota?</a:t>
            </a:r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1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74" y="4104829"/>
            <a:ext cx="909311" cy="909311"/>
          </a:xfrm>
          <a:prstGeom prst="rect">
            <a:avLst/>
          </a:prstGeom>
        </p:spPr>
      </p:pic>
      <p:sp>
        <p:nvSpPr>
          <p:cNvPr id="40" name="Retângulo 39">
            <a:hlinkClick r:id="rId17" action="ppaction://hlinksldjump"/>
          </p:cNvPr>
          <p:cNvSpPr/>
          <p:nvPr/>
        </p:nvSpPr>
        <p:spPr>
          <a:xfrm>
            <a:off x="858400" y="5138821"/>
            <a:ext cx="432048" cy="2701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Ver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95906" y="1809031"/>
            <a:ext cx="6910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O </a:t>
            </a:r>
            <a:r>
              <a:rPr lang="pt-BR" sz="2000" b="1" dirty="0">
                <a:solidFill>
                  <a:schemeClr val="accent1"/>
                </a:solidFill>
              </a:rPr>
              <a:t>NPS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 do Negócio a Negócio alcançou o índice de </a:t>
            </a:r>
            <a:r>
              <a:rPr lang="pt-BR" sz="2000" b="1" dirty="0">
                <a:solidFill>
                  <a:schemeClr val="accent1"/>
                </a:solidFill>
              </a:rPr>
              <a:t>74,6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pt-BR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Cerca de 4 em cada 5 entrevistados atribuíram </a:t>
            </a:r>
            <a:r>
              <a:rPr lang="pt-BR" b="1" dirty="0">
                <a:solidFill>
                  <a:schemeClr val="accent1"/>
                </a:solidFill>
              </a:rPr>
              <a:t>notas altas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para a probabilidade de recomendar a visita do SEBRAE para outros empresários. </a:t>
            </a:r>
          </a:p>
        </p:txBody>
      </p:sp>
      <p:sp>
        <p:nvSpPr>
          <p:cNvPr id="41" name="Retângulo Arredondado 40"/>
          <p:cNvSpPr/>
          <p:nvPr/>
        </p:nvSpPr>
        <p:spPr>
          <a:xfrm>
            <a:off x="10718276" y="6607727"/>
            <a:ext cx="1393552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3.133| NS: 14</a:t>
            </a:r>
          </a:p>
        </p:txBody>
      </p:sp>
    </p:spTree>
    <p:extLst>
      <p:ext uri="{BB962C8B-B14F-4D97-AF65-F5344CB8AC3E}">
        <p14:creationId xmlns:p14="http://schemas.microsoft.com/office/powerpoint/2010/main" val="4115841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09686" y="141173"/>
            <a:ext cx="816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MOTIVOS PARA </a:t>
            </a:r>
            <a:r>
              <a:rPr lang="pt-BR" sz="3000" b="1" dirty="0">
                <a:solidFill>
                  <a:schemeClr val="accent1"/>
                </a:solidFill>
              </a:rPr>
              <a:t>ATRIBUIR NOTAS BAIXAS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A RECOMENDAÇÃO DO SEBRAE</a:t>
            </a:r>
            <a:endParaRPr lang="pt-BR" sz="1500" b="1" i="1" dirty="0">
              <a:solidFill>
                <a:srgbClr val="203864"/>
              </a:solidFill>
            </a:endParaRPr>
          </a:p>
        </p:txBody>
      </p:sp>
      <p:sp>
        <p:nvSpPr>
          <p:cNvPr id="9" name="Arredondar Retângulo no Mesmo Canto Lateral 8"/>
          <p:cNvSpPr/>
          <p:nvPr/>
        </p:nvSpPr>
        <p:spPr>
          <a:xfrm rot="16200000">
            <a:off x="3640516" y="-1936606"/>
            <a:ext cx="5206101" cy="11613854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734252398"/>
              </p:ext>
            </p:extLst>
          </p:nvPr>
        </p:nvGraphicFramePr>
        <p:xfrm>
          <a:off x="587222" y="1146629"/>
          <a:ext cx="11312688" cy="537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to 10"/>
          <p:cNvCxnSpPr/>
          <p:nvPr/>
        </p:nvCxnSpPr>
        <p:spPr>
          <a:xfrm>
            <a:off x="12152104" y="1256384"/>
            <a:ext cx="0" cy="5220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2050494" y="1256384"/>
            <a:ext cx="0" cy="5220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Agrupar 12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14" name="CaixaDeTexto 13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Q12 Por qual motivo atribuiu esta nota? (Apenas quem atribuiu notas entre 0 e 6)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Arredondado 15"/>
          <p:cNvSpPr/>
          <p:nvPr/>
        </p:nvSpPr>
        <p:spPr>
          <a:xfrm>
            <a:off x="11274458" y="6607727"/>
            <a:ext cx="83737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122</a:t>
            </a:r>
          </a:p>
        </p:txBody>
      </p:sp>
    </p:spTree>
    <p:extLst>
      <p:ext uri="{BB962C8B-B14F-4D97-AF65-F5344CB8AC3E}">
        <p14:creationId xmlns:p14="http://schemas.microsoft.com/office/powerpoint/2010/main" val="2913626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61568" y="-2262534"/>
            <a:ext cx="5261468" cy="12184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Q11. O Sr.(a) recomendaria a visita do SEBRAE para outros empresários? Dê um nota de 0 a 10.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738065195"/>
              </p:ext>
            </p:extLst>
          </p:nvPr>
        </p:nvGraphicFramePr>
        <p:xfrm>
          <a:off x="319314" y="1769089"/>
          <a:ext cx="10508344" cy="45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RECOMENDAÇÃO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DA VISITA DO SEBRAE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OUTROS EMPRESÁRIOS </a:t>
            </a:r>
            <a:r>
              <a:rPr lang="pt-BR" sz="1500" b="1" i="1" dirty="0">
                <a:solidFill>
                  <a:srgbClr val="203864"/>
                </a:solidFill>
              </a:rPr>
              <a:t>– NPS</a:t>
            </a:r>
          </a:p>
        </p:txBody>
      </p:sp>
      <p:sp>
        <p:nvSpPr>
          <p:cNvPr id="25" name="Retângulo Arredondado 24"/>
          <p:cNvSpPr/>
          <p:nvPr/>
        </p:nvSpPr>
        <p:spPr>
          <a:xfrm>
            <a:off x="10718276" y="6607727"/>
            <a:ext cx="1393552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3.133| NS: 14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059" y="1514753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68313"/>
              </p:ext>
            </p:extLst>
          </p:nvPr>
        </p:nvGraphicFramePr>
        <p:xfrm>
          <a:off x="11181763" y="2353938"/>
          <a:ext cx="762296" cy="3625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</a:tbl>
          </a:graphicData>
        </a:graphic>
      </p:graphicFrame>
      <p:pic>
        <p:nvPicPr>
          <p:cNvPr id="40" name="Imagem 39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0689" y="1943260"/>
            <a:ext cx="282979" cy="2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06543"/>
            <a:ext cx="7804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B0F0"/>
                </a:solidFill>
              </a:rPr>
              <a:t>RECEBEU AGENTE DE ORIENTAÇÃO </a:t>
            </a:r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DO NEGÓCIO A NEGÓCIO NA EMPRESA?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0" y="6389776"/>
            <a:ext cx="12204000" cy="468224"/>
            <a:chOff x="-19405" y="6389776"/>
            <a:chExt cx="12204000" cy="468224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0662805" cy="4616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F1. Consta nos nossos registros que o(a) </a:t>
              </a:r>
              <a:r>
                <a:rPr lang="pt-BR" sz="1200" dirty="0" err="1"/>
                <a:t>Sr</a:t>
              </a:r>
              <a:r>
                <a:rPr lang="pt-BR" sz="1200" dirty="0"/>
                <a:t>(a)/sua empresa foi atendido(a) pelo Sebrae com o Programa Negócio a Negócio (Elos/Sebrae com Você/ Sebrae na sua Empresa) em 2019. O(A) </a:t>
              </a:r>
              <a:r>
                <a:rPr lang="pt-BR" sz="1200" dirty="0" err="1"/>
                <a:t>sr</a:t>
              </a:r>
              <a:r>
                <a:rPr lang="pt-BR" sz="1200" dirty="0"/>
                <a:t>(a) se recorda de ter recebido um agente de orientação do Sebrae em sua empresa?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tângulo 12"/>
          <p:cNvSpPr/>
          <p:nvPr/>
        </p:nvSpPr>
        <p:spPr>
          <a:xfrm>
            <a:off x="5657008" y="1216773"/>
            <a:ext cx="6554965" cy="5067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61770" y="6455717"/>
            <a:ext cx="1067997" cy="342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3.634</a:t>
            </a:r>
          </a:p>
        </p:txBody>
      </p:sp>
      <p:cxnSp>
        <p:nvCxnSpPr>
          <p:cNvPr id="61" name="Conector de Seta Reta 60"/>
          <p:cNvCxnSpPr/>
          <p:nvPr/>
        </p:nvCxnSpPr>
        <p:spPr>
          <a:xfrm>
            <a:off x="9617316" y="5020758"/>
            <a:ext cx="316" cy="720000"/>
          </a:xfrm>
          <a:prstGeom prst="straightConnector1">
            <a:avLst/>
          </a:prstGeom>
          <a:ln w="57150">
            <a:solidFill>
              <a:schemeClr val="bg1">
                <a:alpha val="58824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550720021"/>
              </p:ext>
            </p:extLst>
          </p:nvPr>
        </p:nvGraphicFramePr>
        <p:xfrm>
          <a:off x="5734050" y="1428751"/>
          <a:ext cx="6229351" cy="402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9" name="Conector de Seta Reta 68"/>
          <p:cNvCxnSpPr/>
          <p:nvPr/>
        </p:nvCxnSpPr>
        <p:spPr>
          <a:xfrm>
            <a:off x="11116141" y="4995470"/>
            <a:ext cx="316" cy="720000"/>
          </a:xfrm>
          <a:prstGeom prst="straightConnector1">
            <a:avLst/>
          </a:prstGeom>
          <a:ln w="57150">
            <a:solidFill>
              <a:schemeClr val="bg1">
                <a:alpha val="58824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>
            <a:off x="6611996" y="5245538"/>
            <a:ext cx="316" cy="504000"/>
          </a:xfrm>
          <a:prstGeom prst="straightConnector1">
            <a:avLst/>
          </a:prstGeom>
          <a:ln w="57150">
            <a:solidFill>
              <a:schemeClr val="bg1">
                <a:alpha val="58824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>
            <a:off x="8110505" y="5429861"/>
            <a:ext cx="316" cy="324000"/>
          </a:xfrm>
          <a:prstGeom prst="straightConnector1">
            <a:avLst/>
          </a:prstGeom>
          <a:ln w="57150">
            <a:solidFill>
              <a:schemeClr val="bg1">
                <a:alpha val="58824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49"/>
          <p:cNvSpPr/>
          <p:nvPr/>
        </p:nvSpPr>
        <p:spPr>
          <a:xfrm>
            <a:off x="7566095" y="5815831"/>
            <a:ext cx="1067997" cy="3429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bg1"/>
                </a:solidFill>
              </a:rPr>
              <a:t>BLOCO B</a:t>
            </a:r>
          </a:p>
        </p:txBody>
      </p:sp>
      <p:sp>
        <p:nvSpPr>
          <p:cNvPr id="51" name="Retângulo Arredondado 50"/>
          <p:cNvSpPr/>
          <p:nvPr/>
        </p:nvSpPr>
        <p:spPr>
          <a:xfrm>
            <a:off x="9241753" y="5815831"/>
            <a:ext cx="2273972" cy="3429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bg1"/>
                </a:solidFill>
              </a:rPr>
              <a:t>BLOCO C</a:t>
            </a:r>
          </a:p>
        </p:txBody>
      </p:sp>
      <p:sp>
        <p:nvSpPr>
          <p:cNvPr id="52" name="Retângulo Arredondado 51"/>
          <p:cNvSpPr/>
          <p:nvPr/>
        </p:nvSpPr>
        <p:spPr>
          <a:xfrm>
            <a:off x="6095822" y="5817229"/>
            <a:ext cx="1067997" cy="3429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bg1"/>
                </a:solidFill>
              </a:rPr>
              <a:t>BLOCO A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1057274" y="2619375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FFFF</a:t>
            </a:r>
          </a:p>
        </p:txBody>
      </p:sp>
      <p:sp>
        <p:nvSpPr>
          <p:cNvPr id="27" name="Arredondar Retângulo no Mesmo Canto Lateral 26"/>
          <p:cNvSpPr/>
          <p:nvPr/>
        </p:nvSpPr>
        <p:spPr>
          <a:xfrm rot="16200000">
            <a:off x="561230" y="1205600"/>
            <a:ext cx="5067302" cy="5046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900520" y="2630006"/>
            <a:ext cx="4410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rgbClr val="1F4E79"/>
                </a:solidFill>
              </a:rPr>
              <a:t>Quase 90% dos entrevistados foram atendidos pelo Programa Negócio a Negócio em 2019.</a:t>
            </a:r>
          </a:p>
        </p:txBody>
      </p:sp>
    </p:spTree>
    <p:extLst>
      <p:ext uri="{BB962C8B-B14F-4D97-AF65-F5344CB8AC3E}">
        <p14:creationId xmlns:p14="http://schemas.microsoft.com/office/powerpoint/2010/main" val="1912852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333907" y="1279674"/>
            <a:ext cx="5067302" cy="5046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Q11. O Sr.(a) recomendaria a visita do SEBRAE para outros empresários? Dê um nota de 0 a 10.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5469908" y="1269472"/>
            <a:ext cx="6714687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899076440"/>
              </p:ext>
            </p:extLst>
          </p:nvPr>
        </p:nvGraphicFramePr>
        <p:xfrm>
          <a:off x="5747657" y="1538514"/>
          <a:ext cx="6234908" cy="483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RECOMENDAÇÃO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DA VISITA DO SEBRAE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OUTROS EMPRESÁRIOS </a:t>
            </a:r>
            <a:r>
              <a:rPr lang="pt-BR" sz="1500" b="1" i="1" dirty="0">
                <a:solidFill>
                  <a:srgbClr val="203864"/>
                </a:solidFill>
              </a:rPr>
              <a:t>– NPS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96686" y="2588105"/>
            <a:ext cx="4585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O índice de recomendação do SEBRAE apresentou, na atual edição da pesquisa, o resultado mais baixo da série histórica: 74,6.</a:t>
            </a:r>
            <a:endParaRPr lang="pt-BR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12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3744393" y="-2130812"/>
            <a:ext cx="5067302" cy="118678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FERRAMENTAS UTILIZADAS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NA EMPRESA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13  Você usa na sua empresa alguma das ferramentas abaixo?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14002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33872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24291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944" y="107409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055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61770" y="6606708"/>
            <a:ext cx="1050058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172691441"/>
              </p:ext>
            </p:extLst>
          </p:nvPr>
        </p:nvGraphicFramePr>
        <p:xfrm>
          <a:off x="566059" y="1335313"/>
          <a:ext cx="11292114" cy="50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46555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28516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48386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38805" y="269193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776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699" y="125994"/>
            <a:ext cx="731583" cy="731583"/>
          </a:xfrm>
          <a:prstGeom prst="rect">
            <a:avLst/>
          </a:prstGeom>
        </p:spPr>
      </p:pic>
      <p:grpSp>
        <p:nvGrpSpPr>
          <p:cNvPr id="4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13  Você usa na sua empresa alguma das ferramentas abaixo?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FERRAMENTAS UTILIZADAS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NA EMPRESA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91815"/>
              </p:ext>
            </p:extLst>
          </p:nvPr>
        </p:nvGraphicFramePr>
        <p:xfrm>
          <a:off x="271643" y="1248233"/>
          <a:ext cx="11731673" cy="5239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6243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423970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</a:tblGrid>
              <a:tr h="396763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419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Plataformas na internet para achar fornecedores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419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Aplicativo/sistema de controle de vendas e estoque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5318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Arquiva os documentos da empresa em nuvem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5318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CRM: relacionamento com clientes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419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Aplicativo/sistema de software financeiro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14255"/>
                  </a:ext>
                </a:extLst>
              </a:tr>
              <a:tr h="419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Aplicativo/sistema de organização e divisão de tarefas com a equipe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Sistema de Automação de email marketing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Aplicativo/sistema de Plano de negócios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Aplicativo/sistema para Gestão do tempo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Softwares de pesquisa com clientes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Aplicativo/sistema para controle de ponto de funcionários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14559"/>
                  </a:ext>
                </a:extLst>
              </a:tr>
            </a:tbl>
          </a:graphicData>
        </a:graphic>
      </p:graphicFrame>
      <p:sp>
        <p:nvSpPr>
          <p:cNvPr id="17" name="Retângulo Arredondado 48"/>
          <p:cNvSpPr/>
          <p:nvPr/>
        </p:nvSpPr>
        <p:spPr>
          <a:xfrm>
            <a:off x="11061770" y="6606708"/>
            <a:ext cx="1050058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</p:spTree>
    <p:extLst>
      <p:ext uri="{BB962C8B-B14F-4D97-AF65-F5344CB8AC3E}">
        <p14:creationId xmlns:p14="http://schemas.microsoft.com/office/powerpoint/2010/main" val="2363269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1412121" y="201461"/>
            <a:ext cx="5067302" cy="720331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7620001" y="1269472"/>
            <a:ext cx="4564594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PRESENÇA DIGITAL NA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EMPRESA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14  Sobre presença digital na sua empresa: 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14002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33872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24291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944" y="107409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055" y="122651"/>
            <a:ext cx="731583" cy="731583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172691441"/>
              </p:ext>
            </p:extLst>
          </p:nvPr>
        </p:nvGraphicFramePr>
        <p:xfrm>
          <a:off x="406401" y="1524001"/>
          <a:ext cx="7112000" cy="476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7765951" y="1644676"/>
            <a:ext cx="41212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Quase 90% das empresas usam </a:t>
            </a:r>
            <a:r>
              <a:rPr lang="pt-BR" sz="2200" b="1" i="1" dirty="0" err="1">
                <a:solidFill>
                  <a:schemeClr val="accent5">
                    <a:lumMod val="50000"/>
                  </a:schemeClr>
                </a:solidFill>
              </a:rPr>
              <a:t>WhatsApp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 para interagir com clientes.</a:t>
            </a:r>
          </a:p>
          <a:p>
            <a:endParaRPr lang="pt-BR" sz="2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Já cerca de 02 em cada 03 empresas possuem uma </a:t>
            </a:r>
            <a:r>
              <a:rPr lang="pt-BR" sz="2200" b="1" i="1" dirty="0">
                <a:solidFill>
                  <a:schemeClr val="accent5">
                    <a:lumMod val="50000"/>
                  </a:schemeClr>
                </a:solidFill>
              </a:rPr>
              <a:t>fanpage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 no </a:t>
            </a:r>
            <a:r>
              <a:rPr lang="pt-BR" sz="2200" b="1" i="1" dirty="0">
                <a:solidFill>
                  <a:schemeClr val="accent5">
                    <a:lumMod val="50000"/>
                  </a:schemeClr>
                </a:solidFill>
              </a:rPr>
              <a:t>Facebook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pt-BR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Retângulo Arredondado 48"/>
          <p:cNvSpPr/>
          <p:nvPr/>
        </p:nvSpPr>
        <p:spPr>
          <a:xfrm>
            <a:off x="11061770" y="6606708"/>
            <a:ext cx="1050058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</p:spTree>
    <p:extLst>
      <p:ext uri="{BB962C8B-B14F-4D97-AF65-F5344CB8AC3E}">
        <p14:creationId xmlns:p14="http://schemas.microsoft.com/office/powerpoint/2010/main" val="1046555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28516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48386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38805" y="269193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776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699" y="125994"/>
            <a:ext cx="731583" cy="731583"/>
          </a:xfrm>
          <a:prstGeom prst="rect">
            <a:avLst/>
          </a:prstGeom>
        </p:spPr>
      </p:pic>
      <p:grpSp>
        <p:nvGrpSpPr>
          <p:cNvPr id="4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14  Sobre presença digital na sua empresa: 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PRESENÇA DIGITAL NA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EMPRESA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91815"/>
              </p:ext>
            </p:extLst>
          </p:nvPr>
        </p:nvGraphicFramePr>
        <p:xfrm>
          <a:off x="213585" y="1582049"/>
          <a:ext cx="11731671" cy="4136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328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463597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</a:tblGrid>
              <a:tr h="7134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755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Usa </a:t>
                      </a:r>
                      <a:r>
                        <a:rPr lang="pt-BR" sz="15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WhatsApp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7550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Tem uma </a:t>
                      </a:r>
                      <a:r>
                        <a:rPr lang="pt-BR" sz="15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fanpage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no Facebook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9564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empresa tem perfil no </a:t>
                      </a:r>
                      <a:r>
                        <a:rPr lang="pt-BR" sz="15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Instagram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9564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Utiliza o aplicativo do Google meu negócio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</a:tbl>
          </a:graphicData>
        </a:graphic>
      </p:graphicFrame>
      <p:sp>
        <p:nvSpPr>
          <p:cNvPr id="16" name="Retângulo Arredondado 48"/>
          <p:cNvSpPr/>
          <p:nvPr/>
        </p:nvSpPr>
        <p:spPr>
          <a:xfrm>
            <a:off x="11061770" y="6606708"/>
            <a:ext cx="1050058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</p:spTree>
    <p:extLst>
      <p:ext uri="{BB962C8B-B14F-4D97-AF65-F5344CB8AC3E}">
        <p14:creationId xmlns:p14="http://schemas.microsoft.com/office/powerpoint/2010/main" val="2363269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1412120" y="201462"/>
            <a:ext cx="5067302" cy="7203316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NO </a:t>
            </a:r>
            <a:r>
              <a:rPr lang="pt-BR" sz="3000" b="1" dirty="0">
                <a:solidFill>
                  <a:srgbClr val="00B0F0"/>
                </a:solidFill>
              </a:rPr>
              <a:t>RETORNO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15  O(a) Sr (a) gostaria que um Agente do SEBRAE retornasse à sua empresa?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45567" y="6601877"/>
            <a:ext cx="1129601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916964699"/>
              </p:ext>
            </p:extLst>
          </p:nvPr>
        </p:nvGraphicFramePr>
        <p:xfrm>
          <a:off x="530969" y="1335314"/>
          <a:ext cx="6869072" cy="469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Retângulo 20"/>
          <p:cNvSpPr/>
          <p:nvPr/>
        </p:nvSpPr>
        <p:spPr>
          <a:xfrm>
            <a:off x="7620001" y="1269472"/>
            <a:ext cx="4564594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765951" y="1644676"/>
            <a:ext cx="4121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41% dos entrevistados desejam que o agente retorne à empresa para fazer acompanhamento do projeto Negócio a Negócio.</a:t>
            </a:r>
          </a:p>
          <a:p>
            <a:endParaRPr lang="pt-BR" sz="2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Percentual semelhante - 41,7% - gostaria que o agente retornasse para aplicar outro projeto do SEBRAE  na empresa.</a:t>
            </a:r>
            <a:endParaRPr lang="pt-BR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57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71269" y="-2257722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15  O(a) Sr (a) gostaria que um Agente do SEBRAE retornasse à sua empresa? 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NO </a:t>
            </a:r>
            <a:r>
              <a:rPr lang="pt-BR" sz="3000" b="1" dirty="0">
                <a:solidFill>
                  <a:srgbClr val="00B0F0"/>
                </a:solidFill>
              </a:rPr>
              <a:t>RETORNO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11045567" y="6601877"/>
            <a:ext cx="1129601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83062"/>
              </p:ext>
            </p:extLst>
          </p:nvPr>
        </p:nvGraphicFramePr>
        <p:xfrm>
          <a:off x="391884" y="1850959"/>
          <a:ext cx="11306640" cy="347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9659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452999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</a:tblGrid>
              <a:tr h="6596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Sim, para fazer o </a:t>
                      </a:r>
                    </a:p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acompanhamento do projeto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Sim, para realizar outro </a:t>
                      </a:r>
                    </a:p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projeto do SEBRAE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Não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Não sabe / Não respondeu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588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edondar Retângulo no Mesmo Canto Lateral 22"/>
          <p:cNvSpPr/>
          <p:nvPr/>
        </p:nvSpPr>
        <p:spPr>
          <a:xfrm rot="16200000">
            <a:off x="3717012" y="-2154058"/>
            <a:ext cx="5067302" cy="118678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15  O(a) Sr (a) gostaria que um Agente do SEBRAE retornasse à sua empresa? 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NO </a:t>
            </a:r>
            <a:r>
              <a:rPr lang="pt-BR" sz="3000" b="1" dirty="0">
                <a:solidFill>
                  <a:srgbClr val="00B0F0"/>
                </a:solidFill>
              </a:rPr>
              <a:t>RETORNO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95705152"/>
              </p:ext>
            </p:extLst>
          </p:nvPr>
        </p:nvGraphicFramePr>
        <p:xfrm>
          <a:off x="1045029" y="1451430"/>
          <a:ext cx="10406742" cy="471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793156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0275337" cy="68580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 flipH="1">
            <a:off x="5174664" y="-16240"/>
            <a:ext cx="7035281" cy="6882553"/>
            <a:chOff x="0" y="-16629"/>
            <a:chExt cx="7035281" cy="6882553"/>
          </a:xfrm>
        </p:grpSpPr>
        <p:sp>
          <p:nvSpPr>
            <p:cNvPr id="7" name="Triângulo Retângulo 6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1127"/>
              <a:ext cx="4156879" cy="68647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" name="Conector reto 3"/>
            <p:cNvCxnSpPr>
              <a:stCxn id="7" idx="4"/>
            </p:cNvCxnSpPr>
            <p:nvPr/>
          </p:nvCxnSpPr>
          <p:spPr>
            <a:xfrm flipH="1" flipV="1">
              <a:off x="4152122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ixaDeTexto 31"/>
          <p:cNvSpPr txBox="1"/>
          <p:nvPr/>
        </p:nvSpPr>
        <p:spPr>
          <a:xfrm>
            <a:off x="6296881" y="5335731"/>
            <a:ext cx="5307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PESQUISA DE SATISFAÇAO E IMPACTO</a:t>
            </a:r>
          </a:p>
          <a:p>
            <a:r>
              <a:rPr lang="pt-BR" sz="2800" b="1" i="1" dirty="0">
                <a:solidFill>
                  <a:schemeClr val="accent4"/>
                </a:solidFill>
              </a:rPr>
              <a:t>Empresários que participaram do Programa em anos anteriores</a:t>
            </a:r>
          </a:p>
        </p:txBody>
      </p:sp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764" y="322406"/>
            <a:ext cx="53043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966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3725991" y="-2112409"/>
            <a:ext cx="5067302" cy="1183105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ANO EM QUE </a:t>
            </a:r>
            <a:r>
              <a:rPr lang="pt-BR" sz="3000" b="1" dirty="0">
                <a:solidFill>
                  <a:schemeClr val="accent1"/>
                </a:solidFill>
              </a:rPr>
              <a:t>TEVE CONTATO 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PELA ULTIMA VEZ COM 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Q16. Em que ano o(a) </a:t>
              </a:r>
              <a:r>
                <a:rPr lang="pt-BR" sz="1200" dirty="0" err="1"/>
                <a:t>Sr</a:t>
              </a:r>
              <a:r>
                <a:rPr lang="pt-BR" sz="1200" dirty="0"/>
                <a:t> (a) teve contato pela última vez com o Sebrae?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48180" y="826255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68050" y="808262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58469" y="247645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122" y="85861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233" y="101103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264233" y="6601877"/>
            <a:ext cx="91093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116</a:t>
            </a:r>
          </a:p>
        </p:txBody>
      </p: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916964699"/>
              </p:ext>
            </p:extLst>
          </p:nvPr>
        </p:nvGraphicFramePr>
        <p:xfrm>
          <a:off x="1067997" y="1654630"/>
          <a:ext cx="10311202" cy="403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0556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 rot="16200000">
            <a:off x="3958523" y="-2511080"/>
            <a:ext cx="4248152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06543"/>
            <a:ext cx="7804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B0F0"/>
                </a:solidFill>
              </a:rPr>
              <a:t>RECEBEU AGENTE DE ORIENTAÇÃO </a:t>
            </a:r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DO NEGÓCIO A NEGÓCIO NA EMPRESA?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265502"/>
              </p:ext>
            </p:extLst>
          </p:nvPr>
        </p:nvGraphicFramePr>
        <p:xfrm>
          <a:off x="278900" y="1811770"/>
          <a:ext cx="11647482" cy="347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3091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678893825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483389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</a:tblGrid>
              <a:tr h="659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Sim, recebeu agente de orientação</a:t>
                      </a:r>
                      <a:r>
                        <a:rPr lang="pt-BR" sz="11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na empresa em 2019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Não fui atendido em 2019, mas fui em anos anteriores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Nunca fui atendido pelo SEBRAE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Não lembra de ter sido atendido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</a:tbl>
          </a:graphicData>
        </a:graphic>
      </p:graphicFrame>
      <p:grpSp>
        <p:nvGrpSpPr>
          <p:cNvPr id="24" name="Agrupar 23"/>
          <p:cNvGrpSpPr/>
          <p:nvPr/>
        </p:nvGrpSpPr>
        <p:grpSpPr>
          <a:xfrm>
            <a:off x="-19405" y="6389776"/>
            <a:ext cx="12204000" cy="468224"/>
            <a:chOff x="-19405" y="6389776"/>
            <a:chExt cx="12204000" cy="468224"/>
          </a:xfrm>
        </p:grpSpPr>
        <p:sp>
          <p:nvSpPr>
            <p:cNvPr id="25" name="CaixaDeTexto 24"/>
            <p:cNvSpPr txBox="1"/>
            <p:nvPr/>
          </p:nvSpPr>
          <p:spPr>
            <a:xfrm>
              <a:off x="-354" y="6396335"/>
              <a:ext cx="10982680" cy="4616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F1. Consta nos nossos registros que o(a) </a:t>
              </a:r>
              <a:r>
                <a:rPr lang="pt-BR" sz="1200" dirty="0" err="1"/>
                <a:t>Sr</a:t>
              </a:r>
              <a:r>
                <a:rPr lang="pt-BR" sz="1200" dirty="0"/>
                <a:t>(a)/sua empresa foi atendido(a) pelo Sebrae com o Programa Negócio a Negócio (Elos/Sebrae com Você/ Sebrae na sua Empresa) em 2019. O(A) </a:t>
              </a:r>
              <a:r>
                <a:rPr lang="pt-BR" sz="1200" dirty="0" err="1"/>
                <a:t>sr</a:t>
              </a:r>
              <a:r>
                <a:rPr lang="pt-BR" sz="1200" dirty="0"/>
                <a:t>(a) se recorda de ter recebido um agente de orientação do Sebrae em sua empresa?</a:t>
              </a:r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tângulo Arredondado 26"/>
          <p:cNvSpPr/>
          <p:nvPr/>
        </p:nvSpPr>
        <p:spPr>
          <a:xfrm>
            <a:off x="11061770" y="6455717"/>
            <a:ext cx="1067997" cy="342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3.634</a:t>
            </a:r>
          </a:p>
        </p:txBody>
      </p:sp>
    </p:spTree>
    <p:extLst>
      <p:ext uri="{BB962C8B-B14F-4D97-AF65-F5344CB8AC3E}">
        <p14:creationId xmlns:p14="http://schemas.microsoft.com/office/powerpoint/2010/main" val="2121555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31348" y="833671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51218" y="81567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41637" y="255061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6608" y="93573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531" y="111862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Q16. Em que ano o(a) </a:t>
              </a:r>
              <a:r>
                <a:rPr lang="pt-BR" sz="1200" dirty="0" err="1"/>
                <a:t>Sr</a:t>
              </a:r>
              <a:r>
                <a:rPr lang="pt-BR" sz="1200" dirty="0"/>
                <a:t> (a) teve contato pela última vez com o Sebrae?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ANO EM QUE </a:t>
            </a:r>
            <a:r>
              <a:rPr lang="pt-BR" sz="3000" b="1" dirty="0">
                <a:solidFill>
                  <a:schemeClr val="accent1"/>
                </a:solidFill>
              </a:rPr>
              <a:t>TEVE CONTATO 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PELA ULTIMA VEZ COM 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51931"/>
              </p:ext>
            </p:extLst>
          </p:nvPr>
        </p:nvGraphicFramePr>
        <p:xfrm>
          <a:off x="493486" y="1934665"/>
          <a:ext cx="11117938" cy="3899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2724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508818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538856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523836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</a:tblGrid>
              <a:tr h="6596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Antes de 2015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4483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Não</a:t>
                      </a:r>
                      <a:r>
                        <a:rPr lang="pt-BR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lembra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89404"/>
                  </a:ext>
                </a:extLst>
              </a:tr>
            </a:tbl>
          </a:graphicData>
        </a:graphic>
      </p:graphicFrame>
      <p:sp>
        <p:nvSpPr>
          <p:cNvPr id="21" name="Retângulo Arredondado 20"/>
          <p:cNvSpPr/>
          <p:nvPr/>
        </p:nvSpPr>
        <p:spPr>
          <a:xfrm>
            <a:off x="11264233" y="6601877"/>
            <a:ext cx="91093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116</a:t>
            </a:r>
          </a:p>
        </p:txBody>
      </p:sp>
    </p:spTree>
    <p:extLst>
      <p:ext uri="{BB962C8B-B14F-4D97-AF65-F5344CB8AC3E}">
        <p14:creationId xmlns:p14="http://schemas.microsoft.com/office/powerpoint/2010/main" val="3045938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1338427" y="275155"/>
            <a:ext cx="5067302" cy="705593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NO </a:t>
            </a:r>
            <a:r>
              <a:rPr lang="pt-BR" sz="3000" b="1" dirty="0">
                <a:solidFill>
                  <a:srgbClr val="00B0F0"/>
                </a:solidFill>
              </a:rPr>
              <a:t>RETORNO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Q17. O Sr.(a) gostaria que um agente do SEBRAE retornasse à sua empresa? | 18  O(A) </a:t>
              </a:r>
              <a:r>
                <a:rPr lang="pt-BR" sz="1200" dirty="0" err="1"/>
                <a:t>Sr</a:t>
              </a:r>
              <a:r>
                <a:rPr lang="pt-BR" sz="1200" dirty="0"/>
                <a:t> (a) autoriza passar apenas o seu contato para o Sebrae?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48180" y="826255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68050" y="808262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58469" y="247645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122" y="85861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233" y="101103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264233" y="6601877"/>
            <a:ext cx="91093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116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88872200"/>
              </p:ext>
            </p:extLst>
          </p:nvPr>
        </p:nvGraphicFramePr>
        <p:xfrm>
          <a:off x="530969" y="1219200"/>
          <a:ext cx="6869072" cy="481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Retângulo 19"/>
          <p:cNvSpPr/>
          <p:nvPr/>
        </p:nvSpPr>
        <p:spPr>
          <a:xfrm>
            <a:off x="7494309" y="1269472"/>
            <a:ext cx="4690286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545556" y="1397949"/>
            <a:ext cx="452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Autoriza passar seu contato para o SEBRAE?</a:t>
            </a: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5045518"/>
              </p:ext>
            </p:extLst>
          </p:nvPr>
        </p:nvGraphicFramePr>
        <p:xfrm>
          <a:off x="7532914" y="1901372"/>
          <a:ext cx="4484915" cy="355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028644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31348" y="833671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51218" y="81567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41637" y="255061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6608" y="93573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531" y="111862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Q17. O Sr.(a) gostaria que um agente do SEBRAE retornasse à sua empresa?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NO </a:t>
            </a:r>
            <a:r>
              <a:rPr lang="pt-BR" sz="3000" b="1" dirty="0">
                <a:solidFill>
                  <a:srgbClr val="00B0F0"/>
                </a:solidFill>
              </a:rPr>
              <a:t>RETORNO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11264233" y="6601877"/>
            <a:ext cx="91093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116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86806229"/>
              </p:ext>
            </p:extLst>
          </p:nvPr>
        </p:nvGraphicFramePr>
        <p:xfrm>
          <a:off x="464457" y="1769089"/>
          <a:ext cx="9840686" cy="45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Imagem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002" y="1558297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232811"/>
              </p:ext>
            </p:extLst>
          </p:nvPr>
        </p:nvGraphicFramePr>
        <p:xfrm>
          <a:off x="11059886" y="2324913"/>
          <a:ext cx="913202" cy="3742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146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88056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220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</a:tbl>
          </a:graphicData>
        </a:graphic>
      </p:graphicFrame>
      <p:pic>
        <p:nvPicPr>
          <p:cNvPr id="24" name="Imagem 23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0689" y="1943260"/>
            <a:ext cx="282979" cy="2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0275337" cy="68580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 flipH="1">
            <a:off x="5174664" y="-16240"/>
            <a:ext cx="7035281" cy="6882553"/>
            <a:chOff x="0" y="-16629"/>
            <a:chExt cx="7035281" cy="6882553"/>
          </a:xfrm>
        </p:grpSpPr>
        <p:sp>
          <p:nvSpPr>
            <p:cNvPr id="7" name="Triângulo Retângulo 6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1127"/>
              <a:ext cx="4156879" cy="68647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" name="Conector reto 3"/>
            <p:cNvCxnSpPr>
              <a:stCxn id="7" idx="4"/>
            </p:cNvCxnSpPr>
            <p:nvPr/>
          </p:nvCxnSpPr>
          <p:spPr>
            <a:xfrm flipH="1" flipV="1">
              <a:off x="4152122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ixaDeTexto 31"/>
          <p:cNvSpPr txBox="1"/>
          <p:nvPr/>
        </p:nvSpPr>
        <p:spPr>
          <a:xfrm>
            <a:off x="6350639" y="5427171"/>
            <a:ext cx="56318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PESQUISA DE SATISFAÇAO E IMPACTO</a:t>
            </a:r>
          </a:p>
          <a:p>
            <a:r>
              <a:rPr lang="pt-BR" sz="2300" b="1" i="1" dirty="0">
                <a:solidFill>
                  <a:schemeClr val="accent4"/>
                </a:solidFill>
              </a:rPr>
              <a:t>Empresários que nunca participaram, ou não lembram ter participado do Programa</a:t>
            </a:r>
          </a:p>
        </p:txBody>
      </p:sp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764" y="322406"/>
            <a:ext cx="53043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5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3794879" y="-2120826"/>
            <a:ext cx="5067302" cy="1184788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PROCUROU</a:t>
            </a:r>
            <a:r>
              <a:rPr lang="pt-BR" sz="3000" b="1" dirty="0">
                <a:solidFill>
                  <a:srgbClr val="203864"/>
                </a:solidFill>
              </a:rPr>
              <a:t> O SEBRAE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EM 2019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Q19.  O(A) Sr (a) procurou o Sebrae em 2019?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48180" y="826255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68050" y="808262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58469" y="247645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122" y="85861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233" y="101103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371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95371429"/>
              </p:ext>
            </p:extLst>
          </p:nvPr>
        </p:nvGraphicFramePr>
        <p:xfrm>
          <a:off x="1244338" y="1575172"/>
          <a:ext cx="9823712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340455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31348" y="833671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51218" y="81567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41637" y="255061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6608" y="93573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531" y="111862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Q19.  O(A) </a:t>
              </a:r>
              <a:r>
                <a:rPr lang="pt-BR" sz="1200" dirty="0" err="1"/>
                <a:t>Sr</a:t>
              </a:r>
              <a:r>
                <a:rPr lang="pt-BR" sz="1200" dirty="0"/>
                <a:t> (a) procurou o Sebrae em 2018?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PROCUROU</a:t>
            </a:r>
            <a:r>
              <a:rPr lang="pt-BR" sz="3000" b="1" dirty="0">
                <a:solidFill>
                  <a:srgbClr val="203864"/>
                </a:solidFill>
              </a:rPr>
              <a:t> O SEBRAE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EM 2018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95027"/>
              </p:ext>
            </p:extLst>
          </p:nvPr>
        </p:nvGraphicFramePr>
        <p:xfrm>
          <a:off x="537033" y="2011722"/>
          <a:ext cx="11052000" cy="347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000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</a:tblGrid>
              <a:tr h="659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Não procurou o SEBRAE em 2019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Fez inscrição em alguma atividade mas não participou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Procurou o SEBRAE mas não </a:t>
                      </a:r>
                    </a:p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foi atendido(a)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Não sabe/ Não lembra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205376"/>
                  </a:ext>
                </a:extLst>
              </a:tr>
            </a:tbl>
          </a:graphicData>
        </a:graphic>
      </p:graphicFrame>
      <p:sp>
        <p:nvSpPr>
          <p:cNvPr id="16" name="Retângulo Arredondado 15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371</a:t>
            </a:r>
          </a:p>
        </p:txBody>
      </p:sp>
    </p:spTree>
    <p:extLst>
      <p:ext uri="{BB962C8B-B14F-4D97-AF65-F5344CB8AC3E}">
        <p14:creationId xmlns:p14="http://schemas.microsoft.com/office/powerpoint/2010/main" val="380381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3794879" y="-2120826"/>
            <a:ext cx="5067302" cy="1184788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ALGUÉM DO SEBRAE </a:t>
            </a:r>
            <a:r>
              <a:rPr lang="pt-BR" sz="3000" b="1" dirty="0">
                <a:solidFill>
                  <a:schemeClr val="accent1"/>
                </a:solidFill>
              </a:rPr>
              <a:t>ESTEVE EM SUA </a:t>
            </a:r>
          </a:p>
          <a:p>
            <a:r>
              <a:rPr lang="pt-BR" sz="3000" b="1" dirty="0">
                <a:solidFill>
                  <a:schemeClr val="accent1"/>
                </a:solidFill>
              </a:rPr>
              <a:t>EMPRESA </a:t>
            </a:r>
            <a:r>
              <a:rPr lang="pt-BR" sz="3000" b="1" dirty="0">
                <a:solidFill>
                  <a:srgbClr val="203864"/>
                </a:solidFill>
              </a:rPr>
              <a:t>EM</a:t>
            </a:r>
            <a:r>
              <a:rPr lang="pt-BR" sz="3000" b="1" dirty="0">
                <a:solidFill>
                  <a:schemeClr val="accent1"/>
                </a:solidFill>
              </a:rPr>
              <a:t> </a:t>
            </a:r>
            <a:r>
              <a:rPr lang="pt-BR" sz="3000" b="1" dirty="0">
                <a:solidFill>
                  <a:srgbClr val="203864"/>
                </a:solidFill>
              </a:rPr>
              <a:t>2019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Q20.  Alguém a serviço do Sebrae esteve em sua empresa em 2019?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48180" y="826255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68050" y="808262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58469" y="247645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122" y="85861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233" y="101103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371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533436931"/>
              </p:ext>
            </p:extLst>
          </p:nvPr>
        </p:nvGraphicFramePr>
        <p:xfrm>
          <a:off x="1244338" y="1364343"/>
          <a:ext cx="9823712" cy="462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877857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31348" y="833671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51218" y="81567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41637" y="255061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6608" y="93573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531" y="111862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Q20.  Alguém a serviço do Sebrae esteve em sua empresa em 2019?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ALGUÉM DO SEBRAE </a:t>
            </a:r>
            <a:r>
              <a:rPr lang="pt-BR" sz="3000" b="1" dirty="0">
                <a:solidFill>
                  <a:schemeClr val="accent1"/>
                </a:solidFill>
              </a:rPr>
              <a:t>ESTEVE EM SUA </a:t>
            </a:r>
          </a:p>
          <a:p>
            <a:r>
              <a:rPr lang="pt-BR" sz="3000" b="1" dirty="0">
                <a:solidFill>
                  <a:schemeClr val="accent1"/>
                </a:solidFill>
              </a:rPr>
              <a:t>EMPRESA </a:t>
            </a:r>
            <a:r>
              <a:rPr lang="pt-BR" sz="3000" b="1" dirty="0">
                <a:solidFill>
                  <a:srgbClr val="203864"/>
                </a:solidFill>
              </a:rPr>
              <a:t>EM</a:t>
            </a:r>
            <a:r>
              <a:rPr lang="pt-BR" sz="3000" b="1" dirty="0">
                <a:solidFill>
                  <a:schemeClr val="accent1"/>
                </a:solidFill>
              </a:rPr>
              <a:t> </a:t>
            </a:r>
            <a:r>
              <a:rPr lang="pt-BR" sz="3000" b="1" dirty="0">
                <a:solidFill>
                  <a:srgbClr val="203864"/>
                </a:solidFill>
              </a:rPr>
              <a:t>2019 </a:t>
            </a:r>
            <a:r>
              <a:rPr lang="pt-BR" sz="1200" i="1" dirty="0">
                <a:solidFill>
                  <a:srgbClr val="203864"/>
                </a:solidFill>
              </a:rPr>
              <a:t>- % de respostas “SIM”</a:t>
            </a:r>
            <a:endParaRPr lang="pt-BR" sz="1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371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708722034"/>
              </p:ext>
            </p:extLst>
          </p:nvPr>
        </p:nvGraphicFramePr>
        <p:xfrm>
          <a:off x="348342" y="1393372"/>
          <a:ext cx="9855200" cy="491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1" name="Imagem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459" y="1543781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70323"/>
              </p:ext>
            </p:extLst>
          </p:nvPr>
        </p:nvGraphicFramePr>
        <p:xfrm>
          <a:off x="10813143" y="2249713"/>
          <a:ext cx="884173" cy="3858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63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72542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</a:tbl>
          </a:graphicData>
        </a:graphic>
      </p:graphicFrame>
      <p:pic>
        <p:nvPicPr>
          <p:cNvPr id="24" name="Imagem 23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5203" y="1914232"/>
            <a:ext cx="282979" cy="2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1338427" y="275155"/>
            <a:ext cx="5067302" cy="705593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NA </a:t>
            </a:r>
            <a:r>
              <a:rPr lang="pt-BR" sz="3000" b="1" dirty="0">
                <a:solidFill>
                  <a:srgbClr val="00B0F0"/>
                </a:solidFill>
              </a:rPr>
              <a:t>VISITA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 EM SUA EMPRESA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Q21. O Sr.(a) gostaria que um agente do SEBRAE fosse à sua empresa? | Q22.  O(A) </a:t>
              </a:r>
              <a:r>
                <a:rPr lang="pt-BR" sz="1200" dirty="0" err="1"/>
                <a:t>Sr</a:t>
              </a:r>
              <a:r>
                <a:rPr lang="pt-BR" sz="1200" dirty="0"/>
                <a:t> (a) autoriza passar apenas o seu contato para o Sebrae?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48180" y="826255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68050" y="808262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58469" y="247645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122" y="85861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233" y="101103"/>
            <a:ext cx="731583" cy="731583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7494309" y="1269472"/>
            <a:ext cx="4690286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371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488872200"/>
              </p:ext>
            </p:extLst>
          </p:nvPr>
        </p:nvGraphicFramePr>
        <p:xfrm>
          <a:off x="530969" y="1219200"/>
          <a:ext cx="6869072" cy="481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Retângulo 22"/>
          <p:cNvSpPr/>
          <p:nvPr/>
        </p:nvSpPr>
        <p:spPr>
          <a:xfrm>
            <a:off x="7545556" y="1397949"/>
            <a:ext cx="452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Autoriza passar seu contato para o SEBRAE?</a:t>
            </a:r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35045518"/>
              </p:ext>
            </p:extLst>
          </p:nvPr>
        </p:nvGraphicFramePr>
        <p:xfrm>
          <a:off x="7532914" y="1901372"/>
          <a:ext cx="4484915" cy="355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72484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31348" y="833671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51218" y="81567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41637" y="255061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6608" y="93573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531" y="111862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Q21. O Sr.(a) gostaria que um agente do SEBRAE fosse à sua empresa?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NA </a:t>
            </a:r>
            <a:r>
              <a:rPr lang="pt-BR" sz="3000" b="1" dirty="0">
                <a:solidFill>
                  <a:srgbClr val="00B0F0"/>
                </a:solidFill>
              </a:rPr>
              <a:t>VISITA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 EM SUA EMPRESA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371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2708722034"/>
              </p:ext>
            </p:extLst>
          </p:nvPr>
        </p:nvGraphicFramePr>
        <p:xfrm>
          <a:off x="348342" y="1393372"/>
          <a:ext cx="9855200" cy="491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5" name="Imagem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459" y="1543781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70323"/>
              </p:ext>
            </p:extLst>
          </p:nvPr>
        </p:nvGraphicFramePr>
        <p:xfrm>
          <a:off x="10813143" y="2249713"/>
          <a:ext cx="884173" cy="3858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63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72542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214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</a:tbl>
          </a:graphicData>
        </a:graphic>
      </p:graphicFrame>
      <p:pic>
        <p:nvPicPr>
          <p:cNvPr id="27" name="Imagem 26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5203" y="1914232"/>
            <a:ext cx="282979" cy="2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0" y="1333500"/>
            <a:ext cx="12192000" cy="478589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06543"/>
            <a:ext cx="7804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B0F0"/>
                </a:solidFill>
              </a:rPr>
              <a:t>RECEBEU AGENTE DE ORIENTAÇÃO </a:t>
            </a:r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DO NEGÓCIO A NEGÓCIO NA EMPRESA?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-19405" y="6389776"/>
            <a:ext cx="12204000" cy="468224"/>
            <a:chOff x="-19405" y="6389776"/>
            <a:chExt cx="12204000" cy="468224"/>
          </a:xfrm>
        </p:grpSpPr>
        <p:sp>
          <p:nvSpPr>
            <p:cNvPr id="22" name="CaixaDeTexto 21"/>
            <p:cNvSpPr txBox="1"/>
            <p:nvPr/>
          </p:nvSpPr>
          <p:spPr>
            <a:xfrm>
              <a:off x="-354" y="6396335"/>
              <a:ext cx="11088378" cy="4616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F1. Consta nos nossos registros que o(a) </a:t>
              </a:r>
              <a:r>
                <a:rPr lang="pt-BR" sz="1200" dirty="0" err="1"/>
                <a:t>Sr</a:t>
              </a:r>
              <a:r>
                <a:rPr lang="pt-BR" sz="1200" dirty="0"/>
                <a:t>(a)/sua empresa foi atendido(a) pelo Sebrae com o Programa Negócio a Negócio (Elos/Sebrae com Você/ Sebrae na sua Empresa) em 2019. O(A) </a:t>
              </a:r>
              <a:r>
                <a:rPr lang="pt-BR" sz="1200" dirty="0" err="1"/>
                <a:t>sr</a:t>
              </a:r>
              <a:r>
                <a:rPr lang="pt-BR" sz="1200" dirty="0"/>
                <a:t>(a) se recorda de ter recebido um agente de orientação do Sebrae em sua empresa?</a:t>
              </a:r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tângulo Arredondado 23"/>
          <p:cNvSpPr/>
          <p:nvPr/>
        </p:nvSpPr>
        <p:spPr>
          <a:xfrm>
            <a:off x="11061770" y="6455717"/>
            <a:ext cx="1067997" cy="342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3.634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260740" y="5065164"/>
            <a:ext cx="2731857" cy="790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pt-BR" sz="1400" dirty="0">
                <a:solidFill>
                  <a:schemeClr val="tx1"/>
                </a:solidFill>
              </a:rPr>
              <a:t>Recebeu um agente de orientação na empresa no ano de referência</a:t>
            </a:r>
          </a:p>
        </p:txBody>
      </p:sp>
      <p:sp>
        <p:nvSpPr>
          <p:cNvPr id="37" name="Retângulo Arredondado 36"/>
          <p:cNvSpPr/>
          <p:nvPr/>
        </p:nvSpPr>
        <p:spPr>
          <a:xfrm>
            <a:off x="3173755" y="5065303"/>
            <a:ext cx="2731857" cy="790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pt-BR" sz="1400" dirty="0">
                <a:solidFill>
                  <a:schemeClr val="tx1"/>
                </a:solidFill>
              </a:rPr>
              <a:t>Não foi atendido no ano de referência, mas foi atendido em anos anteriores 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040891" y="5065164"/>
            <a:ext cx="2843762" cy="790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pt-BR" sz="1400" dirty="0">
                <a:solidFill>
                  <a:schemeClr val="tx1"/>
                </a:solidFill>
              </a:rPr>
              <a:t>Nunca foi atendido pelo SEBRAE</a:t>
            </a:r>
          </a:p>
        </p:txBody>
      </p:sp>
      <p:sp>
        <p:nvSpPr>
          <p:cNvPr id="39" name="Retângulo Arredondado 38"/>
          <p:cNvSpPr/>
          <p:nvPr/>
        </p:nvSpPr>
        <p:spPr>
          <a:xfrm>
            <a:off x="9099840" y="5065164"/>
            <a:ext cx="2843762" cy="790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pt-BR" sz="1400" dirty="0">
                <a:solidFill>
                  <a:schemeClr val="tx1"/>
                </a:solidFill>
              </a:rPr>
              <a:t>Não lembra de ter sido atendido</a:t>
            </a:r>
          </a:p>
        </p:txBody>
      </p:sp>
      <p:cxnSp>
        <p:nvCxnSpPr>
          <p:cNvPr id="25" name="Conector reto 24"/>
          <p:cNvCxnSpPr/>
          <p:nvPr/>
        </p:nvCxnSpPr>
        <p:spPr>
          <a:xfrm flipH="1">
            <a:off x="3102342" y="1248842"/>
            <a:ext cx="355" cy="49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5977070" y="1289863"/>
            <a:ext cx="355" cy="49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H="1">
            <a:off x="8976470" y="1271344"/>
            <a:ext cx="355" cy="49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81834682"/>
              </p:ext>
            </p:extLst>
          </p:nvPr>
        </p:nvGraphicFramePr>
        <p:xfrm>
          <a:off x="466192" y="1615295"/>
          <a:ext cx="2358555" cy="341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7" name="Gráfico 66"/>
          <p:cNvGraphicFramePr/>
          <p:nvPr>
            <p:extLst>
              <p:ext uri="{D42A27DB-BD31-4B8C-83A1-F6EECF244321}">
                <p14:modId xmlns:p14="http://schemas.microsoft.com/office/powerpoint/2010/main" val="3109040615"/>
              </p:ext>
            </p:extLst>
          </p:nvPr>
        </p:nvGraphicFramePr>
        <p:xfrm>
          <a:off x="3343970" y="1647238"/>
          <a:ext cx="2358555" cy="341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1" name="Gráfico 70"/>
          <p:cNvGraphicFramePr/>
          <p:nvPr>
            <p:extLst>
              <p:ext uri="{D42A27DB-BD31-4B8C-83A1-F6EECF244321}">
                <p14:modId xmlns:p14="http://schemas.microsoft.com/office/powerpoint/2010/main" val="2395481620"/>
              </p:ext>
            </p:extLst>
          </p:nvPr>
        </p:nvGraphicFramePr>
        <p:xfrm>
          <a:off x="6283494" y="1675719"/>
          <a:ext cx="2358555" cy="341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2" name="Gráfico 71"/>
          <p:cNvGraphicFramePr/>
          <p:nvPr>
            <p:extLst>
              <p:ext uri="{D42A27DB-BD31-4B8C-83A1-F6EECF244321}">
                <p14:modId xmlns:p14="http://schemas.microsoft.com/office/powerpoint/2010/main" val="4182290168"/>
              </p:ext>
            </p:extLst>
          </p:nvPr>
        </p:nvGraphicFramePr>
        <p:xfrm>
          <a:off x="9342443" y="1671297"/>
          <a:ext cx="2358555" cy="341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5318346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0275337" cy="68580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 flipH="1">
            <a:off x="5174664" y="-16240"/>
            <a:ext cx="7035281" cy="6882553"/>
            <a:chOff x="0" y="-16629"/>
            <a:chExt cx="7035281" cy="6882553"/>
          </a:xfrm>
        </p:grpSpPr>
        <p:sp>
          <p:nvSpPr>
            <p:cNvPr id="7" name="Triângulo Retângulo 6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1127"/>
              <a:ext cx="4156879" cy="68647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" name="Conector reto 3"/>
            <p:cNvCxnSpPr>
              <a:stCxn id="7" idx="4"/>
            </p:cNvCxnSpPr>
            <p:nvPr/>
          </p:nvCxnSpPr>
          <p:spPr>
            <a:xfrm flipH="1" flipV="1">
              <a:off x="4152122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ixaDeTexto 31"/>
          <p:cNvSpPr txBox="1"/>
          <p:nvPr/>
        </p:nvSpPr>
        <p:spPr>
          <a:xfrm>
            <a:off x="6296881" y="5335731"/>
            <a:ext cx="53076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PESQUISA DE SATISFAÇAO E IMPACTO</a:t>
            </a:r>
          </a:p>
          <a:p>
            <a:r>
              <a:rPr lang="pt-BR" sz="3500" b="1" i="1" dirty="0">
                <a:solidFill>
                  <a:schemeClr val="accent4"/>
                </a:solidFill>
              </a:rPr>
              <a:t>CONSIDERAÇÕES FINAIS</a:t>
            </a:r>
          </a:p>
        </p:txBody>
      </p:sp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764" y="322406"/>
            <a:ext cx="53043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657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95062"/>
            <a:ext cx="780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16200000">
            <a:off x="6494697" y="-4739052"/>
            <a:ext cx="0" cy="1148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436640" y="1545996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1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30847" y="1440494"/>
            <a:ext cx="9975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Dentre os empresários atendidos pelo Programa Negócio a Negócio (Elos/Sebrae com Você/ Sebrae na sua Empresa) em 2019, cerca de 88%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receberam o Caderno de Ferramentas com planilhas e ferramentas de gestão. </a:t>
            </a:r>
            <a:r>
              <a:rPr lang="pt-BR" i="1" dirty="0">
                <a:solidFill>
                  <a:schemeClr val="bg1"/>
                </a:solidFill>
              </a:rPr>
              <a:t>No entanto, apenas 42,2% utilizou as planilhas e ferramentas no dia-a-dia do seu negócio.</a:t>
            </a:r>
          </a:p>
        </p:txBody>
      </p:sp>
      <p:sp>
        <p:nvSpPr>
          <p:cNvPr id="24" name="Elipse 23"/>
          <p:cNvSpPr/>
          <p:nvPr/>
        </p:nvSpPr>
        <p:spPr>
          <a:xfrm>
            <a:off x="436640" y="2754198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2</a:t>
            </a:r>
          </a:p>
        </p:txBody>
      </p:sp>
      <p:sp>
        <p:nvSpPr>
          <p:cNvPr id="26" name="Elipse 25"/>
          <p:cNvSpPr/>
          <p:nvPr/>
        </p:nvSpPr>
        <p:spPr>
          <a:xfrm>
            <a:off x="436640" y="3971330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3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430847" y="2776983"/>
            <a:ext cx="9975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Os empresários mostraram-se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satisfeitos com o conteúdo </a:t>
            </a:r>
            <a:r>
              <a:rPr lang="pt-BR" i="1" dirty="0">
                <a:solidFill>
                  <a:schemeClr val="bg1"/>
                </a:solidFill>
              </a:rPr>
              <a:t>Caderno de Ferramentas: a nota média atribuída a este aspecto da avaliação foi de 9,0. Cerca de 67% dos empresários atribuíram notas altas à sua satisfação com o Caderno de Ferramentas.</a:t>
            </a:r>
          </a:p>
        </p:txBody>
      </p:sp>
      <p:sp>
        <p:nvSpPr>
          <p:cNvPr id="34" name="Elipse 33"/>
          <p:cNvSpPr/>
          <p:nvPr/>
        </p:nvSpPr>
        <p:spPr>
          <a:xfrm>
            <a:off x="436640" y="5346815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4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1430846" y="3950698"/>
            <a:ext cx="9975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A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aplicabilidade</a:t>
            </a:r>
            <a:r>
              <a:rPr lang="pt-BR" i="1" dirty="0">
                <a:solidFill>
                  <a:schemeClr val="bg1"/>
                </a:solidFill>
              </a:rPr>
              <a:t> das orientações fornecidas pelo Agente alcançou um </a:t>
            </a:r>
            <a:r>
              <a:rPr lang="pt-BR" sz="2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média de 7,1</a:t>
            </a:r>
            <a:r>
              <a:rPr lang="pt-BR" i="1" dirty="0">
                <a:solidFill>
                  <a:schemeClr val="bg1"/>
                </a:solidFill>
              </a:rPr>
              <a:t>. Um em cada três entrevistados atribuíram notas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altas</a:t>
            </a:r>
            <a:r>
              <a:rPr lang="pt-BR" i="1" dirty="0">
                <a:solidFill>
                  <a:schemeClr val="bg1"/>
                </a:solidFill>
              </a:rPr>
              <a:t> ao item. Em relação à serie histórica, o índice de aplicabilidade das orientações do Agente alcançou sua média mais alta.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430846" y="5203850"/>
            <a:ext cx="9975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A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organização geral da empresa, bem como a gestão financeira do negócio </a:t>
            </a:r>
            <a:r>
              <a:rPr lang="pt-BR" i="1" dirty="0">
                <a:solidFill>
                  <a:schemeClr val="bg1"/>
                </a:solidFill>
              </a:rPr>
              <a:t>foram algumas das mudanças mais citadas quando perguntou-se aos empresários quais as alterações realizadas na empresa a partir das sugestões do Agente de Orientação. Mudanças no atendimento aos clientes também foram implementadas por grande parcela dos entrevistados. </a:t>
            </a:r>
          </a:p>
        </p:txBody>
      </p:sp>
    </p:spTree>
    <p:extLst>
      <p:ext uri="{BB962C8B-B14F-4D97-AF65-F5344CB8AC3E}">
        <p14:creationId xmlns:p14="http://schemas.microsoft.com/office/powerpoint/2010/main" val="39947652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95062"/>
            <a:ext cx="780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16200000">
            <a:off x="6494697" y="-4739052"/>
            <a:ext cx="0" cy="1148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436640" y="1545996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5</a:t>
            </a:r>
          </a:p>
        </p:txBody>
      </p:sp>
      <p:sp>
        <p:nvSpPr>
          <p:cNvPr id="24" name="Elipse 23"/>
          <p:cNvSpPr/>
          <p:nvPr/>
        </p:nvSpPr>
        <p:spPr>
          <a:xfrm>
            <a:off x="436640" y="2754198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6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430846" y="1532056"/>
            <a:ext cx="9975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45%</a:t>
            </a:r>
            <a:r>
              <a:rPr lang="pt-BR" i="1" dirty="0">
                <a:solidFill>
                  <a:schemeClr val="bg1"/>
                </a:solidFill>
              </a:rPr>
              <a:t> dos empresários afirmam que o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lucro da empresa aumentou </a:t>
            </a:r>
            <a:r>
              <a:rPr lang="pt-BR" i="1" dirty="0">
                <a:solidFill>
                  <a:schemeClr val="bg1"/>
                </a:solidFill>
              </a:rPr>
              <a:t>após a participação no Programa. Dentre as empresas que tiveram aumento de lucro, cerca de 50% obtiveram aumento de lucro de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até 20% </a:t>
            </a:r>
            <a:r>
              <a:rPr lang="pt-BR" i="1" dirty="0">
                <a:solidFill>
                  <a:schemeClr val="bg1"/>
                </a:solidFill>
              </a:rPr>
              <a:t>em 2019. </a:t>
            </a:r>
          </a:p>
        </p:txBody>
      </p:sp>
      <p:sp>
        <p:nvSpPr>
          <p:cNvPr id="26" name="Elipse 25"/>
          <p:cNvSpPr/>
          <p:nvPr/>
        </p:nvSpPr>
        <p:spPr>
          <a:xfrm>
            <a:off x="436640" y="3971330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7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430846" y="4105364"/>
            <a:ext cx="9975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Cerca de 1/3 dos entrevistados se mostraram dispostos a pagar pela visita de um Agente de orientação do SEBRAE na sua empresa.  </a:t>
            </a:r>
          </a:p>
        </p:txBody>
      </p:sp>
      <p:sp>
        <p:nvSpPr>
          <p:cNvPr id="29" name="Elipse 28"/>
          <p:cNvSpPr/>
          <p:nvPr/>
        </p:nvSpPr>
        <p:spPr>
          <a:xfrm>
            <a:off x="436640" y="5346815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8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430846" y="2860741"/>
            <a:ext cx="9975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A nota média para a contribuição das orientações e ferramentas fornecidas pelo Agente do SEBRAE no aumento de lucro das empresas em 2019 foi de 7,8 em uma escala de 0 a 10.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430845" y="5065351"/>
            <a:ext cx="99755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Palestras e vídeos disponibilizados na internet, </a:t>
            </a:r>
            <a:r>
              <a:rPr lang="pt-BR" i="1" dirty="0">
                <a:solidFill>
                  <a:schemeClr val="bg1"/>
                </a:solidFill>
              </a:rPr>
              <a:t>e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artigos disponibilizados na internet </a:t>
            </a:r>
            <a:r>
              <a:rPr lang="pt-BR" i="1" dirty="0">
                <a:solidFill>
                  <a:schemeClr val="bg1"/>
                </a:solidFill>
              </a:rPr>
              <a:t>são os grupos de atendimento do SEBRAE que mais despertam o interesse dos empresários pesquisados. Embora cursos e consultorias presenciais também tenham alcançado percentual semelhante de citação, é a primeira vez na série histórica que serviços virtuais (disponibilizados via internet) superam os serviços presenciais em termos de preferência dos entrevistados. </a:t>
            </a:r>
          </a:p>
        </p:txBody>
      </p:sp>
    </p:spTree>
    <p:extLst>
      <p:ext uri="{BB962C8B-B14F-4D97-AF65-F5344CB8AC3E}">
        <p14:creationId xmlns:p14="http://schemas.microsoft.com/office/powerpoint/2010/main" val="5894400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95062"/>
            <a:ext cx="780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16200000">
            <a:off x="6494697" y="-4739052"/>
            <a:ext cx="0" cy="1148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436640" y="1338099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9</a:t>
            </a:r>
          </a:p>
        </p:txBody>
      </p:sp>
      <p:sp>
        <p:nvSpPr>
          <p:cNvPr id="24" name="Elipse 23"/>
          <p:cNvSpPr/>
          <p:nvPr/>
        </p:nvSpPr>
        <p:spPr>
          <a:xfrm>
            <a:off x="436640" y="2421243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/>
              <a:t>10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389809" y="1472133"/>
            <a:ext cx="9975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Quando os entrevistados precisam de alguma informação sobre produtos e serviços do SEBRAE, preferem buscar informações no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site do SEBRAE </a:t>
            </a:r>
            <a:r>
              <a:rPr lang="pt-BR" i="1" dirty="0">
                <a:solidFill>
                  <a:schemeClr val="bg1"/>
                </a:solidFill>
              </a:rPr>
              <a:t>(54,5.</a:t>
            </a:r>
          </a:p>
        </p:txBody>
      </p:sp>
      <p:sp>
        <p:nvSpPr>
          <p:cNvPr id="26" name="Elipse 25"/>
          <p:cNvSpPr/>
          <p:nvPr/>
        </p:nvSpPr>
        <p:spPr>
          <a:xfrm>
            <a:off x="436640" y="3504387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/>
              <a:t>11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389809" y="2521144"/>
            <a:ext cx="99755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O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NPS</a:t>
            </a:r>
            <a:r>
              <a:rPr lang="pt-BR" i="1" dirty="0">
                <a:solidFill>
                  <a:schemeClr val="bg1"/>
                </a:solidFill>
              </a:rPr>
              <a:t> de recomendação da visita do SEBRAE para outros empresários alcançou </a:t>
            </a:r>
            <a:r>
              <a:rPr lang="pt-BR" sz="2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74,6. </a:t>
            </a:r>
            <a:r>
              <a:rPr lang="pt-BR" i="1" dirty="0">
                <a:solidFill>
                  <a:schemeClr val="bg1"/>
                </a:solidFill>
              </a:rPr>
              <a:t>Mais de 80% dos entrevistados atribuíram notas altas para sua predisposição a recomendar o SEBRAE. </a:t>
            </a:r>
          </a:p>
        </p:txBody>
      </p:sp>
      <p:sp>
        <p:nvSpPr>
          <p:cNvPr id="29" name="Elipse 28"/>
          <p:cNvSpPr/>
          <p:nvPr/>
        </p:nvSpPr>
        <p:spPr>
          <a:xfrm>
            <a:off x="436640" y="4587531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/>
              <a:t>12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430844" y="5661745"/>
            <a:ext cx="9975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Dentre os empresários atendidos em anos anteriores, 54% gostariam que o Agente retornasse à sua empresa. Já entre aqueles que nunca foram atendidos pelo SEBRAE, 44% gostariam que um Agente fosse até sua empresa. </a:t>
            </a:r>
          </a:p>
        </p:txBody>
      </p:sp>
      <p:sp>
        <p:nvSpPr>
          <p:cNvPr id="15" name="Elipse 14"/>
          <p:cNvSpPr/>
          <p:nvPr/>
        </p:nvSpPr>
        <p:spPr>
          <a:xfrm>
            <a:off x="436640" y="5670675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/>
              <a:t>13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89809" y="4587531"/>
            <a:ext cx="10209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Grande parte dos empresários atendidos em 2019 gostaria que um agente do SEBRAE retornasse para fazer o acompanhamento do Negócio a Negócio (41%). Outros 42% gostariam que o Agente retornasse para realizar outro projeto do SEBRAE. 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430844" y="3504387"/>
            <a:ext cx="10209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Cerca de 60% dos entrevistados utilizam plataformas na internet para buscar fornecedores. Em termos de presença digital da empresa no mercado, a grande maioria – 89% – utiliza WhatsApp, enquanto cerca de 2/3 possuem fanpage da empresa no Facebook.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08851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1" y="422706"/>
            <a:ext cx="1430481" cy="7152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8853" y="2292845"/>
            <a:ext cx="37084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de satisfação e impacto do Negócio a Negócio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em conjunto com a </a:t>
            </a:r>
            <a:r>
              <a:rPr lang="pt-BR" sz="1700" b="1" dirty="0">
                <a:solidFill>
                  <a:schemeClr val="bg1"/>
                </a:solidFill>
              </a:rPr>
              <a:t>Unidade de Relacionamento com Cliente.</a:t>
            </a:r>
            <a:r>
              <a:rPr lang="pt-BR" sz="17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60937" y="2175867"/>
            <a:ext cx="45060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Pedro Nunes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da Unidade de Relacionamento com Cliente</a:t>
            </a:r>
          </a:p>
          <a:p>
            <a:r>
              <a:rPr lang="it-IT" sz="1600" dirty="0">
                <a:solidFill>
                  <a:schemeClr val="bg1"/>
                </a:solidFill>
              </a:rPr>
              <a:t>Carolina de Almeida Baptista Moraes </a:t>
            </a:r>
          </a:p>
          <a:p>
            <a:r>
              <a:rPr lang="pt-BR" sz="1600" dirty="0">
                <a:solidFill>
                  <a:schemeClr val="bg1"/>
                </a:solidFill>
              </a:rPr>
              <a:t>Graziele Junia Pereira Vilela</a:t>
            </a:r>
          </a:p>
          <a:p>
            <a:r>
              <a:rPr lang="pt-BR" sz="1600" dirty="0">
                <a:solidFill>
                  <a:schemeClr val="bg1"/>
                </a:solidFill>
              </a:rPr>
              <a:t>Rodrigo Scherer Palacio</a:t>
            </a: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893346" y="1997958"/>
            <a:ext cx="467591" cy="21717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9BF89791-7DF1-47B4-ABFC-F494E1DCB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328853" y="5986073"/>
            <a:ext cx="1430481" cy="68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473402" y="181005"/>
            <a:ext cx="11344275" cy="635314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2192000" cy="1428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436640" y="181005"/>
            <a:ext cx="0" cy="1152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25298" y="206543"/>
            <a:ext cx="650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>
                <a:solidFill>
                  <a:schemeClr val="bg1"/>
                </a:solidFill>
              </a:rPr>
              <a:t>Pesquisa de satisfação e impacto Negócio a Negócio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530969" y="181005"/>
            <a:ext cx="0" cy="1152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1015987" y="3356898"/>
            <a:ext cx="2749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BLOCO A</a:t>
            </a:r>
          </a:p>
          <a:p>
            <a:pPr algn="ctr"/>
            <a:endParaRPr lang="pt-BR" sz="20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ATENDIDOS PELO NEGÓCIO A NEGÓCIO EM 2019</a:t>
            </a:r>
          </a:p>
          <a:p>
            <a:pPr algn="ctr"/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670645" y="3353461"/>
            <a:ext cx="27496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BLOCO B</a:t>
            </a:r>
          </a:p>
          <a:p>
            <a:pPr algn="ctr"/>
            <a:endParaRPr lang="pt-BR" sz="20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ATENDIDOS EM ANOS ANTERIORES</a:t>
            </a:r>
          </a:p>
          <a:p>
            <a:pPr algn="ctr"/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325304" y="3356898"/>
            <a:ext cx="2921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BLOCO C</a:t>
            </a:r>
          </a:p>
          <a:p>
            <a:pPr algn="ctr"/>
            <a:endParaRPr lang="pt-BR" sz="20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NUNCA ATENDIDOS OU NÃO LEMBRAM DE TEREM SIDO ATENDIDOS</a:t>
            </a:r>
          </a:p>
          <a:p>
            <a:pPr algn="ctr"/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912770" y="3543650"/>
            <a:ext cx="1924698" cy="2128654"/>
            <a:chOff x="912770" y="3084457"/>
            <a:chExt cx="1924698" cy="2128654"/>
          </a:xfrm>
        </p:grpSpPr>
        <p:cxnSp>
          <p:nvCxnSpPr>
            <p:cNvPr id="3" name="Conector reto 2"/>
            <p:cNvCxnSpPr/>
            <p:nvPr/>
          </p:nvCxnSpPr>
          <p:spPr>
            <a:xfrm flipH="1">
              <a:off x="912770" y="3084457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912770" y="3084457"/>
              <a:ext cx="14103" cy="1908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913747" y="4976551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>
              <a:hlinkClick r:id="rId2" action="ppaction://hlinksldjump"/>
            </p:cNvPr>
            <p:cNvSpPr/>
            <p:nvPr/>
          </p:nvSpPr>
          <p:spPr>
            <a:xfrm>
              <a:off x="1860433" y="4771803"/>
              <a:ext cx="977035" cy="4413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IR</a:t>
              </a:r>
            </a:p>
          </p:txBody>
        </p:sp>
      </p:grpSp>
      <p:grpSp>
        <p:nvGrpSpPr>
          <p:cNvPr id="35" name="Agrupar 34"/>
          <p:cNvGrpSpPr/>
          <p:nvPr/>
        </p:nvGrpSpPr>
        <p:grpSpPr>
          <a:xfrm>
            <a:off x="4495373" y="3543650"/>
            <a:ext cx="1924698" cy="2128654"/>
            <a:chOff x="912770" y="3084457"/>
            <a:chExt cx="1924698" cy="2128654"/>
          </a:xfrm>
        </p:grpSpPr>
        <p:cxnSp>
          <p:nvCxnSpPr>
            <p:cNvPr id="37" name="Conector reto 36"/>
            <p:cNvCxnSpPr/>
            <p:nvPr/>
          </p:nvCxnSpPr>
          <p:spPr>
            <a:xfrm flipH="1">
              <a:off x="912770" y="3084457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912770" y="3084457"/>
              <a:ext cx="14103" cy="1908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913747" y="4976551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tângulo 39">
              <a:hlinkClick r:id="rId3" action="ppaction://hlinksldjump"/>
            </p:cNvPr>
            <p:cNvSpPr/>
            <p:nvPr/>
          </p:nvSpPr>
          <p:spPr>
            <a:xfrm>
              <a:off x="1860433" y="4771803"/>
              <a:ext cx="977035" cy="4413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IR</a:t>
              </a: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8194429" y="3543650"/>
            <a:ext cx="1924698" cy="2128654"/>
            <a:chOff x="912770" y="3084457"/>
            <a:chExt cx="1924698" cy="2128654"/>
          </a:xfrm>
        </p:grpSpPr>
        <p:cxnSp>
          <p:nvCxnSpPr>
            <p:cNvPr id="42" name="Conector reto 41"/>
            <p:cNvCxnSpPr/>
            <p:nvPr/>
          </p:nvCxnSpPr>
          <p:spPr>
            <a:xfrm flipH="1">
              <a:off x="912770" y="3084457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912770" y="3084457"/>
              <a:ext cx="14103" cy="1908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913747" y="4976551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tângulo 44">
              <a:hlinkClick r:id="rId4" action="ppaction://hlinksldjump"/>
            </p:cNvPr>
            <p:cNvSpPr/>
            <p:nvPr/>
          </p:nvSpPr>
          <p:spPr>
            <a:xfrm>
              <a:off x="1860433" y="4771803"/>
              <a:ext cx="977035" cy="4413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IR</a:t>
              </a:r>
            </a:p>
          </p:txBody>
        </p:sp>
      </p:grpSp>
      <p:pic>
        <p:nvPicPr>
          <p:cNvPr id="46" name="Imagem 4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527" y="5604218"/>
            <a:ext cx="370172" cy="419835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660" y="5604218"/>
            <a:ext cx="370172" cy="419835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212" y="5616690"/>
            <a:ext cx="370172" cy="419835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678" y="2223810"/>
            <a:ext cx="936000" cy="936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553" y="2171186"/>
            <a:ext cx="936000" cy="936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212" y="2171186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0275337" cy="68580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 flipH="1">
            <a:off x="5174664" y="-16240"/>
            <a:ext cx="7035281" cy="6882553"/>
            <a:chOff x="0" y="-16629"/>
            <a:chExt cx="7035281" cy="6882553"/>
          </a:xfrm>
        </p:grpSpPr>
        <p:sp>
          <p:nvSpPr>
            <p:cNvPr id="7" name="Triângulo Retângulo 6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1127"/>
              <a:ext cx="4156879" cy="68647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" name="Conector reto 3"/>
            <p:cNvCxnSpPr>
              <a:stCxn id="7" idx="4"/>
            </p:cNvCxnSpPr>
            <p:nvPr/>
          </p:nvCxnSpPr>
          <p:spPr>
            <a:xfrm flipH="1" flipV="1">
              <a:off x="4152122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ixaDeTexto 31"/>
          <p:cNvSpPr txBox="1"/>
          <p:nvPr/>
        </p:nvSpPr>
        <p:spPr>
          <a:xfrm>
            <a:off x="6296881" y="5335731"/>
            <a:ext cx="5307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PESQUISA DE SATISFAÇAO E IMPACTO</a:t>
            </a:r>
          </a:p>
          <a:p>
            <a:r>
              <a:rPr lang="pt-BR" sz="2800" b="1" i="1" dirty="0">
                <a:solidFill>
                  <a:schemeClr val="accent4"/>
                </a:solidFill>
              </a:rPr>
              <a:t>Empresários que participaram do Programa em 2019</a:t>
            </a:r>
          </a:p>
        </p:txBody>
      </p:sp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764" y="322406"/>
            <a:ext cx="53043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8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530969" y="1543049"/>
            <a:ext cx="11680081" cy="5036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1009940" y="2207623"/>
            <a:ext cx="3130985" cy="4023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/>
          <p:cNvCxnSpPr/>
          <p:nvPr/>
        </p:nvCxnSpPr>
        <p:spPr>
          <a:xfrm rot="16200000">
            <a:off x="-1747937" y="4293220"/>
            <a:ext cx="4572000" cy="0"/>
          </a:xfrm>
          <a:prstGeom prst="line">
            <a:avLst/>
          </a:prstGeom>
          <a:ln w="19050">
            <a:solidFill>
              <a:srgbClr val="424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B0F0"/>
                </a:solidFill>
              </a:rPr>
              <a:t>UTILIZOU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O CADERNO DE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FERRAMENTAS?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Q1. Durante a visita foi entregue um Caderno de Ferramentas com algumas planilhas/ ferramentas de gestão. O(a) Senhor(a) utilizou as planilhas/ferramentas de gestão?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2854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4841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3883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486" y="107409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459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258641" y="6604814"/>
            <a:ext cx="91884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3.147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952499" y="1533956"/>
            <a:ext cx="11268000" cy="0"/>
          </a:xfrm>
          <a:prstGeom prst="line">
            <a:avLst/>
          </a:prstGeom>
          <a:ln w="19050">
            <a:solidFill>
              <a:srgbClr val="424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7606937" y="2505566"/>
            <a:ext cx="41757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A grande maioria dos entrevistados – 88,1% - </a:t>
            </a:r>
            <a:r>
              <a:rPr lang="pt-BR" sz="2000" b="1" dirty="0">
                <a:solidFill>
                  <a:schemeClr val="accent1"/>
                </a:solidFill>
              </a:rPr>
              <a:t>recebeu o caderno de ferramentas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Porém apenas 42,2% afiram que </a:t>
            </a:r>
            <a:r>
              <a:rPr lang="pt-BR" sz="2000" b="1" dirty="0">
                <a:solidFill>
                  <a:schemeClr val="accent1"/>
                </a:solidFill>
              </a:rPr>
              <a:t>utilizaram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 as planilhas e ferramentas de gestão do Caderno de Ferramentas.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36" y="1354349"/>
            <a:ext cx="765864" cy="765864"/>
          </a:xfrm>
          <a:prstGeom prst="rect">
            <a:avLst/>
          </a:prstGeom>
        </p:spPr>
      </p:pic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119495925"/>
              </p:ext>
            </p:extLst>
          </p:nvPr>
        </p:nvGraphicFramePr>
        <p:xfrm>
          <a:off x="887185" y="2592688"/>
          <a:ext cx="6257926" cy="38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17954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6105</TotalTime>
  <Words>6617</Words>
  <Application>Microsoft Office PowerPoint</Application>
  <PresentationFormat>Widescreen</PresentationFormat>
  <Paragraphs>2144</Paragraphs>
  <Slides>64</Slides>
  <Notes>5</Notes>
  <HiddenSlides>30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Daiana Herman</dc:creator>
  <cp:lastModifiedBy>Denis Pedro Nunes</cp:lastModifiedBy>
  <cp:revision>335</cp:revision>
  <dcterms:created xsi:type="dcterms:W3CDTF">2019-04-23T19:03:37Z</dcterms:created>
  <dcterms:modified xsi:type="dcterms:W3CDTF">2020-02-28T19:30:38Z</dcterms:modified>
</cp:coreProperties>
</file>