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3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4.xml" ContentType="application/vnd.openxmlformats-officedocument.presentationml.notesSlide+xml"/>
  <Override PartName="/ppt/charts/chart36.xml" ContentType="application/vnd.openxmlformats-officedocument.drawingml.chart+xml"/>
  <Override PartName="/ppt/notesSlides/notesSlide25.xml" ContentType="application/vnd.openxmlformats-officedocument.presentationml.notesSlide+xml"/>
  <Override PartName="/ppt/charts/chart37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0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6.xml" ContentType="application/vnd.openxmlformats-officedocument.presentationml.notesSlide+xml"/>
  <Override PartName="/ppt/charts/chart4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7.xml" ContentType="application/vnd.openxmlformats-officedocument.presentationml.notesSlide+xml"/>
  <Override PartName="/ppt/charts/chart42.xml" ContentType="application/vnd.openxmlformats-officedocument.drawingml.chart+xml"/>
  <Override PartName="/ppt/notesSlides/notesSlide28.xml" ContentType="application/vnd.openxmlformats-officedocument.presentationml.notesSlide+xml"/>
  <Override PartName="/ppt/charts/chart4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9.xml" ContentType="application/vnd.openxmlformats-officedocument.presentationml.notesSlide+xml"/>
  <Override PartName="/ppt/charts/chart4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0.xml" ContentType="application/vnd.openxmlformats-officedocument.presentationml.notesSlide+xml"/>
  <Override PartName="/ppt/charts/chart48.xml" ContentType="application/vnd.openxmlformats-officedocument.drawingml.chart+xml"/>
  <Override PartName="/ppt/notesSlides/notesSlide31.xml" ContentType="application/vnd.openxmlformats-officedocument.presentationml.notesSlide+xml"/>
  <Override PartName="/ppt/charts/chart49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0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1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2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2.xml" ContentType="application/vnd.openxmlformats-officedocument.presentationml.notesSlide+xml"/>
  <Override PartName="/ppt/charts/chart53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4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5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6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7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8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3.xml" ContentType="application/vnd.openxmlformats-officedocument.presentationml.notesSlide+xml"/>
  <Override PartName="/ppt/charts/chart59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4.xml" ContentType="application/vnd.openxmlformats-officedocument.presentationml.notesSlide+xml"/>
  <Override PartName="/ppt/charts/chart60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35.xml" ContentType="application/vnd.openxmlformats-officedocument.presentationml.notesSlide+xml"/>
  <Override PartName="/ppt/charts/chart61.xml" ContentType="application/vnd.openxmlformats-officedocument.drawingml.chart+xml"/>
  <Override PartName="/ppt/notesSlides/notesSlide36.xml" ContentType="application/vnd.openxmlformats-officedocument.presentationml.notesSlide+xml"/>
  <Override PartName="/ppt/charts/chart62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3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64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65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37.xml" ContentType="application/vnd.openxmlformats-officedocument.presentationml.notesSlide+xml"/>
  <Override PartName="/ppt/charts/chart66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38.xml" ContentType="application/vnd.openxmlformats-officedocument.presentationml.notesSlide+xml"/>
  <Override PartName="/ppt/charts/chart67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39.xml" ContentType="application/vnd.openxmlformats-officedocument.presentationml.notesSlide+xml"/>
  <Override PartName="/ppt/charts/chart68.xml" ContentType="application/vnd.openxmlformats-officedocument.drawingml.chart+xml"/>
  <Override PartName="/ppt/notesSlides/notesSlide40.xml" ContentType="application/vnd.openxmlformats-officedocument.presentationml.notesSlide+xml"/>
  <Override PartName="/ppt/charts/chart69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70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71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72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41.xml" ContentType="application/vnd.openxmlformats-officedocument.presentationml.notesSlide+xml"/>
  <Override PartName="/ppt/charts/chart73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42.xml" ContentType="application/vnd.openxmlformats-officedocument.presentationml.notesSlide+xml"/>
  <Override PartName="/ppt/charts/chart74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43.xml" ContentType="application/vnd.openxmlformats-officedocument.presentationml.notesSlide+xml"/>
  <Override PartName="/ppt/charts/chart75.xml" ContentType="application/vnd.openxmlformats-officedocument.drawingml.chart+xml"/>
  <Override PartName="/ppt/notesSlides/notesSlide44.xml" ContentType="application/vnd.openxmlformats-officedocument.presentationml.notesSlide+xml"/>
  <Override PartName="/ppt/charts/chart7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7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7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45.xml" ContentType="application/vnd.openxmlformats-officedocument.presentationml.notesSlide+xml"/>
  <Override PartName="/ppt/charts/chart8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8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8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8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8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8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46.xml" ContentType="application/vnd.openxmlformats-officedocument.presentationml.notesSlide+xml"/>
  <Override PartName="/ppt/charts/chart8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47.xml" ContentType="application/vnd.openxmlformats-officedocument.presentationml.notesSlide+xml"/>
  <Override PartName="/ppt/charts/chart8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48.xml" ContentType="application/vnd.openxmlformats-officedocument.presentationml.notesSlide+xml"/>
  <Override PartName="/ppt/charts/chart88.xml" ContentType="application/vnd.openxmlformats-officedocument.drawingml.chart+xml"/>
  <Override PartName="/ppt/notesSlides/notesSlide49.xml" ContentType="application/vnd.openxmlformats-officedocument.presentationml.notesSlide+xml"/>
  <Override PartName="/ppt/charts/chart89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90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91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92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50.xml" ContentType="application/vnd.openxmlformats-officedocument.presentationml.notesSlide+xml"/>
  <Override PartName="/ppt/charts/chart93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51.xml" ContentType="application/vnd.openxmlformats-officedocument.presentationml.notesSlide+xml"/>
  <Override PartName="/ppt/charts/chart94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52.xml" ContentType="application/vnd.openxmlformats-officedocument.presentationml.notesSlide+xml"/>
  <Override PartName="/ppt/charts/chart95.xml" ContentType="application/vnd.openxmlformats-officedocument.drawingml.chart+xml"/>
  <Override PartName="/ppt/notesSlides/notesSlide53.xml" ContentType="application/vnd.openxmlformats-officedocument.presentationml.notesSlide+xml"/>
  <Override PartName="/ppt/charts/chart9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9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98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99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notesSlides/notesSlide54.xml" ContentType="application/vnd.openxmlformats-officedocument.presentationml.notesSlide+xml"/>
  <Override PartName="/ppt/charts/chart100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notesSlides/notesSlide55.xml" ContentType="application/vnd.openxmlformats-officedocument.presentationml.notesSlide+xml"/>
  <Override PartName="/ppt/charts/chart101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notesSlides/notesSlide56.xml" ContentType="application/vnd.openxmlformats-officedocument.presentationml.notesSlide+xml"/>
  <Override PartName="/ppt/charts/chart102.xml" ContentType="application/vnd.openxmlformats-officedocument.drawingml.chart+xml"/>
  <Override PartName="/ppt/notesSlides/notesSlide57.xml" ContentType="application/vnd.openxmlformats-officedocument.presentationml.notesSlide+xml"/>
  <Override PartName="/ppt/charts/chart103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104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105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106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notesSlides/notesSlide58.xml" ContentType="application/vnd.openxmlformats-officedocument.presentationml.notesSlide+xml"/>
  <Override PartName="/ppt/charts/chart107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108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109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110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111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112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notesSlides/notesSlide59.xml" ContentType="application/vnd.openxmlformats-officedocument.presentationml.notesSlide+xml"/>
  <Override PartName="/ppt/charts/chart113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notesSlides/notesSlide60.xml" ContentType="application/vnd.openxmlformats-officedocument.presentationml.notesSlide+xml"/>
  <Override PartName="/ppt/charts/chart114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notesSlides/notesSlide61.xml" ContentType="application/vnd.openxmlformats-officedocument.presentationml.notesSlide+xml"/>
  <Override PartName="/ppt/charts/chart115.xml" ContentType="application/vnd.openxmlformats-officedocument.drawingml.chart+xml"/>
  <Override PartName="/ppt/notesSlides/notesSlide62.xml" ContentType="application/vnd.openxmlformats-officedocument.presentationml.notesSlide+xml"/>
  <Override PartName="/ppt/charts/chart116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17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18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19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notesSlides/notesSlide63.xml" ContentType="application/vnd.openxmlformats-officedocument.presentationml.notesSlide+xml"/>
  <Override PartName="/ppt/charts/chart120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notesSlides/notesSlide64.xml" ContentType="application/vnd.openxmlformats-officedocument.presentationml.notesSlide+xml"/>
  <Override PartName="/ppt/charts/chart121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notesSlides/notesSlide65.xml" ContentType="application/vnd.openxmlformats-officedocument.presentationml.notesSlide+xml"/>
  <Override PartName="/ppt/charts/chart122.xml" ContentType="application/vnd.openxmlformats-officedocument.drawingml.chart+xml"/>
  <Override PartName="/ppt/notesSlides/notesSlide66.xml" ContentType="application/vnd.openxmlformats-officedocument.presentationml.notesSlide+xml"/>
  <Override PartName="/ppt/charts/chart123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24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25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26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notesSlides/notesSlide67.xml" ContentType="application/vnd.openxmlformats-officedocument.presentationml.notesSlide+xml"/>
  <Override PartName="/ppt/charts/chart127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notesSlides/notesSlide68.xml" ContentType="application/vnd.openxmlformats-officedocument.presentationml.notesSlide+xml"/>
  <Override PartName="/ppt/charts/chart128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notesSlides/notesSlide69.xml" ContentType="application/vnd.openxmlformats-officedocument.presentationml.notesSlide+xml"/>
  <Override PartName="/ppt/charts/chart129.xml" ContentType="application/vnd.openxmlformats-officedocument.drawingml.chart+xml"/>
  <Override PartName="/ppt/notesSlides/notesSlide70.xml" ContentType="application/vnd.openxmlformats-officedocument.presentationml.notesSlide+xml"/>
  <Override PartName="/ppt/charts/chart130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31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32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33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notesSlides/notesSlide71.xml" ContentType="application/vnd.openxmlformats-officedocument.presentationml.notesSlide+xml"/>
  <Override PartName="/ppt/charts/chart134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35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36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37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38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39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notesSlides/notesSlide72.xml" ContentType="application/vnd.openxmlformats-officedocument.presentationml.notesSlide+xml"/>
  <Override PartName="/ppt/charts/chart140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notesSlides/notesSlide73.xml" ContentType="application/vnd.openxmlformats-officedocument.presentationml.notesSlide+xml"/>
  <Override PartName="/ppt/charts/chart141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notesSlides/notesSlide74.xml" ContentType="application/vnd.openxmlformats-officedocument.presentationml.notesSlide+xml"/>
  <Override PartName="/ppt/charts/chart142.xml" ContentType="application/vnd.openxmlformats-officedocument.drawingml.chart+xml"/>
  <Override PartName="/ppt/notesSlides/notesSlide75.xml" ContentType="application/vnd.openxmlformats-officedocument.presentationml.notesSlide+xml"/>
  <Override PartName="/ppt/charts/chart143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44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45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46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notesSlides/notesSlide76.xml" ContentType="application/vnd.openxmlformats-officedocument.presentationml.notesSlide+xml"/>
  <Override PartName="/ppt/charts/chart147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notesSlides/notesSlide77.xml" ContentType="application/vnd.openxmlformats-officedocument.presentationml.notesSlide+xml"/>
  <Override PartName="/ppt/charts/chart148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notesSlides/notesSlide78.xml" ContentType="application/vnd.openxmlformats-officedocument.presentationml.notesSlide+xml"/>
  <Override PartName="/ppt/charts/chart149.xml" ContentType="application/vnd.openxmlformats-officedocument.drawingml.chart+xml"/>
  <Override PartName="/ppt/notesSlides/notesSlide79.xml" ContentType="application/vnd.openxmlformats-officedocument.presentationml.notesSlide+xml"/>
  <Override PartName="/ppt/charts/chart150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charts/chart151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52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53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notesSlides/notesSlide80.xml" ContentType="application/vnd.openxmlformats-officedocument.presentationml.notesSlide+xml"/>
  <Override PartName="/ppt/charts/chart154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notesSlides/notesSlide81.xml" ContentType="application/vnd.openxmlformats-officedocument.presentationml.notesSlide+xml"/>
  <Override PartName="/ppt/charts/chart155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notesSlides/notesSlide82.xml" ContentType="application/vnd.openxmlformats-officedocument.presentationml.notesSlide+xml"/>
  <Override PartName="/ppt/charts/chart156.xml" ContentType="application/vnd.openxmlformats-officedocument.drawingml.chart+xml"/>
  <Override PartName="/ppt/notesSlides/notesSlide83.xml" ContentType="application/vnd.openxmlformats-officedocument.presentationml.notesSlide+xml"/>
  <Override PartName="/ppt/charts/chart157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charts/chart158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charts/chart159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60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notesSlides/notesSlide84.xml" ContentType="application/vnd.openxmlformats-officedocument.presentationml.notesSlide+xml"/>
  <Override PartName="/ppt/charts/chart161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62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63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charts/chart164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65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charts/chart166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notesSlides/notesSlide85.xml" ContentType="application/vnd.openxmlformats-officedocument.presentationml.notesSlide+xml"/>
  <Override PartName="/ppt/charts/chart167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rts/chart168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notesSlides/notesSlide88.xml" ContentType="application/vnd.openxmlformats-officedocument.presentationml.notesSlide+xml"/>
  <Override PartName="/ppt/charts/chart169.xml" ContentType="application/vnd.openxmlformats-officedocument.drawingml.chart+xml"/>
  <Override PartName="/ppt/notesSlides/notesSlide89.xml" ContentType="application/vnd.openxmlformats-officedocument.presentationml.notesSlide+xml"/>
  <Override PartName="/ppt/charts/chart170.xml" ContentType="application/vnd.openxmlformats-officedocument.drawingml.chart+xml"/>
  <Override PartName="/ppt/notesSlides/notesSlide90.xml" ContentType="application/vnd.openxmlformats-officedocument.presentationml.notesSlide+xml"/>
  <Override PartName="/ppt/charts/chart171.xml" ContentType="application/vnd.openxmlformats-officedocument.drawingml.chart+xml"/>
  <Override PartName="/ppt/theme/themeOverride1.xml" ContentType="application/vnd.openxmlformats-officedocument.themeOverride+xml"/>
  <Override PartName="/ppt/notesSlides/notesSlide91.xml" ContentType="application/vnd.openxmlformats-officedocument.presentationml.notesSlide+xml"/>
  <Override PartName="/ppt/charts/chart172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notesSlides/notesSlide92.xml" ContentType="application/vnd.openxmlformats-officedocument.presentationml.notesSlide+xml"/>
  <Override PartName="/ppt/charts/chart173.xml" ContentType="application/vnd.openxmlformats-officedocument.drawingml.chart+xml"/>
  <Override PartName="/ppt/notesSlides/notesSlide93.xml" ContentType="application/vnd.openxmlformats-officedocument.presentationml.notesSlide+xml"/>
  <Override PartName="/ppt/charts/chart174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notesSlides/notesSlide94.xml" ContentType="application/vnd.openxmlformats-officedocument.presentationml.notesSlide+xml"/>
  <Override PartName="/ppt/charts/chart175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257" r:id="rId2"/>
    <p:sldId id="262" r:id="rId3"/>
    <p:sldId id="263" r:id="rId4"/>
    <p:sldId id="259" r:id="rId5"/>
    <p:sldId id="264" r:id="rId6"/>
    <p:sldId id="405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377" r:id="rId15"/>
    <p:sldId id="274" r:id="rId16"/>
    <p:sldId id="376" r:id="rId17"/>
    <p:sldId id="275" r:id="rId18"/>
    <p:sldId id="276" r:id="rId19"/>
    <p:sldId id="381" r:id="rId20"/>
    <p:sldId id="284" r:id="rId21"/>
    <p:sldId id="285" r:id="rId22"/>
    <p:sldId id="286" r:id="rId23"/>
    <p:sldId id="287" r:id="rId24"/>
    <p:sldId id="28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1" r:id="rId35"/>
    <p:sldId id="302" r:id="rId36"/>
    <p:sldId id="303" r:id="rId37"/>
    <p:sldId id="305" r:id="rId38"/>
    <p:sldId id="306" r:id="rId39"/>
    <p:sldId id="307" r:id="rId40"/>
    <p:sldId id="309" r:id="rId41"/>
    <p:sldId id="310" r:id="rId42"/>
    <p:sldId id="311" r:id="rId43"/>
    <p:sldId id="312" r:id="rId44"/>
    <p:sldId id="313" r:id="rId45"/>
    <p:sldId id="383" r:id="rId46"/>
    <p:sldId id="314" r:id="rId47"/>
    <p:sldId id="315" r:id="rId48"/>
    <p:sldId id="316" r:id="rId49"/>
    <p:sldId id="384" r:id="rId50"/>
    <p:sldId id="317" r:id="rId51"/>
    <p:sldId id="318" r:id="rId52"/>
    <p:sldId id="319" r:id="rId53"/>
    <p:sldId id="385" r:id="rId54"/>
    <p:sldId id="320" r:id="rId55"/>
    <p:sldId id="321" r:id="rId56"/>
    <p:sldId id="322" r:id="rId57"/>
    <p:sldId id="323" r:id="rId58"/>
    <p:sldId id="324" r:id="rId59"/>
    <p:sldId id="386" r:id="rId60"/>
    <p:sldId id="325" r:id="rId61"/>
    <p:sldId id="326" r:id="rId62"/>
    <p:sldId id="327" r:id="rId63"/>
    <p:sldId id="387" r:id="rId64"/>
    <p:sldId id="328" r:id="rId65"/>
    <p:sldId id="329" r:id="rId66"/>
    <p:sldId id="330" r:id="rId67"/>
    <p:sldId id="388" r:id="rId68"/>
    <p:sldId id="331" r:id="rId69"/>
    <p:sldId id="332" r:id="rId70"/>
    <p:sldId id="333" r:id="rId71"/>
    <p:sldId id="334" r:id="rId72"/>
    <p:sldId id="335" r:id="rId73"/>
    <p:sldId id="389" r:id="rId74"/>
    <p:sldId id="336" r:id="rId75"/>
    <p:sldId id="337" r:id="rId76"/>
    <p:sldId id="338" r:id="rId77"/>
    <p:sldId id="390" r:id="rId78"/>
    <p:sldId id="339" r:id="rId79"/>
    <p:sldId id="340" r:id="rId80"/>
    <p:sldId id="341" r:id="rId81"/>
    <p:sldId id="391" r:id="rId82"/>
    <p:sldId id="342" r:id="rId83"/>
    <p:sldId id="343" r:id="rId84"/>
    <p:sldId id="344" r:id="rId85"/>
    <p:sldId id="345" r:id="rId86"/>
    <p:sldId id="346" r:id="rId87"/>
    <p:sldId id="392" r:id="rId88"/>
    <p:sldId id="347" r:id="rId89"/>
    <p:sldId id="348" r:id="rId90"/>
    <p:sldId id="349" r:id="rId91"/>
    <p:sldId id="393" r:id="rId92"/>
    <p:sldId id="350" r:id="rId93"/>
    <p:sldId id="351" r:id="rId94"/>
    <p:sldId id="352" r:id="rId95"/>
    <p:sldId id="394" r:id="rId96"/>
    <p:sldId id="353" r:id="rId97"/>
    <p:sldId id="354" r:id="rId98"/>
    <p:sldId id="355" r:id="rId99"/>
    <p:sldId id="378" r:id="rId100"/>
    <p:sldId id="380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95" r:id="rId110"/>
    <p:sldId id="409" r:id="rId111"/>
    <p:sldId id="407" r:id="rId112"/>
    <p:sldId id="373" r:id="rId113"/>
    <p:sldId id="374" r:id="rId114"/>
    <p:sldId id="375" r:id="rId115"/>
    <p:sldId id="396" r:id="rId1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Rev" lastIdx="1" clrIdx="0">
    <p:extLst>
      <p:ext uri="{19B8F6BF-5375-455C-9EA6-DF929625EA0E}">
        <p15:presenceInfo xmlns:p15="http://schemas.microsoft.com/office/powerpoint/2012/main" userId="Re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B76"/>
    <a:srgbClr val="D59700"/>
    <a:srgbClr val="03A59D"/>
    <a:srgbClr val="006666"/>
    <a:srgbClr val="548235"/>
    <a:srgbClr val="00CC99"/>
    <a:srgbClr val="009999"/>
    <a:srgbClr val="00FFCC"/>
    <a:srgbClr val="A6A6A6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2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3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4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5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6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7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9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0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2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3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4.xlsx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5.xlsx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6.xlsx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7.xlsx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9.xlsx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0.xlsx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1.xlsx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2.xlsx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3.xlsx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4.xlsx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6.xlsx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7.xlsx"/><Relationship Id="rId2" Type="http://schemas.microsoft.com/office/2011/relationships/chartColorStyle" Target="colors139.xml"/><Relationship Id="rId1" Type="http://schemas.microsoft.com/office/2011/relationships/chartStyle" Target="style139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8.xlsx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9.xlsx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0.xlsx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1.xlsx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2.xlsx"/><Relationship Id="rId2" Type="http://schemas.microsoft.com/office/2011/relationships/chartColorStyle" Target="colors144.xml"/><Relationship Id="rId1" Type="http://schemas.microsoft.com/office/2011/relationships/chartStyle" Target="style144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3.xlsx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4.xlsx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5.xlsx"/><Relationship Id="rId2" Type="http://schemas.microsoft.com/office/2011/relationships/chartColorStyle" Target="colors147.xml"/><Relationship Id="rId1" Type="http://schemas.microsoft.com/office/2011/relationships/chartStyle" Target="style147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6.xlsx"/><Relationship Id="rId2" Type="http://schemas.microsoft.com/office/2011/relationships/chartColorStyle" Target="colors148.xml"/><Relationship Id="rId1" Type="http://schemas.microsoft.com/office/2011/relationships/chartStyle" Target="style148.xm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7.xlsx"/><Relationship Id="rId2" Type="http://schemas.microsoft.com/office/2011/relationships/chartColorStyle" Target="colors149.xml"/><Relationship Id="rId1" Type="http://schemas.microsoft.com/office/2011/relationships/chartStyle" Target="style149.xml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0.xlsx"/><Relationship Id="rId1" Type="http://schemas.openxmlformats.org/officeDocument/2006/relationships/themeOverride" Target="../theme/themeOverride1.xm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1.xlsx"/><Relationship Id="rId2" Type="http://schemas.microsoft.com/office/2011/relationships/chartColorStyle" Target="colors150.xml"/><Relationship Id="rId1" Type="http://schemas.microsoft.com/office/2011/relationships/chartStyle" Target="style150.xml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3.xlsx"/><Relationship Id="rId2" Type="http://schemas.microsoft.com/office/2011/relationships/chartColorStyle" Target="colors151.xml"/><Relationship Id="rId1" Type="http://schemas.microsoft.com/office/2011/relationships/chartStyle" Target="style151.xm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4.xlsx"/><Relationship Id="rId2" Type="http://schemas.microsoft.com/office/2011/relationships/chartColorStyle" Target="colors152.xml"/><Relationship Id="rId1" Type="http://schemas.microsoft.com/office/2011/relationships/chartStyle" Target="style15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Planilha1!$B$2:$B$9</c:f>
              <c:numCache>
                <c:formatCode>0.0</c:formatCode>
                <c:ptCount val="8"/>
                <c:pt idx="0">
                  <c:v>8.6</c:v>
                </c:pt>
                <c:pt idx="1">
                  <c:v>8.6999999999999993</c:v>
                </c:pt>
                <c:pt idx="2">
                  <c:v>9</c:v>
                </c:pt>
                <c:pt idx="3">
                  <c:v>8.8000000000000007</c:v>
                </c:pt>
                <c:pt idx="4">
                  <c:v>9.1</c:v>
                </c:pt>
                <c:pt idx="5">
                  <c:v>9</c:v>
                </c:pt>
                <c:pt idx="6">
                  <c:v>9</c:v>
                </c:pt>
                <c:pt idx="7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8-43E3-A493-6EC3CCEBFA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1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383197760929455E-3"/>
          <c:w val="0.97380612312340886"/>
          <c:h val="0.71662098500213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Cursos presenciais e a distância</c:v>
                </c:pt>
                <c:pt idx="1">
                  <c:v>Palestras / Seminários / Oficinas</c:v>
                </c:pt>
                <c:pt idx="2">
                  <c:v>Consultorias / Clínica tecnológica</c:v>
                </c:pt>
                <c:pt idx="3">
                  <c:v>Feiras /Rodada de negócios/Missão e Caravana</c:v>
                </c:pt>
                <c:pt idx="4">
                  <c:v>Orientação Técnica / Garantia Fampe</c:v>
                </c:pt>
                <c:pt idx="5">
                  <c:v>NUNCA foi atendido pelo SEBRAE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0.20644210383102235</c:v>
                </c:pt>
                <c:pt idx="1">
                  <c:v>0.29112529081236987</c:v>
                </c:pt>
                <c:pt idx="2">
                  <c:v>0.20036507522590447</c:v>
                </c:pt>
                <c:pt idx="3">
                  <c:v>4.0242174125009918E-2</c:v>
                </c:pt>
                <c:pt idx="4">
                  <c:v>0.39525766089350256</c:v>
                </c:pt>
                <c:pt idx="5">
                  <c:v>1.5267400596365121E-2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5-4D61-8A14-3405E6AD757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Cursos presenciais e a distância</c:v>
                </c:pt>
                <c:pt idx="1">
                  <c:v>Palestras / Seminários / Oficinas</c:v>
                </c:pt>
                <c:pt idx="2">
                  <c:v>Consultorias / Clínica tecnológica</c:v>
                </c:pt>
                <c:pt idx="3">
                  <c:v>Feiras /Rodada de negócios/Missão e Caravana</c:v>
                </c:pt>
                <c:pt idx="4">
                  <c:v>Orientação Técnica / Garantia Fampe</c:v>
                </c:pt>
                <c:pt idx="5">
                  <c:v>NUNCA foi atendido pelo SEBRAE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0.16299526812966597</c:v>
                </c:pt>
                <c:pt idx="1">
                  <c:v>0.24328763632362055</c:v>
                </c:pt>
                <c:pt idx="2">
                  <c:v>0.25704133581220789</c:v>
                </c:pt>
                <c:pt idx="3">
                  <c:v>2.9153997185203204E-2</c:v>
                </c:pt>
                <c:pt idx="4">
                  <c:v>0.42166524768474273</c:v>
                </c:pt>
                <c:pt idx="5">
                  <c:v>3.7639509090171955E-2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95-4D61-8A14-3405E6AD757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Cursos presenciais e a distância</c:v>
                </c:pt>
                <c:pt idx="1">
                  <c:v>Palestras / Seminários / Oficinas</c:v>
                </c:pt>
                <c:pt idx="2">
                  <c:v>Consultorias / Clínica tecnológica</c:v>
                </c:pt>
                <c:pt idx="3">
                  <c:v>Feiras /Rodada de negócios/Missão e Caravana</c:v>
                </c:pt>
                <c:pt idx="4">
                  <c:v>Orientação Técnica / Garantia Fampe</c:v>
                </c:pt>
                <c:pt idx="5">
                  <c:v>NUNCA foi atendido pelo SEBRAE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7.9097827058030853E-2</c:v>
                </c:pt>
                <c:pt idx="1">
                  <c:v>0.11314702447524361</c:v>
                </c:pt>
                <c:pt idx="2">
                  <c:v>9.6720774606548557E-2</c:v>
                </c:pt>
                <c:pt idx="3">
                  <c:v>9.472493929076788E-3</c:v>
                </c:pt>
                <c:pt idx="4">
                  <c:v>0.75700814270733763</c:v>
                </c:pt>
                <c:pt idx="5">
                  <c:v>5.4774234061062972E-2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95-4D61-8A14-3405E6AD7574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Pessoa Física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Cursos presenciais e a distância</c:v>
                </c:pt>
                <c:pt idx="1">
                  <c:v>Palestras / Seminários / Oficinas</c:v>
                </c:pt>
                <c:pt idx="2">
                  <c:v>Consultorias / Clínica tecnológica</c:v>
                </c:pt>
                <c:pt idx="3">
                  <c:v>Feiras /Rodada de negócios/Missão e Caravana</c:v>
                </c:pt>
                <c:pt idx="4">
                  <c:v>Orientação Técnica / Garantia Fampe</c:v>
                </c:pt>
                <c:pt idx="5">
                  <c:v>NUNCA foi atendido pelo SEBRAE</c:v>
                </c:pt>
              </c:strCache>
            </c:strRef>
          </c:cat>
          <c:val>
            <c:numRef>
              <c:f>Planilha1!$E$2:$E$7</c:f>
              <c:numCache>
                <c:formatCode>###0%</c:formatCode>
                <c:ptCount val="6"/>
                <c:pt idx="0">
                  <c:v>0.17469254825917069</c:v>
                </c:pt>
                <c:pt idx="1">
                  <c:v>0.31437532804572227</c:v>
                </c:pt>
                <c:pt idx="2">
                  <c:v>5.9631118660212666E-2</c:v>
                </c:pt>
                <c:pt idx="3">
                  <c:v>3.6213210279737951E-2</c:v>
                </c:pt>
                <c:pt idx="4">
                  <c:v>0.49897106060491003</c:v>
                </c:pt>
                <c:pt idx="5">
                  <c:v>6.6292573044847494E-2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9-488C-81BF-F94E4B107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11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01385349945616"/>
          <c:y val="0.91725445521361604"/>
          <c:w val="0.36062327975426428"/>
          <c:h val="6.7489403789208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3.5004580371884988E-2</c:v>
                </c:pt>
                <c:pt idx="1">
                  <c:v>1.3941837362499033E-3</c:v>
                </c:pt>
                <c:pt idx="2">
                  <c:v>3.4020627648125917E-3</c:v>
                </c:pt>
                <c:pt idx="3">
                  <c:v>9.8698390795302054E-3</c:v>
                </c:pt>
                <c:pt idx="4">
                  <c:v>3.3130001114966799E-2</c:v>
                </c:pt>
                <c:pt idx="5">
                  <c:v>5.0355748596010254E-2</c:v>
                </c:pt>
                <c:pt idx="6">
                  <c:v>3.856587897699415E-2</c:v>
                </c:pt>
                <c:pt idx="7">
                  <c:v>0.1462995560193224</c:v>
                </c:pt>
                <c:pt idx="8">
                  <c:v>0.24314228297594651</c:v>
                </c:pt>
                <c:pt idx="9">
                  <c:v>0.11882809515070353</c:v>
                </c:pt>
                <c:pt idx="10">
                  <c:v>0.32000777121357871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0.17100201288883304</c:v>
                </c:pt>
                <c:pt idx="1">
                  <c:v>0.29701075039902236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0.3898716566821106</c:v>
                </c:pt>
                <c:pt idx="1">
                  <c:v>0.30480666586974153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Planilha1!$D$2:$D$3</c:f>
              <c:numCache>
                <c:formatCode>0.0%</c:formatCode>
                <c:ptCount val="2"/>
                <c:pt idx="0">
                  <c:v>0.4391263304290563</c:v>
                </c:pt>
                <c:pt idx="1">
                  <c:v>0.39818258373123611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B8-423B-A729-25F5480FD9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B8-423B-A729-25F5480FD90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B8-423B-A729-25F5480FD90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B1-40C6-A90B-B67046BA7F3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B1-40C6-A90B-B67046BA7F3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1B8-423B-A729-25F5480FD90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B8-423B-A729-25F5480FD90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7B1-40C6-A90B-B67046BA7F3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7B1-40C6-A90B-B67046BA7F3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1B8-423B-A729-25F5480FD90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7B1-40C6-A90B-B67046BA7F3A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7B1-40C6-A90B-B67046BA7F3A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7B1-40C6-A90B-B67046BA7F3A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1B8-423B-A729-25F5480FD907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7B1-40C6-A90B-B67046BA7F3A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7B1-40C6-A90B-B67046BA7F3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7B1-40C6-A90B-B67046BA7F3A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7B1-40C6-A90B-B67046BA7F3A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7B1-40C6-A90B-B67046BA7F3A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4-07B1-40C6-A90B-B67046BA7F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MS</c:v>
                </c:pt>
                <c:pt idx="1">
                  <c:v>PI</c:v>
                </c:pt>
                <c:pt idx="2">
                  <c:v>AP</c:v>
                </c:pt>
                <c:pt idx="3">
                  <c:v>AM</c:v>
                </c:pt>
                <c:pt idx="4">
                  <c:v>MT</c:v>
                </c:pt>
                <c:pt idx="5">
                  <c:v>AC</c:v>
                </c:pt>
                <c:pt idx="6">
                  <c:v>TO</c:v>
                </c:pt>
                <c:pt idx="7">
                  <c:v>CE</c:v>
                </c:pt>
                <c:pt idx="8">
                  <c:v>RR</c:v>
                </c:pt>
                <c:pt idx="9">
                  <c:v>PA</c:v>
                </c:pt>
                <c:pt idx="10">
                  <c:v>RN</c:v>
                </c:pt>
                <c:pt idx="11">
                  <c:v>DF</c:v>
                </c:pt>
                <c:pt idx="12">
                  <c:v>BA</c:v>
                </c:pt>
                <c:pt idx="13">
                  <c:v>MA</c:v>
                </c:pt>
                <c:pt idx="14">
                  <c:v>RS</c:v>
                </c:pt>
                <c:pt idx="15">
                  <c:v>PR</c:v>
                </c:pt>
                <c:pt idx="16">
                  <c:v>SC</c:v>
                </c:pt>
                <c:pt idx="17">
                  <c:v>PB</c:v>
                </c:pt>
                <c:pt idx="18">
                  <c:v>RO</c:v>
                </c:pt>
                <c:pt idx="19">
                  <c:v>PE</c:v>
                </c:pt>
                <c:pt idx="20">
                  <c:v>SE</c:v>
                </c:pt>
                <c:pt idx="21">
                  <c:v>MG</c:v>
                </c:pt>
                <c:pt idx="22">
                  <c:v>SP</c:v>
                </c:pt>
                <c:pt idx="23">
                  <c:v>AL</c:v>
                </c:pt>
                <c:pt idx="24">
                  <c:v>ES</c:v>
                </c:pt>
                <c:pt idx="25">
                  <c:v>RJ</c:v>
                </c:pt>
                <c:pt idx="26">
                  <c:v>GO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8.9425517952258655</c:v>
                </c:pt>
                <c:pt idx="1">
                  <c:v>8.9148260357023865</c:v>
                </c:pt>
                <c:pt idx="2">
                  <c:v>8.890173300476242</c:v>
                </c:pt>
                <c:pt idx="3">
                  <c:v>8.7602632025142864</c:v>
                </c:pt>
                <c:pt idx="4">
                  <c:v>8.6510410923428669</c:v>
                </c:pt>
                <c:pt idx="5">
                  <c:v>8.6205622215255406</c:v>
                </c:pt>
                <c:pt idx="6">
                  <c:v>8.587617397890984</c:v>
                </c:pt>
                <c:pt idx="7">
                  <c:v>8.5462874341601438</c:v>
                </c:pt>
                <c:pt idx="8">
                  <c:v>8.4524736149926127</c:v>
                </c:pt>
                <c:pt idx="9">
                  <c:v>8.4248334170158223</c:v>
                </c:pt>
                <c:pt idx="10">
                  <c:v>8.4163341182991385</c:v>
                </c:pt>
                <c:pt idx="11">
                  <c:v>8.3950294738315865</c:v>
                </c:pt>
                <c:pt idx="12">
                  <c:v>8.3463401165634252</c:v>
                </c:pt>
                <c:pt idx="13">
                  <c:v>8.1499753917033058</c:v>
                </c:pt>
                <c:pt idx="14">
                  <c:v>8.1215285614734345</c:v>
                </c:pt>
                <c:pt idx="15">
                  <c:v>8.026534437025326</c:v>
                </c:pt>
                <c:pt idx="16">
                  <c:v>8.0201605126374425</c:v>
                </c:pt>
                <c:pt idx="17">
                  <c:v>7.9673756618723424</c:v>
                </c:pt>
                <c:pt idx="18">
                  <c:v>7.9244264768981507</c:v>
                </c:pt>
                <c:pt idx="19">
                  <c:v>7.8938760247438182</c:v>
                </c:pt>
                <c:pt idx="20">
                  <c:v>7.8424471352206391</c:v>
                </c:pt>
                <c:pt idx="21">
                  <c:v>7.8217540138775652</c:v>
                </c:pt>
                <c:pt idx="22">
                  <c:v>7.7472930434559979</c:v>
                </c:pt>
                <c:pt idx="23">
                  <c:v>7.6627465540769366</c:v>
                </c:pt>
                <c:pt idx="24">
                  <c:v>7.5735460983191469</c:v>
                </c:pt>
                <c:pt idx="25">
                  <c:v>7.0202957696092714</c:v>
                </c:pt>
                <c:pt idx="26">
                  <c:v>6.6798495145321866</c:v>
                </c:pt>
                <c:pt idx="2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7B1-40C6-A90B-B67046BA7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EA-41A4-A553-E7DFEA8C567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EA-41A4-A553-E7DFEA8C567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8.1</c:v>
                </c:pt>
                <c:pt idx="1">
                  <c:v>1.9000000000000004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A-41A4-A553-E7DFEA8C5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E-49CD-96B2-7E1C2C712B8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4E-49CD-96B2-7E1C2C712B8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7.6</c:v>
                </c:pt>
                <c:pt idx="1">
                  <c:v>2.4000000000000004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E-49CD-96B2-7E1C2C712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8D-440D-965C-C82E1294D9F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8D-440D-965C-C82E1294D9F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8.1</c:v>
                </c:pt>
                <c:pt idx="1">
                  <c:v>1.9000000000000004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D-440D-965C-C82E1294D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F6-40DA-8E3E-0847034CBDD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F6-40DA-8E3E-0847034CBDD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F6-40DA-8E3E-0847034CB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E-40D3-B125-B8D890755A80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E-40D3-B125-B8D890755A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3.6332686351619098E-2</c:v>
                </c:pt>
                <c:pt idx="1">
                  <c:v>0.23216394157574399</c:v>
                </c:pt>
                <c:pt idx="2">
                  <c:v>0.73150337207263705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CE-40D3-B125-B8D890755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E5-4268-8CFE-FE06481F7AD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E5-4268-8CFE-FE06481F7AD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9.1</c:v>
                </c:pt>
                <c:pt idx="1">
                  <c:v>0.90000000000000036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E5-4268-8CFE-FE06481F7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4-4572-9106-EDCA7F335425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4-4572-9106-EDCA7F3354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0.159504991930009</c:v>
                </c:pt>
                <c:pt idx="1">
                  <c:v>0.34098125105642901</c:v>
                </c:pt>
                <c:pt idx="2">
                  <c:v>0.49951375701356199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B4-4572-9106-EDCA7F335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03280490017803"/>
          <c:w val="1"/>
          <c:h val="0.7852644428737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1-4F24-8BD4-0BC951A47BE0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1-4F24-8BD4-0BC951A47BE0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1-4F24-8BD4-0BC951A47BE0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1-4F24-8BD4-0BC951A47BE0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B1-4F24-8BD4-0BC951A47BE0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B1-4F24-8BD4-0BC951A47BE0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B1-4F24-8BD4-0BC951A47BE0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B1-4F24-8BD4-0BC951A47BE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CB1-4F24-8BD4-0BC951A47BE0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CB1-4F24-8BD4-0BC951A47BE0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CB1-4F24-8BD4-0BC951A47B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CB1-4F24-8BD4-0BC951A47B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4.0473747534722397E-3</c:v>
                </c:pt>
                <c:pt idx="1">
                  <c:v>2.4760654994481423E-4</c:v>
                </c:pt>
                <c:pt idx="2">
                  <c:v>2.2129215459537085E-3</c:v>
                </c:pt>
                <c:pt idx="3">
                  <c:v>8.9573342850098546E-4</c:v>
                </c:pt>
                <c:pt idx="4">
                  <c:v>1.4214215477279159E-3</c:v>
                </c:pt>
                <c:pt idx="5">
                  <c:v>9.4006422380559108E-3</c:v>
                </c:pt>
                <c:pt idx="6">
                  <c:v>7.8128050604113434E-3</c:v>
                </c:pt>
                <c:pt idx="7">
                  <c:v>1.7535547105453707E-2</c:v>
                </c:pt>
                <c:pt idx="8">
                  <c:v>8.0346918218708346E-2</c:v>
                </c:pt>
                <c:pt idx="9">
                  <c:v>8.7046061904825847E-2</c:v>
                </c:pt>
                <c:pt idx="10">
                  <c:v>0.7890329676469453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CB1-4F24-8BD4-0BC951A47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EA-4617-9DC4-EE94A5A3CF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EA-4617-9DC4-EE94A5A3CFB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8.1999999999999993</c:v>
                </c:pt>
                <c:pt idx="1">
                  <c:v>1.8000000000000007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A-4617-9DC4-EE94A5A3C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6B-4154-9F6F-ED13524C0238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6B-4154-9F6F-ED13524C02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0.171722294640449</c:v>
                </c:pt>
                <c:pt idx="1">
                  <c:v>0.38944183899526902</c:v>
                </c:pt>
                <c:pt idx="2">
                  <c:v>0.43883586636428201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6B-4154-9F6F-ED13524C0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AB-4178-BE2B-75ADBF4E75F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AB-4178-BE2B-75ADBF4E75F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7.9</c:v>
                </c:pt>
                <c:pt idx="1">
                  <c:v>2.0999999999999996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AB-4178-BE2B-75ADBF4E7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7.1104375263465758E-4</c:v>
                </c:pt>
                <c:pt idx="1">
                  <c:v>0</c:v>
                </c:pt>
                <c:pt idx="2">
                  <c:v>9.3849203206765544E-5</c:v>
                </c:pt>
                <c:pt idx="3">
                  <c:v>5.0152349998712342E-5</c:v>
                </c:pt>
                <c:pt idx="4">
                  <c:v>4.6788321064379001E-3</c:v>
                </c:pt>
                <c:pt idx="5">
                  <c:v>6.2120298798760409E-3</c:v>
                </c:pt>
                <c:pt idx="6">
                  <c:v>3.8901677458198576E-3</c:v>
                </c:pt>
                <c:pt idx="7">
                  <c:v>3.5261000441135781E-2</c:v>
                </c:pt>
                <c:pt idx="8">
                  <c:v>8.2381791623039699E-2</c:v>
                </c:pt>
                <c:pt idx="9">
                  <c:v>0.19901620352244628</c:v>
                </c:pt>
                <c:pt idx="10">
                  <c:v>0.66770492937540427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70000000000000007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1.2999999999999999E-2</c:v>
                </c:pt>
                <c:pt idx="1">
                  <c:v>7.1999999999999995E-2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8.8999999999999996E-2</c:v>
                </c:pt>
                <c:pt idx="1">
                  <c:v>0.23599999999999999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0.89800000000000002</c:v>
                </c:pt>
                <c:pt idx="1">
                  <c:v>0.69199999999999995</c:v>
                </c:pt>
                <c:pt idx="2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56009079733961E-3"/>
          <c:y val="9.0492127441339124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46-48E6-9EA8-BA8A072F6D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46-48E6-9EA8-BA8A072F6D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3F-4C81-961B-076FA00593C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146-48E6-9EA8-BA8A072F6D4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3F-4C81-961B-076FA00593C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B3F-4C81-961B-076FA00593C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146-48E6-9EA8-BA8A072F6D4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B3F-4C81-961B-076FA00593C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146-48E6-9EA8-BA8A072F6D4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146-48E6-9EA8-BA8A072F6D4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B3F-4C81-961B-076FA00593C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B3F-4C81-961B-076FA00593CF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B3F-4C81-961B-076FA00593C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B3F-4C81-961B-076FA00593C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B3F-4C81-961B-076FA00593C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B3F-4C81-961B-076FA00593C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B3F-4C81-961B-076FA00593CF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B3F-4C81-961B-076FA00593CF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B3F-4C81-961B-076FA00593CF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4-6B3F-4C81-961B-076FA00593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AM</c:v>
                </c:pt>
                <c:pt idx="1">
                  <c:v>MS</c:v>
                </c:pt>
                <c:pt idx="2">
                  <c:v>RO</c:v>
                </c:pt>
                <c:pt idx="3">
                  <c:v>SP</c:v>
                </c:pt>
                <c:pt idx="4">
                  <c:v>TO</c:v>
                </c:pt>
                <c:pt idx="5">
                  <c:v>CE</c:v>
                </c:pt>
                <c:pt idx="6">
                  <c:v>RN</c:v>
                </c:pt>
                <c:pt idx="7">
                  <c:v>RR</c:v>
                </c:pt>
                <c:pt idx="8">
                  <c:v>AL</c:v>
                </c:pt>
                <c:pt idx="9">
                  <c:v>SC</c:v>
                </c:pt>
                <c:pt idx="10">
                  <c:v>DF</c:v>
                </c:pt>
                <c:pt idx="11">
                  <c:v>SE</c:v>
                </c:pt>
                <c:pt idx="12">
                  <c:v>PI</c:v>
                </c:pt>
                <c:pt idx="13">
                  <c:v>BA</c:v>
                </c:pt>
                <c:pt idx="14">
                  <c:v>AC</c:v>
                </c:pt>
                <c:pt idx="15">
                  <c:v>ES</c:v>
                </c:pt>
                <c:pt idx="16">
                  <c:v>PE</c:v>
                </c:pt>
                <c:pt idx="17">
                  <c:v>PR</c:v>
                </c:pt>
                <c:pt idx="18">
                  <c:v>GO</c:v>
                </c:pt>
                <c:pt idx="19">
                  <c:v>AP</c:v>
                </c:pt>
                <c:pt idx="20">
                  <c:v>MG</c:v>
                </c:pt>
                <c:pt idx="21">
                  <c:v>MT</c:v>
                </c:pt>
                <c:pt idx="22">
                  <c:v>MA</c:v>
                </c:pt>
                <c:pt idx="23">
                  <c:v>PB</c:v>
                </c:pt>
                <c:pt idx="24">
                  <c:v>RJ</c:v>
                </c:pt>
                <c:pt idx="25">
                  <c:v>PA</c:v>
                </c:pt>
                <c:pt idx="26">
                  <c:v>RS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9.8886134465887316</c:v>
                </c:pt>
                <c:pt idx="1">
                  <c:v>9.8613811174034325</c:v>
                </c:pt>
                <c:pt idx="2">
                  <c:v>9.8609679311762175</c:v>
                </c:pt>
                <c:pt idx="3">
                  <c:v>9.7995732360686088</c:v>
                </c:pt>
                <c:pt idx="4">
                  <c:v>9.7006874162322561</c:v>
                </c:pt>
                <c:pt idx="5">
                  <c:v>9.6485902249641597</c:v>
                </c:pt>
                <c:pt idx="6">
                  <c:v>9.6128023714748281</c:v>
                </c:pt>
                <c:pt idx="7">
                  <c:v>9.5598935696879881</c:v>
                </c:pt>
                <c:pt idx="8">
                  <c:v>9.4807565407485779</c:v>
                </c:pt>
                <c:pt idx="9">
                  <c:v>9.4470196258560435</c:v>
                </c:pt>
                <c:pt idx="10">
                  <c:v>9.4427118796073302</c:v>
                </c:pt>
                <c:pt idx="11">
                  <c:v>9.4197613340174602</c:v>
                </c:pt>
                <c:pt idx="12">
                  <c:v>9.2879930926325258</c:v>
                </c:pt>
                <c:pt idx="13">
                  <c:v>9.2766513549130458</c:v>
                </c:pt>
                <c:pt idx="14">
                  <c:v>9.2636689556272565</c:v>
                </c:pt>
                <c:pt idx="15">
                  <c:v>9.2386361671195676</c:v>
                </c:pt>
                <c:pt idx="16">
                  <c:v>9.2034705551327267</c:v>
                </c:pt>
                <c:pt idx="17">
                  <c:v>9.1784884135074787</c:v>
                </c:pt>
                <c:pt idx="18">
                  <c:v>9.1704038606247433</c:v>
                </c:pt>
                <c:pt idx="19">
                  <c:v>9.0955802495663569</c:v>
                </c:pt>
                <c:pt idx="20">
                  <c:v>9.0580344047961763</c:v>
                </c:pt>
                <c:pt idx="21">
                  <c:v>9.0401034944220999</c:v>
                </c:pt>
                <c:pt idx="22">
                  <c:v>8.9764610268234986</c:v>
                </c:pt>
                <c:pt idx="23">
                  <c:v>8.9498108786392638</c:v>
                </c:pt>
                <c:pt idx="24">
                  <c:v>8.7471354519136124</c:v>
                </c:pt>
                <c:pt idx="25">
                  <c:v>8.5360275314989789</c:v>
                </c:pt>
                <c:pt idx="26">
                  <c:v>7.7144341178678566</c:v>
                </c:pt>
                <c:pt idx="2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B3F-4C81-961B-076FA0059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F-4DFD-80D8-DDDCE29C29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F-4DFD-80D8-DDDCE29C29C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BF-4DFD-80D8-DDDCE29C2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6A-4715-AC6A-20435B4B198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6A-4715-AC6A-20435B4B198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A-4715-AC6A-20435B4B1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82-4B4C-A66B-52F8EAB970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82-4B4C-A66B-52F8EAB970B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82-4B4C-A66B-52F8EAB97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1-4233-982E-94BCBA810F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1-4233-982E-94BCBA810FC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9.6</c:v>
                </c:pt>
                <c:pt idx="1">
                  <c:v>0.40000000000000036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C1-4233-982E-94BCBA810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rgbClr val="03A59D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35F-4F82-BA49-D8E98C88C91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35F-4F82-BA49-D8E98C88C91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6BC-4B10-A6E8-73ED92BB627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BC-4B10-A6E8-73ED92BB627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6BC-4B10-A6E8-73ED92BB627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35F-4F82-BA49-D8E98C88C91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35F-4F82-BA49-D8E98C88C91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6BC-4B10-A6E8-73ED92BB627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4A4-498B-88AF-FF8F39A2298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4A4-498B-88AF-FF8F39A2298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44A4-498B-88AF-FF8F39A2298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6BC-4B10-A6E8-73ED92BB6270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35F-4F82-BA49-D8E98C88C910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6BC-4B10-A6E8-73ED92BB6270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35F-4F82-BA49-D8E98C88C91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6BC-4B10-A6E8-73ED92BB6270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935F-4F82-BA49-D8E98C88C910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935F-4F82-BA49-D8E98C88C9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ES</c:v>
                </c:pt>
                <c:pt idx="1">
                  <c:v>MT</c:v>
                </c:pt>
                <c:pt idx="2">
                  <c:v>MA</c:v>
                </c:pt>
                <c:pt idx="3">
                  <c:v>PA</c:v>
                </c:pt>
                <c:pt idx="4">
                  <c:v>RR</c:v>
                </c:pt>
                <c:pt idx="5">
                  <c:v>AC</c:v>
                </c:pt>
                <c:pt idx="6">
                  <c:v>AM</c:v>
                </c:pt>
                <c:pt idx="7">
                  <c:v>AL</c:v>
                </c:pt>
                <c:pt idx="8">
                  <c:v>PB</c:v>
                </c:pt>
                <c:pt idx="9">
                  <c:v>PI</c:v>
                </c:pt>
                <c:pt idx="10">
                  <c:v>SP</c:v>
                </c:pt>
                <c:pt idx="11">
                  <c:v>RN</c:v>
                </c:pt>
                <c:pt idx="12">
                  <c:v>GO</c:v>
                </c:pt>
                <c:pt idx="13">
                  <c:v>RO</c:v>
                </c:pt>
                <c:pt idx="14">
                  <c:v>PE</c:v>
                </c:pt>
                <c:pt idx="15">
                  <c:v>TO</c:v>
                </c:pt>
                <c:pt idx="16">
                  <c:v>DF</c:v>
                </c:pt>
                <c:pt idx="17">
                  <c:v>RS</c:v>
                </c:pt>
                <c:pt idx="18">
                  <c:v>SC</c:v>
                </c:pt>
                <c:pt idx="19">
                  <c:v>AP</c:v>
                </c:pt>
                <c:pt idx="20">
                  <c:v>SE</c:v>
                </c:pt>
                <c:pt idx="21">
                  <c:v>PR</c:v>
                </c:pt>
                <c:pt idx="22">
                  <c:v>CE</c:v>
                </c:pt>
                <c:pt idx="23">
                  <c:v>MS</c:v>
                </c:pt>
                <c:pt idx="24">
                  <c:v>BA</c:v>
                </c:pt>
                <c:pt idx="25">
                  <c:v>MG</c:v>
                </c:pt>
                <c:pt idx="26">
                  <c:v>RJ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0</c:formatCode>
                <c:ptCount val="28"/>
                <c:pt idx="0">
                  <c:v>90.818523081938594</c:v>
                </c:pt>
                <c:pt idx="1">
                  <c:v>90.277374574437204</c:v>
                </c:pt>
                <c:pt idx="2">
                  <c:v>89.673876309564037</c:v>
                </c:pt>
                <c:pt idx="3">
                  <c:v>89.604277559671488</c:v>
                </c:pt>
                <c:pt idx="4">
                  <c:v>89.41480902450202</c:v>
                </c:pt>
                <c:pt idx="5">
                  <c:v>89.391131986038701</c:v>
                </c:pt>
                <c:pt idx="6">
                  <c:v>89.191167788404769</c:v>
                </c:pt>
                <c:pt idx="7">
                  <c:v>89.177785233167299</c:v>
                </c:pt>
                <c:pt idx="8">
                  <c:v>88.541181229062076</c:v>
                </c:pt>
                <c:pt idx="9">
                  <c:v>88.397147035124902</c:v>
                </c:pt>
                <c:pt idx="10">
                  <c:v>88.254749103337147</c:v>
                </c:pt>
                <c:pt idx="11">
                  <c:v>87.888368036629245</c:v>
                </c:pt>
                <c:pt idx="12">
                  <c:v>86.791066385610065</c:v>
                </c:pt>
                <c:pt idx="13">
                  <c:v>86.767143627136917</c:v>
                </c:pt>
                <c:pt idx="14">
                  <c:v>86.484403011832214</c:v>
                </c:pt>
                <c:pt idx="15">
                  <c:v>85.673319829763983</c:v>
                </c:pt>
                <c:pt idx="16">
                  <c:v>85.601781723245779</c:v>
                </c:pt>
                <c:pt idx="17">
                  <c:v>84.566349494235567</c:v>
                </c:pt>
                <c:pt idx="18">
                  <c:v>84.386179679813964</c:v>
                </c:pt>
                <c:pt idx="19">
                  <c:v>84.228935370479931</c:v>
                </c:pt>
                <c:pt idx="20">
                  <c:v>83.509107069420679</c:v>
                </c:pt>
                <c:pt idx="21">
                  <c:v>83.504800106347929</c:v>
                </c:pt>
                <c:pt idx="22">
                  <c:v>82.250124242334138</c:v>
                </c:pt>
                <c:pt idx="23">
                  <c:v>81.117317647722615</c:v>
                </c:pt>
                <c:pt idx="24">
                  <c:v>80.625581458365332</c:v>
                </c:pt>
                <c:pt idx="25">
                  <c:v>80.314583920727614</c:v>
                </c:pt>
                <c:pt idx="26">
                  <c:v>69.554978091882276</c:v>
                </c:pt>
                <c:pt idx="27">
                  <c:v>69.880418535127063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35F-4F82-BA49-D8E98C88C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5.1899785899671268E-3</c:v>
                </c:pt>
                <c:pt idx="1">
                  <c:v>4.0822460700003811E-5</c:v>
                </c:pt>
                <c:pt idx="2">
                  <c:v>8.0843240143912488E-4</c:v>
                </c:pt>
                <c:pt idx="3">
                  <c:v>2.2016596204910222E-4</c:v>
                </c:pt>
                <c:pt idx="4">
                  <c:v>5.4005961704883974E-3</c:v>
                </c:pt>
                <c:pt idx="5">
                  <c:v>2.9326511705392432E-2</c:v>
                </c:pt>
                <c:pt idx="6">
                  <c:v>0.30694389122598631</c:v>
                </c:pt>
                <c:pt idx="7">
                  <c:v>5.2758590530606823E-2</c:v>
                </c:pt>
                <c:pt idx="8">
                  <c:v>0.22237311808942153</c:v>
                </c:pt>
                <c:pt idx="9">
                  <c:v>0.10872961763185719</c:v>
                </c:pt>
                <c:pt idx="10">
                  <c:v>0.26820827523209201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0.47199999999999998</c:v>
                </c:pt>
                <c:pt idx="1">
                  <c:v>0.11799999999999999</c:v>
                </c:pt>
                <c:pt idx="2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0.28799999999999998</c:v>
                </c:pt>
                <c:pt idx="2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0.23599999999999999</c:v>
                </c:pt>
                <c:pt idx="1">
                  <c:v>0.59399999999999997</c:v>
                </c:pt>
                <c:pt idx="2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24-4398-8A48-1D1BCDDDF21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24-4398-8A48-1D1BCDDDF21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24-4398-8A48-1D1BCDDDF21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EF-4D21-9D4F-C549F16A50A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24-4398-8A48-1D1BCDDDF21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EF-4D21-9D4F-C549F16A50A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24-4398-8A48-1D1BCDDDF21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924-4398-8A48-1D1BCDDDF21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7EF-4D21-9D4F-C549F16A50A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924-4398-8A48-1D1BCDDDF21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7EF-4D21-9D4F-C549F16A50A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924-4398-8A48-1D1BCDDDF21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924-4398-8A48-1D1BCDDDF21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924-4398-8A48-1D1BCDDDF21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924-4398-8A48-1D1BCDDDF214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924-4398-8A48-1D1BCDDDF214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924-4398-8A48-1D1BCDDDF214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7EF-4D21-9D4F-C549F16A50AD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8924-4398-8A48-1D1BCDDDF214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4-8924-4398-8A48-1D1BCDDDF2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AC</c:v>
                </c:pt>
                <c:pt idx="1">
                  <c:v>MT</c:v>
                </c:pt>
                <c:pt idx="2">
                  <c:v>SE</c:v>
                </c:pt>
                <c:pt idx="3">
                  <c:v>RO</c:v>
                </c:pt>
                <c:pt idx="4">
                  <c:v>AL</c:v>
                </c:pt>
                <c:pt idx="5">
                  <c:v>AM</c:v>
                </c:pt>
                <c:pt idx="6">
                  <c:v>SC</c:v>
                </c:pt>
                <c:pt idx="7">
                  <c:v>CE</c:v>
                </c:pt>
                <c:pt idx="8">
                  <c:v>ES</c:v>
                </c:pt>
                <c:pt idx="9">
                  <c:v>BA</c:v>
                </c:pt>
                <c:pt idx="10">
                  <c:v>TO</c:v>
                </c:pt>
                <c:pt idx="11">
                  <c:v>RR</c:v>
                </c:pt>
                <c:pt idx="12">
                  <c:v>GO</c:v>
                </c:pt>
                <c:pt idx="13">
                  <c:v>RJ</c:v>
                </c:pt>
                <c:pt idx="14">
                  <c:v>MA</c:v>
                </c:pt>
                <c:pt idx="15">
                  <c:v>PE</c:v>
                </c:pt>
                <c:pt idx="16">
                  <c:v>RN</c:v>
                </c:pt>
                <c:pt idx="17">
                  <c:v>AP</c:v>
                </c:pt>
                <c:pt idx="18">
                  <c:v>PI</c:v>
                </c:pt>
                <c:pt idx="19">
                  <c:v>DF</c:v>
                </c:pt>
                <c:pt idx="20">
                  <c:v>PB</c:v>
                </c:pt>
                <c:pt idx="21">
                  <c:v>PR</c:v>
                </c:pt>
                <c:pt idx="22">
                  <c:v>MG</c:v>
                </c:pt>
                <c:pt idx="23">
                  <c:v>RS</c:v>
                </c:pt>
                <c:pt idx="24">
                  <c:v>MS</c:v>
                </c:pt>
                <c:pt idx="25">
                  <c:v>PA</c:v>
                </c:pt>
                <c:pt idx="26">
                  <c:v>SP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9.517141005487991</c:v>
                </c:pt>
                <c:pt idx="1">
                  <c:v>9.4848395431581149</c:v>
                </c:pt>
                <c:pt idx="2">
                  <c:v>9.4646078887532035</c:v>
                </c:pt>
                <c:pt idx="3">
                  <c:v>9.3349254868229838</c:v>
                </c:pt>
                <c:pt idx="4">
                  <c:v>9.3107072155599226</c:v>
                </c:pt>
                <c:pt idx="5">
                  <c:v>9.2733297720465053</c:v>
                </c:pt>
                <c:pt idx="6">
                  <c:v>9.0988846273502624</c:v>
                </c:pt>
                <c:pt idx="7">
                  <c:v>9.0815736533186531</c:v>
                </c:pt>
                <c:pt idx="8">
                  <c:v>9.0529067864680535</c:v>
                </c:pt>
                <c:pt idx="9">
                  <c:v>8.9694039972858377</c:v>
                </c:pt>
                <c:pt idx="10">
                  <c:v>8.961853271158132</c:v>
                </c:pt>
                <c:pt idx="11">
                  <c:v>8.8382880002671556</c:v>
                </c:pt>
                <c:pt idx="12">
                  <c:v>8.8164417602359375</c:v>
                </c:pt>
                <c:pt idx="13">
                  <c:v>8.782464254972421</c:v>
                </c:pt>
                <c:pt idx="14">
                  <c:v>8.7370675088449659</c:v>
                </c:pt>
                <c:pt idx="15">
                  <c:v>8.7336421536714148</c:v>
                </c:pt>
                <c:pt idx="16">
                  <c:v>8.7244752048691705</c:v>
                </c:pt>
                <c:pt idx="17">
                  <c:v>8.7228737008703305</c:v>
                </c:pt>
                <c:pt idx="18">
                  <c:v>8.7177326712553729</c:v>
                </c:pt>
                <c:pt idx="19">
                  <c:v>8.7126932159355697</c:v>
                </c:pt>
                <c:pt idx="20">
                  <c:v>8.7088603190404168</c:v>
                </c:pt>
                <c:pt idx="21">
                  <c:v>8.3306515772983349</c:v>
                </c:pt>
                <c:pt idx="22">
                  <c:v>8.2010547518529808</c:v>
                </c:pt>
                <c:pt idx="23">
                  <c:v>7.5721315387109929</c:v>
                </c:pt>
                <c:pt idx="24">
                  <c:v>7.4158566477897052</c:v>
                </c:pt>
                <c:pt idx="25">
                  <c:v>7.0254738928001617</c:v>
                </c:pt>
                <c:pt idx="26">
                  <c:v>6.8485352686739862</c:v>
                </c:pt>
                <c:pt idx="2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924-4398-8A48-1D1BCDDDF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2E-467E-9499-9669DDEDA81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2E-467E-9499-9669DDEDA81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1.1999999999999993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2E-467E-9499-9669DDEDA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8-4380-9D8B-B1EE934B6A1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8-4380-9D8B-B1EE934B6A1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38-4380-9D8B-B1EE934B6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A1-4782-9065-2D0A92C801C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A1-4782-9065-2D0A92C801C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A1-4782-9065-2D0A92C80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58-490E-8031-A0E8E06B46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58-490E-8031-A0E8E06B46C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7.2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58-490E-8031-A0E8E06B4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6.9550465702805054E-3</c:v>
                </c:pt>
                <c:pt idx="1">
                  <c:v>0</c:v>
                </c:pt>
                <c:pt idx="2">
                  <c:v>1.2915435373719211E-2</c:v>
                </c:pt>
                <c:pt idx="3">
                  <c:v>9.5239975155546612E-4</c:v>
                </c:pt>
                <c:pt idx="4">
                  <c:v>4.0937215728538041E-3</c:v>
                </c:pt>
                <c:pt idx="5">
                  <c:v>0.14663577951354423</c:v>
                </c:pt>
                <c:pt idx="6">
                  <c:v>0.30910104712673248</c:v>
                </c:pt>
                <c:pt idx="7">
                  <c:v>5.4156835373159871E-2</c:v>
                </c:pt>
                <c:pt idx="8">
                  <c:v>0.11282387556686839</c:v>
                </c:pt>
                <c:pt idx="9">
                  <c:v>8.5062591957364778E-2</c:v>
                </c:pt>
                <c:pt idx="10">
                  <c:v>0.26730326719392128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0.65200000000000002</c:v>
                </c:pt>
                <c:pt idx="1">
                  <c:v>0.19900000000000001</c:v>
                </c:pt>
                <c:pt idx="2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0.14000000000000001</c:v>
                </c:pt>
                <c:pt idx="1">
                  <c:v>0.25600000000000001</c:v>
                </c:pt>
                <c:pt idx="2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Feiras</c:v>
                </c:pt>
                <c:pt idx="1">
                  <c:v>Rodada de Negócios</c:v>
                </c:pt>
                <c:pt idx="2">
                  <c:v>Missão / Caravana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0.20799999999999999</c:v>
                </c:pt>
                <c:pt idx="1">
                  <c:v>0.54400000000000004</c:v>
                </c:pt>
                <c:pt idx="2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42-4565-8771-A32299BADB7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42-4565-8771-A32299BADB7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B80-4654-88B5-B89A612EDB4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442-4565-8771-A32299BADB7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442-4565-8771-A32299BADB7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B80-4654-88B5-B89A612EDB4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80-4654-88B5-B89A612EDB4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B80-4654-88B5-B89A612EDB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80-4654-88B5-B89A612EDB4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B80-4654-88B5-B89A612EDB4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442-4565-8771-A32299BADB7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B80-4654-88B5-B89A612EDB49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442-4565-8771-A32299BADB77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B80-4654-88B5-B89A612EDB49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B80-4654-88B5-B89A612EDB49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B80-4654-88B5-B89A612EDB49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B80-4654-88B5-B89A612EDB49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B80-4654-88B5-B89A612EDB4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B80-4654-88B5-B89A612EDB49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4-BB80-4654-88B5-B89A612EDB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AC</c:v>
                </c:pt>
                <c:pt idx="1">
                  <c:v>TO</c:v>
                </c:pt>
                <c:pt idx="2">
                  <c:v>PI</c:v>
                </c:pt>
                <c:pt idx="3">
                  <c:v>RO</c:v>
                </c:pt>
                <c:pt idx="4">
                  <c:v>SC</c:v>
                </c:pt>
                <c:pt idx="5">
                  <c:v>AM</c:v>
                </c:pt>
                <c:pt idx="6">
                  <c:v>SE</c:v>
                </c:pt>
                <c:pt idx="7">
                  <c:v>AL</c:v>
                </c:pt>
                <c:pt idx="8">
                  <c:v>MT</c:v>
                </c:pt>
                <c:pt idx="9">
                  <c:v>BA</c:v>
                </c:pt>
                <c:pt idx="10">
                  <c:v>ES</c:v>
                </c:pt>
                <c:pt idx="11">
                  <c:v>RR</c:v>
                </c:pt>
                <c:pt idx="12">
                  <c:v>AP</c:v>
                </c:pt>
                <c:pt idx="13">
                  <c:v>PB</c:v>
                </c:pt>
                <c:pt idx="14">
                  <c:v>MA</c:v>
                </c:pt>
                <c:pt idx="15">
                  <c:v>RN</c:v>
                </c:pt>
                <c:pt idx="16">
                  <c:v>PE</c:v>
                </c:pt>
                <c:pt idx="17">
                  <c:v>GO</c:v>
                </c:pt>
                <c:pt idx="18">
                  <c:v>PR</c:v>
                </c:pt>
                <c:pt idx="19">
                  <c:v>CE</c:v>
                </c:pt>
                <c:pt idx="20">
                  <c:v>DF</c:v>
                </c:pt>
                <c:pt idx="21">
                  <c:v>RJ</c:v>
                </c:pt>
                <c:pt idx="22">
                  <c:v>MS</c:v>
                </c:pt>
                <c:pt idx="23">
                  <c:v>SP</c:v>
                </c:pt>
                <c:pt idx="24">
                  <c:v>RS</c:v>
                </c:pt>
                <c:pt idx="25">
                  <c:v>MG</c:v>
                </c:pt>
                <c:pt idx="26">
                  <c:v>PA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9.5154078618689937</c:v>
                </c:pt>
                <c:pt idx="1">
                  <c:v>9.491611810154934</c:v>
                </c:pt>
                <c:pt idx="2">
                  <c:v>9.3433014056038708</c:v>
                </c:pt>
                <c:pt idx="3">
                  <c:v>9.2896092162616846</c:v>
                </c:pt>
                <c:pt idx="4">
                  <c:v>9.267293340979311</c:v>
                </c:pt>
                <c:pt idx="5">
                  <c:v>9.1988765587278145</c:v>
                </c:pt>
                <c:pt idx="6">
                  <c:v>9.1606478691052793</c:v>
                </c:pt>
                <c:pt idx="7">
                  <c:v>8.9951393676201157</c:v>
                </c:pt>
                <c:pt idx="8">
                  <c:v>8.9897180989895968</c:v>
                </c:pt>
                <c:pt idx="9">
                  <c:v>8.9857555899422206</c:v>
                </c:pt>
                <c:pt idx="10">
                  <c:v>8.8872398726310937</c:v>
                </c:pt>
                <c:pt idx="11">
                  <c:v>8.7223088188062246</c:v>
                </c:pt>
                <c:pt idx="12">
                  <c:v>8.6983199244611207</c:v>
                </c:pt>
                <c:pt idx="13">
                  <c:v>8.6619709774604505</c:v>
                </c:pt>
                <c:pt idx="14">
                  <c:v>8.6485857027074715</c:v>
                </c:pt>
                <c:pt idx="15">
                  <c:v>8.6263016750846901</c:v>
                </c:pt>
                <c:pt idx="16">
                  <c:v>8.4939384152116979</c:v>
                </c:pt>
                <c:pt idx="17">
                  <c:v>8.2367131722408011</c:v>
                </c:pt>
                <c:pt idx="18">
                  <c:v>8.1456019637478327</c:v>
                </c:pt>
                <c:pt idx="19">
                  <c:v>7.9874894754821</c:v>
                </c:pt>
                <c:pt idx="20">
                  <c:v>7.9738980466754068</c:v>
                </c:pt>
                <c:pt idx="21">
                  <c:v>7.939626085224277</c:v>
                </c:pt>
                <c:pt idx="22">
                  <c:v>7.4158566477897052</c:v>
                </c:pt>
                <c:pt idx="23">
                  <c:v>6.8985723650470225</c:v>
                </c:pt>
                <c:pt idx="24">
                  <c:v>6.4804930357318478</c:v>
                </c:pt>
                <c:pt idx="25">
                  <c:v>5.7193043431797523</c:v>
                </c:pt>
                <c:pt idx="26">
                  <c:v>5.004904787876967</c:v>
                </c:pt>
                <c:pt idx="2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B80-4654-88B5-B89A612ED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46-42D0-B2C7-ECF53D24B46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46-42D0-B2C7-ECF53D24B46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0.86099999999999999</c:v>
                </c:pt>
                <c:pt idx="1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6-42D0-B2C7-ECF53D24B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D-4B11-83B2-4CAABF24EA3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D-4B11-83B2-4CAABF24EA3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8.6</c:v>
                </c:pt>
                <c:pt idx="1">
                  <c:v>1.4000000000000004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D-4B11-83B2-4CAABF24E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0E-412A-817D-21B160AF2A1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0E-412A-817D-21B160AF2A1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E-412A-817D-21B160AF2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FF-4E13-992B-BC46F3ECDAB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FF-4E13-992B-BC46F3ECDAB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F-4E13-992B-BC46F3ECD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D-4468-8604-C5AB79B7BD3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D-4468-8604-C5AB79B7BD3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0D-4468-8604-C5AB79B7B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7-4650-8571-50E6BC005047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97-4650-8571-50E6BC0050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1.5636075037973901E-2</c:v>
                </c:pt>
                <c:pt idx="1">
                  <c:v>0.11764279206417499</c:v>
                </c:pt>
                <c:pt idx="2">
                  <c:v>0.86672113289785002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97-4650-8571-50E6BC00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D8-4998-BFA9-7AA21249D58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D8-4998-BFA9-7AA21249D58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9.4</c:v>
                </c:pt>
                <c:pt idx="1">
                  <c:v>0.59999999999999964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D8-4998-BFA9-7AA21249D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F8-4592-B7B3-F58D0557122A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F8-4592-B7B3-F58D055712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0.34793039851602198</c:v>
                </c:pt>
                <c:pt idx="1">
                  <c:v>0.275131708620028</c:v>
                </c:pt>
                <c:pt idx="2">
                  <c:v>0.37693789286394902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F8-4592-B7B3-F58D05571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48-4A7C-9307-48454E2AF22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48-4A7C-9307-48454E2AF22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7.8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48-4A7C-9307-48454E2AF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9-4625-936F-2C213C6232D6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9-4625-936F-2C213C6232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0.48065342990868598</c:v>
                </c:pt>
                <c:pt idx="1">
                  <c:v>0.166980710940028</c:v>
                </c:pt>
                <c:pt idx="2">
                  <c:v>0.35236585915128599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59-4625-936F-2C213C623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86-48A1-88FC-4A0D0D01178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86-48A1-88FC-4A0D0D01178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7.4</c:v>
                </c:pt>
                <c:pt idx="1">
                  <c:v>2.5999999999999996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8A1-88FC-4A0D0D011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2-4EEE-B3CB-FC0A50F1BC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2-4EEE-B3CB-FC0A50F1BC4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0.81699999999999995</c:v>
                </c:pt>
                <c:pt idx="1">
                  <c:v>0.18300000000000005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52-4EEE-B3CB-FC0A50F1B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6.1080054067871481E-2"/>
          <c:w val="0.96764965479263876"/>
          <c:h val="0.8453965237754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5.643067218921138E-3</c:v>
                </c:pt>
                <c:pt idx="1">
                  <c:v>1.6455650011017287E-4</c:v>
                </c:pt>
                <c:pt idx="2">
                  <c:v>5.1356964181985517E-3</c:v>
                </c:pt>
                <c:pt idx="3">
                  <c:v>1.2007399845525577E-3</c:v>
                </c:pt>
                <c:pt idx="4">
                  <c:v>6.1467960906597206E-4</c:v>
                </c:pt>
                <c:pt idx="5">
                  <c:v>1.2686939232812248E-2</c:v>
                </c:pt>
                <c:pt idx="6">
                  <c:v>1.5609403979507951E-2</c:v>
                </c:pt>
                <c:pt idx="7">
                  <c:v>3.2923978108146394E-2</c:v>
                </c:pt>
                <c:pt idx="8">
                  <c:v>0.18514605351399296</c:v>
                </c:pt>
                <c:pt idx="9">
                  <c:v>0.12525194306422732</c:v>
                </c:pt>
                <c:pt idx="10">
                  <c:v>0.61562294237046467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70000000000000007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4.1000000000000002E-2</c:v>
                </c:pt>
                <c:pt idx="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0-45D8-A182-57ABD4F1466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0.218</c:v>
                </c:pt>
                <c:pt idx="1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0-45D8-A182-57ABD4F1466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60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B0-45D8-A182-57ABD4F14669}"/>
              </c:ext>
            </c:extLst>
          </c:dPt>
          <c:dPt>
            <c:idx val="1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B0-45D8-A182-57ABD4F146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Planilha1!$D$2:$D$3</c:f>
              <c:numCache>
                <c:formatCode>0.0%</c:formatCode>
                <c:ptCount val="2"/>
                <c:pt idx="0">
                  <c:v>0.74099999999999999</c:v>
                </c:pt>
                <c:pt idx="1">
                  <c:v>0.86199999999999999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B0-45D8-A182-57ABD4F14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7D-49EE-8B9C-B1EB3A3F3D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7E-481F-ABD1-84D022B3AEF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7E-481F-ABD1-84D022B3AEF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F7E-481F-ABD1-84D022B3AEF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7E-481F-ABD1-84D022B3AEF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F7E-481F-ABD1-84D022B3AEF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F7E-481F-ABD1-84D022B3AEF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F7E-481F-ABD1-84D022B3AEF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F7E-481F-ABD1-84D022B3AEF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F7E-481F-ABD1-84D022B3AEF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E7D-49EE-8B9C-B1EB3A3F3D4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F7E-481F-ABD1-84D022B3AEF8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F7E-481F-ABD1-84D022B3AEF8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F7E-481F-ABD1-84D022B3AEF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F7E-481F-ABD1-84D022B3AEF8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7E7D-49EE-8B9C-B1EB3A3F3D4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E7D-49EE-8B9C-B1EB3A3F3D4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F7E-481F-ABD1-84D022B3AEF8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E7D-49EE-8B9C-B1EB3A3F3D4D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4-0F7E-481F-ABD1-84D022B3AE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MS</c:v>
                </c:pt>
                <c:pt idx="1">
                  <c:v>PE</c:v>
                </c:pt>
                <c:pt idx="2">
                  <c:v>ES</c:v>
                </c:pt>
                <c:pt idx="3">
                  <c:v>MT</c:v>
                </c:pt>
                <c:pt idx="4">
                  <c:v>PI</c:v>
                </c:pt>
                <c:pt idx="5">
                  <c:v>CE</c:v>
                </c:pt>
                <c:pt idx="6">
                  <c:v>SP</c:v>
                </c:pt>
                <c:pt idx="7">
                  <c:v>TO</c:v>
                </c:pt>
                <c:pt idx="8">
                  <c:v>PA</c:v>
                </c:pt>
                <c:pt idx="9">
                  <c:v>PB</c:v>
                </c:pt>
                <c:pt idx="10">
                  <c:v>RN</c:v>
                </c:pt>
                <c:pt idx="11">
                  <c:v>RR</c:v>
                </c:pt>
                <c:pt idx="12">
                  <c:v>RS</c:v>
                </c:pt>
                <c:pt idx="13">
                  <c:v>AL</c:v>
                </c:pt>
                <c:pt idx="14">
                  <c:v>RJ</c:v>
                </c:pt>
                <c:pt idx="15">
                  <c:v>MA</c:v>
                </c:pt>
                <c:pt idx="16">
                  <c:v>SE</c:v>
                </c:pt>
                <c:pt idx="17">
                  <c:v>AM</c:v>
                </c:pt>
                <c:pt idx="18">
                  <c:v>AC</c:v>
                </c:pt>
                <c:pt idx="19">
                  <c:v>MG</c:v>
                </c:pt>
                <c:pt idx="20">
                  <c:v>SC</c:v>
                </c:pt>
                <c:pt idx="21">
                  <c:v>DF</c:v>
                </c:pt>
                <c:pt idx="22">
                  <c:v>GO</c:v>
                </c:pt>
                <c:pt idx="23">
                  <c:v>RO</c:v>
                </c:pt>
                <c:pt idx="24">
                  <c:v>AP</c:v>
                </c:pt>
                <c:pt idx="25">
                  <c:v>PR</c:v>
                </c:pt>
                <c:pt idx="26">
                  <c:v>BA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9.5215319487829948</c:v>
                </c:pt>
                <c:pt idx="1">
                  <c:v>9.520894559302981</c:v>
                </c:pt>
                <c:pt idx="2">
                  <c:v>9.4723959733238949</c:v>
                </c:pt>
                <c:pt idx="3">
                  <c:v>9.3676509651055184</c:v>
                </c:pt>
                <c:pt idx="4">
                  <c:v>9.3383108709641895</c:v>
                </c:pt>
                <c:pt idx="5">
                  <c:v>9.3307839034675517</c:v>
                </c:pt>
                <c:pt idx="6">
                  <c:v>9.3255258604293374</c:v>
                </c:pt>
                <c:pt idx="7">
                  <c:v>9.2627917106242101</c:v>
                </c:pt>
                <c:pt idx="8">
                  <c:v>9.2597993678373189</c:v>
                </c:pt>
                <c:pt idx="9">
                  <c:v>9.2471068777965737</c:v>
                </c:pt>
                <c:pt idx="10">
                  <c:v>9.2461042383766721</c:v>
                </c:pt>
                <c:pt idx="11">
                  <c:v>9.2391701448141799</c:v>
                </c:pt>
                <c:pt idx="12">
                  <c:v>9.2346597561742829</c:v>
                </c:pt>
                <c:pt idx="13">
                  <c:v>9.2040213223052039</c:v>
                </c:pt>
                <c:pt idx="14">
                  <c:v>9.1967624906636249</c:v>
                </c:pt>
                <c:pt idx="15">
                  <c:v>9.1534965636031256</c:v>
                </c:pt>
                <c:pt idx="16">
                  <c:v>9.0768849337859177</c:v>
                </c:pt>
                <c:pt idx="17">
                  <c:v>9.0715834575319789</c:v>
                </c:pt>
                <c:pt idx="18">
                  <c:v>9.0619501027538742</c:v>
                </c:pt>
                <c:pt idx="19">
                  <c:v>9.0606594304241117</c:v>
                </c:pt>
                <c:pt idx="20">
                  <c:v>9.0463143601814693</c:v>
                </c:pt>
                <c:pt idx="21">
                  <c:v>9.0310315890928816</c:v>
                </c:pt>
                <c:pt idx="22">
                  <c:v>9.0216882470735609</c:v>
                </c:pt>
                <c:pt idx="23">
                  <c:v>8.8770263280084976</c:v>
                </c:pt>
                <c:pt idx="24">
                  <c:v>8.7469322163353098</c:v>
                </c:pt>
                <c:pt idx="25">
                  <c:v>8.6948647968853408</c:v>
                </c:pt>
                <c:pt idx="26">
                  <c:v>8.6939039501536666</c:v>
                </c:pt>
                <c:pt idx="27">
                  <c:v>9.08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F7E-481F-ABD1-84D022B3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D-4B24-AB3B-F4A1CF317D7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DD-4B24-AB3B-F4A1CF317D7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DD-4B24-AB3B-F4A1CF31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64-459C-87CB-96197C5DD60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64-459C-87CB-96197C5DD60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4-459C-87CB-96197C5DD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3-483A-992F-6E462C25978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3-483A-992F-6E462C25978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43-483A-992F-6E462C259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E-47C3-8CC1-B3129C48770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EE-47C3-8CC1-B3129C48770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EE-47C3-8CC1-B3129C487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5.693978729579665E-2"/>
          <c:w val="0.96764965479263876"/>
          <c:h val="0.851287575422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3.1922445740618616E-2</c:v>
                </c:pt>
                <c:pt idx="1">
                  <c:v>1.9545403886152418E-4</c:v>
                </c:pt>
                <c:pt idx="2">
                  <c:v>1.0386001789599303E-2</c:v>
                </c:pt>
                <c:pt idx="3">
                  <c:v>3.2841926649883803E-3</c:v>
                </c:pt>
                <c:pt idx="4">
                  <c:v>3.5126339385481531E-3</c:v>
                </c:pt>
                <c:pt idx="5">
                  <c:v>7.0715508463723792E-2</c:v>
                </c:pt>
                <c:pt idx="6">
                  <c:v>4.1242239721263792E-2</c:v>
                </c:pt>
                <c:pt idx="7">
                  <c:v>8.2117636084252349E-2</c:v>
                </c:pt>
                <c:pt idx="8">
                  <c:v>0.21315921562837004</c:v>
                </c:pt>
                <c:pt idx="9">
                  <c:v>0.10699520865721115</c:v>
                </c:pt>
                <c:pt idx="10">
                  <c:v>0.43646946327256286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0.161</c:v>
                </c:pt>
                <c:pt idx="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0-45D8-A182-57ABD4F1466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0.29499999999999998</c:v>
                </c:pt>
                <c:pt idx="1">
                  <c:v>0.435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0-45D8-A182-57ABD4F1466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60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B0-45D8-A182-57ABD4F14669}"/>
              </c:ext>
            </c:extLst>
          </c:dPt>
          <c:dPt>
            <c:idx val="1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B0-45D8-A182-57ABD4F146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Planilha1!$D$2:$D$3</c:f>
              <c:numCache>
                <c:formatCode>0.0%</c:formatCode>
                <c:ptCount val="2"/>
                <c:pt idx="0">
                  <c:v>0.54300000000000004</c:v>
                </c:pt>
                <c:pt idx="1">
                  <c:v>0.54200000000000004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B0-45D8-A182-57ABD4F14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A9-4B7F-B65D-ECA35BD8DB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33-4A58-AA71-300743AC9D3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33-4A58-AA71-300743AC9D3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3A9-4B7F-B65D-ECA35BD8DB9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3A9-4B7F-B65D-ECA35BD8DB9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3A9-4B7F-B65D-ECA35BD8DB9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3A9-4B7F-B65D-ECA35BD8DB9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233-4A58-AA71-300743AC9D3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3A9-4B7F-B65D-ECA35BD8DB9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3A9-4B7F-B65D-ECA35BD8DB9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3A9-4B7F-B65D-ECA35BD8DB9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233-4A58-AA71-300743AC9D3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3A9-4B7F-B65D-ECA35BD8DB95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233-4A58-AA71-300743AC9D3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3A9-4B7F-B65D-ECA35BD8DB9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3A9-4B7F-B65D-ECA35BD8DB95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233-4A58-AA71-300743AC9D3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3A9-4B7F-B65D-ECA35BD8DB95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3A9-4B7F-B65D-ECA35BD8DB95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23A9-4B7F-B65D-ECA35BD8DB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MT</c:v>
                </c:pt>
                <c:pt idx="1">
                  <c:v>SC</c:v>
                </c:pt>
                <c:pt idx="2">
                  <c:v>AM</c:v>
                </c:pt>
                <c:pt idx="3">
                  <c:v>PE</c:v>
                </c:pt>
                <c:pt idx="4">
                  <c:v>AL</c:v>
                </c:pt>
                <c:pt idx="5">
                  <c:v>TO</c:v>
                </c:pt>
                <c:pt idx="6">
                  <c:v>ES</c:v>
                </c:pt>
                <c:pt idx="7">
                  <c:v>PI</c:v>
                </c:pt>
                <c:pt idx="8">
                  <c:v>CE</c:v>
                </c:pt>
                <c:pt idx="9">
                  <c:v>PB</c:v>
                </c:pt>
                <c:pt idx="10">
                  <c:v>RR</c:v>
                </c:pt>
                <c:pt idx="11">
                  <c:v>RN</c:v>
                </c:pt>
                <c:pt idx="12">
                  <c:v>BA</c:v>
                </c:pt>
                <c:pt idx="13">
                  <c:v>PA</c:v>
                </c:pt>
                <c:pt idx="14">
                  <c:v>MA</c:v>
                </c:pt>
                <c:pt idx="15">
                  <c:v>MS</c:v>
                </c:pt>
                <c:pt idx="16">
                  <c:v>RO</c:v>
                </c:pt>
                <c:pt idx="17">
                  <c:v>PR</c:v>
                </c:pt>
                <c:pt idx="18">
                  <c:v>DF</c:v>
                </c:pt>
                <c:pt idx="19">
                  <c:v>AP</c:v>
                </c:pt>
                <c:pt idx="20">
                  <c:v>RS</c:v>
                </c:pt>
                <c:pt idx="21">
                  <c:v>GO</c:v>
                </c:pt>
                <c:pt idx="22">
                  <c:v>SP</c:v>
                </c:pt>
                <c:pt idx="23">
                  <c:v>AC</c:v>
                </c:pt>
                <c:pt idx="24">
                  <c:v>RJ</c:v>
                </c:pt>
                <c:pt idx="25">
                  <c:v>SE</c:v>
                </c:pt>
                <c:pt idx="26">
                  <c:v>MG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8.9738270581601345</c:v>
                </c:pt>
                <c:pt idx="1">
                  <c:v>8.8621309077994859</c:v>
                </c:pt>
                <c:pt idx="2">
                  <c:v>8.8562299788694112</c:v>
                </c:pt>
                <c:pt idx="3">
                  <c:v>8.8086513135061111</c:v>
                </c:pt>
                <c:pt idx="4">
                  <c:v>8.751002250851494</c:v>
                </c:pt>
                <c:pt idx="5">
                  <c:v>8.7506030364355691</c:v>
                </c:pt>
                <c:pt idx="6">
                  <c:v>8.6570696736239956</c:v>
                </c:pt>
                <c:pt idx="7">
                  <c:v>8.6480138723000071</c:v>
                </c:pt>
                <c:pt idx="8">
                  <c:v>8.6374814040101331</c:v>
                </c:pt>
                <c:pt idx="9">
                  <c:v>8.5850003262345833</c:v>
                </c:pt>
                <c:pt idx="10">
                  <c:v>8.4914847826308488</c:v>
                </c:pt>
                <c:pt idx="11">
                  <c:v>8.4666756901907831</c:v>
                </c:pt>
                <c:pt idx="12">
                  <c:v>8.4594292270862503</c:v>
                </c:pt>
                <c:pt idx="13">
                  <c:v>8.3639497178015922</c:v>
                </c:pt>
                <c:pt idx="14">
                  <c:v>8.3209368946612461</c:v>
                </c:pt>
                <c:pt idx="15">
                  <c:v>8.318314621634066</c:v>
                </c:pt>
                <c:pt idx="16">
                  <c:v>8.315145145124065</c:v>
                </c:pt>
                <c:pt idx="17">
                  <c:v>8.3141121703439484</c:v>
                </c:pt>
                <c:pt idx="18">
                  <c:v>8.2495855381109973</c:v>
                </c:pt>
                <c:pt idx="19">
                  <c:v>8.2427120979493615</c:v>
                </c:pt>
                <c:pt idx="20">
                  <c:v>8.2177350488522816</c:v>
                </c:pt>
                <c:pt idx="21">
                  <c:v>8.2022780502215902</c:v>
                </c:pt>
                <c:pt idx="22">
                  <c:v>8.1785026037339819</c:v>
                </c:pt>
                <c:pt idx="23">
                  <c:v>8.1149787266675997</c:v>
                </c:pt>
                <c:pt idx="24">
                  <c:v>7.9669111389055747</c:v>
                </c:pt>
                <c:pt idx="25">
                  <c:v>7.9625120041734823</c:v>
                </c:pt>
                <c:pt idx="26">
                  <c:v>7.5722384747870777</c:v>
                </c:pt>
                <c:pt idx="27">
                  <c:v>9.1199999999999992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3A9-4B7F-B65D-ECA35BD8D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3D-4FC3-AB79-FF95F69634B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3D-4FC3-AB79-FF95F69634B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0.81100000000000005</c:v>
                </c:pt>
                <c:pt idx="1">
                  <c:v>0.18899999999999995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3D-4FC3-AB79-FF95F6963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74-45A6-8BFA-404EDC0E2FD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74-45A6-8BFA-404EDC0E2FD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8.6</c:v>
                </c:pt>
                <c:pt idx="1">
                  <c:v>1.4000000000000004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74-45A6-8BFA-404EDC0E2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49-49B6-BF72-0C6B08BAB0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49-49B6-BF72-0C6B08BAB0F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49-49B6-BF72-0C6B08BAB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36-43FC-9121-314F44CCFE0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36-43FC-9121-314F44CCFE0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36-43FC-9121-314F44CCF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8C-4788-8F86-E2E126B1A91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8C-4788-8F86-E2E126B1A91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8C-4788-8F86-E2E126B1A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6.91153355359065E-2"/>
          <c:w val="0.96764965479263876"/>
          <c:h val="0.83886141653548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3.490740265116922E-2</c:v>
                </c:pt>
                <c:pt idx="1">
                  <c:v>5.6339233903135054E-4</c:v>
                </c:pt>
                <c:pt idx="2">
                  <c:v>6.2666267547252822E-3</c:v>
                </c:pt>
                <c:pt idx="3">
                  <c:v>3.9976456634129983E-3</c:v>
                </c:pt>
                <c:pt idx="4">
                  <c:v>1.1499849630893923E-2</c:v>
                </c:pt>
                <c:pt idx="5">
                  <c:v>7.0101927940110928E-2</c:v>
                </c:pt>
                <c:pt idx="6">
                  <c:v>5.0417509680216514E-2</c:v>
                </c:pt>
                <c:pt idx="7">
                  <c:v>0.10670404119176588</c:v>
                </c:pt>
                <c:pt idx="8">
                  <c:v>0.20814915574360071</c:v>
                </c:pt>
                <c:pt idx="9">
                  <c:v>0.13407783295838122</c:v>
                </c:pt>
                <c:pt idx="10">
                  <c:v>0.37331461544669203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0.17799999999999999</c:v>
                </c:pt>
                <c:pt idx="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0-45D8-A182-57ABD4F1466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0.315</c:v>
                </c:pt>
                <c:pt idx="1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0-45D8-A182-57ABD4F1466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60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B0-45D8-A182-57ABD4F14669}"/>
              </c:ext>
            </c:extLst>
          </c:dPt>
          <c:dPt>
            <c:idx val="1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B0-45D8-A182-57ABD4F146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Orientação Técnica</c:v>
                </c:pt>
                <c:pt idx="1">
                  <c:v>Garantias Fampe</c:v>
                </c:pt>
              </c:strCache>
            </c:strRef>
          </c:cat>
          <c:val>
            <c:numRef>
              <c:f>Planilha1!$D$2:$D$3</c:f>
              <c:numCache>
                <c:formatCode>0.0%</c:formatCode>
                <c:ptCount val="2"/>
                <c:pt idx="0">
                  <c:v>0.50700000000000001</c:v>
                </c:pt>
                <c:pt idx="1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B0-45D8-A182-57ABD4F14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F8-4C9F-A703-FC58E0EE4B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F8-4C9F-A703-FC58E0EE4B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046-4A1E-8DBE-9231E03C2C3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46-4A1E-8DBE-9231E03C2C3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046-4A1E-8DBE-9231E03C2C3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F8-4C9F-A703-FC58E0EE4B3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046-4A1E-8DBE-9231E03C2C3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F8-4C9F-A703-FC58E0EE4B3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046-4A1E-8DBE-9231E03C2C3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046-4A1E-8DBE-9231E03C2C3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F8-4C9F-A703-FC58E0EE4B3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F8-4C9F-A703-FC58E0EE4B3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F8-4C9F-A703-FC58E0EE4B3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F8-4C9F-A703-FC58E0EE4B3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9F8-4C9F-A703-FC58E0EE4B3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F8-4C9F-A703-FC58E0EE4B3F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9F8-4C9F-A703-FC58E0EE4B3F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9F8-4C9F-A703-FC58E0EE4B3F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C9F8-4C9F-A703-FC58E0EE4B3F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4-C9F8-4C9F-A703-FC58E0EE4B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PI</c:v>
                </c:pt>
                <c:pt idx="1">
                  <c:v>MT</c:v>
                </c:pt>
                <c:pt idx="2">
                  <c:v>TO</c:v>
                </c:pt>
                <c:pt idx="3">
                  <c:v>AM</c:v>
                </c:pt>
                <c:pt idx="4">
                  <c:v>PE</c:v>
                </c:pt>
                <c:pt idx="5">
                  <c:v>ES</c:v>
                </c:pt>
                <c:pt idx="6">
                  <c:v>CE</c:v>
                </c:pt>
                <c:pt idx="7">
                  <c:v>AL</c:v>
                </c:pt>
                <c:pt idx="8">
                  <c:v>RN</c:v>
                </c:pt>
                <c:pt idx="9">
                  <c:v>AC</c:v>
                </c:pt>
                <c:pt idx="10">
                  <c:v>PA</c:v>
                </c:pt>
                <c:pt idx="11">
                  <c:v>SC</c:v>
                </c:pt>
                <c:pt idx="12">
                  <c:v>RR</c:v>
                </c:pt>
                <c:pt idx="13">
                  <c:v>AP</c:v>
                </c:pt>
                <c:pt idx="14">
                  <c:v>PB</c:v>
                </c:pt>
                <c:pt idx="15">
                  <c:v>RS</c:v>
                </c:pt>
                <c:pt idx="16">
                  <c:v>SP</c:v>
                </c:pt>
                <c:pt idx="17">
                  <c:v>SE</c:v>
                </c:pt>
                <c:pt idx="18">
                  <c:v>MS</c:v>
                </c:pt>
                <c:pt idx="19">
                  <c:v>DF</c:v>
                </c:pt>
                <c:pt idx="20">
                  <c:v>MG</c:v>
                </c:pt>
                <c:pt idx="21">
                  <c:v>RO</c:v>
                </c:pt>
                <c:pt idx="22">
                  <c:v>BA</c:v>
                </c:pt>
                <c:pt idx="23">
                  <c:v>PR</c:v>
                </c:pt>
                <c:pt idx="24">
                  <c:v>GO</c:v>
                </c:pt>
                <c:pt idx="25">
                  <c:v>MA</c:v>
                </c:pt>
                <c:pt idx="26">
                  <c:v>RJ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8.9965513528319683</c:v>
                </c:pt>
                <c:pt idx="1">
                  <c:v>8.7689054417417989</c:v>
                </c:pt>
                <c:pt idx="2">
                  <c:v>8.7292699208461197</c:v>
                </c:pt>
                <c:pt idx="3">
                  <c:v>8.6651938016079324</c:v>
                </c:pt>
                <c:pt idx="4">
                  <c:v>8.6235426385266596</c:v>
                </c:pt>
                <c:pt idx="5">
                  <c:v>8.5867504389689859</c:v>
                </c:pt>
                <c:pt idx="6">
                  <c:v>8.5417558304620833</c:v>
                </c:pt>
                <c:pt idx="7">
                  <c:v>8.5181207396493175</c:v>
                </c:pt>
                <c:pt idx="8">
                  <c:v>8.4946813390394293</c:v>
                </c:pt>
                <c:pt idx="9">
                  <c:v>8.4829935278291622</c:v>
                </c:pt>
                <c:pt idx="10">
                  <c:v>8.417987815182439</c:v>
                </c:pt>
                <c:pt idx="11">
                  <c:v>8.4011943574256023</c:v>
                </c:pt>
                <c:pt idx="12">
                  <c:v>8.368108090779586</c:v>
                </c:pt>
                <c:pt idx="13">
                  <c:v>8.2575003950524994</c:v>
                </c:pt>
                <c:pt idx="14">
                  <c:v>8.2175492465467617</c:v>
                </c:pt>
                <c:pt idx="15">
                  <c:v>8.1418020452901398</c:v>
                </c:pt>
                <c:pt idx="16">
                  <c:v>8.1034827518266734</c:v>
                </c:pt>
                <c:pt idx="17">
                  <c:v>8.0469911647243642</c:v>
                </c:pt>
                <c:pt idx="18">
                  <c:v>8.0045516566007535</c:v>
                </c:pt>
                <c:pt idx="19">
                  <c:v>7.9944550575522619</c:v>
                </c:pt>
                <c:pt idx="20">
                  <c:v>7.8597293647052968</c:v>
                </c:pt>
                <c:pt idx="21">
                  <c:v>7.8211072966381545</c:v>
                </c:pt>
                <c:pt idx="22">
                  <c:v>7.7880176788133033</c:v>
                </c:pt>
                <c:pt idx="23">
                  <c:v>7.7639298218798105</c:v>
                </c:pt>
                <c:pt idx="24">
                  <c:v>7.7322030488423374</c:v>
                </c:pt>
                <c:pt idx="25">
                  <c:v>7.644748392588598</c:v>
                </c:pt>
                <c:pt idx="26">
                  <c:v>7.569377478764868</c:v>
                </c:pt>
                <c:pt idx="27">
                  <c:v>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9F8-4C9F-A703-FC58E0EE4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2-4F2B-8232-6BBD7F3AFC7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2-4F2B-8232-6BBD7F3AFC7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8.4</c:v>
                </c:pt>
                <c:pt idx="1">
                  <c:v>1.5999999999999996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02-4F2B-8232-6BBD7F3AF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75-4ECC-9B33-8650C1163A8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75-4ECC-9B33-8650C1163A8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7.8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75-4ECC-9B33-8650C1163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7F-4BCF-A098-C0D1CB86567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7F-4BCF-A098-C0D1CB86567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7.8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7F-4BCF-A098-C0D1CB865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AE-42F7-8651-B339712D6C6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AE-42F7-8651-B339712D6C6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0.85099999999999998</c:v>
                </c:pt>
                <c:pt idx="1">
                  <c:v>0.14900000000000002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E-42F7-8651-B339712D6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8F-4B5B-BD02-95B580CB58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8F-4B5B-BD02-95B580CB586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7.6</c:v>
                </c:pt>
                <c:pt idx="1">
                  <c:v>2.4000000000000004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F-4B5B-BD02-95B580CB5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6-481B-B711-93A9911D1D17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76-481B-B711-93A9911D1D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4.1055082943168598E-2</c:v>
                </c:pt>
                <c:pt idx="1">
                  <c:v>0.218070031622139</c:v>
                </c:pt>
                <c:pt idx="2">
                  <c:v>0.74087488543469204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76-481B-B711-93A9911D1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2D-44D5-848D-6D9A70768F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2D-44D5-848D-6D9A70768FD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2D-44D5-848D-6D9A70768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F-430E-8BF5-B73AA21466B7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7F-430E-8BF5-B73AA21466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0.16125847635760401</c:v>
                </c:pt>
                <c:pt idx="1">
                  <c:v>0.29527685171262202</c:v>
                </c:pt>
                <c:pt idx="2">
                  <c:v>0.54346467192977399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7F-430E-8BF5-B73AA2146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A-4F76-B602-983284B25A0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A-4F76-B602-983284B25A0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1A-4F76-B602-983284B25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3-4564-98C2-200DE7A1DE6D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3-4564-98C2-200DE7A1DE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0.17775435465955999</c:v>
                </c:pt>
                <c:pt idx="1">
                  <c:v>0.31485319693536701</c:v>
                </c:pt>
                <c:pt idx="2">
                  <c:v>0.50739244840507303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03-4564-98C2-200DE7A1D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B6-4B61-A83F-8FB863CBB6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6-4B61-A83F-8FB863CBB66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8.1</c:v>
                </c:pt>
                <c:pt idx="1">
                  <c:v>1.9000000000000004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B6-4B61-A83F-8FB863CBB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Fui ao Sebrae</c:v>
                </c:pt>
                <c:pt idx="1">
                  <c:v>Procurei na Internet</c:v>
                </c:pt>
                <c:pt idx="2">
                  <c:v>Fui indicado por um amigo ou parente</c:v>
                </c:pt>
                <c:pt idx="3">
                  <c:v>Recebi convite por e-mail</c:v>
                </c:pt>
                <c:pt idx="4">
                  <c:v>Alguém do Sebrae me ligou</c:v>
                </c:pt>
                <c:pt idx="5">
                  <c:v>Liguei para o Sebrae</c:v>
                </c:pt>
                <c:pt idx="6">
                  <c:v>Fiquei sabendo por meio de outra instituição</c:v>
                </c:pt>
                <c:pt idx="7">
                  <c:v>Uma pessoa do Sebrae veio à minha empresa</c:v>
                </c:pt>
                <c:pt idx="8">
                  <c:v>Vi a propaganda na TV</c:v>
                </c:pt>
                <c:pt idx="9">
                  <c:v>Ouvi no rádio</c:v>
                </c:pt>
                <c:pt idx="10">
                  <c:v>Outro</c:v>
                </c:pt>
                <c:pt idx="11">
                  <c:v>Não soube responder</c:v>
                </c:pt>
              </c:strCache>
            </c:strRef>
          </c:cat>
          <c:val>
            <c:numRef>
              <c:f>Planilha1!$B$2:$B$13</c:f>
              <c:numCache>
                <c:formatCode>0.0%</c:formatCode>
                <c:ptCount val="12"/>
                <c:pt idx="0">
                  <c:v>0.4822984696159377</c:v>
                </c:pt>
                <c:pt idx="1">
                  <c:v>0.42259818661875187</c:v>
                </c:pt>
                <c:pt idx="2">
                  <c:v>0.36209202080807534</c:v>
                </c:pt>
                <c:pt idx="3">
                  <c:v>0.33493959569429399</c:v>
                </c:pt>
                <c:pt idx="4">
                  <c:v>0.33459192938739091</c:v>
                </c:pt>
                <c:pt idx="5">
                  <c:v>0.31639903925378227</c:v>
                </c:pt>
                <c:pt idx="6">
                  <c:v>0.30191711128192361</c:v>
                </c:pt>
                <c:pt idx="7">
                  <c:v>0.27338905462934204</c:v>
                </c:pt>
                <c:pt idx="8">
                  <c:v>0.20750537902587077</c:v>
                </c:pt>
                <c:pt idx="9">
                  <c:v>0.10154407229670408</c:v>
                </c:pt>
                <c:pt idx="10">
                  <c:v>5.9163069537066536E-2</c:v>
                </c:pt>
                <c:pt idx="11">
                  <c:v>1.4414952613964731E-3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0-42AA-A5AC-A99CFAD9FF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27"/>
        <c:axId val="496870632"/>
        <c:axId val="496871944"/>
      </c:barChart>
      <c:catAx>
        <c:axId val="49687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871944"/>
        <c:crosses val="autoZero"/>
        <c:auto val="1"/>
        <c:lblAlgn val="ctr"/>
        <c:lblOffset val="100"/>
        <c:noMultiLvlLbl val="0"/>
      </c:catAx>
      <c:valAx>
        <c:axId val="496871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687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67752959640353E-2"/>
          <c:y val="0.11840077124515209"/>
          <c:w val="0.94875569617424738"/>
          <c:h val="0.709827298542589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Conhece/já ouviu falar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7-4B6D-B026-B5B4F16963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Planilha1!$B$2</c:f>
              <c:numCache>
                <c:formatCode>0.0%</c:formatCode>
                <c:ptCount val="1"/>
                <c:pt idx="0">
                  <c:v>0.95585088263123552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7-4B6D-B026-B5B4F169637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conhece, esta é a primeira vez que ouve falar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Planilha1!$C$2</c:f>
              <c:numCache>
                <c:formatCode>0.0%</c:formatCode>
                <c:ptCount val="1"/>
                <c:pt idx="0">
                  <c:v>4.4149117368764514E-2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C7-4B6D-B026-B5B4F16963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538176"/>
        <c:axId val="49539712"/>
      </c:barChart>
      <c:catAx>
        <c:axId val="4953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39712"/>
        <c:crosses val="autoZero"/>
        <c:auto val="1"/>
        <c:lblAlgn val="ctr"/>
        <c:lblOffset val="100"/>
        <c:noMultiLvlLbl val="0"/>
      </c:catAx>
      <c:valAx>
        <c:axId val="4953971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08210088015416"/>
          <c:y val="2.6392194768163013E-2"/>
          <c:w val="0.711842746395144"/>
          <c:h val="8.9738737942388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7.5021887546124655E-2"/>
          <c:w val="0.97604861462580972"/>
          <c:h val="0.80724143630809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83-4BA0-9E0F-DEC61FAAD5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83-4BA0-9E0F-DEC61FAAD59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883-4BA0-9E0F-DEC61FAAD59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8A-4174-AFD6-C94B515A880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8A-4174-AFD6-C94B515A880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8A-4174-AFD6-C94B515A880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883-4BA0-9E0F-DEC61FAAD59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883-4BA0-9E0F-DEC61FAAD59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883-4BA0-9E0F-DEC61FAAD59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883-4BA0-9E0F-DEC61FAAD59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883-4BA0-9E0F-DEC61FAAD59F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86D0-4019-9013-95A71DFEDCA7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883-4BA0-9E0F-DEC61FAAD59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48A-4174-AFD6-C94B515A8808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48A-4174-AFD6-C94B515A880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E883-4BA0-9E0F-DEC61FAAD59F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48A-4174-AFD6-C94B515A8808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E883-4BA0-9E0F-DEC61FAAD59F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B15B-40B7-8B64-B0A19D8FA3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CE</c:v>
                </c:pt>
                <c:pt idx="1">
                  <c:v>GO</c:v>
                </c:pt>
                <c:pt idx="2">
                  <c:v>MS</c:v>
                </c:pt>
                <c:pt idx="3">
                  <c:v>MT</c:v>
                </c:pt>
                <c:pt idx="4">
                  <c:v>RR</c:v>
                </c:pt>
                <c:pt idx="5">
                  <c:v>DF</c:v>
                </c:pt>
                <c:pt idx="6">
                  <c:v>RS</c:v>
                </c:pt>
                <c:pt idx="7">
                  <c:v>PR</c:v>
                </c:pt>
                <c:pt idx="8">
                  <c:v>SC</c:v>
                </c:pt>
                <c:pt idx="9">
                  <c:v>ES</c:v>
                </c:pt>
                <c:pt idx="10">
                  <c:v>TO</c:v>
                </c:pt>
                <c:pt idx="11">
                  <c:v>RJ</c:v>
                </c:pt>
                <c:pt idx="12">
                  <c:v>AP</c:v>
                </c:pt>
                <c:pt idx="13">
                  <c:v>AM</c:v>
                </c:pt>
                <c:pt idx="14">
                  <c:v>PE</c:v>
                </c:pt>
                <c:pt idx="15">
                  <c:v>SE</c:v>
                </c:pt>
                <c:pt idx="16">
                  <c:v>AL</c:v>
                </c:pt>
                <c:pt idx="17">
                  <c:v>RN</c:v>
                </c:pt>
                <c:pt idx="18">
                  <c:v>MA</c:v>
                </c:pt>
                <c:pt idx="19">
                  <c:v>PB</c:v>
                </c:pt>
                <c:pt idx="20">
                  <c:v>PI</c:v>
                </c:pt>
                <c:pt idx="21">
                  <c:v>AC</c:v>
                </c:pt>
                <c:pt idx="22">
                  <c:v>PA</c:v>
                </c:pt>
                <c:pt idx="23">
                  <c:v>MG</c:v>
                </c:pt>
                <c:pt idx="24">
                  <c:v>BA</c:v>
                </c:pt>
                <c:pt idx="25">
                  <c:v>SP</c:v>
                </c:pt>
                <c:pt idx="26">
                  <c:v>RO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###0%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0.98930537907666249</c:v>
                </c:pt>
                <c:pt idx="6">
                  <c:v>0.98746308772302083</c:v>
                </c:pt>
                <c:pt idx="7">
                  <c:v>0.9809974317475989</c:v>
                </c:pt>
                <c:pt idx="8">
                  <c:v>0.97891999178700984</c:v>
                </c:pt>
                <c:pt idx="9">
                  <c:v>0.97791798107255512</c:v>
                </c:pt>
                <c:pt idx="10">
                  <c:v>0.9726530612244898</c:v>
                </c:pt>
                <c:pt idx="11">
                  <c:v>0.97077533303397701</c:v>
                </c:pt>
                <c:pt idx="12">
                  <c:v>0.97055427251732096</c:v>
                </c:pt>
                <c:pt idx="13">
                  <c:v>0.96833333333333327</c:v>
                </c:pt>
                <c:pt idx="14">
                  <c:v>0.96161142729606075</c:v>
                </c:pt>
                <c:pt idx="15">
                  <c:v>0.95996732026143794</c:v>
                </c:pt>
                <c:pt idx="16">
                  <c:v>0.95983379501385047</c:v>
                </c:pt>
                <c:pt idx="17">
                  <c:v>0.95485770363101086</c:v>
                </c:pt>
                <c:pt idx="18">
                  <c:v>0.94066972349590106</c:v>
                </c:pt>
                <c:pt idx="19">
                  <c:v>0.93587875255027686</c:v>
                </c:pt>
                <c:pt idx="20">
                  <c:v>0.93160868272375852</c:v>
                </c:pt>
                <c:pt idx="21">
                  <c:v>0.89928486293206189</c:v>
                </c:pt>
                <c:pt idx="22">
                  <c:v>0.89370786516853928</c:v>
                </c:pt>
                <c:pt idx="23">
                  <c:v>0.88183092013077991</c:v>
                </c:pt>
                <c:pt idx="24">
                  <c:v>0.8521364065237903</c:v>
                </c:pt>
                <c:pt idx="25">
                  <c:v>0.82614768600428345</c:v>
                </c:pt>
                <c:pt idx="26">
                  <c:v>0.80566280566280568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E883-4BA0-9E0F-DEC61FAAD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3-4CA2-81E1-565682A96D4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3-4CA2-81E1-565682A96D4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D3-4CA2-81E1-565682A96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09336250911743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Conhece/já ouviu falar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04-4D9B-A487-0BC2658572A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04-4D9B-A487-0BC2658572A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04-4D9B-A487-0BC2658572A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04-4D9B-A487-0BC2658572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  <c:pt idx="3">
                  <c:v>Pessoa Física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0.95841378286053769</c:v>
                </c:pt>
                <c:pt idx="1">
                  <c:v>0.96931694031113924</c:v>
                </c:pt>
                <c:pt idx="2">
                  <c:v>0.94423893168881345</c:v>
                </c:pt>
                <c:pt idx="3">
                  <c:v>0.96308361970217649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4-4D9B-A487-0BC2658572A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conhece, esta é a primeira vez que ouve falar</c:v>
                </c:pt>
              </c:strCache>
            </c:strRef>
          </c:tx>
          <c:spPr>
            <a:solidFill>
              <a:srgbClr val="CA6A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  <c:pt idx="3">
                  <c:v>Pessoa Física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4.1586217139462346E-2</c:v>
                </c:pt>
                <c:pt idx="1">
                  <c:v>3.0683059688860849E-2</c:v>
                </c:pt>
                <c:pt idx="2">
                  <c:v>5.5761068311186525E-2</c:v>
                </c:pt>
                <c:pt idx="3">
                  <c:v>3.6916380297823598E-2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04-4D9B-A487-0BC265857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97537585207991"/>
          <c:y val="0.89254894135266594"/>
          <c:w val="0.68804924829584013"/>
          <c:h val="6.303559819951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71067574881161E-2"/>
          <c:y val="3.5446774277151087E-2"/>
          <c:w val="0.34413359197621313"/>
          <c:h val="0.9149562147504422"/>
        </c:manualLayout>
      </c:layout>
      <c:pieChart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889-4991-9F09-32084DAA62B6}"/>
              </c:ext>
            </c:extLst>
          </c:dPt>
          <c:dPt>
            <c:idx val="1"/>
            <c:bubble3D val="0"/>
            <c:spPr>
              <a:solidFill>
                <a:srgbClr val="CA6A6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889-4991-9F09-32084DAA62B6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889-4991-9F09-32084DAA62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Plan1!$C$3:$C$5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Plan1!$D$3:$D$5</c:f>
              <c:numCache>
                <c:formatCode>0.0%</c:formatCode>
                <c:ptCount val="3"/>
                <c:pt idx="0">
                  <c:v>0.32135264439634803</c:v>
                </c:pt>
                <c:pt idx="1">
                  <c:v>0.47672661663099175</c:v>
                </c:pt>
                <c:pt idx="2">
                  <c:v>0.20192073897266025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89-4991-9F09-32084DAA62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4859728599059547E-2"/>
          <c:y val="0.93894621984242521"/>
          <c:w val="0.26040835019662062"/>
          <c:h val="5.237542190012532E-2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11-4F34-BE6C-D8B7E9DBF75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11-4F34-BE6C-D8B7E9DBF7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11-4F34-BE6C-D8B7E9DBF7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11-4F34-BE6C-D8B7E9DBF7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11-4F34-BE6C-D8B7E9DBF756}"/>
              </c:ext>
            </c:extLst>
          </c:dPt>
          <c:dPt>
            <c:idx val="5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D11-4F34-BE6C-D8B7E9DBF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Não é necessário / Não tem interesse</c:v>
                </c:pt>
                <c:pt idx="1">
                  <c:v>Não tem tempo</c:v>
                </c:pt>
                <c:pt idx="2">
                  <c:v>Não tem Sebrae na região</c:v>
                </c:pt>
                <c:pt idx="3">
                  <c:v>Costumo procurar outras instituições de apoio</c:v>
                </c:pt>
                <c:pt idx="4">
                  <c:v>Quando preciso de ajuda, procuro orientar-me com contadores</c:v>
                </c:pt>
                <c:pt idx="5">
                  <c:v>Outro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0.6427895334888285</c:v>
                </c:pt>
                <c:pt idx="1">
                  <c:v>3.7318406195269514E-2</c:v>
                </c:pt>
                <c:pt idx="2">
                  <c:v>0.15303760159705157</c:v>
                </c:pt>
                <c:pt idx="3">
                  <c:v>3.0767241973447671E-3</c:v>
                </c:pt>
                <c:pt idx="4">
                  <c:v>1.1057189367237612E-2</c:v>
                </c:pt>
                <c:pt idx="5">
                  <c:v>0.15272054515426803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1-4A2F-8319-1307EE1FC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02253872"/>
        <c:axId val="702265680"/>
      </c:barChart>
      <c:catAx>
        <c:axId val="7022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2265680"/>
        <c:crosses val="autoZero"/>
        <c:auto val="1"/>
        <c:lblAlgn val="ctr"/>
        <c:lblOffset val="100"/>
        <c:noMultiLvlLbl val="0"/>
      </c:catAx>
      <c:valAx>
        <c:axId val="70226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0225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6.2486097296524629E-2"/>
          <c:w val="0.97604861462580972"/>
          <c:h val="0.83070669885663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F4-437B-8FA9-C95E340DBF9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F4-437B-8FA9-C95E340DBF9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7F4-437B-8FA9-C95E340DBF9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7F4-437B-8FA9-C95E340DBF9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7F4-437B-8FA9-C95E340DBF9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7F4-437B-8FA9-C95E340DBF9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87F4-437B-8FA9-C95E340DBF9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9BC-44F7-9750-CE2B32762F5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9BC-44F7-9750-CE2B32762F5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9BC-44F7-9750-CE2B32762F53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9BC-44F7-9750-CE2B32762F5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D9BC-44F7-9750-CE2B32762F53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87F4-437B-8FA9-C95E340DBF9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87F4-437B-8FA9-C95E340DBF9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87F4-437B-8FA9-C95E340DBF9F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87F4-437B-8FA9-C95E340DBF9F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87F4-437B-8FA9-C95E340DBF9F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87F4-437B-8FA9-C95E340DBF9F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4-2714-4FA8-919B-ECEB3B145C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AP</c:v>
                </c:pt>
                <c:pt idx="1">
                  <c:v>MS</c:v>
                </c:pt>
                <c:pt idx="2">
                  <c:v>RJ</c:v>
                </c:pt>
                <c:pt idx="3">
                  <c:v>RN</c:v>
                </c:pt>
                <c:pt idx="4">
                  <c:v>DF</c:v>
                </c:pt>
                <c:pt idx="5">
                  <c:v>PB</c:v>
                </c:pt>
                <c:pt idx="6">
                  <c:v>MG</c:v>
                </c:pt>
                <c:pt idx="7">
                  <c:v>ES</c:v>
                </c:pt>
                <c:pt idx="8">
                  <c:v>PE</c:v>
                </c:pt>
                <c:pt idx="9">
                  <c:v>PA</c:v>
                </c:pt>
                <c:pt idx="10">
                  <c:v>AC</c:v>
                </c:pt>
                <c:pt idx="11">
                  <c:v>CE</c:v>
                </c:pt>
                <c:pt idx="12">
                  <c:v>AM</c:v>
                </c:pt>
                <c:pt idx="13">
                  <c:v>PI</c:v>
                </c:pt>
                <c:pt idx="14">
                  <c:v>SP</c:v>
                </c:pt>
                <c:pt idx="15">
                  <c:v>MT</c:v>
                </c:pt>
                <c:pt idx="16">
                  <c:v>TO</c:v>
                </c:pt>
                <c:pt idx="17">
                  <c:v>BA</c:v>
                </c:pt>
                <c:pt idx="18">
                  <c:v>GO</c:v>
                </c:pt>
                <c:pt idx="19">
                  <c:v>RR</c:v>
                </c:pt>
                <c:pt idx="20">
                  <c:v>PR</c:v>
                </c:pt>
                <c:pt idx="21">
                  <c:v>MA</c:v>
                </c:pt>
                <c:pt idx="22">
                  <c:v>SC</c:v>
                </c:pt>
                <c:pt idx="23">
                  <c:v>SE</c:v>
                </c:pt>
                <c:pt idx="24">
                  <c:v>RO</c:v>
                </c:pt>
                <c:pt idx="25">
                  <c:v>AL</c:v>
                </c:pt>
                <c:pt idx="26">
                  <c:v>RS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###0%</c:formatCode>
                <c:ptCount val="28"/>
                <c:pt idx="0">
                  <c:v>0.81796549672813801</c:v>
                </c:pt>
                <c:pt idx="1">
                  <c:v>0.71747726374060894</c:v>
                </c:pt>
                <c:pt idx="2">
                  <c:v>0.68013260350011562</c:v>
                </c:pt>
                <c:pt idx="3">
                  <c:v>0.6690647482014388</c:v>
                </c:pt>
                <c:pt idx="4">
                  <c:v>0.58883656213207747</c:v>
                </c:pt>
                <c:pt idx="5">
                  <c:v>0.58317757009345794</c:v>
                </c:pt>
                <c:pt idx="6">
                  <c:v>0.48670550847457628</c:v>
                </c:pt>
                <c:pt idx="7">
                  <c:v>0.47193548387096773</c:v>
                </c:pt>
                <c:pt idx="8">
                  <c:v>0.45955669026343271</c:v>
                </c:pt>
                <c:pt idx="9">
                  <c:v>0.43388637506284566</c:v>
                </c:pt>
                <c:pt idx="10">
                  <c:v>0.40954274353876741</c:v>
                </c:pt>
                <c:pt idx="11">
                  <c:v>0.39495452910650974</c:v>
                </c:pt>
                <c:pt idx="12">
                  <c:v>0.38071815051647812</c:v>
                </c:pt>
                <c:pt idx="13">
                  <c:v>0.37132822477650068</c:v>
                </c:pt>
                <c:pt idx="14">
                  <c:v>0.35901713255184853</c:v>
                </c:pt>
                <c:pt idx="15">
                  <c:v>0.35836501901140688</c:v>
                </c:pt>
                <c:pt idx="16">
                  <c:v>0.3513853904282116</c:v>
                </c:pt>
                <c:pt idx="17">
                  <c:v>0.34878203100284721</c:v>
                </c:pt>
                <c:pt idx="18">
                  <c:v>0.32632021880917317</c:v>
                </c:pt>
                <c:pt idx="19">
                  <c:v>0.32597623089983024</c:v>
                </c:pt>
                <c:pt idx="20">
                  <c:v>0.26978788457863556</c:v>
                </c:pt>
                <c:pt idx="21">
                  <c:v>0.26573116691285081</c:v>
                </c:pt>
                <c:pt idx="22">
                  <c:v>0.25006292474200853</c:v>
                </c:pt>
                <c:pt idx="23">
                  <c:v>0.24255319148936169</c:v>
                </c:pt>
                <c:pt idx="24">
                  <c:v>0.17358892438764642</c:v>
                </c:pt>
                <c:pt idx="25">
                  <c:v>0.16305916305916304</c:v>
                </c:pt>
                <c:pt idx="26">
                  <c:v>6.4412728542521003E-2</c:v>
                </c:pt>
                <c:pt idx="27" formatCode="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7F4-437B-8FA9-C95E340DB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09336250911743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9C-46AD-8143-9C581C4DF1CD}"/>
              </c:ext>
            </c:extLst>
          </c:dPt>
          <c:dPt>
            <c:idx val="1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C-46AD-8143-9C581C4DF1CD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9C-46AD-8143-9C581C4DF1CD}"/>
              </c:ext>
            </c:extLst>
          </c:dPt>
          <c:dPt>
            <c:idx val="3"/>
            <c:invertIfNegative val="0"/>
            <c:bubble3D val="0"/>
            <c:spPr>
              <a:solidFill>
                <a:srgbClr val="027B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9C-46AD-8143-9C581C4DF1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  <c:pt idx="3">
                  <c:v>Pessoa Física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0.24918642491864251</c:v>
                </c:pt>
                <c:pt idx="1">
                  <c:v>0.1554751246150427</c:v>
                </c:pt>
                <c:pt idx="2">
                  <c:v>0.3264122578204337</c:v>
                </c:pt>
                <c:pt idx="3">
                  <c:v>0.36844709386135599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9C-46AD-8143-9C581C4DF1C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  <c:pt idx="3">
                  <c:v>Pessoa Física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0.56888269022160243</c:v>
                </c:pt>
                <c:pt idx="1">
                  <c:v>0.69236752706606974</c:v>
                </c:pt>
                <c:pt idx="2">
                  <c:v>0.40492025248402064</c:v>
                </c:pt>
                <c:pt idx="3">
                  <c:v>0.4778941258747913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29C-46AD-8143-9C581C4DF1C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EPP</c:v>
                </c:pt>
                <c:pt idx="1">
                  <c:v>ME</c:v>
                </c:pt>
                <c:pt idx="2">
                  <c:v>MEI</c:v>
                </c:pt>
                <c:pt idx="3">
                  <c:v>Pessoa Física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0.18193088485975514</c:v>
                </c:pt>
                <c:pt idx="1">
                  <c:v>0.1521573483188875</c:v>
                </c:pt>
                <c:pt idx="2">
                  <c:v>0.26866748969554566</c:v>
                </c:pt>
                <c:pt idx="3">
                  <c:v>0.15365878026385274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9C-46AD-8143-9C581C4DF1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20170398926117"/>
          <c:y val="0.88665187564617087"/>
          <c:w val="0.40412871884822826"/>
          <c:h val="6.4708989509918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Planilha1!$B$2:$B$7</c:f>
              <c:numCache>
                <c:formatCode>0.0</c:formatCode>
                <c:ptCount val="6"/>
                <c:pt idx="0">
                  <c:v>80.100000000000009</c:v>
                </c:pt>
                <c:pt idx="1">
                  <c:v>75.5</c:v>
                </c:pt>
                <c:pt idx="2">
                  <c:v>82.699999999999989</c:v>
                </c:pt>
                <c:pt idx="3">
                  <c:v>81.899999999999991</c:v>
                </c:pt>
                <c:pt idx="4">
                  <c:v>83.7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88-40A4-A9B9-01481EB4E2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74446328"/>
        <c:axId val="574446656"/>
      </c:lineChart>
      <c:catAx>
        <c:axId val="57444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4446656"/>
        <c:crosses val="autoZero"/>
        <c:auto val="1"/>
        <c:lblAlgn val="ctr"/>
        <c:lblOffset val="100"/>
        <c:noMultiLvlLbl val="0"/>
      </c:catAx>
      <c:valAx>
        <c:axId val="574446656"/>
        <c:scaling>
          <c:orientation val="minMax"/>
          <c:max val="100"/>
          <c:min val="0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7444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50-4B65-B181-468255B7F2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50-4B65-B181-468255B7F24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0.85099999999999998</c:v>
                </c:pt>
                <c:pt idx="1">
                  <c:v>0.14900000000000002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0-4B65-B181-468255B7F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8-4704-BAEF-FE7304299E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8-4704-BAEF-FE7304299E6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0.84299999999999997</c:v>
                </c:pt>
                <c:pt idx="1">
                  <c:v>0.15700000000000003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B8-4704-BAEF-FE7304299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8.8000000000000007</c:v>
                </c:pt>
                <c:pt idx="1">
                  <c:v>9</c:v>
                </c:pt>
                <c:pt idx="2">
                  <c:v>8.5</c:v>
                </c:pt>
                <c:pt idx="3">
                  <c:v>8.6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C-4DE6-A19D-E209B2A3F0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Planilha1!$C$2:$C$6</c:f>
              <c:numCache>
                <c:formatCode>0.0</c:formatCode>
                <c:ptCount val="5"/>
                <c:pt idx="0">
                  <c:v>8.9</c:v>
                </c:pt>
                <c:pt idx="1">
                  <c:v>9</c:v>
                </c:pt>
                <c:pt idx="2">
                  <c:v>8.6999999999999993</c:v>
                </c:pt>
                <c:pt idx="3">
                  <c:v>8.9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C-4DE6-A19D-E209B2A3F0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Planilha1!$D$2:$D$6</c:f>
              <c:numCache>
                <c:formatCode>0.0</c:formatCode>
                <c:ptCount val="5"/>
                <c:pt idx="0">
                  <c:v>9.1999999999999993</c:v>
                </c:pt>
                <c:pt idx="1">
                  <c:v>9.1</c:v>
                </c:pt>
                <c:pt idx="2">
                  <c:v>8.9</c:v>
                </c:pt>
                <c:pt idx="3">
                  <c:v>9</c:v>
                </c:pt>
                <c:pt idx="4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C-4DE6-A19D-E209B2A3F0BC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Planilha1!$E$2:$E$6</c:f>
              <c:numCache>
                <c:formatCode>0.0</c:formatCode>
                <c:ptCount val="5"/>
                <c:pt idx="0">
                  <c:v>9</c:v>
                </c:pt>
                <c:pt idx="1">
                  <c:v>8.9</c:v>
                </c:pt>
                <c:pt idx="2">
                  <c:v>8.6999999999999993</c:v>
                </c:pt>
                <c:pt idx="3">
                  <c:v>8.6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8C-4DE6-A19D-E209B2A3F0BC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Planilha1!$F$2:$F$6</c:f>
              <c:numCache>
                <c:formatCode>0.0</c:formatCode>
                <c:ptCount val="5"/>
                <c:pt idx="0">
                  <c:v>9.1999999999999993</c:v>
                </c:pt>
                <c:pt idx="1">
                  <c:v>9.1999999999999993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8C-4DE6-A19D-E209B2A3F0BC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Planilha1!$G$2:$G$6</c:f>
              <c:numCache>
                <c:formatCode>0.0</c:formatCode>
                <c:ptCount val="5"/>
                <c:pt idx="0">
                  <c:v>9.1</c:v>
                </c:pt>
                <c:pt idx="1">
                  <c:v>9.1999999999999993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8C-4DE6-A19D-E209B2A3F0BC}"/>
            </c:ext>
          </c:extLst>
        </c:ser>
        <c:ser>
          <c:idx val="6"/>
          <c:order val="6"/>
          <c:tx>
            <c:strRef>
              <c:f>Planilha1!$H$1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Planilha1!$H$2:$H$6</c:f>
              <c:numCache>
                <c:formatCode>0.0</c:formatCode>
                <c:ptCount val="5"/>
                <c:pt idx="0">
                  <c:v>9.1999999999999993</c:v>
                </c:pt>
                <c:pt idx="1">
                  <c:v>9.1999999999999993</c:v>
                </c:pt>
                <c:pt idx="2">
                  <c:v>9</c:v>
                </c:pt>
                <c:pt idx="3">
                  <c:v>9.1999999999999993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A-4D0E-B410-FCDC465D426D}"/>
            </c:ext>
          </c:extLst>
        </c:ser>
        <c:ser>
          <c:idx val="7"/>
          <c:order val="7"/>
          <c:tx>
            <c:strRef>
              <c:f>Planilha1!$I$1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 e Clinicas tecnológicas</c:v>
                </c:pt>
                <c:pt idx="3">
                  <c:v>Satisfação com as Feiras, Missão/Caravana e Rodada de Negócios</c:v>
                </c:pt>
                <c:pt idx="4">
                  <c:v>Satisfação com a Orientação técnica e Garantia Fampe</c:v>
                </c:pt>
              </c:strCache>
            </c:strRef>
          </c:cat>
          <c:val>
            <c:numRef>
              <c:f>Planilha1!$I$2:$I$6</c:f>
              <c:numCache>
                <c:formatCode>###0.0</c:formatCode>
                <c:ptCount val="5"/>
                <c:pt idx="0">
                  <c:v>9.4314799852613049</c:v>
                </c:pt>
                <c:pt idx="1">
                  <c:v>9.2984306761658999</c:v>
                </c:pt>
                <c:pt idx="2">
                  <c:v>9.1285566747972613</c:v>
                </c:pt>
                <c:pt idx="3">
                  <c:v>9.2009746911544603</c:v>
                </c:pt>
                <c:pt idx="4">
                  <c:v>9.1876600693499917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D-467E-BBB9-395F449DB8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947640"/>
        <c:axId val="588950264"/>
      </c:barChart>
      <c:catAx>
        <c:axId val="58894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8950264"/>
        <c:crosses val="autoZero"/>
        <c:auto val="1"/>
        <c:lblAlgn val="ctr"/>
        <c:lblOffset val="100"/>
        <c:noMultiLvlLbl val="0"/>
      </c:catAx>
      <c:valAx>
        <c:axId val="588950264"/>
        <c:scaling>
          <c:orientation val="minMax"/>
          <c:max val="10"/>
          <c:min val="6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8894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F-43C9-9AAB-B2377750D8A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F-43C9-9AAB-B2377750D8A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0.876</c:v>
                </c:pt>
                <c:pt idx="1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FF-43C9-9AAB-B2377750D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1B-45D9-838F-B04348AE957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1B-45D9-838F-B04348AE957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0.84899999999999998</c:v>
                </c:pt>
                <c:pt idx="1">
                  <c:v>0.15100000000000002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1B-45D9-838F-B04348AE9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3D-48B5-9060-4AFA023CF23E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A3D-48B5-9060-4AFA023CF23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3D-48B5-9060-4AFA023CF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0.0</c:formatCode>
                <c:ptCount val="3"/>
                <c:pt idx="0">
                  <c:v>9.1926447113219307</c:v>
                </c:pt>
                <c:pt idx="1">
                  <c:v>8.2801218162100803</c:v>
                </c:pt>
                <c:pt idx="2">
                  <c:v>8.0905201580203396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D-48B5-9060-4AFA023CF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1.2041739489457024E-2"/>
          <c:w val="0.97604861462580972"/>
          <c:h val="0.87492440411512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FA-46D2-9622-C4E0A0B04D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FA-46D2-9622-C4E0A0B04DC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7E2-4348-825D-9292B62C40B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FA-46D2-9622-C4E0A0B04DC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7E2-4348-825D-9292B62C40B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AFA-46D2-9622-C4E0A0B04DC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7E2-4348-825D-9292B62C40B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66F-4DEE-AF63-D4C00E45428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66F-4DEE-AF63-D4C00E45428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66F-4DEE-AF63-D4C00E45428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7E2-4348-825D-9292B62C40B1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7E2-4348-825D-9292B62C40B1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66F-4DEE-AF63-D4C00E45428B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7E2-4348-825D-9292B62C40B1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7E2-4348-825D-9292B62C40B1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AFA-46D2-9622-C4E0A0B04DC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7E2-4348-825D-9292B62C40B1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B08F-4773-A3FD-EAD93D7232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27B7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MS</c:v>
                </c:pt>
                <c:pt idx="1">
                  <c:v>MT</c:v>
                </c:pt>
                <c:pt idx="2">
                  <c:v>PE</c:v>
                </c:pt>
                <c:pt idx="3">
                  <c:v>TO</c:v>
                </c:pt>
                <c:pt idx="4">
                  <c:v>RR</c:v>
                </c:pt>
                <c:pt idx="5">
                  <c:v>PB</c:v>
                </c:pt>
                <c:pt idx="6">
                  <c:v>ES</c:v>
                </c:pt>
                <c:pt idx="7">
                  <c:v>CE</c:v>
                </c:pt>
                <c:pt idx="8">
                  <c:v>PA</c:v>
                </c:pt>
                <c:pt idx="9">
                  <c:v>RN</c:v>
                </c:pt>
                <c:pt idx="10">
                  <c:v>SP</c:v>
                </c:pt>
                <c:pt idx="11">
                  <c:v>PI</c:v>
                </c:pt>
                <c:pt idx="12">
                  <c:v>MG</c:v>
                </c:pt>
                <c:pt idx="13">
                  <c:v>AM</c:v>
                </c:pt>
                <c:pt idx="14">
                  <c:v>RS</c:v>
                </c:pt>
                <c:pt idx="15">
                  <c:v>AL</c:v>
                </c:pt>
                <c:pt idx="16">
                  <c:v>RJ</c:v>
                </c:pt>
                <c:pt idx="17">
                  <c:v>MA</c:v>
                </c:pt>
                <c:pt idx="18">
                  <c:v>SE</c:v>
                </c:pt>
                <c:pt idx="19">
                  <c:v>AC</c:v>
                </c:pt>
                <c:pt idx="20">
                  <c:v>AP</c:v>
                </c:pt>
                <c:pt idx="21">
                  <c:v>DF</c:v>
                </c:pt>
                <c:pt idx="22">
                  <c:v>SC</c:v>
                </c:pt>
                <c:pt idx="23">
                  <c:v>GO</c:v>
                </c:pt>
                <c:pt idx="24">
                  <c:v>BA</c:v>
                </c:pt>
                <c:pt idx="25">
                  <c:v>RO</c:v>
                </c:pt>
                <c:pt idx="26">
                  <c:v>PR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9.5030112098702766</c:v>
                </c:pt>
                <c:pt idx="1">
                  <c:v>9.3768996499613024</c:v>
                </c:pt>
                <c:pt idx="2">
                  <c:v>9.3552161942480847</c:v>
                </c:pt>
                <c:pt idx="3">
                  <c:v>9.3313484084071767</c:v>
                </c:pt>
                <c:pt idx="4">
                  <c:v>9.3188913113144967</c:v>
                </c:pt>
                <c:pt idx="5">
                  <c:v>9.3146570879780271</c:v>
                </c:pt>
                <c:pt idx="6">
                  <c:v>9.312445971314796</c:v>
                </c:pt>
                <c:pt idx="7">
                  <c:v>9.3116299117645358</c:v>
                </c:pt>
                <c:pt idx="8">
                  <c:v>9.2877657953025938</c:v>
                </c:pt>
                <c:pt idx="9">
                  <c:v>9.2736921269264929</c:v>
                </c:pt>
                <c:pt idx="10">
                  <c:v>9.2736560831082322</c:v>
                </c:pt>
                <c:pt idx="11">
                  <c:v>9.2692441432016217</c:v>
                </c:pt>
                <c:pt idx="12">
                  <c:v>9.2665176716166169</c:v>
                </c:pt>
                <c:pt idx="13">
                  <c:v>9.2380873101314531</c:v>
                </c:pt>
                <c:pt idx="14">
                  <c:v>9.2158623434207207</c:v>
                </c:pt>
                <c:pt idx="15">
                  <c:v>9.215510573509107</c:v>
                </c:pt>
                <c:pt idx="16">
                  <c:v>9.1736316649639988</c:v>
                </c:pt>
                <c:pt idx="17">
                  <c:v>9.1731620093288324</c:v>
                </c:pt>
                <c:pt idx="18">
                  <c:v>9.1611782069942418</c:v>
                </c:pt>
                <c:pt idx="19">
                  <c:v>9.1023743773448125</c:v>
                </c:pt>
                <c:pt idx="20">
                  <c:v>9.0909752293875012</c:v>
                </c:pt>
                <c:pt idx="21">
                  <c:v>9.0905811113092252</c:v>
                </c:pt>
                <c:pt idx="22">
                  <c:v>9.0844893432916241</c:v>
                </c:pt>
                <c:pt idx="23">
                  <c:v>8.9969902355953639</c:v>
                </c:pt>
                <c:pt idx="24">
                  <c:v>8.9464434932731614</c:v>
                </c:pt>
                <c:pt idx="25">
                  <c:v>8.9343807404195825</c:v>
                </c:pt>
                <c:pt idx="26">
                  <c:v>8.8836949531859997</c:v>
                </c:pt>
                <c:pt idx="27">
                  <c:v>8.9655172413793114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7E2-4348-825D-9292B62C4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1.2041739489457024E-2"/>
          <c:w val="0.97604861462580972"/>
          <c:h val="0.87492440411512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rgbClr val="EEB50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B9-4814-BF72-E58030FCF7B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87D-454D-922D-EC6E3257615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87D-454D-922D-EC6E325761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87D-454D-922D-EC6E3257615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CB9-4814-BF72-E58030FCF7B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87D-454D-922D-EC6E3257615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87D-454D-922D-EC6E3257615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CB9-4814-BF72-E58030FCF7B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CB9-4814-BF72-E58030FCF7B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6D4-484D-A4D2-625DAF5A28C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6D4-484D-A4D2-625DAF5A28C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6D4-484D-A4D2-625DAF5A28C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87D-454D-922D-EC6E32576156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CB9-4814-BF72-E58030FCF7B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87D-454D-922D-EC6E32576156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87D-454D-922D-EC6E32576156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87D-454D-922D-EC6E32576156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E6D4-484D-A4D2-625DAF5A28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27B7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AM</c:v>
                </c:pt>
                <c:pt idx="1">
                  <c:v>MT</c:v>
                </c:pt>
                <c:pt idx="2">
                  <c:v>PI</c:v>
                </c:pt>
                <c:pt idx="3">
                  <c:v>SC</c:v>
                </c:pt>
                <c:pt idx="4">
                  <c:v>PE</c:v>
                </c:pt>
                <c:pt idx="5">
                  <c:v>TO</c:v>
                </c:pt>
                <c:pt idx="6">
                  <c:v>AP</c:v>
                </c:pt>
                <c:pt idx="7">
                  <c:v>AL</c:v>
                </c:pt>
                <c:pt idx="8">
                  <c:v>CE</c:v>
                </c:pt>
                <c:pt idx="9">
                  <c:v>PB</c:v>
                </c:pt>
                <c:pt idx="10">
                  <c:v>RR</c:v>
                </c:pt>
                <c:pt idx="11">
                  <c:v>ES</c:v>
                </c:pt>
                <c:pt idx="12">
                  <c:v>RN</c:v>
                </c:pt>
                <c:pt idx="13">
                  <c:v>PA</c:v>
                </c:pt>
                <c:pt idx="14">
                  <c:v>MS</c:v>
                </c:pt>
                <c:pt idx="15">
                  <c:v>PR</c:v>
                </c:pt>
                <c:pt idx="16">
                  <c:v>MA</c:v>
                </c:pt>
                <c:pt idx="17">
                  <c:v>AC</c:v>
                </c:pt>
                <c:pt idx="18">
                  <c:v>DF</c:v>
                </c:pt>
                <c:pt idx="19">
                  <c:v>BA</c:v>
                </c:pt>
                <c:pt idx="20">
                  <c:v>GO</c:v>
                </c:pt>
                <c:pt idx="21">
                  <c:v>RO</c:v>
                </c:pt>
                <c:pt idx="22">
                  <c:v>RS</c:v>
                </c:pt>
                <c:pt idx="23">
                  <c:v>SE</c:v>
                </c:pt>
                <c:pt idx="24">
                  <c:v>SP</c:v>
                </c:pt>
                <c:pt idx="25">
                  <c:v>RJ</c:v>
                </c:pt>
                <c:pt idx="26">
                  <c:v>MG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8.9637592935604431</c:v>
                </c:pt>
                <c:pt idx="1">
                  <c:v>8.781244893209335</c:v>
                </c:pt>
                <c:pt idx="2">
                  <c:v>8.7501819717989235</c:v>
                </c:pt>
                <c:pt idx="3">
                  <c:v>8.7125169240392317</c:v>
                </c:pt>
                <c:pt idx="4">
                  <c:v>8.7104961449518754</c:v>
                </c:pt>
                <c:pt idx="5">
                  <c:v>8.7014192435326798</c:v>
                </c:pt>
                <c:pt idx="6">
                  <c:v>8.6848923617519258</c:v>
                </c:pt>
                <c:pt idx="7">
                  <c:v>8.6836669856069797</c:v>
                </c:pt>
                <c:pt idx="8">
                  <c:v>8.6472589022473567</c:v>
                </c:pt>
                <c:pt idx="9">
                  <c:v>8.580084742265992</c:v>
                </c:pt>
                <c:pt idx="10">
                  <c:v>8.5468882088991815</c:v>
                </c:pt>
                <c:pt idx="11">
                  <c:v>8.5219035377979697</c:v>
                </c:pt>
                <c:pt idx="12">
                  <c:v>8.469104922417845</c:v>
                </c:pt>
                <c:pt idx="13">
                  <c:v>8.4117202233285937</c:v>
                </c:pt>
                <c:pt idx="14">
                  <c:v>8.4006664165006164</c:v>
                </c:pt>
                <c:pt idx="15">
                  <c:v>8.3996124410569806</c:v>
                </c:pt>
                <c:pt idx="16">
                  <c:v>8.3569200539226376</c:v>
                </c:pt>
                <c:pt idx="17">
                  <c:v>8.325339167473901</c:v>
                </c:pt>
                <c:pt idx="18">
                  <c:v>8.3170454112718062</c:v>
                </c:pt>
                <c:pt idx="19">
                  <c:v>8.2767431083434602</c:v>
                </c:pt>
                <c:pt idx="20">
                  <c:v>8.2717480998931503</c:v>
                </c:pt>
                <c:pt idx="21">
                  <c:v>8.2428060140493233</c:v>
                </c:pt>
                <c:pt idx="22">
                  <c:v>8.219997404766838</c:v>
                </c:pt>
                <c:pt idx="23">
                  <c:v>8.2027787267283596</c:v>
                </c:pt>
                <c:pt idx="24">
                  <c:v>8.1415506811514184</c:v>
                </c:pt>
                <c:pt idx="25">
                  <c:v>7.9603694960207623</c:v>
                </c:pt>
                <c:pt idx="26">
                  <c:v>7.8625343759873925</c:v>
                </c:pt>
                <c:pt idx="27">
                  <c:v>9.068965517241379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1.2041739489457024E-2"/>
          <c:w val="0.97604861462580972"/>
          <c:h val="0.87492440411512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131-4A5E-93A4-43E45299C38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131-4A5E-93A4-43E45299C38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77-41B3-BA91-EF96807DF5A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8FB-40E2-93B4-3EF03509597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77-41B3-BA91-EF96807DF5A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FB-40E2-93B4-3EF03509597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8FB-40E2-93B4-3EF03509597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8FB-40E2-93B4-3EF035095973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277-41B3-BA91-EF96807DF5A9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131-4A5E-93A4-43E45299C38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8FB-40E2-93B4-3EF035095973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277-41B3-BA91-EF96807DF5A9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277-41B3-BA91-EF96807DF5A9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8FB-40E2-93B4-3EF03509597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131-4A5E-93A4-43E45299C38F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131-4A5E-93A4-43E45299C38F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277-41B3-BA91-EF96807DF5A9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131-4A5E-93A4-43E45299C3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27B7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PI</c:v>
                </c:pt>
                <c:pt idx="1">
                  <c:v>AM</c:v>
                </c:pt>
                <c:pt idx="2">
                  <c:v>AP</c:v>
                </c:pt>
                <c:pt idx="3">
                  <c:v>TO</c:v>
                </c:pt>
                <c:pt idx="4">
                  <c:v>CE</c:v>
                </c:pt>
                <c:pt idx="5">
                  <c:v>MT</c:v>
                </c:pt>
                <c:pt idx="6">
                  <c:v>AC</c:v>
                </c:pt>
                <c:pt idx="7">
                  <c:v>PE</c:v>
                </c:pt>
                <c:pt idx="8">
                  <c:v>RN</c:v>
                </c:pt>
                <c:pt idx="9">
                  <c:v>AL</c:v>
                </c:pt>
                <c:pt idx="10">
                  <c:v>RR</c:v>
                </c:pt>
                <c:pt idx="11">
                  <c:v>PA</c:v>
                </c:pt>
                <c:pt idx="12">
                  <c:v>SC</c:v>
                </c:pt>
                <c:pt idx="13">
                  <c:v>ES</c:v>
                </c:pt>
                <c:pt idx="14">
                  <c:v>PB</c:v>
                </c:pt>
                <c:pt idx="15">
                  <c:v>SE</c:v>
                </c:pt>
                <c:pt idx="16">
                  <c:v>RS</c:v>
                </c:pt>
                <c:pt idx="17">
                  <c:v>MS</c:v>
                </c:pt>
                <c:pt idx="18">
                  <c:v>DF</c:v>
                </c:pt>
                <c:pt idx="19">
                  <c:v>SP</c:v>
                </c:pt>
                <c:pt idx="20">
                  <c:v>BA</c:v>
                </c:pt>
                <c:pt idx="21">
                  <c:v>MA</c:v>
                </c:pt>
                <c:pt idx="22">
                  <c:v>RO</c:v>
                </c:pt>
                <c:pt idx="23">
                  <c:v>PR</c:v>
                </c:pt>
                <c:pt idx="24">
                  <c:v>MG</c:v>
                </c:pt>
                <c:pt idx="25">
                  <c:v>GO</c:v>
                </c:pt>
                <c:pt idx="26">
                  <c:v>RJ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8.8362801233189394</c:v>
                </c:pt>
                <c:pt idx="1">
                  <c:v>8.7920486422985551</c:v>
                </c:pt>
                <c:pt idx="2">
                  <c:v>8.7129546060749909</c:v>
                </c:pt>
                <c:pt idx="3">
                  <c:v>8.6641720962972641</c:v>
                </c:pt>
                <c:pt idx="4">
                  <c:v>8.5663369981114865</c:v>
                </c:pt>
                <c:pt idx="5">
                  <c:v>8.565859117023054</c:v>
                </c:pt>
                <c:pt idx="6">
                  <c:v>8.5418436551867352</c:v>
                </c:pt>
                <c:pt idx="7">
                  <c:v>8.4883023311609307</c:v>
                </c:pt>
                <c:pt idx="8">
                  <c:v>8.485138267067958</c:v>
                </c:pt>
                <c:pt idx="9">
                  <c:v>8.4570032685883767</c:v>
                </c:pt>
                <c:pt idx="10">
                  <c:v>8.4428965501718682</c:v>
                </c:pt>
                <c:pt idx="11">
                  <c:v>8.3646396581530684</c:v>
                </c:pt>
                <c:pt idx="12">
                  <c:v>8.3297948026133817</c:v>
                </c:pt>
                <c:pt idx="13">
                  <c:v>8.3149210101278275</c:v>
                </c:pt>
                <c:pt idx="14">
                  <c:v>8.293584720190335</c:v>
                </c:pt>
                <c:pt idx="15">
                  <c:v>8.1762786543474935</c:v>
                </c:pt>
                <c:pt idx="16">
                  <c:v>8.1313327054976092</c:v>
                </c:pt>
                <c:pt idx="17">
                  <c:v>8.0787096637484908</c:v>
                </c:pt>
                <c:pt idx="18">
                  <c:v>8.0545368993693813</c:v>
                </c:pt>
                <c:pt idx="19">
                  <c:v>8.0140275234519311</c:v>
                </c:pt>
                <c:pt idx="20">
                  <c:v>8.0109670157614783</c:v>
                </c:pt>
                <c:pt idx="21">
                  <c:v>8.0076980364007859</c:v>
                </c:pt>
                <c:pt idx="22">
                  <c:v>7.9687894447182188</c:v>
                </c:pt>
                <c:pt idx="23">
                  <c:v>7.9635670541299959</c:v>
                </c:pt>
                <c:pt idx="24">
                  <c:v>7.9476818468586519</c:v>
                </c:pt>
                <c:pt idx="25">
                  <c:v>7.5744856043171218</c:v>
                </c:pt>
                <c:pt idx="26">
                  <c:v>7.5563025129051598</c:v>
                </c:pt>
                <c:pt idx="27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131-4A5E-93A4-43E45299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6C-4D99-9DA0-61A158954777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6C-4D99-9DA0-61A15895477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6C-4D99-9DA0-61A1589547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9.1766079640441216</c:v>
                </c:pt>
                <c:pt idx="1">
                  <c:v>7.8613660047285645</c:v>
                </c:pt>
                <c:pt idx="2">
                  <c:v>7.866117810342371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6C-4D99-9DA0-61A158954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4276-8DBE-6396788B307F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4276-8DBE-6396788B307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4276-8DBE-6396788B30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8.8590730010161671</c:v>
                </c:pt>
                <c:pt idx="1">
                  <c:v>8.290090575279736</c:v>
                </c:pt>
                <c:pt idx="2">
                  <c:v>7.9120448613455929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08-4276-8DBE-6396788B3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D-47BD-93D5-7F65CA35B5E7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D-47BD-93D5-7F65CA35B5E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DD-47BD-93D5-7F65CA35B5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9.2232660264034898</c:v>
                </c:pt>
                <c:pt idx="1">
                  <c:v>8.1623851031050414</c:v>
                </c:pt>
                <c:pt idx="2">
                  <c:v>7.852118780588941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DD-47BD-93D5-7F65CA35B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E0-4672-8E36-EE5D78FDD7C5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E0-4672-8E36-EE5D78FDD7C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E0-4672-8E36-EE5D78FDD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9.2109770048311503</c:v>
                </c:pt>
                <c:pt idx="1">
                  <c:v>8.5419286126747203</c:v>
                </c:pt>
                <c:pt idx="2">
                  <c:v>8.3848091075074365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E0-4672-8E36-EE5D78FD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Planilha1!$B$2:$B$9</c:f>
              <c:numCache>
                <c:formatCode>0.0</c:formatCode>
                <c:ptCount val="8"/>
                <c:pt idx="0">
                  <c:v>7.3</c:v>
                </c:pt>
                <c:pt idx="1">
                  <c:v>7.9</c:v>
                </c:pt>
                <c:pt idx="2">
                  <c:v>8.1</c:v>
                </c:pt>
                <c:pt idx="3">
                  <c:v>7.9</c:v>
                </c:pt>
                <c:pt idx="4">
                  <c:v>8.4</c:v>
                </c:pt>
                <c:pt idx="5">
                  <c:v>8</c:v>
                </c:pt>
                <c:pt idx="6">
                  <c:v>8.1999999999999993</c:v>
                </c:pt>
                <c:pt idx="7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0F-401C-8101-60980C0B7C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84287040"/>
        <c:axId val="584272608"/>
      </c:lineChart>
      <c:catAx>
        <c:axId val="58428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272608"/>
        <c:crosses val="autoZero"/>
        <c:auto val="1"/>
        <c:lblAlgn val="ctr"/>
        <c:lblOffset val="100"/>
        <c:noMultiLvlLbl val="0"/>
      </c:catAx>
      <c:valAx>
        <c:axId val="584272608"/>
        <c:scaling>
          <c:orientation val="minMax"/>
          <c:max val="10"/>
          <c:min val="1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842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8-41C8-BF2B-D432166F60E6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8-41C8-BF2B-D432166F60E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88-41C8-BF2B-D432166F6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9.4314799852613049</c:v>
                </c:pt>
                <c:pt idx="1">
                  <c:v>8.7645131250477153</c:v>
                </c:pt>
                <c:pt idx="2">
                  <c:v>8.6303848716888147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88-41C8-BF2B-D432166F6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9-4CCF-860B-F9F2CB281DA8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A9-4CCF-860B-F9F2CB281DA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A9-4CCF-860B-F9F2CB281D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9.2984306761658999</c:v>
                </c:pt>
                <c:pt idx="1">
                  <c:v>8.3053681689653249</c:v>
                </c:pt>
                <c:pt idx="2">
                  <c:v>8.1523953655372665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A9-4CCF-860B-F9F2CB281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D-4293-B60D-63BB0CBBB0B0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D-4293-B60D-63BB0CBBB0B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D-4293-B60D-63BB0CBBB0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9.1285566747972613</c:v>
                </c:pt>
                <c:pt idx="1">
                  <c:v>8.250903033484061</c:v>
                </c:pt>
                <c:pt idx="2">
                  <c:v>7.9291997645745909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CD-4293-B60D-63BB0CBBB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C-4307-9289-AFF307D6066A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C-4307-9289-AFF307D6066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C-4307-9289-AFF307D606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9.2009746911544603</c:v>
                </c:pt>
                <c:pt idx="1">
                  <c:v>7.7368996415040039</c:v>
                </c:pt>
                <c:pt idx="2">
                  <c:v>7.5227530649670111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5C-4307-9289-AFF307D60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4C-49D3-A25D-C88449414DCF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C-49D3-A25D-C88449414DC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4C-49D3-A25D-C88449414D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SATISFAÇÃO</c:v>
                </c:pt>
                <c:pt idx="1">
                  <c:v>APLICABILIDADE</c:v>
                </c:pt>
                <c:pt idx="2">
                  <c:v>EFETIVIDADE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9.1876600693499917</c:v>
                </c:pt>
                <c:pt idx="1">
                  <c:v>8.2745099877122961</c:v>
                </c:pt>
                <c:pt idx="2">
                  <c:v>8.0942248233728957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4C-49D3-A25D-C8844941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19200"/>
        <c:crosses val="autoZero"/>
        <c:auto val="1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6.0620467005185726E-4</c:v>
                </c:pt>
                <c:pt idx="1">
                  <c:v>6.7313064995113374E-5</c:v>
                </c:pt>
                <c:pt idx="2">
                  <c:v>2.6561607078288816E-4</c:v>
                </c:pt>
                <c:pt idx="3">
                  <c:v>3.9031723942474755E-4</c:v>
                </c:pt>
                <c:pt idx="4">
                  <c:v>1.6964158647188477E-3</c:v>
                </c:pt>
                <c:pt idx="5">
                  <c:v>7.427286681818324E-3</c:v>
                </c:pt>
                <c:pt idx="6">
                  <c:v>1.3009920813987948E-2</c:v>
                </c:pt>
                <c:pt idx="7">
                  <c:v>2.4438966643941865E-2</c:v>
                </c:pt>
                <c:pt idx="8">
                  <c:v>0.12181062971432287</c:v>
                </c:pt>
                <c:pt idx="9">
                  <c:v>0.19499170368499208</c:v>
                </c:pt>
                <c:pt idx="10">
                  <c:v>0.63529562555096353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46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70000000000000007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87D-454D-922D-EC6E3257615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7D-454D-922D-EC6E3257615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87D-454D-922D-EC6E325761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87D-454D-922D-EC6E325761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87D-454D-922D-EC6E3257615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87D-454D-922D-EC6E3257615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D09-404B-9DCB-D42340F762D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D09-404B-9DCB-D42340F762D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D09-404B-9DCB-D42340F762D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CD09-404B-9DCB-D42340F762D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CD09-404B-9DCB-D42340F762D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CD09-404B-9DCB-D42340F762D2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CD09-404B-9DCB-D42340F762D2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87D-454D-922D-EC6E32576156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87D-454D-922D-EC6E32576156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87D-454D-922D-EC6E32576156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87D-454D-922D-EC6E32576156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87D-454D-922D-EC6E32576156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B4A3-4585-8558-126233BF40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RS</c:v>
                </c:pt>
                <c:pt idx="1">
                  <c:v>AM</c:v>
                </c:pt>
                <c:pt idx="2">
                  <c:v>PR</c:v>
                </c:pt>
                <c:pt idx="3">
                  <c:v>PA</c:v>
                </c:pt>
                <c:pt idx="4">
                  <c:v>AP</c:v>
                </c:pt>
                <c:pt idx="5">
                  <c:v>CE</c:v>
                </c:pt>
                <c:pt idx="6">
                  <c:v>PB</c:v>
                </c:pt>
                <c:pt idx="7">
                  <c:v>RO</c:v>
                </c:pt>
                <c:pt idx="8">
                  <c:v>ES</c:v>
                </c:pt>
                <c:pt idx="9">
                  <c:v>AL</c:v>
                </c:pt>
                <c:pt idx="10">
                  <c:v>MA</c:v>
                </c:pt>
                <c:pt idx="11">
                  <c:v>RR</c:v>
                </c:pt>
                <c:pt idx="12">
                  <c:v>SP</c:v>
                </c:pt>
                <c:pt idx="13">
                  <c:v>MG</c:v>
                </c:pt>
                <c:pt idx="14">
                  <c:v>SC</c:v>
                </c:pt>
                <c:pt idx="15">
                  <c:v>PE</c:v>
                </c:pt>
                <c:pt idx="16">
                  <c:v>MS</c:v>
                </c:pt>
                <c:pt idx="17">
                  <c:v>DF</c:v>
                </c:pt>
                <c:pt idx="18">
                  <c:v>TO</c:v>
                </c:pt>
                <c:pt idx="19">
                  <c:v>RJ</c:v>
                </c:pt>
                <c:pt idx="20">
                  <c:v>PI</c:v>
                </c:pt>
                <c:pt idx="21">
                  <c:v>AC</c:v>
                </c:pt>
                <c:pt idx="22">
                  <c:v>RN</c:v>
                </c:pt>
                <c:pt idx="23">
                  <c:v>BA</c:v>
                </c:pt>
                <c:pt idx="24">
                  <c:v>SE</c:v>
                </c:pt>
                <c:pt idx="25">
                  <c:v>MT</c:v>
                </c:pt>
                <c:pt idx="26">
                  <c:v>GO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9.7107205548986748</c:v>
                </c:pt>
                <c:pt idx="1">
                  <c:v>9.6565168984783973</c:v>
                </c:pt>
                <c:pt idx="2">
                  <c:v>9.6373845843641686</c:v>
                </c:pt>
                <c:pt idx="3">
                  <c:v>9.6036734542862483</c:v>
                </c:pt>
                <c:pt idx="4">
                  <c:v>9.5625639253938477</c:v>
                </c:pt>
                <c:pt idx="5">
                  <c:v>9.5401949505965327</c:v>
                </c:pt>
                <c:pt idx="6">
                  <c:v>9.527359112396601</c:v>
                </c:pt>
                <c:pt idx="7">
                  <c:v>9.5171078541283389</c:v>
                </c:pt>
                <c:pt idx="8">
                  <c:v>9.506744126003964</c:v>
                </c:pt>
                <c:pt idx="9">
                  <c:v>9.4422227899118862</c:v>
                </c:pt>
                <c:pt idx="10">
                  <c:v>9.4277191076789606</c:v>
                </c:pt>
                <c:pt idx="11">
                  <c:v>9.4067957547649463</c:v>
                </c:pt>
                <c:pt idx="12">
                  <c:v>9.4004114724104717</c:v>
                </c:pt>
                <c:pt idx="13">
                  <c:v>9.3909575055984362</c:v>
                </c:pt>
                <c:pt idx="14">
                  <c:v>9.3848596994565376</c:v>
                </c:pt>
                <c:pt idx="15">
                  <c:v>9.3676051081987595</c:v>
                </c:pt>
                <c:pt idx="16">
                  <c:v>9.3587334506221644</c:v>
                </c:pt>
                <c:pt idx="17">
                  <c:v>9.3427453082828453</c:v>
                </c:pt>
                <c:pt idx="18">
                  <c:v>9.3201494263726801</c:v>
                </c:pt>
                <c:pt idx="19">
                  <c:v>9.3182433732164434</c:v>
                </c:pt>
                <c:pt idx="20">
                  <c:v>9.3071754964991733</c:v>
                </c:pt>
                <c:pt idx="21">
                  <c:v>9.1770644453421504</c:v>
                </c:pt>
                <c:pt idx="22">
                  <c:v>9.0220066006335511</c:v>
                </c:pt>
                <c:pt idx="23">
                  <c:v>9.0086591077944078</c:v>
                </c:pt>
                <c:pt idx="24">
                  <c:v>9.0005330515919209</c:v>
                </c:pt>
                <c:pt idx="25">
                  <c:v>8.9205659083723017</c:v>
                </c:pt>
                <c:pt idx="26">
                  <c:v>8.8320743848780587</c:v>
                </c:pt>
                <c:pt idx="2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A-4325-A681-B736B2628AE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8A-4325-A681-B736B2628AE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9.2441942792649332</c:v>
                </c:pt>
                <c:pt idx="1">
                  <c:v>0.7558057207350668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8A-4325-A681-B736B2628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E-48EC-86AD-6DAE3E9ACF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E-48EC-86AD-6DAE3E9ACF2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9.5347230661208542</c:v>
                </c:pt>
                <c:pt idx="1">
                  <c:v>0.46527693387914582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EE-48EC-86AD-6DAE3E9AC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77-4B51-A0EE-4135BF4978A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77-4B51-A0EE-4135BF4978A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9.177288644473423</c:v>
                </c:pt>
                <c:pt idx="1">
                  <c:v>0.82271135552657704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77-4B51-A0EE-4135BF497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816040727637544E-2"/>
          <c:w val="0.97521195816303752"/>
          <c:h val="0.71878543166594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7.7</c:v>
                </c:pt>
                <c:pt idx="1">
                  <c:v>7.5</c:v>
                </c:pt>
                <c:pt idx="2">
                  <c:v>7.1</c:v>
                </c:pt>
                <c:pt idx="3">
                  <c:v>7.2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5-45FD-AD81-EDBE7CD55D9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Planilha1!$C$2:$C$6</c:f>
              <c:numCache>
                <c:formatCode>0.0</c:formatCode>
                <c:ptCount val="5"/>
                <c:pt idx="0">
                  <c:v>8.3000000000000007</c:v>
                </c:pt>
                <c:pt idx="1">
                  <c:v>8.1</c:v>
                </c:pt>
                <c:pt idx="2">
                  <c:v>8</c:v>
                </c:pt>
                <c:pt idx="3">
                  <c:v>8.1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5-45FD-AD81-EDBE7CD55D9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Planilha1!$D$2:$D$6</c:f>
              <c:numCache>
                <c:formatCode>0.0</c:formatCode>
                <c:ptCount val="5"/>
                <c:pt idx="0">
                  <c:v>8.4</c:v>
                </c:pt>
                <c:pt idx="1">
                  <c:v>8.4</c:v>
                </c:pt>
                <c:pt idx="2">
                  <c:v>7.9</c:v>
                </c:pt>
                <c:pt idx="3">
                  <c:v>8.3000000000000007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5-45FD-AD81-EDBE7CD55D90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Planilha1!$E$2:$E$6</c:f>
              <c:numCache>
                <c:formatCode>0.0</c:formatCode>
                <c:ptCount val="5"/>
                <c:pt idx="0" formatCode="General">
                  <c:v>8.3000000000000007</c:v>
                </c:pt>
                <c:pt idx="1">
                  <c:v>8</c:v>
                </c:pt>
                <c:pt idx="2" formatCode="General">
                  <c:v>7.9</c:v>
                </c:pt>
                <c:pt idx="3" formatCode="General">
                  <c:v>7.7</c:v>
                </c:pt>
                <c:pt idx="4" formatCode="General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5-45FD-AD81-EDBE7CD55D90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Planilha1!$F$2:$F$6</c:f>
              <c:numCache>
                <c:formatCode>0.0</c:formatCode>
                <c:ptCount val="5"/>
                <c:pt idx="0">
                  <c:v>8.6</c:v>
                </c:pt>
                <c:pt idx="1">
                  <c:v>8.5</c:v>
                </c:pt>
                <c:pt idx="2">
                  <c:v>8.3000000000000007</c:v>
                </c:pt>
                <c:pt idx="3">
                  <c:v>8.6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F5-45FD-AD81-EDBE7CD55D90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Planilha1!$G$2:$G$6</c:f>
              <c:numCache>
                <c:formatCode>0.0</c:formatCode>
                <c:ptCount val="5"/>
                <c:pt idx="0">
                  <c:v>8.1999999999999993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F5-45FD-AD81-EDBE7CD55D90}"/>
            </c:ext>
          </c:extLst>
        </c:ser>
        <c:ser>
          <c:idx val="6"/>
          <c:order val="6"/>
          <c:tx>
            <c:strRef>
              <c:f>Planilha1!$H$1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Planilha1!$H$2:$H$6</c:f>
              <c:numCache>
                <c:formatCode>General</c:formatCode>
                <c:ptCount val="5"/>
                <c:pt idx="0">
                  <c:v>8.9</c:v>
                </c:pt>
                <c:pt idx="1">
                  <c:v>8.5</c:v>
                </c:pt>
                <c:pt idx="2">
                  <c:v>8.1999999999999993</c:v>
                </c:pt>
                <c:pt idx="3">
                  <c:v>8.8000000000000007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A-4EEF-9A2F-E34946586506}"/>
            </c:ext>
          </c:extLst>
        </c:ser>
        <c:ser>
          <c:idx val="7"/>
          <c:order val="7"/>
          <c:tx>
            <c:strRef>
              <c:f>Planilha1!$I$1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 e Clinicas tecnológicas</c:v>
                </c:pt>
                <c:pt idx="3">
                  <c:v>Aplicabilidade das Feiras, Missão/Caravana e Rodada de Negócios</c:v>
                </c:pt>
                <c:pt idx="4">
                  <c:v>Aplicabilidade da Orientação técnica e Garantia Fampe</c:v>
                </c:pt>
              </c:strCache>
            </c:strRef>
          </c:cat>
          <c:val>
            <c:numRef>
              <c:f>Planilha1!$I$2:$I$6</c:f>
              <c:numCache>
                <c:formatCode>###0.0</c:formatCode>
                <c:ptCount val="5"/>
                <c:pt idx="0">
                  <c:v>8.7645131250477153</c:v>
                </c:pt>
                <c:pt idx="1">
                  <c:v>8.3053681689653249</c:v>
                </c:pt>
                <c:pt idx="2">
                  <c:v>8.250903033484061</c:v>
                </c:pt>
                <c:pt idx="3">
                  <c:v>7.7368996415040039</c:v>
                </c:pt>
                <c:pt idx="4">
                  <c:v>8.2745099877122961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F-419D-AB97-EDD8534983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062216"/>
        <c:axId val="643051392"/>
      </c:barChart>
      <c:catAx>
        <c:axId val="64306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3051392"/>
        <c:crosses val="autoZero"/>
        <c:auto val="1"/>
        <c:lblAlgn val="ctr"/>
        <c:lblOffset val="100"/>
        <c:noMultiLvlLbl val="0"/>
      </c:catAx>
      <c:valAx>
        <c:axId val="643051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4306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F-4274-A1A0-772899E73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FF-4274-A1A0-772899E73A4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9.4022856317251673</c:v>
                </c:pt>
                <c:pt idx="1">
                  <c:v>0.59771436827483271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FF-4274-A1A0-772899E73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4.2620619990189429E-2"/>
          <c:w val="0.96764965479263876"/>
          <c:h val="0.8521660168233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7.375509358959035E-3</c:v>
                </c:pt>
                <c:pt idx="1">
                  <c:v>1.9556856052454529E-4</c:v>
                </c:pt>
                <c:pt idx="2">
                  <c:v>2.4690019818330356E-3</c:v>
                </c:pt>
                <c:pt idx="3">
                  <c:v>3.07924394036382E-3</c:v>
                </c:pt>
                <c:pt idx="4">
                  <c:v>3.7370536450266924E-3</c:v>
                </c:pt>
                <c:pt idx="5">
                  <c:v>3.1675373645580068E-2</c:v>
                </c:pt>
                <c:pt idx="6">
                  <c:v>1.5156996078793849E-2</c:v>
                </c:pt>
                <c:pt idx="7">
                  <c:v>0.10327715849066918</c:v>
                </c:pt>
                <c:pt idx="8">
                  <c:v>0.27109443984548515</c:v>
                </c:pt>
                <c:pt idx="9">
                  <c:v>0.14370374446251932</c:v>
                </c:pt>
                <c:pt idx="10">
                  <c:v>0.41823590999024529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16-4B9E-A6AF-57D9C2987F2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616-4B9E-A6AF-57D9C2987F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616-4B9E-A6AF-57D9C2987F2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616-4B9E-A6AF-57D9C2987F2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DDE-4036-B67C-558C9CCA770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DDE-4036-B67C-558C9CCA770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616-4B9E-A6AF-57D9C2987F2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DDE-4036-B67C-558C9CCA770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616-4B9E-A6AF-57D9C2987F2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616-4B9E-A6AF-57D9C2987F2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616-4B9E-A6AF-57D9C2987F2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DDE-4036-B67C-558C9CCA770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616-4B9E-A6AF-57D9C2987F2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616-4B9E-A6AF-57D9C2987F29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616-4B9E-A6AF-57D9C2987F29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616-4B9E-A6AF-57D9C2987F29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DDE-4036-B67C-558C9CCA770F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616-4B9E-A6AF-57D9C2987F29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4616-4B9E-A6AF-57D9C2987F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PA</c:v>
                </c:pt>
                <c:pt idx="1">
                  <c:v>MS</c:v>
                </c:pt>
                <c:pt idx="2">
                  <c:v>AP</c:v>
                </c:pt>
                <c:pt idx="3">
                  <c:v>AL</c:v>
                </c:pt>
                <c:pt idx="4">
                  <c:v>AM</c:v>
                </c:pt>
                <c:pt idx="5">
                  <c:v>CE</c:v>
                </c:pt>
                <c:pt idx="6">
                  <c:v>PE</c:v>
                </c:pt>
                <c:pt idx="7">
                  <c:v>PI</c:v>
                </c:pt>
                <c:pt idx="8">
                  <c:v>MA</c:v>
                </c:pt>
                <c:pt idx="9">
                  <c:v>RR</c:v>
                </c:pt>
                <c:pt idx="10">
                  <c:v>RO</c:v>
                </c:pt>
                <c:pt idx="11">
                  <c:v>PR</c:v>
                </c:pt>
                <c:pt idx="12">
                  <c:v>SE</c:v>
                </c:pt>
                <c:pt idx="13">
                  <c:v>TO</c:v>
                </c:pt>
                <c:pt idx="14">
                  <c:v>AC</c:v>
                </c:pt>
                <c:pt idx="15">
                  <c:v>SP</c:v>
                </c:pt>
                <c:pt idx="16">
                  <c:v>RN</c:v>
                </c:pt>
                <c:pt idx="17">
                  <c:v>MT</c:v>
                </c:pt>
                <c:pt idx="18">
                  <c:v>ES</c:v>
                </c:pt>
                <c:pt idx="19">
                  <c:v>GO</c:v>
                </c:pt>
                <c:pt idx="20">
                  <c:v>BA</c:v>
                </c:pt>
                <c:pt idx="21">
                  <c:v>PB</c:v>
                </c:pt>
                <c:pt idx="22">
                  <c:v>SC</c:v>
                </c:pt>
                <c:pt idx="23">
                  <c:v>MG</c:v>
                </c:pt>
                <c:pt idx="24">
                  <c:v>DF</c:v>
                </c:pt>
                <c:pt idx="25">
                  <c:v>RJ</c:v>
                </c:pt>
                <c:pt idx="26">
                  <c:v>RS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9.3321122163088379</c:v>
                </c:pt>
                <c:pt idx="1">
                  <c:v>9.3272694557710736</c:v>
                </c:pt>
                <c:pt idx="2">
                  <c:v>9.2768168665604716</c:v>
                </c:pt>
                <c:pt idx="3">
                  <c:v>9.1981360055068269</c:v>
                </c:pt>
                <c:pt idx="4">
                  <c:v>9.1872486563483697</c:v>
                </c:pt>
                <c:pt idx="5">
                  <c:v>9.1708564449941008</c:v>
                </c:pt>
                <c:pt idx="6">
                  <c:v>9.1064094267526432</c:v>
                </c:pt>
                <c:pt idx="7">
                  <c:v>9.0960481646300728</c:v>
                </c:pt>
                <c:pt idx="8">
                  <c:v>9.0899241348161954</c:v>
                </c:pt>
                <c:pt idx="9">
                  <c:v>8.961972750951066</c:v>
                </c:pt>
                <c:pt idx="10">
                  <c:v>8.9343528576845888</c:v>
                </c:pt>
                <c:pt idx="11">
                  <c:v>8.822613491090797</c:v>
                </c:pt>
                <c:pt idx="12">
                  <c:v>8.7836699748133924</c:v>
                </c:pt>
                <c:pt idx="13">
                  <c:v>8.7490441113370494</c:v>
                </c:pt>
                <c:pt idx="14">
                  <c:v>8.7417714251626162</c:v>
                </c:pt>
                <c:pt idx="15">
                  <c:v>8.6833553031354356</c:v>
                </c:pt>
                <c:pt idx="16">
                  <c:v>8.6282611086766341</c:v>
                </c:pt>
                <c:pt idx="17">
                  <c:v>8.5771135766206008</c:v>
                </c:pt>
                <c:pt idx="18">
                  <c:v>8.5521057035621677</c:v>
                </c:pt>
                <c:pt idx="19">
                  <c:v>8.4863901577325329</c:v>
                </c:pt>
                <c:pt idx="20">
                  <c:v>8.4820703778136028</c:v>
                </c:pt>
                <c:pt idx="21">
                  <c:v>8.4158576663399156</c:v>
                </c:pt>
                <c:pt idx="22">
                  <c:v>8.4128684945875403</c:v>
                </c:pt>
                <c:pt idx="23">
                  <c:v>8.2264891759186565</c:v>
                </c:pt>
                <c:pt idx="24">
                  <c:v>8.2223407622660876</c:v>
                </c:pt>
                <c:pt idx="25">
                  <c:v>7.9959794138463982</c:v>
                </c:pt>
                <c:pt idx="26">
                  <c:v>7.9767195078845941</c:v>
                </c:pt>
                <c:pt idx="27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616-4B9E-A6AF-57D9C2987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4E-4049-A1AA-88B476B8C5C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4E-4049-A1AA-88B476B8C5C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8.4560918315606202</c:v>
                </c:pt>
                <c:pt idx="1">
                  <c:v>1.5439081684393798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E-4049-A1AA-88B476B8C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4-4972-9882-ED20BA1B13A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4-4972-9882-ED20BA1B13A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1.1999999999999993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A4-4972-9882-ED20BA1B1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B5-4CC1-B265-EA45A6BA311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B5-4CC1-B265-EA45A6BA311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8.4478788719257238</c:v>
                </c:pt>
                <c:pt idx="1">
                  <c:v>1.5521211280742762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B5-4CC1-B265-EA45A6BA3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FD-49F4-9B6B-AF57E1F4989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FD-49F4-9B6B-AF57E1F4989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8.6999999999999993</c:v>
                </c:pt>
                <c:pt idx="1">
                  <c:v>1.3000000000000007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FD-49F4-9B6B-AF57E1F49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1.6729426369863323E-2</c:v>
                </c:pt>
                <c:pt idx="1">
                  <c:v>3.1844843800942125E-4</c:v>
                </c:pt>
                <c:pt idx="2">
                  <c:v>1.5646943305120348E-3</c:v>
                </c:pt>
                <c:pt idx="3">
                  <c:v>6.807425166772507E-3</c:v>
                </c:pt>
                <c:pt idx="4">
                  <c:v>2.1787222036436377E-3</c:v>
                </c:pt>
                <c:pt idx="5">
                  <c:v>5.4795842725491824E-2</c:v>
                </c:pt>
                <c:pt idx="6">
                  <c:v>2.8483166539363728E-2</c:v>
                </c:pt>
                <c:pt idx="7">
                  <c:v>9.3731460258700189E-2</c:v>
                </c:pt>
                <c:pt idx="8">
                  <c:v>0.25217329286650625</c:v>
                </c:pt>
                <c:pt idx="9">
                  <c:v>0.15569573321451721</c:v>
                </c:pt>
                <c:pt idx="10">
                  <c:v>0.38752178788661995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9B-4B0A-8378-DEE2C55ECF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9B-4B0A-8378-DEE2C55ECF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1C2-43A5-A969-03F0B93E406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9B-4B0A-8378-DEE2C55ECFB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9B-4B0A-8378-DEE2C55ECFB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9B-4B0A-8378-DEE2C55ECFB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9B-4B0A-8378-DEE2C55ECFB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9B-4B0A-8378-DEE2C55ECFB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1C2-43A5-A969-03F0B93E406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F9B-4B0A-8378-DEE2C55ECFB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F9B-4B0A-8378-DEE2C55ECFB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F9B-4B0A-8378-DEE2C55ECFB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F9B-4B0A-8378-DEE2C55ECFB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F9B-4B0A-8378-DEE2C55ECFB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9B-4B0A-8378-DEE2C55ECFB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1C2-43A5-A969-03F0B93E4067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1C2-43A5-A969-03F0B93E406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F9B-4B0A-8378-DEE2C55ECFB4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6F9B-4B0A-8378-DEE2C55EC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CE</c:v>
                </c:pt>
                <c:pt idx="1">
                  <c:v>AM</c:v>
                </c:pt>
                <c:pt idx="2">
                  <c:v>RR</c:v>
                </c:pt>
                <c:pt idx="3">
                  <c:v>AL</c:v>
                </c:pt>
                <c:pt idx="4">
                  <c:v>MA</c:v>
                </c:pt>
                <c:pt idx="5">
                  <c:v>MS</c:v>
                </c:pt>
                <c:pt idx="6">
                  <c:v>AP</c:v>
                </c:pt>
                <c:pt idx="7">
                  <c:v>RO</c:v>
                </c:pt>
                <c:pt idx="8">
                  <c:v>PA</c:v>
                </c:pt>
                <c:pt idx="9">
                  <c:v>BA</c:v>
                </c:pt>
                <c:pt idx="10">
                  <c:v>TO</c:v>
                </c:pt>
                <c:pt idx="11">
                  <c:v>PE</c:v>
                </c:pt>
                <c:pt idx="12">
                  <c:v>AC</c:v>
                </c:pt>
                <c:pt idx="13">
                  <c:v>PI</c:v>
                </c:pt>
                <c:pt idx="14">
                  <c:v>SE</c:v>
                </c:pt>
                <c:pt idx="15">
                  <c:v>RN</c:v>
                </c:pt>
                <c:pt idx="16">
                  <c:v>RS</c:v>
                </c:pt>
                <c:pt idx="17">
                  <c:v>SC</c:v>
                </c:pt>
                <c:pt idx="18">
                  <c:v>ES</c:v>
                </c:pt>
                <c:pt idx="19">
                  <c:v>PB</c:v>
                </c:pt>
                <c:pt idx="20">
                  <c:v>MT</c:v>
                </c:pt>
                <c:pt idx="21">
                  <c:v>GO</c:v>
                </c:pt>
                <c:pt idx="22">
                  <c:v>RJ</c:v>
                </c:pt>
                <c:pt idx="23">
                  <c:v>SP</c:v>
                </c:pt>
                <c:pt idx="24">
                  <c:v>MG</c:v>
                </c:pt>
                <c:pt idx="25">
                  <c:v>PR</c:v>
                </c:pt>
                <c:pt idx="26">
                  <c:v>DF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9.3985557497489154</c:v>
                </c:pt>
                <c:pt idx="1">
                  <c:v>9.3295929667878088</c:v>
                </c:pt>
                <c:pt idx="2">
                  <c:v>9.1619648607927644</c:v>
                </c:pt>
                <c:pt idx="3">
                  <c:v>9.118437568651899</c:v>
                </c:pt>
                <c:pt idx="4">
                  <c:v>9.0664453186210512</c:v>
                </c:pt>
                <c:pt idx="5">
                  <c:v>9.0420447293752346</c:v>
                </c:pt>
                <c:pt idx="6">
                  <c:v>8.9813059506037352</c:v>
                </c:pt>
                <c:pt idx="7">
                  <c:v>8.947813830620019</c:v>
                </c:pt>
                <c:pt idx="8">
                  <c:v>8.9471139584185089</c:v>
                </c:pt>
                <c:pt idx="9">
                  <c:v>8.9455225578793147</c:v>
                </c:pt>
                <c:pt idx="10">
                  <c:v>8.8428191360272645</c:v>
                </c:pt>
                <c:pt idx="11">
                  <c:v>8.8168429638937269</c:v>
                </c:pt>
                <c:pt idx="12">
                  <c:v>8.8137977759317607</c:v>
                </c:pt>
                <c:pt idx="13">
                  <c:v>8.7948910499847823</c:v>
                </c:pt>
                <c:pt idx="14">
                  <c:v>8.6989232038648403</c:v>
                </c:pt>
                <c:pt idx="15">
                  <c:v>8.619186761134344</c:v>
                </c:pt>
                <c:pt idx="16">
                  <c:v>8.5758935689572411</c:v>
                </c:pt>
                <c:pt idx="17">
                  <c:v>8.4441184339410817</c:v>
                </c:pt>
                <c:pt idx="18">
                  <c:v>8.336907786543069</c:v>
                </c:pt>
                <c:pt idx="19">
                  <c:v>8.3277455391037876</c:v>
                </c:pt>
                <c:pt idx="20">
                  <c:v>8.2717560925639546</c:v>
                </c:pt>
                <c:pt idx="21">
                  <c:v>8.2390950091000743</c:v>
                </c:pt>
                <c:pt idx="22">
                  <c:v>8.2129819919915619</c:v>
                </c:pt>
                <c:pt idx="23">
                  <c:v>8.0831565555580251</c:v>
                </c:pt>
                <c:pt idx="24">
                  <c:v>8.0735782926812156</c:v>
                </c:pt>
                <c:pt idx="25">
                  <c:v>7.8473108510033898</c:v>
                </c:pt>
                <c:pt idx="26">
                  <c:v>7.6639505836026363</c:v>
                </c:pt>
                <c:pt idx="2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9B-4B0A-8378-DEE2C55EC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A-4760-A015-AC43B5264C1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A-4760-A015-AC43B5264C1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">
                  <c:v>8.4016132653794067</c:v>
                </c:pt>
                <c:pt idx="1">
                  <c:v>1.5983867346205933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A-4760-A015-AC43B5264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Planilha1!$B$2:$B$9</c:f>
              <c:numCache>
                <c:formatCode>0.0</c:formatCode>
                <c:ptCount val="8"/>
                <c:pt idx="0">
                  <c:v>7.43</c:v>
                </c:pt>
                <c:pt idx="1">
                  <c:v>8</c:v>
                </c:pt>
                <c:pt idx="2">
                  <c:v>8</c:v>
                </c:pt>
                <c:pt idx="3" formatCode="General">
                  <c:v>7.8</c:v>
                </c:pt>
                <c:pt idx="4">
                  <c:v>8.4551020871079636</c:v>
                </c:pt>
                <c:pt idx="5">
                  <c:v>8.1</c:v>
                </c:pt>
                <c:pt idx="6">
                  <c:v>8</c:v>
                </c:pt>
                <c:pt idx="7" formatCode="General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94-4520-A2A6-FF2D3E26ED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74446328"/>
        <c:axId val="574446656"/>
      </c:lineChart>
      <c:catAx>
        <c:axId val="57444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4446656"/>
        <c:crosses val="autoZero"/>
        <c:auto val="1"/>
        <c:lblAlgn val="ctr"/>
        <c:lblOffset val="100"/>
        <c:noMultiLvlLbl val="0"/>
      </c:catAx>
      <c:valAx>
        <c:axId val="574446656"/>
        <c:scaling>
          <c:orientation val="minMax"/>
          <c:max val="10"/>
          <c:min val="1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7444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B-4AD2-83B4-3B6AAB4E7F5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B-4AD2-83B4-3B6AAB4E7F5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DB-4AD2-83B4-3B6AAB4E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4-4ED7-ACF3-E35415E9A49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54-4ED7-ACF3-E35415E9A49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4-4ED7-ACF3-E35415E9A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C-4AE7-9873-F4443E3F049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C-4AE7-9873-F4443E3F049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8C-4AE7-9873-F4443E3F0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09-4217-9D6E-3585EE99900C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09-4217-9D6E-3585EE9990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2.3463074405779698E-2</c:v>
                </c:pt>
                <c:pt idx="1">
                  <c:v>0.14624959635826501</c:v>
                </c:pt>
                <c:pt idx="2">
                  <c:v>0.83028732923595605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9-4217-9D6E-3585EE99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0B-473B-A610-0EE19C0E1C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0B-473B-A610-0EE19C0E1C7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9.2539006868319404</c:v>
                </c:pt>
                <c:pt idx="1">
                  <c:v>0.74609931316805955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B-473B-A610-0EE19C0E1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67-4194-A093-419A07ECD38F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67-4194-A093-419A07ECD3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6.3688747211081004E-2</c:v>
                </c:pt>
                <c:pt idx="1">
                  <c:v>0.37437159833615402</c:v>
                </c:pt>
                <c:pt idx="2">
                  <c:v>0.56193965445276495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67-4194-A093-419A07ECD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7-4C5B-9FCA-EB731E5E1C6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7-4C5B-9FCA-EB731E5E1C6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8.7195515304321098</c:v>
                </c:pt>
                <c:pt idx="1">
                  <c:v>1.2804484695678902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97-4C5B-9FCA-EB731E5E1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D-49DF-A73B-2F1293B2F0A0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D-49DF-A73B-2F1293B2F0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0.110877725773656</c:v>
                </c:pt>
                <c:pt idx="1">
                  <c:v>0.34590475312520602</c:v>
                </c:pt>
                <c:pt idx="2">
                  <c:v>0.54321752110113697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BD-49DF-A73B-2F1293B2F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BB-48C2-9EF1-FC72F96DB0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BB-48C2-9EF1-FC72F96DB06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B-48C2-9EF1-FC72F96D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6.8344222196881077E-2"/>
          <c:w val="0.96764965479263876"/>
          <c:h val="0.83199288625568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8.1634022092110208E-4</c:v>
                </c:pt>
                <c:pt idx="1">
                  <c:v>1.9895248985727154E-4</c:v>
                </c:pt>
                <c:pt idx="2">
                  <c:v>9.619775783672801E-5</c:v>
                </c:pt>
                <c:pt idx="3">
                  <c:v>1.3534504303831768E-3</c:v>
                </c:pt>
                <c:pt idx="4">
                  <c:v>8.5194881378403598E-4</c:v>
                </c:pt>
                <c:pt idx="5">
                  <c:v>8.23048956405684E-3</c:v>
                </c:pt>
                <c:pt idx="6">
                  <c:v>7.8350355035415788E-3</c:v>
                </c:pt>
                <c:pt idx="7">
                  <c:v>3.7055832610768148E-2</c:v>
                </c:pt>
                <c:pt idx="8">
                  <c:v>0.17875888050523794</c:v>
                </c:pt>
                <c:pt idx="9">
                  <c:v>0.17502351785388742</c:v>
                </c:pt>
                <c:pt idx="10">
                  <c:v>0.58977935424972572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073951187318E-2"/>
          <c:y val="2.8696556002448553E-2"/>
          <c:w val="0.97447385209762538"/>
          <c:h val="0.74894210978230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9CF3-4DDD-AB30-7AEE49E20CE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Planilha1!$C$2:$C$6</c:f>
              <c:numCache>
                <c:formatCode>0.0</c:formatCode>
                <c:ptCount val="5"/>
                <c:pt idx="0">
                  <c:v>8.3000000000000007</c:v>
                </c:pt>
                <c:pt idx="1">
                  <c:v>8.1999999999999993</c:v>
                </c:pt>
                <c:pt idx="2">
                  <c:v>8</c:v>
                </c:pt>
                <c:pt idx="3">
                  <c:v>8.1999999999999993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3-4DDD-AB30-7AEE49E20CE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Planilha1!$D$2:$D$6</c:f>
              <c:numCache>
                <c:formatCode>0.0</c:formatCode>
                <c:ptCount val="5"/>
                <c:pt idx="0">
                  <c:v>8.4</c:v>
                </c:pt>
                <c:pt idx="1">
                  <c:v>8.3000000000000007</c:v>
                </c:pt>
                <c:pt idx="2">
                  <c:v>7.8</c:v>
                </c:pt>
                <c:pt idx="3">
                  <c:v>8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3-4DDD-AB30-7AEE49E20CE5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Planilha1!$E$2:$E$6</c:f>
              <c:numCache>
                <c:formatCode>0.0</c:formatCode>
                <c:ptCount val="5"/>
                <c:pt idx="0" formatCode="General">
                  <c:v>8.1999999999999993</c:v>
                </c:pt>
                <c:pt idx="1">
                  <c:v>8</c:v>
                </c:pt>
                <c:pt idx="2" formatCode="General">
                  <c:v>7.7</c:v>
                </c:pt>
                <c:pt idx="3" formatCode="General">
                  <c:v>7.5</c:v>
                </c:pt>
                <c:pt idx="4" formatCode="General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3-4DDD-AB30-7AEE49E20CE5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Planilha1!$F$2:$F$6</c:f>
              <c:numCache>
                <c:formatCode>0.0</c:formatCode>
                <c:ptCount val="5"/>
                <c:pt idx="0">
                  <c:v>8.6</c:v>
                </c:pt>
                <c:pt idx="1">
                  <c:v>8.6</c:v>
                </c:pt>
                <c:pt idx="2">
                  <c:v>8.3000000000000007</c:v>
                </c:pt>
                <c:pt idx="3">
                  <c:v>8.5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F3-4DDD-AB30-7AEE49E20CE5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Planilha1!$G$2:$G$6</c:f>
              <c:numCache>
                <c:formatCode>0.0</c:formatCode>
                <c:ptCount val="5"/>
                <c:pt idx="0">
                  <c:v>8.4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8.1999999999999993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F3-4DDD-AB30-7AEE49E20CE5}"/>
            </c:ext>
          </c:extLst>
        </c:ser>
        <c:ser>
          <c:idx val="6"/>
          <c:order val="6"/>
          <c:tx>
            <c:strRef>
              <c:f>Planilha1!$H$1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Planilha1!$H$2:$H$6</c:f>
              <c:numCache>
                <c:formatCode>0.0</c:formatCode>
                <c:ptCount val="5"/>
                <c:pt idx="0">
                  <c:v>8.6</c:v>
                </c:pt>
                <c:pt idx="1">
                  <c:v>8.1999999999999993</c:v>
                </c:pt>
                <c:pt idx="2">
                  <c:v>8</c:v>
                </c:pt>
                <c:pt idx="3">
                  <c:v>8.6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B-4184-80AF-12C0DFD52C5B}"/>
            </c:ext>
          </c:extLst>
        </c:ser>
        <c:ser>
          <c:idx val="7"/>
          <c:order val="7"/>
          <c:tx>
            <c:strRef>
              <c:f>Planilha1!$I$1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 e Clinicas tecnológicas</c:v>
                </c:pt>
                <c:pt idx="3">
                  <c:v>Efetividade das Feiras, Missão/Caravana e Rodada de Negócios</c:v>
                </c:pt>
                <c:pt idx="4">
                  <c:v>Efetividade da Orientação técnica e Garantia Fampe</c:v>
                </c:pt>
              </c:strCache>
            </c:strRef>
          </c:cat>
          <c:val>
            <c:numRef>
              <c:f>Planilha1!$I$2:$I$6</c:f>
              <c:numCache>
                <c:formatCode>0.0</c:formatCode>
                <c:ptCount val="5"/>
                <c:pt idx="0">
                  <c:v>8.6303848716888147</c:v>
                </c:pt>
                <c:pt idx="1">
                  <c:v>8.1523953655372665</c:v>
                </c:pt>
                <c:pt idx="2">
                  <c:v>7.9291997645745909</c:v>
                </c:pt>
                <c:pt idx="3">
                  <c:v>7.5227530649670111</c:v>
                </c:pt>
                <c:pt idx="4">
                  <c:v>8.0942248233728957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D-4981-8FAD-A232EE33BB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6038472"/>
        <c:axId val="676043064"/>
      </c:barChart>
      <c:catAx>
        <c:axId val="67603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043064"/>
        <c:crosses val="autoZero"/>
        <c:auto val="1"/>
        <c:lblAlgn val="ctr"/>
        <c:lblOffset val="100"/>
        <c:noMultiLvlLbl val="0"/>
      </c:catAx>
      <c:valAx>
        <c:axId val="676043064"/>
        <c:scaling>
          <c:orientation val="minMax"/>
          <c:max val="10"/>
          <c:min val="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7603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1.7999999999999999E-2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0.23599999999999999</c:v>
                </c:pt>
                <c:pt idx="1">
                  <c:v>0.20799999999999999</c:v>
                </c:pt>
                <c:pt idx="2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0.746</c:v>
                </c:pt>
                <c:pt idx="1">
                  <c:v>0.77400000000000002</c:v>
                </c:pt>
                <c:pt idx="2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DC-4220-872D-EF253B8CA91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7E-4E8F-9830-9CE24DB9A6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DC-4220-872D-EF253B8CA91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6DC-4220-872D-EF253B8CA91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6DC-4220-872D-EF253B8CA91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6DC-4220-872D-EF253B8CA91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6DC-4220-872D-EF253B8CA91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27E-4E8F-9830-9CE24DB9A6E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6DC-4220-872D-EF253B8CA91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27E-4E8F-9830-9CE24DB9A6E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6DC-4220-872D-EF253B8CA912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6DC-4220-872D-EF253B8CA912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27E-4E8F-9830-9CE24DB9A6E7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27E-4E8F-9830-9CE24DB9A6E7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27E-4E8F-9830-9CE24DB9A6E7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6DC-4220-872D-EF253B8CA912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6DC-4220-872D-EF253B8CA912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6DC-4220-872D-EF253B8CA912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D6DC-4220-872D-EF253B8CA9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AM</c:v>
                </c:pt>
                <c:pt idx="1">
                  <c:v>MT</c:v>
                </c:pt>
                <c:pt idx="2">
                  <c:v>TO</c:v>
                </c:pt>
                <c:pt idx="3">
                  <c:v>RN</c:v>
                </c:pt>
                <c:pt idx="4">
                  <c:v>PB</c:v>
                </c:pt>
                <c:pt idx="5">
                  <c:v>RR</c:v>
                </c:pt>
                <c:pt idx="6">
                  <c:v>SE</c:v>
                </c:pt>
                <c:pt idx="7">
                  <c:v>PA</c:v>
                </c:pt>
                <c:pt idx="8">
                  <c:v>PR</c:v>
                </c:pt>
                <c:pt idx="9">
                  <c:v>CE</c:v>
                </c:pt>
                <c:pt idx="10">
                  <c:v>MA</c:v>
                </c:pt>
                <c:pt idx="11">
                  <c:v>MG</c:v>
                </c:pt>
                <c:pt idx="12">
                  <c:v>AP</c:v>
                </c:pt>
                <c:pt idx="13">
                  <c:v>BA</c:v>
                </c:pt>
                <c:pt idx="14">
                  <c:v>DF</c:v>
                </c:pt>
                <c:pt idx="15">
                  <c:v>AL</c:v>
                </c:pt>
                <c:pt idx="16">
                  <c:v>SC</c:v>
                </c:pt>
                <c:pt idx="17">
                  <c:v>MS</c:v>
                </c:pt>
                <c:pt idx="18">
                  <c:v>ES</c:v>
                </c:pt>
                <c:pt idx="19">
                  <c:v>GO</c:v>
                </c:pt>
                <c:pt idx="20">
                  <c:v>RJ</c:v>
                </c:pt>
                <c:pt idx="21">
                  <c:v>PE</c:v>
                </c:pt>
                <c:pt idx="22">
                  <c:v>PI</c:v>
                </c:pt>
                <c:pt idx="23">
                  <c:v>RS</c:v>
                </c:pt>
                <c:pt idx="24">
                  <c:v>AC</c:v>
                </c:pt>
                <c:pt idx="25">
                  <c:v>SP</c:v>
                </c:pt>
                <c:pt idx="26">
                  <c:v>RO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9.6311158493944244</c:v>
                </c:pt>
                <c:pt idx="1">
                  <c:v>9.4548118551522542</c:v>
                </c:pt>
                <c:pt idx="2">
                  <c:v>9.3736489493325941</c:v>
                </c:pt>
                <c:pt idx="3">
                  <c:v>9.3686410387424868</c:v>
                </c:pt>
                <c:pt idx="4">
                  <c:v>9.3654076245833</c:v>
                </c:pt>
                <c:pt idx="5">
                  <c:v>9.3613023263412796</c:v>
                </c:pt>
                <c:pt idx="6">
                  <c:v>9.3517820214864891</c:v>
                </c:pt>
                <c:pt idx="7">
                  <c:v>9.3333174227526126</c:v>
                </c:pt>
                <c:pt idx="8">
                  <c:v>9.3253209115377516</c:v>
                </c:pt>
                <c:pt idx="9">
                  <c:v>9.3199044958629873</c:v>
                </c:pt>
                <c:pt idx="10">
                  <c:v>9.3113430510066699</c:v>
                </c:pt>
                <c:pt idx="11">
                  <c:v>9.3071661423616305</c:v>
                </c:pt>
                <c:pt idx="12">
                  <c:v>9.3026460198706165</c:v>
                </c:pt>
                <c:pt idx="13">
                  <c:v>9.2764123280775497</c:v>
                </c:pt>
                <c:pt idx="14">
                  <c:v>9.2729953389477497</c:v>
                </c:pt>
                <c:pt idx="15">
                  <c:v>9.2725487100403168</c:v>
                </c:pt>
                <c:pt idx="16">
                  <c:v>9.2666757585893027</c:v>
                </c:pt>
                <c:pt idx="17">
                  <c:v>9.2618288621695086</c:v>
                </c:pt>
                <c:pt idx="18">
                  <c:v>9.2582125135289068</c:v>
                </c:pt>
                <c:pt idx="19">
                  <c:v>9.2288092794553727</c:v>
                </c:pt>
                <c:pt idx="20">
                  <c:v>9.2135622307592708</c:v>
                </c:pt>
                <c:pt idx="21">
                  <c:v>9.1825029348649352</c:v>
                </c:pt>
                <c:pt idx="22">
                  <c:v>9.1797177630309612</c:v>
                </c:pt>
                <c:pt idx="23">
                  <c:v>9.1758185877693759</c:v>
                </c:pt>
                <c:pt idx="24">
                  <c:v>9.1720748854472358</c:v>
                </c:pt>
                <c:pt idx="25">
                  <c:v>9.1645752520341581</c:v>
                </c:pt>
                <c:pt idx="26">
                  <c:v>8.9487722803704806</c:v>
                </c:pt>
                <c:pt idx="27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6DC-4220-872D-EF253B8CA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B9-4912-9E25-DBD6E2FE63F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B9-4912-9E25-DBD6E2FE63F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B9-4912-9E25-DBD6E2FE6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57-492E-90F2-B2DC5663C41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57-492E-90F2-B2DC5663C41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9.3000000000000007</c:v>
                </c:pt>
                <c:pt idx="1">
                  <c:v>0.69999999999999929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57-492E-90F2-B2DC5663C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B-4069-8AF7-271C6180529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B-4069-8AF7-271C6180529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B-4069-8AF7-271C6180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6-4312-9B34-3002430EE2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6-4312-9B34-3002430EE25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9.3000000000000007</c:v>
                </c:pt>
                <c:pt idx="1">
                  <c:v>0.69999999999999929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6-4312-9B34-3002430EE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5.1379223678135459E-2"/>
          <c:w val="0.96764965479263876"/>
          <c:h val="0.85028342013691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1.4671585856019177E-2</c:v>
                </c:pt>
                <c:pt idx="1">
                  <c:v>3.5877793219857843E-4</c:v>
                </c:pt>
                <c:pt idx="2">
                  <c:v>1.3510882285332441E-3</c:v>
                </c:pt>
                <c:pt idx="3">
                  <c:v>5.7429964385497601E-3</c:v>
                </c:pt>
                <c:pt idx="4">
                  <c:v>2.7075756167017693E-3</c:v>
                </c:pt>
                <c:pt idx="5">
                  <c:v>7.663505606608062E-2</c:v>
                </c:pt>
                <c:pt idx="6">
                  <c:v>3.5037488345338652E-2</c:v>
                </c:pt>
                <c:pt idx="7">
                  <c:v>0.12140210367961263</c:v>
                </c:pt>
                <c:pt idx="8">
                  <c:v>0.2411356218748269</c:v>
                </c:pt>
                <c:pt idx="9">
                  <c:v>0.14861496848891873</c:v>
                </c:pt>
                <c:pt idx="10">
                  <c:v>0.35234273747321998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0.15144582863051897</c:v>
                </c:pt>
                <c:pt idx="1">
                  <c:v>9.7008561073136046E-2</c:v>
                </c:pt>
                <c:pt idx="2">
                  <c:v>0.11290467935348593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0.3530434442448882</c:v>
                </c:pt>
                <c:pt idx="1">
                  <c:v>0.43475000459922358</c:v>
                </c:pt>
                <c:pt idx="2">
                  <c:v>0.36225578131057973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0.49551072712459288</c:v>
                </c:pt>
                <c:pt idx="1">
                  <c:v>0.46824143432764048</c:v>
                </c:pt>
                <c:pt idx="2">
                  <c:v>0.5248395393359343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9C-4626-9CBF-C22541F0047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B9-4BCD-A308-3E80C2726B2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B9-4BCD-A308-3E80C2726B2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9C-4626-9CBF-C22541F0047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9C-4626-9CBF-C22541F0047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6B9-4BCD-A308-3E80C2726B2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99C-4626-9CBF-C22541F0047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6B9-4BCD-A308-3E80C2726B2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99C-4626-9CBF-C22541F0047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99C-4626-9CBF-C22541F00479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6B9-4BCD-A308-3E80C2726B2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6B9-4BCD-A308-3E80C2726B2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99C-4626-9CBF-C22541F00479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99C-4626-9CBF-C22541F0047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99C-4626-9CBF-C22541F00479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99C-4626-9CBF-C22541F0047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99C-4626-9CBF-C22541F00479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6B9-4BCD-A308-3E80C2726B2F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399C-4626-9CBF-C22541F004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AM</c:v>
                </c:pt>
                <c:pt idx="1">
                  <c:v>AP</c:v>
                </c:pt>
                <c:pt idx="2">
                  <c:v>PI</c:v>
                </c:pt>
                <c:pt idx="3">
                  <c:v>MS</c:v>
                </c:pt>
                <c:pt idx="4">
                  <c:v>SE</c:v>
                </c:pt>
                <c:pt idx="5">
                  <c:v>CE</c:v>
                </c:pt>
                <c:pt idx="6">
                  <c:v>PE</c:v>
                </c:pt>
                <c:pt idx="7">
                  <c:v>PB</c:v>
                </c:pt>
                <c:pt idx="8">
                  <c:v>PR</c:v>
                </c:pt>
                <c:pt idx="9">
                  <c:v>TO</c:v>
                </c:pt>
                <c:pt idx="10">
                  <c:v>AC</c:v>
                </c:pt>
                <c:pt idx="11">
                  <c:v>RR</c:v>
                </c:pt>
                <c:pt idx="12">
                  <c:v>AL</c:v>
                </c:pt>
                <c:pt idx="13">
                  <c:v>ES</c:v>
                </c:pt>
                <c:pt idx="14">
                  <c:v>RN</c:v>
                </c:pt>
                <c:pt idx="15">
                  <c:v>MA</c:v>
                </c:pt>
                <c:pt idx="16">
                  <c:v>DF</c:v>
                </c:pt>
                <c:pt idx="17">
                  <c:v>MT</c:v>
                </c:pt>
                <c:pt idx="18">
                  <c:v>SC</c:v>
                </c:pt>
                <c:pt idx="19">
                  <c:v>RJ</c:v>
                </c:pt>
                <c:pt idx="20">
                  <c:v>MG</c:v>
                </c:pt>
                <c:pt idx="21">
                  <c:v>GO</c:v>
                </c:pt>
                <c:pt idx="22">
                  <c:v>RS</c:v>
                </c:pt>
                <c:pt idx="23">
                  <c:v>PA</c:v>
                </c:pt>
                <c:pt idx="24">
                  <c:v>RO</c:v>
                </c:pt>
                <c:pt idx="25">
                  <c:v>BA</c:v>
                </c:pt>
                <c:pt idx="26">
                  <c:v>SP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9.3027748966224824</c:v>
                </c:pt>
                <c:pt idx="1">
                  <c:v>8.9402256709272585</c:v>
                </c:pt>
                <c:pt idx="2">
                  <c:v>8.861681791883127</c:v>
                </c:pt>
                <c:pt idx="3">
                  <c:v>8.7621961690263479</c:v>
                </c:pt>
                <c:pt idx="4">
                  <c:v>8.7419125333543182</c:v>
                </c:pt>
                <c:pt idx="5">
                  <c:v>8.7048862614305733</c:v>
                </c:pt>
                <c:pt idx="6">
                  <c:v>8.6914774684612208</c:v>
                </c:pt>
                <c:pt idx="7">
                  <c:v>8.6563566635432636</c:v>
                </c:pt>
                <c:pt idx="8">
                  <c:v>8.6460401193458161</c:v>
                </c:pt>
                <c:pt idx="9">
                  <c:v>8.644845221142738</c:v>
                </c:pt>
                <c:pt idx="10">
                  <c:v>8.6199188012902859</c:v>
                </c:pt>
                <c:pt idx="11">
                  <c:v>8.5840694527179906</c:v>
                </c:pt>
                <c:pt idx="12">
                  <c:v>8.5632735761069938</c:v>
                </c:pt>
                <c:pt idx="13">
                  <c:v>8.5437003107179059</c:v>
                </c:pt>
                <c:pt idx="14">
                  <c:v>8.5090957744758402</c:v>
                </c:pt>
                <c:pt idx="15">
                  <c:v>8.4940616017975383</c:v>
                </c:pt>
                <c:pt idx="16">
                  <c:v>8.4222292862753338</c:v>
                </c:pt>
                <c:pt idx="17">
                  <c:v>8.4055186345566355</c:v>
                </c:pt>
                <c:pt idx="18">
                  <c:v>8.3288191802302567</c:v>
                </c:pt>
                <c:pt idx="19">
                  <c:v>8.3191838023727573</c:v>
                </c:pt>
                <c:pt idx="20">
                  <c:v>8.2593987711513766</c:v>
                </c:pt>
                <c:pt idx="21">
                  <c:v>8.2220743525551931</c:v>
                </c:pt>
                <c:pt idx="22">
                  <c:v>8.2110526467981533</c:v>
                </c:pt>
                <c:pt idx="23">
                  <c:v>8.2092672672312013</c:v>
                </c:pt>
                <c:pt idx="24">
                  <c:v>8.1493917707591343</c:v>
                </c:pt>
                <c:pt idx="25">
                  <c:v>8.0248297472138592</c:v>
                </c:pt>
                <c:pt idx="26">
                  <c:v>7.7343248840212739</c:v>
                </c:pt>
                <c:pt idx="27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99C-4626-9CBF-C22541F00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23-4F0C-B2D5-9CF20571D7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23-4F0C-B2D5-9CF20571D7F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7.9</c:v>
                </c:pt>
                <c:pt idx="1">
                  <c:v>2.0999999999999996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23-4F0C-B2D5-9CF20571D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Planilha1!$B$2:$B$7</c:f>
              <c:numCache>
                <c:formatCode>0.0</c:formatCode>
                <c:ptCount val="6"/>
                <c:pt idx="0">
                  <c:v>80.100000000000009</c:v>
                </c:pt>
                <c:pt idx="1">
                  <c:v>75.5</c:v>
                </c:pt>
                <c:pt idx="2">
                  <c:v>82.699999999999989</c:v>
                </c:pt>
                <c:pt idx="3">
                  <c:v>81.899999999999991</c:v>
                </c:pt>
                <c:pt idx="4">
                  <c:v>83.7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88-40A4-A9B9-01481EB4E2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74446328"/>
        <c:axId val="574446656"/>
      </c:lineChart>
      <c:catAx>
        <c:axId val="57444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4446656"/>
        <c:crosses val="autoZero"/>
        <c:auto val="1"/>
        <c:lblAlgn val="ctr"/>
        <c:lblOffset val="100"/>
        <c:noMultiLvlLbl val="0"/>
      </c:catAx>
      <c:valAx>
        <c:axId val="574446656"/>
        <c:scaling>
          <c:orientation val="minMax"/>
          <c:max val="100"/>
          <c:min val="0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7444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2-4433-A3A4-259A806E477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B2-4433-A3A4-259A806E477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B2-4433-A3A4-259A806E4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6F-43A7-9F31-3CEFDEC5BB6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6F-43A7-9F31-3CEFDEC5BB6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6F-43A7-9F31-3CEFDEC5B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F-4D04-84F5-A0A7BBB12FA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FF-4D04-84F5-A0A7BBB12FA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8.4</c:v>
                </c:pt>
                <c:pt idx="1">
                  <c:v>1.5999999999999996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FF-4D04-84F5-A0A7BBB12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2.2463648916605076E-2</c:v>
                </c:pt>
                <c:pt idx="1">
                  <c:v>2.3951761322634337E-4</c:v>
                </c:pt>
                <c:pt idx="2">
                  <c:v>2.6313013594074426E-3</c:v>
                </c:pt>
                <c:pt idx="3">
                  <c:v>7.8163966893488365E-3</c:v>
                </c:pt>
                <c:pt idx="4">
                  <c:v>6.389322033352963E-3</c:v>
                </c:pt>
                <c:pt idx="5">
                  <c:v>8.5507317254026341E-2</c:v>
                </c:pt>
                <c:pt idx="6">
                  <c:v>4.1118202286303654E-2</c:v>
                </c:pt>
                <c:pt idx="7">
                  <c:v>0.11295964274002063</c:v>
                </c:pt>
                <c:pt idx="8">
                  <c:v>0.22592992354723923</c:v>
                </c:pt>
                <c:pt idx="9">
                  <c:v>0.15023656096150792</c:v>
                </c:pt>
                <c:pt idx="10">
                  <c:v>0.34470816659896153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0.16929299953120897</c:v>
                </c:pt>
                <c:pt idx="1">
                  <c:v>0.11069816227881749</c:v>
                </c:pt>
                <c:pt idx="2">
                  <c:v>0.17320368445163833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0.34336692033824689</c:v>
                </c:pt>
                <c:pt idx="1">
                  <c:v>0.44992145336104855</c:v>
                </c:pt>
                <c:pt idx="2">
                  <c:v>0.29455455888003534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Palestras</c:v>
                </c:pt>
                <c:pt idx="1">
                  <c:v>Seminários</c:v>
                </c:pt>
                <c:pt idx="2">
                  <c:v>Oficinas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0.4873400801305442</c:v>
                </c:pt>
                <c:pt idx="1">
                  <c:v>0.43938038436013416</c:v>
                </c:pt>
                <c:pt idx="2">
                  <c:v>0.5322417566683264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8B-4DA5-A657-4A1DF187565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FE-45AA-834B-B8DE5E280D0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8B-4DA5-A657-4A1DF187565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A8B-4DA5-A657-4A1DF187565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A8B-4DA5-A657-4A1DF187565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4FE-45AA-834B-B8DE5E280D0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A8B-4DA5-A657-4A1DF187565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A8B-4DA5-A657-4A1DF187565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4FE-45AA-834B-B8DE5E280D0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A8B-4DA5-A657-4A1DF187565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4FE-45AA-834B-B8DE5E280D00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A8B-4DA5-A657-4A1DF187565B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4FE-45AA-834B-B8DE5E280D00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A8B-4DA5-A657-4A1DF187565B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4FE-45AA-834B-B8DE5E280D0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A8B-4DA5-A657-4A1DF187565B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A8B-4DA5-A657-4A1DF187565B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A8B-4DA5-A657-4A1DF187565B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0A8B-4DA5-A657-4A1DF1875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AM</c:v>
                </c:pt>
                <c:pt idx="1">
                  <c:v>AP</c:v>
                </c:pt>
                <c:pt idx="2">
                  <c:v>CE</c:v>
                </c:pt>
                <c:pt idx="3">
                  <c:v>MA</c:v>
                </c:pt>
                <c:pt idx="4">
                  <c:v>AC</c:v>
                </c:pt>
                <c:pt idx="5">
                  <c:v>TO</c:v>
                </c:pt>
                <c:pt idx="6">
                  <c:v>PI</c:v>
                </c:pt>
                <c:pt idx="7">
                  <c:v>SE</c:v>
                </c:pt>
                <c:pt idx="8">
                  <c:v>RN</c:v>
                </c:pt>
                <c:pt idx="9">
                  <c:v>PE</c:v>
                </c:pt>
                <c:pt idx="10">
                  <c:v>RR</c:v>
                </c:pt>
                <c:pt idx="11">
                  <c:v>PR</c:v>
                </c:pt>
                <c:pt idx="12">
                  <c:v>AL</c:v>
                </c:pt>
                <c:pt idx="13">
                  <c:v>PB</c:v>
                </c:pt>
                <c:pt idx="14">
                  <c:v>SC</c:v>
                </c:pt>
                <c:pt idx="15">
                  <c:v>RS</c:v>
                </c:pt>
                <c:pt idx="16">
                  <c:v>ES</c:v>
                </c:pt>
                <c:pt idx="17">
                  <c:v>MS</c:v>
                </c:pt>
                <c:pt idx="18">
                  <c:v>GO</c:v>
                </c:pt>
                <c:pt idx="19">
                  <c:v>MT</c:v>
                </c:pt>
                <c:pt idx="20">
                  <c:v>PA</c:v>
                </c:pt>
                <c:pt idx="21">
                  <c:v>RO</c:v>
                </c:pt>
                <c:pt idx="22">
                  <c:v>BA</c:v>
                </c:pt>
                <c:pt idx="23">
                  <c:v>MG</c:v>
                </c:pt>
                <c:pt idx="24">
                  <c:v>DF</c:v>
                </c:pt>
                <c:pt idx="25">
                  <c:v>RJ</c:v>
                </c:pt>
                <c:pt idx="26">
                  <c:v>SP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9.0173595578932684</c:v>
                </c:pt>
                <c:pt idx="1">
                  <c:v>8.8806961545857401</c:v>
                </c:pt>
                <c:pt idx="2">
                  <c:v>8.8055148514075245</c:v>
                </c:pt>
                <c:pt idx="3">
                  <c:v>8.7074598532893877</c:v>
                </c:pt>
                <c:pt idx="4">
                  <c:v>8.6801904125191225</c:v>
                </c:pt>
                <c:pt idx="5">
                  <c:v>8.6214270952920913</c:v>
                </c:pt>
                <c:pt idx="6">
                  <c:v>8.6053629994794427</c:v>
                </c:pt>
                <c:pt idx="7">
                  <c:v>8.5924218646440327</c:v>
                </c:pt>
                <c:pt idx="8">
                  <c:v>8.5530331695332151</c:v>
                </c:pt>
                <c:pt idx="9">
                  <c:v>8.5144376137421691</c:v>
                </c:pt>
                <c:pt idx="10">
                  <c:v>8.5140420680753959</c:v>
                </c:pt>
                <c:pt idx="11">
                  <c:v>8.5120137591560034</c:v>
                </c:pt>
                <c:pt idx="12">
                  <c:v>8.4057268038903707</c:v>
                </c:pt>
                <c:pt idx="13">
                  <c:v>8.3835714486468547</c:v>
                </c:pt>
                <c:pt idx="14">
                  <c:v>8.2421697450661906</c:v>
                </c:pt>
                <c:pt idx="15">
                  <c:v>8.2324015392992482</c:v>
                </c:pt>
                <c:pt idx="16">
                  <c:v>8.2314672957837764</c:v>
                </c:pt>
                <c:pt idx="17">
                  <c:v>8.2163569900919562</c:v>
                </c:pt>
                <c:pt idx="18">
                  <c:v>8.1732415513490473</c:v>
                </c:pt>
                <c:pt idx="19">
                  <c:v>8.1532423438907813</c:v>
                </c:pt>
                <c:pt idx="20">
                  <c:v>8.1531614680125042</c:v>
                </c:pt>
                <c:pt idx="21">
                  <c:v>8.1222495701894548</c:v>
                </c:pt>
                <c:pt idx="22">
                  <c:v>8.1161623185060527</c:v>
                </c:pt>
                <c:pt idx="23">
                  <c:v>8.0762412552695473</c:v>
                </c:pt>
                <c:pt idx="24">
                  <c:v>7.9659611024984995</c:v>
                </c:pt>
                <c:pt idx="25">
                  <c:v>7.8994233194730015</c:v>
                </c:pt>
                <c:pt idx="26">
                  <c:v>7.506919558027624</c:v>
                </c:pt>
                <c:pt idx="27">
                  <c:v>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A8B-4DA5-A657-4A1DF1875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63-4BF3-92D2-D0097BA7678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63-4BF3-92D2-D0097BA7678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7.8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3-4BF3-92D2-D0097BA76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3-466A-BE3F-E0BED979A12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3-466A-BE3F-E0BED979A12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8.1</c:v>
                </c:pt>
                <c:pt idx="1">
                  <c:v>1.9000000000000004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E3-466A-BE3F-E0BED979A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C-4E62-ABD7-77452C4991F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EC-4E62-ABD7-77452C4991F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EC-4E62-ABD7-77452C499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9E-4F45-92C6-9B331902500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9E-4F45-92C6-9B331902500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9E-4F45-92C6-9B3319025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4174641601709"/>
          <c:y val="0"/>
          <c:w val="0.84304443468509094"/>
          <c:h val="0.85511450982905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027B7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226-4AE9-8EFB-858ED5BC2CE1}"/>
              </c:ext>
            </c:extLst>
          </c:dPt>
          <c:dLbls>
            <c:dLbl>
              <c:idx val="4"/>
              <c:layout>
                <c:manualLayout>
                  <c:x val="1.7183499889254373E-3"/>
                  <c:y val="1.2268744095569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9E-4099-9EC9-0D23E91C1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Técnica / Garantia Fampe</c:v>
                </c:pt>
                <c:pt idx="1">
                  <c:v>Palestras, seminários ou oficinas</c:v>
                </c:pt>
                <c:pt idx="2">
                  <c:v>Cursos (presenciais e à distância)</c:v>
                </c:pt>
                <c:pt idx="3">
                  <c:v>Consultorias / Clinica tecnológica</c:v>
                </c:pt>
                <c:pt idx="4">
                  <c:v>Feiras /Rodada de negócios/Missão e caravana</c:v>
                </c:pt>
                <c:pt idx="5">
                  <c:v>NUNCA foi atendido pelo SEBRAE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0.58705253982424244</c:v>
                </c:pt>
                <c:pt idx="1">
                  <c:v>0.21649541757807295</c:v>
                </c:pt>
                <c:pt idx="2">
                  <c:v>0.13429257572400632</c:v>
                </c:pt>
                <c:pt idx="3">
                  <c:v>0.11816878369377426</c:v>
                </c:pt>
                <c:pt idx="4">
                  <c:v>2.3983342101730434E-2</c:v>
                </c:pt>
                <c:pt idx="5">
                  <c:v>5.3801737241201943E-2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EC-4B71-9A42-E9EA07343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187584"/>
        <c:axId val="647179056"/>
      </c:barChart>
      <c:catAx>
        <c:axId val="6471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7179056"/>
        <c:crosses val="autoZero"/>
        <c:auto val="1"/>
        <c:lblAlgn val="ctr"/>
        <c:lblOffset val="100"/>
        <c:noMultiLvlLbl val="0"/>
      </c:catAx>
      <c:valAx>
        <c:axId val="647179056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64718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EF-404E-B8A6-9DA9182B67FE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EF-404E-B8A6-9DA9182B67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1.9382414780380799E-2</c:v>
                </c:pt>
                <c:pt idx="1">
                  <c:v>0.215814713116007</c:v>
                </c:pt>
                <c:pt idx="2">
                  <c:v>0.76480287210361297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EF-404E-B8A6-9DA9182B6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FB-45DC-9975-040E1FD8963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FB-45DC-9975-040E1FD8963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9.3000000000000007</c:v>
                </c:pt>
                <c:pt idx="1">
                  <c:v>0.69999999999999929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FB-45DC-9975-040E1FD89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2-46EF-8AF4-D6A4DAE90976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2-46EF-8AF4-D6A4DAE90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0.13650456848342199</c:v>
                </c:pt>
                <c:pt idx="1">
                  <c:v>0.36253772555444003</c:v>
                </c:pt>
                <c:pt idx="2">
                  <c:v>0.50095770596213895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62-46EF-8AF4-D6A4DAE90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91-4A7A-BF9B-F851076CE9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91-4A7A-BF9B-F851076CE9F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91-4A7A-BF9B-F851076CE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526857002814E-2"/>
          <c:y val="6.5269869179523057E-2"/>
          <c:w val="0.97528582946603148"/>
          <c:h val="0.786713054160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E1-4EEF-A5C3-DF30C41B1CFD}"/>
              </c:ext>
            </c:extLst>
          </c:dPt>
          <c:dPt>
            <c:idx val="2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E1-4EEF-A5C3-DF30C41B1C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0.166165706152271</c:v>
                </c:pt>
                <c:pt idx="1">
                  <c:v>0.33888956628726002</c:v>
                </c:pt>
                <c:pt idx="2">
                  <c:v>0.49494472756046898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E1-4EEF-A5C3-DF30C41B1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81-48DE-A355-231D3BF22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81-48DE-A355-231D3BF2238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8.1</c:v>
                </c:pt>
                <c:pt idx="1">
                  <c:v>1.9000000000000004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81-48DE-A355-231D3BF22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6.9295136518115322E-2"/>
          <c:w val="0.96764965479263876"/>
          <c:h val="0.8342484639867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2.4774414002711968E-3</c:v>
                </c:pt>
                <c:pt idx="1">
                  <c:v>0</c:v>
                </c:pt>
                <c:pt idx="2">
                  <c:v>8.9248005588984372E-4</c:v>
                </c:pt>
                <c:pt idx="3">
                  <c:v>2.2293281208060605E-3</c:v>
                </c:pt>
                <c:pt idx="4">
                  <c:v>1.6938479139827598E-3</c:v>
                </c:pt>
                <c:pt idx="5">
                  <c:v>1.3249785040310607E-2</c:v>
                </c:pt>
                <c:pt idx="6">
                  <c:v>1.5789803820358671E-2</c:v>
                </c:pt>
                <c:pt idx="7">
                  <c:v>5.7028644138809537E-2</c:v>
                </c:pt>
                <c:pt idx="8">
                  <c:v>0.17513529743693443</c:v>
                </c:pt>
                <c:pt idx="9">
                  <c:v>0.18701325368244992</c:v>
                </c:pt>
                <c:pt idx="10">
                  <c:v>0.54449011839018713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3.6510485175223227E-2</c:v>
                </c:pt>
                <c:pt idx="1">
                  <c:v>5.2374870741932113E-4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0.23227986578842649</c:v>
                </c:pt>
                <c:pt idx="1">
                  <c:v>0.24303107675033173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Planilha1!$D$2:$D$3</c:f>
              <c:numCache>
                <c:formatCode>0.0%</c:formatCode>
                <c:ptCount val="2"/>
                <c:pt idx="0">
                  <c:v>0.73120964903635011</c:v>
                </c:pt>
                <c:pt idx="1">
                  <c:v>0.75644517454224913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27-4B3D-BB05-C9023F6628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27-4B3D-BB05-C9023F6628E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62-4B81-BF4F-64F9B473E9D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27-4B3D-BB05-C9023F6628E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962-4B81-BF4F-64F9B473E9D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962-4B81-BF4F-64F9B473E9D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527-4B3D-BB05-C9023F6628E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527-4B3D-BB05-C9023F6628E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962-4B81-BF4F-64F9B473E9D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527-4B3D-BB05-C9023F6628E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527-4B3D-BB05-C9023F6628EA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527-4B3D-BB05-C9023F6628EA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527-4B3D-BB05-C9023F6628EA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527-4B3D-BB05-C9023F6628EA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962-4B81-BF4F-64F9B473E9D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527-4B3D-BB05-C9023F6628EA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527-4B3D-BB05-C9023F6628EA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527-4B3D-BB05-C9023F6628EA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962-4B81-BF4F-64F9B473E9D8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3-9527-4B3D-BB05-C9023F6628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MS</c:v>
                </c:pt>
                <c:pt idx="1">
                  <c:v>TO</c:v>
                </c:pt>
                <c:pt idx="2">
                  <c:v>MG</c:v>
                </c:pt>
                <c:pt idx="3">
                  <c:v>AC</c:v>
                </c:pt>
                <c:pt idx="4">
                  <c:v>PB</c:v>
                </c:pt>
                <c:pt idx="5">
                  <c:v>RN</c:v>
                </c:pt>
                <c:pt idx="6">
                  <c:v>DF</c:v>
                </c:pt>
                <c:pt idx="7">
                  <c:v>CE</c:v>
                </c:pt>
                <c:pt idx="8">
                  <c:v>AP</c:v>
                </c:pt>
                <c:pt idx="9">
                  <c:v>RS</c:v>
                </c:pt>
                <c:pt idx="10">
                  <c:v>PI</c:v>
                </c:pt>
                <c:pt idx="11">
                  <c:v>AM</c:v>
                </c:pt>
                <c:pt idx="12">
                  <c:v>PA</c:v>
                </c:pt>
                <c:pt idx="13">
                  <c:v>RR</c:v>
                </c:pt>
                <c:pt idx="14">
                  <c:v>MT</c:v>
                </c:pt>
                <c:pt idx="15">
                  <c:v>SP</c:v>
                </c:pt>
                <c:pt idx="16">
                  <c:v>BA</c:v>
                </c:pt>
                <c:pt idx="17">
                  <c:v>PE</c:v>
                </c:pt>
                <c:pt idx="18">
                  <c:v>SE</c:v>
                </c:pt>
                <c:pt idx="19">
                  <c:v>PR</c:v>
                </c:pt>
                <c:pt idx="20">
                  <c:v>RO</c:v>
                </c:pt>
                <c:pt idx="21">
                  <c:v>RJ</c:v>
                </c:pt>
                <c:pt idx="22">
                  <c:v>SC</c:v>
                </c:pt>
                <c:pt idx="23">
                  <c:v>MA</c:v>
                </c:pt>
                <c:pt idx="24">
                  <c:v>ES</c:v>
                </c:pt>
                <c:pt idx="25">
                  <c:v>AL</c:v>
                </c:pt>
                <c:pt idx="26">
                  <c:v>GO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9.7189061734144708</c:v>
                </c:pt>
                <c:pt idx="1">
                  <c:v>9.3902633516660092</c:v>
                </c:pt>
                <c:pt idx="2">
                  <c:v>9.338900169531323</c:v>
                </c:pt>
                <c:pt idx="3">
                  <c:v>9.3160406300899172</c:v>
                </c:pt>
                <c:pt idx="4">
                  <c:v>9.2714540721841665</c:v>
                </c:pt>
                <c:pt idx="5">
                  <c:v>9.2517327146700463</c:v>
                </c:pt>
                <c:pt idx="6">
                  <c:v>9.2058551472674992</c:v>
                </c:pt>
                <c:pt idx="7">
                  <c:v>9.197898491113385</c:v>
                </c:pt>
                <c:pt idx="8">
                  <c:v>9.1818901459332629</c:v>
                </c:pt>
                <c:pt idx="9">
                  <c:v>9.1725161264014741</c:v>
                </c:pt>
                <c:pt idx="10">
                  <c:v>9.1641858482644363</c:v>
                </c:pt>
                <c:pt idx="11">
                  <c:v>9.140786374106197</c:v>
                </c:pt>
                <c:pt idx="12">
                  <c:v>9.1231471474452199</c:v>
                </c:pt>
                <c:pt idx="13">
                  <c:v>9.1228338591283951</c:v>
                </c:pt>
                <c:pt idx="14">
                  <c:v>9.12258769520089</c:v>
                </c:pt>
                <c:pt idx="15">
                  <c:v>9.1192243280789018</c:v>
                </c:pt>
                <c:pt idx="16">
                  <c:v>9.0690339305549657</c:v>
                </c:pt>
                <c:pt idx="17">
                  <c:v>9.0516781021872852</c:v>
                </c:pt>
                <c:pt idx="18">
                  <c:v>9.0258799385116806</c:v>
                </c:pt>
                <c:pt idx="19">
                  <c:v>9.0146592416953411</c:v>
                </c:pt>
                <c:pt idx="20">
                  <c:v>9.0057028414315372</c:v>
                </c:pt>
                <c:pt idx="21">
                  <c:v>8.9921234169152537</c:v>
                </c:pt>
                <c:pt idx="22">
                  <c:v>8.988617563208944</c:v>
                </c:pt>
                <c:pt idx="23">
                  <c:v>8.9759534154247902</c:v>
                </c:pt>
                <c:pt idx="24">
                  <c:v>8.9232874429498157</c:v>
                </c:pt>
                <c:pt idx="25">
                  <c:v>8.7810600138100128</c:v>
                </c:pt>
                <c:pt idx="26">
                  <c:v>8.6513699328340952</c:v>
                </c:pt>
                <c:pt idx="2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527-4B3D-BB05-C9023F662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CD-4410-B107-3D464BC72D5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CD-4410-B107-3D464BC72D5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D-4410-B107-3D464BC72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377499879302E-2"/>
          <c:y val="3.7696771701546436E-2"/>
          <c:w val="0.88894837490579748"/>
          <c:h val="0.60452008320884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027B7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71-40DB-B393-C69BBDC16D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27B7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Orientação Técnica</c:v>
                </c:pt>
                <c:pt idx="1">
                  <c:v>Cursos presenciais e à distância</c:v>
                </c:pt>
                <c:pt idx="2">
                  <c:v>Palestras</c:v>
                </c:pt>
                <c:pt idx="3">
                  <c:v>Consultorias presenciais e à distância</c:v>
                </c:pt>
                <c:pt idx="4">
                  <c:v>Oficinas</c:v>
                </c:pt>
                <c:pt idx="5">
                  <c:v>Seminários</c:v>
                </c:pt>
                <c:pt idx="6">
                  <c:v>Feiras</c:v>
                </c:pt>
                <c:pt idx="7">
                  <c:v>Missão/Caravana</c:v>
                </c:pt>
                <c:pt idx="8">
                  <c:v>Rodada de Negócios</c:v>
                </c:pt>
                <c:pt idx="9">
                  <c:v>Clínica Tecnológica</c:v>
                </c:pt>
                <c:pt idx="10">
                  <c:v>Garantia FAMPE</c:v>
                </c:pt>
                <c:pt idx="11">
                  <c:v>NUNCA foi atendido pelo SEBRAE</c:v>
                </c:pt>
              </c:strCache>
            </c:strRef>
          </c:cat>
          <c:val>
            <c:numRef>
              <c:f>Planilha1!$B$2:$B$13</c:f>
              <c:numCache>
                <c:formatCode>0.0%</c:formatCode>
                <c:ptCount val="12"/>
                <c:pt idx="0">
                  <c:v>0.58684529152311005</c:v>
                </c:pt>
                <c:pt idx="1">
                  <c:v>0.13429257572400632</c:v>
                </c:pt>
                <c:pt idx="2">
                  <c:v>0.13272162730850012</c:v>
                </c:pt>
                <c:pt idx="3">
                  <c:v>0.11735350893043056</c:v>
                </c:pt>
                <c:pt idx="4">
                  <c:v>6.848212374128089E-2</c:v>
                </c:pt>
                <c:pt idx="5">
                  <c:v>3.1261936234767258E-2</c:v>
                </c:pt>
                <c:pt idx="6">
                  <c:v>1.5874438822875137E-2</c:v>
                </c:pt>
                <c:pt idx="7">
                  <c:v>6.1071553886970767E-3</c:v>
                </c:pt>
                <c:pt idx="8">
                  <c:v>2.820902026316754E-3</c:v>
                </c:pt>
                <c:pt idx="9">
                  <c:v>9.489227445910565E-4</c:v>
                </c:pt>
                <c:pt idx="10">
                  <c:v>2.4416515006646372E-4</c:v>
                </c:pt>
                <c:pt idx="11">
                  <c:v>5.3801737241201943E-2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EC-4B71-9A42-E9EA07343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187584"/>
        <c:axId val="647179056"/>
      </c:barChart>
      <c:catAx>
        <c:axId val="6471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7179056"/>
        <c:crosses val="autoZero"/>
        <c:auto val="1"/>
        <c:lblAlgn val="ctr"/>
        <c:lblOffset val="100"/>
        <c:noMultiLvlLbl val="0"/>
      </c:catAx>
      <c:valAx>
        <c:axId val="647179056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64718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A-4910-9CBB-57D5B742EDD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A-4910-9CBB-57D5B742EDD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EA-4910-9CBB-57D5B742E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B-4AE7-8662-F44D6608F88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9B-4AE7-8662-F44D6608F88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9B-4AE7-8662-F44D6608F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E9-49DB-9E00-A4C500E80D9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E9-49DB-9E00-A4C500E80D9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E9-49DB-9E00-A4C500E80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27B7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1.5536661344530089E-2</c:v>
                </c:pt>
                <c:pt idx="1">
                  <c:v>1.4938449243239872E-3</c:v>
                </c:pt>
                <c:pt idx="2">
                  <c:v>3.9489350710800123E-3</c:v>
                </c:pt>
                <c:pt idx="3">
                  <c:v>3.4814562641351139E-3</c:v>
                </c:pt>
                <c:pt idx="4">
                  <c:v>5.6854439183545488E-3</c:v>
                </c:pt>
                <c:pt idx="5">
                  <c:v>7.251279049080972E-2</c:v>
                </c:pt>
                <c:pt idx="6">
                  <c:v>5.6845859916775467E-2</c:v>
                </c:pt>
                <c:pt idx="7">
                  <c:v>0.114542608284112</c:v>
                </c:pt>
                <c:pt idx="8">
                  <c:v>0.22643864277231682</c:v>
                </c:pt>
                <c:pt idx="9">
                  <c:v>0.14021206407469858</c:v>
                </c:pt>
                <c:pt idx="10">
                  <c:v>0.3593016929388636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0.15858528818035758</c:v>
                </c:pt>
                <c:pt idx="1">
                  <c:v>0.29065592854717937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1-401D-AB39-110A59054B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Planilha1!$C$2:$C$3</c:f>
              <c:numCache>
                <c:formatCode>0.0%</c:formatCode>
                <c:ptCount val="2"/>
                <c:pt idx="0">
                  <c:v>0.34141618319172923</c:v>
                </c:pt>
                <c:pt idx="1">
                  <c:v>0.2812750120540114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1-401D-AB39-110A59054B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27B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Consultoria</c:v>
                </c:pt>
                <c:pt idx="1">
                  <c:v>Clínica Tecnológica</c:v>
                </c:pt>
              </c:strCache>
            </c:strRef>
          </c:cat>
          <c:val>
            <c:numRef>
              <c:f>Planilha1!$D$2:$D$3</c:f>
              <c:numCache>
                <c:formatCode>0.0%</c:formatCode>
                <c:ptCount val="2"/>
                <c:pt idx="0">
                  <c:v>0.49999852862791327</c:v>
                </c:pt>
                <c:pt idx="1">
                  <c:v>0.42806905939880918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1-401D-AB39-110A59054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9.0492182100306559E-2"/>
          <c:w val="0.97604861462580972"/>
          <c:h val="0.7964739839087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rgbClr val="027B7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55-4B43-BEAF-D57D8050F6C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02-411B-8F22-3C2BE97368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55-4B43-BEAF-D57D8050F6C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F02-411B-8F22-3C2BE973687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55-4B43-BEAF-D57D8050F6C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02-411B-8F22-3C2BE97368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F02-411B-8F22-3C2BE973687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F02-411B-8F22-3C2BE97368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F02-411B-8F22-3C2BE9736871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F02-411B-8F22-3C2BE9736871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B55-4B43-BEAF-D57D8050F6C8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F02-411B-8F22-3C2BE9736871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F02-411B-8F22-3C2BE9736871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F02-411B-8F22-3C2BE9736871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B55-4B43-BEAF-D57D8050F6C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F02-411B-8F22-3C2BE9736871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F02-411B-8F22-3C2BE973687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F02-411B-8F22-3C2BE9736871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F02-411B-8F22-3C2BE9736871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14-FF02-411B-8F22-3C2BE97368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AC</c:v>
                </c:pt>
                <c:pt idx="1">
                  <c:v>DF</c:v>
                </c:pt>
                <c:pt idx="2">
                  <c:v>AM</c:v>
                </c:pt>
                <c:pt idx="3">
                  <c:v>AP</c:v>
                </c:pt>
                <c:pt idx="4">
                  <c:v>MT</c:v>
                </c:pt>
                <c:pt idx="5">
                  <c:v>MS</c:v>
                </c:pt>
                <c:pt idx="6">
                  <c:v>TO</c:v>
                </c:pt>
                <c:pt idx="7">
                  <c:v>CE</c:v>
                </c:pt>
                <c:pt idx="8">
                  <c:v>PI</c:v>
                </c:pt>
                <c:pt idx="9">
                  <c:v>RN</c:v>
                </c:pt>
                <c:pt idx="10">
                  <c:v>PA</c:v>
                </c:pt>
                <c:pt idx="11">
                  <c:v>RS</c:v>
                </c:pt>
                <c:pt idx="12">
                  <c:v>GO</c:v>
                </c:pt>
                <c:pt idx="13">
                  <c:v>RR</c:v>
                </c:pt>
                <c:pt idx="14">
                  <c:v>SC</c:v>
                </c:pt>
                <c:pt idx="15">
                  <c:v>RO</c:v>
                </c:pt>
                <c:pt idx="16">
                  <c:v>PR</c:v>
                </c:pt>
                <c:pt idx="17">
                  <c:v>AL</c:v>
                </c:pt>
                <c:pt idx="18">
                  <c:v>PE</c:v>
                </c:pt>
                <c:pt idx="19">
                  <c:v>MA</c:v>
                </c:pt>
                <c:pt idx="20">
                  <c:v>SE</c:v>
                </c:pt>
                <c:pt idx="21">
                  <c:v>BA</c:v>
                </c:pt>
                <c:pt idx="22">
                  <c:v>ES</c:v>
                </c:pt>
                <c:pt idx="23">
                  <c:v>MG</c:v>
                </c:pt>
                <c:pt idx="24">
                  <c:v>PB</c:v>
                </c:pt>
                <c:pt idx="25">
                  <c:v>SP</c:v>
                </c:pt>
                <c:pt idx="26">
                  <c:v>RJ</c:v>
                </c:pt>
                <c:pt idx="27">
                  <c:v>NA</c:v>
                </c:pt>
              </c:strCache>
            </c:strRef>
          </c:cat>
          <c:val>
            <c:numRef>
              <c:f>Plan1!$B$2:$B$29</c:f>
              <c:numCache>
                <c:formatCode>###0.0</c:formatCode>
                <c:ptCount val="28"/>
                <c:pt idx="0">
                  <c:v>9.0446620480897231</c:v>
                </c:pt>
                <c:pt idx="1">
                  <c:v>8.9848320031724835</c:v>
                </c:pt>
                <c:pt idx="2">
                  <c:v>8.9415397777812498</c:v>
                </c:pt>
                <c:pt idx="3">
                  <c:v>8.7957949060830334</c:v>
                </c:pt>
                <c:pt idx="4">
                  <c:v>8.7910124675470112</c:v>
                </c:pt>
                <c:pt idx="5">
                  <c:v>8.7319121773128501</c:v>
                </c:pt>
                <c:pt idx="6">
                  <c:v>8.6394043465333183</c:v>
                </c:pt>
                <c:pt idx="7">
                  <c:v>8.6036183645678275</c:v>
                </c:pt>
                <c:pt idx="8">
                  <c:v>8.5783633109373501</c:v>
                </c:pt>
                <c:pt idx="9">
                  <c:v>8.5693704019223098</c:v>
                </c:pt>
                <c:pt idx="10">
                  <c:v>8.5323993082315059</c:v>
                </c:pt>
                <c:pt idx="11">
                  <c:v>8.4161053936507013</c:v>
                </c:pt>
                <c:pt idx="12">
                  <c:v>8.4100732835014451</c:v>
                </c:pt>
                <c:pt idx="13">
                  <c:v>8.3590975360977673</c:v>
                </c:pt>
                <c:pt idx="14">
                  <c:v>8.3506733994363387</c:v>
                </c:pt>
                <c:pt idx="15">
                  <c:v>8.3345564980462452</c:v>
                </c:pt>
                <c:pt idx="16">
                  <c:v>8.3329123260894047</c:v>
                </c:pt>
                <c:pt idx="17">
                  <c:v>8.3165770378527046</c:v>
                </c:pt>
                <c:pt idx="18">
                  <c:v>8.3020598963422128</c:v>
                </c:pt>
                <c:pt idx="19">
                  <c:v>8.2059390413813809</c:v>
                </c:pt>
                <c:pt idx="20">
                  <c:v>8.1224453076056378</c:v>
                </c:pt>
                <c:pt idx="21">
                  <c:v>8.0956011725727439</c:v>
                </c:pt>
                <c:pt idx="22">
                  <c:v>8.0853862109085934</c:v>
                </c:pt>
                <c:pt idx="23">
                  <c:v>8.076325398824336</c:v>
                </c:pt>
                <c:pt idx="24">
                  <c:v>8.0584038266173383</c:v>
                </c:pt>
                <c:pt idx="25">
                  <c:v>7.9958678663725715</c:v>
                </c:pt>
                <c:pt idx="26">
                  <c:v>7.4333514323215972</c:v>
                </c:pt>
                <c:pt idx="2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F02-411B-8F22-3C2BE9736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4-49A7-9633-3B7BA3241F1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4-49A7-9633-3B7BA3241F1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8.4</c:v>
                </c:pt>
                <c:pt idx="1">
                  <c:v>1.5999999999999996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B4-49A7-9633-3B7BA3241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B8-4F46-8A46-EB2206189C5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B8-4F46-8A46-EB2206189C5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B8-4F46-8A46-EB2206189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B6-434F-86F2-1C1035DB933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B6-434F-86F2-1C1035DB933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8.4</c:v>
                </c:pt>
                <c:pt idx="1">
                  <c:v>1.5999999999999996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B6-434F-86F2-1C1035DB9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7B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9-4F93-81DC-DD9E6E6D014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9-4F93-81DC-DD9E6E6D014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D9-4F93-81DC-DD9E6E6D0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858F4-F68C-448A-9249-E6138494298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C718F-A7EA-47D6-8E95-FAA9F6579C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87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04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24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21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20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280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10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895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1816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8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242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24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10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884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011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623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481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964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662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97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832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307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23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572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868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072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138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204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236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6579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6797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4093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9825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794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492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3038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3133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07618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389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26931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323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165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347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644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303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0257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9081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4092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8512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7488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9649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5117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9454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5070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6708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71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5969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1978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4425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2801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3064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036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88779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5714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32352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1442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24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6871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9539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3371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5694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5690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66610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30711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8439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9225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9692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697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7574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6849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9649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6420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5887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8992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58944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718828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38252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3845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0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76490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621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4048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889767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83958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399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85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5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3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15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42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69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51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22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44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554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54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4C3C-9E35-4D80-BC47-4A9499A620E5}" type="datetimeFigureOut">
              <a:rPr lang="pt-BR" smtClean="0"/>
              <a:t>27/01/2020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B063-1D19-453B-8229-9CA94D2392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59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8.xml"/><Relationship Id="rId5" Type="http://schemas.openxmlformats.org/officeDocument/2006/relationships/slide" Target="slide104.xml"/><Relationship Id="rId4" Type="http://schemas.openxmlformats.org/officeDocument/2006/relationships/slide" Target="slide10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9.xml"/><Relationship Id="rId5" Type="http://schemas.openxmlformats.org/officeDocument/2006/relationships/slide" Target="slide104.xml"/><Relationship Id="rId4" Type="http://schemas.openxmlformats.org/officeDocument/2006/relationships/slide" Target="slide10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0.xml"/><Relationship Id="rId5" Type="http://schemas.openxmlformats.org/officeDocument/2006/relationships/slide" Target="slide104.xml"/><Relationship Id="rId4" Type="http://schemas.openxmlformats.org/officeDocument/2006/relationships/slide" Target="slide103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105.xml"/><Relationship Id="rId7" Type="http://schemas.openxmlformats.org/officeDocument/2006/relationships/slide" Target="slide106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1.xml"/><Relationship Id="rId5" Type="http://schemas.openxmlformats.org/officeDocument/2006/relationships/slide" Target="slide108.xml"/><Relationship Id="rId4" Type="http://schemas.openxmlformats.org/officeDocument/2006/relationships/slide" Target="slide107.xml"/><Relationship Id="rId9" Type="http://schemas.microsoft.com/office/2007/relationships/hdphoto" Target="../media/hdphoto5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17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3.xml"/><Relationship Id="rId5" Type="http://schemas.openxmlformats.org/officeDocument/2006/relationships/slide" Target="slide108.xml"/><Relationship Id="rId4" Type="http://schemas.openxmlformats.org/officeDocument/2006/relationships/slide" Target="slide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4.xml"/><Relationship Id="rId5" Type="http://schemas.openxmlformats.org/officeDocument/2006/relationships/slide" Target="slide108.xml"/><Relationship Id="rId4" Type="http://schemas.openxmlformats.org/officeDocument/2006/relationships/slide" Target="slide10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5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chart" Target="../charts/chart11.xml"/><Relationship Id="rId7" Type="http://schemas.openxmlformats.org/officeDocument/2006/relationships/slide" Target="slide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24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hart" Target="../charts/chart16.xml"/><Relationship Id="rId3" Type="http://schemas.openxmlformats.org/officeDocument/2006/relationships/slide" Target="slide24.xml"/><Relationship Id="rId7" Type="http://schemas.openxmlformats.org/officeDocument/2006/relationships/image" Target="../media/image10.png"/><Relationship Id="rId12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chart" Target="../charts/chart14.xml"/><Relationship Id="rId5" Type="http://schemas.openxmlformats.org/officeDocument/2006/relationships/slide" Target="slide22.xml"/><Relationship Id="rId10" Type="http://schemas.openxmlformats.org/officeDocument/2006/relationships/chart" Target="../charts/chart13.xml"/><Relationship Id="rId4" Type="http://schemas.openxmlformats.org/officeDocument/2006/relationships/slide" Target="slide20.xml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hart" Target="../charts/chart18.xml"/><Relationship Id="rId3" Type="http://schemas.openxmlformats.org/officeDocument/2006/relationships/slide" Target="slide24.xml"/><Relationship Id="rId7" Type="http://schemas.openxmlformats.org/officeDocument/2006/relationships/image" Target="../media/image16.png"/><Relationship Id="rId12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20.png"/><Relationship Id="rId5" Type="http://schemas.openxmlformats.org/officeDocument/2006/relationships/slide" Target="slide22.xml"/><Relationship Id="rId15" Type="http://schemas.openxmlformats.org/officeDocument/2006/relationships/chart" Target="../charts/chart20.xml"/><Relationship Id="rId10" Type="http://schemas.openxmlformats.org/officeDocument/2006/relationships/image" Target="../media/image19.png"/><Relationship Id="rId4" Type="http://schemas.openxmlformats.org/officeDocument/2006/relationships/slide" Target="slide20.xml"/><Relationship Id="rId9" Type="http://schemas.openxmlformats.org/officeDocument/2006/relationships/image" Target="../media/image18.png"/><Relationship Id="rId1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chart" Target="../charts/chart2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7.xml"/><Relationship Id="rId7" Type="http://schemas.openxmlformats.org/officeDocument/2006/relationships/slide" Target="slide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10" Type="http://schemas.openxmlformats.org/officeDocument/2006/relationships/chart" Target="../charts/chart23.xml"/><Relationship Id="rId4" Type="http://schemas.openxmlformats.org/officeDocument/2006/relationships/slide" Target="slide28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chart" Target="../charts/chart24.xml"/><Relationship Id="rId7" Type="http://schemas.openxmlformats.org/officeDocument/2006/relationships/slide" Target="slide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image" Target="../media/image22.png"/><Relationship Id="rId4" Type="http://schemas.openxmlformats.org/officeDocument/2006/relationships/slide" Target="slide27.xml"/><Relationship Id="rId9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7.xml"/><Relationship Id="rId7" Type="http://schemas.openxmlformats.org/officeDocument/2006/relationships/slide" Target="slide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10" Type="http://schemas.openxmlformats.org/officeDocument/2006/relationships/chart" Target="../charts/chart25.xml"/><Relationship Id="rId4" Type="http://schemas.openxmlformats.org/officeDocument/2006/relationships/slide" Target="slide28.xm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30.xml"/><Relationship Id="rId3" Type="http://schemas.openxmlformats.org/officeDocument/2006/relationships/chart" Target="../charts/chart26.xml"/><Relationship Id="rId7" Type="http://schemas.openxmlformats.org/officeDocument/2006/relationships/image" Target="../media/image11.png"/><Relationship Id="rId12" Type="http://schemas.openxmlformats.org/officeDocument/2006/relationships/slide" Target="slide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27.xml"/><Relationship Id="rId5" Type="http://schemas.openxmlformats.org/officeDocument/2006/relationships/chart" Target="../charts/chart28.xml"/><Relationship Id="rId10" Type="http://schemas.openxmlformats.org/officeDocument/2006/relationships/slide" Target="slide31.xml"/><Relationship Id="rId4" Type="http://schemas.openxmlformats.org/officeDocument/2006/relationships/chart" Target="../charts/chart27.xml"/><Relationship Id="rId9" Type="http://schemas.openxmlformats.org/officeDocument/2006/relationships/chart" Target="../charts/chart29.xml"/><Relationship Id="rId1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13" Type="http://schemas.openxmlformats.org/officeDocument/2006/relationships/slide" Target="slide31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chart" Target="../charts/chart34.xml"/><Relationship Id="rId2" Type="http://schemas.openxmlformats.org/officeDocument/2006/relationships/notesSlide" Target="../notesSlides/notesSlide22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chart" Target="../charts/chart33.xml"/><Relationship Id="rId5" Type="http://schemas.openxmlformats.org/officeDocument/2006/relationships/image" Target="../media/image18.png"/><Relationship Id="rId15" Type="http://schemas.openxmlformats.org/officeDocument/2006/relationships/slide" Target="slide26.xml"/><Relationship Id="rId10" Type="http://schemas.openxmlformats.org/officeDocument/2006/relationships/chart" Target="../charts/chart32.xml"/><Relationship Id="rId4" Type="http://schemas.openxmlformats.org/officeDocument/2006/relationships/image" Target="../media/image17.png"/><Relationship Id="rId9" Type="http://schemas.openxmlformats.org/officeDocument/2006/relationships/chart" Target="../charts/chart31.xml"/><Relationship Id="rId1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33.xml"/><Relationship Id="rId7" Type="http://schemas.openxmlformats.org/officeDocument/2006/relationships/image" Target="../media/image11.png"/><Relationship Id="rId12" Type="http://schemas.openxmlformats.org/officeDocument/2006/relationships/chart" Target="../charts/chart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39.xml"/><Relationship Id="rId5" Type="http://schemas.openxmlformats.org/officeDocument/2006/relationships/slide" Target="slide35.xml"/><Relationship Id="rId10" Type="http://schemas.openxmlformats.org/officeDocument/2006/relationships/chart" Target="../charts/chart38.xml"/><Relationship Id="rId4" Type="http://schemas.openxmlformats.org/officeDocument/2006/relationships/slide" Target="slide34.xml"/><Relationship Id="rId9" Type="http://schemas.openxmlformats.org/officeDocument/2006/relationships/chart" Target="../charts/char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36.xml"/><Relationship Id="rId7" Type="http://schemas.openxmlformats.org/officeDocument/2006/relationships/image" Target="../media/image11.png"/><Relationship Id="rId12" Type="http://schemas.openxmlformats.org/officeDocument/2006/relationships/chart" Target="../charts/chart4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45.xml"/><Relationship Id="rId5" Type="http://schemas.openxmlformats.org/officeDocument/2006/relationships/slide" Target="slide38.xml"/><Relationship Id="rId10" Type="http://schemas.openxmlformats.org/officeDocument/2006/relationships/chart" Target="../charts/chart44.xml"/><Relationship Id="rId4" Type="http://schemas.openxmlformats.org/officeDocument/2006/relationships/slide" Target="slide37.xml"/><Relationship Id="rId9" Type="http://schemas.openxmlformats.org/officeDocument/2006/relationships/chart" Target="../charts/char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8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39.xml"/><Relationship Id="rId7" Type="http://schemas.openxmlformats.org/officeDocument/2006/relationships/image" Target="../media/image11.png"/><Relationship Id="rId12" Type="http://schemas.openxmlformats.org/officeDocument/2006/relationships/chart" Target="../charts/chart5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51.xml"/><Relationship Id="rId5" Type="http://schemas.openxmlformats.org/officeDocument/2006/relationships/slide" Target="slide41.xml"/><Relationship Id="rId10" Type="http://schemas.openxmlformats.org/officeDocument/2006/relationships/chart" Target="../charts/chart50.xml"/><Relationship Id="rId4" Type="http://schemas.openxmlformats.org/officeDocument/2006/relationships/slide" Target="slide40.xml"/><Relationship Id="rId9" Type="http://schemas.openxmlformats.org/officeDocument/2006/relationships/chart" Target="../charts/chart4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57.xml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chart" Target="../charts/chart5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chart" Target="../charts/chart55.xml"/><Relationship Id="rId5" Type="http://schemas.openxmlformats.org/officeDocument/2006/relationships/image" Target="../media/image26.png"/><Relationship Id="rId10" Type="http://schemas.openxmlformats.org/officeDocument/2006/relationships/chart" Target="../charts/chart54.xml"/><Relationship Id="rId4" Type="http://schemas.openxmlformats.org/officeDocument/2006/relationships/image" Target="../media/image25.png"/><Relationship Id="rId9" Type="http://schemas.openxmlformats.org/officeDocument/2006/relationships/chart" Target="../charts/chart53.xml"/><Relationship Id="rId14" Type="http://schemas.openxmlformats.org/officeDocument/2006/relationships/chart" Target="../charts/chart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45.xml"/><Relationship Id="rId7" Type="http://schemas.openxmlformats.org/officeDocument/2006/relationships/slide" Target="slide4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5" Type="http://schemas.openxmlformats.org/officeDocument/2006/relationships/chart" Target="../charts/chart59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4.xml"/><Relationship Id="rId4" Type="http://schemas.openxmlformats.org/officeDocument/2006/relationships/chart" Target="../charts/chart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1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44.xml"/><Relationship Id="rId7" Type="http://schemas.openxmlformats.org/officeDocument/2006/relationships/image" Target="../media/image11.png"/><Relationship Id="rId12" Type="http://schemas.openxmlformats.org/officeDocument/2006/relationships/chart" Target="../charts/chart6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64.xml"/><Relationship Id="rId5" Type="http://schemas.openxmlformats.org/officeDocument/2006/relationships/slide" Target="slide47.xml"/><Relationship Id="rId10" Type="http://schemas.openxmlformats.org/officeDocument/2006/relationships/chart" Target="../charts/chart63.xml"/><Relationship Id="rId4" Type="http://schemas.openxmlformats.org/officeDocument/2006/relationships/slide" Target="slide46.xml"/><Relationship Id="rId9" Type="http://schemas.openxmlformats.org/officeDocument/2006/relationships/chart" Target="../charts/chart6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66.xml"/><Relationship Id="rId7" Type="http://schemas.openxmlformats.org/officeDocument/2006/relationships/slide" Target="slide4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8.xml"/><Relationship Id="rId4" Type="http://schemas.openxmlformats.org/officeDocument/2006/relationships/chart" Target="../charts/chart6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6.xml"/><Relationship Id="rId3" Type="http://schemas.openxmlformats.org/officeDocument/2006/relationships/slide" Target="slide19.xml"/><Relationship Id="rId7" Type="http://schemas.openxmlformats.org/officeDocument/2006/relationships/slide" Target="slide57.xml"/><Relationship Id="rId12" Type="http://schemas.openxmlformats.org/officeDocument/2006/relationships/image" Target="../media/image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109.xml"/><Relationship Id="rId5" Type="http://schemas.openxmlformats.org/officeDocument/2006/relationships/slide" Target="slide32.xml"/><Relationship Id="rId10" Type="http://schemas.openxmlformats.org/officeDocument/2006/relationships/slide" Target="slide101.xml"/><Relationship Id="rId4" Type="http://schemas.openxmlformats.org/officeDocument/2006/relationships/slide" Target="slide25.xml"/><Relationship Id="rId9" Type="http://schemas.openxmlformats.org/officeDocument/2006/relationships/slide" Target="slide8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8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48.xml"/><Relationship Id="rId7" Type="http://schemas.openxmlformats.org/officeDocument/2006/relationships/image" Target="../media/image11.png"/><Relationship Id="rId12" Type="http://schemas.openxmlformats.org/officeDocument/2006/relationships/chart" Target="../charts/chart7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71.xml"/><Relationship Id="rId5" Type="http://schemas.openxmlformats.org/officeDocument/2006/relationships/slide" Target="slide51.xml"/><Relationship Id="rId10" Type="http://schemas.openxmlformats.org/officeDocument/2006/relationships/chart" Target="../charts/chart70.xml"/><Relationship Id="rId4" Type="http://schemas.openxmlformats.org/officeDocument/2006/relationships/slide" Target="slide50.xml"/><Relationship Id="rId9" Type="http://schemas.openxmlformats.org/officeDocument/2006/relationships/chart" Target="../charts/chart6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73.xml"/><Relationship Id="rId7" Type="http://schemas.openxmlformats.org/officeDocument/2006/relationships/slide" Target="slide5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52.xml"/><Relationship Id="rId4" Type="http://schemas.openxmlformats.org/officeDocument/2006/relationships/chart" Target="../charts/chart7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5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52.xml"/><Relationship Id="rId7" Type="http://schemas.openxmlformats.org/officeDocument/2006/relationships/image" Target="../media/image11.png"/><Relationship Id="rId12" Type="http://schemas.openxmlformats.org/officeDocument/2006/relationships/chart" Target="../charts/chart7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78.xml"/><Relationship Id="rId5" Type="http://schemas.openxmlformats.org/officeDocument/2006/relationships/slide" Target="slide55.xml"/><Relationship Id="rId10" Type="http://schemas.openxmlformats.org/officeDocument/2006/relationships/chart" Target="../charts/chart77.xml"/><Relationship Id="rId4" Type="http://schemas.openxmlformats.org/officeDocument/2006/relationships/slide" Target="slide54.xml"/><Relationship Id="rId9" Type="http://schemas.openxmlformats.org/officeDocument/2006/relationships/chart" Target="../charts/chart7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84.xml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chart" Target="../charts/chart8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chart" Target="../charts/chart82.xml"/><Relationship Id="rId5" Type="http://schemas.openxmlformats.org/officeDocument/2006/relationships/image" Target="../media/image26.png"/><Relationship Id="rId10" Type="http://schemas.openxmlformats.org/officeDocument/2006/relationships/chart" Target="../charts/chart81.xml"/><Relationship Id="rId4" Type="http://schemas.openxmlformats.org/officeDocument/2006/relationships/image" Target="../media/image25.png"/><Relationship Id="rId9" Type="http://schemas.openxmlformats.org/officeDocument/2006/relationships/chart" Target="../charts/chart80.xml"/><Relationship Id="rId14" Type="http://schemas.openxmlformats.org/officeDocument/2006/relationships/chart" Target="../charts/chart8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86.xml"/><Relationship Id="rId7" Type="http://schemas.openxmlformats.org/officeDocument/2006/relationships/slide" Target="slide5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58.xml"/><Relationship Id="rId4" Type="http://schemas.openxmlformats.org/officeDocument/2006/relationships/chart" Target="../charts/char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8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58.xml"/><Relationship Id="rId7" Type="http://schemas.openxmlformats.org/officeDocument/2006/relationships/image" Target="../media/image11.png"/><Relationship Id="rId12" Type="http://schemas.openxmlformats.org/officeDocument/2006/relationships/chart" Target="../charts/chart9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91.xml"/><Relationship Id="rId5" Type="http://schemas.openxmlformats.org/officeDocument/2006/relationships/slide" Target="slide61.xml"/><Relationship Id="rId10" Type="http://schemas.openxmlformats.org/officeDocument/2006/relationships/chart" Target="../charts/chart90.xml"/><Relationship Id="rId4" Type="http://schemas.openxmlformats.org/officeDocument/2006/relationships/slide" Target="slide60.xml"/><Relationship Id="rId9" Type="http://schemas.openxmlformats.org/officeDocument/2006/relationships/chart" Target="../charts/chart8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93.xml"/><Relationship Id="rId7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5.xml"/><Relationship Id="rId5" Type="http://schemas.openxmlformats.org/officeDocument/2006/relationships/slide" Target="slide64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62.xml"/><Relationship Id="rId4" Type="http://schemas.openxmlformats.org/officeDocument/2006/relationships/chart" Target="../charts/chart9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5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62.xml"/><Relationship Id="rId7" Type="http://schemas.openxmlformats.org/officeDocument/2006/relationships/image" Target="../media/image11.png"/><Relationship Id="rId12" Type="http://schemas.openxmlformats.org/officeDocument/2006/relationships/chart" Target="../charts/chart9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98.xml"/><Relationship Id="rId5" Type="http://schemas.openxmlformats.org/officeDocument/2006/relationships/slide" Target="slide65.xml"/><Relationship Id="rId10" Type="http://schemas.openxmlformats.org/officeDocument/2006/relationships/chart" Target="../charts/chart97.xml"/><Relationship Id="rId4" Type="http://schemas.openxmlformats.org/officeDocument/2006/relationships/slide" Target="slide64.xml"/><Relationship Id="rId9" Type="http://schemas.openxmlformats.org/officeDocument/2006/relationships/chart" Target="../charts/chart9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00.xml"/><Relationship Id="rId7" Type="http://schemas.openxmlformats.org/officeDocument/2006/relationships/slide" Target="slide6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66.xml"/><Relationship Id="rId4" Type="http://schemas.openxmlformats.org/officeDocument/2006/relationships/chart" Target="../charts/chart10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2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66.xml"/><Relationship Id="rId7" Type="http://schemas.openxmlformats.org/officeDocument/2006/relationships/image" Target="../media/image11.png"/><Relationship Id="rId12" Type="http://schemas.openxmlformats.org/officeDocument/2006/relationships/chart" Target="../charts/chart10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105.xml"/><Relationship Id="rId5" Type="http://schemas.openxmlformats.org/officeDocument/2006/relationships/slide" Target="slide69.xml"/><Relationship Id="rId10" Type="http://schemas.openxmlformats.org/officeDocument/2006/relationships/chart" Target="../charts/chart104.xml"/><Relationship Id="rId4" Type="http://schemas.openxmlformats.org/officeDocument/2006/relationships/slide" Target="slide68.xml"/><Relationship Id="rId9" Type="http://schemas.openxmlformats.org/officeDocument/2006/relationships/chart" Target="../charts/chart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111.xml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chart" Target="../charts/chart110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chart" Target="../charts/chart109.xml"/><Relationship Id="rId5" Type="http://schemas.openxmlformats.org/officeDocument/2006/relationships/image" Target="../media/image26.png"/><Relationship Id="rId10" Type="http://schemas.openxmlformats.org/officeDocument/2006/relationships/chart" Target="../charts/chart108.xml"/><Relationship Id="rId4" Type="http://schemas.openxmlformats.org/officeDocument/2006/relationships/image" Target="../media/image25.png"/><Relationship Id="rId9" Type="http://schemas.openxmlformats.org/officeDocument/2006/relationships/chart" Target="../charts/chart107.xml"/><Relationship Id="rId14" Type="http://schemas.openxmlformats.org/officeDocument/2006/relationships/chart" Target="../charts/chart1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13.xml"/><Relationship Id="rId7" Type="http://schemas.openxmlformats.org/officeDocument/2006/relationships/slide" Target="slide7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5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72.xml"/><Relationship Id="rId4" Type="http://schemas.openxmlformats.org/officeDocument/2006/relationships/chart" Target="../charts/chart1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5.xml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72.xml"/><Relationship Id="rId7" Type="http://schemas.openxmlformats.org/officeDocument/2006/relationships/image" Target="../media/image11.png"/><Relationship Id="rId12" Type="http://schemas.openxmlformats.org/officeDocument/2006/relationships/chart" Target="../charts/chart11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118.xml"/><Relationship Id="rId5" Type="http://schemas.openxmlformats.org/officeDocument/2006/relationships/slide" Target="slide75.xml"/><Relationship Id="rId10" Type="http://schemas.openxmlformats.org/officeDocument/2006/relationships/chart" Target="../charts/chart117.xml"/><Relationship Id="rId4" Type="http://schemas.openxmlformats.org/officeDocument/2006/relationships/slide" Target="slide74.xml"/><Relationship Id="rId9" Type="http://schemas.openxmlformats.org/officeDocument/2006/relationships/chart" Target="../charts/chart11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20.xml"/><Relationship Id="rId7" Type="http://schemas.openxmlformats.org/officeDocument/2006/relationships/slide" Target="slide7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9.xml"/><Relationship Id="rId5" Type="http://schemas.openxmlformats.org/officeDocument/2006/relationships/slide" Target="slide78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76.xml"/><Relationship Id="rId4" Type="http://schemas.openxmlformats.org/officeDocument/2006/relationships/chart" Target="../charts/chart12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2.xml"/><Relationship Id="rId5" Type="http://schemas.openxmlformats.org/officeDocument/2006/relationships/slide" Target="slide79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76.xml"/><Relationship Id="rId7" Type="http://schemas.openxmlformats.org/officeDocument/2006/relationships/image" Target="../media/image11.png"/><Relationship Id="rId12" Type="http://schemas.openxmlformats.org/officeDocument/2006/relationships/chart" Target="../charts/chart126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125.xml"/><Relationship Id="rId5" Type="http://schemas.openxmlformats.org/officeDocument/2006/relationships/slide" Target="slide79.xml"/><Relationship Id="rId10" Type="http://schemas.openxmlformats.org/officeDocument/2006/relationships/chart" Target="../charts/chart124.xml"/><Relationship Id="rId4" Type="http://schemas.openxmlformats.org/officeDocument/2006/relationships/slide" Target="slide78.xml"/><Relationship Id="rId9" Type="http://schemas.openxmlformats.org/officeDocument/2006/relationships/chart" Target="../charts/char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27.xml"/><Relationship Id="rId7" Type="http://schemas.openxmlformats.org/officeDocument/2006/relationships/slide" Target="slide8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3.xml"/><Relationship Id="rId5" Type="http://schemas.openxmlformats.org/officeDocument/2006/relationships/slide" Target="slide82.xml"/><Relationship Id="rId4" Type="http://schemas.openxmlformats.org/officeDocument/2006/relationships/slide" Target="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80.xml"/><Relationship Id="rId4" Type="http://schemas.openxmlformats.org/officeDocument/2006/relationships/chart" Target="../charts/chart12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9.xml"/><Relationship Id="rId5" Type="http://schemas.openxmlformats.org/officeDocument/2006/relationships/slide" Target="slide83.xml"/><Relationship Id="rId4" Type="http://schemas.openxmlformats.org/officeDocument/2006/relationships/slide" Target="slide8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80.xml"/><Relationship Id="rId7" Type="http://schemas.openxmlformats.org/officeDocument/2006/relationships/image" Target="../media/image11.png"/><Relationship Id="rId12" Type="http://schemas.openxmlformats.org/officeDocument/2006/relationships/chart" Target="../charts/chart133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132.xml"/><Relationship Id="rId5" Type="http://schemas.openxmlformats.org/officeDocument/2006/relationships/slide" Target="slide83.xml"/><Relationship Id="rId10" Type="http://schemas.openxmlformats.org/officeDocument/2006/relationships/chart" Target="../charts/chart131.xml"/><Relationship Id="rId4" Type="http://schemas.openxmlformats.org/officeDocument/2006/relationships/slide" Target="slide82.xml"/><Relationship Id="rId9" Type="http://schemas.openxmlformats.org/officeDocument/2006/relationships/chart" Target="../charts/chart13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138.xml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chart" Target="../charts/chart13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chart" Target="../charts/chart136.xml"/><Relationship Id="rId5" Type="http://schemas.openxmlformats.org/officeDocument/2006/relationships/image" Target="../media/image26.png"/><Relationship Id="rId10" Type="http://schemas.openxmlformats.org/officeDocument/2006/relationships/chart" Target="../charts/chart135.xml"/><Relationship Id="rId4" Type="http://schemas.openxmlformats.org/officeDocument/2006/relationships/image" Target="../media/image25.png"/><Relationship Id="rId9" Type="http://schemas.openxmlformats.org/officeDocument/2006/relationships/chart" Target="../charts/chart134.xml"/><Relationship Id="rId14" Type="http://schemas.openxmlformats.org/officeDocument/2006/relationships/chart" Target="../charts/chart13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40.xml"/><Relationship Id="rId7" Type="http://schemas.openxmlformats.org/officeDocument/2006/relationships/slide" Target="slide8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9.xml"/><Relationship Id="rId5" Type="http://schemas.openxmlformats.org/officeDocument/2006/relationships/slide" Target="slide88.xml"/><Relationship Id="rId4" Type="http://schemas.openxmlformats.org/officeDocument/2006/relationships/slide" Target="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1.xml"/><Relationship Id="rId5" Type="http://schemas.openxmlformats.org/officeDocument/2006/relationships/image" Target="../media/image15.png"/><Relationship Id="rId4" Type="http://schemas.openxmlformats.org/officeDocument/2006/relationships/slide" Target="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2.xml"/><Relationship Id="rId5" Type="http://schemas.openxmlformats.org/officeDocument/2006/relationships/slide" Target="slide89.xml"/><Relationship Id="rId4" Type="http://schemas.openxmlformats.org/officeDocument/2006/relationships/slide" Target="slide88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86.xml"/><Relationship Id="rId7" Type="http://schemas.openxmlformats.org/officeDocument/2006/relationships/image" Target="../media/image11.png"/><Relationship Id="rId12" Type="http://schemas.openxmlformats.org/officeDocument/2006/relationships/chart" Target="../charts/chart146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145.xml"/><Relationship Id="rId5" Type="http://schemas.openxmlformats.org/officeDocument/2006/relationships/slide" Target="slide89.xml"/><Relationship Id="rId10" Type="http://schemas.openxmlformats.org/officeDocument/2006/relationships/chart" Target="../charts/chart144.xml"/><Relationship Id="rId4" Type="http://schemas.openxmlformats.org/officeDocument/2006/relationships/slide" Target="slide88.xml"/><Relationship Id="rId9" Type="http://schemas.openxmlformats.org/officeDocument/2006/relationships/chart" Target="../charts/chart1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47.xml"/><Relationship Id="rId7" Type="http://schemas.openxmlformats.org/officeDocument/2006/relationships/slide" Target="slide9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slide" Target="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8.xml"/><Relationship Id="rId5" Type="http://schemas.openxmlformats.org/officeDocument/2006/relationships/image" Target="../media/image15.png"/><Relationship Id="rId4" Type="http://schemas.openxmlformats.org/officeDocument/2006/relationships/slide" Target="slide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9.xml"/><Relationship Id="rId5" Type="http://schemas.openxmlformats.org/officeDocument/2006/relationships/slide" Target="slide93.xml"/><Relationship Id="rId4" Type="http://schemas.openxmlformats.org/officeDocument/2006/relationships/slide" Target="slide9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90.xml"/><Relationship Id="rId7" Type="http://schemas.openxmlformats.org/officeDocument/2006/relationships/image" Target="../media/image11.png"/><Relationship Id="rId12" Type="http://schemas.openxmlformats.org/officeDocument/2006/relationships/chart" Target="../charts/chart153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152.xml"/><Relationship Id="rId5" Type="http://schemas.openxmlformats.org/officeDocument/2006/relationships/slide" Target="slide93.xml"/><Relationship Id="rId10" Type="http://schemas.openxmlformats.org/officeDocument/2006/relationships/chart" Target="../charts/chart151.xml"/><Relationship Id="rId4" Type="http://schemas.openxmlformats.org/officeDocument/2006/relationships/slide" Target="slide92.xml"/><Relationship Id="rId9" Type="http://schemas.openxmlformats.org/officeDocument/2006/relationships/chart" Target="../charts/chart150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54.xml"/><Relationship Id="rId7" Type="http://schemas.openxmlformats.org/officeDocument/2006/relationships/slide" Target="slide95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7.xml"/><Relationship Id="rId5" Type="http://schemas.openxmlformats.org/officeDocument/2006/relationships/slide" Target="slide96.xml"/><Relationship Id="rId4" Type="http://schemas.openxmlformats.org/officeDocument/2006/relationships/slide" Target="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5.xml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6.xml"/><Relationship Id="rId5" Type="http://schemas.openxmlformats.org/officeDocument/2006/relationships/slide" Target="slide97.xml"/><Relationship Id="rId4" Type="http://schemas.openxmlformats.org/officeDocument/2006/relationships/slide" Target="slide96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slide" Target="slide94.xml"/><Relationship Id="rId7" Type="http://schemas.openxmlformats.org/officeDocument/2006/relationships/image" Target="../media/image11.png"/><Relationship Id="rId12" Type="http://schemas.openxmlformats.org/officeDocument/2006/relationships/chart" Target="../charts/chart16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hart" Target="../charts/chart159.xml"/><Relationship Id="rId5" Type="http://schemas.openxmlformats.org/officeDocument/2006/relationships/slide" Target="slide97.xml"/><Relationship Id="rId10" Type="http://schemas.openxmlformats.org/officeDocument/2006/relationships/chart" Target="../charts/chart158.xml"/><Relationship Id="rId4" Type="http://schemas.openxmlformats.org/officeDocument/2006/relationships/slide" Target="slide96.xml"/><Relationship Id="rId9" Type="http://schemas.openxmlformats.org/officeDocument/2006/relationships/chart" Target="../charts/chart15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165.xml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chart" Target="../charts/chart164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chart" Target="../charts/chart163.xml"/><Relationship Id="rId5" Type="http://schemas.openxmlformats.org/officeDocument/2006/relationships/image" Target="../media/image26.png"/><Relationship Id="rId10" Type="http://schemas.openxmlformats.org/officeDocument/2006/relationships/chart" Target="../charts/chart162.xml"/><Relationship Id="rId4" Type="http://schemas.openxmlformats.org/officeDocument/2006/relationships/image" Target="../media/image25.png"/><Relationship Id="rId9" Type="http://schemas.openxmlformats.org/officeDocument/2006/relationships/chart" Target="../charts/chart161.xml"/><Relationship Id="rId14" Type="http://schemas.openxmlformats.org/officeDocument/2006/relationships/chart" Target="../charts/chart16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0.xml"/><Relationship Id="rId4" Type="http://schemas.openxmlformats.org/officeDocument/2006/relationships/chart" Target="../charts/char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69" y="-2"/>
            <a:ext cx="10275831" cy="6848171"/>
          </a:xfrm>
          <a:prstGeom prst="rect">
            <a:avLst/>
          </a:prstGeom>
        </p:spPr>
      </p:pic>
      <p:sp>
        <p:nvSpPr>
          <p:cNvPr id="7" name="Triângulo Retângulo 6"/>
          <p:cNvSpPr/>
          <p:nvPr/>
        </p:nvSpPr>
        <p:spPr>
          <a:xfrm>
            <a:off x="4152122" y="-2"/>
            <a:ext cx="2883159" cy="6864798"/>
          </a:xfrm>
          <a:prstGeom prst="rtTriangle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4757" y="-1"/>
            <a:ext cx="4156879" cy="6864797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578" y="6367549"/>
            <a:ext cx="861112" cy="48062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0" y="1090457"/>
            <a:ext cx="989701" cy="523739"/>
          </a:xfrm>
          <a:prstGeom prst="rect">
            <a:avLst/>
          </a:prstGeom>
        </p:spPr>
      </p:pic>
      <p:cxnSp>
        <p:nvCxnSpPr>
          <p:cNvPr id="4" name="Conector reto 3"/>
          <p:cNvCxnSpPr>
            <a:stCxn id="7" idx="4"/>
          </p:cNvCxnSpPr>
          <p:nvPr/>
        </p:nvCxnSpPr>
        <p:spPr>
          <a:xfrm flipH="1" flipV="1">
            <a:off x="4152122" y="-16629"/>
            <a:ext cx="2883159" cy="6881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33004" y="6118167"/>
            <a:ext cx="427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Janeiro de 2020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33003" y="2952885"/>
            <a:ext cx="512013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Pesquisa de Satisfação, Aplicabilidade e Efetividade</a:t>
            </a:r>
          </a:p>
          <a:p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SAE </a:t>
            </a:r>
            <a:r>
              <a:rPr lang="pt-BR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  <a:p>
            <a:endParaRPr lang="pt-BR" sz="1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900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9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CONSOLIDADOS</a:t>
            </a:r>
          </a:p>
        </p:txBody>
      </p:sp>
    </p:spTree>
    <p:extLst>
      <p:ext uri="{BB962C8B-B14F-4D97-AF65-F5344CB8AC3E}">
        <p14:creationId xmlns:p14="http://schemas.microsoft.com/office/powerpoint/2010/main" val="183079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HISTÓRICO -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APLICABILIDADE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" action="ppaction://hlinkshowjump?jump=previousslide"/>
          </p:cNvPr>
          <p:cNvSpPr/>
          <p:nvPr/>
        </p:nvSpPr>
        <p:spPr>
          <a:xfrm>
            <a:off x="2095" y="563584"/>
            <a:ext cx="3505541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aplicabilidade por serviço</a:t>
            </a:r>
            <a:endParaRPr lang="pt-BR" sz="1200" i="1" dirty="0"/>
          </a:p>
        </p:txBody>
      </p:sp>
      <p:sp>
        <p:nvSpPr>
          <p:cNvPr id="23" name="Retângulo 22">
            <a:hlinkClick r:id="" action="ppaction://noaction"/>
          </p:cNvPr>
          <p:cNvSpPr/>
          <p:nvPr/>
        </p:nvSpPr>
        <p:spPr>
          <a:xfrm>
            <a:off x="3522297" y="563584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86572725"/>
              </p:ext>
            </p:extLst>
          </p:nvPr>
        </p:nvGraphicFramePr>
        <p:xfrm>
          <a:off x="606582" y="1343025"/>
          <a:ext cx="11271564" cy="488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Conector reto 16"/>
          <p:cNvCxnSpPr/>
          <p:nvPr/>
        </p:nvCxnSpPr>
        <p:spPr>
          <a:xfrm flipV="1">
            <a:off x="7035866" y="57114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COMO FICOU SABENDO DOS SERVIÇOS OU EVENTOS DO SEBRAE?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Q9. Como você conheceu ou ficou sabendo dos serviços ou eventos promovidos pelo Sebrae?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1582487" y="550052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5568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03139"/>
              </p:ext>
            </p:extLst>
          </p:nvPr>
        </p:nvGraphicFramePr>
        <p:xfrm>
          <a:off x="922713" y="1626360"/>
          <a:ext cx="10731224" cy="4622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332">
                  <a:extLst>
                    <a:ext uri="{9D8B030D-6E8A-4147-A177-3AD203B41FA5}">
                      <a16:colId xmlns:a16="http://schemas.microsoft.com/office/drawing/2014/main" val="2972703568"/>
                    </a:ext>
                  </a:extLst>
                </a:gridCol>
                <a:gridCol w="1524223">
                  <a:extLst>
                    <a:ext uri="{9D8B030D-6E8A-4147-A177-3AD203B41FA5}">
                      <a16:colId xmlns:a16="http://schemas.microsoft.com/office/drawing/2014/main" val="1982320506"/>
                    </a:ext>
                  </a:extLst>
                </a:gridCol>
                <a:gridCol w="1524223">
                  <a:extLst>
                    <a:ext uri="{9D8B030D-6E8A-4147-A177-3AD203B41FA5}">
                      <a16:colId xmlns:a16="http://schemas.microsoft.com/office/drawing/2014/main" val="2265794224"/>
                    </a:ext>
                  </a:extLst>
                </a:gridCol>
                <a:gridCol w="1524223">
                  <a:extLst>
                    <a:ext uri="{9D8B030D-6E8A-4147-A177-3AD203B41FA5}">
                      <a16:colId xmlns:a16="http://schemas.microsoft.com/office/drawing/2014/main" val="2787999650"/>
                    </a:ext>
                  </a:extLst>
                </a:gridCol>
                <a:gridCol w="1524223">
                  <a:extLst>
                    <a:ext uri="{9D8B030D-6E8A-4147-A177-3AD203B41FA5}">
                      <a16:colId xmlns:a16="http://schemas.microsoft.com/office/drawing/2014/main" val="2493260466"/>
                    </a:ext>
                  </a:extLst>
                </a:gridCol>
              </a:tblGrid>
              <a:tr h="66041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EPP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Pessoa</a:t>
                      </a:r>
                      <a:r>
                        <a:rPr lang="pt-BR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Física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46151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Vi a propaganda na TV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38821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Procurei na Internet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20389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Fiquei sabendo por meio de outra instituição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90911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Fui indicado por um amigo ou parente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40693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Fui ao Sebrae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56173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Uma pessoa do Sebrae veio à minha empresa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92486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Recebi convite por e-mail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82242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Liguei para o Sebrae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48591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Alguém do Sebrae me ligou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61150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Ouvi no rádio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956383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Outro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65252"/>
                  </a:ext>
                </a:extLst>
              </a:tr>
              <a:tr h="330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Não soube responder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48402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172305" y="6596619"/>
            <a:ext cx="101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30.890</a:t>
            </a:r>
          </a:p>
        </p:txBody>
      </p:sp>
    </p:spTree>
    <p:extLst>
      <p:ext uri="{BB962C8B-B14F-4D97-AF65-F5344CB8AC3E}">
        <p14:creationId xmlns:p14="http://schemas.microsoft.com/office/powerpoint/2010/main" val="12194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-23425"/>
            <a:ext cx="12196757" cy="6881425"/>
            <a:chOff x="0" y="-23425"/>
            <a:chExt cx="12196757" cy="688142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chemeClr val="accent6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0926" y="-6798"/>
              <a:ext cx="10275831" cy="6848171"/>
            </a:xfrm>
            <a:prstGeom prst="rect">
              <a:avLst/>
            </a:prstGeom>
          </p:spPr>
        </p:pic>
        <p:sp>
          <p:nvSpPr>
            <p:cNvPr id="11" name="Triângulo Retângulo 10"/>
            <p:cNvSpPr/>
            <p:nvPr/>
          </p:nvSpPr>
          <p:spPr>
            <a:xfrm>
              <a:off x="4156879" y="-6798"/>
              <a:ext cx="2883159" cy="6864798"/>
            </a:xfrm>
            <a:prstGeom prst="rtTriangle">
              <a:avLst/>
            </a:prstGeom>
            <a:solidFill>
              <a:srgbClr val="027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0" y="-6797"/>
              <a:ext cx="4156879" cy="6864797"/>
            </a:xfrm>
            <a:prstGeom prst="rect">
              <a:avLst/>
            </a:prstGeom>
            <a:solidFill>
              <a:srgbClr val="027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3" name="Conector reto 12"/>
            <p:cNvCxnSpPr>
              <a:stCxn id="11" idx="4"/>
            </p:cNvCxnSpPr>
            <p:nvPr/>
          </p:nvCxnSpPr>
          <p:spPr>
            <a:xfrm flipH="1" flipV="1">
              <a:off x="4156879" y="-23425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03073" y="2675501"/>
              <a:ext cx="6417087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CLIENTES EM POTENCIAL</a:t>
              </a:r>
            </a:p>
            <a:p>
              <a:endParaRPr lang="pt-BR" sz="5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pt-BR" sz="1500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(Nunca atendidos pelo SEBRAE)</a:t>
              </a:r>
            </a:p>
            <a:p>
              <a:endPara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pt-BR" sz="45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SAE</a:t>
              </a:r>
            </a:p>
            <a:p>
              <a:r>
                <a:rPr lang="pt-BR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Satisfação, Aplicabilidade e Efetividade</a:t>
              </a:r>
            </a:p>
            <a:p>
              <a:endParaRPr lang="pt-BR" sz="1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pt-BR" sz="900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11374056" y="6446478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20246" y="641762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08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JÁ OUVIU FALAR DO SEBRAE? – Clientes em Potencial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tângulo 39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C1. O(a) Sr.(a) já ouviu falar sobre o SEBRAE ou está ouvindo este nome pela primeira vez?</a:t>
            </a:r>
            <a:endParaRPr lang="pt-BR" sz="1200" i="1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024029963"/>
              </p:ext>
            </p:extLst>
          </p:nvPr>
        </p:nvGraphicFramePr>
        <p:xfrm>
          <a:off x="540089" y="2523744"/>
          <a:ext cx="11136799" cy="384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1.397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0089" y="1221971"/>
            <a:ext cx="1061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Apesar de nunca terem sido atendidos pelo Sebrae, mais de 95% dos entrevistados afirmaram que conhecem ou já ouviram falar da instituição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22554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JÁ OUVIU FALAR DO SEBRAE? - % “sim”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C1. O(a) Sr.(a) já ouviu falar sobre o SEBRAE ou está ouvindo este nome pela primeira vez?</a:t>
            </a:r>
            <a:endParaRPr lang="pt-BR" sz="1200" i="1" dirty="0"/>
          </a:p>
        </p:txBody>
      </p:sp>
      <p:sp>
        <p:nvSpPr>
          <p:cNvPr id="100" name="CaixaDeTexto 99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1.397</a:t>
            </a:r>
          </a:p>
        </p:txBody>
      </p:sp>
      <p:graphicFrame>
        <p:nvGraphicFramePr>
          <p:cNvPr id="101" name="Gráfico 100"/>
          <p:cNvGraphicFramePr/>
          <p:nvPr>
            <p:extLst>
              <p:ext uri="{D42A27DB-BD31-4B8C-83A1-F6EECF244321}">
                <p14:modId xmlns:p14="http://schemas.microsoft.com/office/powerpoint/2010/main" val="4150553470"/>
              </p:ext>
            </p:extLst>
          </p:nvPr>
        </p:nvGraphicFramePr>
        <p:xfrm>
          <a:off x="83976" y="1558212"/>
          <a:ext cx="11999167" cy="469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985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1" grpId="0">
        <p:bldAsOne/>
      </p:bldGraphic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JÁ OUVIU FALAR DO SEBRAE? – Clientes em Potencial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C1. O(a) Sr.(a) já ouviu falar sobre o SEBRAE ou está ouvindo este nome pela primeira vez?</a:t>
            </a:r>
            <a:endParaRPr lang="pt-BR" sz="1200" i="1" dirty="0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301696851"/>
              </p:ext>
            </p:extLst>
          </p:nvPr>
        </p:nvGraphicFramePr>
        <p:xfrm>
          <a:off x="818607" y="1457325"/>
          <a:ext cx="10502536" cy="48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1.397</a:t>
            </a:r>
          </a:p>
        </p:txBody>
      </p:sp>
    </p:spTree>
    <p:extLst>
      <p:ext uri="{BB962C8B-B14F-4D97-AF65-F5344CB8AC3E}">
        <p14:creationId xmlns:p14="http://schemas.microsoft.com/office/powerpoint/2010/main" val="15078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2020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tângulo 37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C2. Planeja ir ao SEBRAE no próximo ano (2020)?</a:t>
            </a:r>
            <a:endParaRPr lang="pt-BR" sz="1200" i="1" dirty="0"/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3130000718"/>
              </p:ext>
            </p:extLst>
          </p:nvPr>
        </p:nvGraphicFramePr>
        <p:xfrm>
          <a:off x="780714" y="1429345"/>
          <a:ext cx="10690383" cy="470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1235447" y="6596619"/>
            <a:ext cx="95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1.284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4522123" y="1513519"/>
            <a:ext cx="4940484" cy="1249136"/>
            <a:chOff x="4114800" y="1513519"/>
            <a:chExt cx="4940484" cy="1249136"/>
          </a:xfrm>
        </p:grpSpPr>
        <p:sp>
          <p:nvSpPr>
            <p:cNvPr id="28" name="Retângulo 27">
              <a:hlinkClick r:id="rId7" action="ppaction://hlinksldjump"/>
            </p:cNvPr>
            <p:cNvSpPr/>
            <p:nvPr/>
          </p:nvSpPr>
          <p:spPr>
            <a:xfrm>
              <a:off x="5132508" y="1513519"/>
              <a:ext cx="3922776" cy="658368"/>
            </a:xfrm>
            <a:prstGeom prst="rect">
              <a:avLst/>
            </a:prstGeom>
            <a:solidFill>
              <a:srgbClr val="CA6A68"/>
            </a:solidFill>
            <a:ln>
              <a:solidFill>
                <a:srgbClr val="CA6A6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Por quê não pretende?</a:t>
              </a:r>
            </a:p>
          </p:txBody>
        </p:sp>
        <p:cxnSp>
          <p:nvCxnSpPr>
            <p:cNvPr id="29" name="Conector Angulado 28"/>
            <p:cNvCxnSpPr/>
            <p:nvPr/>
          </p:nvCxnSpPr>
          <p:spPr>
            <a:xfrm flipV="1">
              <a:off x="4114800" y="1789889"/>
              <a:ext cx="1167319" cy="972766"/>
            </a:xfrm>
            <a:prstGeom prst="bentConnector3">
              <a:avLst/>
            </a:prstGeom>
            <a:ln>
              <a:solidFill>
                <a:srgbClr val="CA6A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6089383" y="3644432"/>
            <a:ext cx="489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Entre os entrevistados que nunca foram atendidos pelo Sebrae, 32,1% pretendem procurar a Instituição em 2020.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43" y="2079964"/>
            <a:ext cx="538508" cy="5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MOTIVOS PARA NÃO BUSCAR O SEBRAE EM 2020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C3. Por que não planeja ir ao Sebrae?</a:t>
            </a:r>
            <a:endParaRPr lang="pt-BR" sz="1200" i="1" dirty="0"/>
          </a:p>
        </p:txBody>
      </p:sp>
      <p:cxnSp>
        <p:nvCxnSpPr>
          <p:cNvPr id="37" name="Conector reto 3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tângulo 37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557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38461081"/>
              </p:ext>
            </p:extLst>
          </p:nvPr>
        </p:nvGraphicFramePr>
        <p:xfrm>
          <a:off x="401216" y="2267501"/>
          <a:ext cx="11383347" cy="419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692251" y="1342216"/>
            <a:ext cx="8543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Dentre os entrevistados que nunca foram atendidos e não pretendem ir ao Sebrae em 2019, 64,3% disseram que não veem necessidade ou não tem interesse nos serviços oferecidos.</a:t>
            </a:r>
          </a:p>
        </p:txBody>
      </p:sp>
      <p:pic>
        <p:nvPicPr>
          <p:cNvPr id="19" name="Imagem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2020 - % “sim”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C2. Planeja ir ao SEBRAE no próximo ano (2020)?</a:t>
            </a:r>
            <a:endParaRPr lang="pt-BR" sz="1200" i="1" dirty="0"/>
          </a:p>
        </p:txBody>
      </p:sp>
      <p:sp>
        <p:nvSpPr>
          <p:cNvPr id="100" name="CaixaDeTexto 99"/>
          <p:cNvSpPr txBox="1"/>
          <p:nvPr/>
        </p:nvSpPr>
        <p:spPr>
          <a:xfrm>
            <a:off x="11206263" y="6596619"/>
            <a:ext cx="983533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1.284</a:t>
            </a:r>
          </a:p>
        </p:txBody>
      </p:sp>
      <p:graphicFrame>
        <p:nvGraphicFramePr>
          <p:cNvPr id="101" name="Gráfico 100"/>
          <p:cNvGraphicFramePr/>
          <p:nvPr>
            <p:extLst>
              <p:ext uri="{D42A27DB-BD31-4B8C-83A1-F6EECF244321}">
                <p14:modId xmlns:p14="http://schemas.microsoft.com/office/powerpoint/2010/main" val="434092032"/>
              </p:ext>
            </p:extLst>
          </p:nvPr>
        </p:nvGraphicFramePr>
        <p:xfrm>
          <a:off x="233983" y="1435714"/>
          <a:ext cx="11665296" cy="481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28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1" grpId="0">
        <p:bldAsOne/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2020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C2. Planeja ir ao SEBRAE no próximo ano (2020)?</a:t>
            </a:r>
            <a:endParaRPr lang="pt-BR" sz="1200" i="1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005478523"/>
              </p:ext>
            </p:extLst>
          </p:nvPr>
        </p:nvGraphicFramePr>
        <p:xfrm>
          <a:off x="847898" y="1435714"/>
          <a:ext cx="10532226" cy="516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1196536" y="6581065"/>
            <a:ext cx="980024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1.284</a:t>
            </a:r>
          </a:p>
        </p:txBody>
      </p:sp>
    </p:spTree>
    <p:extLst>
      <p:ext uri="{BB962C8B-B14F-4D97-AF65-F5344CB8AC3E}">
        <p14:creationId xmlns:p14="http://schemas.microsoft.com/office/powerpoint/2010/main" val="38305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-23425"/>
            <a:ext cx="12196757" cy="6881425"/>
            <a:chOff x="0" y="-23425"/>
            <a:chExt cx="12196757" cy="688142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chemeClr val="accent6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0926" y="-6798"/>
              <a:ext cx="10275831" cy="6848171"/>
            </a:xfrm>
            <a:prstGeom prst="rect">
              <a:avLst/>
            </a:prstGeom>
          </p:spPr>
        </p:pic>
        <p:sp>
          <p:nvSpPr>
            <p:cNvPr id="11" name="Triângulo Retângulo 10"/>
            <p:cNvSpPr/>
            <p:nvPr/>
          </p:nvSpPr>
          <p:spPr>
            <a:xfrm>
              <a:off x="4156879" y="-6798"/>
              <a:ext cx="2883159" cy="6864798"/>
            </a:xfrm>
            <a:prstGeom prst="rtTriangle">
              <a:avLst/>
            </a:prstGeom>
            <a:solidFill>
              <a:srgbClr val="027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0" y="-6797"/>
              <a:ext cx="4156879" cy="6864797"/>
            </a:xfrm>
            <a:prstGeom prst="rect">
              <a:avLst/>
            </a:prstGeom>
            <a:solidFill>
              <a:srgbClr val="027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3" name="Conector reto 12"/>
            <p:cNvCxnSpPr>
              <a:stCxn id="11" idx="4"/>
            </p:cNvCxnSpPr>
            <p:nvPr/>
          </p:nvCxnSpPr>
          <p:spPr>
            <a:xfrm flipH="1" flipV="1">
              <a:off x="4156879" y="-23425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196853" y="5426354"/>
              <a:ext cx="641708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Considerações Finais</a:t>
              </a:r>
            </a:p>
          </p:txBody>
        </p:sp>
      </p:grp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11374056" y="6446478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20246" y="641762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HISTÓRICO -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EFETIVIDADE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992" y="559123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efetividade com os serviços do Sebrae</a:t>
            </a:r>
            <a:endParaRPr lang="pt-BR" sz="1200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70250794"/>
              </p:ext>
            </p:extLst>
          </p:nvPr>
        </p:nvGraphicFramePr>
        <p:xfrm>
          <a:off x="542925" y="1557196"/>
          <a:ext cx="11108960" cy="420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Conector reto 20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" action="ppaction://hlinkshowjump?jump=nextslide"/>
          </p:cNvPr>
          <p:cNvSpPr/>
          <p:nvPr/>
        </p:nvSpPr>
        <p:spPr>
          <a:xfrm>
            <a:off x="3531350" y="559123"/>
            <a:ext cx="3505541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POR SERVIÇO</a:t>
            </a:r>
          </a:p>
        </p:txBody>
      </p:sp>
      <p:cxnSp>
        <p:nvCxnSpPr>
          <p:cNvPr id="57" name="Conector reto 56">
            <a:hlinkClick r:id="" action="ppaction://noaction"/>
          </p:cNvPr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7023971" y="55447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33" name="Retângulo 32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HISTÓRICO –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RECOMENDAÇÃO SEBRAE (NPS)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" action="ppaction://hlinkshowjump?jump=previousslide"/>
          </p:cNvPr>
          <p:cNvSpPr/>
          <p:nvPr/>
        </p:nvSpPr>
        <p:spPr>
          <a:xfrm>
            <a:off x="992" y="559123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RECOMENDAÇÃO GERAL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513968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Gráfico 47"/>
          <p:cNvGraphicFramePr/>
          <p:nvPr/>
        </p:nvGraphicFramePr>
        <p:xfrm>
          <a:off x="542925" y="1557196"/>
          <a:ext cx="11108960" cy="420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0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Agrupar 2058"/>
          <p:cNvGrpSpPr/>
          <p:nvPr/>
        </p:nvGrpSpPr>
        <p:grpSpPr>
          <a:xfrm>
            <a:off x="-1" y="99751"/>
            <a:ext cx="12192001" cy="6758249"/>
            <a:chOff x="-1" y="99751"/>
            <a:chExt cx="12192001" cy="6758249"/>
          </a:xfrm>
        </p:grpSpPr>
        <p:sp>
          <p:nvSpPr>
            <p:cNvPr id="27" name="Retângulo 26"/>
            <p:cNvSpPr/>
            <p:nvPr/>
          </p:nvSpPr>
          <p:spPr>
            <a:xfrm rot="16200000" flipV="1">
              <a:off x="-843743" y="2024149"/>
              <a:ext cx="5885411" cy="37822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Arredondar Retângulo no Mesmo Canto Lateral 43"/>
            <p:cNvSpPr/>
            <p:nvPr/>
          </p:nvSpPr>
          <p:spPr>
            <a:xfrm rot="5400000">
              <a:off x="1640449" y="1976817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Arredondar Retângulo no Mesmo Canto Lateral 44"/>
            <p:cNvSpPr/>
            <p:nvPr/>
          </p:nvSpPr>
          <p:spPr>
            <a:xfrm rot="5400000">
              <a:off x="1660068" y="2719080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Arredondar Retângulo no Mesmo Canto Lateral 45"/>
            <p:cNvSpPr/>
            <p:nvPr/>
          </p:nvSpPr>
          <p:spPr>
            <a:xfrm rot="5400000">
              <a:off x="1650199" y="3461719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 rot="16200000" flipV="1">
              <a:off x="3123046" y="2024147"/>
              <a:ext cx="5885411" cy="3782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 rot="16200000" flipV="1">
              <a:off x="7040218" y="2024147"/>
              <a:ext cx="5885411" cy="3782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73077" y="3463623"/>
              <a:ext cx="1959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CONSULTORIAS E CLÍNICA TECNOLÓGICA 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003896" y="4263771"/>
              <a:ext cx="2369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i="1" dirty="0">
                  <a:solidFill>
                    <a:srgbClr val="D29500"/>
                  </a:solidFill>
                </a:rPr>
                <a:t>FEIRAS, RODADA DE NEGÓCIOS, MISSÃO/CARAVANA 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003896" y="5006034"/>
              <a:ext cx="2188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ORIENTAÇÃO TÉCNICA/ GARANTIA FAMPE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77" y="3479144"/>
              <a:ext cx="468000" cy="46800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77" y="4251794"/>
              <a:ext cx="468000" cy="468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77" y="4994245"/>
              <a:ext cx="468000" cy="468000"/>
            </a:xfrm>
            <a:prstGeom prst="rect">
              <a:avLst/>
            </a:prstGeom>
          </p:spPr>
        </p:pic>
        <p:grpSp>
          <p:nvGrpSpPr>
            <p:cNvPr id="16" name="Agrupar 15"/>
            <p:cNvGrpSpPr/>
            <p:nvPr/>
          </p:nvGrpSpPr>
          <p:grpSpPr>
            <a:xfrm>
              <a:off x="-1" y="99751"/>
              <a:ext cx="11396753" cy="641944"/>
              <a:chOff x="-1" y="-5"/>
              <a:chExt cx="11396753" cy="641944"/>
            </a:xfrm>
          </p:grpSpPr>
          <p:sp>
            <p:nvSpPr>
              <p:cNvPr id="15" name="Retângulo 14"/>
              <p:cNvSpPr/>
              <p:nvPr/>
            </p:nvSpPr>
            <p:spPr>
              <a:xfrm rot="16200000" flipV="1">
                <a:off x="2817535" y="-1554965"/>
                <a:ext cx="590205" cy="3700125"/>
              </a:xfrm>
              <a:prstGeom prst="rect">
                <a:avLst/>
              </a:prstGeom>
              <a:solidFill>
                <a:srgbClr val="03A5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/>
              <p:cNvSpPr/>
              <p:nvPr/>
            </p:nvSpPr>
            <p:spPr>
              <a:xfrm rot="16200000" flipV="1">
                <a:off x="2205473" y="-1851139"/>
                <a:ext cx="590205" cy="42924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" name="Retângulo 1"/>
              <p:cNvSpPr/>
              <p:nvPr/>
            </p:nvSpPr>
            <p:spPr>
              <a:xfrm rot="16200000" flipV="1">
                <a:off x="1974273" y="-1974275"/>
                <a:ext cx="590204" cy="4538752"/>
              </a:xfrm>
              <a:prstGeom prst="rect">
                <a:avLst/>
              </a:prstGeom>
              <a:solidFill>
                <a:srgbClr val="027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CaixaDeTexto 2"/>
              <p:cNvSpPr txBox="1"/>
              <p:nvPr/>
            </p:nvSpPr>
            <p:spPr>
              <a:xfrm>
                <a:off x="4962700" y="10997"/>
                <a:ext cx="6434052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500" dirty="0">
                    <a:solidFill>
                      <a:srgbClr val="03A59D"/>
                    </a:solidFill>
                    <a:latin typeface="Impact" panose="020B0806030902050204" pitchFamily="34" charset="0"/>
                  </a:rPr>
                  <a:t>SÍNTESE DOS RESULTADOS SAE 2019</a:t>
                </a:r>
              </a:p>
            </p:txBody>
          </p:sp>
        </p:grpSp>
        <p:sp>
          <p:nvSpPr>
            <p:cNvPr id="30" name="CaixaDeTexto 29"/>
            <p:cNvSpPr txBox="1"/>
            <p:nvPr/>
          </p:nvSpPr>
          <p:spPr>
            <a:xfrm>
              <a:off x="227969" y="1072096"/>
              <a:ext cx="367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Satisfação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183778" y="1061111"/>
              <a:ext cx="367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Aplicabilidade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8111930" y="1072096"/>
              <a:ext cx="3678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000" dirty="0">
                  <a:solidFill>
                    <a:schemeClr val="accent6"/>
                  </a:solidFill>
                  <a:latin typeface="Impact" panose="020B0806030902050204" pitchFamily="34" charset="0"/>
                </a:rPr>
                <a:t>Efetividade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482291" y="1038005"/>
              <a:ext cx="1156086" cy="754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MÉDIA GERAL</a:t>
              </a:r>
            </a:p>
            <a:p>
              <a:pPr algn="ctr"/>
              <a:r>
                <a:rPr lang="pt-BR" sz="30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9,2</a:t>
              </a:r>
              <a:endParaRPr lang="pt-BR" sz="3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728812" y="1038005"/>
              <a:ext cx="1156086" cy="754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MÉDIA GERAL</a:t>
              </a:r>
            </a:p>
            <a:p>
              <a:pPr algn="ctr"/>
              <a:r>
                <a:rPr lang="pt-BR" sz="30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8,3</a:t>
              </a:r>
              <a:endParaRPr lang="pt-BR" sz="3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10365387" y="1038005"/>
              <a:ext cx="1156086" cy="754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pt-BR" sz="1300" b="1" dirty="0">
                  <a:solidFill>
                    <a:schemeClr val="accent6">
                      <a:lumMod val="50000"/>
                    </a:schemeClr>
                  </a:solidFill>
                </a:rPr>
                <a:t>MÉDIA GERAL</a:t>
              </a:r>
            </a:p>
            <a:p>
              <a:pPr algn="ctr"/>
              <a:r>
                <a:rPr lang="pt-BR" sz="30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8,1</a:t>
              </a:r>
              <a:endParaRPr lang="pt-BR" sz="3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" name="Arredondar Retângulo no Mesmo Canto Lateral 41"/>
            <p:cNvSpPr/>
            <p:nvPr/>
          </p:nvSpPr>
          <p:spPr>
            <a:xfrm rot="5400000">
              <a:off x="1650341" y="489212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011719" y="2068772"/>
              <a:ext cx="180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CURSOS PRESENCIAIS E À DISTÂNCIA</a:t>
              </a:r>
              <a:endParaRPr lang="pt-BR" sz="1300" b="1" i="1" dirty="0">
                <a:solidFill>
                  <a:srgbClr val="D59700"/>
                </a:solidFill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719" y="2006254"/>
              <a:ext cx="468000" cy="468000"/>
            </a:xfrm>
            <a:prstGeom prst="rect">
              <a:avLst/>
            </a:prstGeom>
          </p:spPr>
        </p:pic>
        <p:sp>
          <p:nvSpPr>
            <p:cNvPr id="43" name="Arredondar Retângulo no Mesmo Canto Lateral 42"/>
            <p:cNvSpPr/>
            <p:nvPr/>
          </p:nvSpPr>
          <p:spPr>
            <a:xfrm rot="5400000">
              <a:off x="1650341" y="1225865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973077" y="2786319"/>
              <a:ext cx="2148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29500"/>
                  </a:solidFill>
                </a:rPr>
                <a:t>PALESTRAS, SEMINARIOS OFICINAS </a:t>
              </a: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307" y="2756883"/>
              <a:ext cx="468000" cy="468000"/>
            </a:xfrm>
            <a:prstGeom prst="rect">
              <a:avLst/>
            </a:prstGeom>
          </p:spPr>
        </p:pic>
        <p:sp>
          <p:nvSpPr>
            <p:cNvPr id="53" name="Retângulo 52"/>
            <p:cNvSpPr/>
            <p:nvPr/>
          </p:nvSpPr>
          <p:spPr>
            <a:xfrm rot="16200000" flipV="1">
              <a:off x="2853840" y="1925607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9,4</a:t>
              </a:r>
            </a:p>
          </p:txBody>
        </p:sp>
        <p:sp>
          <p:nvSpPr>
            <p:cNvPr id="54" name="Retângulo 53"/>
            <p:cNvSpPr/>
            <p:nvPr/>
          </p:nvSpPr>
          <p:spPr>
            <a:xfrm rot="16200000" flipV="1">
              <a:off x="2863347" y="2660246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9,3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 rot="16200000" flipV="1">
              <a:off x="2863347" y="3402740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9,1</a:t>
              </a:r>
            </a:p>
          </p:txBody>
        </p:sp>
        <p:sp>
          <p:nvSpPr>
            <p:cNvPr id="56" name="Retângulo 55"/>
            <p:cNvSpPr/>
            <p:nvPr/>
          </p:nvSpPr>
          <p:spPr>
            <a:xfrm rot="16200000" flipV="1">
              <a:off x="2863347" y="4155706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9,2</a:t>
              </a:r>
            </a:p>
          </p:txBody>
        </p:sp>
        <p:sp>
          <p:nvSpPr>
            <p:cNvPr id="57" name="Retângulo 56"/>
            <p:cNvSpPr/>
            <p:nvPr/>
          </p:nvSpPr>
          <p:spPr>
            <a:xfrm rot="16200000" flipV="1">
              <a:off x="2863347" y="4896187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9,2</a:t>
              </a:r>
            </a:p>
          </p:txBody>
        </p:sp>
        <p:sp>
          <p:nvSpPr>
            <p:cNvPr id="58" name="Arredondar Retângulo no Mesmo Canto Lateral 57"/>
            <p:cNvSpPr/>
            <p:nvPr/>
          </p:nvSpPr>
          <p:spPr>
            <a:xfrm rot="5400000">
              <a:off x="5614466" y="1973425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Arredondar Retângulo no Mesmo Canto Lateral 58"/>
            <p:cNvSpPr/>
            <p:nvPr/>
          </p:nvSpPr>
          <p:spPr>
            <a:xfrm rot="5400000">
              <a:off x="5634085" y="2715688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Arredondar Retângulo no Mesmo Canto Lateral 59"/>
            <p:cNvSpPr/>
            <p:nvPr/>
          </p:nvSpPr>
          <p:spPr>
            <a:xfrm rot="5400000">
              <a:off x="5624216" y="3458327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4947094" y="3460231"/>
              <a:ext cx="1959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CONSULTORIAS E CLÍNICA TECNOLÓGICA </a:t>
              </a: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4977913" y="4260379"/>
              <a:ext cx="2369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i="1" dirty="0">
                  <a:solidFill>
                    <a:srgbClr val="D29500"/>
                  </a:solidFill>
                </a:rPr>
                <a:t>FEIRAS, RODADA DE NEGÓCIOS, MISSÃO/CARAVANA </a:t>
              </a: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977913" y="5002642"/>
              <a:ext cx="2188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ORIENTAÇÃO TÉCNICA/ GARANTIA FAMPE</a:t>
              </a:r>
            </a:p>
          </p:txBody>
        </p:sp>
        <p:pic>
          <p:nvPicPr>
            <p:cNvPr id="64" name="Imagem 63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9094" y="3475752"/>
              <a:ext cx="468000" cy="468000"/>
            </a:xfrm>
            <a:prstGeom prst="rect">
              <a:avLst/>
            </a:prstGeom>
          </p:spPr>
        </p:pic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9094" y="4248402"/>
              <a:ext cx="468000" cy="468000"/>
            </a:xfrm>
            <a:prstGeom prst="rect">
              <a:avLst/>
            </a:prstGeom>
          </p:spPr>
        </p:pic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9094" y="4990853"/>
              <a:ext cx="468000" cy="468000"/>
            </a:xfrm>
            <a:prstGeom prst="rect">
              <a:avLst/>
            </a:prstGeom>
          </p:spPr>
        </p:pic>
        <p:sp>
          <p:nvSpPr>
            <p:cNvPr id="67" name="Arredondar Retângulo no Mesmo Canto Lateral 66"/>
            <p:cNvSpPr/>
            <p:nvPr/>
          </p:nvSpPr>
          <p:spPr>
            <a:xfrm rot="5400000">
              <a:off x="5624358" y="485820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4985736" y="2065380"/>
              <a:ext cx="180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CURSOS PRESENCIAIS E À DISTÂNCIA</a:t>
              </a:r>
              <a:endParaRPr lang="pt-BR" sz="1300" b="1" i="1" dirty="0">
                <a:solidFill>
                  <a:srgbClr val="D59700"/>
                </a:solidFill>
              </a:endParaRPr>
            </a:p>
          </p:txBody>
        </p:sp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7736" y="2002862"/>
              <a:ext cx="468000" cy="468000"/>
            </a:xfrm>
            <a:prstGeom prst="rect">
              <a:avLst/>
            </a:prstGeom>
          </p:spPr>
        </p:pic>
        <p:sp>
          <p:nvSpPr>
            <p:cNvPr id="70" name="Arredondar Retângulo no Mesmo Canto Lateral 69"/>
            <p:cNvSpPr/>
            <p:nvPr/>
          </p:nvSpPr>
          <p:spPr>
            <a:xfrm rot="5400000">
              <a:off x="5624358" y="1222473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4947094" y="2782927"/>
              <a:ext cx="2148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29500"/>
                  </a:solidFill>
                </a:rPr>
                <a:t>PALESTRAS, SEMINARIOS OFICINAS </a:t>
              </a:r>
            </a:p>
          </p:txBody>
        </p:sp>
        <p:pic>
          <p:nvPicPr>
            <p:cNvPr id="72" name="Imagem 71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2324" y="2753491"/>
              <a:ext cx="468000" cy="468000"/>
            </a:xfrm>
            <a:prstGeom prst="rect">
              <a:avLst/>
            </a:prstGeom>
          </p:spPr>
        </p:pic>
        <p:sp>
          <p:nvSpPr>
            <p:cNvPr id="73" name="Retângulo 72"/>
            <p:cNvSpPr/>
            <p:nvPr/>
          </p:nvSpPr>
          <p:spPr>
            <a:xfrm rot="16200000" flipV="1">
              <a:off x="6827857" y="1922215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8,8</a:t>
              </a:r>
            </a:p>
          </p:txBody>
        </p:sp>
        <p:sp>
          <p:nvSpPr>
            <p:cNvPr id="74" name="Retângulo 73"/>
            <p:cNvSpPr/>
            <p:nvPr/>
          </p:nvSpPr>
          <p:spPr>
            <a:xfrm rot="16200000" flipV="1">
              <a:off x="6837364" y="2656854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8,3</a:t>
              </a:r>
            </a:p>
          </p:txBody>
        </p:sp>
        <p:sp>
          <p:nvSpPr>
            <p:cNvPr id="75" name="Retângulo 74"/>
            <p:cNvSpPr/>
            <p:nvPr/>
          </p:nvSpPr>
          <p:spPr>
            <a:xfrm rot="16200000" flipV="1">
              <a:off x="6837364" y="3399348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8,3</a:t>
              </a:r>
            </a:p>
          </p:txBody>
        </p:sp>
        <p:sp>
          <p:nvSpPr>
            <p:cNvPr id="76" name="Retângulo 75"/>
            <p:cNvSpPr/>
            <p:nvPr/>
          </p:nvSpPr>
          <p:spPr>
            <a:xfrm rot="16200000" flipV="1">
              <a:off x="6837364" y="4152314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7,7</a:t>
              </a:r>
            </a:p>
          </p:txBody>
        </p:sp>
        <p:sp>
          <p:nvSpPr>
            <p:cNvPr id="77" name="Retângulo 76"/>
            <p:cNvSpPr/>
            <p:nvPr/>
          </p:nvSpPr>
          <p:spPr>
            <a:xfrm rot="16200000" flipV="1">
              <a:off x="6837364" y="4892795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8,3</a:t>
              </a:r>
            </a:p>
          </p:txBody>
        </p:sp>
        <p:sp>
          <p:nvSpPr>
            <p:cNvPr id="78" name="Arredondar Retângulo no Mesmo Canto Lateral 77"/>
            <p:cNvSpPr/>
            <p:nvPr/>
          </p:nvSpPr>
          <p:spPr>
            <a:xfrm rot="5400000">
              <a:off x="9534838" y="1973425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Arredondar Retângulo no Mesmo Canto Lateral 78"/>
            <p:cNvSpPr/>
            <p:nvPr/>
          </p:nvSpPr>
          <p:spPr>
            <a:xfrm rot="5400000">
              <a:off x="9554457" y="2715688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Arredondar Retângulo no Mesmo Canto Lateral 79"/>
            <p:cNvSpPr/>
            <p:nvPr/>
          </p:nvSpPr>
          <p:spPr>
            <a:xfrm rot="5400000">
              <a:off x="9544588" y="3458327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8867466" y="3460231"/>
              <a:ext cx="1959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CONSULTORIAS E CLÍNICA TECNOLÓGICA </a:t>
              </a: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8898285" y="4260379"/>
              <a:ext cx="2369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i="1" dirty="0">
                  <a:solidFill>
                    <a:srgbClr val="D29500"/>
                  </a:solidFill>
                </a:rPr>
                <a:t>FEIRAS, RODADA DE NEGÓCIOS, MISSÃO/CARAVANA </a:t>
              </a: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8898285" y="5002642"/>
              <a:ext cx="2188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ORIENTAÇÃO TÉCNICA/ GARANTIA FAMPE</a:t>
              </a:r>
            </a:p>
          </p:txBody>
        </p:sp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9466" y="3475752"/>
              <a:ext cx="468000" cy="468000"/>
            </a:xfrm>
            <a:prstGeom prst="rect">
              <a:avLst/>
            </a:prstGeom>
          </p:spPr>
        </p:pic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9466" y="4248402"/>
              <a:ext cx="468000" cy="468000"/>
            </a:xfrm>
            <a:prstGeom prst="rect">
              <a:avLst/>
            </a:prstGeom>
          </p:spPr>
        </p:pic>
        <p:pic>
          <p:nvPicPr>
            <p:cNvPr id="86" name="Imagem 8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9466" y="4990853"/>
              <a:ext cx="468000" cy="468000"/>
            </a:xfrm>
            <a:prstGeom prst="rect">
              <a:avLst/>
            </a:prstGeom>
          </p:spPr>
        </p:pic>
        <p:sp>
          <p:nvSpPr>
            <p:cNvPr id="87" name="Arredondar Retângulo no Mesmo Canto Lateral 86"/>
            <p:cNvSpPr/>
            <p:nvPr/>
          </p:nvSpPr>
          <p:spPr>
            <a:xfrm rot="5400000">
              <a:off x="9544730" y="485820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8906108" y="2065380"/>
              <a:ext cx="180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59700"/>
                  </a:solidFill>
                </a:rPr>
                <a:t>CURSOS PRESENCIAIS E À DISTÂNCIA</a:t>
              </a:r>
              <a:endParaRPr lang="pt-BR" sz="1300" b="1" i="1" dirty="0">
                <a:solidFill>
                  <a:srgbClr val="D59700"/>
                </a:solidFill>
              </a:endParaRPr>
            </a:p>
          </p:txBody>
        </p:sp>
        <p:pic>
          <p:nvPicPr>
            <p:cNvPr id="89" name="Imagem 88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108" y="2002862"/>
              <a:ext cx="468000" cy="468000"/>
            </a:xfrm>
            <a:prstGeom prst="rect">
              <a:avLst/>
            </a:prstGeom>
          </p:spPr>
        </p:pic>
        <p:sp>
          <p:nvSpPr>
            <p:cNvPr id="90" name="Arredondar Retângulo no Mesmo Canto Lateral 89"/>
            <p:cNvSpPr/>
            <p:nvPr/>
          </p:nvSpPr>
          <p:spPr>
            <a:xfrm rot="5400000">
              <a:off x="9544730" y="1222473"/>
              <a:ext cx="648000" cy="353305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CaixaDeTexto 90"/>
            <p:cNvSpPr txBox="1"/>
            <p:nvPr/>
          </p:nvSpPr>
          <p:spPr>
            <a:xfrm>
              <a:off x="8867466" y="2782927"/>
              <a:ext cx="2148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i="1" dirty="0">
                  <a:solidFill>
                    <a:srgbClr val="D29500"/>
                  </a:solidFill>
                </a:rPr>
                <a:t>PALESTRAS, SEMINARIOS OFICINAS </a:t>
              </a:r>
            </a:p>
          </p:txBody>
        </p:sp>
        <p:pic>
          <p:nvPicPr>
            <p:cNvPr id="92" name="Imagem 91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2696" y="2753491"/>
              <a:ext cx="468000" cy="468000"/>
            </a:xfrm>
            <a:prstGeom prst="rect">
              <a:avLst/>
            </a:prstGeom>
          </p:spPr>
        </p:pic>
        <p:sp>
          <p:nvSpPr>
            <p:cNvPr id="93" name="Retângulo 92"/>
            <p:cNvSpPr/>
            <p:nvPr/>
          </p:nvSpPr>
          <p:spPr>
            <a:xfrm rot="16200000" flipV="1">
              <a:off x="10748229" y="1922215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8,6</a:t>
              </a:r>
            </a:p>
          </p:txBody>
        </p:sp>
        <p:sp>
          <p:nvSpPr>
            <p:cNvPr id="94" name="Retângulo 93"/>
            <p:cNvSpPr/>
            <p:nvPr/>
          </p:nvSpPr>
          <p:spPr>
            <a:xfrm rot="16200000" flipV="1">
              <a:off x="10757736" y="2656854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8,2</a:t>
              </a:r>
            </a:p>
          </p:txBody>
        </p:sp>
        <p:sp>
          <p:nvSpPr>
            <p:cNvPr id="95" name="Retângulo 94"/>
            <p:cNvSpPr/>
            <p:nvPr/>
          </p:nvSpPr>
          <p:spPr>
            <a:xfrm rot="16200000" flipV="1">
              <a:off x="10757736" y="3399348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7,9</a:t>
              </a:r>
            </a:p>
          </p:txBody>
        </p:sp>
        <p:sp>
          <p:nvSpPr>
            <p:cNvPr id="96" name="Retângulo 95"/>
            <p:cNvSpPr/>
            <p:nvPr/>
          </p:nvSpPr>
          <p:spPr>
            <a:xfrm rot="16200000" flipV="1">
              <a:off x="10757736" y="4152314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7,5</a:t>
              </a:r>
            </a:p>
          </p:txBody>
        </p:sp>
        <p:sp>
          <p:nvSpPr>
            <p:cNvPr id="97" name="Retângulo 96"/>
            <p:cNvSpPr/>
            <p:nvPr/>
          </p:nvSpPr>
          <p:spPr>
            <a:xfrm rot="16200000" flipV="1">
              <a:off x="10757736" y="4892795"/>
              <a:ext cx="648232" cy="660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b="1" dirty="0">
                  <a:solidFill>
                    <a:srgbClr val="006666"/>
                  </a:solidFill>
                </a:rPr>
                <a:t>8,1</a:t>
              </a:r>
            </a:p>
          </p:txBody>
        </p:sp>
        <p:sp>
          <p:nvSpPr>
            <p:cNvPr id="98" name="Retângulo 97"/>
            <p:cNvSpPr/>
            <p:nvPr/>
          </p:nvSpPr>
          <p:spPr>
            <a:xfrm rot="16200000" flipV="1">
              <a:off x="5491358" y="157357"/>
              <a:ext cx="1209284" cy="12192000"/>
            </a:xfrm>
            <a:prstGeom prst="rect">
              <a:avLst/>
            </a:prstGeom>
            <a:solidFill>
              <a:srgbClr val="03A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53" name="Retângulo 2052"/>
            <p:cNvSpPr/>
            <p:nvPr/>
          </p:nvSpPr>
          <p:spPr>
            <a:xfrm>
              <a:off x="472561" y="5775891"/>
              <a:ext cx="1459054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4000" dirty="0">
                  <a:solidFill>
                    <a:schemeClr val="accent4"/>
                  </a:solidFill>
                  <a:latin typeface="Impact" panose="020B0806030902050204" pitchFamily="34" charset="0"/>
                </a:rPr>
                <a:t>NPS</a:t>
              </a:r>
            </a:p>
            <a:p>
              <a:pPr algn="ctr"/>
              <a:r>
                <a:rPr lang="pt-BR" sz="15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Impact" panose="020B0806030902050204" pitchFamily="34" charset="0"/>
                </a:rPr>
                <a:t>SÉRIE HISTÓRICA</a:t>
              </a:r>
            </a:p>
          </p:txBody>
        </p:sp>
        <p:grpSp>
          <p:nvGrpSpPr>
            <p:cNvPr id="2058" name="Agrupar 2057"/>
            <p:cNvGrpSpPr/>
            <p:nvPr/>
          </p:nvGrpSpPr>
          <p:grpSpPr>
            <a:xfrm>
              <a:off x="2138896" y="5886970"/>
              <a:ext cx="9535538" cy="839671"/>
              <a:chOff x="2482291" y="5864795"/>
              <a:chExt cx="9535538" cy="839671"/>
            </a:xfrm>
          </p:grpSpPr>
          <p:cxnSp>
            <p:nvCxnSpPr>
              <p:cNvPr id="2057" name="Conector de Seta Reta 2056"/>
              <p:cNvCxnSpPr/>
              <p:nvPr/>
            </p:nvCxnSpPr>
            <p:spPr>
              <a:xfrm>
                <a:off x="2482291" y="6253356"/>
                <a:ext cx="9535538" cy="2543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4" name="Elipse 2053"/>
              <p:cNvSpPr/>
              <p:nvPr/>
            </p:nvSpPr>
            <p:spPr>
              <a:xfrm>
                <a:off x="2990018" y="5866881"/>
                <a:ext cx="828000" cy="82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700" b="1" dirty="0">
                    <a:solidFill>
                      <a:srgbClr val="027B76"/>
                    </a:solidFill>
                  </a:rPr>
                  <a:t>80,1</a:t>
                </a:r>
              </a:p>
              <a:p>
                <a:pPr algn="ctr"/>
                <a:r>
                  <a:rPr lang="pt-BR" sz="1200" dirty="0">
                    <a:solidFill>
                      <a:schemeClr val="bg1">
                        <a:lumMod val="50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101" name="Elipse 100"/>
              <p:cNvSpPr/>
              <p:nvPr/>
            </p:nvSpPr>
            <p:spPr>
              <a:xfrm>
                <a:off x="4561541" y="5864795"/>
                <a:ext cx="828000" cy="82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700" b="1" dirty="0">
                    <a:solidFill>
                      <a:srgbClr val="027B76"/>
                    </a:solidFill>
                  </a:rPr>
                  <a:t>75,5</a:t>
                </a:r>
              </a:p>
              <a:p>
                <a:pPr algn="ctr"/>
                <a:r>
                  <a:rPr lang="pt-BR" sz="1200" dirty="0">
                    <a:solidFill>
                      <a:schemeClr val="bg1">
                        <a:lumMod val="50000"/>
                      </a:schemeClr>
                    </a:solidFill>
                  </a:rPr>
                  <a:t>2015</a:t>
                </a:r>
                <a:endParaRPr lang="pt-BR" sz="1200" b="1" dirty="0">
                  <a:solidFill>
                    <a:srgbClr val="027B76"/>
                  </a:solidFill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>
              <a:xfrm>
                <a:off x="6136693" y="5876466"/>
                <a:ext cx="828000" cy="82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700" b="1" dirty="0">
                    <a:solidFill>
                      <a:srgbClr val="027B76"/>
                    </a:solidFill>
                  </a:rPr>
                  <a:t>82,7</a:t>
                </a:r>
              </a:p>
              <a:p>
                <a:pPr algn="ctr"/>
                <a:r>
                  <a:rPr lang="pt-BR" sz="1200" dirty="0">
                    <a:solidFill>
                      <a:schemeClr val="bg1">
                        <a:lumMod val="50000"/>
                      </a:schemeClr>
                    </a:solidFill>
                  </a:rPr>
                  <a:t>2016</a:t>
                </a:r>
                <a:endParaRPr lang="pt-BR" sz="1200" b="1" dirty="0">
                  <a:solidFill>
                    <a:srgbClr val="027B76"/>
                  </a:solidFill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>
              <a:xfrm>
                <a:off x="7702100" y="5876466"/>
                <a:ext cx="828000" cy="82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700" b="1" dirty="0">
                    <a:solidFill>
                      <a:srgbClr val="027B76"/>
                    </a:solidFill>
                  </a:rPr>
                  <a:t>81,9</a:t>
                </a:r>
              </a:p>
              <a:p>
                <a:pPr algn="ctr"/>
                <a:r>
                  <a:rPr lang="pt-BR" sz="1200" dirty="0">
                    <a:solidFill>
                      <a:schemeClr val="bg1">
                        <a:lumMod val="50000"/>
                      </a:schemeClr>
                    </a:solidFill>
                  </a:rPr>
                  <a:t>2017</a:t>
                </a:r>
                <a:endParaRPr lang="pt-BR" sz="1200" b="1" dirty="0">
                  <a:solidFill>
                    <a:srgbClr val="027B76"/>
                  </a:solidFill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>
              <a:xfrm>
                <a:off x="9258176" y="5867940"/>
                <a:ext cx="828000" cy="82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700" b="1" dirty="0">
                    <a:solidFill>
                      <a:srgbClr val="027B76"/>
                    </a:solidFill>
                  </a:rPr>
                  <a:t>83,7</a:t>
                </a:r>
              </a:p>
              <a:p>
                <a:pPr algn="ctr"/>
                <a:r>
                  <a:rPr lang="pt-BR" sz="1200" dirty="0">
                    <a:solidFill>
                      <a:schemeClr val="bg1">
                        <a:lumMod val="50000"/>
                      </a:schemeClr>
                    </a:solidFill>
                  </a:rPr>
                  <a:t>2018</a:t>
                </a:r>
                <a:endParaRPr lang="pt-BR" sz="1200" b="1" dirty="0">
                  <a:solidFill>
                    <a:srgbClr val="027B76"/>
                  </a:solidFill>
                </a:endParaRPr>
              </a:p>
            </p:txBody>
          </p:sp>
          <p:sp>
            <p:nvSpPr>
              <p:cNvPr id="106" name="Elipse 105"/>
              <p:cNvSpPr/>
              <p:nvPr/>
            </p:nvSpPr>
            <p:spPr>
              <a:xfrm>
                <a:off x="10838575" y="5864795"/>
                <a:ext cx="828000" cy="828000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700" b="1" dirty="0">
                    <a:solidFill>
                      <a:srgbClr val="027B76"/>
                    </a:solidFill>
                  </a:rPr>
                  <a:t>85,0</a:t>
                </a:r>
              </a:p>
              <a:p>
                <a:pPr algn="ctr"/>
                <a:r>
                  <a:rPr lang="pt-BR" sz="1200" dirty="0">
                    <a:solidFill>
                      <a:schemeClr val="bg1">
                        <a:lumMod val="50000"/>
                      </a:schemeClr>
                    </a:solidFill>
                  </a:rPr>
                  <a:t>2019</a:t>
                </a:r>
                <a:endParaRPr lang="pt-BR" sz="1200" b="1" dirty="0">
                  <a:solidFill>
                    <a:srgbClr val="027B7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512747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78" y="24374"/>
            <a:ext cx="12197619" cy="730056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00" y="86541"/>
            <a:ext cx="1218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1915" y="662527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76754" y="1355636"/>
            <a:ext cx="1246355" cy="772256"/>
            <a:chOff x="-94211" y="818800"/>
            <a:chExt cx="1246355" cy="772256"/>
          </a:xfrm>
        </p:grpSpPr>
        <p:sp>
          <p:nvSpPr>
            <p:cNvPr id="3" name="Retângulo com Único Canto Aparado 2"/>
            <p:cNvSpPr/>
            <p:nvPr/>
          </p:nvSpPr>
          <p:spPr>
            <a:xfrm>
              <a:off x="-21059" y="827532"/>
              <a:ext cx="1173203" cy="763524"/>
            </a:xfrm>
            <a:prstGeom prst="snip1Rect">
              <a:avLst/>
            </a:prstGeom>
            <a:solidFill>
              <a:srgbClr val="FAA4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-94211" y="1426464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250244" y="818800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-76754" y="2474952"/>
            <a:ext cx="1246355" cy="772256"/>
            <a:chOff x="-94211" y="1735124"/>
            <a:chExt cx="1246355" cy="772256"/>
          </a:xfrm>
        </p:grpSpPr>
        <p:sp>
          <p:nvSpPr>
            <p:cNvPr id="12" name="Retângulo com Único Canto Aparado 11"/>
            <p:cNvSpPr/>
            <p:nvPr/>
          </p:nvSpPr>
          <p:spPr>
            <a:xfrm>
              <a:off x="-21059" y="1743856"/>
              <a:ext cx="1173203" cy="763524"/>
            </a:xfrm>
            <a:prstGeom prst="snip1Rect">
              <a:avLst/>
            </a:prstGeom>
            <a:solidFill>
              <a:srgbClr val="ED5C6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-94211" y="2342788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50244" y="1735124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-76754" y="3590962"/>
            <a:ext cx="1246355" cy="1024511"/>
            <a:chOff x="-94211" y="2660180"/>
            <a:chExt cx="1246355" cy="802789"/>
          </a:xfrm>
        </p:grpSpPr>
        <p:sp>
          <p:nvSpPr>
            <p:cNvPr id="15" name="Retângulo com Único Canto Aparado 14"/>
            <p:cNvSpPr/>
            <p:nvPr/>
          </p:nvSpPr>
          <p:spPr>
            <a:xfrm>
              <a:off x="-21059" y="2660180"/>
              <a:ext cx="1173203" cy="763524"/>
            </a:xfrm>
            <a:prstGeom prst="snip1Rect">
              <a:avLst/>
            </a:prstGeom>
            <a:solidFill>
              <a:srgbClr val="2BA1D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94211" y="325911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247227" y="2755083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-76754" y="4884543"/>
            <a:ext cx="1246355" cy="1116186"/>
            <a:chOff x="-94211" y="3576504"/>
            <a:chExt cx="1246355" cy="825407"/>
          </a:xfrm>
        </p:grpSpPr>
        <p:sp>
          <p:nvSpPr>
            <p:cNvPr id="18" name="Retângulo com Único Canto Aparado 17"/>
            <p:cNvSpPr/>
            <p:nvPr/>
          </p:nvSpPr>
          <p:spPr>
            <a:xfrm>
              <a:off x="-21059" y="3576504"/>
              <a:ext cx="1173203" cy="763524"/>
            </a:xfrm>
            <a:prstGeom prst="snip1Rect">
              <a:avLst/>
            </a:prstGeom>
            <a:solidFill>
              <a:srgbClr val="425B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94211" y="4175436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47227" y="3694025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1166584" y="1456270"/>
            <a:ext cx="1026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os participantes da pesquisa, cerca de 95% participaram de alguma atividade ou serviço do SEBRAE em 2019. Já 5% dos entrevistados nunca foram atendidos pelos SEBRAE.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66584" y="2539322"/>
            <a:ext cx="1026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Quase 60% dos entrevistados utilizaram os serviço de Orientação Técnica. 13% realizaram cursos e, do mesmo modo, cerca de 13% participaram de Palestras promovidas pelo SEBRAE.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66584" y="3619559"/>
            <a:ext cx="1026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média geral da </a:t>
            </a:r>
            <a:r>
              <a:rPr lang="pt-BR" b="1" dirty="0">
                <a:solidFill>
                  <a:srgbClr val="027B76"/>
                </a:solidFill>
                <a:latin typeface="Calibri" panose="020F0502020204030204"/>
                <a:cs typeface="Aparajita" panose="020B0604020202020204" pitchFamily="34" charset="0"/>
              </a:rPr>
              <a:t>SATISFAÇÃO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dos entrevistados com os produtos e serviços do SEBRAE alcançou 9,2 em uma escala de 0 a 10. Todos os grupos de serviços avaliados alcançaram média de satisfação acima de 9,0. Os cursos registraram a maior média de satisfação: </a:t>
            </a:r>
            <a:r>
              <a:rPr lang="pt-BR" b="1" dirty="0">
                <a:solidFill>
                  <a:srgbClr val="027B76"/>
                </a:solidFill>
                <a:latin typeface="Calibri" panose="020F0502020204030204"/>
                <a:cs typeface="Aparajita" panose="020B0604020202020204" pitchFamily="34" charset="0"/>
              </a:rPr>
              <a:t>9,4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cs typeface="Aparajita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166584" y="5077628"/>
            <a:ext cx="1026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 relação às médias de satisfação por Unidade da Federação, os estados do Mato Grosso do Sul, Mato Grosso e Pernambuco foram os que registraram as maiores notas, com médias igual ou acima da média geral (9,4).</a:t>
            </a:r>
          </a:p>
        </p:txBody>
      </p:sp>
    </p:spTree>
    <p:extLst>
      <p:ext uri="{BB962C8B-B14F-4D97-AF65-F5344CB8AC3E}">
        <p14:creationId xmlns:p14="http://schemas.microsoft.com/office/powerpoint/2010/main" val="33955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78" y="24374"/>
            <a:ext cx="12197619" cy="730056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00" y="86541"/>
            <a:ext cx="1218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1915" y="662527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85067" y="1348322"/>
            <a:ext cx="1246355" cy="772256"/>
            <a:chOff x="-94211" y="818800"/>
            <a:chExt cx="1246355" cy="772256"/>
          </a:xfrm>
        </p:grpSpPr>
        <p:sp>
          <p:nvSpPr>
            <p:cNvPr id="3" name="Retângulo com Único Canto Aparado 2"/>
            <p:cNvSpPr/>
            <p:nvPr/>
          </p:nvSpPr>
          <p:spPr>
            <a:xfrm>
              <a:off x="-21059" y="827532"/>
              <a:ext cx="1173203" cy="763524"/>
            </a:xfrm>
            <a:prstGeom prst="snip1Rect">
              <a:avLst/>
            </a:prstGeom>
            <a:solidFill>
              <a:srgbClr val="FAA4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-94211" y="1426464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250244" y="818800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-85067" y="2577410"/>
            <a:ext cx="1246355" cy="772256"/>
            <a:chOff x="-94211" y="1735124"/>
            <a:chExt cx="1246355" cy="772256"/>
          </a:xfrm>
        </p:grpSpPr>
        <p:sp>
          <p:nvSpPr>
            <p:cNvPr id="12" name="Retângulo com Único Canto Aparado 11"/>
            <p:cNvSpPr/>
            <p:nvPr/>
          </p:nvSpPr>
          <p:spPr>
            <a:xfrm>
              <a:off x="-21059" y="1743856"/>
              <a:ext cx="1173203" cy="763524"/>
            </a:xfrm>
            <a:prstGeom prst="snip1Rect">
              <a:avLst/>
            </a:prstGeom>
            <a:solidFill>
              <a:srgbClr val="ED5C6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-94211" y="2342788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50244" y="1735124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-85067" y="3816869"/>
            <a:ext cx="1246355" cy="790481"/>
            <a:chOff x="-94211" y="2660180"/>
            <a:chExt cx="1246355" cy="763524"/>
          </a:xfrm>
        </p:grpSpPr>
        <p:sp>
          <p:nvSpPr>
            <p:cNvPr id="15" name="Retângulo com Único Canto Aparado 14"/>
            <p:cNvSpPr/>
            <p:nvPr/>
          </p:nvSpPr>
          <p:spPr>
            <a:xfrm>
              <a:off x="-21059" y="2660180"/>
              <a:ext cx="1173203" cy="763524"/>
            </a:xfrm>
            <a:prstGeom prst="snip1Rect">
              <a:avLst/>
            </a:prstGeom>
            <a:solidFill>
              <a:srgbClr val="2BA1D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94211" y="325911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265895" y="2727190"/>
              <a:ext cx="865324" cy="683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07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-85067" y="5112392"/>
            <a:ext cx="1246355" cy="772256"/>
            <a:chOff x="-94211" y="3567772"/>
            <a:chExt cx="1246355" cy="772256"/>
          </a:xfrm>
        </p:grpSpPr>
        <p:sp>
          <p:nvSpPr>
            <p:cNvPr id="18" name="Retângulo com Único Canto Aparado 17"/>
            <p:cNvSpPr/>
            <p:nvPr/>
          </p:nvSpPr>
          <p:spPr>
            <a:xfrm>
              <a:off x="-21059" y="3576504"/>
              <a:ext cx="1173203" cy="763524"/>
            </a:xfrm>
            <a:prstGeom prst="snip1Rect">
              <a:avLst/>
            </a:prstGeom>
            <a:solidFill>
              <a:srgbClr val="425B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94211" y="4175436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50244" y="3567772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1234440" y="1238514"/>
            <a:ext cx="1026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A média geral da </a:t>
            </a:r>
            <a:r>
              <a:rPr lang="pt-BR" sz="2000" b="1" dirty="0">
                <a:solidFill>
                  <a:srgbClr val="027B76"/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 dos produtos e serviços do SEBRAE alcançou 8,3 em uma escala de 0 a 10. Os  cursos oferecidos pelo SEBRAE alcançaram a maior média em aplicabilidade: 8,8.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66583" y="2610149"/>
            <a:ext cx="103350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Entrevistados que são MEI atribuíram a maior nota na avaliação da aplicabilidade: 8,5. Os estados do Mato Grosso e Piauí registraram as maiores médias em termos de aplicabilidade.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72402" y="3750444"/>
            <a:ext cx="1025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A média geral da </a:t>
            </a:r>
            <a:r>
              <a:rPr lang="pt-BR" b="1" dirty="0">
                <a:solidFill>
                  <a:srgbClr val="027B76"/>
                </a:solidFill>
                <a:cs typeface="Aparajita" panose="020B0604020202020204" pitchFamily="34" charset="0"/>
              </a:rPr>
              <a:t>EFETIVIDADE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 dos produtos e serviços do SEBRAE alcançou 8,1 em uma escala de 0 a 10. Os cursos oferecidos pelo SEBRAE foram os que alcançaram maior média em termos de efetividade: 8,6.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234440" y="4981587"/>
            <a:ext cx="102671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Micro Empreendedores Individuais registraram a maior nota média para a efetividade dos serviços do SEBRAE: 8,4. Em relação às Unidades da Federação, as maiores médias de efetividade foram observadas no Amazonas e no Piauí.</a:t>
            </a:r>
          </a:p>
        </p:txBody>
      </p:sp>
    </p:spTree>
    <p:extLst>
      <p:ext uri="{BB962C8B-B14F-4D97-AF65-F5344CB8AC3E}">
        <p14:creationId xmlns:p14="http://schemas.microsoft.com/office/powerpoint/2010/main" val="31737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78" y="24374"/>
            <a:ext cx="12197619" cy="730056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00" y="86541"/>
            <a:ext cx="1218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1915" y="662527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85067" y="1398477"/>
            <a:ext cx="1246355" cy="772256"/>
            <a:chOff x="-94211" y="818800"/>
            <a:chExt cx="1246355" cy="772256"/>
          </a:xfrm>
        </p:grpSpPr>
        <p:sp>
          <p:nvSpPr>
            <p:cNvPr id="3" name="Retângulo com Único Canto Aparado 2"/>
            <p:cNvSpPr/>
            <p:nvPr/>
          </p:nvSpPr>
          <p:spPr>
            <a:xfrm>
              <a:off x="-21059" y="827532"/>
              <a:ext cx="1173203" cy="763524"/>
            </a:xfrm>
            <a:prstGeom prst="snip1Rect">
              <a:avLst/>
            </a:prstGeom>
            <a:solidFill>
              <a:srgbClr val="FAA4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-94211" y="1426464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250244" y="818800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1262703" y="1229005"/>
            <a:ext cx="102671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Quanto à recomendação dos produtos e serviços do SEBRAE, o NPS alcançou o índice de 85,0. Um total de 87,6% dos entrevistados atribuíram notas altas para a recomendação dos SEBRAE, caracterizando-se como promotores da marca. O NPS alcançou seus maiores índices entre os Micro Empreendedores Individuais.</a:t>
            </a:r>
            <a:endParaRPr lang="pt-BR" sz="1900" dirty="0">
              <a:solidFill>
                <a:schemeClr val="tx1">
                  <a:lumMod val="65000"/>
                  <a:lumOff val="35000"/>
                </a:schemeClr>
              </a:solidFill>
              <a:cs typeface="Aparajita" panose="020B0604020202020204" pitchFamily="34" charset="0"/>
            </a:endParaRPr>
          </a:p>
          <a:p>
            <a:pPr algn="just">
              <a:defRPr/>
            </a:pPr>
            <a:endParaRPr lang="pt-BR" sz="19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grpSp>
        <p:nvGrpSpPr>
          <p:cNvPr id="25" name="Agrupar 24"/>
          <p:cNvGrpSpPr/>
          <p:nvPr/>
        </p:nvGrpSpPr>
        <p:grpSpPr>
          <a:xfrm>
            <a:off x="-85067" y="2659149"/>
            <a:ext cx="1246355" cy="772256"/>
            <a:chOff x="-94211" y="1735124"/>
            <a:chExt cx="1246355" cy="772256"/>
          </a:xfrm>
        </p:grpSpPr>
        <p:sp>
          <p:nvSpPr>
            <p:cNvPr id="30" name="Retângulo com Único Canto Aparado 29"/>
            <p:cNvSpPr/>
            <p:nvPr/>
          </p:nvSpPr>
          <p:spPr>
            <a:xfrm>
              <a:off x="-21059" y="1743856"/>
              <a:ext cx="1173203" cy="763524"/>
            </a:xfrm>
            <a:prstGeom prst="snip1Rect">
              <a:avLst/>
            </a:prstGeom>
            <a:solidFill>
              <a:srgbClr val="ED5C6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34" name="Conector reto 33"/>
            <p:cNvCxnSpPr/>
            <p:nvPr/>
          </p:nvCxnSpPr>
          <p:spPr>
            <a:xfrm>
              <a:off x="-94211" y="2342788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/>
            <p:cNvSpPr txBox="1"/>
            <p:nvPr/>
          </p:nvSpPr>
          <p:spPr>
            <a:xfrm>
              <a:off x="250244" y="1735124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1299279" y="2711089"/>
            <a:ext cx="10267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Cursos presenciais e à distância foram os que registraram maior NPS: 92,0. Palestras, Seminários e Oficinas também apresentaram NPS elevado: 89,0.</a:t>
            </a:r>
            <a:endParaRPr lang="pt-BR" sz="1900" dirty="0">
              <a:solidFill>
                <a:schemeClr val="tx1">
                  <a:lumMod val="65000"/>
                  <a:lumOff val="35000"/>
                </a:schemeClr>
              </a:solidFill>
              <a:cs typeface="Aparajita" panose="020B0604020202020204" pitchFamily="34" charset="0"/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-85067" y="3825031"/>
            <a:ext cx="1246355" cy="790481"/>
            <a:chOff x="-94211" y="2660180"/>
            <a:chExt cx="1246355" cy="763524"/>
          </a:xfrm>
        </p:grpSpPr>
        <p:sp>
          <p:nvSpPr>
            <p:cNvPr id="38" name="Retângulo com Único Canto Aparado 37"/>
            <p:cNvSpPr/>
            <p:nvPr/>
          </p:nvSpPr>
          <p:spPr>
            <a:xfrm>
              <a:off x="-21059" y="2660180"/>
              <a:ext cx="1173203" cy="763524"/>
            </a:xfrm>
            <a:prstGeom prst="snip1Rect">
              <a:avLst/>
            </a:prstGeom>
            <a:solidFill>
              <a:srgbClr val="2BA1D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39" name="Conector reto 38"/>
            <p:cNvCxnSpPr/>
            <p:nvPr/>
          </p:nvCxnSpPr>
          <p:spPr>
            <a:xfrm>
              <a:off x="-94211" y="325911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/>
            <p:cNvSpPr txBox="1"/>
            <p:nvPr/>
          </p:nvSpPr>
          <p:spPr>
            <a:xfrm>
              <a:off x="265895" y="2727190"/>
              <a:ext cx="865324" cy="683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1234440" y="3875749"/>
            <a:ext cx="10267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Grande parcela dos entrevistados ficaram sabendo dos produtos e serviços do SEBRAE que realizaram em 201 através da visita </a:t>
            </a:r>
            <a:r>
              <a:rPr lang="pt-BR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in loco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uma agência da instituição: 48,2%. </a:t>
            </a:r>
            <a:endParaRPr lang="pt-BR" sz="1900" dirty="0">
              <a:solidFill>
                <a:schemeClr val="tx1">
                  <a:lumMod val="65000"/>
                  <a:lumOff val="35000"/>
                </a:schemeClr>
              </a:solidFill>
              <a:cs typeface="Aparajita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262703" y="4870281"/>
            <a:ext cx="102671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Quanto aos clientes em potencial – aqueles nunca antes atendidos – a grande maioria (95,6%) afirma que já ouviu falar do SEBRAE. Destes, 32% têm interesse em buscar orientação do SEBRAE em 2020, especialmente os Micro Empreendedores Individuais e entre as Pessoas Físicas.</a:t>
            </a:r>
            <a:endParaRPr lang="pt-BR" sz="1900" dirty="0">
              <a:solidFill>
                <a:schemeClr val="tx1">
                  <a:lumMod val="65000"/>
                  <a:lumOff val="35000"/>
                </a:schemeClr>
              </a:solidFill>
              <a:cs typeface="Aparajita" panose="020B0604020202020204" pitchFamily="34" charset="0"/>
            </a:endParaRPr>
          </a:p>
        </p:txBody>
      </p:sp>
      <p:grpSp>
        <p:nvGrpSpPr>
          <p:cNvPr id="48" name="Agrupar 47"/>
          <p:cNvGrpSpPr/>
          <p:nvPr/>
        </p:nvGrpSpPr>
        <p:grpSpPr>
          <a:xfrm>
            <a:off x="-85067" y="5003129"/>
            <a:ext cx="1246355" cy="772256"/>
            <a:chOff x="-94211" y="3567772"/>
            <a:chExt cx="1246355" cy="772256"/>
          </a:xfrm>
        </p:grpSpPr>
        <p:sp>
          <p:nvSpPr>
            <p:cNvPr id="49" name="Retângulo com Único Canto Aparado 48"/>
            <p:cNvSpPr/>
            <p:nvPr/>
          </p:nvSpPr>
          <p:spPr>
            <a:xfrm>
              <a:off x="-21059" y="3576504"/>
              <a:ext cx="1173203" cy="763524"/>
            </a:xfrm>
            <a:prstGeom prst="snip1Rect">
              <a:avLst/>
            </a:prstGeom>
            <a:solidFill>
              <a:srgbClr val="425B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-94211" y="4175436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250244" y="3567772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0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789840" y="452772"/>
            <a:ext cx="8587047" cy="462791"/>
          </a:xfrm>
        </p:spPr>
        <p:txBody>
          <a:bodyPr>
            <a:noAutofit/>
          </a:bodyPr>
          <a:lstStyle/>
          <a:p>
            <a:pPr algn="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sz="25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técnicas da pesquisa</a:t>
            </a:r>
          </a:p>
        </p:txBody>
      </p:sp>
      <p:pic>
        <p:nvPicPr>
          <p:cNvPr id="5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782" y="397932"/>
            <a:ext cx="1067281" cy="576431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376887" y="397932"/>
            <a:ext cx="0" cy="596347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4023356" y="1686092"/>
            <a:ext cx="7514708" cy="297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Amostra total 32.287 entrevistas divididas em cotas. A seleção dos entrevistados foi feita em ordem aleatória. Taxa de participação: 22,9%.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76764" y="1689898"/>
            <a:ext cx="3346593" cy="299241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AMOSTRAGEM / MARGEM DE ERRO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023356" y="2001500"/>
            <a:ext cx="7514708" cy="29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Pesquisa quantitativa. Entrevistas C.A.T.I. Resultados ponderados pela universo de clientes aptos por atividade.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76763" y="2008203"/>
            <a:ext cx="3346595" cy="299683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/>
              <a:t>METODOLOGIA</a:t>
            </a:r>
            <a:endParaRPr lang="pt-BR" sz="1000" b="1" dirty="0"/>
          </a:p>
        </p:txBody>
      </p:sp>
      <p:sp>
        <p:nvSpPr>
          <p:cNvPr id="25" name="Retângulo 24"/>
          <p:cNvSpPr/>
          <p:nvPr/>
        </p:nvSpPr>
        <p:spPr>
          <a:xfrm>
            <a:off x="4023356" y="2318298"/>
            <a:ext cx="7514708" cy="29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Não aplicável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76763" y="2316688"/>
            <a:ext cx="3346595" cy="299683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TIPO DE INCENTIVO </a:t>
            </a:r>
            <a:r>
              <a:rPr lang="pt-BR" sz="1000" dirty="0"/>
              <a:t> (se aplicável)</a:t>
            </a:r>
            <a:endParaRPr lang="pt-BR" sz="1000" b="1" dirty="0"/>
          </a:p>
        </p:txBody>
      </p:sp>
      <p:sp>
        <p:nvSpPr>
          <p:cNvPr id="27" name="Retângulo 26"/>
          <p:cNvSpPr/>
          <p:nvPr/>
        </p:nvSpPr>
        <p:spPr>
          <a:xfrm>
            <a:off x="4023356" y="2628390"/>
            <a:ext cx="7514708" cy="29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51 entrevistadores na primeira etapa da coleta; 48 entrevistadores na segunda etapa da coleta.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76763" y="2626780"/>
            <a:ext cx="3346595" cy="299683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NÚMERO DE ENTREVISTADORES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023356" y="2931779"/>
            <a:ext cx="7514708" cy="29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Monitoramento por escutas de pelo menos 10% das entrevistas de cada entrevistador.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76764" y="2930169"/>
            <a:ext cx="3346595" cy="299683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MÉTODO DE VALIDAÇÃO DO ENTREVISTADOR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4023356" y="3258497"/>
            <a:ext cx="7514708" cy="29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>
                <a:solidFill>
                  <a:schemeClr val="tx1">
                    <a:lumMod val="50000"/>
                    <a:lumOff val="50000"/>
                  </a:schemeClr>
                </a:solidFill>
              </a:rPr>
              <a:t>Base de dados disponibilizada pelo cliente; questionário disponibilizado pelo cliente </a:t>
            </a:r>
            <a:endParaRPr lang="pt-B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76764" y="3248574"/>
            <a:ext cx="3346595" cy="299683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DOCUMENTOS USADOS NA COLETA DE DADOS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023356" y="3566979"/>
            <a:ext cx="7514708" cy="29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Não aplicável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76764" y="3557056"/>
            <a:ext cx="3346596" cy="299683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PROCEDIMENTOS DE ESTIMAÇÃO E IMPUTAÇÃO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023356" y="3889721"/>
            <a:ext cx="7514708" cy="438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 dirty="0" err="1">
                <a:solidFill>
                  <a:schemeClr val="bg1">
                    <a:lumMod val="50000"/>
                  </a:schemeClr>
                </a:solidFill>
              </a:rPr>
              <a:t>UFs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 (Ver slide 4); Porte (Ver slide 4); Cursos (5.989); Palestras (7.928);  Seminários (2.538); Oficinas (3.542); Consultoria (5.866); Clinica Tecnológica (62); Feiras (667); Rodadas de negócios (312); Missão/Caravana (677); Orientação Técnica (10.121); Garantia FAMPE (32); Nunca foi atendido pelo Sebrae (1.397).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76764" y="3863172"/>
            <a:ext cx="3346596" cy="464728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Nº DE CASOS NA ANÁLISE DE SUB-GRUPOS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76763" y="5099928"/>
            <a:ext cx="5345078" cy="513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pt-BR" sz="1050" dirty="0">
                <a:solidFill>
                  <a:schemeClr val="accent1">
                    <a:lumMod val="50000"/>
                  </a:schemeClr>
                </a:solidFill>
              </a:rPr>
              <a:t>Este projeto foi desenvolvido com base nos requisitos da </a:t>
            </a:r>
            <a:r>
              <a:rPr lang="pt-BR" sz="1050">
                <a:solidFill>
                  <a:schemeClr val="accent1">
                    <a:lumMod val="50000"/>
                  </a:schemeClr>
                </a:solidFill>
              </a:rPr>
              <a:t>Norma NBR </a:t>
            </a:r>
            <a:r>
              <a:rPr lang="pt-BR" sz="1050" dirty="0">
                <a:solidFill>
                  <a:schemeClr val="accent1">
                    <a:lumMod val="50000"/>
                  </a:schemeClr>
                </a:solidFill>
              </a:rPr>
              <a:t>ISO 20252:2012</a:t>
            </a:r>
          </a:p>
        </p:txBody>
      </p:sp>
      <p:pic>
        <p:nvPicPr>
          <p:cNvPr id="52" name="Imagem 5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05"/>
          <a:stretch/>
        </p:blipFill>
        <p:spPr bwMode="auto">
          <a:xfrm>
            <a:off x="598519" y="5646287"/>
            <a:ext cx="2859575" cy="729575"/>
          </a:xfrm>
          <a:prstGeom prst="rect">
            <a:avLst/>
          </a:prstGeom>
          <a:noFill/>
        </p:spPr>
      </p:pic>
      <p:sp>
        <p:nvSpPr>
          <p:cNvPr id="57" name="TextBox 1"/>
          <p:cNvSpPr txBox="1"/>
          <p:nvPr/>
        </p:nvSpPr>
        <p:spPr>
          <a:xfrm>
            <a:off x="8652165" y="6579958"/>
            <a:ext cx="3539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Mod.004 – Rev. 01 - </a:t>
            </a:r>
            <a:r>
              <a:rPr lang="pt-BR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Template</a:t>
            </a:r>
            <a:r>
              <a:rPr lang="pt-B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Relatório</a:t>
            </a:r>
            <a:r>
              <a:rPr lang="pt-B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final QUANTI – de 30/08/2019 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4023356" y="4371901"/>
            <a:ext cx="7514707" cy="299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>
                <a:solidFill>
                  <a:schemeClr val="tx1">
                    <a:lumMod val="50000"/>
                    <a:lumOff val="50000"/>
                  </a:schemeClr>
                </a:solidFill>
              </a:rPr>
              <a:t>Não aplicável</a:t>
            </a:r>
            <a:endParaRPr lang="pt-B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676763" y="4345352"/>
            <a:ext cx="3346596" cy="299683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/>
              <a:t>PROCESSOS SUB-CONTRATADOS </a:t>
            </a:r>
            <a:r>
              <a:rPr lang="pt-BR" sz="1000" dirty="0"/>
              <a:t>(se aplicável)</a:t>
            </a:r>
            <a:r>
              <a:rPr lang="pt-BR" sz="1000" b="1" dirty="0"/>
              <a:t> 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5361708" y="4667191"/>
            <a:ext cx="6176355" cy="374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Não aplicável. A margem de erro de 0,6% e intervalo de confiança de 95% para resultados nacionais.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76763" y="4657268"/>
            <a:ext cx="4684946" cy="374894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pt-BR" sz="1000" dirty="0">
                <a:solidFill>
                  <a:schemeClr val="bg1"/>
                </a:solidFill>
              </a:rPr>
              <a:t>A confiabilidade das constatações, incluindo,  quando amostras probabilísticas forem utilizadas, estimativas da variância amostral e estimativas de erros não amostrais</a:t>
            </a:r>
          </a:p>
        </p:txBody>
      </p:sp>
    </p:spTree>
    <p:extLst>
      <p:ext uri="{BB962C8B-B14F-4D97-AF65-F5344CB8AC3E}">
        <p14:creationId xmlns:p14="http://schemas.microsoft.com/office/powerpoint/2010/main" val="324115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HISTÓRICO -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EFETIVIDADE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" action="ppaction://hlinkshowjump?jump=previousslide"/>
          </p:cNvPr>
          <p:cNvSpPr/>
          <p:nvPr/>
        </p:nvSpPr>
        <p:spPr>
          <a:xfrm>
            <a:off x="992" y="559123"/>
            <a:ext cx="3505541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efetividade por serviço</a:t>
            </a:r>
            <a:endParaRPr lang="pt-BR" sz="1200" i="1" dirty="0"/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3513968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531350" y="559123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7725397"/>
              </p:ext>
            </p:extLst>
          </p:nvPr>
        </p:nvGraphicFramePr>
        <p:xfrm>
          <a:off x="415044" y="1546378"/>
          <a:ext cx="10945639" cy="486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ector reto 17"/>
          <p:cNvCxnSpPr/>
          <p:nvPr/>
        </p:nvCxnSpPr>
        <p:spPr>
          <a:xfrm flipV="1">
            <a:off x="7037820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33" name="Retângulo 32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HISTÓRICO –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RECOMENDAÇÃO SEBRAE (NPS)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" action="ppaction://hlinkshowjump?jump=previousslide"/>
          </p:cNvPr>
          <p:cNvSpPr/>
          <p:nvPr/>
        </p:nvSpPr>
        <p:spPr>
          <a:xfrm>
            <a:off x="992" y="559123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RECOMENDAÇÃO GERAL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513968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2852028973"/>
              </p:ext>
            </p:extLst>
          </p:nvPr>
        </p:nvGraphicFramePr>
        <p:xfrm>
          <a:off x="542925" y="1557196"/>
          <a:ext cx="11108960" cy="420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07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69" y="-2"/>
            <a:ext cx="10275831" cy="6848171"/>
          </a:xfrm>
          <a:prstGeom prst="rect">
            <a:avLst/>
          </a:prstGeom>
        </p:spPr>
      </p:pic>
      <p:sp>
        <p:nvSpPr>
          <p:cNvPr id="13" name="Triângulo Retângulo 12"/>
          <p:cNvSpPr/>
          <p:nvPr/>
        </p:nvSpPr>
        <p:spPr>
          <a:xfrm>
            <a:off x="4152122" y="-2"/>
            <a:ext cx="2883159" cy="6864798"/>
          </a:xfrm>
          <a:prstGeom prst="rtTriangle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-4757" y="-1"/>
            <a:ext cx="4156879" cy="6864797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7" name="Conector reto 16"/>
          <p:cNvCxnSpPr>
            <a:stCxn id="13" idx="4"/>
          </p:cNvCxnSpPr>
          <p:nvPr/>
        </p:nvCxnSpPr>
        <p:spPr>
          <a:xfrm flipH="1" flipV="1">
            <a:off x="4152122" y="-16629"/>
            <a:ext cx="2883159" cy="6881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33002" y="2952885"/>
            <a:ext cx="64170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Atendidos em 2019</a:t>
            </a:r>
          </a:p>
          <a:p>
            <a:endParaRPr lang="pt-BR" sz="1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3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CONSOLIDADOS</a:t>
            </a:r>
          </a:p>
          <a:p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SAE</a:t>
            </a:r>
          </a:p>
          <a:p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Satisfação, Aplicabilidade e Efetividade</a:t>
            </a:r>
          </a:p>
          <a:p>
            <a:endParaRPr lang="pt-BR" sz="1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900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11369299" y="6453274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15489" y="6424422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no Mesmo Canto Lateral 1"/>
          <p:cNvSpPr/>
          <p:nvPr/>
        </p:nvSpPr>
        <p:spPr>
          <a:xfrm flipV="1">
            <a:off x="255887" y="923675"/>
            <a:ext cx="7754638" cy="5553323"/>
          </a:xfrm>
          <a:prstGeom prst="round2SameRect">
            <a:avLst/>
          </a:prstGeom>
          <a:solidFill>
            <a:srgbClr val="03A59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FOI ATENDIDO PELO SEBRAE EM 2019?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Q1. O Sr.(a) foi atendido(a) ou participou de atividades do SEBRAE em 2019?</a:t>
            </a:r>
            <a:endParaRPr lang="pt-BR" sz="1200" i="1" dirty="0"/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8196792" y="1439407"/>
            <a:ext cx="38766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os entrevistados, 94,6% foram atendidos pelo SEBRAE e realizaram algum serviço no ano de 2019. </a:t>
            </a:r>
          </a:p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Orientações técnicas foram as mais frequentemente citadas.</a:t>
            </a:r>
          </a:p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Já 5,4% afirmaram que nunca foram atendidos pelo SEBRAE. </a:t>
            </a:r>
          </a:p>
          <a:p>
            <a:pPr>
              <a:defRPr/>
            </a:pPr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endParaRPr lang="pt-BR" sz="2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63300" y="6597859"/>
            <a:ext cx="101326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32.287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970087761"/>
              </p:ext>
            </p:extLst>
          </p:nvPr>
        </p:nvGraphicFramePr>
        <p:xfrm>
          <a:off x="437800" y="1221040"/>
          <a:ext cx="7390811" cy="53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1581712" y="573614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81713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2942782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2944987" y="568311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4308835" y="55445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62177" y="57108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38">
            <a:hlinkClick r:id="rId7" action="ppaction://hlinksldjump"/>
          </p:cNvPr>
          <p:cNvSpPr/>
          <p:nvPr/>
        </p:nvSpPr>
        <p:spPr>
          <a:xfrm>
            <a:off x="10006499" y="5899614"/>
            <a:ext cx="1827230" cy="27035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% DESAGRUPADOS</a:t>
            </a:r>
          </a:p>
        </p:txBody>
      </p:sp>
      <p:pic>
        <p:nvPicPr>
          <p:cNvPr id="40" name="Imagem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0434" y="6079651"/>
            <a:ext cx="245172" cy="2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no Mesmo Canto Lateral 1"/>
          <p:cNvSpPr/>
          <p:nvPr/>
        </p:nvSpPr>
        <p:spPr>
          <a:xfrm flipV="1">
            <a:off x="257762" y="923673"/>
            <a:ext cx="11619911" cy="5553323"/>
          </a:xfrm>
          <a:prstGeom prst="round2SameRect">
            <a:avLst/>
          </a:prstGeom>
          <a:solidFill>
            <a:srgbClr val="03A59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FOI ATENDIDO PELO SEBRAE NO ANO DE 2019?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Q1. O Sr.(a) foi atendido(a) ou participou de atividades do SEBRAE em 2019?</a:t>
            </a:r>
            <a:endParaRPr lang="pt-BR" sz="1200" i="1" dirty="0"/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1163300" y="6597859"/>
            <a:ext cx="101326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32.287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3021017315"/>
              </p:ext>
            </p:extLst>
          </p:nvPr>
        </p:nvGraphicFramePr>
        <p:xfrm>
          <a:off x="257763" y="1221039"/>
          <a:ext cx="11619911" cy="53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1" name="Conector reto 40"/>
          <p:cNvCxnSpPr/>
          <p:nvPr/>
        </p:nvCxnSpPr>
        <p:spPr>
          <a:xfrm flipV="1">
            <a:off x="1581713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249" y="1028209"/>
            <a:ext cx="546950" cy="5469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3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FOI ATENDIDO PELO SEBRAE NO ANO DE 2019?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Q1. O Sr.(a) foi atendido(a) ou participou de atividades do SEBRAE em 2019?</a:t>
            </a:r>
            <a:endParaRPr lang="pt-BR" sz="1200" i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1115675" y="6596619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32.287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1581712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81713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2942782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2944987" y="568311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4308835" y="55445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45551" y="57108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12329"/>
              </p:ext>
            </p:extLst>
          </p:nvPr>
        </p:nvGraphicFramePr>
        <p:xfrm>
          <a:off x="233265" y="1176002"/>
          <a:ext cx="11801400" cy="251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885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2400044942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569901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</a:tblGrid>
              <a:tr h="387695">
                <a:tc>
                  <a:txBody>
                    <a:bodyPr/>
                    <a:lstStyle/>
                    <a:p>
                      <a:pPr algn="l"/>
                      <a:endParaRPr lang="pt-B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355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Cursos presenciais / cursos a distância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355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Palestras / Seminários / Oficinas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355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Consultorias / Clínica tecnológica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  <a:tr h="355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Feiras /Rodada de negócios/Missão e Caravana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298374"/>
                  </a:ext>
                </a:extLst>
              </a:tr>
              <a:tr h="355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Orientação Técnica / Garantia Fampe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880184"/>
                  </a:ext>
                </a:extLst>
              </a:tr>
              <a:tr h="355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 foi atendido pelo SEBRAE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71088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31769"/>
              </p:ext>
            </p:extLst>
          </p:nvPr>
        </p:nvGraphicFramePr>
        <p:xfrm>
          <a:off x="233272" y="3885692"/>
          <a:ext cx="11787270" cy="252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403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32693176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513192001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2773980835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643828598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3363273164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2018991976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1748363077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738293777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2384873447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4177352643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3487024511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2686510517"/>
                    </a:ext>
                  </a:extLst>
                </a:gridCol>
                <a:gridCol w="655759">
                  <a:extLst>
                    <a:ext uri="{9D8B030D-6E8A-4147-A177-3AD203B41FA5}">
                      <a16:colId xmlns:a16="http://schemas.microsoft.com/office/drawing/2014/main" val="3590383155"/>
                    </a:ext>
                  </a:extLst>
                </a:gridCol>
              </a:tblGrid>
              <a:tr h="387692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ctr">
                    <a:solidFill>
                      <a:srgbClr val="027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3553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Cursos presenciais / cursos a distância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3553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Palestras / Seminários / Oficinas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3553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Consultorias / Clínica tecnológica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  <a:tr h="3553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Feiras /Rodada de negócios/Missão e Caravana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599942"/>
                  </a:ext>
                </a:extLst>
              </a:tr>
              <a:tr h="3553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Orientação Técnica / Garantia Fampe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4653002"/>
                  </a:ext>
                </a:extLst>
              </a:tr>
              <a:tr h="3553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 foi atendido pelo SEBRAE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7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FOI ATENDIDO PELO SEBRAE NO ANO DE 2019?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Q1. O Sr.(a) foi atendido(a) ou participou de atividades do SEBRAE em 2019?</a:t>
            </a:r>
            <a:endParaRPr lang="pt-BR" sz="1200" i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1115675" y="6596619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32.287</a:t>
            </a:r>
          </a:p>
        </p:txBody>
      </p: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3142672501"/>
              </p:ext>
            </p:extLst>
          </p:nvPr>
        </p:nvGraphicFramePr>
        <p:xfrm>
          <a:off x="209550" y="1254549"/>
          <a:ext cx="11839575" cy="49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Conector reto 3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1581712" y="573614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81713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2942782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6" action="ppaction://hlinksldjump"/>
          </p:cNvPr>
          <p:cNvSpPr/>
          <p:nvPr/>
        </p:nvSpPr>
        <p:spPr>
          <a:xfrm>
            <a:off x="2944987" y="568311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4308835" y="55445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2953864" y="57108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69" y="-2"/>
            <a:ext cx="10275831" cy="6848171"/>
          </a:xfrm>
          <a:prstGeom prst="rect">
            <a:avLst/>
          </a:prstGeom>
        </p:spPr>
      </p:pic>
      <p:sp>
        <p:nvSpPr>
          <p:cNvPr id="13" name="Triângulo Retângulo 12"/>
          <p:cNvSpPr/>
          <p:nvPr/>
        </p:nvSpPr>
        <p:spPr>
          <a:xfrm>
            <a:off x="4152122" y="-2"/>
            <a:ext cx="2883159" cy="6864798"/>
          </a:xfrm>
          <a:prstGeom prst="rtTriangle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-4757" y="-1"/>
            <a:ext cx="4156879" cy="6864797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7" name="Conector reto 16"/>
          <p:cNvCxnSpPr>
            <a:stCxn id="13" idx="4"/>
          </p:cNvCxnSpPr>
          <p:nvPr/>
        </p:nvCxnSpPr>
        <p:spPr>
          <a:xfrm flipH="1" flipV="1">
            <a:off x="4152122" y="-16629"/>
            <a:ext cx="2883159" cy="6881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33002" y="2952885"/>
            <a:ext cx="6417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RECOMENDAÇÃO DO SEBRAE</a:t>
            </a:r>
          </a:p>
          <a:p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SAE </a:t>
            </a:r>
            <a:r>
              <a:rPr lang="pt-BR" sz="2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  <a:p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Satisfação, Aplicabilidade e Efetividade</a:t>
            </a:r>
          </a:p>
          <a:p>
            <a:endParaRPr lang="pt-BR" sz="1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900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11369299" y="6453274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15489" y="6424422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89" r="15675"/>
          <a:stretch/>
        </p:blipFill>
        <p:spPr>
          <a:xfrm flipH="1">
            <a:off x="-1" y="0"/>
            <a:ext cx="3918858" cy="6848171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V="1">
            <a:off x="3899807" y="1924050"/>
            <a:ext cx="0" cy="493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Retângulo 10"/>
          <p:cNvSpPr/>
          <p:nvPr/>
        </p:nvSpPr>
        <p:spPr>
          <a:xfrm rot="5400000" flipV="1">
            <a:off x="1856791" y="27994"/>
            <a:ext cx="2090060" cy="2034072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sp>
        <p:nvSpPr>
          <p:cNvPr id="12" name="Triângulo Retângulo 11"/>
          <p:cNvSpPr/>
          <p:nvPr/>
        </p:nvSpPr>
        <p:spPr>
          <a:xfrm rot="10800000" flipH="1" flipV="1">
            <a:off x="0" y="4740767"/>
            <a:ext cx="2017332" cy="2107404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324421" y="4918827"/>
            <a:ext cx="1368490" cy="1429592"/>
            <a:chOff x="133739" y="5033127"/>
            <a:chExt cx="1368490" cy="1429592"/>
          </a:xfrm>
        </p:grpSpPr>
        <p:sp>
          <p:nvSpPr>
            <p:cNvPr id="23" name="Triângulo Retângulo 22"/>
            <p:cNvSpPr>
              <a:spLocks noChangeAspect="1"/>
            </p:cNvSpPr>
            <p:nvPr/>
          </p:nvSpPr>
          <p:spPr>
            <a:xfrm rot="10800000" flipH="1" flipV="1">
              <a:off x="133739" y="5033127"/>
              <a:ext cx="1368490" cy="1429592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Triângulo Retângulo 23"/>
            <p:cNvSpPr>
              <a:spLocks noChangeAspect="1"/>
            </p:cNvSpPr>
            <p:nvPr/>
          </p:nvSpPr>
          <p:spPr>
            <a:xfrm rot="10800000" flipH="1" flipV="1">
              <a:off x="133739" y="5440732"/>
              <a:ext cx="978305" cy="102198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Triângulo Retângulo 24"/>
            <p:cNvSpPr>
              <a:spLocks noChangeAspect="1"/>
            </p:cNvSpPr>
            <p:nvPr/>
          </p:nvSpPr>
          <p:spPr>
            <a:xfrm rot="10800000" flipH="1" flipV="1">
              <a:off x="133739" y="5826919"/>
              <a:ext cx="608625" cy="635800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5" name="Retângulo 34"/>
          <p:cNvSpPr/>
          <p:nvPr/>
        </p:nvSpPr>
        <p:spPr>
          <a:xfrm>
            <a:off x="3324225" y="214199"/>
            <a:ext cx="9010650" cy="883921"/>
          </a:xfrm>
          <a:prstGeom prst="rect">
            <a:avLst/>
          </a:prstGeom>
          <a:solidFill>
            <a:srgbClr val="FFF9E7"/>
          </a:solidFill>
          <a:ln w="19050">
            <a:solidFill>
              <a:srgbClr val="027B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600" b="1" dirty="0">
                <a:solidFill>
                  <a:srgbClr val="027B76"/>
                </a:solidFill>
                <a:cs typeface="Lucida Sans Unicode" panose="020B0602030504020204" pitchFamily="34" charset="0"/>
              </a:rPr>
              <a:t>Pesquisa de Satisfação e Aplicabilidade e Efetividade - SAE</a:t>
            </a:r>
          </a:p>
          <a:p>
            <a:pPr lvl="0">
              <a:defRPr/>
            </a:pP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cs typeface="Lucida Sans Unicode" panose="020B0602030504020204" pitchFamily="34" charset="0"/>
              </a:rPr>
              <a:t>Atendidos em 2019 – Dados consolidados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178552" y="1627632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levantar os indicadores de desempenho das atividades de atendimento do sistema SEBRAE, além do grau de recomendação NPS.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181475" y="2372702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 alvo e amostra: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32.287 entrevistas realizadas junto a clientes atendidos pelo SEBRAE no ano de 2019.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181475" y="3146633"/>
            <a:ext cx="7581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quantitativa. Entrevistas realizadas por telefone (C.A.T.I). A coleta foi realizada em duas etapas: a primeira etapa entre os dias 12 de agosto e 19 de setembro de 2019; e a segunda etapa entre os dias 28 de novembro e 19 de dezembro de 2019.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4181475" y="4311358"/>
            <a:ext cx="767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Margem de erro: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erro amostral é de 0,6% para resultados nacionais. O intervalo de confiança é de 95%.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6873387" y="5974255"/>
            <a:ext cx="5060751" cy="813811"/>
            <a:chOff x="6873387" y="5974255"/>
            <a:chExt cx="5060751" cy="813811"/>
          </a:xfrm>
        </p:grpSpPr>
        <p:pic>
          <p:nvPicPr>
            <p:cNvPr id="20" name="Imagem 19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751" r="-1"/>
            <a:stretch/>
          </p:blipFill>
          <p:spPr bwMode="auto">
            <a:xfrm>
              <a:off x="9020851" y="5974255"/>
              <a:ext cx="2913287" cy="813811"/>
            </a:xfrm>
            <a:prstGeom prst="rect">
              <a:avLst/>
            </a:prstGeom>
            <a:noFill/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387" y="6115432"/>
              <a:ext cx="945278" cy="527597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9502" y="6122414"/>
              <a:ext cx="989701" cy="523739"/>
            </a:xfrm>
            <a:prstGeom prst="rect">
              <a:avLst/>
            </a:prstGeom>
          </p:spPr>
        </p:pic>
      </p:grpSp>
      <p:sp>
        <p:nvSpPr>
          <p:cNvPr id="27" name="Retângulo Arredondado 26">
            <a:hlinkClick r:id="rId7" action="ppaction://hlinksldjump"/>
          </p:cNvPr>
          <p:cNvSpPr/>
          <p:nvPr/>
        </p:nvSpPr>
        <p:spPr>
          <a:xfrm>
            <a:off x="9806474" y="5351568"/>
            <a:ext cx="1827230" cy="27035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MAIS INFORMAÇÕES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409" y="5531605"/>
            <a:ext cx="245172" cy="2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10001250" y="2225511"/>
            <a:ext cx="1565220" cy="3317089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8397930" y="4878548"/>
            <a:ext cx="1565220" cy="664052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967581" y="5124450"/>
            <a:ext cx="5392250" cy="419100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Retângulo com Único Canto Aparado 41"/>
          <p:cNvSpPr/>
          <p:nvPr/>
        </p:nvSpPr>
        <p:spPr>
          <a:xfrm flipH="1" flipV="1">
            <a:off x="187730" y="722099"/>
            <a:ext cx="2231274" cy="5652772"/>
          </a:xfrm>
          <a:prstGeom prst="snip1Rect">
            <a:avLst/>
          </a:prstGeom>
          <a:solidFill>
            <a:srgbClr val="03A59D">
              <a:alpha val="22000"/>
            </a:srgb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57458" y="1663991"/>
            <a:ext cx="18786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</a:rPr>
              <a:t>NPS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(NPS)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655335213"/>
              </p:ext>
            </p:extLst>
          </p:nvPr>
        </p:nvGraphicFramePr>
        <p:xfrm>
          <a:off x="2928381" y="1986777"/>
          <a:ext cx="8636693" cy="394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tângulo 32"/>
          <p:cNvSpPr/>
          <p:nvPr/>
        </p:nvSpPr>
        <p:spPr>
          <a:xfrm>
            <a:off x="2983809" y="4802125"/>
            <a:ext cx="53586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Detratores: 2,6%</a:t>
            </a:r>
            <a:endParaRPr lang="pt-BR" sz="1500" dirty="0">
              <a:solidFill>
                <a:srgbClr val="F2395A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8358731" y="4575891"/>
            <a:ext cx="16591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Neutros: 9,8%</a:t>
            </a:r>
            <a:endParaRPr lang="pt-BR" sz="1500" dirty="0">
              <a:solidFill>
                <a:schemeClr val="accent2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698531" y="1892468"/>
            <a:ext cx="21706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Promotores: 87,6%</a:t>
            </a:r>
            <a:endParaRPr lang="pt-BR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4299509" y="568311"/>
            <a:ext cx="2462073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8" name="Retângulo 67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ângulo 70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2" name="Conector reto 7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6765151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8" action="ppaction://hlinksldjump"/>
          </p:cNvPr>
          <p:cNvSpPr/>
          <p:nvPr/>
        </p:nvSpPr>
        <p:spPr>
          <a:xfrm>
            <a:off x="2967581" y="6003257"/>
            <a:ext cx="5358694" cy="37161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rgbClr val="C00000"/>
                </a:solidFill>
              </a:rPr>
              <a:t>Por qual motivo atribuiu esta nota?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0341033" y="6596619"/>
            <a:ext cx="184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30.865 | NS/NR: 25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364034" y="2102076"/>
            <a:ext cx="1878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rgbClr val="027B76"/>
                </a:solidFill>
              </a:rPr>
              <a:t>85,0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741391" y="1549832"/>
            <a:ext cx="6213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87% dos entrevistados se mostraram promotores do SEBRAE, atribuindo notas 9 e 10 para o grau de recomendação dos produtos e serviços da empresa. 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NPS, ou seja, o percentual de promotores excluído o percentual de detratores, foi de 85,0.</a:t>
            </a:r>
          </a:p>
        </p:txBody>
      </p:sp>
      <p:pic>
        <p:nvPicPr>
          <p:cNvPr id="39" name="Imagem 3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03" y="6252286"/>
            <a:ext cx="245172" cy="2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Q7.1. Se menor ou igual a 08. Esclarecer o motivo: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 - Motivo por atribuir nota menor ou igual a 08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1225719" y="6596619"/>
            <a:ext cx="964078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BASE: 3.819</a:t>
            </a:r>
          </a:p>
        </p:txBody>
      </p:sp>
      <p:pic>
        <p:nvPicPr>
          <p:cNvPr id="17" name="Imagem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27045"/>
              </p:ext>
            </p:extLst>
          </p:nvPr>
        </p:nvGraphicFramePr>
        <p:xfrm>
          <a:off x="186106" y="1064017"/>
          <a:ext cx="5662243" cy="544551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100269">
                  <a:extLst>
                    <a:ext uri="{9D8B030D-6E8A-4147-A177-3AD203B41FA5}">
                      <a16:colId xmlns:a16="http://schemas.microsoft.com/office/drawing/2014/main" val="2898887870"/>
                    </a:ext>
                  </a:extLst>
                </a:gridCol>
                <a:gridCol w="561974">
                  <a:extLst>
                    <a:ext uri="{9D8B030D-6E8A-4147-A177-3AD203B41FA5}">
                      <a16:colId xmlns:a16="http://schemas.microsoft.com/office/drawing/2014/main" val="3259092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MOTIVO</a:t>
                      </a:r>
                      <a:r>
                        <a:rPr lang="pt-BR" sz="13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PARA ATRIBUIR NOTA IGUAL OU MENOR QUE 08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07" marR="5107" marT="5107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ctr">
                    <a:solidFill>
                      <a:srgbClr val="027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29516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há nada a ser melhorado / Não sabe, considera a nota alta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3161117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o atendimento/Melhorar as informações (mais cordialidade, atenção, explicações sobre os serviços e valores)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3865880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a comunicação com os clientes, divulgar mais os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896968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o acompanhamento na empresa, conhecer sua realidade, prestar mais assistência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0833067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Oferecer um serviço baseado nas particularidades de cada empresa/segmento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9889067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 mais efetivo, o serviço realizado não atendeu suas necessidades/expectativas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668698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o conteúdo / Ter mais conteúdo / Conteúdo mais aprofundado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086460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Selecionar profissionais mais qualificados para prestar os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7173407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sabe avaliar pois não tem conhcimento suficiente sobre o Sebrae e seus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221345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o sistema do SEBRAE / Internet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8839170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serviço realizado foi muito superficial, não trouxe novidades para a empresa/conteúdo deveria ser mais aprofundado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605363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Maior carga horária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8576239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Menos burocracia / ser mais acessível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2154590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a didática das orientações, materiais, etc / aprimorar a metodologia de ensino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070647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com preço mais acessível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0581813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recebeu retorno sobre sua solicitação / demora no retorno da solicitação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0357596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a qualidade serviços à distância e informações do 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1050083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Oferecer mais serviços/ Mais cursos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764016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95780"/>
              </p:ext>
            </p:extLst>
          </p:nvPr>
        </p:nvGraphicFramePr>
        <p:xfrm>
          <a:off x="6107263" y="1039573"/>
          <a:ext cx="5842475" cy="5447068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341787">
                  <a:extLst>
                    <a:ext uri="{9D8B030D-6E8A-4147-A177-3AD203B41FA5}">
                      <a16:colId xmlns:a16="http://schemas.microsoft.com/office/drawing/2014/main" val="1926843857"/>
                    </a:ext>
                  </a:extLst>
                </a:gridCol>
                <a:gridCol w="500688">
                  <a:extLst>
                    <a:ext uri="{9D8B030D-6E8A-4147-A177-3AD203B41FA5}">
                      <a16:colId xmlns:a16="http://schemas.microsoft.com/office/drawing/2014/main" val="229462835"/>
                    </a:ext>
                  </a:extLst>
                </a:gridCol>
              </a:tblGrid>
              <a:tr h="4365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MOTIVO</a:t>
                      </a:r>
                      <a:r>
                        <a:rPr lang="pt-BR" sz="13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PARA ATRIBUIR NOTA IGUAL OU MENOR QUE 08 (cont.)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07" marR="5107" marT="5107" marB="0" anchor="ctr">
                    <a:solidFill>
                      <a:srgbClr val="027B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ctr">
                    <a:solidFill>
                      <a:srgbClr val="027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49568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a infraestrutura dos locais de atendimento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2462245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objetividade / Mais foco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9563108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 atendimento específico para abertura de empresa, emissão de boletos, emissão de notas, etc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935044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recebeu as visitas agendadas/Não recebeu os materiais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936544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 demora no recebimento dos certificados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3390198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Mais organização nos serviços/eventos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3124579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Facilitar o acesso a conteúdos, materiais e ferramentas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1740822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Evitar atrasos / ter mais pontualidade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8420783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Nivelar o conhecimento das pessoas que irão participar dos cursos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620627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o material oferecido nas atividades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94789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Horários mais adequados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96671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a gestão do SEBRAE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172412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SEBRAE deve ser mais pro-ativo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771906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é voltado para a realidade do empreendedor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320339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Melhorar a aplicabilidade dos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9302646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Suporte melhor para microempreendedor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010496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 necessária uma melhora geral / sempre pode melhorar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2470218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683352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respondeu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332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4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tângulo 115"/>
          <p:cNvSpPr/>
          <p:nvPr/>
        </p:nvSpPr>
        <p:spPr>
          <a:xfrm>
            <a:off x="11340533" y="2374988"/>
            <a:ext cx="473823" cy="38277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(NPS)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4299509" y="568311"/>
            <a:ext cx="2462073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65151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0274531" y="6596619"/>
            <a:ext cx="191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30.865 | NS/NR: 25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531298848"/>
              </p:ext>
            </p:extLst>
          </p:nvPr>
        </p:nvGraphicFramePr>
        <p:xfrm>
          <a:off x="233983" y="1099514"/>
          <a:ext cx="11665296" cy="514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7" name="CaixaDeTexto 116"/>
          <p:cNvSpPr txBox="1"/>
          <p:nvPr/>
        </p:nvSpPr>
        <p:spPr>
          <a:xfrm>
            <a:off x="11222528" y="6191784"/>
            <a:ext cx="7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SEBRAE NACIONAL</a:t>
            </a:r>
          </a:p>
        </p:txBody>
      </p:sp>
    </p:spTree>
    <p:extLst>
      <p:ext uri="{BB962C8B-B14F-4D97-AF65-F5344CB8AC3E}">
        <p14:creationId xmlns:p14="http://schemas.microsoft.com/office/powerpoint/2010/main" val="36919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(NPS)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4299509" y="568311"/>
            <a:ext cx="2462073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65151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10324893" y="6596619"/>
            <a:ext cx="186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30.865 | NS/NR: 25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665" y="2155488"/>
            <a:ext cx="671741" cy="10430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80" y="2178714"/>
            <a:ext cx="740805" cy="101219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78" y="2155488"/>
            <a:ext cx="592745" cy="1043004"/>
          </a:xfrm>
          <a:prstGeom prst="rect">
            <a:avLst/>
          </a:prstGeom>
        </p:spPr>
      </p:pic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3241116959"/>
              </p:ext>
            </p:extLst>
          </p:nvPr>
        </p:nvGraphicFramePr>
        <p:xfrm>
          <a:off x="1611561" y="3240223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2144222" y="367496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87</a:t>
            </a:r>
          </a:p>
        </p:txBody>
      </p:sp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822360398"/>
              </p:ext>
            </p:extLst>
          </p:nvPr>
        </p:nvGraphicFramePr>
        <p:xfrm>
          <a:off x="3849935" y="3240223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0" name="CaixaDeTexto 69"/>
          <p:cNvSpPr txBox="1"/>
          <p:nvPr/>
        </p:nvSpPr>
        <p:spPr>
          <a:xfrm>
            <a:off x="4382596" y="367496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85</a:t>
            </a:r>
          </a:p>
        </p:txBody>
      </p:sp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296287944"/>
              </p:ext>
            </p:extLst>
          </p:nvPr>
        </p:nvGraphicFramePr>
        <p:xfrm>
          <a:off x="6197558" y="3262385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2" name="CaixaDeTexto 71"/>
          <p:cNvSpPr txBox="1"/>
          <p:nvPr/>
        </p:nvSpPr>
        <p:spPr>
          <a:xfrm>
            <a:off x="6730219" y="36971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72</a:t>
            </a:r>
          </a:p>
        </p:txBody>
      </p:sp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813586337"/>
              </p:ext>
            </p:extLst>
          </p:nvPr>
        </p:nvGraphicFramePr>
        <p:xfrm>
          <a:off x="8519580" y="326746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4" name="CaixaDeTexto 73"/>
          <p:cNvSpPr txBox="1"/>
          <p:nvPr/>
        </p:nvSpPr>
        <p:spPr>
          <a:xfrm>
            <a:off x="9052241" y="370221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84516" y="4204958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4448792" y="4201828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6796415" y="4210042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9118437" y="4228285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8519580" y="2778625"/>
            <a:ext cx="16181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cs typeface="Arial" panose="020B0604020202020204" pitchFamily="34" charset="0"/>
              </a:rPr>
              <a:t>PESSOA FÍSICA</a:t>
            </a: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518" y="2103411"/>
            <a:ext cx="646415" cy="6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7" grpId="0">
        <p:bldAsOne/>
      </p:bldGraphic>
      <p:bldP spid="48" grpId="0"/>
      <p:bldGraphic spid="69" grpId="0">
        <p:bldAsOne/>
      </p:bldGraphic>
      <p:bldP spid="70" grpId="0"/>
      <p:bldGraphic spid="71" grpId="0">
        <p:bldAsOne/>
      </p:bldGraphic>
      <p:bldP spid="72" grpId="0"/>
      <p:bldGraphic spid="73" grpId="0">
        <p:bldAsOne/>
      </p:bldGraphic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(NPS)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10388562" y="6596619"/>
            <a:ext cx="180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30.865 | NS/NR: 25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69151" y="2952130"/>
            <a:ext cx="180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CURSOS PRESENCIAIS E À DISTÂNCIA 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2590836" y="2952130"/>
            <a:ext cx="214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rgbClr val="D29500"/>
                </a:solidFill>
              </a:rPr>
              <a:t>PALESTRAS, SEMINARIOS OFICINAS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026097" y="2918214"/>
            <a:ext cx="195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CONSULTORIAS E CLÍNICA TECNOLÓGICA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962816" y="2918214"/>
            <a:ext cx="250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rgbClr val="D29500"/>
                </a:solidFill>
              </a:rPr>
              <a:t>FEIRAS, RODADA DE NEGÓCIOS E MISSÃO/CARAVANA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9499228" y="2918214"/>
            <a:ext cx="233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ORIENTAÇÃO </a:t>
            </a:r>
          </a:p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TÉCNICA / GARANTIA FAMPE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020" y="1936853"/>
            <a:ext cx="900000" cy="90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911" y="1932160"/>
            <a:ext cx="916761" cy="9167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563" y="2060235"/>
            <a:ext cx="788686" cy="78868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819" y="1940540"/>
            <a:ext cx="900000" cy="90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64" y="1940540"/>
            <a:ext cx="900000" cy="900000"/>
          </a:xfrm>
          <a:prstGeom prst="rect">
            <a:avLst/>
          </a:prstGeom>
        </p:spPr>
      </p:pic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3908777644"/>
              </p:ext>
            </p:extLst>
          </p:nvPr>
        </p:nvGraphicFramePr>
        <p:xfrm>
          <a:off x="423492" y="343585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9" name="CaixaDeTexto 58"/>
          <p:cNvSpPr txBox="1"/>
          <p:nvPr/>
        </p:nvSpPr>
        <p:spPr>
          <a:xfrm>
            <a:off x="956154" y="387059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92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930898" y="4392154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1785695448"/>
              </p:ext>
            </p:extLst>
          </p:nvPr>
        </p:nvGraphicFramePr>
        <p:xfrm>
          <a:off x="2831843" y="343585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3364504" y="387059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89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3404798" y="4400592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69577480"/>
              </p:ext>
            </p:extLst>
          </p:nvPr>
        </p:nvGraphicFramePr>
        <p:xfrm>
          <a:off x="5123362" y="343585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5" name="CaixaDeTexto 64"/>
          <p:cNvSpPr txBox="1"/>
          <p:nvPr/>
        </p:nvSpPr>
        <p:spPr>
          <a:xfrm>
            <a:off x="5656023" y="387059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81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5696317" y="4400592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4167854517"/>
              </p:ext>
            </p:extLst>
          </p:nvPr>
        </p:nvGraphicFramePr>
        <p:xfrm>
          <a:off x="7355729" y="3442671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8" name="CaixaDeTexto 67"/>
          <p:cNvSpPr txBox="1"/>
          <p:nvPr/>
        </p:nvSpPr>
        <p:spPr>
          <a:xfrm>
            <a:off x="7888390" y="387741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83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7928684" y="4407406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  <p:graphicFrame>
        <p:nvGraphicFramePr>
          <p:cNvPr id="70" name="Gráfico 69"/>
          <p:cNvGraphicFramePr/>
          <p:nvPr>
            <p:extLst>
              <p:ext uri="{D42A27DB-BD31-4B8C-83A1-F6EECF244321}">
                <p14:modId xmlns:p14="http://schemas.microsoft.com/office/powerpoint/2010/main" val="3215876267"/>
              </p:ext>
            </p:extLst>
          </p:nvPr>
        </p:nvGraphicFramePr>
        <p:xfrm>
          <a:off x="9834657" y="3435857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1" name="CaixaDeTexto 70"/>
          <p:cNvSpPr txBox="1"/>
          <p:nvPr/>
        </p:nvSpPr>
        <p:spPr>
          <a:xfrm>
            <a:off x="10367318" y="387059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84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10407612" y="4400592"/>
            <a:ext cx="52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32364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AsOne/>
      </p:bldGraphic>
      <p:bldP spid="59" grpId="0"/>
      <p:bldGraphic spid="61" grpId="0">
        <p:bldAsOne/>
      </p:bldGraphic>
      <p:bldP spid="62" grpId="0"/>
      <p:bldGraphic spid="64" grpId="0">
        <p:bldAsOne/>
      </p:bldGraphic>
      <p:bldP spid="65" grpId="0"/>
      <p:bldGraphic spid="67" grpId="0">
        <p:bldAsOne/>
      </p:bldGraphic>
      <p:bldP spid="68" grpId="0"/>
      <p:bldGraphic spid="70" grpId="0">
        <p:bldAsOne/>
      </p:bldGraphic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86"/>
          <a:stretch/>
        </p:blipFill>
        <p:spPr>
          <a:xfrm>
            <a:off x="0" y="0"/>
            <a:ext cx="8940800" cy="6858000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 flipH="1">
            <a:off x="5953124" y="0"/>
            <a:ext cx="6238875" cy="6864798"/>
            <a:chOff x="-4757" y="-2"/>
            <a:chExt cx="7040038" cy="6864798"/>
          </a:xfrm>
        </p:grpSpPr>
        <p:sp>
          <p:nvSpPr>
            <p:cNvPr id="12" name="Triângulo Retângulo 11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solidFill>
              <a:srgbClr val="027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-4757" y="-1"/>
              <a:ext cx="4156879" cy="6864797"/>
            </a:xfrm>
            <a:prstGeom prst="rect">
              <a:avLst/>
            </a:prstGeom>
            <a:solidFill>
              <a:srgbClr val="027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7482999" y="3040494"/>
            <a:ext cx="47090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Satisfação, Aplicabilidade e Efetividade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RESULTADOS GLOBAIS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407179" y="5964371"/>
            <a:ext cx="106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SAE 2019</a:t>
            </a:r>
          </a:p>
        </p:txBody>
      </p: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11377611" y="6434632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23801" y="6405780"/>
            <a:ext cx="360040" cy="336381"/>
          </a:xfrm>
          <a:prstGeom prst="rect">
            <a:avLst/>
          </a:prstGeom>
        </p:spPr>
      </p:pic>
      <p:cxnSp>
        <p:nvCxnSpPr>
          <p:cNvPr id="14" name="Conector reto 13"/>
          <p:cNvCxnSpPr>
            <a:endCxn id="12" idx="0"/>
          </p:cNvCxnSpPr>
          <p:nvPr/>
        </p:nvCxnSpPr>
        <p:spPr>
          <a:xfrm flipV="1">
            <a:off x="5953124" y="0"/>
            <a:ext cx="2555053" cy="68647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03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1070676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48" name="Retângulo 47">
            <a:hlinkClick r:id="rId3" action="ppaction://hlinksldjump"/>
          </p:cNvPr>
          <p:cNvSpPr/>
          <p:nvPr/>
        </p:nvSpPr>
        <p:spPr>
          <a:xfrm>
            <a:off x="4309034" y="730236"/>
            <a:ext cx="2462073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1571238" y="733375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00" y="143199"/>
            <a:ext cx="121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SAE 2019 </a:t>
            </a:r>
            <a:r>
              <a:rPr lang="pt-BR" sz="2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</a:t>
            </a:r>
            <a:r>
              <a:rPr lang="pt-BR" sz="2600" b="1" dirty="0">
                <a:solidFill>
                  <a:schemeClr val="bg1"/>
                </a:solidFill>
              </a:rPr>
              <a:t>MÉDIA GERAL DOS SERVIÇOS E PRODUTOS DO SEBRAE</a:t>
            </a:r>
            <a:endParaRPr lang="pt-BR" i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93128852"/>
              </p:ext>
            </p:extLst>
          </p:nvPr>
        </p:nvGraphicFramePr>
        <p:xfrm>
          <a:off x="603250" y="1438877"/>
          <a:ext cx="6702425" cy="463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496175" y="2152618"/>
            <a:ext cx="43433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2">
                    <a:lumMod val="25000"/>
                  </a:schemeClr>
                </a:solidFill>
              </a:rPr>
              <a:t>Considerando-se todos os serviços e produtos avaliados, a média da satisfação dos clientes entrevistados alcançou 9,2.</a:t>
            </a:r>
          </a:p>
          <a:p>
            <a:endParaRPr lang="pt-BR" sz="8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000" i="1" dirty="0">
                <a:solidFill>
                  <a:schemeClr val="bg2">
                    <a:lumMod val="25000"/>
                  </a:schemeClr>
                </a:solidFill>
              </a:rPr>
              <a:t>A aplicabilidade dos serviços e produtos obteve média de 8,3.</a:t>
            </a:r>
          </a:p>
          <a:p>
            <a:endParaRPr lang="pt-BR" sz="8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000" i="1" dirty="0">
                <a:solidFill>
                  <a:schemeClr val="bg2">
                    <a:lumMod val="25000"/>
                  </a:schemeClr>
                </a:solidFill>
              </a:rPr>
              <a:t>A efetividade obteve nota média de 8,1.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1957" y="7333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71237" y="7333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293376" y="7461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7" action="ppaction://hlinksldjump"/>
          </p:cNvPr>
          <p:cNvSpPr/>
          <p:nvPr/>
        </p:nvSpPr>
        <p:spPr>
          <a:xfrm>
            <a:off x="2932306" y="743101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2932307" y="7397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93376" y="7461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Calculado com base na média ponderada de todas as respostas para Satisfação, Aplicabilidade e Efetividade.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6774676" y="73502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12500" y="675489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3880" y="731625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1073540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SATISFAÇÃO –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GERAL DOS SERVIÇOS E PRODUTOS DO SEBRAE</a:t>
            </a:r>
            <a:endParaRPr lang="pt-BR" sz="2000" i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Calculado com base na média ponderada de todas as respostas para Satisfação, Aplicabilidade e Efetividade.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Arredondar Retângulo em um Canto Diagonal 9">
            <a:hlinkClick r:id="rId3" action="ppaction://hlinksldjump"/>
          </p:cNvPr>
          <p:cNvSpPr/>
          <p:nvPr/>
        </p:nvSpPr>
        <p:spPr>
          <a:xfrm>
            <a:off x="6305550" y="886696"/>
            <a:ext cx="1924050" cy="389654"/>
          </a:xfrm>
          <a:prstGeom prst="round2DiagRect">
            <a:avLst/>
          </a:prstGeom>
          <a:solidFill>
            <a:srgbClr val="EEB5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SATISFAÇÃO</a:t>
            </a:r>
          </a:p>
        </p:txBody>
      </p:sp>
      <p:sp>
        <p:nvSpPr>
          <p:cNvPr id="115" name="Arredondar Retângulo em um Canto Diagonal 114">
            <a:hlinkClick r:id="rId4" action="ppaction://hlinksldjump"/>
          </p:cNvPr>
          <p:cNvSpPr/>
          <p:nvPr/>
        </p:nvSpPr>
        <p:spPr>
          <a:xfrm>
            <a:off x="8268670" y="886696"/>
            <a:ext cx="1924050" cy="389654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APLICABILIDADE</a:t>
            </a:r>
          </a:p>
        </p:txBody>
      </p:sp>
      <p:sp>
        <p:nvSpPr>
          <p:cNvPr id="116" name="Arredondar Retângulo em um Canto Diagonal 115">
            <a:hlinkClick r:id="rId5" action="ppaction://hlinksldjump"/>
          </p:cNvPr>
          <p:cNvSpPr/>
          <p:nvPr/>
        </p:nvSpPr>
        <p:spPr>
          <a:xfrm>
            <a:off x="10231790" y="886696"/>
            <a:ext cx="1924050" cy="389654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EFETIVIDADE</a:t>
            </a:r>
          </a:p>
        </p:txBody>
      </p:sp>
      <p:sp>
        <p:nvSpPr>
          <p:cNvPr id="119" name="Retângulo 118">
            <a:hlinkClick r:id="rId6" action="ppaction://hlinksldjump"/>
          </p:cNvPr>
          <p:cNvSpPr/>
          <p:nvPr/>
        </p:nvSpPr>
        <p:spPr>
          <a:xfrm>
            <a:off x="4299703" y="539041"/>
            <a:ext cx="2462073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sp>
        <p:nvSpPr>
          <p:cNvPr id="120" name="Retângulo 119">
            <a:hlinkClick r:id="rId3" action="ppaction://hlinksldjump"/>
          </p:cNvPr>
          <p:cNvSpPr/>
          <p:nvPr/>
        </p:nvSpPr>
        <p:spPr>
          <a:xfrm>
            <a:off x="1571238" y="542180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121" name="Retângulo 120">
            <a:hlinkClick r:id="rId7" action="ppaction://hlinksldjump"/>
          </p:cNvPr>
          <p:cNvSpPr/>
          <p:nvPr/>
        </p:nvSpPr>
        <p:spPr>
          <a:xfrm>
            <a:off x="-1957" y="542180"/>
            <a:ext cx="1573194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122" name="Conector reto 121"/>
          <p:cNvCxnSpPr/>
          <p:nvPr/>
        </p:nvCxnSpPr>
        <p:spPr>
          <a:xfrm flipV="1">
            <a:off x="1571237" y="542179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 flipV="1">
            <a:off x="4293376" y="55491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tângulo 123">
            <a:hlinkClick r:id="rId8" action="ppaction://hlinksldjump"/>
          </p:cNvPr>
          <p:cNvSpPr/>
          <p:nvPr/>
        </p:nvSpPr>
        <p:spPr>
          <a:xfrm>
            <a:off x="2932306" y="551906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125" name="Conector reto 124"/>
          <p:cNvCxnSpPr/>
          <p:nvPr/>
        </p:nvCxnSpPr>
        <p:spPr>
          <a:xfrm flipV="1">
            <a:off x="2932307" y="54854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/>
          <p:nvPr/>
        </p:nvCxnSpPr>
        <p:spPr>
          <a:xfrm flipV="1">
            <a:off x="4293376" y="55491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 flipV="1">
            <a:off x="6765345" y="54383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>
            <a:off x="12500" y="484294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3880" y="540430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 flipV="1">
            <a:off x="-23263" y="882345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Imagem 1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23" y="1180968"/>
            <a:ext cx="332170" cy="332170"/>
          </a:xfrm>
          <a:prstGeom prst="rect">
            <a:avLst/>
          </a:prstGeom>
        </p:spPr>
      </p:pic>
      <p:pic>
        <p:nvPicPr>
          <p:cNvPr id="135" name="Imagem 1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918" y="1176181"/>
            <a:ext cx="332170" cy="332170"/>
          </a:xfrm>
          <a:prstGeom prst="rect">
            <a:avLst/>
          </a:prstGeom>
        </p:spPr>
      </p:pic>
      <p:graphicFrame>
        <p:nvGraphicFramePr>
          <p:cNvPr id="105" name="Gráfico 104"/>
          <p:cNvGraphicFramePr/>
          <p:nvPr>
            <p:extLst>
              <p:ext uri="{D42A27DB-BD31-4B8C-83A1-F6EECF244321}">
                <p14:modId xmlns:p14="http://schemas.microsoft.com/office/powerpoint/2010/main" val="1956501422"/>
              </p:ext>
            </p:extLst>
          </p:nvPr>
        </p:nvGraphicFramePr>
        <p:xfrm>
          <a:off x="177282" y="1660849"/>
          <a:ext cx="11871843" cy="486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4934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209382823"/>
              </p:ext>
            </p:extLst>
          </p:nvPr>
        </p:nvGraphicFramePr>
        <p:xfrm>
          <a:off x="177282" y="1502582"/>
          <a:ext cx="11871843" cy="501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APLICABILIDADE –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GERAL DOS SERVIÇOS E PRODUTOS DO SEBRAE</a:t>
            </a:r>
            <a:endParaRPr lang="pt-BR" sz="2000" i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Calculado com base na média ponderada de todas as respostas para Satisfação, Aplicabilidade e Efetividade.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Arredondar Retângulo em um Canto Diagonal 116">
            <a:hlinkClick r:id="rId4" action="ppaction://hlinksldjump"/>
          </p:cNvPr>
          <p:cNvSpPr/>
          <p:nvPr/>
        </p:nvSpPr>
        <p:spPr>
          <a:xfrm>
            <a:off x="6305550" y="886696"/>
            <a:ext cx="1924050" cy="389654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SATISFAÇÃO</a:t>
            </a:r>
          </a:p>
        </p:txBody>
      </p:sp>
      <p:sp>
        <p:nvSpPr>
          <p:cNvPr id="118" name="Arredondar Retângulo em um Canto Diagonal 117">
            <a:hlinkClick r:id="rId5" action="ppaction://hlinksldjump"/>
          </p:cNvPr>
          <p:cNvSpPr/>
          <p:nvPr/>
        </p:nvSpPr>
        <p:spPr>
          <a:xfrm>
            <a:off x="8268670" y="886696"/>
            <a:ext cx="1924050" cy="389654"/>
          </a:xfrm>
          <a:prstGeom prst="round2DiagRect">
            <a:avLst/>
          </a:prstGeom>
          <a:solidFill>
            <a:srgbClr val="EEB5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APLICABILIDADE</a:t>
            </a:r>
          </a:p>
        </p:txBody>
      </p:sp>
      <p:sp>
        <p:nvSpPr>
          <p:cNvPr id="119" name="Arredondar Retângulo em um Canto Diagonal 118">
            <a:hlinkClick r:id="rId6" action="ppaction://hlinksldjump"/>
          </p:cNvPr>
          <p:cNvSpPr/>
          <p:nvPr/>
        </p:nvSpPr>
        <p:spPr>
          <a:xfrm>
            <a:off x="10231790" y="886696"/>
            <a:ext cx="1924050" cy="389654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EFETIVIDADE</a:t>
            </a:r>
          </a:p>
        </p:txBody>
      </p:sp>
      <p:sp>
        <p:nvSpPr>
          <p:cNvPr id="115" name="Retângulo 114">
            <a:hlinkClick r:id="rId7" action="ppaction://hlinksldjump"/>
          </p:cNvPr>
          <p:cNvSpPr/>
          <p:nvPr/>
        </p:nvSpPr>
        <p:spPr>
          <a:xfrm>
            <a:off x="4299703" y="539044"/>
            <a:ext cx="2462073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sp>
        <p:nvSpPr>
          <p:cNvPr id="116" name="Retângulo 115">
            <a:hlinkClick r:id="rId4" action="ppaction://hlinksldjump"/>
          </p:cNvPr>
          <p:cNvSpPr/>
          <p:nvPr/>
        </p:nvSpPr>
        <p:spPr>
          <a:xfrm>
            <a:off x="1571238" y="542183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120" name="Retângulo 119">
            <a:hlinkClick r:id="rId8" action="ppaction://hlinksldjump"/>
          </p:cNvPr>
          <p:cNvSpPr/>
          <p:nvPr/>
        </p:nvSpPr>
        <p:spPr>
          <a:xfrm>
            <a:off x="-1957" y="542183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123" name="Conector reto 122"/>
          <p:cNvCxnSpPr/>
          <p:nvPr/>
        </p:nvCxnSpPr>
        <p:spPr>
          <a:xfrm flipV="1">
            <a:off x="1571237" y="54218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 flipV="1">
            <a:off x="4293376" y="554919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>
            <a:hlinkClick r:id="rId9" action="ppaction://hlinksldjump"/>
          </p:cNvPr>
          <p:cNvSpPr/>
          <p:nvPr/>
        </p:nvSpPr>
        <p:spPr>
          <a:xfrm>
            <a:off x="2932306" y="551909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2932307" y="54855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 flipV="1">
            <a:off x="4293376" y="554919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6765345" y="54383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12500" y="48429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3880" y="54043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 flipV="1">
            <a:off x="-23263" y="882348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Imagem 13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9830" y="1170412"/>
            <a:ext cx="332170" cy="332170"/>
          </a:xfrm>
          <a:prstGeom prst="rect">
            <a:avLst/>
          </a:prstGeom>
        </p:spPr>
      </p:pic>
      <p:pic>
        <p:nvPicPr>
          <p:cNvPr id="136" name="Imagem 1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500" y="1192829"/>
            <a:ext cx="332170" cy="3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EFETIVIDADE –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GERAL DOS SERVIÇOS E PRODUTOS DO SEBRAE</a:t>
            </a:r>
            <a:endParaRPr lang="pt-BR" sz="2000" i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Calculado com base na média ponderada de todas as respostas para Satisfação, Aplicabilidade e Efetividade.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Arredondar Retângulo em um Canto Diagonal 116">
            <a:hlinkClick r:id="rId3" action="ppaction://hlinksldjump"/>
          </p:cNvPr>
          <p:cNvSpPr/>
          <p:nvPr/>
        </p:nvSpPr>
        <p:spPr>
          <a:xfrm>
            <a:off x="6305550" y="886696"/>
            <a:ext cx="1924050" cy="389654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SATISFAÇÃO</a:t>
            </a:r>
          </a:p>
        </p:txBody>
      </p:sp>
      <p:sp>
        <p:nvSpPr>
          <p:cNvPr id="118" name="Arredondar Retângulo em um Canto Diagonal 117">
            <a:hlinkClick r:id="rId4" action="ppaction://hlinksldjump"/>
          </p:cNvPr>
          <p:cNvSpPr/>
          <p:nvPr/>
        </p:nvSpPr>
        <p:spPr>
          <a:xfrm>
            <a:off x="8268670" y="886696"/>
            <a:ext cx="1924050" cy="389654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APLICABILIDADE</a:t>
            </a:r>
          </a:p>
        </p:txBody>
      </p:sp>
      <p:sp>
        <p:nvSpPr>
          <p:cNvPr id="119" name="Arredondar Retângulo em um Canto Diagonal 118">
            <a:hlinkClick r:id="rId5" action="ppaction://hlinksldjump"/>
          </p:cNvPr>
          <p:cNvSpPr/>
          <p:nvPr/>
        </p:nvSpPr>
        <p:spPr>
          <a:xfrm>
            <a:off x="10231790" y="886696"/>
            <a:ext cx="1924050" cy="389654"/>
          </a:xfrm>
          <a:prstGeom prst="round2DiagRect">
            <a:avLst/>
          </a:prstGeom>
          <a:solidFill>
            <a:srgbClr val="EEB5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EFETIVIDADE</a:t>
            </a:r>
          </a:p>
        </p:txBody>
      </p:sp>
      <p:sp>
        <p:nvSpPr>
          <p:cNvPr id="115" name="Retângulo 114">
            <a:hlinkClick r:id="rId6" action="ppaction://hlinksldjump"/>
          </p:cNvPr>
          <p:cNvSpPr/>
          <p:nvPr/>
        </p:nvSpPr>
        <p:spPr>
          <a:xfrm>
            <a:off x="4299703" y="539042"/>
            <a:ext cx="2462073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sp>
        <p:nvSpPr>
          <p:cNvPr id="116" name="Retângulo 115">
            <a:hlinkClick r:id="rId3" action="ppaction://hlinksldjump"/>
          </p:cNvPr>
          <p:cNvSpPr/>
          <p:nvPr/>
        </p:nvSpPr>
        <p:spPr>
          <a:xfrm>
            <a:off x="1571238" y="542181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120" name="Retângulo 119">
            <a:hlinkClick r:id="rId7" action="ppaction://hlinksldjump"/>
          </p:cNvPr>
          <p:cNvSpPr/>
          <p:nvPr/>
        </p:nvSpPr>
        <p:spPr>
          <a:xfrm>
            <a:off x="-1957" y="542181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123" name="Conector reto 122"/>
          <p:cNvCxnSpPr/>
          <p:nvPr/>
        </p:nvCxnSpPr>
        <p:spPr>
          <a:xfrm flipV="1">
            <a:off x="1571237" y="542180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 flipV="1">
            <a:off x="4293376" y="55491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>
            <a:hlinkClick r:id="rId8" action="ppaction://hlinksldjump"/>
          </p:cNvPr>
          <p:cNvSpPr/>
          <p:nvPr/>
        </p:nvSpPr>
        <p:spPr>
          <a:xfrm>
            <a:off x="2932306" y="551907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2932307" y="548549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 flipV="1">
            <a:off x="4293376" y="55491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6765345" y="54383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12500" y="484295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3880" y="540431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 flipV="1">
            <a:off x="-23263" y="882346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620" y="1163421"/>
            <a:ext cx="332170" cy="332170"/>
          </a:xfrm>
          <a:prstGeom prst="rect">
            <a:avLst/>
          </a:prstGeom>
        </p:spPr>
      </p:pic>
      <p:pic>
        <p:nvPicPr>
          <p:cNvPr id="135" name="Imagem 1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500" y="1183841"/>
            <a:ext cx="332170" cy="332170"/>
          </a:xfrm>
          <a:prstGeom prst="rect">
            <a:avLst/>
          </a:prstGeom>
        </p:spPr>
      </p:pic>
      <p:graphicFrame>
        <p:nvGraphicFramePr>
          <p:cNvPr id="105" name="Gráfico 104"/>
          <p:cNvGraphicFramePr/>
          <p:nvPr>
            <p:extLst>
              <p:ext uri="{D42A27DB-BD31-4B8C-83A1-F6EECF244321}">
                <p14:modId xmlns:p14="http://schemas.microsoft.com/office/powerpoint/2010/main" val="3937162244"/>
              </p:ext>
            </p:extLst>
          </p:nvPr>
        </p:nvGraphicFramePr>
        <p:xfrm>
          <a:off x="177282" y="1502582"/>
          <a:ext cx="11871843" cy="501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828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89" r="15675"/>
          <a:stretch/>
        </p:blipFill>
        <p:spPr>
          <a:xfrm flipH="1">
            <a:off x="-1" y="0"/>
            <a:ext cx="3918858" cy="6848171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V="1">
            <a:off x="3899807" y="1924050"/>
            <a:ext cx="0" cy="493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Retângulo 10"/>
          <p:cNvSpPr/>
          <p:nvPr/>
        </p:nvSpPr>
        <p:spPr>
          <a:xfrm rot="5400000" flipV="1">
            <a:off x="1856791" y="27994"/>
            <a:ext cx="2090060" cy="2034072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sp>
        <p:nvSpPr>
          <p:cNvPr id="12" name="Triângulo Retângulo 11"/>
          <p:cNvSpPr/>
          <p:nvPr/>
        </p:nvSpPr>
        <p:spPr>
          <a:xfrm rot="10800000" flipH="1" flipV="1">
            <a:off x="0" y="4740767"/>
            <a:ext cx="2017332" cy="2107404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324421" y="4918827"/>
            <a:ext cx="1368490" cy="1429592"/>
            <a:chOff x="133739" y="5033127"/>
            <a:chExt cx="1368490" cy="1429592"/>
          </a:xfrm>
        </p:grpSpPr>
        <p:sp>
          <p:nvSpPr>
            <p:cNvPr id="23" name="Triângulo Retângulo 22"/>
            <p:cNvSpPr>
              <a:spLocks noChangeAspect="1"/>
            </p:cNvSpPr>
            <p:nvPr/>
          </p:nvSpPr>
          <p:spPr>
            <a:xfrm rot="10800000" flipH="1" flipV="1">
              <a:off x="133739" y="5033127"/>
              <a:ext cx="1368490" cy="1429592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Triângulo Retângulo 23"/>
            <p:cNvSpPr>
              <a:spLocks noChangeAspect="1"/>
            </p:cNvSpPr>
            <p:nvPr/>
          </p:nvSpPr>
          <p:spPr>
            <a:xfrm rot="10800000" flipH="1" flipV="1">
              <a:off x="133739" y="5440732"/>
              <a:ext cx="978305" cy="102198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Triângulo Retângulo 24"/>
            <p:cNvSpPr>
              <a:spLocks noChangeAspect="1"/>
            </p:cNvSpPr>
            <p:nvPr/>
          </p:nvSpPr>
          <p:spPr>
            <a:xfrm rot="10800000" flipH="1" flipV="1">
              <a:off x="133739" y="5826919"/>
              <a:ext cx="608625" cy="635800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5" name="Retângulo 34"/>
          <p:cNvSpPr/>
          <p:nvPr/>
        </p:nvSpPr>
        <p:spPr>
          <a:xfrm>
            <a:off x="3324225" y="214199"/>
            <a:ext cx="9010650" cy="883921"/>
          </a:xfrm>
          <a:prstGeom prst="rect">
            <a:avLst/>
          </a:prstGeom>
          <a:solidFill>
            <a:srgbClr val="FFF9E7"/>
          </a:solidFill>
          <a:ln w="19050">
            <a:solidFill>
              <a:srgbClr val="027B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600" b="1" dirty="0">
                <a:solidFill>
                  <a:srgbClr val="027B76"/>
                </a:solidFill>
                <a:cs typeface="Lucida Sans Unicode" panose="020B0602030504020204" pitchFamily="34" charset="0"/>
              </a:rPr>
              <a:t>Pesquisa de Satisfação e Aplicabilidade e Efetividade - SAE</a:t>
            </a:r>
          </a:p>
          <a:p>
            <a:pPr lvl="0">
              <a:defRPr/>
            </a:pP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cs typeface="Lucida Sans Unicode" panose="020B0602030504020204" pitchFamily="34" charset="0"/>
              </a:rPr>
              <a:t>Atendidos em 2019 – Dados consolidados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178552" y="3583560"/>
            <a:ext cx="7581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de dados: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base de dados utilizada na primeira etapa da pesquisa foi fornecida em arquivo XLSX (Excel) contendo 409.339 registros. A base de dados utilizada na segunda etapa da pesquisa foi fornecida em arquivo XLSX (Excel) contendo 712.265 registros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da amostra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 amostra de 32.287 entrevistas foi distribuída pelas UFs brasileiras, pelo porte da empresa (ME, MEI, EPP ou Pessoa Física) e pelo tipo de atendimento recebido do SEBRAE no ano de 2019.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6873387" y="5974255"/>
            <a:ext cx="5060751" cy="813811"/>
            <a:chOff x="6873387" y="5974255"/>
            <a:chExt cx="5060751" cy="813811"/>
          </a:xfrm>
        </p:grpSpPr>
        <p:pic>
          <p:nvPicPr>
            <p:cNvPr id="20" name="Imagem 19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751" r="-1"/>
            <a:stretch/>
          </p:blipFill>
          <p:spPr bwMode="auto">
            <a:xfrm>
              <a:off x="9020851" y="5974255"/>
              <a:ext cx="2913287" cy="813811"/>
            </a:xfrm>
            <a:prstGeom prst="rect">
              <a:avLst/>
            </a:prstGeom>
            <a:noFill/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387" y="6115432"/>
              <a:ext cx="945278" cy="527597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9502" y="6122414"/>
              <a:ext cx="989701" cy="523739"/>
            </a:xfrm>
            <a:prstGeom prst="rect">
              <a:avLst/>
            </a:prstGeom>
          </p:spPr>
        </p:pic>
      </p:grpSp>
      <p:pic>
        <p:nvPicPr>
          <p:cNvPr id="27" name="Imagem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6977" y="1174958"/>
            <a:ext cx="546950" cy="5469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178552" y="1529711"/>
                <a:ext cx="3009157" cy="665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𝑃𝑜𝑛𝑑𝑒𝑟𝑎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𝑃𝑜𝑝𝑢𝑙𝑎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𝐴𝑚𝑜𝑠𝑡𝑟𝑎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552" y="1529711"/>
                <a:ext cx="3009157" cy="665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298026" y="2194829"/>
                <a:ext cx="6096000" cy="11162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Sendo: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número do extrato da população formado pela variável UF (27);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População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quantidade de clientes no extrato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Amostra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quantidade de entrevistas realizadas no extrato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6" y="2194829"/>
                <a:ext cx="6096000" cy="1116203"/>
              </a:xfrm>
              <a:prstGeom prst="rect">
                <a:avLst/>
              </a:prstGeom>
              <a:blipFill>
                <a:blip r:embed="rId11"/>
                <a:stretch>
                  <a:fillRect b="-2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15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ráfico 84"/>
          <p:cNvGraphicFramePr/>
          <p:nvPr>
            <p:extLst>
              <p:ext uri="{D42A27DB-BD31-4B8C-83A1-F6EECF244321}">
                <p14:modId xmlns:p14="http://schemas.microsoft.com/office/powerpoint/2010/main" val="1720753311"/>
              </p:ext>
            </p:extLst>
          </p:nvPr>
        </p:nvGraphicFramePr>
        <p:xfrm>
          <a:off x="3318514" y="2610795"/>
          <a:ext cx="2318253" cy="33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6" name="Gráfico 85"/>
          <p:cNvGraphicFramePr/>
          <p:nvPr>
            <p:extLst>
              <p:ext uri="{D42A27DB-BD31-4B8C-83A1-F6EECF244321}">
                <p14:modId xmlns:p14="http://schemas.microsoft.com/office/powerpoint/2010/main" val="3585183565"/>
              </p:ext>
            </p:extLst>
          </p:nvPr>
        </p:nvGraphicFramePr>
        <p:xfrm>
          <a:off x="5937384" y="2621003"/>
          <a:ext cx="2318253" cy="33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8" name="Gráfico 87"/>
          <p:cNvGraphicFramePr/>
          <p:nvPr>
            <p:extLst>
              <p:ext uri="{D42A27DB-BD31-4B8C-83A1-F6EECF244321}">
                <p14:modId xmlns:p14="http://schemas.microsoft.com/office/powerpoint/2010/main" val="3843311971"/>
              </p:ext>
            </p:extLst>
          </p:nvPr>
        </p:nvGraphicFramePr>
        <p:xfrm>
          <a:off x="8660900" y="2621003"/>
          <a:ext cx="2318253" cy="33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SAE 2019 –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GERAL DOS SERVIÇOS E PRODUTOS DO SEBRAE</a:t>
            </a:r>
            <a:endParaRPr lang="pt-BR" sz="2000" i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Calculado com base na média ponderada de todas as respostas para Satisfação, Aplicabilidade e Efetividade.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96" y="1616344"/>
            <a:ext cx="671741" cy="104300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378" y="1645508"/>
            <a:ext cx="740805" cy="101219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905" y="1604899"/>
            <a:ext cx="592745" cy="104300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3137580" y="2727420"/>
            <a:ext cx="0" cy="309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5776151" y="2715975"/>
            <a:ext cx="0" cy="309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8430357" y="2715975"/>
            <a:ext cx="0" cy="309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1300505700"/>
              </p:ext>
            </p:extLst>
          </p:nvPr>
        </p:nvGraphicFramePr>
        <p:xfrm>
          <a:off x="720128" y="2587615"/>
          <a:ext cx="2318253" cy="33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>
            <a:hlinkClick r:id="rId10" action="ppaction://hlinksldjump"/>
          </p:cNvPr>
          <p:cNvSpPr/>
          <p:nvPr/>
        </p:nvSpPr>
        <p:spPr>
          <a:xfrm>
            <a:off x="4299703" y="539043"/>
            <a:ext cx="2462073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sp>
        <p:nvSpPr>
          <p:cNvPr id="40" name="Retângulo 39">
            <a:hlinkClick r:id="rId11" action="ppaction://hlinksldjump"/>
          </p:cNvPr>
          <p:cNvSpPr/>
          <p:nvPr/>
        </p:nvSpPr>
        <p:spPr>
          <a:xfrm>
            <a:off x="1571238" y="542182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41" name="Retângulo 40">
            <a:hlinkClick r:id="rId12" action="ppaction://hlinksldjump"/>
          </p:cNvPr>
          <p:cNvSpPr/>
          <p:nvPr/>
        </p:nvSpPr>
        <p:spPr>
          <a:xfrm>
            <a:off x="-1957" y="542182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71237" y="54218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93376" y="55491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13" action="ppaction://hlinksldjump"/>
          </p:cNvPr>
          <p:cNvSpPr/>
          <p:nvPr/>
        </p:nvSpPr>
        <p:spPr>
          <a:xfrm>
            <a:off x="2932306" y="551908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32307" y="548550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93376" y="55491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765345" y="54383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12500" y="484296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3880" y="540432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-23263" y="882347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1"/>
          <p:cNvSpPr txBox="1"/>
          <p:nvPr/>
        </p:nvSpPr>
        <p:spPr>
          <a:xfrm>
            <a:off x="1688156" y="3841577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69" name="CaixaDeTexto 1"/>
          <p:cNvSpPr txBox="1"/>
          <p:nvPr/>
        </p:nvSpPr>
        <p:spPr>
          <a:xfrm>
            <a:off x="2376051" y="3841577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70" name="CaixaDeTexto 1"/>
          <p:cNvSpPr txBox="1"/>
          <p:nvPr/>
        </p:nvSpPr>
        <p:spPr>
          <a:xfrm>
            <a:off x="1000261" y="3841577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71" name="CaixaDeTexto 1"/>
          <p:cNvSpPr txBox="1"/>
          <p:nvPr/>
        </p:nvSpPr>
        <p:spPr>
          <a:xfrm>
            <a:off x="4307026" y="3882744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72" name="CaixaDeTexto 1"/>
          <p:cNvSpPr txBox="1"/>
          <p:nvPr/>
        </p:nvSpPr>
        <p:spPr>
          <a:xfrm>
            <a:off x="4977280" y="3882744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73" name="CaixaDeTexto 1"/>
          <p:cNvSpPr txBox="1"/>
          <p:nvPr/>
        </p:nvSpPr>
        <p:spPr>
          <a:xfrm>
            <a:off x="3619131" y="3882744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74" name="CaixaDeTexto 1"/>
          <p:cNvSpPr txBox="1"/>
          <p:nvPr/>
        </p:nvSpPr>
        <p:spPr>
          <a:xfrm>
            <a:off x="6915328" y="3871299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75" name="CaixaDeTexto 1"/>
          <p:cNvSpPr txBox="1"/>
          <p:nvPr/>
        </p:nvSpPr>
        <p:spPr>
          <a:xfrm>
            <a:off x="7585582" y="3871299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81" name="CaixaDeTexto 1"/>
          <p:cNvSpPr txBox="1"/>
          <p:nvPr/>
        </p:nvSpPr>
        <p:spPr>
          <a:xfrm>
            <a:off x="6227433" y="3871299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82" name="CaixaDeTexto 1"/>
          <p:cNvSpPr txBox="1"/>
          <p:nvPr/>
        </p:nvSpPr>
        <p:spPr>
          <a:xfrm>
            <a:off x="9632157" y="3871299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89" name="CaixaDeTexto 1"/>
          <p:cNvSpPr txBox="1"/>
          <p:nvPr/>
        </p:nvSpPr>
        <p:spPr>
          <a:xfrm>
            <a:off x="10302411" y="3871299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92" name="CaixaDeTexto 1"/>
          <p:cNvSpPr txBox="1"/>
          <p:nvPr/>
        </p:nvSpPr>
        <p:spPr>
          <a:xfrm>
            <a:off x="8944262" y="3871299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9064215" y="2280113"/>
            <a:ext cx="16181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cs typeface="Arial" panose="020B0604020202020204" pitchFamily="34" charset="0"/>
              </a:rPr>
              <a:t>PESSOA FÍSICA</a:t>
            </a: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53" y="1604899"/>
            <a:ext cx="646415" cy="6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Calculado com base na média ponderada de todas as respostas para Satisfação, Aplicabilidade e Efetividade.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SAE 2019 – </a:t>
            </a:r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GERAL DOS SERVIÇOS E PRODUTOS DO SEBRAE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50101" y="2432956"/>
            <a:ext cx="180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CURSOS PRESENCIAIS E À DISTÂNCIA 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2571786" y="2432956"/>
            <a:ext cx="214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rgbClr val="D29500"/>
                </a:solidFill>
              </a:rPr>
              <a:t>PALESTRAS, SEMINARIOS OFICINAS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007047" y="2399040"/>
            <a:ext cx="195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CONSULTORIAS E CLÍNICA TECNOLÓGICA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943766" y="2399040"/>
            <a:ext cx="250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rgbClr val="D29500"/>
                </a:solidFill>
              </a:rPr>
              <a:t>FEIRAS, RODADA DE NEGÓCIOS E MISSÃO/CARAVANA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9480178" y="2399040"/>
            <a:ext cx="233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</a:rPr>
              <a:t>ORIENTAÇÃO TÉCNICA /  GARANTIA FAMPE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970" y="1417679"/>
            <a:ext cx="900000" cy="90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861" y="1412986"/>
            <a:ext cx="916761" cy="9167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13" y="1541061"/>
            <a:ext cx="788686" cy="78868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769" y="1421366"/>
            <a:ext cx="900000" cy="90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14" y="1421366"/>
            <a:ext cx="900000" cy="900000"/>
          </a:xfrm>
          <a:prstGeom prst="rect">
            <a:avLst/>
          </a:prstGeom>
        </p:spPr>
      </p:pic>
      <p:cxnSp>
        <p:nvCxnSpPr>
          <p:cNvPr id="76" name="Conector reto 75"/>
          <p:cNvCxnSpPr/>
          <p:nvPr/>
        </p:nvCxnSpPr>
        <p:spPr>
          <a:xfrm>
            <a:off x="2497589" y="3064595"/>
            <a:ext cx="0" cy="27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Gráfico 76"/>
          <p:cNvGraphicFramePr/>
          <p:nvPr>
            <p:extLst>
              <p:ext uri="{D42A27DB-BD31-4B8C-83A1-F6EECF244321}">
                <p14:modId xmlns:p14="http://schemas.microsoft.com/office/powerpoint/2010/main" val="1534112498"/>
              </p:ext>
            </p:extLst>
          </p:nvPr>
        </p:nvGraphicFramePr>
        <p:xfrm>
          <a:off x="110027" y="2956175"/>
          <a:ext cx="2318253" cy="329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98" name="Conector reto 97"/>
          <p:cNvCxnSpPr/>
          <p:nvPr/>
        </p:nvCxnSpPr>
        <p:spPr>
          <a:xfrm>
            <a:off x="4885151" y="3064595"/>
            <a:ext cx="0" cy="27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Gráfico 98"/>
          <p:cNvGraphicFramePr/>
          <p:nvPr>
            <p:extLst>
              <p:ext uri="{D42A27DB-BD31-4B8C-83A1-F6EECF244321}">
                <p14:modId xmlns:p14="http://schemas.microsoft.com/office/powerpoint/2010/main" val="1332747947"/>
              </p:ext>
            </p:extLst>
          </p:nvPr>
        </p:nvGraphicFramePr>
        <p:xfrm>
          <a:off x="2497589" y="2956175"/>
          <a:ext cx="2318253" cy="329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00" name="Conector reto 99"/>
          <p:cNvCxnSpPr/>
          <p:nvPr/>
        </p:nvCxnSpPr>
        <p:spPr>
          <a:xfrm>
            <a:off x="7171726" y="3066907"/>
            <a:ext cx="0" cy="27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Gráfico 100"/>
          <p:cNvGraphicFramePr/>
          <p:nvPr>
            <p:extLst>
              <p:ext uri="{D42A27DB-BD31-4B8C-83A1-F6EECF244321}">
                <p14:modId xmlns:p14="http://schemas.microsoft.com/office/powerpoint/2010/main" val="4209027568"/>
              </p:ext>
            </p:extLst>
          </p:nvPr>
        </p:nvGraphicFramePr>
        <p:xfrm>
          <a:off x="4784164" y="2958487"/>
          <a:ext cx="2318253" cy="329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02" name="Conector reto 101"/>
          <p:cNvCxnSpPr/>
          <p:nvPr/>
        </p:nvCxnSpPr>
        <p:spPr>
          <a:xfrm>
            <a:off x="9463481" y="3050613"/>
            <a:ext cx="0" cy="27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Gráfico 102"/>
          <p:cNvGraphicFramePr/>
          <p:nvPr>
            <p:extLst>
              <p:ext uri="{D42A27DB-BD31-4B8C-83A1-F6EECF244321}">
                <p14:modId xmlns:p14="http://schemas.microsoft.com/office/powerpoint/2010/main" val="2059192931"/>
              </p:ext>
            </p:extLst>
          </p:nvPr>
        </p:nvGraphicFramePr>
        <p:xfrm>
          <a:off x="7075919" y="2942193"/>
          <a:ext cx="2318253" cy="329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04" name="Conector reto 103"/>
          <p:cNvCxnSpPr/>
          <p:nvPr/>
        </p:nvCxnSpPr>
        <p:spPr>
          <a:xfrm>
            <a:off x="11825936" y="3064595"/>
            <a:ext cx="0" cy="27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Gráfico 104"/>
          <p:cNvGraphicFramePr/>
          <p:nvPr>
            <p:extLst>
              <p:ext uri="{D42A27DB-BD31-4B8C-83A1-F6EECF244321}">
                <p14:modId xmlns:p14="http://schemas.microsoft.com/office/powerpoint/2010/main" val="74501371"/>
              </p:ext>
            </p:extLst>
          </p:nvPr>
        </p:nvGraphicFramePr>
        <p:xfrm>
          <a:off x="9438374" y="2956175"/>
          <a:ext cx="2318253" cy="329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1" name="Retângulo 40">
            <a:hlinkClick r:id="rId13" action="ppaction://hlinksldjump"/>
          </p:cNvPr>
          <p:cNvSpPr/>
          <p:nvPr/>
        </p:nvSpPr>
        <p:spPr>
          <a:xfrm>
            <a:off x="4299703" y="597233"/>
            <a:ext cx="2462073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sp>
        <p:nvSpPr>
          <p:cNvPr id="42" name="Retângulo 41">
            <a:hlinkClick r:id="rId14" action="ppaction://hlinksldjump"/>
          </p:cNvPr>
          <p:cNvSpPr/>
          <p:nvPr/>
        </p:nvSpPr>
        <p:spPr>
          <a:xfrm>
            <a:off x="1571238" y="600372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sp>
        <p:nvSpPr>
          <p:cNvPr id="43" name="Retângulo 42">
            <a:hlinkClick r:id="rId15" action="ppaction://hlinksldjump"/>
          </p:cNvPr>
          <p:cNvSpPr/>
          <p:nvPr/>
        </p:nvSpPr>
        <p:spPr>
          <a:xfrm>
            <a:off x="-1957" y="600372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571237" y="60037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93376" y="613108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16" action="ppaction://hlinksldjump"/>
          </p:cNvPr>
          <p:cNvSpPr/>
          <p:nvPr/>
        </p:nvSpPr>
        <p:spPr>
          <a:xfrm>
            <a:off x="2932306" y="610098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2932307" y="606740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293376" y="60377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6765345" y="59269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12500" y="542486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880" y="598622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1"/>
          <p:cNvSpPr txBox="1"/>
          <p:nvPr/>
        </p:nvSpPr>
        <p:spPr>
          <a:xfrm>
            <a:off x="1070687" y="4218083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61" name="CaixaDeTexto 1"/>
          <p:cNvSpPr txBox="1"/>
          <p:nvPr/>
        </p:nvSpPr>
        <p:spPr>
          <a:xfrm>
            <a:off x="1740941" y="4218083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62" name="CaixaDeTexto 1"/>
          <p:cNvSpPr txBox="1"/>
          <p:nvPr/>
        </p:nvSpPr>
        <p:spPr>
          <a:xfrm>
            <a:off x="382792" y="4218083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63" name="CaixaDeTexto 1"/>
          <p:cNvSpPr txBox="1"/>
          <p:nvPr/>
        </p:nvSpPr>
        <p:spPr>
          <a:xfrm>
            <a:off x="3483765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64" name="CaixaDeTexto 1"/>
          <p:cNvSpPr txBox="1"/>
          <p:nvPr/>
        </p:nvSpPr>
        <p:spPr>
          <a:xfrm>
            <a:off x="4154019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65" name="CaixaDeTexto 1"/>
          <p:cNvSpPr txBox="1"/>
          <p:nvPr/>
        </p:nvSpPr>
        <p:spPr>
          <a:xfrm>
            <a:off x="2795870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66" name="CaixaDeTexto 1"/>
          <p:cNvSpPr txBox="1"/>
          <p:nvPr/>
        </p:nvSpPr>
        <p:spPr>
          <a:xfrm>
            <a:off x="5770339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67" name="CaixaDeTexto 1"/>
          <p:cNvSpPr txBox="1"/>
          <p:nvPr/>
        </p:nvSpPr>
        <p:spPr>
          <a:xfrm>
            <a:off x="6440593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68" name="CaixaDeTexto 1"/>
          <p:cNvSpPr txBox="1"/>
          <p:nvPr/>
        </p:nvSpPr>
        <p:spPr>
          <a:xfrm>
            <a:off x="5082444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69" name="CaixaDeTexto 1"/>
          <p:cNvSpPr txBox="1"/>
          <p:nvPr/>
        </p:nvSpPr>
        <p:spPr>
          <a:xfrm>
            <a:off x="8030416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70" name="CaixaDeTexto 1"/>
          <p:cNvSpPr txBox="1"/>
          <p:nvPr/>
        </p:nvSpPr>
        <p:spPr>
          <a:xfrm>
            <a:off x="8700670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71" name="CaixaDeTexto 1"/>
          <p:cNvSpPr txBox="1"/>
          <p:nvPr/>
        </p:nvSpPr>
        <p:spPr>
          <a:xfrm>
            <a:off x="7342521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sp>
        <p:nvSpPr>
          <p:cNvPr id="72" name="CaixaDeTexto 1"/>
          <p:cNvSpPr txBox="1"/>
          <p:nvPr/>
        </p:nvSpPr>
        <p:spPr>
          <a:xfrm>
            <a:off x="10417978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APLICABILIDADE</a:t>
            </a:r>
          </a:p>
        </p:txBody>
      </p:sp>
      <p:sp>
        <p:nvSpPr>
          <p:cNvPr id="73" name="CaixaDeTexto 1"/>
          <p:cNvSpPr txBox="1"/>
          <p:nvPr/>
        </p:nvSpPr>
        <p:spPr>
          <a:xfrm>
            <a:off x="11088232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EFETIVIDADE</a:t>
            </a:r>
          </a:p>
        </p:txBody>
      </p:sp>
      <p:sp>
        <p:nvSpPr>
          <p:cNvPr id="74" name="CaixaDeTexto 1"/>
          <p:cNvSpPr txBox="1"/>
          <p:nvPr/>
        </p:nvSpPr>
        <p:spPr>
          <a:xfrm>
            <a:off x="9730083" y="4216746"/>
            <a:ext cx="282632" cy="180950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SATISFAÇÃO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-23263" y="931206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4" t="5514" r="128" b="23527"/>
          <a:stretch/>
        </p:blipFill>
        <p:spPr>
          <a:xfrm>
            <a:off x="294717" y="0"/>
            <a:ext cx="11897283" cy="685999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 flipH="1">
            <a:off x="5980921" y="0"/>
            <a:ext cx="6211077" cy="6864798"/>
            <a:chOff x="-4757" y="-2"/>
            <a:chExt cx="7040038" cy="6864798"/>
          </a:xfrm>
          <a:solidFill>
            <a:srgbClr val="59C3C0"/>
          </a:solidFill>
        </p:grpSpPr>
        <p:sp>
          <p:nvSpPr>
            <p:cNvPr id="15" name="Triângulo Retângulo 14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-4757" y="-1"/>
              <a:ext cx="4156879" cy="6864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11269340" y="6451990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15530" y="6423138"/>
            <a:ext cx="360040" cy="336381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7057682" y="3889750"/>
            <a:ext cx="47772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Cursos presenciais e Cursos à distância</a:t>
            </a:r>
          </a:p>
        </p:txBody>
      </p:sp>
      <p:cxnSp>
        <p:nvCxnSpPr>
          <p:cNvPr id="11" name="Conector reto 10"/>
          <p:cNvCxnSpPr>
            <a:stCxn id="15" idx="4"/>
          </p:cNvCxnSpPr>
          <p:nvPr/>
        </p:nvCxnSpPr>
        <p:spPr>
          <a:xfrm flipV="1">
            <a:off x="5980921" y="0"/>
            <a:ext cx="2543666" cy="68647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6405652" y="188559"/>
            <a:ext cx="3962400" cy="830997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SAE 2019</a:t>
            </a:r>
          </a:p>
        </p:txBody>
      </p:sp>
    </p:spTree>
    <p:extLst>
      <p:ext uri="{BB962C8B-B14F-4D97-AF65-F5344CB8AC3E}">
        <p14:creationId xmlns:p14="http://schemas.microsoft.com/office/powerpoint/2010/main" val="3982884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9960694" y="2063884"/>
            <a:ext cx="1477619" cy="3619940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400922" y="4507683"/>
            <a:ext cx="1510064" cy="1167828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3075351" y="5265673"/>
            <a:ext cx="5250924" cy="419100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com Único Canto Aparado 25"/>
          <p:cNvSpPr/>
          <p:nvPr/>
        </p:nvSpPr>
        <p:spPr>
          <a:xfrm flipH="1" flipV="1">
            <a:off x="187734" y="723840"/>
            <a:ext cx="1980248" cy="4646633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os CURSOS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489568" y="1435714"/>
            <a:ext cx="6666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4 em cada 5 entrevistados avaliou a satisfação com os cursos de que participou no primeiro semestre de 2019 com notas altas (9 e 10). </a:t>
            </a:r>
          </a:p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9,4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62683815"/>
              </p:ext>
            </p:extLst>
          </p:nvPr>
        </p:nvGraphicFramePr>
        <p:xfrm>
          <a:off x="2928381" y="2065839"/>
          <a:ext cx="8636693" cy="401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81299" y="4865561"/>
            <a:ext cx="514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2,3%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12516" y="4128975"/>
            <a:ext cx="1286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14,6%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022581" y="1671370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83,0%</a:t>
            </a:r>
            <a:endParaRPr lang="pt-BR" sz="2000" dirty="0">
              <a:solidFill>
                <a:srgbClr val="027B76"/>
              </a:solidFill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5" name="Retângulo 54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5.782 | NS/NR: 6</a:t>
            </a:r>
          </a:p>
        </p:txBody>
      </p:sp>
    </p:spTree>
    <p:extLst>
      <p:ext uri="{BB962C8B-B14F-4D97-AF65-F5344CB8AC3E}">
        <p14:creationId xmlns:p14="http://schemas.microsoft.com/office/powerpoint/2010/main" val="21699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os CURSOS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296503466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Conector reto 3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0" name="Conector reto 5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5.782 | NS/NR: 6</a:t>
            </a:r>
          </a:p>
        </p:txBody>
      </p:sp>
    </p:spTree>
    <p:extLst>
      <p:ext uri="{BB962C8B-B14F-4D97-AF65-F5344CB8AC3E}">
        <p14:creationId xmlns:p14="http://schemas.microsoft.com/office/powerpoint/2010/main" val="36370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os CURSOS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5.782 | NS/NR: 6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3156092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5796673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8549398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3425883584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1494353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9,2</a:t>
            </a:r>
          </a:p>
        </p:txBody>
      </p: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3095820873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3" name="CaixaDeTexto 62"/>
          <p:cNvSpPr txBox="1"/>
          <p:nvPr/>
        </p:nvSpPr>
        <p:spPr>
          <a:xfrm>
            <a:off x="4218488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9,5</a:t>
            </a:r>
          </a:p>
        </p:txBody>
      </p:sp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2066057328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5" name="CaixaDeTexto 64"/>
          <p:cNvSpPr txBox="1"/>
          <p:nvPr/>
        </p:nvSpPr>
        <p:spPr>
          <a:xfrm>
            <a:off x="6849307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9,2</a:t>
            </a:r>
          </a:p>
        </p:txBody>
      </p:sp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1363489814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7" name="CaixaDeTexto 66"/>
          <p:cNvSpPr txBox="1"/>
          <p:nvPr/>
        </p:nvSpPr>
        <p:spPr>
          <a:xfrm>
            <a:off x="9567931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9,4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51" name="CaixaDeTexto 50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5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  <p:bldP spid="61" grpId="0"/>
      <p:bldGraphic spid="62" grpId="0">
        <p:bldAsOne/>
      </p:bldGraphic>
      <p:bldP spid="63" grpId="0"/>
      <p:bldGraphic spid="64" grpId="0">
        <p:bldAsOne/>
      </p:bldGraphic>
      <p:bldP spid="65" grpId="0"/>
      <p:bldGraphic spid="66" grpId="0">
        <p:bldAsOne/>
      </p:bldGraphic>
      <p:bldP spid="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9960694" y="2347826"/>
            <a:ext cx="1477619" cy="3335998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8400922" y="3497472"/>
            <a:ext cx="1510064" cy="2178039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Retângulo 43"/>
          <p:cNvSpPr/>
          <p:nvPr/>
        </p:nvSpPr>
        <p:spPr>
          <a:xfrm>
            <a:off x="3075351" y="5135732"/>
            <a:ext cx="5250924" cy="549041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com Único Canto Aparado 28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nos cursos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51778" y="1571540"/>
            <a:ext cx="663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metade dos entrevistados avaliaram a aplicabilidade dos conhecimento adquiridos nos cursos do SEBRAE com notas altas. 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199287195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5.763 | NS/NR: 26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8,6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3075351" y="4739378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6,4%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8400922" y="3105189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37,4%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991637" y="1973978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56,2%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nos cursos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cxnSp>
        <p:nvCxnSpPr>
          <p:cNvPr id="39" name="Conector reto 38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tângulo 39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5.763 | NS/NR: 26</a:t>
            </a:r>
          </a:p>
        </p:txBody>
      </p:sp>
      <p:graphicFrame>
        <p:nvGraphicFramePr>
          <p:cNvPr id="109" name="Gráfico 108"/>
          <p:cNvGraphicFramePr/>
          <p:nvPr>
            <p:extLst>
              <p:ext uri="{D42A27DB-BD31-4B8C-83A1-F6EECF244321}">
                <p14:modId xmlns:p14="http://schemas.microsoft.com/office/powerpoint/2010/main" val="107742215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078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9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nos cursos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5.763 | NS/NR: 26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m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cxnSp>
        <p:nvCxnSpPr>
          <p:cNvPr id="72" name="Conector reto 71"/>
          <p:cNvCxnSpPr/>
          <p:nvPr/>
        </p:nvCxnSpPr>
        <p:spPr>
          <a:xfrm>
            <a:off x="3156092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5796673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8549398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Gráfico 74"/>
          <p:cNvGraphicFramePr/>
          <p:nvPr>
            <p:extLst>
              <p:ext uri="{D42A27DB-BD31-4B8C-83A1-F6EECF244321}">
                <p14:modId xmlns:p14="http://schemas.microsoft.com/office/powerpoint/2010/main" val="3441163340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1494354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8,5</a:t>
            </a:r>
          </a:p>
        </p:txBody>
      </p:sp>
      <p:graphicFrame>
        <p:nvGraphicFramePr>
          <p:cNvPr id="77" name="Gráfico 76"/>
          <p:cNvGraphicFramePr/>
          <p:nvPr>
            <p:extLst>
              <p:ext uri="{D42A27DB-BD31-4B8C-83A1-F6EECF244321}">
                <p14:modId xmlns:p14="http://schemas.microsoft.com/office/powerpoint/2010/main" val="650172691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8" name="CaixaDeTexto 77"/>
          <p:cNvSpPr txBox="1"/>
          <p:nvPr/>
        </p:nvSpPr>
        <p:spPr>
          <a:xfrm>
            <a:off x="4218489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8,8</a:t>
            </a: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3908071497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0" name="CaixaDeTexto 79"/>
          <p:cNvSpPr txBox="1"/>
          <p:nvPr/>
        </p:nvSpPr>
        <p:spPr>
          <a:xfrm>
            <a:off x="6849308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8,4</a:t>
            </a:r>
          </a:p>
        </p:txBody>
      </p:sp>
      <p:graphicFrame>
        <p:nvGraphicFramePr>
          <p:cNvPr id="81" name="Gráfico 80"/>
          <p:cNvGraphicFramePr/>
          <p:nvPr>
            <p:extLst>
              <p:ext uri="{D42A27DB-BD31-4B8C-83A1-F6EECF244321}">
                <p14:modId xmlns:p14="http://schemas.microsoft.com/office/powerpoint/2010/main" val="310761523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2" name="CaixaDeTexto 81"/>
          <p:cNvSpPr txBox="1"/>
          <p:nvPr/>
        </p:nvSpPr>
        <p:spPr>
          <a:xfrm>
            <a:off x="9567932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8,7</a:t>
            </a:r>
          </a:p>
        </p:txBody>
      </p:sp>
      <p:grpSp>
        <p:nvGrpSpPr>
          <p:cNvPr id="83" name="Agrupar 82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4" name="CaixaDeTexto 83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6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5" grpId="0">
        <p:bldAsOne/>
      </p:bldGraphic>
      <p:bldP spid="76" grpId="0"/>
      <p:bldGraphic spid="77" grpId="0">
        <p:bldAsOne/>
      </p:bldGraphic>
      <p:bldP spid="78" grpId="0"/>
      <p:bldGraphic spid="79" grpId="0">
        <p:bldAsOne/>
      </p:bldGraphic>
      <p:bldP spid="80" grpId="0"/>
      <p:bldGraphic spid="81" grpId="0">
        <p:bldAsOne/>
      </p:bldGraphic>
      <p:bldP spid="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9960694" y="1827860"/>
            <a:ext cx="1477619" cy="3855964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400922" y="3162300"/>
            <a:ext cx="1510064" cy="25132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3075351" y="4915712"/>
            <a:ext cx="5250924" cy="769061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com Único Canto Aparado 28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os cursos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51630584"/>
              </p:ext>
            </p:extLst>
          </p:nvPr>
        </p:nvGraphicFramePr>
        <p:xfrm>
          <a:off x="2928381" y="1917861"/>
          <a:ext cx="8636693" cy="415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272409" y="6596619"/>
            <a:ext cx="19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5.640 | NS/NR: 148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426427" y="1406434"/>
            <a:ext cx="5886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metade dos entrevistados avaliaram os resultados dos cursos para a empresa com notas altas. </a:t>
            </a:r>
          </a:p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8,4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3075351" y="4530182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11,1%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457704" y="2763140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34,6%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022581" y="1413798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54,3%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5294756" y="506801"/>
            <a:ext cx="6897244" cy="6343650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Agrupar 1"/>
          <p:cNvGrpSpPr/>
          <p:nvPr/>
        </p:nvGrpSpPr>
        <p:grpSpPr>
          <a:xfrm>
            <a:off x="5356707" y="1246594"/>
            <a:ext cx="6559271" cy="5741185"/>
            <a:chOff x="5549774" y="1269378"/>
            <a:chExt cx="6559271" cy="5741185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8" b="70157" l="9988" r="89952"/>
                      </a14:imgEffect>
                      <a14:imgEffect>
                        <a14:colorTemperature colorTemp="8539"/>
                      </a14:imgEffect>
                      <a14:imgEffect>
                        <a14:saturation sat="0"/>
                      </a14:imgEffect>
                      <a14:imgEffect>
                        <a14:brightnessContrast bright="-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9395" t="10081" r="19619" b="28340"/>
            <a:stretch/>
          </p:blipFill>
          <p:spPr>
            <a:xfrm>
              <a:off x="5549774" y="1269378"/>
              <a:ext cx="6107440" cy="5741185"/>
            </a:xfrm>
            <a:prstGeom prst="rect">
              <a:avLst/>
            </a:prstGeom>
          </p:spPr>
        </p:pic>
        <p:grpSp>
          <p:nvGrpSpPr>
            <p:cNvPr id="32" name="Agrupar 31"/>
            <p:cNvGrpSpPr/>
            <p:nvPr/>
          </p:nvGrpSpPr>
          <p:grpSpPr>
            <a:xfrm>
              <a:off x="6242419" y="1689034"/>
              <a:ext cx="5866626" cy="4598351"/>
              <a:chOff x="5915892" y="1167819"/>
              <a:chExt cx="6467817" cy="5232886"/>
            </a:xfrm>
          </p:grpSpPr>
          <p:sp>
            <p:nvSpPr>
              <p:cNvPr id="33" name="CaixaDeTexto 32"/>
              <p:cNvSpPr txBox="1"/>
              <p:nvPr/>
            </p:nvSpPr>
            <p:spPr>
              <a:xfrm>
                <a:off x="8229600" y="4587519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250</a:t>
                </a: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8432166" y="6085482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894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9922625" y="4285490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3.985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8077200" y="3455146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858</a:t>
                </a: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9004070" y="4110068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873</a:t>
                </a:r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8647011" y="5307452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4.032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6867080" y="3197412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526</a:t>
                </a:r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5915892" y="3032682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450</a:t>
                </a:r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7122351" y="1167819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323</a:t>
                </a:r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10413075" y="3359903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3.046</a:t>
                </a:r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9113809" y="4897509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2.435</a:t>
                </a: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8565224" y="2281390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1.541</a:t>
                </a:r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9252065" y="3140770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914</a:t>
                </a:r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9804514" y="2281119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700</a:t>
                </a:r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10726294" y="2295713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817</a:t>
                </a:r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10263447" y="2695956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693</a:t>
                </a:r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6762920" y="2214386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971</a:t>
                </a:r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11467752" y="2214386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986</a:t>
                </a:r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11702065" y="2474723"/>
                <a:ext cx="681644" cy="31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1.110</a:t>
                </a:r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11702065" y="2735060"/>
                <a:ext cx="681644" cy="31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1.067</a:t>
                </a:r>
              </a:p>
            </p:txBody>
          </p:sp>
          <p:sp>
            <p:nvSpPr>
              <p:cNvPr id="53" name="CaixaDeTexto 52"/>
              <p:cNvSpPr txBox="1"/>
              <p:nvPr/>
            </p:nvSpPr>
            <p:spPr>
              <a:xfrm>
                <a:off x="11604568" y="3051163"/>
                <a:ext cx="681644" cy="31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452</a:t>
                </a:r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11371810" y="3309304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603</a:t>
                </a:r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10889672" y="4627653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1.460</a:t>
                </a:r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10559932" y="5024561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1.158</a:t>
                </a:r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9017577" y="5759363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772</a:t>
                </a:r>
              </a:p>
            </p:txBody>
          </p:sp>
          <p:sp>
            <p:nvSpPr>
              <p:cNvPr id="58" name="CaixaDeTexto 57"/>
              <p:cNvSpPr txBox="1"/>
              <p:nvPr/>
            </p:nvSpPr>
            <p:spPr>
              <a:xfrm>
                <a:off x="9240982" y="3808271"/>
                <a:ext cx="681644" cy="315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557</a:t>
                </a:r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2" y="-4351"/>
            <a:ext cx="12191998" cy="752399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42267"/>
            <a:ext cx="12192000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DOS ENTREVISTADOS – SAE 2019</a:t>
            </a:r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806247" y="1014590"/>
            <a:ext cx="23857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ENTREVISTAS POR UF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265" y="995808"/>
            <a:ext cx="482860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414458"/>
                </a:solidFill>
              </a:rPr>
              <a:t>ENTREVISTAS POR PORTE DA EMPRESA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010" y="2195568"/>
            <a:ext cx="636592" cy="104300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09" y="2230717"/>
            <a:ext cx="670509" cy="91614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43" y="4359850"/>
            <a:ext cx="592745" cy="104300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715031" y="2976962"/>
            <a:ext cx="123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70C0"/>
                </a:solidFill>
                <a:latin typeface="Constantia" panose="02030602050306030303" pitchFamily="18" charset="0"/>
              </a:rPr>
              <a:t>10.273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021139" y="2987554"/>
            <a:ext cx="105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70C0"/>
                </a:solidFill>
                <a:latin typeface="Constantia" panose="02030602050306030303" pitchFamily="18" charset="0"/>
              </a:rPr>
              <a:t>7.113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98847" y="5177808"/>
            <a:ext cx="107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70C0"/>
                </a:solidFill>
                <a:latin typeface="Constantia" panose="02030602050306030303" pitchFamily="18" charset="0"/>
              </a:rPr>
              <a:t>2.246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75724" y="5034880"/>
            <a:ext cx="16181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PESSOA FÍSICA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2979636" y="5193826"/>
            <a:ext cx="121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70C0"/>
                </a:solidFill>
                <a:latin typeface="Constantia" panose="02030602050306030303" pitchFamily="18" charset="0"/>
              </a:rPr>
              <a:t>12.655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8583691" y="1767574"/>
            <a:ext cx="6182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774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606017" y="6458423"/>
            <a:ext cx="1585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SEBRAE NACIONAL: 40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662" y="4359666"/>
            <a:ext cx="646415" cy="6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8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os cursos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191750" y="6596619"/>
            <a:ext cx="199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5.640 | NS/NR: 148</a:t>
            </a:r>
          </a:p>
        </p:txBody>
      </p:sp>
      <p:graphicFrame>
        <p:nvGraphicFramePr>
          <p:cNvPr id="110" name="Gráfico 109"/>
          <p:cNvGraphicFramePr/>
          <p:nvPr>
            <p:extLst>
              <p:ext uri="{D42A27DB-BD31-4B8C-83A1-F6EECF244321}">
                <p14:modId xmlns:p14="http://schemas.microsoft.com/office/powerpoint/2010/main" val="914841084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35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0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os cursos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-5883" y="565100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1567312" y="565100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10220325" y="6596619"/>
            <a:ext cx="1969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5.640 | NS/NR: 148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m 5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cxnSp>
        <p:nvCxnSpPr>
          <p:cNvPr id="75" name="Conector reto 74"/>
          <p:cNvCxnSpPr/>
          <p:nvPr/>
        </p:nvCxnSpPr>
        <p:spPr>
          <a:xfrm>
            <a:off x="3156092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5796673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8549398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1922879214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1494354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8,4</a:t>
            </a: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1477996036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1" name="CaixaDeTexto 80"/>
          <p:cNvSpPr txBox="1"/>
          <p:nvPr/>
        </p:nvSpPr>
        <p:spPr>
          <a:xfrm>
            <a:off x="4218489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887263516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3" name="CaixaDeTexto 82"/>
          <p:cNvSpPr txBox="1"/>
          <p:nvPr/>
        </p:nvSpPr>
        <p:spPr>
          <a:xfrm>
            <a:off x="6849308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graphicFrame>
        <p:nvGraphicFramePr>
          <p:cNvPr id="84" name="Gráfico 83"/>
          <p:cNvGraphicFramePr/>
          <p:nvPr>
            <p:extLst>
              <p:ext uri="{D42A27DB-BD31-4B8C-83A1-F6EECF244321}">
                <p14:modId xmlns:p14="http://schemas.microsoft.com/office/powerpoint/2010/main" val="1194668957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9567932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8,5</a:t>
            </a:r>
          </a:p>
        </p:txBody>
      </p:sp>
      <p:grpSp>
        <p:nvGrpSpPr>
          <p:cNvPr id="86" name="Agrupar 85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7" name="CaixaDeTexto 86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8" name="Imagem 8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6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  <p:bldP spid="79" grpId="0"/>
      <p:bldGraphic spid="80" grpId="0">
        <p:bldAsOne/>
      </p:bldGraphic>
      <p:bldP spid="81" grpId="0"/>
      <p:bldGraphic spid="82" grpId="0">
        <p:bldAsOne/>
      </p:bldGraphic>
      <p:bldP spid="83" grpId="0"/>
      <p:bldGraphic spid="84" grpId="0">
        <p:bldAsOne/>
      </p:bldGraphic>
      <p:bldP spid="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499622" y="820127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4285248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8070874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143199"/>
            <a:ext cx="121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SAE 2019 </a:t>
            </a:r>
            <a:r>
              <a:rPr lang="pt-BR" sz="2600" b="1" dirty="0">
                <a:solidFill>
                  <a:schemeClr val="bg1"/>
                </a:solidFill>
              </a:rPr>
              <a:t>– </a:t>
            </a:r>
            <a:r>
              <a:rPr lang="pt-B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CURSOS PRESENCIAIS E À DISTÂNCIA </a:t>
            </a:r>
            <a:r>
              <a:rPr lang="pt-BR" i="1" dirty="0">
                <a:solidFill>
                  <a:schemeClr val="bg1"/>
                </a:solidFill>
              </a:rPr>
              <a:t>(Síntese das avaliações)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731625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/>
          <p:cNvGrpSpPr/>
          <p:nvPr/>
        </p:nvGrpSpPr>
        <p:grpSpPr>
          <a:xfrm>
            <a:off x="697794" y="1299749"/>
            <a:ext cx="1036962" cy="332625"/>
            <a:chOff x="1389351" y="1244102"/>
            <a:chExt cx="1332088" cy="4340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51" y="1246146"/>
              <a:ext cx="424690" cy="432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160" y="1244102"/>
              <a:ext cx="424690" cy="43200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749" y="1244102"/>
              <a:ext cx="424690" cy="432000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1716343" y="1244102"/>
            <a:ext cx="16492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SATISFAÇÃO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17649" y="1145444"/>
            <a:ext cx="647657" cy="647657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5065306" y="1242140"/>
            <a:ext cx="218963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APLICABILIDADE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534" y="1145444"/>
            <a:ext cx="554554" cy="554554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8902748" y="1242140"/>
            <a:ext cx="17744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EFETIVIDADE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48505989"/>
              </p:ext>
            </p:extLst>
          </p:nvPr>
        </p:nvGraphicFramePr>
        <p:xfrm>
          <a:off x="602544" y="3741477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211143227"/>
              </p:ext>
            </p:extLst>
          </p:nvPr>
        </p:nvGraphicFramePr>
        <p:xfrm>
          <a:off x="1761043" y="2172232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2240278" y="2647876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9,4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7793" y="2602911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833808529"/>
              </p:ext>
            </p:extLst>
          </p:nvPr>
        </p:nvGraphicFramePr>
        <p:xfrm>
          <a:off x="4391026" y="3741477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917520007"/>
              </p:ext>
            </p:extLst>
          </p:nvPr>
        </p:nvGraphicFramePr>
        <p:xfrm>
          <a:off x="5549525" y="2172232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6028763" y="2647876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8,6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86275" y="2602911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357111956"/>
              </p:ext>
            </p:extLst>
          </p:nvPr>
        </p:nvGraphicFramePr>
        <p:xfrm>
          <a:off x="8209534" y="3764565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747771660"/>
              </p:ext>
            </p:extLst>
          </p:nvPr>
        </p:nvGraphicFramePr>
        <p:xfrm>
          <a:off x="9368033" y="2195320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9847269" y="2670964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8,4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304783" y="2625999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161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3" grpId="0">
        <p:bldAsOne/>
      </p:bldGraphic>
      <p:bldP spid="24" grpId="0"/>
      <p:bldGraphic spid="26" grpId="0">
        <p:bldAsOne/>
      </p:bldGraphic>
      <p:bldGraphic spid="27" grpId="0">
        <p:bldAsOne/>
      </p:bldGraphic>
      <p:bldP spid="28" grpId="0"/>
      <p:bldGraphic spid="30" grpId="0">
        <p:bldAsOne/>
      </p:bldGraphic>
      <p:bldGraphic spid="31" grpId="0">
        <p:bldAsOne/>
      </p:bldGraphic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0287000" cy="685800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9630"/>
            <a:stretch/>
          </p:blipFill>
          <p:spPr>
            <a:xfrm flipH="1">
              <a:off x="8191500" y="0"/>
              <a:ext cx="4000500" cy="6858000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 flipH="1">
            <a:off x="5747656" y="0"/>
            <a:ext cx="6444341" cy="6864798"/>
            <a:chOff x="-4757" y="-2"/>
            <a:chExt cx="7040038" cy="6864798"/>
          </a:xfrm>
          <a:solidFill>
            <a:srgbClr val="59C3C0"/>
          </a:solidFill>
        </p:grpSpPr>
        <p:sp>
          <p:nvSpPr>
            <p:cNvPr id="19" name="Triângulo Retângulo 18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-4757" y="-1"/>
              <a:ext cx="4156879" cy="6864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6861463" y="3807293"/>
            <a:ext cx="53305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Palestras, Seminários e Oficinas</a:t>
            </a:r>
          </a:p>
        </p:txBody>
      </p:sp>
      <p:sp>
        <p:nvSpPr>
          <p:cNvPr id="11" name="CaixaDeTexto 10">
            <a:hlinkClick r:id="rId4" action="ppaction://hlinksldjump"/>
          </p:cNvPr>
          <p:cNvSpPr txBox="1"/>
          <p:nvPr/>
        </p:nvSpPr>
        <p:spPr>
          <a:xfrm>
            <a:off x="11377610" y="6412811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2" name="Imagem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23800" y="6383959"/>
            <a:ext cx="360040" cy="336381"/>
          </a:xfrm>
          <a:prstGeom prst="rect">
            <a:avLst/>
          </a:prstGeom>
        </p:spPr>
      </p:pic>
      <p:cxnSp>
        <p:nvCxnSpPr>
          <p:cNvPr id="21" name="Conector reto 20"/>
          <p:cNvCxnSpPr>
            <a:stCxn id="19" idx="4"/>
          </p:cNvCxnSpPr>
          <p:nvPr/>
        </p:nvCxnSpPr>
        <p:spPr>
          <a:xfrm flipV="1">
            <a:off x="5747656" y="0"/>
            <a:ext cx="2639196" cy="68647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6405652" y="188559"/>
            <a:ext cx="3962400" cy="830997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SAE 2019</a:t>
            </a:r>
          </a:p>
        </p:txBody>
      </p:sp>
    </p:spTree>
    <p:extLst>
      <p:ext uri="{BB962C8B-B14F-4D97-AF65-F5344CB8AC3E}">
        <p14:creationId xmlns:p14="http://schemas.microsoft.com/office/powerpoint/2010/main" val="3823578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9960694" y="2172078"/>
            <a:ext cx="1477619" cy="3511745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8400922" y="4084386"/>
            <a:ext cx="1510064" cy="1591125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3075351" y="5206638"/>
            <a:ext cx="5250924" cy="478135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com Único Canto Aparado 27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9,3</a:t>
            </a:r>
          </a:p>
        </p:txBody>
      </p:sp>
      <p:sp>
        <p:nvSpPr>
          <p:cNvPr id="30" name="Retângulo Arredondado 29">
            <a:hlinkClick r:id="rId3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PALESTRAS X SEMINÁRIOS X OFICINAS</a:t>
            </a:r>
          </a:p>
        </p:txBody>
      </p:sp>
      <p:pic>
        <p:nvPicPr>
          <p:cNvPr id="32" name="Imagem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PALESTRAS, SEMINÁRIOS ou OFICINAS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999082423"/>
              </p:ext>
            </p:extLst>
          </p:nvPr>
        </p:nvGraphicFramePr>
        <p:xfrm>
          <a:off x="2928381" y="2174033"/>
          <a:ext cx="8636693" cy="39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7" name="Conector reto 6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tângulo 67">
            <a:hlinkClick r:id="rId6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9" name="Retângulo 68">
            <a:hlinkClick r:id="rId7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8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12.655| NS/NR: 11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389301" y="1487565"/>
            <a:ext cx="6364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entrevistados mostraram-se satisfeitos com as palestras, seminários e oficinas de que participaram no primeiro semestre de 2019. Cerca de ¾ dos empresários atribuíram notas altas a este item.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3039190" y="4847609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1,9%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8450630" y="3725075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21,6%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022581" y="1847296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76,5%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– PALESTRAS, SEMINÁRIOS E OFICINAS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87732" y="1177846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Palestras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9,2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87730" y="2836831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Seminários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9,3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2140181804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87730" y="4442240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Oficinas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9,3</a:t>
            </a:r>
          </a:p>
        </p:txBody>
      </p:sp>
    </p:spTree>
    <p:extLst>
      <p:ext uri="{BB962C8B-B14F-4D97-AF65-F5344CB8AC3E}">
        <p14:creationId xmlns:p14="http://schemas.microsoft.com/office/powerpoint/2010/main" val="6922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PALESTRAS, SEMINÁRIOS ou OFICINAS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12.655| NS/NR: 11</a:t>
            </a:r>
          </a:p>
        </p:txBody>
      </p:sp>
      <p:graphicFrame>
        <p:nvGraphicFramePr>
          <p:cNvPr id="109" name="Gráfico 108"/>
          <p:cNvGraphicFramePr/>
          <p:nvPr>
            <p:extLst>
              <p:ext uri="{D42A27DB-BD31-4B8C-83A1-F6EECF244321}">
                <p14:modId xmlns:p14="http://schemas.microsoft.com/office/powerpoint/2010/main" val="337786954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08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9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PALESTRAS, SEMINÁRIOS ou OFICINAS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12.655| NS/NR: 11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agem 7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cxnSp>
        <p:nvCxnSpPr>
          <p:cNvPr id="75" name="Conector reto 74"/>
          <p:cNvCxnSpPr/>
          <p:nvPr/>
        </p:nvCxnSpPr>
        <p:spPr>
          <a:xfrm>
            <a:off x="3156092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5796673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8549398" y="2731349"/>
            <a:ext cx="0" cy="30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2353332716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1494355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9,1</a:t>
            </a: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833310070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1" name="CaixaDeTexto 80"/>
          <p:cNvSpPr txBox="1"/>
          <p:nvPr/>
        </p:nvSpPr>
        <p:spPr>
          <a:xfrm>
            <a:off x="4218490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9,3</a:t>
            </a:r>
          </a:p>
        </p:txBody>
      </p:sp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1445977384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3" name="CaixaDeTexto 82"/>
          <p:cNvSpPr txBox="1"/>
          <p:nvPr/>
        </p:nvSpPr>
        <p:spPr>
          <a:xfrm>
            <a:off x="6849309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9,1</a:t>
            </a:r>
          </a:p>
        </p:txBody>
      </p:sp>
      <p:graphicFrame>
        <p:nvGraphicFramePr>
          <p:cNvPr id="84" name="Gráfico 83"/>
          <p:cNvGraphicFramePr/>
          <p:nvPr>
            <p:extLst>
              <p:ext uri="{D42A27DB-BD31-4B8C-83A1-F6EECF244321}">
                <p14:modId xmlns:p14="http://schemas.microsoft.com/office/powerpoint/2010/main" val="825922294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9567933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9,3</a:t>
            </a:r>
          </a:p>
        </p:txBody>
      </p:sp>
      <p:grpSp>
        <p:nvGrpSpPr>
          <p:cNvPr id="86" name="Agrupar 85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7" name="CaixaDeTexto 86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8" name="Imagem 8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5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  <p:bldP spid="79" grpId="0"/>
      <p:bldGraphic spid="80" grpId="0">
        <p:bldAsOne/>
      </p:bldGraphic>
      <p:bldP spid="81" grpId="0"/>
      <p:bldGraphic spid="82" grpId="0">
        <p:bldAsOne/>
      </p:bldGraphic>
      <p:bldP spid="83" grpId="0"/>
      <p:bldGraphic spid="84" grpId="0">
        <p:bldAsOne/>
      </p:bldGraphic>
      <p:bldP spid="8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9960694" y="2068066"/>
            <a:ext cx="1477619" cy="3615757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8400922" y="3276600"/>
            <a:ext cx="1510064" cy="2398912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075351" y="5038726"/>
            <a:ext cx="5250924" cy="646048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com Único Canto Aparado 31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palestras, seminários ou oficinas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51812737"/>
              </p:ext>
            </p:extLst>
          </p:nvPr>
        </p:nvGraphicFramePr>
        <p:xfrm>
          <a:off x="2928381" y="2121432"/>
          <a:ext cx="8636693" cy="39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382250" y="6596619"/>
            <a:ext cx="1807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12.594 | NS/NR: 72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513734" y="1534198"/>
            <a:ext cx="6134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50% dos entrevistados avaliaram com notas altas a aplicabilidade do conhecimento adquirido em palestras, seminários ou oficinas dos SEBRAE.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8,3</a:t>
            </a:r>
          </a:p>
        </p:txBody>
      </p:sp>
      <p:sp>
        <p:nvSpPr>
          <p:cNvPr id="34" name="Retângulo Arredondado 33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PALESTRAS X SEMINÁRIOS X OFICINAS</a:t>
            </a:r>
          </a:p>
        </p:txBody>
      </p:sp>
      <p:pic>
        <p:nvPicPr>
          <p:cNvPr id="40" name="Imagem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3075351" y="4609939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13,7%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8400922" y="2876488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36,3%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072289" y="1676372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50,1%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– PALESTRAS, SEMINÁRIOS E OFICINAS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87732" y="1177846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Palestras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8,2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87730" y="2836831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Seminários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8,4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3141533515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87730" y="4442240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Oficinas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8,3</a:t>
            </a:r>
          </a:p>
        </p:txBody>
      </p:sp>
    </p:spTree>
    <p:extLst>
      <p:ext uri="{BB962C8B-B14F-4D97-AF65-F5344CB8AC3E}">
        <p14:creationId xmlns:p14="http://schemas.microsoft.com/office/powerpoint/2010/main" val="27020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28421" y="955416"/>
            <a:ext cx="73063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Série histórica SAE..............................................................................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Atendidos pelo SEBRAE em 2019......................................................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Recomendação do SEBRAE......................................................</a:t>
            </a:r>
            <a:r>
              <a:rPr lang="pt-BR" sz="1700" dirty="0">
                <a:solidFill>
                  <a:srgbClr val="027B76"/>
                </a:solidFill>
              </a:rPr>
              <a:t>.........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SAE – Resultados Globais – 2019.......................................................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Avaliação dos Cursos..........................................................................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Avaliação das Palestras, Seminários e Oficinas..................................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Avaliação das Consultorias.................................................................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Avaliação das Feiras e Eventos...........................................................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Avaliação das Orientações Técnicas..................................................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Clientes em potencial - nunca atendidos pelo SEBRAE....................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srgbClr val="027B76"/>
                </a:solidFill>
                <a:latin typeface="+mj-lt"/>
              </a:rPr>
              <a:t>Considerações Finais..........................................................................</a:t>
            </a:r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10565630" y="1687798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10565630" y="2211238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6" name="Retângulo 5">
            <a:hlinkClick r:id="rId4" action="ppaction://hlinksldjump"/>
          </p:cNvPr>
          <p:cNvSpPr/>
          <p:nvPr/>
        </p:nvSpPr>
        <p:spPr>
          <a:xfrm>
            <a:off x="10565630" y="2734678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7" name="Retângulo 6">
            <a:hlinkClick r:id="rId5" action="ppaction://hlinksldjump"/>
          </p:cNvPr>
          <p:cNvSpPr/>
          <p:nvPr/>
        </p:nvSpPr>
        <p:spPr>
          <a:xfrm>
            <a:off x="10565630" y="3234475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8" name="Retângulo 7">
            <a:hlinkClick r:id="rId6" action="ppaction://hlinksldjump"/>
          </p:cNvPr>
          <p:cNvSpPr/>
          <p:nvPr/>
        </p:nvSpPr>
        <p:spPr>
          <a:xfrm>
            <a:off x="10565630" y="3748390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9" name="Retângulo 8">
            <a:hlinkClick r:id="rId7" action="ppaction://hlinksldjump"/>
          </p:cNvPr>
          <p:cNvSpPr/>
          <p:nvPr/>
        </p:nvSpPr>
        <p:spPr>
          <a:xfrm>
            <a:off x="10565630" y="4270881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0" name="Retângulo 9">
            <a:hlinkClick r:id="rId8" action="ppaction://hlinksldjump"/>
          </p:cNvPr>
          <p:cNvSpPr/>
          <p:nvPr/>
        </p:nvSpPr>
        <p:spPr>
          <a:xfrm>
            <a:off x="10565630" y="4786131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3" name="Retângulo 12">
            <a:hlinkClick r:id="rId9" action="ppaction://hlinksldjump"/>
          </p:cNvPr>
          <p:cNvSpPr/>
          <p:nvPr/>
        </p:nvSpPr>
        <p:spPr>
          <a:xfrm>
            <a:off x="10565630" y="5323106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6" name="Retângulo 15">
            <a:hlinkClick r:id="rId10" action="ppaction://hlinksldjump"/>
          </p:cNvPr>
          <p:cNvSpPr/>
          <p:nvPr/>
        </p:nvSpPr>
        <p:spPr>
          <a:xfrm>
            <a:off x="10565630" y="5837383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8" name="Retângulo 17">
            <a:hlinkClick r:id="rId11" action="ppaction://hlinksldjump"/>
          </p:cNvPr>
          <p:cNvSpPr/>
          <p:nvPr/>
        </p:nvSpPr>
        <p:spPr>
          <a:xfrm>
            <a:off x="10565630" y="6351660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2" name="Shape 334"/>
          <p:cNvSpPr txBox="1">
            <a:spLocks/>
          </p:cNvSpPr>
          <p:nvPr/>
        </p:nvSpPr>
        <p:spPr>
          <a:xfrm>
            <a:off x="4243279" y="376951"/>
            <a:ext cx="7391461" cy="721204"/>
          </a:xfrm>
          <a:prstGeom prst="rect">
            <a:avLst/>
          </a:prstGeom>
        </p:spPr>
        <p:txBody>
          <a:bodyPr wrap="square" lIns="121884" tIns="121884" rIns="121884" bIns="121884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800" b="1" dirty="0">
                <a:solidFill>
                  <a:srgbClr val="027B76"/>
                </a:solidFill>
              </a:rPr>
              <a:t>Sumário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89" r="15675"/>
          <a:stretch/>
        </p:blipFill>
        <p:spPr>
          <a:xfrm flipH="1">
            <a:off x="-1" y="0"/>
            <a:ext cx="3918858" cy="6848171"/>
          </a:xfrm>
          <a:prstGeom prst="rect">
            <a:avLst/>
          </a:prstGeom>
        </p:spPr>
      </p:pic>
      <p:cxnSp>
        <p:nvCxnSpPr>
          <p:cNvPr id="20" name="Conector reto 19"/>
          <p:cNvCxnSpPr/>
          <p:nvPr/>
        </p:nvCxnSpPr>
        <p:spPr>
          <a:xfrm flipV="1">
            <a:off x="3918857" y="1952858"/>
            <a:ext cx="0" cy="493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ângulo Retângulo 20"/>
          <p:cNvSpPr/>
          <p:nvPr/>
        </p:nvSpPr>
        <p:spPr>
          <a:xfrm rot="5400000" flipV="1">
            <a:off x="1856791" y="27994"/>
            <a:ext cx="2090060" cy="2034072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sp>
        <p:nvSpPr>
          <p:cNvPr id="22" name="Triângulo Retângulo 21"/>
          <p:cNvSpPr/>
          <p:nvPr/>
        </p:nvSpPr>
        <p:spPr>
          <a:xfrm rot="10800000" flipH="1" flipV="1">
            <a:off x="0" y="4740767"/>
            <a:ext cx="2017332" cy="2107404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3" name="Agrupar 22"/>
          <p:cNvGrpSpPr/>
          <p:nvPr/>
        </p:nvGrpSpPr>
        <p:grpSpPr>
          <a:xfrm>
            <a:off x="324421" y="4918827"/>
            <a:ext cx="1368490" cy="1429592"/>
            <a:chOff x="133739" y="5033127"/>
            <a:chExt cx="1368490" cy="1429592"/>
          </a:xfrm>
        </p:grpSpPr>
        <p:sp>
          <p:nvSpPr>
            <p:cNvPr id="24" name="Triângulo Retângulo 23"/>
            <p:cNvSpPr>
              <a:spLocks noChangeAspect="1"/>
            </p:cNvSpPr>
            <p:nvPr/>
          </p:nvSpPr>
          <p:spPr>
            <a:xfrm rot="10800000" flipH="1" flipV="1">
              <a:off x="133739" y="5033127"/>
              <a:ext cx="1368490" cy="1429592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Triângulo Retângulo 24"/>
            <p:cNvSpPr>
              <a:spLocks noChangeAspect="1"/>
            </p:cNvSpPr>
            <p:nvPr/>
          </p:nvSpPr>
          <p:spPr>
            <a:xfrm rot="10800000" flipH="1" flipV="1">
              <a:off x="133739" y="5440732"/>
              <a:ext cx="978305" cy="102198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Triângulo Retângulo 25"/>
            <p:cNvSpPr>
              <a:spLocks noChangeAspect="1"/>
            </p:cNvSpPr>
            <p:nvPr/>
          </p:nvSpPr>
          <p:spPr>
            <a:xfrm rot="10800000" flipH="1" flipV="1">
              <a:off x="133739" y="5826919"/>
              <a:ext cx="608625" cy="635800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7" name="Retângulo 26">
            <a:hlinkClick r:id="rId13" action="ppaction://hlinksldjump"/>
          </p:cNvPr>
          <p:cNvSpPr/>
          <p:nvPr/>
        </p:nvSpPr>
        <p:spPr>
          <a:xfrm>
            <a:off x="10565629" y="1188001"/>
            <a:ext cx="439971" cy="373414"/>
          </a:xfrm>
          <a:prstGeom prst="rect">
            <a:avLst/>
          </a:prstGeom>
          <a:solidFill>
            <a:srgbClr val="FFFBE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666916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palestras, seminários ou oficinas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10344150" y="6596619"/>
            <a:ext cx="184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12.594 | NS/NR: 72</a:t>
            </a:r>
          </a:p>
        </p:txBody>
      </p:sp>
      <p:graphicFrame>
        <p:nvGraphicFramePr>
          <p:cNvPr id="88" name="Gráfico 87"/>
          <p:cNvGraphicFramePr/>
          <p:nvPr>
            <p:extLst>
              <p:ext uri="{D42A27DB-BD31-4B8C-83A1-F6EECF244321}">
                <p14:modId xmlns:p14="http://schemas.microsoft.com/office/powerpoint/2010/main" val="890371493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71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8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palestras, seminários ou oficinas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10339300" y="6596619"/>
            <a:ext cx="185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12.594 | NS/NR: 72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3536398901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3" name="CaixaDeTexto 72"/>
          <p:cNvSpPr txBox="1"/>
          <p:nvPr/>
        </p:nvSpPr>
        <p:spPr>
          <a:xfrm>
            <a:off x="1494357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7,9</a:t>
            </a:r>
          </a:p>
        </p:txBody>
      </p: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3308245597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5" name="CaixaDeTexto 74"/>
          <p:cNvSpPr txBox="1"/>
          <p:nvPr/>
        </p:nvSpPr>
        <p:spPr>
          <a:xfrm>
            <a:off x="4218491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graphicFrame>
        <p:nvGraphicFramePr>
          <p:cNvPr id="76" name="Gráfico 75"/>
          <p:cNvGraphicFramePr/>
          <p:nvPr>
            <p:extLst>
              <p:ext uri="{D42A27DB-BD31-4B8C-83A1-F6EECF244321}">
                <p14:modId xmlns:p14="http://schemas.microsoft.com/office/powerpoint/2010/main" val="739808327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6849310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8,0</a:t>
            </a:r>
          </a:p>
        </p:txBody>
      </p: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3913734655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9567934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8,4</a:t>
            </a:r>
          </a:p>
        </p:txBody>
      </p:sp>
      <p:grpSp>
        <p:nvGrpSpPr>
          <p:cNvPr id="80" name="Agrupar 79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1" name="CaixaDeTexto 80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1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  <p:bldP spid="73" grpId="0"/>
      <p:bldGraphic spid="74" grpId="0">
        <p:bldAsOne/>
      </p:bldGraphic>
      <p:bldP spid="75" grpId="0"/>
      <p:bldGraphic spid="76" grpId="0">
        <p:bldAsOne/>
      </p:bldGraphic>
      <p:bldP spid="77" grpId="0"/>
      <p:bldGraphic spid="78" grpId="0">
        <p:bldAsOne/>
      </p:bldGraphic>
      <p:bldP spid="7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9960694" y="2352828"/>
            <a:ext cx="1477619" cy="3330995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8400922" y="3276598"/>
            <a:ext cx="1510064" cy="2398914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075351" y="4940740"/>
            <a:ext cx="5250924" cy="744034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com Único Canto Aparado 31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palestras, seminários ou oficinas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866627009"/>
              </p:ext>
            </p:extLst>
          </p:nvPr>
        </p:nvGraphicFramePr>
        <p:xfrm>
          <a:off x="2928381" y="2121432"/>
          <a:ext cx="8636693" cy="39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277475" y="6596619"/>
            <a:ext cx="191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12.288 | NS/NR: 378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400372" y="1545966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metade dos entrevistados avalia com notas altas a efetividade  das palestras, seminários e oficinas dos SEBRAE.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8,1</a:t>
            </a:r>
          </a:p>
        </p:txBody>
      </p:sp>
      <p:sp>
        <p:nvSpPr>
          <p:cNvPr id="34" name="Retângulo Arredondado 33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PALESTRAS X SEMINÁRIOS X OFICINAS</a:t>
            </a:r>
          </a:p>
        </p:txBody>
      </p:sp>
      <p:pic>
        <p:nvPicPr>
          <p:cNvPr id="40" name="Imagem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3100290" y="4518155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16,6%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8400922" y="2839232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33,9%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072289" y="1973978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49,5%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– PALESTRAS, SEMINÁRIOS E OFICINAS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87732" y="1177846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Palestras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8,1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87730" y="2836831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Seminários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8,2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3138007379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87730" y="4442240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Oficinas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8,2</a:t>
            </a:r>
          </a:p>
        </p:txBody>
      </p:sp>
    </p:spTree>
    <p:extLst>
      <p:ext uri="{BB962C8B-B14F-4D97-AF65-F5344CB8AC3E}">
        <p14:creationId xmlns:p14="http://schemas.microsoft.com/office/powerpoint/2010/main" val="14262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palestras, seminários ou oficinas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10272409" y="6596619"/>
            <a:ext cx="19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12.288 | NS/NR: 378</a:t>
            </a:r>
          </a:p>
        </p:txBody>
      </p:sp>
      <p:cxnSp>
        <p:nvCxnSpPr>
          <p:cNvPr id="110" name="Conector reto 109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Gráfico 88"/>
          <p:cNvGraphicFramePr/>
          <p:nvPr>
            <p:extLst>
              <p:ext uri="{D42A27DB-BD31-4B8C-83A1-F6EECF244321}">
                <p14:modId xmlns:p14="http://schemas.microsoft.com/office/powerpoint/2010/main" val="602243081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504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9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palestras, seminários ou oficinas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10272409" y="6596619"/>
            <a:ext cx="19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12.288 | NS/NR: 378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2459375144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4" name="CaixaDeTexto 73"/>
          <p:cNvSpPr txBox="1"/>
          <p:nvPr/>
        </p:nvSpPr>
        <p:spPr>
          <a:xfrm>
            <a:off x="1494357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7,8</a:t>
            </a:r>
          </a:p>
        </p:txBody>
      </p:sp>
      <p:graphicFrame>
        <p:nvGraphicFramePr>
          <p:cNvPr id="75" name="Gráfico 74"/>
          <p:cNvGraphicFramePr/>
          <p:nvPr>
            <p:extLst>
              <p:ext uri="{D42A27DB-BD31-4B8C-83A1-F6EECF244321}">
                <p14:modId xmlns:p14="http://schemas.microsoft.com/office/powerpoint/2010/main" val="2190631780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4218491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8,1</a:t>
            </a:r>
          </a:p>
        </p:txBody>
      </p:sp>
      <p:graphicFrame>
        <p:nvGraphicFramePr>
          <p:cNvPr id="77" name="Gráfico 76"/>
          <p:cNvGraphicFramePr/>
          <p:nvPr>
            <p:extLst>
              <p:ext uri="{D42A27DB-BD31-4B8C-83A1-F6EECF244321}">
                <p14:modId xmlns:p14="http://schemas.microsoft.com/office/powerpoint/2010/main" val="1934911431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8" name="CaixaDeTexto 77"/>
          <p:cNvSpPr txBox="1"/>
          <p:nvPr/>
        </p:nvSpPr>
        <p:spPr>
          <a:xfrm>
            <a:off x="6849310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8,0</a:t>
            </a: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3966536521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0" name="CaixaDeTexto 79"/>
          <p:cNvSpPr txBox="1"/>
          <p:nvPr/>
        </p:nvSpPr>
        <p:spPr>
          <a:xfrm>
            <a:off x="9567934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grpSp>
        <p:nvGrpSpPr>
          <p:cNvPr id="81" name="Agrupar 80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2" name="CaixaDeTexto 81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3" name="Imagem 8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3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3" grpId="0">
        <p:bldAsOne/>
      </p:bldGraphic>
      <p:bldP spid="74" grpId="0"/>
      <p:bldGraphic spid="75" grpId="0">
        <p:bldAsOne/>
      </p:bldGraphic>
      <p:bldP spid="76" grpId="0"/>
      <p:bldGraphic spid="77" grpId="0">
        <p:bldAsOne/>
      </p:bldGraphic>
      <p:bldP spid="78" grpId="0"/>
      <p:bldGraphic spid="79" grpId="0">
        <p:bldAsOne/>
      </p:bldGraphic>
      <p:bldP spid="8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499622" y="820127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4285248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8070874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143199"/>
            <a:ext cx="121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SAE 2019 </a:t>
            </a:r>
            <a:r>
              <a:rPr lang="pt-BR" sz="2600" b="1" dirty="0">
                <a:solidFill>
                  <a:schemeClr val="bg1"/>
                </a:solidFill>
              </a:rPr>
              <a:t>– </a:t>
            </a:r>
            <a:r>
              <a:rPr lang="pt-B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PALESTRAS, SEMINÁRIOS E OFICINAS </a:t>
            </a:r>
            <a:r>
              <a:rPr lang="pt-BR" i="1" dirty="0">
                <a:solidFill>
                  <a:schemeClr val="bg1"/>
                </a:solidFill>
              </a:rPr>
              <a:t>(Síntese das avaliações)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731625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/>
          <p:cNvGrpSpPr/>
          <p:nvPr/>
        </p:nvGrpSpPr>
        <p:grpSpPr>
          <a:xfrm>
            <a:off x="697794" y="1299749"/>
            <a:ext cx="1036962" cy="332625"/>
            <a:chOff x="1389351" y="1244102"/>
            <a:chExt cx="1332088" cy="4340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51" y="1246146"/>
              <a:ext cx="424690" cy="432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160" y="1244102"/>
              <a:ext cx="424690" cy="43200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749" y="1244102"/>
              <a:ext cx="424690" cy="432000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1716343" y="1244102"/>
            <a:ext cx="16492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SATISFAÇÃO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17649" y="1145444"/>
            <a:ext cx="647657" cy="647657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5065306" y="1242140"/>
            <a:ext cx="218963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APLICABILIDADE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534" y="1145444"/>
            <a:ext cx="554554" cy="554554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8902748" y="1242140"/>
            <a:ext cx="17744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EFETIVIDADE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226731096"/>
              </p:ext>
            </p:extLst>
          </p:nvPr>
        </p:nvGraphicFramePr>
        <p:xfrm>
          <a:off x="602544" y="3741477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110666117"/>
              </p:ext>
            </p:extLst>
          </p:nvPr>
        </p:nvGraphicFramePr>
        <p:xfrm>
          <a:off x="1761043" y="2172232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2240278" y="2647876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9,3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7793" y="2602911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76506050"/>
              </p:ext>
            </p:extLst>
          </p:nvPr>
        </p:nvGraphicFramePr>
        <p:xfrm>
          <a:off x="4371975" y="3741476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802726421"/>
              </p:ext>
            </p:extLst>
          </p:nvPr>
        </p:nvGraphicFramePr>
        <p:xfrm>
          <a:off x="5530474" y="2172231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6009710" y="2647875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67224" y="2602910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153879584"/>
              </p:ext>
            </p:extLst>
          </p:nvPr>
        </p:nvGraphicFramePr>
        <p:xfrm>
          <a:off x="8209534" y="3741476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3762720119"/>
              </p:ext>
            </p:extLst>
          </p:nvPr>
        </p:nvGraphicFramePr>
        <p:xfrm>
          <a:off x="9368033" y="2172231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8304783" y="2602910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841372" y="2614563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8,1</a:t>
            </a:r>
          </a:p>
        </p:txBody>
      </p:sp>
    </p:spTree>
    <p:extLst>
      <p:ext uri="{BB962C8B-B14F-4D97-AF65-F5344CB8AC3E}">
        <p14:creationId xmlns:p14="http://schemas.microsoft.com/office/powerpoint/2010/main" val="19919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3" grpId="0">
        <p:bldAsOne/>
      </p:bldGraphic>
      <p:bldP spid="24" grpId="0"/>
      <p:bldGraphic spid="26" grpId="0">
        <p:bldAsOne/>
      </p:bldGraphic>
      <p:bldGraphic spid="27" grpId="0">
        <p:bldAsOne/>
      </p:bldGraphic>
      <p:bldP spid="28" grpId="0"/>
      <p:bldGraphic spid="30" grpId="0">
        <p:bldAsOne/>
      </p:bldGraphic>
      <p:bldGraphic spid="31" grpId="0">
        <p:bldAsOne/>
      </p:bldGraphic>
      <p:bldP spid="3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4" b="11736"/>
          <a:stretch/>
        </p:blipFill>
        <p:spPr>
          <a:xfrm flipH="1">
            <a:off x="-3" y="0"/>
            <a:ext cx="12192001" cy="6858000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 flipH="1">
            <a:off x="5337110" y="0"/>
            <a:ext cx="6854888" cy="6864798"/>
            <a:chOff x="-4757" y="-2"/>
            <a:chExt cx="7040038" cy="6864798"/>
          </a:xfrm>
          <a:solidFill>
            <a:srgbClr val="59C3C0"/>
          </a:solidFill>
        </p:grpSpPr>
        <p:sp>
          <p:nvSpPr>
            <p:cNvPr id="9" name="Triângulo Retângulo 8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-4757" y="-1"/>
              <a:ext cx="4156879" cy="6864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6844593" y="3884386"/>
            <a:ext cx="49959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Consultoria e </a:t>
            </a:r>
          </a:p>
          <a:p>
            <a:pPr algn="ctr"/>
            <a:r>
              <a:rPr lang="pt-BR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Clínica Tecnológica</a:t>
            </a:r>
          </a:p>
        </p:txBody>
      </p: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11205586" y="6419609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SUMÁRIO</a:t>
            </a:r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951776" y="6390757"/>
            <a:ext cx="360040" cy="336381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V="1">
            <a:off x="5337110" y="0"/>
            <a:ext cx="2807333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405652" y="188559"/>
            <a:ext cx="3962400" cy="830997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SAE 2019</a:t>
            </a:r>
          </a:p>
        </p:txBody>
      </p:sp>
    </p:spTree>
    <p:extLst>
      <p:ext uri="{BB962C8B-B14F-4D97-AF65-F5344CB8AC3E}">
        <p14:creationId xmlns:p14="http://schemas.microsoft.com/office/powerpoint/2010/main" val="240900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9960694" y="1973978"/>
            <a:ext cx="1477619" cy="3709845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8400922" y="4374346"/>
            <a:ext cx="1510064" cy="1301165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3075351" y="5194610"/>
            <a:ext cx="5250924" cy="490163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com Único Canto Aparado 33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CONSULTORIA E CLÍNICA TECNOLÓGICA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CONSULTORIAS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900534261"/>
              </p:ext>
            </p:extLst>
          </p:nvPr>
        </p:nvGraphicFramePr>
        <p:xfrm>
          <a:off x="2928381" y="2044309"/>
          <a:ext cx="8636693" cy="403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7" name="Conector reto 6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tângulo 67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9" name="Retângulo 68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10311319" y="6596619"/>
            <a:ext cx="187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5.752 | NS/NR: 07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675628" y="1594737"/>
            <a:ext cx="5726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¾ dos entrevistados se mostraram muito satisfeitos com os serviços de Consultoria/Clínica Tecnológica de que participaram, atribuindo notas altas a este item.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9,1</a:t>
            </a:r>
          </a:p>
        </p:txBody>
      </p:sp>
      <p:sp>
        <p:nvSpPr>
          <p:cNvPr id="41" name="Retângulo Arredondado 40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CONSULTORIA X CLÍNICA TECNOLÓGICA</a:t>
            </a:r>
          </a:p>
        </p:txBody>
      </p:sp>
      <p:pic>
        <p:nvPicPr>
          <p:cNvPr id="42" name="Imagem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3149998" y="4780548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3,6%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400922" y="3973618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23,2%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10022581" y="1550739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73,2%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– CONSULTORIA E CLÍNICA TECNOLÓGICA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87730" y="1993814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Consultoria 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9,1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2853557603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87730" y="3464405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Clínica Tecnológica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9,3</a:t>
            </a:r>
          </a:p>
        </p:txBody>
      </p:sp>
    </p:spTree>
    <p:extLst>
      <p:ext uri="{BB962C8B-B14F-4D97-AF65-F5344CB8AC3E}">
        <p14:creationId xmlns:p14="http://schemas.microsoft.com/office/powerpoint/2010/main" val="10506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69" y="-2"/>
            <a:ext cx="10275831" cy="6848171"/>
          </a:xfrm>
          <a:prstGeom prst="rect">
            <a:avLst/>
          </a:prstGeom>
        </p:spPr>
      </p:pic>
      <p:sp>
        <p:nvSpPr>
          <p:cNvPr id="13" name="Triângulo Retângulo 12"/>
          <p:cNvSpPr/>
          <p:nvPr/>
        </p:nvSpPr>
        <p:spPr>
          <a:xfrm>
            <a:off x="4152122" y="-2"/>
            <a:ext cx="2883159" cy="6864798"/>
          </a:xfrm>
          <a:prstGeom prst="rtTriangle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-4757" y="-1"/>
            <a:ext cx="4156879" cy="6864797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7" name="Conector reto 16"/>
          <p:cNvCxnSpPr>
            <a:stCxn id="13" idx="4"/>
          </p:cNvCxnSpPr>
          <p:nvPr/>
        </p:nvCxnSpPr>
        <p:spPr>
          <a:xfrm flipH="1" flipV="1">
            <a:off x="4152122" y="-16629"/>
            <a:ext cx="2883159" cy="6881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33002" y="2952885"/>
            <a:ext cx="64170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SÉRIE HISTÓRICA</a:t>
            </a:r>
            <a:endParaRPr lang="pt-BR" sz="13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SAE</a:t>
            </a:r>
          </a:p>
          <a:p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Satisfação, Aplicabilidade e Efetividade</a:t>
            </a:r>
          </a:p>
          <a:p>
            <a:endParaRPr lang="pt-BR" sz="1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900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11369299" y="6453274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15489" y="6424422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1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CONSULTORIA E CLÍNICA TECNOLÓGICA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CONSULTORIAS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5.752 | NS/NR: 07</a:t>
            </a:r>
          </a:p>
        </p:txBody>
      </p:sp>
      <p:graphicFrame>
        <p:nvGraphicFramePr>
          <p:cNvPr id="109" name="Gráfico 108"/>
          <p:cNvGraphicFramePr/>
          <p:nvPr>
            <p:extLst>
              <p:ext uri="{D42A27DB-BD31-4B8C-83A1-F6EECF244321}">
                <p14:modId xmlns:p14="http://schemas.microsoft.com/office/powerpoint/2010/main" val="868102615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10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9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CONSULTORIA E CLÍNICA TECNOLÓGICA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CONSULTORIAS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5.752 | NS/NR: 07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2872573372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7" name="CaixaDeTexto 66"/>
          <p:cNvSpPr txBox="1"/>
          <p:nvPr/>
        </p:nvSpPr>
        <p:spPr>
          <a:xfrm>
            <a:off x="1494357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9,2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4143376494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9" name="CaixaDeTexto 68"/>
          <p:cNvSpPr txBox="1"/>
          <p:nvPr/>
        </p:nvSpPr>
        <p:spPr>
          <a:xfrm>
            <a:off x="4218492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9,0</a:t>
            </a:r>
          </a:p>
        </p:txBody>
      </p:sp>
      <p:graphicFrame>
        <p:nvGraphicFramePr>
          <p:cNvPr id="70" name="Gráfico 69"/>
          <p:cNvGraphicFramePr/>
          <p:nvPr>
            <p:extLst>
              <p:ext uri="{D42A27DB-BD31-4B8C-83A1-F6EECF244321}">
                <p14:modId xmlns:p14="http://schemas.microsoft.com/office/powerpoint/2010/main" val="1988603357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1" name="CaixaDeTexto 70"/>
          <p:cNvSpPr txBox="1"/>
          <p:nvPr/>
        </p:nvSpPr>
        <p:spPr>
          <a:xfrm>
            <a:off x="6849311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9,2</a:t>
            </a:r>
          </a:p>
        </p:txBody>
      </p:sp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3883197822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3" name="CaixaDeTexto 72"/>
          <p:cNvSpPr txBox="1"/>
          <p:nvPr/>
        </p:nvSpPr>
        <p:spPr>
          <a:xfrm>
            <a:off x="9567935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9,1</a:t>
            </a:r>
          </a:p>
        </p:txBody>
      </p:sp>
      <p:grpSp>
        <p:nvGrpSpPr>
          <p:cNvPr id="74" name="Agrupar 73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75" name="CaixaDeTexto 74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2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" grpId="0">
        <p:bldAsOne/>
      </p:bldGraphic>
      <p:bldP spid="67" grpId="0"/>
      <p:bldGraphic spid="68" grpId="0">
        <p:bldAsOne/>
      </p:bldGraphic>
      <p:bldP spid="69" grpId="0"/>
      <p:bldGraphic spid="70" grpId="0">
        <p:bldAsOne/>
      </p:bldGraphic>
      <p:bldP spid="71" grpId="0"/>
      <p:bldGraphic spid="72" grpId="0">
        <p:bldAsOne/>
      </p:bldGraphic>
      <p:bldP spid="7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9960694" y="2494840"/>
            <a:ext cx="1477619" cy="3188983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8400922" y="3654862"/>
            <a:ext cx="1510064" cy="2020649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3075351" y="4805178"/>
            <a:ext cx="5250924" cy="879596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com Único Canto Aparado 48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 CONSULTORIA E CLÍNICA TECNOLÓGICA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CONSULTORIAS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754408285"/>
              </p:ext>
            </p:extLst>
          </p:nvPr>
        </p:nvGraphicFramePr>
        <p:xfrm>
          <a:off x="2928381" y="1702341"/>
          <a:ext cx="8636693" cy="437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5.714 | NS/NR: 45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590868" y="1571699"/>
            <a:ext cx="625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Metade dos entrevistados se mostraram muito satisfeitos com a aplicabilidade dos conhecimentos adquiridos nas consultorias, atribuindo notas altas a este item.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8,2</a:t>
            </a:r>
          </a:p>
        </p:txBody>
      </p:sp>
      <p:sp>
        <p:nvSpPr>
          <p:cNvPr id="51" name="Retângulo Arredondado 50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CONSULTORIAS X CLÍNICA TECNOLÓGICA</a:t>
            </a:r>
          </a:p>
        </p:txBody>
      </p:sp>
      <p:pic>
        <p:nvPicPr>
          <p:cNvPr id="59" name="Imagem 5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61" name="Retângulo 60"/>
          <p:cNvSpPr/>
          <p:nvPr/>
        </p:nvSpPr>
        <p:spPr>
          <a:xfrm>
            <a:off x="3149998" y="4469322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16,0%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8450630" y="3297417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34,1%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10022581" y="2110564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50,0%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– CONSULTORIA E CLÍNICA TECNOLÓGICA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654563656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87730" y="1993814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Consultoria 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8,2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7730" y="3464405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Clínica Tecnológica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7,7</a:t>
            </a:r>
          </a:p>
        </p:txBody>
      </p:sp>
    </p:spTree>
    <p:extLst>
      <p:ext uri="{BB962C8B-B14F-4D97-AF65-F5344CB8AC3E}">
        <p14:creationId xmlns:p14="http://schemas.microsoft.com/office/powerpoint/2010/main" val="29759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CONSULTORIAS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 CONSULTORIA E CLÍNICA TECNOLÓGICA DO SEBRAE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5.714 | NS/NR: 45</a:t>
            </a:r>
          </a:p>
        </p:txBody>
      </p:sp>
      <p:graphicFrame>
        <p:nvGraphicFramePr>
          <p:cNvPr id="109" name="Gráfico 108"/>
          <p:cNvGraphicFramePr/>
          <p:nvPr>
            <p:extLst>
              <p:ext uri="{D42A27DB-BD31-4B8C-83A1-F6EECF244321}">
                <p14:modId xmlns:p14="http://schemas.microsoft.com/office/powerpoint/2010/main" val="1836848346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93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9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CONSULTORIAS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CONSULTORIAS E CLÍNICA TECNOLÓGICA DO SEBRAE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5.714 | NS/NR: 45</a:t>
            </a: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549439431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8" name="CaixaDeTexto 67"/>
          <p:cNvSpPr txBox="1"/>
          <p:nvPr/>
        </p:nvSpPr>
        <p:spPr>
          <a:xfrm>
            <a:off x="1494358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8,4</a:t>
            </a:r>
          </a:p>
        </p:txBody>
      </p:sp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2847025538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0" name="CaixaDeTexto 69"/>
          <p:cNvSpPr txBox="1"/>
          <p:nvPr/>
        </p:nvSpPr>
        <p:spPr>
          <a:xfrm>
            <a:off x="4218493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8,0</a:t>
            </a:r>
          </a:p>
        </p:txBody>
      </p:sp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1000247370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2" name="CaixaDeTexto 71"/>
          <p:cNvSpPr txBox="1"/>
          <p:nvPr/>
        </p:nvSpPr>
        <p:spPr>
          <a:xfrm>
            <a:off x="6849312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8,4</a:t>
            </a:r>
          </a:p>
        </p:txBody>
      </p:sp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2198003565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4" name="CaixaDeTexto 73"/>
          <p:cNvSpPr txBox="1"/>
          <p:nvPr/>
        </p:nvSpPr>
        <p:spPr>
          <a:xfrm>
            <a:off x="9567936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grpSp>
        <p:nvGrpSpPr>
          <p:cNvPr id="75" name="Agrupar 74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76" name="CaixaDeTexto 75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7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" grpId="0">
        <p:bldAsOne/>
      </p:bldGraphic>
      <p:bldP spid="68" grpId="0"/>
      <p:bldGraphic spid="69" grpId="0">
        <p:bldAsOne/>
      </p:bldGraphic>
      <p:bldP spid="70" grpId="0"/>
      <p:bldGraphic spid="71" grpId="0">
        <p:bldAsOne/>
      </p:bldGraphic>
      <p:bldP spid="72" grpId="0"/>
      <p:bldGraphic spid="73" grpId="0">
        <p:bldAsOne/>
      </p:bldGraphic>
      <p:bldP spid="7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9960694" y="2266397"/>
            <a:ext cx="1477619" cy="3417426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8400922" y="3097846"/>
            <a:ext cx="1510064" cy="2577666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3075351" y="4907902"/>
            <a:ext cx="5250924" cy="776872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com Único Canto Aparado 33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CONSULTORIAS E CLÍNICA TECNOLÓGICA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CONSULTORIAS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39604532"/>
              </p:ext>
            </p:extLst>
          </p:nvPr>
        </p:nvGraphicFramePr>
        <p:xfrm>
          <a:off x="2928381" y="1850069"/>
          <a:ext cx="8636693" cy="422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5.632 | NS/NR: 127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502131" y="1603050"/>
            <a:ext cx="602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40% dos entrevistados se mostraram muito satisfeitos com a efetividade das consultorias de que participaram, atribuindo notas altas a este item.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7,9</a:t>
            </a:r>
          </a:p>
        </p:txBody>
      </p:sp>
      <p:sp>
        <p:nvSpPr>
          <p:cNvPr id="41" name="Retângulo Arredondado 40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CONSULTORIA X CLÍNICA TECNOLÓGICA</a:t>
            </a:r>
          </a:p>
        </p:txBody>
      </p:sp>
      <p:pic>
        <p:nvPicPr>
          <p:cNvPr id="42" name="Imagem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3149998" y="4493840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17,2%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400922" y="2731156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38,9%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991637" y="1902906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43,9%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– CONSULTORIA E CLÍNICA TECNOLÓGICA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1387666442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87730" y="1993814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Consultoria 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7,9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7730" y="3464405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Clínica Tecnológica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6,7</a:t>
            </a:r>
          </a:p>
        </p:txBody>
      </p:sp>
    </p:spTree>
    <p:extLst>
      <p:ext uri="{BB962C8B-B14F-4D97-AF65-F5344CB8AC3E}">
        <p14:creationId xmlns:p14="http://schemas.microsoft.com/office/powerpoint/2010/main" val="23736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CONSULTORIAS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 CONSULTORIA E CLÍNICA TECNOLÓGICA DO SEBRAE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10330774" y="6596619"/>
            <a:ext cx="185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5.632 | NS/NR: 127</a:t>
            </a:r>
          </a:p>
        </p:txBody>
      </p:sp>
      <p:graphicFrame>
        <p:nvGraphicFramePr>
          <p:cNvPr id="110" name="Gráfico 109"/>
          <p:cNvGraphicFramePr/>
          <p:nvPr>
            <p:extLst>
              <p:ext uri="{D42A27DB-BD31-4B8C-83A1-F6EECF244321}">
                <p14:modId xmlns:p14="http://schemas.microsoft.com/office/powerpoint/2010/main" val="3789065560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980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0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CONSULTORIAS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CONSULTORIAS E CLÍNICA TECNOLÓGICA DO SEBRAE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5.632 | NS/NR: 127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905626415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0" name="CaixaDeTexto 69"/>
          <p:cNvSpPr txBox="1"/>
          <p:nvPr/>
        </p:nvSpPr>
        <p:spPr>
          <a:xfrm>
            <a:off x="1494358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8,1</a:t>
            </a:r>
          </a:p>
        </p:txBody>
      </p:sp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3265616536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2" name="CaixaDeTexto 71"/>
          <p:cNvSpPr txBox="1"/>
          <p:nvPr/>
        </p:nvSpPr>
        <p:spPr>
          <a:xfrm>
            <a:off x="4218494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7,6</a:t>
            </a:r>
          </a:p>
        </p:txBody>
      </p:sp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1530689787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4" name="CaixaDeTexto 73"/>
          <p:cNvSpPr txBox="1"/>
          <p:nvPr/>
        </p:nvSpPr>
        <p:spPr>
          <a:xfrm>
            <a:off x="6849312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8,1</a:t>
            </a:r>
          </a:p>
        </p:txBody>
      </p:sp>
      <p:graphicFrame>
        <p:nvGraphicFramePr>
          <p:cNvPr id="75" name="Gráfico 74"/>
          <p:cNvGraphicFramePr/>
          <p:nvPr>
            <p:extLst>
              <p:ext uri="{D42A27DB-BD31-4B8C-83A1-F6EECF244321}">
                <p14:modId xmlns:p14="http://schemas.microsoft.com/office/powerpoint/2010/main" val="4145822750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9567936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8,0</a:t>
            </a:r>
          </a:p>
        </p:txBody>
      </p:sp>
      <p:grpSp>
        <p:nvGrpSpPr>
          <p:cNvPr id="77" name="Agrupar 76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78" name="CaixaDeTexto 77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79" name="Imagem 7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1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  <p:bldP spid="70" grpId="0"/>
      <p:bldGraphic spid="71" grpId="0">
        <p:bldAsOne/>
      </p:bldGraphic>
      <p:bldP spid="72" grpId="0"/>
      <p:bldGraphic spid="73" grpId="0">
        <p:bldAsOne/>
      </p:bldGraphic>
      <p:bldP spid="74" grpId="0"/>
      <p:bldGraphic spid="75" grpId="0">
        <p:bldAsOne/>
      </p:bldGraphic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HISTÓRICO -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SATISFAÇÃO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/>
          <p:cNvSpPr/>
          <p:nvPr/>
        </p:nvSpPr>
        <p:spPr>
          <a:xfrm>
            <a:off x="-5884" y="555575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GERAL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satisfação com os serviços do Sebrae</a:t>
            </a:r>
            <a:endParaRPr lang="pt-BR" sz="1200" i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5023021"/>
              </p:ext>
            </p:extLst>
          </p:nvPr>
        </p:nvGraphicFramePr>
        <p:xfrm>
          <a:off x="781050" y="1720572"/>
          <a:ext cx="10842812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tângulo 22">
            <a:hlinkClick r:id="" action="ppaction://hlinkshowjump?jump=nextslide"/>
          </p:cNvPr>
          <p:cNvSpPr/>
          <p:nvPr/>
        </p:nvSpPr>
        <p:spPr>
          <a:xfrm>
            <a:off x="3517314" y="548619"/>
            <a:ext cx="3505541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7013624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499622" y="820127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4285248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8070874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143199"/>
            <a:ext cx="121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SAE 2019 </a:t>
            </a:r>
            <a:r>
              <a:rPr lang="pt-BR" sz="2600" b="1" dirty="0">
                <a:solidFill>
                  <a:schemeClr val="bg1"/>
                </a:solidFill>
              </a:rPr>
              <a:t>– </a:t>
            </a:r>
            <a:r>
              <a:rPr lang="pt-B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CONSULTORIA E CLÍNICA TECNOLÓGICA </a:t>
            </a:r>
            <a:r>
              <a:rPr lang="pt-BR" i="1" dirty="0">
                <a:solidFill>
                  <a:schemeClr val="bg1"/>
                </a:solidFill>
              </a:rPr>
              <a:t>(Síntese das avaliações)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731625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/>
          <p:cNvGrpSpPr/>
          <p:nvPr/>
        </p:nvGrpSpPr>
        <p:grpSpPr>
          <a:xfrm>
            <a:off x="697794" y="1299749"/>
            <a:ext cx="1036962" cy="332625"/>
            <a:chOff x="1389351" y="1244102"/>
            <a:chExt cx="1332088" cy="4340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51" y="1246146"/>
              <a:ext cx="424690" cy="432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160" y="1244102"/>
              <a:ext cx="424690" cy="43200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749" y="1244102"/>
              <a:ext cx="424690" cy="432000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1716343" y="1244102"/>
            <a:ext cx="16492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SATISFAÇÃO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17649" y="1145444"/>
            <a:ext cx="647657" cy="647657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5065306" y="1242140"/>
            <a:ext cx="218963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APLICABILIDADE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534" y="1145444"/>
            <a:ext cx="554554" cy="554554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8902748" y="1242140"/>
            <a:ext cx="17744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EFETIVIDADE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911007762"/>
              </p:ext>
            </p:extLst>
          </p:nvPr>
        </p:nvGraphicFramePr>
        <p:xfrm>
          <a:off x="602544" y="3741477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164844387"/>
              </p:ext>
            </p:extLst>
          </p:nvPr>
        </p:nvGraphicFramePr>
        <p:xfrm>
          <a:off x="1761043" y="2172232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2240280" y="2647876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7793" y="2602911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90607373"/>
              </p:ext>
            </p:extLst>
          </p:nvPr>
        </p:nvGraphicFramePr>
        <p:xfrm>
          <a:off x="4391026" y="3770948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97568444"/>
              </p:ext>
            </p:extLst>
          </p:nvPr>
        </p:nvGraphicFramePr>
        <p:xfrm>
          <a:off x="5549525" y="2201703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6028760" y="2677347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8,2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86275" y="2632382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428339963"/>
              </p:ext>
            </p:extLst>
          </p:nvPr>
        </p:nvGraphicFramePr>
        <p:xfrm>
          <a:off x="8156075" y="3770948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565568109"/>
              </p:ext>
            </p:extLst>
          </p:nvPr>
        </p:nvGraphicFramePr>
        <p:xfrm>
          <a:off x="9314574" y="2201703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9793810" y="2677347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7,9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251324" y="2632382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27737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3" grpId="0">
        <p:bldAsOne/>
      </p:bldGraphic>
      <p:bldP spid="24" grpId="0"/>
      <p:bldGraphic spid="26" grpId="0">
        <p:bldAsOne/>
      </p:bldGraphic>
      <p:bldGraphic spid="27" grpId="0">
        <p:bldAsOne/>
      </p:bldGraphic>
      <p:bldP spid="28" grpId="0"/>
      <p:bldGraphic spid="30" grpId="0">
        <p:bldAsOne/>
      </p:bldGraphic>
      <p:bldGraphic spid="31" grpId="0">
        <p:bldAsOne/>
      </p:bldGraphic>
      <p:bldP spid="3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eiras e eventos sebr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/>
          <p:cNvGrpSpPr/>
          <p:nvPr/>
        </p:nvGrpSpPr>
        <p:grpSpPr>
          <a:xfrm flipH="1">
            <a:off x="5337110" y="0"/>
            <a:ext cx="6854888" cy="6864798"/>
            <a:chOff x="-4757" y="-2"/>
            <a:chExt cx="7040038" cy="6864798"/>
          </a:xfrm>
          <a:solidFill>
            <a:srgbClr val="59C3C0"/>
          </a:solidFill>
        </p:grpSpPr>
        <p:sp>
          <p:nvSpPr>
            <p:cNvPr id="11" name="Triângulo Retângulo 10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-4757" y="-1"/>
              <a:ext cx="4156879" cy="6864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13" name="Conector reto 12"/>
          <p:cNvCxnSpPr/>
          <p:nvPr/>
        </p:nvCxnSpPr>
        <p:spPr>
          <a:xfrm flipV="1">
            <a:off x="5337110" y="0"/>
            <a:ext cx="2807333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6405652" y="188559"/>
            <a:ext cx="3962400" cy="830997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SAE 2019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918130" y="3783284"/>
            <a:ext cx="50623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Feiras, Rodada </a:t>
            </a:r>
          </a:p>
          <a:p>
            <a:pPr algn="ctr"/>
            <a:r>
              <a:rPr lang="pt-BR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Negócios e Missão/Caravana</a:t>
            </a:r>
          </a:p>
        </p:txBody>
      </p:sp>
      <p:sp>
        <p:nvSpPr>
          <p:cNvPr id="8" name="CaixaDeTexto 7">
            <a:hlinkClick r:id="rId3" action="ppaction://hlinksldjump"/>
          </p:cNvPr>
          <p:cNvSpPr txBox="1"/>
          <p:nvPr/>
        </p:nvSpPr>
        <p:spPr>
          <a:xfrm>
            <a:off x="11250704" y="6374376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SUMÁRIO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996894" y="6345524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65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9960694" y="2022462"/>
            <a:ext cx="1477619" cy="3661361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/>
          <p:cNvSpPr/>
          <p:nvPr/>
        </p:nvSpPr>
        <p:spPr>
          <a:xfrm>
            <a:off x="8400922" y="4894805"/>
            <a:ext cx="1510064" cy="780706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3075351" y="5098684"/>
            <a:ext cx="5250924" cy="586090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com Único Canto Aparado 47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FEIRAS, RODADAS DE NEGÓCIOS E MISSÃO/CARAVANA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FEIRAS ou EVENTOS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200826334"/>
              </p:ext>
            </p:extLst>
          </p:nvPr>
        </p:nvGraphicFramePr>
        <p:xfrm>
          <a:off x="2928381" y="1950850"/>
          <a:ext cx="8636693" cy="412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2553025" y="1594737"/>
            <a:ext cx="6308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grande maioria dos entrevistados se mostrou muito satisfeita com as feiras e eventos de que participaram, atribuindo notas altas a este item.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9,4</a:t>
            </a:r>
          </a:p>
        </p:txBody>
      </p:sp>
      <p:sp>
        <p:nvSpPr>
          <p:cNvPr id="50" name="Retângulo Arredondado 49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FEIRAS X R. NEGÓCIOS X MISSÃO/CARAVANA</a:t>
            </a:r>
          </a:p>
        </p:txBody>
      </p:sp>
      <p:pic>
        <p:nvPicPr>
          <p:cNvPr id="51" name="Imagem 5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52" name="Retângulo 51"/>
          <p:cNvSpPr/>
          <p:nvPr/>
        </p:nvSpPr>
        <p:spPr>
          <a:xfrm>
            <a:off x="3149998" y="4683907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1,6%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8400922" y="4497066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11,8%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0022581" y="1646910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86,7%</a:t>
            </a:r>
            <a:endParaRPr lang="pt-BR" sz="2000" dirty="0">
              <a:solidFill>
                <a:srgbClr val="027B76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1.436 | NS/NR: 03</a:t>
            </a:r>
          </a:p>
        </p:txBody>
      </p:sp>
    </p:spTree>
    <p:extLst>
      <p:ext uri="{BB962C8B-B14F-4D97-AF65-F5344CB8AC3E}">
        <p14:creationId xmlns:p14="http://schemas.microsoft.com/office/powerpoint/2010/main" val="30321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– FEIRAS, RODADAS DE NEGÓCIOS E MISSÃO/CARAVANA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87732" y="1177846"/>
            <a:ext cx="23173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b="1" dirty="0">
                <a:solidFill>
                  <a:schemeClr val="accent1"/>
                </a:solidFill>
              </a:rPr>
              <a:t>Feiras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9,5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87730" y="2836831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Rodada de Negócios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8,9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2629681689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87730" y="4442240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Missão / Caravana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9,5</a:t>
            </a:r>
          </a:p>
        </p:txBody>
      </p:sp>
    </p:spTree>
    <p:extLst>
      <p:ext uri="{BB962C8B-B14F-4D97-AF65-F5344CB8AC3E}">
        <p14:creationId xmlns:p14="http://schemas.microsoft.com/office/powerpoint/2010/main" val="38771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FEIRAS, RODADAS DE NEGÓCIOS E MISSÃO/CARAVANA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FEIRAS ou EVENTOS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0465725" y="6596619"/>
            <a:ext cx="1724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1.436 | NS/NR: 03</a:t>
            </a:r>
          </a:p>
        </p:txBody>
      </p:sp>
      <p:cxnSp>
        <p:nvCxnSpPr>
          <p:cNvPr id="96" name="Conector reto 9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Retângulo 9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98" name="Retângulo 97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99" name="Conector reto 9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102" name="Conector reto 10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833536714"/>
              </p:ext>
            </p:extLst>
          </p:nvPr>
        </p:nvGraphicFramePr>
        <p:xfrm>
          <a:off x="405290" y="1680780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43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FEIRAS, RODADAS DE NEGÓCIOS E MISSÃO/CARAVANA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FEIRAS ou EVENTOS do SEBRAE que o senhor participou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0449098" y="6596619"/>
            <a:ext cx="1740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1.436 | NS/NR: 03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Retângulo 5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m 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76" name="Gráfico 75"/>
          <p:cNvGraphicFramePr/>
          <p:nvPr>
            <p:extLst>
              <p:ext uri="{D42A27DB-BD31-4B8C-83A1-F6EECF244321}">
                <p14:modId xmlns:p14="http://schemas.microsoft.com/office/powerpoint/2010/main" val="3868889131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1494360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9,5</a:t>
            </a:r>
          </a:p>
        </p:txBody>
      </p: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40744075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4218494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9,1</a:t>
            </a: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1729939734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1" name="CaixaDeTexto 80"/>
          <p:cNvSpPr txBox="1"/>
          <p:nvPr/>
        </p:nvSpPr>
        <p:spPr>
          <a:xfrm>
            <a:off x="6849313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9,0</a:t>
            </a:r>
          </a:p>
        </p:txBody>
      </p:sp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4023978771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3" name="CaixaDeTexto 82"/>
          <p:cNvSpPr txBox="1"/>
          <p:nvPr/>
        </p:nvSpPr>
        <p:spPr>
          <a:xfrm>
            <a:off x="9567937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9,6</a:t>
            </a:r>
          </a:p>
        </p:txBody>
      </p:sp>
      <p:grpSp>
        <p:nvGrpSpPr>
          <p:cNvPr id="84" name="Agrupar 83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5" name="CaixaDeTexto 84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6" name="Imagem 8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5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AsOne/>
      </p:bldGraphic>
      <p:bldP spid="77" grpId="0"/>
      <p:bldGraphic spid="78" grpId="0">
        <p:bldAsOne/>
      </p:bldGraphic>
      <p:bldP spid="79" grpId="0"/>
      <p:bldGraphic spid="80" grpId="0">
        <p:bldAsOne/>
      </p:bldGraphic>
      <p:bldP spid="81" grpId="0"/>
      <p:bldGraphic spid="82" grpId="0">
        <p:bldAsOne/>
      </p:bldGraphic>
      <p:bldP spid="8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9960694" y="3104957"/>
            <a:ext cx="1477619" cy="2578866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/>
          <p:cNvSpPr/>
          <p:nvPr/>
        </p:nvSpPr>
        <p:spPr>
          <a:xfrm>
            <a:off x="8400922" y="3497472"/>
            <a:ext cx="1510064" cy="2178039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3075351" y="3032597"/>
            <a:ext cx="5250924" cy="2652177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com Único Canto Aparado 47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FEIRAS, RODADAS DE NEGÓCIOS E MISSÃO/CARAVANA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o aproveitamento das oportunidades surgidas nas FEIRAS ou EVENTOS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05774647"/>
              </p:ext>
            </p:extLst>
          </p:nvPr>
        </p:nvGraphicFramePr>
        <p:xfrm>
          <a:off x="2928381" y="1623032"/>
          <a:ext cx="8636693" cy="445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1.421 | NS/NR: 18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835346" y="1350172"/>
            <a:ext cx="846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Apenas cerca de 2 em cada 5 entrevistados avaliou com notas altas o aproveitamento das oportunidades surgidas nas feiras e eventos do SEBRAE.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7,8</a:t>
            </a:r>
          </a:p>
        </p:txBody>
      </p:sp>
      <p:sp>
        <p:nvSpPr>
          <p:cNvPr id="50" name="Retângulo Arredondado 49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FEIRAS X R. NEGÓCIOS X MISSÃO/CARAVANA</a:t>
            </a:r>
          </a:p>
        </p:txBody>
      </p:sp>
      <p:pic>
        <p:nvPicPr>
          <p:cNvPr id="51" name="Imagem 5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52" name="Retângulo 51"/>
          <p:cNvSpPr/>
          <p:nvPr/>
        </p:nvSpPr>
        <p:spPr>
          <a:xfrm>
            <a:off x="3221572" y="2632487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34,8%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8475569" y="3104957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27,5%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0035341" y="2716779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37,7%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– FEIRAS, RODADAS DE NEGÓCIOS E MISSÃO/CARAVANA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87732" y="1177846"/>
            <a:ext cx="23173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b="1" dirty="0">
                <a:solidFill>
                  <a:schemeClr val="accent1"/>
                </a:solidFill>
              </a:rPr>
              <a:t>Feiras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7,4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87730" y="2836831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Rodada de Negócios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8,5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748153583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87730" y="4442240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Missão / Caravana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8,7</a:t>
            </a:r>
          </a:p>
        </p:txBody>
      </p:sp>
    </p:spTree>
    <p:extLst>
      <p:ext uri="{BB962C8B-B14F-4D97-AF65-F5344CB8AC3E}">
        <p14:creationId xmlns:p14="http://schemas.microsoft.com/office/powerpoint/2010/main" val="702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o aproveitamento das oportunidades surgidas nas FEIRAS ou EVENTOS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FEIRAS, RODADAS DE NEGÓCIOS E MISSÃO/CARAVANA DO SEBRAE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1.421 | NS/NR: 18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Retângulo 57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6" name="Retângulo 65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7" name="Conector reto 6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2920991920"/>
              </p:ext>
            </p:extLst>
          </p:nvPr>
        </p:nvGraphicFramePr>
        <p:xfrm>
          <a:off x="221629" y="1541479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00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o aproveitamento das oportunidades surgidas nas FEIRAS ou EVENTOS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FEIRAS, RODADAS DE NEGÓCIOS E MISSÃO/CARAVANA DO SEBRAE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1.421 | NS/NR: 18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Retângulo 57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6" name="Retângulo 65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7" name="Conector reto 6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m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77" name="Gráfico 76"/>
          <p:cNvGraphicFramePr/>
          <p:nvPr>
            <p:extLst>
              <p:ext uri="{D42A27DB-BD31-4B8C-83A1-F6EECF244321}">
                <p14:modId xmlns:p14="http://schemas.microsoft.com/office/powerpoint/2010/main" val="3398984306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8" name="CaixaDeTexto 77"/>
          <p:cNvSpPr txBox="1"/>
          <p:nvPr/>
        </p:nvSpPr>
        <p:spPr>
          <a:xfrm>
            <a:off x="1494359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8,8</a:t>
            </a: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1342432451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0" name="CaixaDeTexto 79"/>
          <p:cNvSpPr txBox="1"/>
          <p:nvPr/>
        </p:nvSpPr>
        <p:spPr>
          <a:xfrm>
            <a:off x="4218495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8,5</a:t>
            </a:r>
          </a:p>
        </p:txBody>
      </p:sp>
      <p:graphicFrame>
        <p:nvGraphicFramePr>
          <p:cNvPr id="81" name="Gráfico 80"/>
          <p:cNvGraphicFramePr/>
          <p:nvPr>
            <p:extLst>
              <p:ext uri="{D42A27DB-BD31-4B8C-83A1-F6EECF244321}">
                <p14:modId xmlns:p14="http://schemas.microsoft.com/office/powerpoint/2010/main" val="1684435372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2" name="CaixaDeTexto 81"/>
          <p:cNvSpPr txBox="1"/>
          <p:nvPr/>
        </p:nvSpPr>
        <p:spPr>
          <a:xfrm>
            <a:off x="6849314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8,2</a:t>
            </a:r>
          </a:p>
        </p:txBody>
      </p:sp>
      <p:graphicFrame>
        <p:nvGraphicFramePr>
          <p:cNvPr id="83" name="Gráfico 82"/>
          <p:cNvGraphicFramePr/>
          <p:nvPr>
            <p:extLst>
              <p:ext uri="{D42A27DB-BD31-4B8C-83A1-F6EECF244321}">
                <p14:modId xmlns:p14="http://schemas.microsoft.com/office/powerpoint/2010/main" val="545469808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4" name="CaixaDeTexto 83"/>
          <p:cNvSpPr txBox="1"/>
          <p:nvPr/>
        </p:nvSpPr>
        <p:spPr>
          <a:xfrm>
            <a:off x="9567939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7,2</a:t>
            </a:r>
          </a:p>
        </p:txBody>
      </p:sp>
      <p:grpSp>
        <p:nvGrpSpPr>
          <p:cNvPr id="85" name="Agrupar 84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6" name="CaixaDeTexto 85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7" name="Imagem 8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4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7" grpId="0">
        <p:bldAsOne/>
      </p:bldGraphic>
      <p:bldP spid="78" grpId="0"/>
      <p:bldGraphic spid="79" grpId="0">
        <p:bldAsOne/>
      </p:bldGraphic>
      <p:bldP spid="80" grpId="0"/>
      <p:bldGraphic spid="81" grpId="0">
        <p:bldAsOne/>
      </p:bldGraphic>
      <p:bldP spid="82" grpId="0"/>
      <p:bldGraphic spid="83" grpId="0">
        <p:bldAsOne/>
      </p:bldGraphic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HISTÓRICO -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SATISFAÇÃO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satisfação por serviço</a:t>
            </a:r>
            <a:endParaRPr lang="pt-BR" sz="1200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84780618"/>
              </p:ext>
            </p:extLst>
          </p:nvPr>
        </p:nvGraphicFramePr>
        <p:xfrm>
          <a:off x="543209" y="1414924"/>
          <a:ext cx="10990906" cy="483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>
            <a:hlinkClick r:id="" action="ppaction://hlinkshowjump?jump=previousslide"/>
          </p:cNvPr>
          <p:cNvSpPr/>
          <p:nvPr/>
        </p:nvSpPr>
        <p:spPr>
          <a:xfrm>
            <a:off x="-5884" y="555575"/>
            <a:ext cx="3505541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GERAL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26367" y="548619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513968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7013624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3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9960694" y="3274828"/>
            <a:ext cx="1477619" cy="2408995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/>
          <p:cNvSpPr/>
          <p:nvPr/>
        </p:nvSpPr>
        <p:spPr>
          <a:xfrm>
            <a:off x="8400922" y="4338083"/>
            <a:ext cx="1510064" cy="1337427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3075351" y="3044182"/>
            <a:ext cx="5250924" cy="2640592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com Único Canto Aparado 47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FEIRAS, RODADAS DE NEGÓCIOS E MISSÃO/CARAVANA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FEIRAS ou EVENTOS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061858826"/>
              </p:ext>
            </p:extLst>
          </p:nvPr>
        </p:nvGraphicFramePr>
        <p:xfrm>
          <a:off x="2928381" y="1848255"/>
          <a:ext cx="8636693" cy="422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1.403 | NS/NR: 36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623480" y="1349413"/>
            <a:ext cx="911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Apenas cerca de 1/3 dos entrevistados avaliaram com notas altas os resultados proporcionados pela feiras e eventos do SEBRAE para a empresa. 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7,4</a:t>
            </a:r>
          </a:p>
        </p:txBody>
      </p:sp>
      <p:sp>
        <p:nvSpPr>
          <p:cNvPr id="50" name="Retângulo Arredondado 49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FEIRAS X R. NEGÓCIOS X MISSÃO/CARAVANA</a:t>
            </a:r>
          </a:p>
        </p:txBody>
      </p:sp>
      <p:pic>
        <p:nvPicPr>
          <p:cNvPr id="51" name="Imagem 5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52" name="Retângulo 51"/>
          <p:cNvSpPr/>
          <p:nvPr/>
        </p:nvSpPr>
        <p:spPr>
          <a:xfrm>
            <a:off x="3125059" y="2662769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48,1%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8435610" y="3950677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16,7%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0022581" y="2892656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35,2%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– FEIRAS, RODADAS DE NEGÓCIOS E MISSÃO/CARAVANA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87732" y="1177846"/>
            <a:ext cx="23173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b="1" dirty="0">
                <a:solidFill>
                  <a:schemeClr val="accent1"/>
                </a:solidFill>
              </a:rPr>
              <a:t>Feiras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6,7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87730" y="2836831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Rodada de Negócios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8,3</a:t>
            </a:r>
          </a:p>
        </p:txBody>
      </p: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1841355948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87730" y="4442240"/>
            <a:ext cx="23173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1600" b="1" dirty="0">
                <a:solidFill>
                  <a:schemeClr val="accent1"/>
                </a:solidFill>
              </a:rPr>
              <a:t>Missão / Caravana</a:t>
            </a:r>
          </a:p>
          <a:p>
            <a:pPr algn="ctr"/>
            <a:r>
              <a:rPr lang="pt-BR" sz="2500" b="1" dirty="0">
                <a:solidFill>
                  <a:srgbClr val="027B76"/>
                </a:solidFill>
              </a:rPr>
              <a:t>8,6</a:t>
            </a:r>
          </a:p>
        </p:txBody>
      </p:sp>
    </p:spTree>
    <p:extLst>
      <p:ext uri="{BB962C8B-B14F-4D97-AF65-F5344CB8AC3E}">
        <p14:creationId xmlns:p14="http://schemas.microsoft.com/office/powerpoint/2010/main" val="7070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FEIRAS ou EVENTOS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FEIRAS, RODADAS DE NEGÓCIOS E MISSÃO/CARAVANA DO SEBRAE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1.403 | NS/NR: 36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8" name="Retângulo 67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ângulo 7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2" name="Conector reto 7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Gráfico 53"/>
          <p:cNvGraphicFramePr/>
          <p:nvPr>
            <p:extLst>
              <p:ext uri="{D42A27DB-BD31-4B8C-83A1-F6EECF244321}">
                <p14:modId xmlns:p14="http://schemas.microsoft.com/office/powerpoint/2010/main" val="1928965906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773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FEIRAS ou EVENTOS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FEIRAS, RODADAS DE NEGÓCIOS E MISSÃO/CARAVANA DO SEBRAE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1.403 | NS/NR: 36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8" name="Retângulo 67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ângulo 7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2" name="Conector reto 7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m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561497948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5" name="CaixaDeTexto 54"/>
          <p:cNvSpPr txBox="1"/>
          <p:nvPr/>
        </p:nvSpPr>
        <p:spPr>
          <a:xfrm>
            <a:off x="1494359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8,6</a:t>
            </a:r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1826876125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4218495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graphicFrame>
        <p:nvGraphicFramePr>
          <p:cNvPr id="77" name="Gráfico 76"/>
          <p:cNvGraphicFramePr/>
          <p:nvPr>
            <p:extLst>
              <p:ext uri="{D42A27DB-BD31-4B8C-83A1-F6EECF244321}">
                <p14:modId xmlns:p14="http://schemas.microsoft.com/office/powerpoint/2010/main" val="2636323535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8" name="CaixaDeTexto 77"/>
          <p:cNvSpPr txBox="1"/>
          <p:nvPr/>
        </p:nvSpPr>
        <p:spPr>
          <a:xfrm>
            <a:off x="6849315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7,5</a:t>
            </a: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1908622696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0" name="CaixaDeTexto 79"/>
          <p:cNvSpPr txBox="1"/>
          <p:nvPr/>
        </p:nvSpPr>
        <p:spPr>
          <a:xfrm>
            <a:off x="9567939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6,5</a:t>
            </a:r>
          </a:p>
        </p:txBody>
      </p:sp>
      <p:grpSp>
        <p:nvGrpSpPr>
          <p:cNvPr id="81" name="Agrupar 80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82" name="CaixaDeTexto 81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83" name="Imagem 8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2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P spid="55" grpId="0"/>
      <p:bldGraphic spid="56" grpId="0">
        <p:bldAsOne/>
      </p:bldGraphic>
      <p:bldP spid="76" grpId="0"/>
      <p:bldGraphic spid="77" grpId="0">
        <p:bldAsOne/>
      </p:bldGraphic>
      <p:bldP spid="78" grpId="0"/>
      <p:bldGraphic spid="79" grpId="0">
        <p:bldAsOne/>
      </p:bldGraphic>
      <p:bldP spid="8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499622" y="820127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4285248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8070874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143199"/>
            <a:ext cx="121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SAE 2019 </a:t>
            </a:r>
            <a:r>
              <a:rPr lang="pt-BR" sz="2600" b="1" dirty="0">
                <a:solidFill>
                  <a:schemeClr val="bg1"/>
                </a:solidFill>
              </a:rPr>
              <a:t>– </a:t>
            </a:r>
            <a:r>
              <a:rPr lang="pt-B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FEIRAS, EVENTOS E RODADA DE NEGÓCIOS </a:t>
            </a:r>
            <a:r>
              <a:rPr lang="pt-BR" i="1" dirty="0">
                <a:solidFill>
                  <a:schemeClr val="bg1"/>
                </a:solidFill>
              </a:rPr>
              <a:t>(Síntese das avaliações)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731625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/>
          <p:cNvGrpSpPr/>
          <p:nvPr/>
        </p:nvGrpSpPr>
        <p:grpSpPr>
          <a:xfrm>
            <a:off x="697794" y="1299749"/>
            <a:ext cx="1036962" cy="332625"/>
            <a:chOff x="1389351" y="1244102"/>
            <a:chExt cx="1332088" cy="4340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51" y="1246146"/>
              <a:ext cx="424690" cy="432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160" y="1244102"/>
              <a:ext cx="424690" cy="43200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749" y="1244102"/>
              <a:ext cx="424690" cy="432000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1716343" y="1244102"/>
            <a:ext cx="16492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SATISFAÇÃO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17649" y="1145444"/>
            <a:ext cx="647657" cy="647657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5065306" y="1242140"/>
            <a:ext cx="218963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APLICABILIDADE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534" y="1145444"/>
            <a:ext cx="554554" cy="554554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8902748" y="1242140"/>
            <a:ext cx="17744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EFETIVIDADE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4055820620"/>
              </p:ext>
            </p:extLst>
          </p:nvPr>
        </p:nvGraphicFramePr>
        <p:xfrm>
          <a:off x="602544" y="3741477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000075304"/>
              </p:ext>
            </p:extLst>
          </p:nvPr>
        </p:nvGraphicFramePr>
        <p:xfrm>
          <a:off x="1761043" y="2142761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2240280" y="2618405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9,4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7793" y="2573440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845843149"/>
              </p:ext>
            </p:extLst>
          </p:nvPr>
        </p:nvGraphicFramePr>
        <p:xfrm>
          <a:off x="4391027" y="3764906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064685174"/>
              </p:ext>
            </p:extLst>
          </p:nvPr>
        </p:nvGraphicFramePr>
        <p:xfrm>
          <a:off x="5549526" y="2166190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6028765" y="2641834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7,8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86276" y="2596869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158094365"/>
              </p:ext>
            </p:extLst>
          </p:nvPr>
        </p:nvGraphicFramePr>
        <p:xfrm>
          <a:off x="8209534" y="3764906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772647793"/>
              </p:ext>
            </p:extLst>
          </p:nvPr>
        </p:nvGraphicFramePr>
        <p:xfrm>
          <a:off x="9368033" y="2166190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9847271" y="2641834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7,4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304783" y="2596869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28420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3" grpId="0">
        <p:bldAsOne/>
      </p:bldGraphic>
      <p:bldP spid="24" grpId="0"/>
      <p:bldGraphic spid="26" grpId="0">
        <p:bldAsOne/>
      </p:bldGraphic>
      <p:bldGraphic spid="27" grpId="0">
        <p:bldAsOne/>
      </p:bldGraphic>
      <p:bldP spid="28" grpId="0"/>
      <p:bldGraphic spid="30" grpId="0">
        <p:bldAsOne/>
      </p:bldGraphic>
      <p:bldGraphic spid="31" grpId="0">
        <p:bldAsOne/>
      </p:bldGraphic>
      <p:bldP spid="3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17" t="4836" b="10870"/>
          <a:stretch/>
        </p:blipFill>
        <p:spPr>
          <a:xfrm>
            <a:off x="-43544" y="-1"/>
            <a:ext cx="10609941" cy="6865257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 flipH="1">
            <a:off x="5337110" y="0"/>
            <a:ext cx="6854888" cy="6864798"/>
            <a:chOff x="-4757" y="-2"/>
            <a:chExt cx="7040038" cy="6864798"/>
          </a:xfrm>
          <a:solidFill>
            <a:srgbClr val="59C3C0"/>
          </a:solidFill>
        </p:grpSpPr>
        <p:sp>
          <p:nvSpPr>
            <p:cNvPr id="23" name="Triângulo Retângulo 22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-4757" y="-1"/>
              <a:ext cx="4156879" cy="6864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25" name="Conector reto 24"/>
          <p:cNvCxnSpPr/>
          <p:nvPr/>
        </p:nvCxnSpPr>
        <p:spPr>
          <a:xfrm flipV="1">
            <a:off x="5337110" y="0"/>
            <a:ext cx="2807333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6405652" y="188559"/>
            <a:ext cx="3962400" cy="830997"/>
          </a:xfrm>
          <a:prstGeom prst="rect">
            <a:avLst/>
          </a:prstGeom>
          <a:solidFill>
            <a:srgbClr val="027B7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SAE 2019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792685" y="4526910"/>
            <a:ext cx="50220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Orientação Técnica e  Garantias Fampe</a:t>
            </a:r>
          </a:p>
        </p:txBody>
      </p:sp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11320444" y="6419838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SUMÁRIO</a:t>
            </a:r>
          </a:p>
        </p:txBody>
      </p:sp>
      <p:pic>
        <p:nvPicPr>
          <p:cNvPr id="10" name="Imagem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66634" y="639098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16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9960694" y="1915906"/>
            <a:ext cx="1477619" cy="3767917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8400922" y="4393347"/>
            <a:ext cx="1510064" cy="1282164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3075351" y="5185654"/>
            <a:ext cx="5250924" cy="499119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com Único Canto Aparado 39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 ORIENTAÇÃO TÉCNICA E GARANTIAS FAMPE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ORIENTAÇÕES TÉCNICAS recebidas do SEBRAE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87927295"/>
              </p:ext>
            </p:extLst>
          </p:nvPr>
        </p:nvGraphicFramePr>
        <p:xfrm>
          <a:off x="2928381" y="1917861"/>
          <a:ext cx="8636693" cy="415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7" name="Conector reto 6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tângulo 67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9" name="Retângulo 68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291156" y="6596619"/>
            <a:ext cx="1898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10.001 | NS/NR: 18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596905" y="1666201"/>
            <a:ext cx="582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¾ dos entrevistados se mostraram muito satisfeitos com a orientações técnicas e garantias Fampe, avaliando este item com notas altas.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9,2</a:t>
            </a:r>
          </a:p>
        </p:txBody>
      </p:sp>
      <p:sp>
        <p:nvSpPr>
          <p:cNvPr id="42" name="Retângulo Arredondado 41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ORIENTAÇÃO TÉCNICA X GARANTIAS FAMPE</a:t>
            </a:r>
          </a:p>
        </p:txBody>
      </p:sp>
      <p:pic>
        <p:nvPicPr>
          <p:cNvPr id="43" name="Imagem 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3075351" y="4824002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4,1%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424224" y="4007733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21,8%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022581" y="1548720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74,1%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– ORIENTAÇÃO TÉCNICA E GARANTIAS FAMPE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87733" y="1519011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Orientação técnica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9,2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7731" y="3477656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Garantias Fampe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9,4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683737099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44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 ORIENTAÇÃO TÉCNICA E GARANTIAS FAMPE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ORIENTAÇÕES TÉCNICAS recebidas do SEBRAE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10218258" y="6596619"/>
            <a:ext cx="197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10.001 | NS/NR: 18</a:t>
            </a:r>
          </a:p>
        </p:txBody>
      </p:sp>
      <p:graphicFrame>
        <p:nvGraphicFramePr>
          <p:cNvPr id="90" name="Gráfico 89"/>
          <p:cNvGraphicFramePr/>
          <p:nvPr>
            <p:extLst>
              <p:ext uri="{D42A27DB-BD31-4B8C-83A1-F6EECF244321}">
                <p14:modId xmlns:p14="http://schemas.microsoft.com/office/powerpoint/2010/main" val="3939715334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44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 ORIENTAÇÃO TÉCNICA E GARANTIAS FAMPE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Qual a sua satisfação de 0 a 10 com as ORIENTAÇÕES TÉCNICAS recebidas do SEBRAE em 2019? 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241280" y="6596619"/>
            <a:ext cx="1948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10.001 | NS/NR: 18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2990949666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7" name="CaixaDeTexto 66"/>
          <p:cNvSpPr txBox="1"/>
          <p:nvPr/>
        </p:nvSpPr>
        <p:spPr>
          <a:xfrm>
            <a:off x="1494360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9,2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3951693795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9" name="CaixaDeTexto 68"/>
          <p:cNvSpPr txBox="1"/>
          <p:nvPr/>
        </p:nvSpPr>
        <p:spPr>
          <a:xfrm>
            <a:off x="4218496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9,2</a:t>
            </a:r>
          </a:p>
        </p:txBody>
      </p:sp>
      <p:graphicFrame>
        <p:nvGraphicFramePr>
          <p:cNvPr id="70" name="Gráfico 69"/>
          <p:cNvGraphicFramePr/>
          <p:nvPr>
            <p:extLst>
              <p:ext uri="{D42A27DB-BD31-4B8C-83A1-F6EECF244321}">
                <p14:modId xmlns:p14="http://schemas.microsoft.com/office/powerpoint/2010/main" val="430581847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1" name="CaixaDeTexto 70"/>
          <p:cNvSpPr txBox="1"/>
          <p:nvPr/>
        </p:nvSpPr>
        <p:spPr>
          <a:xfrm>
            <a:off x="6849314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8,5</a:t>
            </a:r>
          </a:p>
        </p:txBody>
      </p:sp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2674364387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3" name="CaixaDeTexto 72"/>
          <p:cNvSpPr txBox="1"/>
          <p:nvPr/>
        </p:nvSpPr>
        <p:spPr>
          <a:xfrm>
            <a:off x="9567939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9,1</a:t>
            </a:r>
          </a:p>
        </p:txBody>
      </p:sp>
      <p:grpSp>
        <p:nvGrpSpPr>
          <p:cNvPr id="74" name="Agrupar 73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75" name="CaixaDeTexto 74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2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" grpId="0">
        <p:bldAsOne/>
      </p:bldGraphic>
      <p:bldP spid="67" grpId="0"/>
      <p:bldGraphic spid="68" grpId="0">
        <p:bldAsOne/>
      </p:bldGraphic>
      <p:bldP spid="69" grpId="0"/>
      <p:bldGraphic spid="70" grpId="0">
        <p:bldAsOne/>
      </p:bldGraphic>
      <p:bldP spid="71" grpId="0"/>
      <p:bldGraphic spid="72" grpId="0">
        <p:bldAsOne/>
      </p:bldGraphic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HISTÓRICO -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APLICABILIDADE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2095" y="563584"/>
            <a:ext cx="3505541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aplicabilidade com os serviços do Sebrae</a:t>
            </a:r>
            <a:endParaRPr lang="pt-BR" sz="1200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07251271"/>
              </p:ext>
            </p:extLst>
          </p:nvPr>
        </p:nvGraphicFramePr>
        <p:xfrm>
          <a:off x="571500" y="1774893"/>
          <a:ext cx="11182349" cy="439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tângulo 22">
            <a:hlinkClick r:id="" action="ppaction://hlinkshowjump?jump=nextslide"/>
          </p:cNvPr>
          <p:cNvSpPr/>
          <p:nvPr/>
        </p:nvSpPr>
        <p:spPr>
          <a:xfrm>
            <a:off x="3522297" y="563584"/>
            <a:ext cx="3505541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7035866" y="56358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9960694" y="2113206"/>
            <a:ext cx="1477619" cy="3570617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8400922" y="3898726"/>
            <a:ext cx="1510064" cy="1776785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3075351" y="5075100"/>
            <a:ext cx="5250924" cy="609673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com Único Canto Aparado 39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101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 ORIENTAÇÃO TÉCNICA E GARANTIAS FAMPE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ORIENTAÇÕES TÉCNICAS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650466389"/>
              </p:ext>
            </p:extLst>
          </p:nvPr>
        </p:nvGraphicFramePr>
        <p:xfrm>
          <a:off x="2928381" y="1838528"/>
          <a:ext cx="8636693" cy="4237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9.850 | NS/NR: 169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546032" y="1609681"/>
            <a:ext cx="6607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metade dos entrevistados atribuíram notas altas para a aplicabilidade dos conhecimentos adquiridos na Orientação Técnica e nas Garantias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Fampe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8,3</a:t>
            </a:r>
          </a:p>
        </p:txBody>
      </p:sp>
      <p:sp>
        <p:nvSpPr>
          <p:cNvPr id="42" name="Retângulo Arredondado 41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ORIENTAÇÃO TÉCNICA X GARANTIAS FAMPE</a:t>
            </a:r>
          </a:p>
        </p:txBody>
      </p:sp>
      <p:pic>
        <p:nvPicPr>
          <p:cNvPr id="43" name="Imagem 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3075351" y="4684037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16,1%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405562" y="3522537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29,5%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022581" y="1727277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54,3%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– ORIENTAÇÃO TÉCNICA E GARANTIAS FAMPE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87733" y="1519011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Orientação técnica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8,3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7731" y="3477656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Garantias Fampe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8,7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24120531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94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ORIENTAÇÕES TÉCNICAS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 ORIENTAÇÃO TÉCNICA E GARANTIAS FAMPE DO SEBRAE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10330774" y="6596619"/>
            <a:ext cx="185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9.850 | NS/NR: 169</a:t>
            </a:r>
          </a:p>
        </p:txBody>
      </p:sp>
      <p:graphicFrame>
        <p:nvGraphicFramePr>
          <p:cNvPr id="88" name="Gráfico 87"/>
          <p:cNvGraphicFramePr/>
          <p:nvPr>
            <p:extLst>
              <p:ext uri="{D42A27DB-BD31-4B8C-83A1-F6EECF244321}">
                <p14:modId xmlns:p14="http://schemas.microsoft.com/office/powerpoint/2010/main" val="3993135324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69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 aplicabilidade desses conhecimentos adquiridos nas ORIENTAÇÕES TÉCNICAS do SEBRAE?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 ORIENTAÇÃO TÉCNICA E GARANTIAS FAMPE DO SEBRAE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350230" y="6596619"/>
            <a:ext cx="18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9.850 | NS/NR: 169</a:t>
            </a: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6020965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8" name="CaixaDeTexto 67"/>
          <p:cNvSpPr txBox="1"/>
          <p:nvPr/>
        </p:nvSpPr>
        <p:spPr>
          <a:xfrm>
            <a:off x="1494361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8,6</a:t>
            </a:r>
          </a:p>
        </p:txBody>
      </p:sp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2596444957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0" name="CaixaDeTexto 69"/>
          <p:cNvSpPr txBox="1"/>
          <p:nvPr/>
        </p:nvSpPr>
        <p:spPr>
          <a:xfrm>
            <a:off x="4218498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7,5</a:t>
            </a:r>
          </a:p>
        </p:txBody>
      </p:sp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1086464330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2" name="CaixaDeTexto 71"/>
          <p:cNvSpPr txBox="1"/>
          <p:nvPr/>
        </p:nvSpPr>
        <p:spPr>
          <a:xfrm>
            <a:off x="6849315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8,5</a:t>
            </a:r>
          </a:p>
        </p:txBody>
      </p:sp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2922889780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4" name="CaixaDeTexto 73"/>
          <p:cNvSpPr txBox="1"/>
          <p:nvPr/>
        </p:nvSpPr>
        <p:spPr>
          <a:xfrm>
            <a:off x="9567940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8,0</a:t>
            </a:r>
          </a:p>
        </p:txBody>
      </p:sp>
      <p:grpSp>
        <p:nvGrpSpPr>
          <p:cNvPr id="75" name="Agrupar 74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76" name="CaixaDeTexto 75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0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" grpId="0">
        <p:bldAsOne/>
      </p:bldGraphic>
      <p:bldP spid="68" grpId="0"/>
      <p:bldGraphic spid="69" grpId="0">
        <p:bldAsOne/>
      </p:bldGraphic>
      <p:bldP spid="70" grpId="0"/>
      <p:bldGraphic spid="71" grpId="0">
        <p:bldAsOne/>
      </p:bldGraphic>
      <p:bldP spid="72" grpId="0"/>
      <p:bldGraphic spid="73" grpId="0">
        <p:bldAsOne/>
      </p:bldGraphic>
      <p:bldP spid="7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9960694" y="2519916"/>
            <a:ext cx="1477619" cy="3163907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8400922" y="3918521"/>
            <a:ext cx="1510064" cy="1756990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3075351" y="4879910"/>
            <a:ext cx="5250924" cy="804863"/>
          </a:xfrm>
          <a:prstGeom prst="rect">
            <a:avLst/>
          </a:prstGeom>
          <a:solidFill>
            <a:srgbClr val="FFAFA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com Único Canto Aparado 39"/>
          <p:cNvSpPr/>
          <p:nvPr/>
        </p:nvSpPr>
        <p:spPr>
          <a:xfrm flipH="1" flipV="1">
            <a:off x="187734" y="723842"/>
            <a:ext cx="1980248" cy="4600632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 ORIENTAÇÃO TÉCNICA E GARANTIAS FAMPE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ORIENTAÇÕES TÉCNICAS recebidas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592683985"/>
              </p:ext>
            </p:extLst>
          </p:nvPr>
        </p:nvGraphicFramePr>
        <p:xfrm>
          <a:off x="2928381" y="1760705"/>
          <a:ext cx="8636693" cy="431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291864" y="6596619"/>
            <a:ext cx="18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9.688 | NS/NR: 331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410833" y="1365806"/>
            <a:ext cx="7179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metade dos entrevistados avaliaram com notas altas os resultados decorrentes das Orientações Técnicas e das Garantias Fampe.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187734" y="2174033"/>
            <a:ext cx="19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8,1</a:t>
            </a:r>
          </a:p>
        </p:txBody>
      </p:sp>
      <p:sp>
        <p:nvSpPr>
          <p:cNvPr id="42" name="Retângulo Arredondado 41">
            <a:hlinkClick r:id="rId7" action="ppaction://hlinksldjump"/>
          </p:cNvPr>
          <p:cNvSpPr/>
          <p:nvPr/>
        </p:nvSpPr>
        <p:spPr>
          <a:xfrm>
            <a:off x="304800" y="5522142"/>
            <a:ext cx="1863182" cy="6477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ORIENTAÇÃO TÉCNICA X GARANTIAS FAMPE</a:t>
            </a:r>
          </a:p>
        </p:txBody>
      </p:sp>
      <p:pic>
        <p:nvPicPr>
          <p:cNvPr id="43" name="Imagem 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75" y="6076338"/>
            <a:ext cx="245172" cy="245172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3075351" y="4497417"/>
            <a:ext cx="525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17,8%</a:t>
            </a:r>
            <a:endParaRPr lang="pt-BR" sz="2000" dirty="0">
              <a:solidFill>
                <a:srgbClr val="F2395A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425776" y="3518411"/>
            <a:ext cx="1510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31,5%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9957106" y="2126424"/>
            <a:ext cx="141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27B7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50,7%</a:t>
            </a:r>
            <a:endParaRPr lang="pt-BR" sz="2000" dirty="0">
              <a:solidFill>
                <a:srgbClr val="027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2" y="723842"/>
            <a:ext cx="2317341" cy="5238808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– ORIENTAÇÃO TÉCNICA E GARANTIAS FAMPE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639" y="152234"/>
            <a:ext cx="647100" cy="6471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87733" y="1519011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Orientação técnica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8,1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7731" y="3477656"/>
            <a:ext cx="231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Garantias Fampe</a:t>
            </a:r>
          </a:p>
          <a:p>
            <a:pPr algn="ctr"/>
            <a:r>
              <a:rPr lang="pt-BR" sz="4000" b="1" dirty="0">
                <a:solidFill>
                  <a:srgbClr val="027B76"/>
                </a:solidFill>
              </a:rPr>
              <a:t>8,6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312768929"/>
              </p:ext>
            </p:extLst>
          </p:nvPr>
        </p:nvGraphicFramePr>
        <p:xfrm>
          <a:off x="2924173" y="1542555"/>
          <a:ext cx="8068492" cy="468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48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ORIENTAÇÕES TÉCNICAS recebidas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 ORIENTAÇÃO TÉCNICA E GARANTIAS FAMPE DO SEBRAE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10311319" y="6596619"/>
            <a:ext cx="187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9.688 | NS/NR: 331</a:t>
            </a:r>
          </a:p>
        </p:txBody>
      </p:sp>
      <p:graphicFrame>
        <p:nvGraphicFramePr>
          <p:cNvPr id="88" name="Gráfico 87"/>
          <p:cNvGraphicFramePr/>
          <p:nvPr>
            <p:extLst>
              <p:ext uri="{D42A27DB-BD31-4B8C-83A1-F6EECF244321}">
                <p14:modId xmlns:p14="http://schemas.microsoft.com/office/powerpoint/2010/main" val="318016343"/>
              </p:ext>
            </p:extLst>
          </p:nvPr>
        </p:nvGraphicFramePr>
        <p:xfrm>
          <a:off x="233983" y="1331672"/>
          <a:ext cx="11771270" cy="49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631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 nota de 0 a 10 o sr. daria para as ORIENTAÇÕES TÉCNICAS recebidas do SEBRAE quanto aos resultados pra você e sua empresa?</a:t>
            </a:r>
            <a:endParaRPr lang="pt-BR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 ORIENTAÇÃO TÉCNICA E GARANTIAS FAMPE DO SEBRAE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10350230" y="6596619"/>
            <a:ext cx="18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9.688 | NS/NR: 331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32" y="2424502"/>
            <a:ext cx="671741" cy="1043004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2" y="2457478"/>
            <a:ext cx="740805" cy="1012190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53" y="2457478"/>
            <a:ext cx="592745" cy="1043004"/>
          </a:xfrm>
          <a:prstGeom prst="rect">
            <a:avLst/>
          </a:prstGeom>
        </p:spPr>
      </p:pic>
      <p:graphicFrame>
        <p:nvGraphicFramePr>
          <p:cNvPr id="69" name="Gráfico 68"/>
          <p:cNvGraphicFramePr/>
          <p:nvPr>
            <p:extLst>
              <p:ext uri="{D42A27DB-BD31-4B8C-83A1-F6EECF244321}">
                <p14:modId xmlns:p14="http://schemas.microsoft.com/office/powerpoint/2010/main" val="3176326925"/>
              </p:ext>
            </p:extLst>
          </p:nvPr>
        </p:nvGraphicFramePr>
        <p:xfrm>
          <a:off x="1021011" y="3489359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0" name="CaixaDeTexto 69"/>
          <p:cNvSpPr txBox="1"/>
          <p:nvPr/>
        </p:nvSpPr>
        <p:spPr>
          <a:xfrm>
            <a:off x="1494362" y="3924101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8,4</a:t>
            </a:r>
          </a:p>
        </p:txBody>
      </p:sp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3756309121"/>
              </p:ext>
            </p:extLst>
          </p:nvPr>
        </p:nvGraphicFramePr>
        <p:xfrm>
          <a:off x="374514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2" name="CaixaDeTexto 71"/>
          <p:cNvSpPr txBox="1"/>
          <p:nvPr/>
        </p:nvSpPr>
        <p:spPr>
          <a:xfrm>
            <a:off x="4218499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7,8</a:t>
            </a:r>
          </a:p>
        </p:txBody>
      </p:sp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1838765018"/>
              </p:ext>
            </p:extLst>
          </p:nvPr>
        </p:nvGraphicFramePr>
        <p:xfrm>
          <a:off x="6375966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4" name="CaixaDeTexto 73"/>
          <p:cNvSpPr txBox="1"/>
          <p:nvPr/>
        </p:nvSpPr>
        <p:spPr>
          <a:xfrm>
            <a:off x="6849316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7,8</a:t>
            </a:r>
          </a:p>
        </p:txBody>
      </p:sp>
      <p:graphicFrame>
        <p:nvGraphicFramePr>
          <p:cNvPr id="75" name="Gráfico 74"/>
          <p:cNvGraphicFramePr/>
          <p:nvPr>
            <p:extLst>
              <p:ext uri="{D42A27DB-BD31-4B8C-83A1-F6EECF244321}">
                <p14:modId xmlns:p14="http://schemas.microsoft.com/office/powerpoint/2010/main" val="50821460"/>
              </p:ext>
            </p:extLst>
          </p:nvPr>
        </p:nvGraphicFramePr>
        <p:xfrm>
          <a:off x="9094591" y="3480496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9567942" y="391523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7,6</a:t>
            </a:r>
          </a:p>
        </p:txBody>
      </p:sp>
      <p:grpSp>
        <p:nvGrpSpPr>
          <p:cNvPr id="77" name="Agrupar 76"/>
          <p:cNvGrpSpPr/>
          <p:nvPr/>
        </p:nvGrpSpPr>
        <p:grpSpPr>
          <a:xfrm>
            <a:off x="9144558" y="2424502"/>
            <a:ext cx="1618109" cy="967602"/>
            <a:chOff x="9033268" y="1257385"/>
            <a:chExt cx="1618109" cy="967602"/>
          </a:xfrm>
        </p:grpSpPr>
        <p:sp>
          <p:nvSpPr>
            <p:cNvPr id="78" name="CaixaDeTexto 77"/>
            <p:cNvSpPr txBox="1"/>
            <p:nvPr/>
          </p:nvSpPr>
          <p:spPr>
            <a:xfrm>
              <a:off x="9033268" y="1932599"/>
              <a:ext cx="16181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cs typeface="Arial" panose="020B0604020202020204" pitchFamily="34" charset="0"/>
                </a:rPr>
                <a:t>PESSOA FÍSICA</a:t>
              </a:r>
            </a:p>
          </p:txBody>
        </p:sp>
        <p:pic>
          <p:nvPicPr>
            <p:cNvPr id="79" name="Imagem 7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2206" y="1257385"/>
              <a:ext cx="646415" cy="64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4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  <p:bldP spid="70" grpId="0"/>
      <p:bldGraphic spid="71" grpId="0">
        <p:bldAsOne/>
      </p:bldGraphic>
      <p:bldP spid="72" grpId="0"/>
      <p:bldGraphic spid="73" grpId="0">
        <p:bldAsOne/>
      </p:bldGraphic>
      <p:bldP spid="74" grpId="0"/>
      <p:bldGraphic spid="75" grpId="0">
        <p:bldAsOne/>
      </p:bldGraphic>
      <p:bldP spid="7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499622" y="820127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4285248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8070874" y="820126"/>
            <a:ext cx="3553906" cy="5600051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143199"/>
            <a:ext cx="121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SAE 2019 </a:t>
            </a:r>
            <a:r>
              <a:rPr lang="pt-BR" sz="2600" b="1" dirty="0">
                <a:solidFill>
                  <a:schemeClr val="bg1"/>
                </a:solidFill>
              </a:rPr>
              <a:t>– </a:t>
            </a:r>
            <a:r>
              <a:rPr lang="pt-B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ORIENTAÇÃO TÉCNICA E GARANTIAS FAMPE </a:t>
            </a:r>
            <a:r>
              <a:rPr lang="pt-BR" i="1" dirty="0">
                <a:solidFill>
                  <a:schemeClr val="bg1"/>
                </a:solidFill>
              </a:rPr>
              <a:t>(Síntese das avaliações)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731625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/>
          <p:cNvGrpSpPr/>
          <p:nvPr/>
        </p:nvGrpSpPr>
        <p:grpSpPr>
          <a:xfrm>
            <a:off x="697794" y="1299749"/>
            <a:ext cx="1036962" cy="332625"/>
            <a:chOff x="1389351" y="1244102"/>
            <a:chExt cx="1332088" cy="4340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51" y="1246146"/>
              <a:ext cx="424690" cy="432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160" y="1244102"/>
              <a:ext cx="424690" cy="43200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749" y="1244102"/>
              <a:ext cx="424690" cy="432000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1716343" y="1244102"/>
            <a:ext cx="16492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SATISFAÇÃO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17649" y="1145444"/>
            <a:ext cx="647657" cy="647657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5065306" y="1242140"/>
            <a:ext cx="218963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APLICABILIDADE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534" y="1145444"/>
            <a:ext cx="554554" cy="554554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8902748" y="1242140"/>
            <a:ext cx="17744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i="1" dirty="0">
                <a:solidFill>
                  <a:srgbClr val="027B76"/>
                </a:solidFill>
              </a:rPr>
              <a:t>EFETIVIDADE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315103155"/>
              </p:ext>
            </p:extLst>
          </p:nvPr>
        </p:nvGraphicFramePr>
        <p:xfrm>
          <a:off x="602544" y="3741477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958065580"/>
              </p:ext>
            </p:extLst>
          </p:nvPr>
        </p:nvGraphicFramePr>
        <p:xfrm>
          <a:off x="1761043" y="2142761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2240281" y="2618405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9,2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7793" y="2573440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963959716"/>
              </p:ext>
            </p:extLst>
          </p:nvPr>
        </p:nvGraphicFramePr>
        <p:xfrm>
          <a:off x="4410077" y="3741477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916517029"/>
              </p:ext>
            </p:extLst>
          </p:nvPr>
        </p:nvGraphicFramePr>
        <p:xfrm>
          <a:off x="5568576" y="2142761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6047815" y="2618405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505326" y="2573440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476274558"/>
              </p:ext>
            </p:extLst>
          </p:nvPr>
        </p:nvGraphicFramePr>
        <p:xfrm>
          <a:off x="8220200" y="3735440"/>
          <a:ext cx="3264605" cy="25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3554374321"/>
              </p:ext>
            </p:extLst>
          </p:nvPr>
        </p:nvGraphicFramePr>
        <p:xfrm>
          <a:off x="9378699" y="2136724"/>
          <a:ext cx="1718044" cy="15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9857939" y="2612368"/>
            <a:ext cx="77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3A59D"/>
                </a:solidFill>
              </a:rPr>
              <a:t>8,1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315449" y="2567403"/>
            <a:ext cx="12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NOTA</a:t>
            </a:r>
          </a:p>
          <a:p>
            <a:pPr algn="r"/>
            <a:r>
              <a:rPr lang="pt-BR" sz="2000" b="1" i="1" dirty="0">
                <a:solidFill>
                  <a:srgbClr val="027B76"/>
                </a:solidFill>
              </a:rPr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3528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3" grpId="0">
        <p:bldAsOne/>
      </p:bldGraphic>
      <p:bldP spid="24" grpId="0"/>
      <p:bldGraphic spid="26" grpId="0">
        <p:bldAsOne/>
      </p:bldGraphic>
      <p:bldGraphic spid="27" grpId="0">
        <p:bldAsOne/>
      </p:bldGraphic>
      <p:bldP spid="28" grpId="0"/>
      <p:bldGraphic spid="30" grpId="0">
        <p:bldAsOne/>
      </p:bldGraphic>
      <p:bldGraphic spid="31" grpId="0">
        <p:bldAsOne/>
      </p:bldGraphic>
      <p:bldP spid="3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rgbClr val="027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COMO FICOU SABENDO DOS SERVIÇOS OU EVENTOS DO SEBRAE?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232482883"/>
              </p:ext>
            </p:extLst>
          </p:nvPr>
        </p:nvGraphicFramePr>
        <p:xfrm>
          <a:off x="365759" y="1800809"/>
          <a:ext cx="11346873" cy="4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B2. Como você conheceu ou ficou sabendo dos serviços ou eventos promovidos pelo Sebrae?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81644" y="1133960"/>
            <a:ext cx="11030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Dos clientes atendidos em 2019, quase metade (48%) buscou pessoalmente uma agência do SEBRAE.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172305" y="6596619"/>
            <a:ext cx="101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30.890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1582487" y="550052"/>
            <a:ext cx="1573194" cy="336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315568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7017</Words>
  <Application>Microsoft Office PowerPoint</Application>
  <PresentationFormat>Widescreen</PresentationFormat>
  <Paragraphs>1594</Paragraphs>
  <Slides>115</Slides>
  <Notes>94</Notes>
  <HiddenSlides>63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115</vt:i4>
      </vt:variant>
    </vt:vector>
  </HeadingPairs>
  <TitlesOfParts>
    <vt:vector size="126" baseType="lpstr">
      <vt:lpstr>Arial</vt:lpstr>
      <vt:lpstr>Arial Black</vt:lpstr>
      <vt:lpstr>Calibri</vt:lpstr>
      <vt:lpstr>Calibri Light</vt:lpstr>
      <vt:lpstr>Cambria Math</vt:lpstr>
      <vt:lpstr>Constantia</vt:lpstr>
      <vt:lpstr>Cordia New</vt:lpstr>
      <vt:lpstr>Impact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Informações técnicas da pesquisa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</dc:creator>
  <cp:lastModifiedBy>Denis Pedro Nunes</cp:lastModifiedBy>
  <cp:revision>286</cp:revision>
  <dcterms:created xsi:type="dcterms:W3CDTF">2019-09-05T12:53:42Z</dcterms:created>
  <dcterms:modified xsi:type="dcterms:W3CDTF">2020-01-27T12:05:31Z</dcterms:modified>
</cp:coreProperties>
</file>