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1.xml" ContentType="application/vnd.openxmlformats-officedocument.presentationml.notesSlid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2.xml" ContentType="application/vnd.openxmlformats-officedocument.presentationml.notesSlid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3.xml" ContentType="application/vnd.openxmlformats-officedocument.presentationml.notesSl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4.xml" ContentType="application/vnd.openxmlformats-officedocument.presentationml.notesSlid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5.xml" ContentType="application/vnd.openxmlformats-officedocument.presentationml.notesSlid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6.xml" ContentType="application/vnd.openxmlformats-officedocument.presentationml.notesSlid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7.xml" ContentType="application/vnd.openxmlformats-officedocument.presentationml.notesSlid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8.xml" ContentType="application/vnd.openxmlformats-officedocument.presentationml.notesSlide+xml"/>
  <Override PartName="/ppt/charts/chart39.xml" ContentType="application/vnd.openxmlformats-officedocument.drawingml.chart+xml"/>
  <Override PartName="/ppt/notesSlides/notesSlide49.xml" ContentType="application/vnd.openxmlformats-officedocument.presentationml.notesSlide+xml"/>
  <Override PartName="/ppt/charts/chart4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0.xml" ContentType="application/vnd.openxmlformats-officedocument.presentationml.notesSlide+xml"/>
  <Override PartName="/ppt/charts/chart43.xml" ContentType="application/vnd.openxmlformats-officedocument.drawingml.chart+xml"/>
  <Override PartName="/ppt/notesSlides/notesSlide51.xml" ContentType="application/vnd.openxmlformats-officedocument.presentationml.notesSlide+xml"/>
  <Override PartName="/ppt/charts/chart4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5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6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2.xml" ContentType="application/vnd.openxmlformats-officedocument.presentationml.notesSlide+xml"/>
  <Override PartName="/ppt/charts/chart47.xml" ContentType="application/vnd.openxmlformats-officedocument.drawingml.chart+xml"/>
  <Override PartName="/ppt/notesSlides/notesSlide53.xml" ContentType="application/vnd.openxmlformats-officedocument.presentationml.notesSlide+xml"/>
  <Override PartName="/ppt/charts/chart4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54.xml" ContentType="application/vnd.openxmlformats-officedocument.presentationml.notesSlide+xml"/>
  <Override PartName="/ppt/charts/chart51.xml" ContentType="application/vnd.openxmlformats-officedocument.drawingml.chart+xml"/>
  <Override PartName="/ppt/notesSlides/notesSlide55.xml" ContentType="application/vnd.openxmlformats-officedocument.presentationml.notesSlide+xml"/>
  <Override PartName="/ppt/charts/chart5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6.xml" ContentType="application/vnd.openxmlformats-officedocument.presentationml.notesSlide+xml"/>
  <Override PartName="/ppt/charts/chart55.xml" ContentType="application/vnd.openxmlformats-officedocument.drawingml.chart+xml"/>
  <Override PartName="/ppt/notesSlides/notesSlide57.xml" ContentType="application/vnd.openxmlformats-officedocument.presentationml.notesSlide+xml"/>
  <Override PartName="/ppt/charts/chart5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8.xml" ContentType="application/vnd.openxmlformats-officedocument.presentationml.notesSlide+xml"/>
  <Override PartName="/ppt/charts/chart59.xml" ContentType="application/vnd.openxmlformats-officedocument.drawingml.chart+xml"/>
  <Override PartName="/ppt/notesSlides/notesSlide59.xml" ContentType="application/vnd.openxmlformats-officedocument.presentationml.notesSlide+xml"/>
  <Override PartName="/ppt/charts/chart6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60.xml" ContentType="application/vnd.openxmlformats-officedocument.presentationml.notesSlide+xml"/>
  <Override PartName="/ppt/charts/chart63.xml" ContentType="application/vnd.openxmlformats-officedocument.drawingml.chart+xml"/>
  <Override PartName="/ppt/notesSlides/notesSlide61.xml" ContentType="application/vnd.openxmlformats-officedocument.presentationml.notesSlide+xml"/>
  <Override PartName="/ppt/charts/chart64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6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2.xml" ContentType="application/vnd.openxmlformats-officedocument.presentationml.notesSlide+xml"/>
  <Override PartName="/ppt/charts/chart67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68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65.xml" ContentType="application/vnd.openxmlformats-officedocument.presentationml.notesSlide+xml"/>
  <Override PartName="/ppt/charts/chart69.xml" ContentType="application/vnd.openxmlformats-officedocument.drawingml.chart+xml"/>
  <Override PartName="/ppt/notesSlides/notesSlide66.xml" ContentType="application/vnd.openxmlformats-officedocument.presentationml.notesSlide+xml"/>
  <Override PartName="/ppt/charts/chart7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7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7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67.xml" ContentType="application/vnd.openxmlformats-officedocument.presentationml.notesSlide+xml"/>
  <Override PartName="/ppt/charts/chart73.xml" ContentType="application/vnd.openxmlformats-officedocument.drawingml.chart+xml"/>
  <Override PartName="/ppt/notesSlides/notesSlide68.xml" ContentType="application/vnd.openxmlformats-officedocument.presentationml.notesSlide+xml"/>
  <Override PartName="/ppt/charts/chart74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75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76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9.xml" ContentType="application/vnd.openxmlformats-officedocument.presentationml.notesSlide+xml"/>
  <Override PartName="/ppt/charts/chart77.xml" ContentType="application/vnd.openxmlformats-officedocument.drawingml.chart+xml"/>
  <Override PartName="/ppt/notesSlides/notesSlide70.xml" ContentType="application/vnd.openxmlformats-officedocument.presentationml.notesSlide+xml"/>
  <Override PartName="/ppt/charts/chart78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79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80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1.xml" ContentType="application/vnd.openxmlformats-officedocument.presentationml.notesSlide+xml"/>
  <Override PartName="/ppt/charts/chart81.xml" ContentType="application/vnd.openxmlformats-officedocument.drawingml.chart+xml"/>
  <Override PartName="/ppt/notesSlides/notesSlide72.xml" ContentType="application/vnd.openxmlformats-officedocument.presentationml.notesSlide+xml"/>
  <Override PartName="/ppt/charts/chart82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83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84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3.xml" ContentType="application/vnd.openxmlformats-officedocument.presentationml.notesSlide+xml"/>
  <Override PartName="/ppt/charts/chart85.xml" ContentType="application/vnd.openxmlformats-officedocument.drawingml.chart+xml"/>
  <Override PartName="/ppt/notesSlides/notesSlide74.xml" ContentType="application/vnd.openxmlformats-officedocument.presentationml.notesSlide+xml"/>
  <Override PartName="/ppt/charts/chart86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87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88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75.xml" ContentType="application/vnd.openxmlformats-officedocument.presentationml.notesSlide+xml"/>
  <Override PartName="/ppt/charts/chart89.xml" ContentType="application/vnd.openxmlformats-officedocument.drawingml.chart+xml"/>
  <Override PartName="/ppt/notesSlides/notesSlide76.xml" ContentType="application/vnd.openxmlformats-officedocument.presentationml.notesSlide+xml"/>
  <Override PartName="/ppt/charts/chart9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9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9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77.xml" ContentType="application/vnd.openxmlformats-officedocument.presentationml.notesSlid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9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96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9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9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10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0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03.xml" ContentType="application/vnd.openxmlformats-officedocument.drawingml.chart+xml"/>
  <Override PartName="/ppt/theme/themeOverride1.xml" ContentType="application/vnd.openxmlformats-officedocument.themeOverride+xml"/>
  <Override PartName="/ppt/notesSlides/notesSlide78.xml" ContentType="application/vnd.openxmlformats-officedocument.presentationml.notesSlide+xml"/>
  <Override PartName="/ppt/charts/chart104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105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106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107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108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555" r:id="rId2"/>
    <p:sldId id="556" r:id="rId3"/>
    <p:sldId id="571" r:id="rId4"/>
    <p:sldId id="557" r:id="rId5"/>
    <p:sldId id="558" r:id="rId6"/>
    <p:sldId id="305" r:id="rId7"/>
    <p:sldId id="410" r:id="rId8"/>
    <p:sldId id="411" r:id="rId9"/>
    <p:sldId id="413" r:id="rId10"/>
    <p:sldId id="414" r:id="rId11"/>
    <p:sldId id="415" r:id="rId12"/>
    <p:sldId id="416" r:id="rId13"/>
    <p:sldId id="419" r:id="rId14"/>
    <p:sldId id="562" r:id="rId15"/>
    <p:sldId id="421" r:id="rId16"/>
    <p:sldId id="422" r:id="rId17"/>
    <p:sldId id="423" r:id="rId18"/>
    <p:sldId id="561" r:id="rId19"/>
    <p:sldId id="559" r:id="rId20"/>
    <p:sldId id="435" r:id="rId21"/>
    <p:sldId id="436" r:id="rId22"/>
    <p:sldId id="437" r:id="rId23"/>
    <p:sldId id="438" r:id="rId24"/>
    <p:sldId id="563" r:id="rId25"/>
    <p:sldId id="440" r:id="rId26"/>
    <p:sldId id="441" r:id="rId27"/>
    <p:sldId id="442" r:id="rId28"/>
    <p:sldId id="443" r:id="rId29"/>
    <p:sldId id="445" r:id="rId30"/>
    <p:sldId id="446" r:id="rId31"/>
    <p:sldId id="447" r:id="rId32"/>
    <p:sldId id="448" r:id="rId33"/>
    <p:sldId id="449" r:id="rId34"/>
    <p:sldId id="560" r:id="rId35"/>
    <p:sldId id="456" r:id="rId36"/>
    <p:sldId id="550" r:id="rId37"/>
    <p:sldId id="457" r:id="rId38"/>
    <p:sldId id="531" r:id="rId39"/>
    <p:sldId id="458" r:id="rId40"/>
    <p:sldId id="459" r:id="rId41"/>
    <p:sldId id="460" r:id="rId42"/>
    <p:sldId id="463" r:id="rId43"/>
    <p:sldId id="464" r:id="rId44"/>
    <p:sldId id="564" r:id="rId45"/>
    <p:sldId id="462" r:id="rId46"/>
    <p:sldId id="465" r:id="rId47"/>
    <p:sldId id="490" r:id="rId48"/>
    <p:sldId id="491" r:id="rId49"/>
    <p:sldId id="474" r:id="rId50"/>
    <p:sldId id="475" r:id="rId51"/>
    <p:sldId id="482" r:id="rId52"/>
    <p:sldId id="483" r:id="rId53"/>
    <p:sldId id="494" r:id="rId54"/>
    <p:sldId id="495" r:id="rId55"/>
    <p:sldId id="470" r:id="rId56"/>
    <p:sldId id="471" r:id="rId57"/>
    <p:sldId id="478" r:id="rId58"/>
    <p:sldId id="479" r:id="rId59"/>
    <p:sldId id="466" r:id="rId60"/>
    <p:sldId id="467" r:id="rId61"/>
    <p:sldId id="498" r:id="rId62"/>
    <p:sldId id="499" r:id="rId63"/>
    <p:sldId id="565" r:id="rId64"/>
    <p:sldId id="502" r:id="rId65"/>
    <p:sldId id="538" r:id="rId66"/>
    <p:sldId id="572" r:id="rId67"/>
    <p:sldId id="504" r:id="rId68"/>
    <p:sldId id="573" r:id="rId69"/>
    <p:sldId id="507" r:id="rId70"/>
    <p:sldId id="574" r:id="rId71"/>
    <p:sldId id="510" r:id="rId72"/>
    <p:sldId id="575" r:id="rId73"/>
    <p:sldId id="513" r:id="rId74"/>
    <p:sldId id="576" r:id="rId75"/>
    <p:sldId id="516" r:id="rId76"/>
    <p:sldId id="577" r:id="rId77"/>
    <p:sldId id="519" r:id="rId78"/>
    <p:sldId id="523" r:id="rId79"/>
    <p:sldId id="524" r:id="rId80"/>
    <p:sldId id="527" r:id="rId81"/>
    <p:sldId id="539" r:id="rId82"/>
    <p:sldId id="526" r:id="rId83"/>
    <p:sldId id="525" r:id="rId84"/>
    <p:sldId id="528" r:id="rId85"/>
    <p:sldId id="530" r:id="rId86"/>
    <p:sldId id="570" r:id="rId87"/>
    <p:sldId id="544" r:id="rId88"/>
    <p:sldId id="578" r:id="rId89"/>
    <p:sldId id="580" r:id="rId90"/>
    <p:sldId id="581" r:id="rId91"/>
    <p:sldId id="582" r:id="rId92"/>
    <p:sldId id="583" r:id="rId93"/>
    <p:sldId id="545" r:id="rId94"/>
    <p:sldId id="547" r:id="rId95"/>
    <p:sldId id="548" r:id="rId96"/>
    <p:sldId id="553" r:id="rId97"/>
  </p:sldIdLst>
  <p:sldSz cx="12190413" cy="6859588"/>
  <p:notesSz cx="6864350" cy="9996488"/>
  <p:defaultTextStyle>
    <a:defPPr>
      <a:defRPr lang="pt-BR"/>
    </a:defPPr>
    <a:lvl1pPr marL="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ana Herman" initials="DH" lastIdx="3" clrIdx="0">
    <p:extLst>
      <p:ext uri="{19B8F6BF-5375-455C-9EA6-DF929625EA0E}">
        <p15:presenceInfo xmlns:p15="http://schemas.microsoft.com/office/powerpoint/2012/main" userId="Daiana Herman" providerId="None"/>
      </p:ext>
    </p:extLst>
  </p:cmAuthor>
  <p:cmAuthor id="2" name="Daiana Herman" initials="DH [2]" lastIdx="1" clrIdx="1">
    <p:extLst>
      <p:ext uri="{19B8F6BF-5375-455C-9EA6-DF929625EA0E}">
        <p15:presenceInfo xmlns:p15="http://schemas.microsoft.com/office/powerpoint/2012/main" userId="S-1-5-21-989529235-850239304-2682593752-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EC"/>
    <a:srgbClr val="4BACC6"/>
    <a:srgbClr val="406A9D"/>
    <a:srgbClr val="378CA3"/>
    <a:srgbClr val="D9D9D9"/>
    <a:srgbClr val="3D5E29"/>
    <a:srgbClr val="57291A"/>
    <a:srgbClr val="AD7A0F"/>
    <a:srgbClr val="6C1525"/>
    <a:srgbClr val="C03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5017" autoAdjust="0"/>
  </p:normalViewPr>
  <p:slideViewPr>
    <p:cSldViewPr>
      <p:cViewPr varScale="1">
        <p:scale>
          <a:sx n="82" d="100"/>
          <a:sy n="82" d="100"/>
        </p:scale>
        <p:origin x="682" y="12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2.xlsx"/><Relationship Id="rId1" Type="http://schemas.openxmlformats.org/officeDocument/2006/relationships/themeOverride" Target="../theme/themeOverride1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10453730680011E-2"/>
          <c:y val="3.3998837663216333E-2"/>
          <c:w val="0.97104384753269535"/>
          <c:h val="0.93200232467356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5BF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3F-4472-AB97-8658841D75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63F-4472-AB97-8658841D75D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3F-4472-AB97-8658841D75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SEBRAE</c:v>
                </c:pt>
                <c:pt idx="1">
                  <c:v>OUTRA INSTITUIÇÃO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0.20046914021463674</c:v>
                </c:pt>
                <c:pt idx="1">
                  <c:v>0.3306571322428204</c:v>
                </c:pt>
                <c:pt idx="2">
                  <c:v>0.46887372754254292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472-AB97-8658841D7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217509248"/>
        <c:axId val="217851008"/>
      </c:barChart>
      <c:catAx>
        <c:axId val="217509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7851008"/>
        <c:crosses val="autoZero"/>
        <c:auto val="1"/>
        <c:lblAlgn val="ctr"/>
        <c:lblOffset val="100"/>
        <c:noMultiLvlLbl val="0"/>
      </c:catAx>
      <c:valAx>
        <c:axId val="21785100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one"/>
        <c:crossAx val="2175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0.35836470436556256</c:v>
                </c:pt>
                <c:pt idx="1">
                  <c:v>0.57360980237060044</c:v>
                </c:pt>
                <c:pt idx="2">
                  <c:v>0.66259726956561538</c:v>
                </c:pt>
                <c:pt idx="3">
                  <c:v>0.67114974262922289</c:v>
                </c:pt>
                <c:pt idx="4">
                  <c:v>0.46967569323569652</c:v>
                </c:pt>
                <c:pt idx="5">
                  <c:v>0.39119869280686337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A-4A87-B3D7-A87A4EC44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0106624"/>
        <c:axId val="230108160"/>
      </c:barChart>
      <c:catAx>
        <c:axId val="23010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108160"/>
        <c:crosses val="autoZero"/>
        <c:auto val="1"/>
        <c:lblAlgn val="ctr"/>
        <c:lblOffset val="100"/>
        <c:noMultiLvlLbl val="0"/>
      </c:catAx>
      <c:valAx>
        <c:axId val="230108160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one"/>
        <c:crossAx val="23010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1-407A-B6DD-2CF76BA955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1-407A-B6DD-2CF76BA955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1-407A-B6DD-2CF76BA955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C1-407A-B6DD-2CF76BA955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C1-407A-B6DD-2CF76BA955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CF-4F89-9379-5566B9A293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CF-4F89-9379-5566B9A293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CF-4F89-9379-5566B9A293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Não quis informar</c:v>
                </c:pt>
                <c:pt idx="1">
                  <c:v>Pós Graduação Completo ou Incompleto</c:v>
                </c:pt>
                <c:pt idx="2">
                  <c:v>Ensino Superior Completo</c:v>
                </c:pt>
                <c:pt idx="3">
                  <c:v>Ensino Superior Incompleto</c:v>
                </c:pt>
                <c:pt idx="4">
                  <c:v>Ensino Médio Completo</c:v>
                </c:pt>
                <c:pt idx="5">
                  <c:v>Ensino Médio Incompleto</c:v>
                </c:pt>
                <c:pt idx="6">
                  <c:v>Ensino Fundamental Completo</c:v>
                </c:pt>
                <c:pt idx="7">
                  <c:v>Ensino Fundamental Incompleto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1.2865766041608726E-3</c:v>
                </c:pt>
                <c:pt idx="1">
                  <c:v>0.18702223898649026</c:v>
                </c:pt>
                <c:pt idx="2">
                  <c:v>0.34048281914190892</c:v>
                </c:pt>
                <c:pt idx="3">
                  <c:v>0.10745302410867977</c:v>
                </c:pt>
                <c:pt idx="4">
                  <c:v>0.25987028500062564</c:v>
                </c:pt>
                <c:pt idx="5">
                  <c:v>2.7121066472475943E-2</c:v>
                </c:pt>
                <c:pt idx="6">
                  <c:v>3.3837675519349748E-2</c:v>
                </c:pt>
                <c:pt idx="7">
                  <c:v>4.2926314166319951E-2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C1-407A-B6DD-2CF76BA95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56418176"/>
        <c:axId val="256419712"/>
      </c:barChart>
      <c:catAx>
        <c:axId val="25641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419712"/>
        <c:crosses val="autoZero"/>
        <c:auto val="1"/>
        <c:lblAlgn val="ctr"/>
        <c:lblOffset val="100"/>
        <c:noMultiLvlLbl val="0"/>
      </c:catAx>
      <c:valAx>
        <c:axId val="256419712"/>
        <c:scaling>
          <c:orientation val="minMax"/>
          <c:max val="0.5"/>
        </c:scaling>
        <c:delete val="1"/>
        <c:axPos val="b"/>
        <c:numFmt formatCode="0.0%" sourceLinked="1"/>
        <c:majorTickMark val="out"/>
        <c:minorTickMark val="none"/>
        <c:tickLblPos val="none"/>
        <c:crossAx val="2564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Planilha1!$A$2:$A$18</c:f>
              <c:strCache>
                <c:ptCount val="17"/>
                <c:pt idx="0">
                  <c:v>1 morador</c:v>
                </c:pt>
                <c:pt idx="1">
                  <c:v>2 moradores</c:v>
                </c:pt>
                <c:pt idx="2">
                  <c:v>3 moradores</c:v>
                </c:pt>
                <c:pt idx="3">
                  <c:v>4 moradores</c:v>
                </c:pt>
                <c:pt idx="4">
                  <c:v>5 moradores</c:v>
                </c:pt>
                <c:pt idx="5">
                  <c:v>6 moradores</c:v>
                </c:pt>
                <c:pt idx="6">
                  <c:v>7 moradores</c:v>
                </c:pt>
                <c:pt idx="7">
                  <c:v>8 moradores</c:v>
                </c:pt>
                <c:pt idx="8">
                  <c:v>9 moradores</c:v>
                </c:pt>
                <c:pt idx="9">
                  <c:v>10 moradores</c:v>
                </c:pt>
                <c:pt idx="10">
                  <c:v>11 moradores</c:v>
                </c:pt>
                <c:pt idx="11">
                  <c:v>12 moradores</c:v>
                </c:pt>
                <c:pt idx="12">
                  <c:v>13 moradores</c:v>
                </c:pt>
                <c:pt idx="13">
                  <c:v>14 moradores</c:v>
                </c:pt>
                <c:pt idx="14">
                  <c:v>15 moradores</c:v>
                </c:pt>
                <c:pt idx="15">
                  <c:v>Mais de 15 moradores</c:v>
                </c:pt>
                <c:pt idx="16">
                  <c:v>Não quis informar</c:v>
                </c:pt>
              </c:strCache>
            </c:strRef>
          </c:cat>
          <c:val>
            <c:numRef>
              <c:f>Planilha1!$B$2:$B$18</c:f>
              <c:numCache>
                <c:formatCode>0.0%</c:formatCode>
                <c:ptCount val="17"/>
                <c:pt idx="0">
                  <c:v>8.6564580758950127E-2</c:v>
                </c:pt>
                <c:pt idx="1">
                  <c:v>0.23074844251206156</c:v>
                </c:pt>
                <c:pt idx="2">
                  <c:v>0.26440511739456063</c:v>
                </c:pt>
                <c:pt idx="3">
                  <c:v>0.24166247236170221</c:v>
                </c:pt>
                <c:pt idx="4">
                  <c:v>0.10962680118229277</c:v>
                </c:pt>
                <c:pt idx="5">
                  <c:v>3.2643105374048922E-2</c:v>
                </c:pt>
                <c:pt idx="6">
                  <c:v>1.0412717901739702E-2</c:v>
                </c:pt>
                <c:pt idx="7">
                  <c:v>9.9772803469237569E-3</c:v>
                </c:pt>
                <c:pt idx="8">
                  <c:v>1.5989931432928007E-3</c:v>
                </c:pt>
                <c:pt idx="9">
                  <c:v>2.4506545890611866E-3</c:v>
                </c:pt>
                <c:pt idx="10">
                  <c:v>4.6699662673114155E-4</c:v>
                </c:pt>
                <c:pt idx="11">
                  <c:v>4.6614470148727402E-4</c:v>
                </c:pt>
                <c:pt idx="12">
                  <c:v>1.1687622305430083E-4</c:v>
                </c:pt>
                <c:pt idx="13">
                  <c:v>1.5478216715226524E-4</c:v>
                </c:pt>
                <c:pt idx="14">
                  <c:v>1.719458744420464E-4</c:v>
                </c:pt>
                <c:pt idx="15">
                  <c:v>4.7670719701511466E-4</c:v>
                </c:pt>
                <c:pt idx="16">
                  <c:v>8.0563816454927474E-3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E-4225-9EBD-70D76F3ED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56599552"/>
        <c:axId val="256601088"/>
      </c:barChart>
      <c:catAx>
        <c:axId val="256599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01088"/>
        <c:crosses val="autoZero"/>
        <c:auto val="1"/>
        <c:lblAlgn val="ctr"/>
        <c:lblOffset val="100"/>
        <c:noMultiLvlLbl val="0"/>
      </c:catAx>
      <c:valAx>
        <c:axId val="2566010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565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87121778972355E-2"/>
          <c:y val="6.6789475156734404E-2"/>
          <c:w val="0.97662575644205551"/>
          <c:h val="0.77845415707159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9-43B3-A05B-5327A97CC2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1 Salário Mínimo (R$ 998,00)</c:v>
                </c:pt>
                <c:pt idx="1">
                  <c:v>De 1 a 2 Salários Mínimos</c:v>
                </c:pt>
                <c:pt idx="2">
                  <c:v>De 2 a 3 Salários Mínimos</c:v>
                </c:pt>
                <c:pt idx="3">
                  <c:v>De 3 a 5 Salários Mínimos</c:v>
                </c:pt>
                <c:pt idx="4">
                  <c:v>De 5 a 10 Salários Mínimos</c:v>
                </c:pt>
                <c:pt idx="5">
                  <c:v>De 10 a 15 Salários Mínimos</c:v>
                </c:pt>
                <c:pt idx="6">
                  <c:v>Acima de 15 Salários Mínimos</c:v>
                </c:pt>
                <c:pt idx="7">
                  <c:v>Não quis informar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7.0270276462926912E-2</c:v>
                </c:pt>
                <c:pt idx="1">
                  <c:v>0.10726441471506204</c:v>
                </c:pt>
                <c:pt idx="2">
                  <c:v>0.13159535301886235</c:v>
                </c:pt>
                <c:pt idx="3">
                  <c:v>0.18471583192132859</c:v>
                </c:pt>
                <c:pt idx="4">
                  <c:v>0.20895873722444783</c:v>
                </c:pt>
                <c:pt idx="5">
                  <c:v>9.1792316607419169E-2</c:v>
                </c:pt>
                <c:pt idx="6">
                  <c:v>0.10843369458149757</c:v>
                </c:pt>
                <c:pt idx="7">
                  <c:v>9.696937546845566E-2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B-4CB2-AC1E-0C11E8CF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7"/>
        <c:axId val="256860160"/>
        <c:axId val="256861696"/>
      </c:barChart>
      <c:catAx>
        <c:axId val="2568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861696"/>
        <c:crosses val="autoZero"/>
        <c:auto val="1"/>
        <c:lblAlgn val="ctr"/>
        <c:lblOffset val="100"/>
        <c:noMultiLvlLbl val="0"/>
      </c:catAx>
      <c:valAx>
        <c:axId val="25686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568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744356165530838E-2"/>
          <c:y val="2.8267417771490784E-2"/>
          <c:w val="0.91250860426502467"/>
          <c:h val="0.81022957175884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Renda familiar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541865793142122E-3"/>
                  <c:y val="6.41825539408183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D-460E-8BC0-D24DC060B211}"/>
                </c:ext>
              </c:extLst>
            </c:dLbl>
            <c:dLbl>
              <c:idx val="2"/>
              <c:layout>
                <c:manualLayout>
                  <c:x val="1.0827961956745668E-3"/>
                  <c:y val="1.6057480284824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DD-460E-8BC0-D24DC060B211}"/>
                </c:ext>
              </c:extLst>
            </c:dLbl>
            <c:dLbl>
              <c:idx val="6"/>
              <c:layout>
                <c:manualLayout>
                  <c:x val="-2.9151949140637265E-3"/>
                  <c:y val="9.6201432164103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D-460E-8BC0-D24DC060B211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Plan1!$B$2:$B$17</c:f>
              <c:numCache>
                <c:formatCode>#,##0.00</c:formatCode>
                <c:ptCount val="16"/>
                <c:pt idx="0">
                  <c:v>4726.4404232228662</c:v>
                </c:pt>
                <c:pt idx="1">
                  <c:v>5767.0566117428671</c:v>
                </c:pt>
                <c:pt idx="2">
                  <c:v>6216.9047304162696</c:v>
                </c:pt>
                <c:pt idx="3">
                  <c:v>6140.276571635758</c:v>
                </c:pt>
                <c:pt idx="4">
                  <c:v>5483.1066010882923</c:v>
                </c:pt>
                <c:pt idx="5">
                  <c:v>4803.6816574779014</c:v>
                </c:pt>
                <c:pt idx="6">
                  <c:v>2887.8072421215852</c:v>
                </c:pt>
                <c:pt idx="7">
                  <c:v>5148.7905278007856</c:v>
                </c:pt>
                <c:pt idx="8">
                  <c:v>9344.2113293695311</c:v>
                </c:pt>
                <c:pt idx="9">
                  <c:v>5475.3160170574738</c:v>
                </c:pt>
                <c:pt idx="10">
                  <c:v>1805.0271738687882</c:v>
                </c:pt>
                <c:pt idx="11">
                  <c:v>10294.388794780025</c:v>
                </c:pt>
                <c:pt idx="12">
                  <c:v>6488.2738025239123</c:v>
                </c:pt>
                <c:pt idx="13">
                  <c:v>2615.1250057265374</c:v>
                </c:pt>
                <c:pt idx="14">
                  <c:v>1994.4496516948459</c:v>
                </c:pt>
                <c:pt idx="15">
                  <c:v>1490.1211707071491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15 +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795776"/>
        <c:axId val="256797312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Renda per capita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3135985310903032E-2"/>
                  <c:y val="5.7561187999652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DD-460E-8BC0-D24DC060B211}"/>
                </c:ext>
              </c:extLst>
            </c:dLbl>
            <c:dLbl>
              <c:idx val="1"/>
              <c:layout>
                <c:manualLayout>
                  <c:x val="-3.2441085275098543E-2"/>
                  <c:y val="4.2039904401625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DD-460E-8BC0-D24DC060B211}"/>
                </c:ext>
              </c:extLst>
            </c:dLbl>
            <c:dLbl>
              <c:idx val="2"/>
              <c:layout>
                <c:manualLayout>
                  <c:x val="-3.2767597477304344E-2"/>
                  <c:y val="4.300998462650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D-460E-8BC0-D24DC060B211}"/>
                </c:ext>
              </c:extLst>
            </c:dLbl>
            <c:dLbl>
              <c:idx val="3"/>
              <c:layout>
                <c:manualLayout>
                  <c:x val="-3.0502277176654123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B-4C06-8C34-A74A310D7BF5}"/>
                </c:ext>
              </c:extLst>
            </c:dLbl>
            <c:dLbl>
              <c:idx val="4"/>
              <c:layout>
                <c:manualLayout>
                  <c:x val="-3.0995535115912257E-2"/>
                  <c:y val="3.627626369054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DD-460E-8BC0-D24DC060B211}"/>
                </c:ext>
              </c:extLst>
            </c:dLbl>
            <c:dLbl>
              <c:idx val="5"/>
              <c:layout>
                <c:manualLayout>
                  <c:x val="-2.3427397661590792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B-4C06-8C34-A74A310D7BF5}"/>
                </c:ext>
              </c:extLst>
            </c:dLbl>
            <c:dLbl>
              <c:idx val="6"/>
              <c:layout>
                <c:manualLayout>
                  <c:x val="-2.4495310349722077E-2"/>
                  <c:y val="-4.3517003119035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8B-4C06-8C34-A74A310D7BF5}"/>
                </c:ext>
              </c:extLst>
            </c:dLbl>
            <c:spPr>
              <a:solidFill>
                <a:srgbClr val="C0504D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Plan1!$C$2:$C$17</c:f>
              <c:numCache>
                <c:formatCode>0.00</c:formatCode>
                <c:ptCount val="16"/>
                <c:pt idx="0">
                  <c:v>4726.4404232228662</c:v>
                </c:pt>
                <c:pt idx="1">
                  <c:v>2883.5283058714335</c:v>
                </c:pt>
                <c:pt idx="2">
                  <c:v>2072.3015768054247</c:v>
                </c:pt>
                <c:pt idx="3">
                  <c:v>1535.0691429089391</c:v>
                </c:pt>
                <c:pt idx="4">
                  <c:v>1096.6213202176577</c:v>
                </c:pt>
                <c:pt idx="5">
                  <c:v>800.61360957965019</c:v>
                </c:pt>
                <c:pt idx="6">
                  <c:v>412.54389173165509</c:v>
                </c:pt>
                <c:pt idx="7">
                  <c:v>643.59881597509832</c:v>
                </c:pt>
                <c:pt idx="8">
                  <c:v>1038.2457032632815</c:v>
                </c:pt>
                <c:pt idx="9">
                  <c:v>547.53160170574722</c:v>
                </c:pt>
                <c:pt idx="10">
                  <c:v>164.09337944261711</c:v>
                </c:pt>
                <c:pt idx="11">
                  <c:v>857.86573289833541</c:v>
                </c:pt>
                <c:pt idx="12">
                  <c:v>499.09798480953185</c:v>
                </c:pt>
                <c:pt idx="13">
                  <c:v>186.79464326618123</c:v>
                </c:pt>
                <c:pt idx="14">
                  <c:v>132.96331011298977</c:v>
                </c:pt>
                <c:pt idx="15">
                  <c:v>93.132573169196803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15 +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812928"/>
        <c:axId val="256811392"/>
      </c:lineChart>
      <c:catAx>
        <c:axId val="2567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56797312"/>
        <c:crossesAt val="0"/>
        <c:auto val="1"/>
        <c:lblAlgn val="ctr"/>
        <c:lblOffset val="100"/>
        <c:noMultiLvlLbl val="0"/>
      </c:catAx>
      <c:valAx>
        <c:axId val="256797312"/>
        <c:scaling>
          <c:orientation val="minMax"/>
          <c:max val="11000"/>
          <c:min val="0"/>
        </c:scaling>
        <c:delete val="0"/>
        <c:axPos val="l"/>
        <c:numFmt formatCode="&quot;R$&quot;\ #,##0.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56795776"/>
        <c:crosses val="autoZero"/>
        <c:crossBetween val="between"/>
      </c:valAx>
      <c:valAx>
        <c:axId val="256811392"/>
        <c:scaling>
          <c:orientation val="minMax"/>
          <c:max val="6000"/>
        </c:scaling>
        <c:delete val="1"/>
        <c:axPos val="r"/>
        <c:numFmt formatCode="&quot;R$&quot;\ #,##0.00" sourceLinked="0"/>
        <c:majorTickMark val="out"/>
        <c:minorTickMark val="none"/>
        <c:tickLblPos val="none"/>
        <c:crossAx val="256812928"/>
        <c:crosses val="max"/>
        <c:crossBetween val="between"/>
      </c:valAx>
      <c:catAx>
        <c:axId val="25681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6811392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NOTA</a:t>
            </a:r>
            <a:r>
              <a:rPr lang="en-US" sz="1100" b="1" i="1" baseline="0" dirty="0"/>
              <a:t> MÉDIA</a:t>
            </a:r>
            <a:endParaRPr lang="en-US" sz="11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233855234360297E-2"/>
          <c:y val="0.19854166765786641"/>
          <c:w val="0.91353228953127941"/>
          <c:h val="0.50605497366225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população urbana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Menos de 50%</c:v>
                </c:pt>
                <c:pt idx="1">
                  <c:v>Entre 51% e 75%</c:v>
                </c:pt>
                <c:pt idx="2">
                  <c:v>Entre 76% e 90%</c:v>
                </c:pt>
                <c:pt idx="3">
                  <c:v>Mais de 90%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8.8009502666334924</c:v>
                </c:pt>
                <c:pt idx="1">
                  <c:v>8.515385758965957</c:v>
                </c:pt>
                <c:pt idx="2">
                  <c:v>8.441219442961323</c:v>
                </c:pt>
                <c:pt idx="3">
                  <c:v>8.4117080195347498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43D-8026-20D7473B5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578398800"/>
        <c:axId val="578403720"/>
      </c:barChart>
      <c:catAx>
        <c:axId val="5783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403720"/>
        <c:crosses val="autoZero"/>
        <c:auto val="1"/>
        <c:lblAlgn val="ctr"/>
        <c:lblOffset val="100"/>
        <c:noMultiLvlLbl val="0"/>
      </c:catAx>
      <c:valAx>
        <c:axId val="5784037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783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"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NOTA</a:t>
            </a:r>
            <a:r>
              <a:rPr lang="en-US" sz="1100" b="1" i="1" baseline="0" dirty="0"/>
              <a:t> MÉDIA</a:t>
            </a:r>
            <a:endParaRPr lang="en-US" sz="11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233855234360297E-2"/>
          <c:y val="0.19854166765786641"/>
          <c:w val="0.91353228953127941"/>
          <c:h val="0.50492714354569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PIB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10 mil</c:v>
                </c:pt>
                <c:pt idx="1">
                  <c:v>De 10 mil a 20 mil</c:v>
                </c:pt>
                <c:pt idx="2">
                  <c:v>De 20 mil a 30 mil</c:v>
                </c:pt>
                <c:pt idx="3">
                  <c:v>De 30 mil a 40 mil</c:v>
                </c:pt>
                <c:pt idx="4">
                  <c:v>De 40 mil a 50 mil</c:v>
                </c:pt>
                <c:pt idx="5">
                  <c:v>Mais de 50 mil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8.5777629223225826</c:v>
                </c:pt>
                <c:pt idx="1">
                  <c:v>8.5764699911628881</c:v>
                </c:pt>
                <c:pt idx="2">
                  <c:v>8.490675474637996</c:v>
                </c:pt>
                <c:pt idx="3">
                  <c:v>8.438677584417059</c:v>
                </c:pt>
                <c:pt idx="4">
                  <c:v>8.4196644156726972</c:v>
                </c:pt>
                <c:pt idx="5">
                  <c:v>8.2411783544786648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A-4F2B-99E2-62AA3FDB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578398800"/>
        <c:axId val="578403720"/>
      </c:barChart>
      <c:catAx>
        <c:axId val="5783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403720"/>
        <c:crosses val="autoZero"/>
        <c:auto val="1"/>
        <c:lblAlgn val="ctr"/>
        <c:lblOffset val="100"/>
        <c:noMultiLvlLbl val="0"/>
      </c:catAx>
      <c:valAx>
        <c:axId val="5784037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783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"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NOTA</a:t>
            </a:r>
            <a:r>
              <a:rPr lang="en-US" sz="1100" b="1" i="1" baseline="0" dirty="0"/>
              <a:t> MÉDIA</a:t>
            </a:r>
            <a:endParaRPr lang="en-US" sz="11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233855234360297E-2"/>
          <c:y val="0.19854166765786641"/>
          <c:w val="0.91353228953127941"/>
          <c:h val="0.50605497366225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da população de 25+ com superior completo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Até 5%</c:v>
                </c:pt>
                <c:pt idx="1">
                  <c:v>De 5,1% a 10%</c:v>
                </c:pt>
                <c:pt idx="2">
                  <c:v>De 10,1% a 15%</c:v>
                </c:pt>
                <c:pt idx="3">
                  <c:v>De 15,1% a 20%</c:v>
                </c:pt>
                <c:pt idx="4">
                  <c:v>Mais de 20%</c:v>
                </c:pt>
              </c:strCache>
            </c:strRef>
          </c:cat>
          <c:val>
            <c:numRef>
              <c:f>Planilha1!$B$2:$B$6</c:f>
              <c:numCache>
                <c:formatCode>###0.0</c:formatCode>
                <c:ptCount val="5"/>
                <c:pt idx="0">
                  <c:v>8.6957020179024482</c:v>
                </c:pt>
                <c:pt idx="1">
                  <c:v>8.3610941589531809</c:v>
                </c:pt>
                <c:pt idx="2">
                  <c:v>8.5241589499861092</c:v>
                </c:pt>
                <c:pt idx="3">
                  <c:v>8.4138296857030177</c:v>
                </c:pt>
                <c:pt idx="4">
                  <c:v>8.303074637642041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B-4E02-8058-A937EDCCA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578398800"/>
        <c:axId val="578403720"/>
      </c:barChart>
      <c:catAx>
        <c:axId val="5783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403720"/>
        <c:crosses val="autoZero"/>
        <c:auto val="1"/>
        <c:lblAlgn val="ctr"/>
        <c:lblOffset val="100"/>
        <c:noMultiLvlLbl val="0"/>
      </c:catAx>
      <c:valAx>
        <c:axId val="5784037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783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"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NOTA</a:t>
            </a:r>
            <a:r>
              <a:rPr lang="en-US" sz="1100" b="1" i="1" baseline="0" dirty="0"/>
              <a:t> MÉDIA</a:t>
            </a:r>
            <a:endParaRPr lang="en-US" sz="11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233855234360297E-2"/>
          <c:y val="0.19854166765786641"/>
          <c:w val="0.91353228953127941"/>
          <c:h val="0.50605497366225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Grau de formalização da população ocupada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Até 50%</c:v>
                </c:pt>
                <c:pt idx="1">
                  <c:v>Entre 50,1% e 75%</c:v>
                </c:pt>
                <c:pt idx="2">
                  <c:v>Acima de 75%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8.6284721387532795</c:v>
                </c:pt>
                <c:pt idx="1">
                  <c:v>8.40802725387225</c:v>
                </c:pt>
                <c:pt idx="2">
                  <c:v>8.3883279971018752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2-4504-BC79-7CBF6C3DE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578398800"/>
        <c:axId val="578403720"/>
      </c:barChart>
      <c:catAx>
        <c:axId val="5783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403720"/>
        <c:crosses val="autoZero"/>
        <c:auto val="1"/>
        <c:lblAlgn val="ctr"/>
        <c:lblOffset val="100"/>
        <c:noMultiLvlLbl val="0"/>
      </c:catAx>
      <c:valAx>
        <c:axId val="5784037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783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"/>
      </a:pPr>
      <a:endParaRPr lang="pt-BR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NOTA</a:t>
            </a:r>
            <a:r>
              <a:rPr lang="en-US" sz="1100" b="1" i="1" baseline="0" dirty="0"/>
              <a:t> MÉDIA</a:t>
            </a:r>
            <a:endParaRPr lang="en-US" sz="11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233855234360297E-2"/>
          <c:y val="0.19854166765786641"/>
          <c:w val="0.91353228953127941"/>
          <c:h val="0.50605497366225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IDHM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IDHM Baixo</c:v>
                </c:pt>
                <c:pt idx="1">
                  <c:v>IDHM Médio</c:v>
                </c:pt>
                <c:pt idx="2">
                  <c:v>IDHM Alto</c:v>
                </c:pt>
                <c:pt idx="3">
                  <c:v>IDHM Muito alto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8.6541348371651701</c:v>
                </c:pt>
                <c:pt idx="1">
                  <c:v>8.5735195885665672</c:v>
                </c:pt>
                <c:pt idx="2">
                  <c:v>8.4680145887538529</c:v>
                </c:pt>
                <c:pt idx="3">
                  <c:v>8.3189436675008963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D-4C71-8637-0D547B663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578398800"/>
        <c:axId val="578403720"/>
      </c:barChart>
      <c:catAx>
        <c:axId val="5783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403720"/>
        <c:crosses val="autoZero"/>
        <c:auto val="1"/>
        <c:lblAlgn val="ctr"/>
        <c:lblOffset val="100"/>
        <c:noMultiLvlLbl val="0"/>
      </c:catAx>
      <c:valAx>
        <c:axId val="5784037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783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41606105069"/>
          <c:y val="3.0713739374684097E-2"/>
          <c:w val="0.80369693916512475"/>
          <c:h val="0.80034090711721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0.60536902609128274</c:v>
                </c:pt>
                <c:pt idx="1">
                  <c:v>0.71437179758479341</c:v>
                </c:pt>
                <c:pt idx="2">
                  <c:v>0.78188212616702246</c:v>
                </c:pt>
                <c:pt idx="3">
                  <c:v>0.75493734200594753</c:v>
                </c:pt>
                <c:pt idx="4">
                  <c:v>0.6889450423993132</c:v>
                </c:pt>
                <c:pt idx="5">
                  <c:v>0.67758193930312205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7-4C60-B482-94E78656292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0.2169428920672711</c:v>
                </c:pt>
                <c:pt idx="1">
                  <c:v>0.40977067452177512</c:v>
                </c:pt>
                <c:pt idx="2">
                  <c:v>0.51807296192042684</c:v>
                </c:pt>
                <c:pt idx="3">
                  <c:v>0.50667600278848113</c:v>
                </c:pt>
                <c:pt idx="4">
                  <c:v>0.32358074039019363</c:v>
                </c:pt>
                <c:pt idx="5">
                  <c:v>0.26506918954729475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7-4C60-B482-94E786562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6"/>
        <c:axId val="230154624"/>
        <c:axId val="230156160"/>
      </c:barChart>
      <c:catAx>
        <c:axId val="230154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156160"/>
        <c:crosses val="autoZero"/>
        <c:auto val="1"/>
        <c:lblAlgn val="ctr"/>
        <c:lblOffset val="100"/>
        <c:noMultiLvlLbl val="0"/>
      </c:catAx>
      <c:valAx>
        <c:axId val="230156160"/>
        <c:scaling>
          <c:orientation val="minMax"/>
          <c:max val="0.9"/>
        </c:scaling>
        <c:delete val="1"/>
        <c:axPos val="t"/>
        <c:numFmt formatCode="###0%" sourceLinked="1"/>
        <c:majorTickMark val="out"/>
        <c:minorTickMark val="none"/>
        <c:tickLblPos val="none"/>
        <c:crossAx val="2301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99565693211613E-2"/>
          <c:y val="0.85359466854127963"/>
          <c:w val="0.96110509557062518"/>
          <c:h val="0.10983721429101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Superior incomp. </c:v>
                </c:pt>
                <c:pt idx="5">
                  <c:v>Superior comp.  </c:v>
                </c:pt>
                <c:pt idx="6">
                  <c:v>Pós-Graduação 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0.15298088344315108</c:v>
                </c:pt>
                <c:pt idx="1">
                  <c:v>0.24344454677334365</c:v>
                </c:pt>
                <c:pt idx="2">
                  <c:v>0.29872591052538217</c:v>
                </c:pt>
                <c:pt idx="3">
                  <c:v>0.39914702719776801</c:v>
                </c:pt>
                <c:pt idx="4">
                  <c:v>0.53922544333161571</c:v>
                </c:pt>
                <c:pt idx="5">
                  <c:v>0.65613038408857072</c:v>
                </c:pt>
                <c:pt idx="6">
                  <c:v>0.74343961112496759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A-40DE-AADB-05439FFF3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0299136"/>
        <c:axId val="230300672"/>
      </c:barChart>
      <c:catAx>
        <c:axId val="23029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00672"/>
        <c:crosses val="autoZero"/>
        <c:auto val="1"/>
        <c:lblAlgn val="ctr"/>
        <c:lblOffset val="100"/>
        <c:noMultiLvlLbl val="0"/>
      </c:catAx>
      <c:valAx>
        <c:axId val="230300672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one"/>
        <c:crossAx val="230299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41606105069"/>
          <c:y val="3.0713739374684097E-2"/>
          <c:w val="0.80369693916512475"/>
          <c:h val="0.80034090711721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citações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Plan1!$B$2:$B$8</c:f>
              <c:numCache>
                <c:formatCode>###0%</c:formatCode>
                <c:ptCount val="7"/>
                <c:pt idx="0">
                  <c:v>0.31862386953030553</c:v>
                </c:pt>
                <c:pt idx="1">
                  <c:v>0.42473253527874505</c:v>
                </c:pt>
                <c:pt idx="2">
                  <c:v>0.46732175484127431</c:v>
                </c:pt>
                <c:pt idx="3">
                  <c:v>0.65762190400531606</c:v>
                </c:pt>
                <c:pt idx="4">
                  <c:v>0.71721838079442768</c:v>
                </c:pt>
                <c:pt idx="5">
                  <c:v>0.76811345927275509</c:v>
                </c:pt>
                <c:pt idx="6">
                  <c:v>0.76666828048781077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E-4DD1-B337-B1CE665522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citações SEBRAE 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Plan1!$C$2:$C$8</c:f>
              <c:numCache>
                <c:formatCode>###0%</c:formatCode>
                <c:ptCount val="7"/>
                <c:pt idx="0">
                  <c:v>4.8743361046821448E-2</c:v>
                </c:pt>
                <c:pt idx="1">
                  <c:v>0.10339875687916561</c:v>
                </c:pt>
                <c:pt idx="2">
                  <c:v>0.13960111672327907</c:v>
                </c:pt>
                <c:pt idx="3">
                  <c:v>0.26248783803853182</c:v>
                </c:pt>
                <c:pt idx="4">
                  <c:v>0.38674239934945898</c:v>
                </c:pt>
                <c:pt idx="5">
                  <c:v>0.50398257905623312</c:v>
                </c:pt>
                <c:pt idx="6">
                  <c:v>0.56997156136674954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E-4DD1-B337-B1CE66552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6"/>
        <c:axId val="230484992"/>
        <c:axId val="230490880"/>
      </c:barChart>
      <c:catAx>
        <c:axId val="230484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490880"/>
        <c:crosses val="autoZero"/>
        <c:auto val="1"/>
        <c:lblAlgn val="ctr"/>
        <c:lblOffset val="100"/>
        <c:noMultiLvlLbl val="0"/>
      </c:catAx>
      <c:valAx>
        <c:axId val="230490880"/>
        <c:scaling>
          <c:orientation val="minMax"/>
          <c:max val="0.9"/>
        </c:scaling>
        <c:delete val="1"/>
        <c:axPos val="t"/>
        <c:numFmt formatCode="###0%" sourceLinked="1"/>
        <c:majorTickMark val="out"/>
        <c:minorTickMark val="none"/>
        <c:tickLblPos val="none"/>
        <c:crossAx val="2304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006810923548228E-2"/>
          <c:y val="0.85881868527952299"/>
          <c:w val="0.89622205566056179"/>
          <c:h val="0.11767323939838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9437528514637"/>
          <c:y val="3.0713739374684097E-2"/>
          <c:w val="0.78507283451736953"/>
          <c:h val="0.72198070856999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citou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0.70200000000000007</c:v>
                </c:pt>
                <c:pt idx="1">
                  <c:v>0.67800000000000016</c:v>
                </c:pt>
                <c:pt idx="2">
                  <c:v>0.72700000000000009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5-4D6B-B229-B6484D254BE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citou SEBRAE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Plan1!$C$2:$C$4</c:f>
              <c:numCache>
                <c:formatCode>###0.0%</c:formatCode>
                <c:ptCount val="3"/>
                <c:pt idx="0">
                  <c:v>0.2970000000000001</c:v>
                </c:pt>
                <c:pt idx="1">
                  <c:v>0.31000000000000005</c:v>
                </c:pt>
                <c:pt idx="2">
                  <c:v>0.39800000000000008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5-4D6B-B229-B6484D254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0"/>
        <c:axId val="231068032"/>
        <c:axId val="231069568"/>
      </c:barChart>
      <c:catAx>
        <c:axId val="23106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069568"/>
        <c:crosses val="autoZero"/>
        <c:auto val="1"/>
        <c:lblAlgn val="ctr"/>
        <c:lblOffset val="100"/>
        <c:noMultiLvlLbl val="0"/>
      </c:catAx>
      <c:valAx>
        <c:axId val="231069568"/>
        <c:scaling>
          <c:orientation val="minMax"/>
          <c:max val="0.9"/>
        </c:scaling>
        <c:delete val="1"/>
        <c:axPos val="l"/>
        <c:numFmt formatCode="###0.0%" sourceLinked="1"/>
        <c:majorTickMark val="out"/>
        <c:minorTickMark val="none"/>
        <c:tickLblPos val="none"/>
        <c:crossAx val="23106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38981946164373E-2"/>
          <c:y val="0.85881868527952299"/>
          <c:w val="0.85162240109496168"/>
          <c:h val="0.10319284087583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conhece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A6-40A0-978D-9DD26028D3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4A6-40A0-978D-9DD26028D3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4FE-4964-BFB4-2221046BAD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0.4230000000000001</c:v>
                </c:pt>
                <c:pt idx="1">
                  <c:v>0.45800000000000002</c:v>
                </c:pt>
                <c:pt idx="2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6-40A0-978D-9DD26028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0945152"/>
        <c:axId val="230946688"/>
      </c:barChart>
      <c:catAx>
        <c:axId val="23094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946688"/>
        <c:crosses val="autoZero"/>
        <c:auto val="1"/>
        <c:lblAlgn val="ctr"/>
        <c:lblOffset val="100"/>
        <c:noMultiLvlLbl val="0"/>
      </c:catAx>
      <c:valAx>
        <c:axId val="230946688"/>
        <c:scaling>
          <c:orientation val="minMax"/>
          <c:max val="0.6000000000000002"/>
        </c:scaling>
        <c:delete val="1"/>
        <c:axPos val="l"/>
        <c:numFmt formatCode="###0.0%" sourceLinked="1"/>
        <c:majorTickMark val="out"/>
        <c:minorTickMark val="none"/>
        <c:tickLblPos val="none"/>
        <c:crossAx val="23094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empreendedorismo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D6-4D91-BF14-6B55ACF946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D6-4D91-BF14-6B55ACF946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3C9-42AC-B20C-1BBE300E03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0.14600000000000002</c:v>
                </c:pt>
                <c:pt idx="1">
                  <c:v>0.191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D6-4D91-BF14-6B55ACF94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438208"/>
        <c:axId val="231439744"/>
      </c:barChart>
      <c:catAx>
        <c:axId val="231438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439744"/>
        <c:crosses val="autoZero"/>
        <c:auto val="1"/>
        <c:lblAlgn val="ctr"/>
        <c:lblOffset val="100"/>
        <c:noMultiLvlLbl val="0"/>
      </c:catAx>
      <c:valAx>
        <c:axId val="231439744"/>
        <c:scaling>
          <c:orientation val="minMax"/>
          <c:max val="0.6000000000000002"/>
        </c:scaling>
        <c:delete val="1"/>
        <c:axPos val="t"/>
        <c:numFmt formatCode="###0.0%" sourceLinked="1"/>
        <c:majorTickMark val="out"/>
        <c:minorTickMark val="none"/>
        <c:tickLblPos val="none"/>
        <c:crossAx val="2314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empreendedorismo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C3-49A1-91FC-B0889BF99B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C3-49A1-91FC-B0889BF99B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C3-49A1-91FC-B0889BF99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0.2970000000000001</c:v>
                </c:pt>
                <c:pt idx="1">
                  <c:v>0.31000000000000005</c:v>
                </c:pt>
                <c:pt idx="2">
                  <c:v>0.39800000000000008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C3-49A1-91FC-B0889BF99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384576"/>
        <c:axId val="231386112"/>
      </c:barChart>
      <c:catAx>
        <c:axId val="231384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386112"/>
        <c:crosses val="autoZero"/>
        <c:auto val="1"/>
        <c:lblAlgn val="ctr"/>
        <c:lblOffset val="100"/>
        <c:noMultiLvlLbl val="0"/>
      </c:catAx>
      <c:valAx>
        <c:axId val="231386112"/>
        <c:scaling>
          <c:orientation val="minMax"/>
          <c:max val="0.6000000000000002"/>
        </c:scaling>
        <c:delete val="1"/>
        <c:axPos val="t"/>
        <c:numFmt formatCode="###0.0%" sourceLinked="1"/>
        <c:majorTickMark val="out"/>
        <c:minorTickMark val="none"/>
        <c:tickLblPos val="none"/>
        <c:crossAx val="23138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empreendedorismo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CE-435C-9817-33B6C21143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CE-435C-9817-33B6C21143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CE-435C-9817-33B6C2114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Plan1!$B$2:$B$4</c:f>
              <c:numCache>
                <c:formatCode>###0.0%</c:formatCode>
                <c:ptCount val="3"/>
                <c:pt idx="0">
                  <c:v>0.95000000000000007</c:v>
                </c:pt>
                <c:pt idx="1">
                  <c:v>0.91700000000000004</c:v>
                </c:pt>
                <c:pt idx="2">
                  <c:v>0.95400000000000007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CE-435C-9817-33B6C211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535744"/>
        <c:axId val="231537280"/>
      </c:barChart>
      <c:catAx>
        <c:axId val="23153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537280"/>
        <c:crosses val="autoZero"/>
        <c:auto val="1"/>
        <c:lblAlgn val="ctr"/>
        <c:lblOffset val="100"/>
        <c:noMultiLvlLbl val="0"/>
      </c:catAx>
      <c:valAx>
        <c:axId val="231537280"/>
        <c:scaling>
          <c:orientation val="minMax"/>
          <c:max val="1"/>
          <c:min val="0"/>
        </c:scaling>
        <c:delete val="1"/>
        <c:axPos val="t"/>
        <c:numFmt formatCode="###0.0%" sourceLinked="1"/>
        <c:majorTickMark val="out"/>
        <c:minorTickMark val="none"/>
        <c:tickLblPos val="none"/>
        <c:crossAx val="2315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A-494C-94FD-1C97550326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A-494C-94FD-1C97550326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A-494C-94FD-1C97550326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A-494C-94FD-1C97550326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BA-494C-94FD-1C97550326F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BA-494C-94FD-1C97550326F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BA-494C-94FD-1C97550326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BA-494C-94FD-1C97550326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Notícias ou matérias na impresa/jornal</c:v>
                </c:pt>
                <c:pt idx="1">
                  <c:v>Televisão</c:v>
                </c:pt>
                <c:pt idx="2">
                  <c:v>Empresas/instituições</c:v>
                </c:pt>
                <c:pt idx="3">
                  <c:v>Familiares, amigos ou conhecidos</c:v>
                </c:pt>
                <c:pt idx="4">
                  <c:v>Por meio de Eventos</c:v>
                </c:pt>
                <c:pt idx="5">
                  <c:v>Redes sociais</c:v>
                </c:pt>
                <c:pt idx="6">
                  <c:v>Sites da internet</c:v>
                </c:pt>
                <c:pt idx="7">
                  <c:v>Rádio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0.83633333635320706</c:v>
                </c:pt>
                <c:pt idx="1">
                  <c:v>0.80288882839177123</c:v>
                </c:pt>
                <c:pt idx="2">
                  <c:v>0.56393637040676703</c:v>
                </c:pt>
                <c:pt idx="3">
                  <c:v>0.54978912835423255</c:v>
                </c:pt>
                <c:pt idx="4">
                  <c:v>0.54465535810913424</c:v>
                </c:pt>
                <c:pt idx="5">
                  <c:v>0.53799878590592054</c:v>
                </c:pt>
                <c:pt idx="6">
                  <c:v>0.52359671690043252</c:v>
                </c:pt>
                <c:pt idx="7">
                  <c:v>0.37223861038650663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4-4436-BF13-5E1C90ED8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31636992"/>
        <c:axId val="231638528"/>
      </c:barChart>
      <c:catAx>
        <c:axId val="23163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638528"/>
        <c:crosses val="autoZero"/>
        <c:auto val="1"/>
        <c:lblAlgn val="ctr"/>
        <c:lblOffset val="100"/>
        <c:noMultiLvlLbl val="0"/>
      </c:catAx>
      <c:valAx>
        <c:axId val="23163852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23163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8282774306602E-2"/>
          <c:y val="6.1398309792320624E-2"/>
          <c:w val="0.97619555564037552"/>
          <c:h val="0.76296654420695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0.33807745536050077</c:v>
                </c:pt>
                <c:pt idx="1">
                  <c:v>0.25419984353326747</c:v>
                </c:pt>
                <c:pt idx="2">
                  <c:v>0.2918790706259119</c:v>
                </c:pt>
                <c:pt idx="3">
                  <c:v>0.39163252102652585</c:v>
                </c:pt>
                <c:pt idx="4">
                  <c:v>0.18945495464221293</c:v>
                </c:pt>
                <c:pt idx="5">
                  <c:v>0.17525657321834337</c:v>
                </c:pt>
                <c:pt idx="6">
                  <c:v>0.26417056658556781</c:v>
                </c:pt>
                <c:pt idx="7">
                  <c:v>0.17006063641540031</c:v>
                </c:pt>
                <c:pt idx="8">
                  <c:v>0.18440731750860426</c:v>
                </c:pt>
                <c:pt idx="9">
                  <c:v>0.25201738323025946</c:v>
                </c:pt>
                <c:pt idx="10">
                  <c:v>0.19029618071941956</c:v>
                </c:pt>
                <c:pt idx="11">
                  <c:v>0.24196051871804716</c:v>
                </c:pt>
                <c:pt idx="12">
                  <c:v>0.25072122612167946</c:v>
                </c:pt>
                <c:pt idx="13">
                  <c:v>0.22838814363220777</c:v>
                </c:pt>
                <c:pt idx="14">
                  <c:v>0.2846671880293441</c:v>
                </c:pt>
                <c:pt idx="15">
                  <c:v>0.18157574978457305</c:v>
                </c:pt>
                <c:pt idx="16">
                  <c:v>0.20599469854174371</c:v>
                </c:pt>
                <c:pt idx="17">
                  <c:v>0.19233116279865237</c:v>
                </c:pt>
                <c:pt idx="18">
                  <c:v>9.8837797729174212E-2</c:v>
                </c:pt>
                <c:pt idx="19">
                  <c:v>0.26225937446582193</c:v>
                </c:pt>
                <c:pt idx="20">
                  <c:v>0.25732110121708746</c:v>
                </c:pt>
                <c:pt idx="21">
                  <c:v>0.41052737338633433</c:v>
                </c:pt>
                <c:pt idx="22">
                  <c:v>0.15698503743069442</c:v>
                </c:pt>
                <c:pt idx="23">
                  <c:v>0.19285418064371687</c:v>
                </c:pt>
                <c:pt idx="24">
                  <c:v>0.23427978834862842</c:v>
                </c:pt>
                <c:pt idx="25">
                  <c:v>0.21758320995474534</c:v>
                </c:pt>
                <c:pt idx="26">
                  <c:v>0.27803404571929469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6-431A-8E60-673510B829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3EB-4389-BEAE-7BED12449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0.21887269281104743</c:v>
                </c:pt>
                <c:pt idx="1">
                  <c:v>0.29182745360457224</c:v>
                </c:pt>
                <c:pt idx="2">
                  <c:v>0.27574520557090376</c:v>
                </c:pt>
                <c:pt idx="3">
                  <c:v>0.25359491974490905</c:v>
                </c:pt>
                <c:pt idx="4">
                  <c:v>0.31349846220450855</c:v>
                </c:pt>
                <c:pt idx="5">
                  <c:v>0.3345514156466759</c:v>
                </c:pt>
                <c:pt idx="6">
                  <c:v>0.2940359509905125</c:v>
                </c:pt>
                <c:pt idx="7">
                  <c:v>0.30182177929970688</c:v>
                </c:pt>
                <c:pt idx="8">
                  <c:v>0.35272408480894585</c:v>
                </c:pt>
                <c:pt idx="9">
                  <c:v>0.28637701338287791</c:v>
                </c:pt>
                <c:pt idx="10">
                  <c:v>0.33583365492886014</c:v>
                </c:pt>
                <c:pt idx="11">
                  <c:v>0.3212802442285464</c:v>
                </c:pt>
                <c:pt idx="12">
                  <c:v>0.32891597001289641</c:v>
                </c:pt>
                <c:pt idx="13">
                  <c:v>0.30000489789161139</c:v>
                </c:pt>
                <c:pt idx="14">
                  <c:v>0.27513244265450293</c:v>
                </c:pt>
                <c:pt idx="15">
                  <c:v>0.2986715879519044</c:v>
                </c:pt>
                <c:pt idx="16">
                  <c:v>0.3356841084169534</c:v>
                </c:pt>
                <c:pt idx="17">
                  <c:v>0.33602494519425685</c:v>
                </c:pt>
                <c:pt idx="18">
                  <c:v>0.34147104699798037</c:v>
                </c:pt>
                <c:pt idx="19">
                  <c:v>0.24815766814983919</c:v>
                </c:pt>
                <c:pt idx="20">
                  <c:v>0.26218128518876904</c:v>
                </c:pt>
                <c:pt idx="21">
                  <c:v>0.21596263483173575</c:v>
                </c:pt>
                <c:pt idx="22">
                  <c:v>0.46253626188069696</c:v>
                </c:pt>
                <c:pt idx="23">
                  <c:v>0.4019421494743628</c:v>
                </c:pt>
                <c:pt idx="24">
                  <c:v>0.31706148850248939</c:v>
                </c:pt>
                <c:pt idx="25">
                  <c:v>0.32861634139937246</c:v>
                </c:pt>
                <c:pt idx="26">
                  <c:v>0.27780780630119378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6-40FB-8B23-6D0A700D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3"/>
        <c:axId val="216181376"/>
        <c:axId val="216191360"/>
      </c:barChart>
      <c:catAx>
        <c:axId val="2161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16191360"/>
        <c:crosses val="autoZero"/>
        <c:auto val="1"/>
        <c:lblAlgn val="ctr"/>
        <c:lblOffset val="100"/>
        <c:noMultiLvlLbl val="0"/>
      </c:catAx>
      <c:valAx>
        <c:axId val="216191360"/>
        <c:scaling>
          <c:orientation val="minMax"/>
          <c:max val="0.5"/>
        </c:scaling>
        <c:delete val="1"/>
        <c:axPos val="l"/>
        <c:numFmt formatCode="###0%" sourceLinked="1"/>
        <c:majorTickMark val="out"/>
        <c:minorTickMark val="none"/>
        <c:tickLblPos val="none"/>
        <c:crossAx val="216181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549859031659284"/>
          <c:y val="0.90847636600447024"/>
          <c:w val="0.22691966338180666"/>
          <c:h val="5.9476551376753152E-2"/>
        </c:manualLayout>
      </c:layout>
      <c:overlay val="0"/>
      <c:txPr>
        <a:bodyPr/>
        <a:lstStyle/>
        <a:p>
          <a:pPr>
            <a:defRPr sz="1500" b="1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Por notícias ou matérias em revistas/jornais</c:v>
                </c:pt>
                <c:pt idx="1">
                  <c:v>Por meio da TV</c:v>
                </c:pt>
                <c:pt idx="2">
                  <c:v>Por meio de empresas, instituições</c:v>
                </c:pt>
                <c:pt idx="3">
                  <c:v>Familiares, amigos ou conhecidos</c:v>
                </c:pt>
                <c:pt idx="4">
                  <c:v>Por meio de eventos</c:v>
                </c:pt>
                <c:pt idx="5">
                  <c:v>Pelas redes sociais</c:v>
                </c:pt>
                <c:pt idx="6">
                  <c:v>Sites da internet</c:v>
                </c:pt>
                <c:pt idx="7">
                  <c:v>Pelo Rádio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0.71300000000000008</c:v>
                </c:pt>
                <c:pt idx="1">
                  <c:v>0.87400000000000011</c:v>
                </c:pt>
                <c:pt idx="2">
                  <c:v>0.502</c:v>
                </c:pt>
                <c:pt idx="3">
                  <c:v>0.54300000000000004</c:v>
                </c:pt>
                <c:pt idx="4">
                  <c:v>0.4920000000000001</c:v>
                </c:pt>
                <c:pt idx="5">
                  <c:v>0.53300000000000003</c:v>
                </c:pt>
                <c:pt idx="6">
                  <c:v>0.55100000000000005</c:v>
                </c:pt>
                <c:pt idx="7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ED-459E-8689-8CDBB61437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24657051547242E-3"/>
                  <c:y val="4.8323488849355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ED-459E-8689-8CDBB614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Por notícias ou matérias em revistas/jornais</c:v>
                </c:pt>
                <c:pt idx="1">
                  <c:v>Por meio da TV</c:v>
                </c:pt>
                <c:pt idx="2">
                  <c:v>Por meio de empresas, instituições</c:v>
                </c:pt>
                <c:pt idx="3">
                  <c:v>Familiares, amigos ou conhecidos</c:v>
                </c:pt>
                <c:pt idx="4">
                  <c:v>Por meio de eventos</c:v>
                </c:pt>
                <c:pt idx="5">
                  <c:v>Pelas redes sociais</c:v>
                </c:pt>
                <c:pt idx="6">
                  <c:v>Sites da internet</c:v>
                </c:pt>
                <c:pt idx="7">
                  <c:v>Pelo Rádio</c:v>
                </c:pt>
              </c:strCache>
            </c:strRef>
          </c:cat>
          <c:val>
            <c:numRef>
              <c:f>Planilha1!$C$2:$C$9</c:f>
              <c:numCache>
                <c:formatCode>0%</c:formatCode>
                <c:ptCount val="8"/>
                <c:pt idx="0">
                  <c:v>0.71800000000000008</c:v>
                </c:pt>
                <c:pt idx="1">
                  <c:v>0.85200000000000009</c:v>
                </c:pt>
                <c:pt idx="2">
                  <c:v>0.54500000000000004</c:v>
                </c:pt>
                <c:pt idx="3">
                  <c:v>0.57700000000000007</c:v>
                </c:pt>
                <c:pt idx="4">
                  <c:v>0.51</c:v>
                </c:pt>
                <c:pt idx="5">
                  <c:v>0.57099999999999995</c:v>
                </c:pt>
                <c:pt idx="6">
                  <c:v>0.60200000000000009</c:v>
                </c:pt>
                <c:pt idx="7">
                  <c:v>0.40700000000000003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ED-459E-8689-8CDBB614379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Por notícias ou matérias em revistas/jornais</c:v>
                </c:pt>
                <c:pt idx="1">
                  <c:v>Por meio da TV</c:v>
                </c:pt>
                <c:pt idx="2">
                  <c:v>Por meio de empresas, instituições</c:v>
                </c:pt>
                <c:pt idx="3">
                  <c:v>Familiares, amigos ou conhecidos</c:v>
                </c:pt>
                <c:pt idx="4">
                  <c:v>Por meio de eventos</c:v>
                </c:pt>
                <c:pt idx="5">
                  <c:v>Pelas redes sociais</c:v>
                </c:pt>
                <c:pt idx="6">
                  <c:v>Sites da internet</c:v>
                </c:pt>
                <c:pt idx="7">
                  <c:v>Pelo Rádio</c:v>
                </c:pt>
              </c:strCache>
            </c:strRef>
          </c:cat>
          <c:val>
            <c:numRef>
              <c:f>Planilha1!$D$2:$D$9</c:f>
              <c:numCache>
                <c:formatCode>0%</c:formatCode>
                <c:ptCount val="8"/>
                <c:pt idx="0">
                  <c:v>0.81599999999999995</c:v>
                </c:pt>
                <c:pt idx="1">
                  <c:v>0.78300000000000003</c:v>
                </c:pt>
                <c:pt idx="2">
                  <c:v>0.55000000000000004</c:v>
                </c:pt>
                <c:pt idx="3">
                  <c:v>0.53600000000000003</c:v>
                </c:pt>
                <c:pt idx="4">
                  <c:v>0.53100000000000003</c:v>
                </c:pt>
                <c:pt idx="5">
                  <c:v>0.52500000000000002</c:v>
                </c:pt>
                <c:pt idx="6">
                  <c:v>0.51100000000000001</c:v>
                </c:pt>
                <c:pt idx="7">
                  <c:v>0.3630000000000001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B3F-4C70-9947-4B30B36C1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5"/>
        <c:axId val="235165952"/>
        <c:axId val="235184128"/>
      </c:barChart>
      <c:catAx>
        <c:axId val="2351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184128"/>
        <c:crosses val="autoZero"/>
        <c:auto val="1"/>
        <c:lblAlgn val="ctr"/>
        <c:lblOffset val="100"/>
        <c:noMultiLvlLbl val="0"/>
      </c:catAx>
      <c:valAx>
        <c:axId val="2351841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2351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96868261507253E-2"/>
          <c:y val="2.6271597011078351E-2"/>
          <c:w val="0.97360459321645609"/>
          <c:h val="0.8489561074015985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Escola</c:v>
                </c:pt>
                <c:pt idx="1">
                  <c:v>Repartição pública</c:v>
                </c:pt>
                <c:pt idx="2">
                  <c:v>Sindicato</c:v>
                </c:pt>
                <c:pt idx="3">
                  <c:v>Banco</c:v>
                </c:pt>
                <c:pt idx="4">
                  <c:v>Escritório de contabilidade</c:v>
                </c:pt>
                <c:pt idx="5">
                  <c:v>Pronto-socorro</c:v>
                </c:pt>
                <c:pt idx="6">
                  <c:v>Outro</c:v>
                </c:pt>
                <c:pt idx="7">
                  <c:v>Não sabe/não respondeu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0.45499368698183995</c:v>
                </c:pt>
                <c:pt idx="1">
                  <c:v>0.13890652513765234</c:v>
                </c:pt>
                <c:pt idx="2">
                  <c:v>4.8325798690495463E-2</c:v>
                </c:pt>
                <c:pt idx="3">
                  <c:v>4.2520907105537124E-2</c:v>
                </c:pt>
                <c:pt idx="4">
                  <c:v>3.7204631698790826E-2</c:v>
                </c:pt>
                <c:pt idx="5">
                  <c:v>1.4124140485446033E-2</c:v>
                </c:pt>
                <c:pt idx="6">
                  <c:v>0.24042771187699288</c:v>
                </c:pt>
                <c:pt idx="7">
                  <c:v>2.3496598023245538E-2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235642880"/>
        <c:axId val="235644416"/>
      </c:barChart>
      <c:catAx>
        <c:axId val="2356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644416"/>
        <c:crosses val="autoZero"/>
        <c:auto val="1"/>
        <c:lblAlgn val="ctr"/>
        <c:lblOffset val="100"/>
        <c:noMultiLvlLbl val="0"/>
      </c:catAx>
      <c:valAx>
        <c:axId val="235644416"/>
        <c:scaling>
          <c:orientation val="minMax"/>
          <c:max val="0.6000000000000002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2356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3713703769E-2"/>
          <c:y val="0"/>
          <c:w val="0.9760486125725929"/>
          <c:h val="0.78310105706932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Articulação/atuação política em prol dos empresários</c:v>
                </c:pt>
                <c:pt idx="5">
                  <c:v>Empréstimo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0.97688361781165467</c:v>
                </c:pt>
                <c:pt idx="1">
                  <c:v>0.95064077238794054</c:v>
                </c:pt>
                <c:pt idx="2">
                  <c:v>0.84370372933426252</c:v>
                </c:pt>
                <c:pt idx="3">
                  <c:v>0.70390847848598281</c:v>
                </c:pt>
                <c:pt idx="4">
                  <c:v>0.36309270030819252</c:v>
                </c:pt>
                <c:pt idx="5">
                  <c:v>0.27068540327808827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C-4606-AEF5-2BECAD744B4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Articulação/atuação política em prol dos empresários</c:v>
                </c:pt>
                <c:pt idx="5">
                  <c:v>Empréstimo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1.8464881885875403E-2</c:v>
                </c:pt>
                <c:pt idx="1">
                  <c:v>3.7323779091199112E-2</c:v>
                </c:pt>
                <c:pt idx="2">
                  <c:v>0.10602368017379819</c:v>
                </c:pt>
                <c:pt idx="3">
                  <c:v>0.16532570877582706</c:v>
                </c:pt>
                <c:pt idx="4">
                  <c:v>0.60436751640719399</c:v>
                </c:pt>
                <c:pt idx="5">
                  <c:v>0.65751621407797278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C-4606-AEF5-2BECAD744B4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Articulação/atuação política em prol dos empresários</c:v>
                </c:pt>
                <c:pt idx="5">
                  <c:v>Empréstimo ou financiamento para empresários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4.6515003024698723E-3</c:v>
                </c:pt>
                <c:pt idx="1">
                  <c:v>1.2035448520860475E-2</c:v>
                </c:pt>
                <c:pt idx="2">
                  <c:v>5.0272590491939266E-2</c:v>
                </c:pt>
                <c:pt idx="3">
                  <c:v>0.13076581273819043</c:v>
                </c:pt>
                <c:pt idx="4">
                  <c:v>3.2539783284613676E-2</c:v>
                </c:pt>
                <c:pt idx="5">
                  <c:v>7.179838264393909E-2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C-4606-AEF5-2BECAD74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9"/>
        <c:axId val="238853504"/>
        <c:axId val="238867584"/>
      </c:barChart>
      <c:catAx>
        <c:axId val="2388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867584"/>
        <c:crosses val="autoZero"/>
        <c:auto val="1"/>
        <c:lblAlgn val="ctr"/>
        <c:lblOffset val="100"/>
        <c:noMultiLvlLbl val="0"/>
      </c:catAx>
      <c:valAx>
        <c:axId val="238867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3885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2E-2"/>
          <c:y val="3.3669627922894865E-2"/>
          <c:w val="0.97604861462580994"/>
          <c:h val="0.711555888690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0.93500000000000005</c:v>
                </c:pt>
                <c:pt idx="1">
                  <c:v>0.90300000000000002</c:v>
                </c:pt>
                <c:pt idx="2">
                  <c:v>0.81299999999999994</c:v>
                </c:pt>
                <c:pt idx="3">
                  <c:v>0.71100000000000008</c:v>
                </c:pt>
                <c:pt idx="4">
                  <c:v>0.30900000000000005</c:v>
                </c:pt>
                <c:pt idx="5">
                  <c:v>0.38900000000000007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A-48F1-84A8-BF0DEF31DED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0.95600000000000007</c:v>
                </c:pt>
                <c:pt idx="1">
                  <c:v>0.91500000000000004</c:v>
                </c:pt>
                <c:pt idx="2">
                  <c:v>0.83000000000000007</c:v>
                </c:pt>
                <c:pt idx="3">
                  <c:v>0.68100000000000005</c:v>
                </c:pt>
                <c:pt idx="4">
                  <c:v>0.41800000000000004</c:v>
                </c:pt>
                <c:pt idx="5">
                  <c:v>0.38400000000000006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A-48F1-84A8-BF0DEF31DED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0.96700000000000008</c:v>
                </c:pt>
                <c:pt idx="1">
                  <c:v>0.94000000000000006</c:v>
                </c:pt>
                <c:pt idx="2">
                  <c:v>0.85100000000000009</c:v>
                </c:pt>
                <c:pt idx="3">
                  <c:v>0.72200000000000009</c:v>
                </c:pt>
                <c:pt idx="4">
                  <c:v>0.39600000000000007</c:v>
                </c:pt>
                <c:pt idx="5">
                  <c:v>0.36900000000000011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6-4CD2-977B-464AEF9CBD3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Planilha1!$E$2:$E$7</c:f>
              <c:numCache>
                <c:formatCode>0%</c:formatCode>
                <c:ptCount val="6"/>
                <c:pt idx="0">
                  <c:v>0.97688361781165467</c:v>
                </c:pt>
                <c:pt idx="1">
                  <c:v>0.95064077238794054</c:v>
                </c:pt>
                <c:pt idx="2">
                  <c:v>0.84370372933426252</c:v>
                </c:pt>
                <c:pt idx="3">
                  <c:v>0.70390847848598281</c:v>
                </c:pt>
                <c:pt idx="4">
                  <c:v>0.36309270030819252</c:v>
                </c:pt>
                <c:pt idx="5">
                  <c:v>0.27068540327808827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E-4757-B722-A04421A9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-16"/>
        <c:axId val="241408640"/>
        <c:axId val="241447296"/>
      </c:barChart>
      <c:catAx>
        <c:axId val="2414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447296"/>
        <c:crosses val="autoZero"/>
        <c:auto val="1"/>
        <c:lblAlgn val="ctr"/>
        <c:lblOffset val="100"/>
        <c:noMultiLvlLbl val="0"/>
      </c:catAx>
      <c:valAx>
        <c:axId val="24144729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24140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BA-4255-ABE2-5DF03E5E2A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BA-4255-ABE2-5DF03E5E2A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ABA-4255-ABE2-5DF03E5E2A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BA-4255-ABE2-5DF03E5E2A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BA-4255-ABE2-5DF03E5E2A3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BA-4255-ABE2-5DF03E5E2A37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ABA-4255-ABE2-5DF03E5E2A3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BA-4255-ABE2-5DF03E5E2A3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ABA-4255-ABE2-5DF03E5E2A3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BA-4255-ABE2-5DF03E5E2A3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BA-4255-ABE2-5DF03E5E2A3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3BA-4F03-A82C-9C9E95AE9C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1.5488140145737178E-3</c:v>
                </c:pt>
                <c:pt idx="1">
                  <c:v>1.1140463365305561E-3</c:v>
                </c:pt>
                <c:pt idx="2">
                  <c:v>1.9763377820017089E-3</c:v>
                </c:pt>
                <c:pt idx="3">
                  <c:v>2.93536338644724E-3</c:v>
                </c:pt>
                <c:pt idx="4">
                  <c:v>5.6617240429172305E-3</c:v>
                </c:pt>
                <c:pt idx="5">
                  <c:v>3.6151701062249214E-2</c:v>
                </c:pt>
                <c:pt idx="6">
                  <c:v>3.1097505604016317E-2</c:v>
                </c:pt>
                <c:pt idx="7">
                  <c:v>0.12332129196243023</c:v>
                </c:pt>
                <c:pt idx="8">
                  <c:v>0.29690254991837894</c:v>
                </c:pt>
                <c:pt idx="9">
                  <c:v>0.20592746411462354</c:v>
                </c:pt>
                <c:pt idx="10">
                  <c:v>0.29336320177583153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255-ABE2-5DF03E5E2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241655808"/>
        <c:axId val="241657344"/>
      </c:barChart>
      <c:catAx>
        <c:axId val="2416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657344"/>
        <c:crosses val="autoZero"/>
        <c:auto val="1"/>
        <c:lblAlgn val="ctr"/>
        <c:lblOffset val="100"/>
        <c:noMultiLvlLbl val="0"/>
      </c:catAx>
      <c:valAx>
        <c:axId val="241657344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4165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1889215788542"/>
          <c:y val="3.7208384078868249E-2"/>
          <c:w val="0.735559366684576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1FC-4845-93FC-A8B517133D2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C-4845-93FC-A8B517133D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Planilha1!$B$2:$D$2</c:f>
              <c:numCache>
                <c:formatCode>0.0%</c:formatCode>
                <c:ptCount val="3"/>
                <c:pt idx="0">
                  <c:v>8.0485492228735994E-2</c:v>
                </c:pt>
                <c:pt idx="1">
                  <c:v>0.42022384188080925</c:v>
                </c:pt>
                <c:pt idx="2">
                  <c:v>0.50070933410954521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C-4845-93FC-A8B517133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6"/>
        <c:axId val="241781760"/>
        <c:axId val="241799936"/>
      </c:barChart>
      <c:catAx>
        <c:axId val="2417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799936"/>
        <c:crosses val="autoZero"/>
        <c:auto val="1"/>
        <c:lblAlgn val="ctr"/>
        <c:lblOffset val="100"/>
        <c:noMultiLvlLbl val="0"/>
      </c:catAx>
      <c:valAx>
        <c:axId val="24179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417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AP</c:v>
                </c:pt>
                <c:pt idx="1">
                  <c:v>AC</c:v>
                </c:pt>
                <c:pt idx="2">
                  <c:v>RN</c:v>
                </c:pt>
                <c:pt idx="3">
                  <c:v>PA</c:v>
                </c:pt>
                <c:pt idx="4">
                  <c:v>AM</c:v>
                </c:pt>
                <c:pt idx="5">
                  <c:v>MA</c:v>
                </c:pt>
                <c:pt idx="6">
                  <c:v>PI</c:v>
                </c:pt>
                <c:pt idx="7">
                  <c:v>AL</c:v>
                </c:pt>
                <c:pt idx="8">
                  <c:v>PE</c:v>
                </c:pt>
                <c:pt idx="9">
                  <c:v>BA</c:v>
                </c:pt>
                <c:pt idx="10">
                  <c:v>RR</c:v>
                </c:pt>
                <c:pt idx="11">
                  <c:v>SE</c:v>
                </c:pt>
                <c:pt idx="12">
                  <c:v>MT</c:v>
                </c:pt>
                <c:pt idx="13">
                  <c:v>GO</c:v>
                </c:pt>
                <c:pt idx="14">
                  <c:v>CE</c:v>
                </c:pt>
                <c:pt idx="15">
                  <c:v>RO</c:v>
                </c:pt>
                <c:pt idx="16">
                  <c:v>TO</c:v>
                </c:pt>
                <c:pt idx="17">
                  <c:v>PB</c:v>
                </c:pt>
                <c:pt idx="18">
                  <c:v>MS</c:v>
                </c:pt>
                <c:pt idx="19">
                  <c:v>SP</c:v>
                </c:pt>
                <c:pt idx="20">
                  <c:v>ES</c:v>
                </c:pt>
                <c:pt idx="21">
                  <c:v>MG</c:v>
                </c:pt>
                <c:pt idx="22">
                  <c:v>RS</c:v>
                </c:pt>
                <c:pt idx="23">
                  <c:v>SC</c:v>
                </c:pt>
                <c:pt idx="24">
                  <c:v>PR</c:v>
                </c:pt>
                <c:pt idx="25">
                  <c:v>DF</c:v>
                </c:pt>
                <c:pt idx="26">
                  <c:v>RJ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8.8217638487912051</c:v>
                </c:pt>
                <c:pt idx="1">
                  <c:v>8.7458339566712731</c:v>
                </c:pt>
                <c:pt idx="2">
                  <c:v>8.7119581695766382</c:v>
                </c:pt>
                <c:pt idx="3">
                  <c:v>8.690914045676049</c:v>
                </c:pt>
                <c:pt idx="4">
                  <c:v>8.6742932096021654</c:v>
                </c:pt>
                <c:pt idx="5">
                  <c:v>8.6714299538583326</c:v>
                </c:pt>
                <c:pt idx="6">
                  <c:v>8.6369606555610279</c:v>
                </c:pt>
                <c:pt idx="7">
                  <c:v>8.6091769490359251</c:v>
                </c:pt>
                <c:pt idx="8">
                  <c:v>8.6073642664554946</c:v>
                </c:pt>
                <c:pt idx="9">
                  <c:v>8.5542757231469011</c:v>
                </c:pt>
                <c:pt idx="10">
                  <c:v>8.5446484265504488</c:v>
                </c:pt>
                <c:pt idx="11">
                  <c:v>8.5184327049400288</c:v>
                </c:pt>
                <c:pt idx="12">
                  <c:v>8.5160052233127725</c:v>
                </c:pt>
                <c:pt idx="13">
                  <c:v>8.5074127754445072</c:v>
                </c:pt>
                <c:pt idx="14">
                  <c:v>8.5012672439173951</c:v>
                </c:pt>
                <c:pt idx="15">
                  <c:v>8.4718573037303546</c:v>
                </c:pt>
                <c:pt idx="16">
                  <c:v>8.4509752350352834</c:v>
                </c:pt>
                <c:pt idx="17">
                  <c:v>8.4497937622493087</c:v>
                </c:pt>
                <c:pt idx="18">
                  <c:v>8.4331743606126288</c:v>
                </c:pt>
                <c:pt idx="19">
                  <c:v>8.4032054610323428</c:v>
                </c:pt>
                <c:pt idx="20">
                  <c:v>8.3946120270109716</c:v>
                </c:pt>
                <c:pt idx="21">
                  <c:v>8.3624598530060599</c:v>
                </c:pt>
                <c:pt idx="22">
                  <c:v>8.3285416306408901</c:v>
                </c:pt>
                <c:pt idx="23">
                  <c:v>8.3150785035658643</c:v>
                </c:pt>
                <c:pt idx="24">
                  <c:v>8.2967601264700992</c:v>
                </c:pt>
                <c:pt idx="25">
                  <c:v>8.2651122153101877</c:v>
                </c:pt>
                <c:pt idx="26">
                  <c:v>8.107591708159072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F-4B23-990A-02175AA9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1864704"/>
        <c:axId val="241866240"/>
      </c:barChart>
      <c:catAx>
        <c:axId val="2418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1866240"/>
        <c:crosses val="autoZero"/>
        <c:auto val="1"/>
        <c:lblAlgn val="ctr"/>
        <c:lblOffset val="100"/>
        <c:noMultiLvlLbl val="0"/>
      </c:catAx>
      <c:valAx>
        <c:axId val="241866240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18647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2019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Plan1!$B$2:$B$15</c:f>
              <c:numCache>
                <c:formatCode>###0.0</c:formatCode>
                <c:ptCount val="14"/>
                <c:pt idx="0">
                  <c:v>8.690914045676049</c:v>
                </c:pt>
                <c:pt idx="1">
                  <c:v>8.4497937622493087</c:v>
                </c:pt>
                <c:pt idx="2">
                  <c:v>8.6073642664554946</c:v>
                </c:pt>
                <c:pt idx="3">
                  <c:v>8.6369606555610279</c:v>
                </c:pt>
                <c:pt idx="4">
                  <c:v>8.2967601264700992</c:v>
                </c:pt>
                <c:pt idx="5">
                  <c:v>8.107591708159072</c:v>
                </c:pt>
                <c:pt idx="6">
                  <c:v>8.7119581695766382</c:v>
                </c:pt>
                <c:pt idx="7">
                  <c:v>8.4718573037303546</c:v>
                </c:pt>
                <c:pt idx="8">
                  <c:v>8.5446484265504488</c:v>
                </c:pt>
                <c:pt idx="9">
                  <c:v>8.3285416306408901</c:v>
                </c:pt>
                <c:pt idx="10">
                  <c:v>8.3150785035658643</c:v>
                </c:pt>
                <c:pt idx="11">
                  <c:v>8.5184327049400288</c:v>
                </c:pt>
                <c:pt idx="12">
                  <c:v>8.4032054610323428</c:v>
                </c:pt>
                <c:pt idx="13">
                  <c:v>8.4509752350352834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2-493E-8159-144F6DFAA0F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Plan1!$C$2:$C$15</c:f>
              <c:numCache>
                <c:formatCode>###0.0</c:formatCode>
                <c:ptCount val="14"/>
                <c:pt idx="0">
                  <c:v>9</c:v>
                </c:pt>
                <c:pt idx="1">
                  <c:v>9</c:v>
                </c:pt>
                <c:pt idx="2">
                  <c:v>8.6</c:v>
                </c:pt>
                <c:pt idx="3">
                  <c:v>8.5</c:v>
                </c:pt>
                <c:pt idx="4">
                  <c:v>8.8000000000000007</c:v>
                </c:pt>
                <c:pt idx="5">
                  <c:v>8.5</c:v>
                </c:pt>
                <c:pt idx="6">
                  <c:v>8.9</c:v>
                </c:pt>
                <c:pt idx="7">
                  <c:v>8.5</c:v>
                </c:pt>
                <c:pt idx="8">
                  <c:v>8.7000000000000011</c:v>
                </c:pt>
                <c:pt idx="9">
                  <c:v>8.5</c:v>
                </c:pt>
                <c:pt idx="10">
                  <c:v>9</c:v>
                </c:pt>
                <c:pt idx="11">
                  <c:v>8.5</c:v>
                </c:pt>
                <c:pt idx="12">
                  <c:v>9.1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2-493E-8159-144F6DFAA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246203904"/>
        <c:axId val="246205440"/>
      </c:barChart>
      <c:catAx>
        <c:axId val="2462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6205440"/>
        <c:crosses val="autoZero"/>
        <c:auto val="1"/>
        <c:lblAlgn val="ctr"/>
        <c:lblOffset val="100"/>
        <c:noMultiLvlLbl val="0"/>
      </c:catAx>
      <c:valAx>
        <c:axId val="246205440"/>
        <c:scaling>
          <c:orientation val="minMax"/>
          <c:max val="10"/>
        </c:scaling>
        <c:delete val="1"/>
        <c:axPos val="l"/>
        <c:numFmt formatCode="###0.0" sourceLinked="1"/>
        <c:majorTickMark val="out"/>
        <c:minorTickMark val="none"/>
        <c:tickLblPos val="none"/>
        <c:crossAx val="246203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Plan1!$B$2:$B$14</c:f>
              <c:numCache>
                <c:formatCode>###0.0</c:formatCode>
                <c:ptCount val="13"/>
                <c:pt idx="0">
                  <c:v>8.7458339566712731</c:v>
                </c:pt>
                <c:pt idx="1">
                  <c:v>8.6091769490359251</c:v>
                </c:pt>
                <c:pt idx="2">
                  <c:v>8.6742932096021654</c:v>
                </c:pt>
                <c:pt idx="3">
                  <c:v>8.8217638487912051</c:v>
                </c:pt>
                <c:pt idx="4">
                  <c:v>8.5542757231469011</c:v>
                </c:pt>
                <c:pt idx="5">
                  <c:v>8.5012672439173951</c:v>
                </c:pt>
                <c:pt idx="6">
                  <c:v>8.2651122153101877</c:v>
                </c:pt>
                <c:pt idx="7">
                  <c:v>8.3946120270109716</c:v>
                </c:pt>
                <c:pt idx="8">
                  <c:v>8.5074127754445072</c:v>
                </c:pt>
                <c:pt idx="9">
                  <c:v>8.6714299538583326</c:v>
                </c:pt>
                <c:pt idx="10">
                  <c:v>8.3624598530060599</c:v>
                </c:pt>
                <c:pt idx="11">
                  <c:v>8.4331743606126288</c:v>
                </c:pt>
                <c:pt idx="12">
                  <c:v>8.5160052233127725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480F-ABB1-700EFB6A56C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2019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Plan1!$C$2:$C$14</c:f>
              <c:numCache>
                <c:formatCode>###0.0</c:formatCode>
                <c:ptCount val="13"/>
                <c:pt idx="0">
                  <c:v>8.8000000000000007</c:v>
                </c:pt>
                <c:pt idx="1">
                  <c:v>8.9</c:v>
                </c:pt>
                <c:pt idx="2">
                  <c:v>8.7000000000000011</c:v>
                </c:pt>
                <c:pt idx="3">
                  <c:v>8.9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</c:v>
                </c:pt>
                <c:pt idx="7">
                  <c:v>8.5</c:v>
                </c:pt>
                <c:pt idx="8">
                  <c:v>8.4</c:v>
                </c:pt>
                <c:pt idx="9">
                  <c:v>8.8000000000000007</c:v>
                </c:pt>
                <c:pt idx="10">
                  <c:v>8.8000000000000007</c:v>
                </c:pt>
                <c:pt idx="11">
                  <c:v>8.5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480F-ABB1-700EFB6A5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246666752"/>
        <c:axId val="246668288"/>
      </c:barChart>
      <c:catAx>
        <c:axId val="2466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6668288"/>
        <c:crosses val="autoZero"/>
        <c:auto val="1"/>
        <c:lblAlgn val="ctr"/>
        <c:lblOffset val="100"/>
        <c:noMultiLvlLbl val="0"/>
      </c:catAx>
      <c:valAx>
        <c:axId val="246668288"/>
        <c:scaling>
          <c:orientation val="minMax"/>
          <c:max val="10"/>
        </c:scaling>
        <c:delete val="1"/>
        <c:axPos val="l"/>
        <c:numFmt formatCode="###0.0" sourceLinked="1"/>
        <c:majorTickMark val="out"/>
        <c:minorTickMark val="none"/>
        <c:tickLblPos val="none"/>
        <c:crossAx val="246666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7E-2"/>
          <c:y val="3.7208384078868249E-2"/>
          <c:w val="0.9752858294660316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0.10795484947635005</c:v>
                </c:pt>
                <c:pt idx="1">
                  <c:v>6.6256421694386683E-2</c:v>
                </c:pt>
                <c:pt idx="2">
                  <c:v>8.6320844476879863E-2</c:v>
                </c:pt>
                <c:pt idx="3">
                  <c:v>9.02104616248154E-2</c:v>
                </c:pt>
                <c:pt idx="4">
                  <c:v>7.5454250139948942E-2</c:v>
                </c:pt>
                <c:pt idx="5">
                  <c:v>5.8997603803279099E-2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4-4D47-B946-1139174C064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0%</c:formatCode>
                <c:ptCount val="6"/>
                <c:pt idx="0">
                  <c:v>0.42986777227405593</c:v>
                </c:pt>
                <c:pt idx="1">
                  <c:v>0.43525826295978487</c:v>
                </c:pt>
                <c:pt idx="2">
                  <c:v>0.42196810029739124</c:v>
                </c:pt>
                <c:pt idx="3">
                  <c:v>0.44098884081366113</c:v>
                </c:pt>
                <c:pt idx="4">
                  <c:v>0.3909210580934403</c:v>
                </c:pt>
                <c:pt idx="5">
                  <c:v>0.3777086620542523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4-4D47-B946-1139174C064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0%</c:formatCode>
                <c:ptCount val="6"/>
                <c:pt idx="0">
                  <c:v>0.46217737824959432</c:v>
                </c:pt>
                <c:pt idx="1">
                  <c:v>0.49848531534582879</c:v>
                </c:pt>
                <c:pt idx="2">
                  <c:v>0.491711055225729</c:v>
                </c:pt>
                <c:pt idx="3">
                  <c:v>0.46880069756152359</c:v>
                </c:pt>
                <c:pt idx="4">
                  <c:v>0.53362469176661098</c:v>
                </c:pt>
                <c:pt idx="5">
                  <c:v>0.56329373414246886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A4-4D47-B946-1139174C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246958720"/>
        <c:axId val="246964608"/>
      </c:barChart>
      <c:catAx>
        <c:axId val="2469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964608"/>
        <c:crosses val="autoZero"/>
        <c:auto val="1"/>
        <c:lblAlgn val="ctr"/>
        <c:lblOffset val="100"/>
        <c:noMultiLvlLbl val="0"/>
      </c:catAx>
      <c:valAx>
        <c:axId val="24696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469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93"/>
          <c:h val="6.5598313520413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7E-2"/>
          <c:y val="3.7208384078868249E-2"/>
          <c:w val="0.9752858294660316"/>
          <c:h val="0.7927263130660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rgbClr val="3434D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0.12481486562356305</c:v>
                </c:pt>
                <c:pt idx="1">
                  <c:v>0.21986333392298407</c:v>
                </c:pt>
                <c:pt idx="2">
                  <c:v>0.26301662529291181</c:v>
                </c:pt>
                <c:pt idx="3">
                  <c:v>0.25161435175827401</c:v>
                </c:pt>
                <c:pt idx="4">
                  <c:v>0.17240968858916339</c:v>
                </c:pt>
                <c:pt idx="5">
                  <c:v>9.2436371944139867E-2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D-4B43-B678-AB1E35A214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0.3677756599767712</c:v>
                </c:pt>
                <c:pt idx="1">
                  <c:v>0.32739630637761713</c:v>
                </c:pt>
                <c:pt idx="2">
                  <c:v>0.3421848735310839</c:v>
                </c:pt>
                <c:pt idx="3">
                  <c:v>0.34663383193552127</c:v>
                </c:pt>
                <c:pt idx="4">
                  <c:v>0.32027080552691434</c:v>
                </c:pt>
                <c:pt idx="5">
                  <c:v>0.27488569933807983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D-4B43-B678-AB1E35A2146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rgbClr val="BFBFBF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0.50740947439966577</c:v>
                </c:pt>
                <c:pt idx="1">
                  <c:v>0.45274035969939891</c:v>
                </c:pt>
                <c:pt idx="2">
                  <c:v>0.39479850117600446</c:v>
                </c:pt>
                <c:pt idx="3">
                  <c:v>0.40175181630620471</c:v>
                </c:pt>
                <c:pt idx="4">
                  <c:v>0.50731950588392238</c:v>
                </c:pt>
                <c:pt idx="5">
                  <c:v>0.6326779287177805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D-4B43-B678-AB1E35A2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10848"/>
        <c:axId val="163712384"/>
      </c:barChart>
      <c:catAx>
        <c:axId val="1637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712384"/>
        <c:crosses val="autoZero"/>
        <c:auto val="1"/>
        <c:lblAlgn val="ctr"/>
        <c:lblOffset val="100"/>
        <c:noMultiLvlLbl val="0"/>
      </c:catAx>
      <c:valAx>
        <c:axId val="163712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one"/>
        <c:crossAx val="16371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7E-2"/>
          <c:y val="3.7208384078868249E-2"/>
          <c:w val="0.9752858294660316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7.565054277564523E-2</c:v>
                </c:pt>
                <c:pt idx="1">
                  <c:v>7.9825797181512365E-2</c:v>
                </c:pt>
                <c:pt idx="2">
                  <c:v>5.4296083603018866E-2</c:v>
                </c:pt>
                <c:pt idx="3">
                  <c:v>9.0545431233299986E-2</c:v>
                </c:pt>
                <c:pt idx="4">
                  <c:v>7.858363788853677E-2</c:v>
                </c:pt>
                <c:pt idx="5">
                  <c:v>7.2899161823521103E-2</c:v>
                </c:pt>
                <c:pt idx="6">
                  <c:v>8.5754711483447599E-2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7-4D3E-885E-6A37B7AAEB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0.24271834825529626</c:v>
                </c:pt>
                <c:pt idx="1">
                  <c:v>0.36748226502271536</c:v>
                </c:pt>
                <c:pt idx="2">
                  <c:v>0.35075836306596792</c:v>
                </c:pt>
                <c:pt idx="3">
                  <c:v>0.38711265668259742</c:v>
                </c:pt>
                <c:pt idx="4">
                  <c:v>0.41745570245184238</c:v>
                </c:pt>
                <c:pt idx="5">
                  <c:v>0.44159807231125808</c:v>
                </c:pt>
                <c:pt idx="6">
                  <c:v>0.47991098096771279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7-4D3E-885E-6A37B7AAEB3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0%</c:formatCode>
                <c:ptCount val="7"/>
                <c:pt idx="0">
                  <c:v>0.68163110896905854</c:v>
                </c:pt>
                <c:pt idx="1">
                  <c:v>0.55269193779577264</c:v>
                </c:pt>
                <c:pt idx="2">
                  <c:v>0.59494555333101351</c:v>
                </c:pt>
                <c:pt idx="3">
                  <c:v>0.52234191208410274</c:v>
                </c:pt>
                <c:pt idx="4">
                  <c:v>0.50396065965962089</c:v>
                </c:pt>
                <c:pt idx="5">
                  <c:v>0.48550276586522101</c:v>
                </c:pt>
                <c:pt idx="6">
                  <c:v>0.43433430754883984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7-4D3E-885E-6A37B7AAE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247087488"/>
        <c:axId val="247089024"/>
      </c:barChart>
      <c:catAx>
        <c:axId val="2470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089024"/>
        <c:crosses val="autoZero"/>
        <c:auto val="1"/>
        <c:lblAlgn val="ctr"/>
        <c:lblOffset val="100"/>
        <c:noMultiLvlLbl val="0"/>
      </c:catAx>
      <c:valAx>
        <c:axId val="247089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470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93"/>
          <c:h val="6.5598313520413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08097179874401"/>
          <c:y val="3.3669627922894865E-2"/>
          <c:w val="0.73491902820125621"/>
          <c:h val="0.9391763112355814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4-49C3-9529-12DC734AE2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4-49C3-9529-12DC734AE2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4-49C3-9529-12DC734AE2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74-49C3-9529-12DC734AE2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74-49C3-9529-12DC734AE2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74-49C3-9529-12DC734AE2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74-49C3-9529-12DC734AE2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74-49C3-9529-12DC734AE2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74-49C3-9529-12DC734AE2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74-49C3-9529-12DC734AE2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8-481D-995B-1CB79CCD0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Dona de Casa</c:v>
                </c:pt>
                <c:pt idx="1">
                  <c:v>Aposentado</c:v>
                </c:pt>
                <c:pt idx="2">
                  <c:v>Desempregado</c:v>
                </c:pt>
                <c:pt idx="3">
                  <c:v>Empregado de empresa privada</c:v>
                </c:pt>
                <c:pt idx="4">
                  <c:v>Autônomo / trabalha conta própria</c:v>
                </c:pt>
                <c:pt idx="5">
                  <c:v>Servidor/funcionário público</c:v>
                </c:pt>
                <c:pt idx="6">
                  <c:v>Dono/Sócio de negócio próprio</c:v>
                </c:pt>
                <c:pt idx="7">
                  <c:v>Estudante</c:v>
                </c:pt>
                <c:pt idx="8">
                  <c:v>Empregada doméstica</c:v>
                </c:pt>
              </c:strCache>
            </c:strRef>
          </c:cat>
          <c:val>
            <c:numRef>
              <c:f>Planilha1!$B$2:$B$10</c:f>
              <c:numCache>
                <c:formatCode>###0.0</c:formatCode>
                <c:ptCount val="9"/>
                <c:pt idx="0">
                  <c:v>8.7794239663281246</c:v>
                </c:pt>
                <c:pt idx="1">
                  <c:v>8.523524916547677</c:v>
                </c:pt>
                <c:pt idx="2">
                  <c:v>8.5119605646629211</c:v>
                </c:pt>
                <c:pt idx="3">
                  <c:v>8.4433223276768761</c:v>
                </c:pt>
                <c:pt idx="4">
                  <c:v>8.4285832201103013</c:v>
                </c:pt>
                <c:pt idx="5">
                  <c:v>8.374813689307107</c:v>
                </c:pt>
                <c:pt idx="6">
                  <c:v>8.2551199144033625</c:v>
                </c:pt>
                <c:pt idx="7">
                  <c:v>8.1970704190090622</c:v>
                </c:pt>
                <c:pt idx="8">
                  <c:v>8.0690399930292553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8-481D-995B-1CB79CCD0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"/>
        <c:axId val="247291264"/>
        <c:axId val="247293056"/>
      </c:barChart>
      <c:catAx>
        <c:axId val="247291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293056"/>
        <c:crosses val="autoZero"/>
        <c:auto val="1"/>
        <c:lblAlgn val="ctr"/>
        <c:lblOffset val="100"/>
        <c:noMultiLvlLbl val="0"/>
      </c:catAx>
      <c:valAx>
        <c:axId val="247293056"/>
        <c:scaling>
          <c:orientation val="minMax"/>
          <c:max val="1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one"/>
        <c:crossAx val="2472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1 Salário Mínimo</c:v>
                </c:pt>
                <c:pt idx="1">
                  <c:v>De 1 a 2 Salários Mínimos</c:v>
                </c:pt>
                <c:pt idx="2">
                  <c:v>De 2 a 3 Salários Mínimos</c:v>
                </c:pt>
                <c:pt idx="3">
                  <c:v>De 3 a 5 Salários Mínimos</c:v>
                </c:pt>
                <c:pt idx="4">
                  <c:v>De 5 a 10 Salários Mínimos </c:v>
                </c:pt>
                <c:pt idx="5">
                  <c:v>De 10 a 15 Salários Mínimos </c:v>
                </c:pt>
                <c:pt idx="6">
                  <c:v>Acima de 15 Salários Mínimos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8.6519765450251978</c:v>
                </c:pt>
                <c:pt idx="1">
                  <c:v>8.5946304704612277</c:v>
                </c:pt>
                <c:pt idx="2">
                  <c:v>8.479858019441636</c:v>
                </c:pt>
                <c:pt idx="3">
                  <c:v>8.5053401803547555</c:v>
                </c:pt>
                <c:pt idx="4">
                  <c:v>8.5107183865365457</c:v>
                </c:pt>
                <c:pt idx="5">
                  <c:v>8.1766901544417241</c:v>
                </c:pt>
                <c:pt idx="6">
                  <c:v>8.2377947710110977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B59-A336-674236C2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27"/>
        <c:axId val="246912512"/>
        <c:axId val="246914048"/>
      </c:barChart>
      <c:catAx>
        <c:axId val="2469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914048"/>
        <c:crosses val="autoZero"/>
        <c:auto val="1"/>
        <c:lblAlgn val="ctr"/>
        <c:lblOffset val="100"/>
        <c:noMultiLvlLbl val="0"/>
      </c:catAx>
      <c:valAx>
        <c:axId val="246914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91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Escola</c:v>
                </c:pt>
                <c:pt idx="1">
                  <c:v>Pronto-socorro</c:v>
                </c:pt>
                <c:pt idx="2">
                  <c:v>Banco</c:v>
                </c:pt>
                <c:pt idx="3">
                  <c:v>Escritório de contabilidade</c:v>
                </c:pt>
                <c:pt idx="4">
                  <c:v>Sindicato</c:v>
                </c:pt>
                <c:pt idx="5">
                  <c:v>Repartição pública</c:v>
                </c:pt>
                <c:pt idx="6">
                  <c:v>Outro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8.5980346905924048</c:v>
                </c:pt>
                <c:pt idx="1">
                  <c:v>8.5926224482127331</c:v>
                </c:pt>
                <c:pt idx="2">
                  <c:v>8.3969888810870188</c:v>
                </c:pt>
                <c:pt idx="3">
                  <c:v>8.3625008228443551</c:v>
                </c:pt>
                <c:pt idx="4">
                  <c:v>8.1622266405693242</c:v>
                </c:pt>
                <c:pt idx="5">
                  <c:v>8.1247619378337177</c:v>
                </c:pt>
                <c:pt idx="6">
                  <c:v>8.3889194423825764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247654272"/>
        <c:axId val="247655808"/>
      </c:barChart>
      <c:catAx>
        <c:axId val="2476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655808"/>
        <c:crosses val="autoZero"/>
        <c:auto val="1"/>
        <c:lblAlgn val="ctr"/>
        <c:lblOffset val="100"/>
        <c:noMultiLvlLbl val="0"/>
      </c:catAx>
      <c:valAx>
        <c:axId val="247655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65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3163293465938E-2"/>
          <c:y val="1.9704987089117131E-2"/>
          <c:w val="0.94394275146286366"/>
          <c:h val="0.871456117744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8.7000000000000011</c:v>
                </c:pt>
                <c:pt idx="1">
                  <c:v>8.4</c:v>
                </c:pt>
                <c:pt idx="2">
                  <c:v>8.6</c:v>
                </c:pt>
                <c:pt idx="3">
                  <c:v>8.8000000000000007</c:v>
                </c:pt>
                <c:pt idx="4">
                  <c:v>8.9</c:v>
                </c:pt>
                <c:pt idx="5">
                  <c:v>8.8000000000000007</c:v>
                </c:pt>
                <c:pt idx="6">
                  <c:v>8.5</c:v>
                </c:pt>
                <c:pt idx="7" formatCode="0.0">
                  <c:v>8.5</c:v>
                </c:pt>
                <c:pt idx="8" formatCode="0.0">
                  <c:v>8.4</c:v>
                </c:pt>
                <c:pt idx="9" formatCode="0.0">
                  <c:v>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9-44E5-A1CE-17BD708E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726464"/>
        <c:axId val="247728000"/>
      </c:barChart>
      <c:catAx>
        <c:axId val="2477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728000"/>
        <c:crosses val="autoZero"/>
        <c:auto val="1"/>
        <c:lblAlgn val="ctr"/>
        <c:lblOffset val="100"/>
        <c:noMultiLvlLbl val="0"/>
      </c:catAx>
      <c:valAx>
        <c:axId val="247728000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76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7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81994227606165E-2"/>
          <c:y val="8.3985377286121647E-3"/>
          <c:w val="0.97703601154478781"/>
          <c:h val="0.747016204548701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96-4547-80AC-F1682C53AE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 contribuição do SEBRAE para o Brasil é importante</c:v>
                </c:pt>
                <c:pt idx="1">
                  <c:v>O SEBRAE transmite credibilidade</c:v>
                </c:pt>
                <c:pt idx="2">
                  <c:v>O SEBRAE é uma instituição ética</c:v>
                </c:pt>
                <c:pt idx="3">
                  <c:v>O SEBRAE é uma empresa de consultoria</c:v>
                </c:pt>
                <c:pt idx="4">
                  <c:v>O SEBRAE é uma instituição social e ambientalmente responsável</c:v>
                </c:pt>
                <c:pt idx="5">
                  <c:v>O SEBRAE é uma organização transparente</c:v>
                </c:pt>
                <c:pt idx="6">
                  <c:v>Os produtos e serviços são bem divulgados</c:v>
                </c:pt>
                <c:pt idx="7">
                  <c:v>O SEBRAE é um órgão de governo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0.96381095598656341</c:v>
                </c:pt>
                <c:pt idx="1">
                  <c:v>0.9400618574746431</c:v>
                </c:pt>
                <c:pt idx="2">
                  <c:v>0.9022078112589057</c:v>
                </c:pt>
                <c:pt idx="3">
                  <c:v>0.83673943605255696</c:v>
                </c:pt>
                <c:pt idx="4">
                  <c:v>0.81698874800367771</c:v>
                </c:pt>
                <c:pt idx="5">
                  <c:v>0.77621755547892524</c:v>
                </c:pt>
                <c:pt idx="6">
                  <c:v>0.68072474491689361</c:v>
                </c:pt>
                <c:pt idx="7">
                  <c:v>0.51821413836876162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247866880"/>
        <c:axId val="247868416"/>
      </c:barChart>
      <c:catAx>
        <c:axId val="2478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868416"/>
        <c:crosses val="autoZero"/>
        <c:auto val="1"/>
        <c:lblAlgn val="ctr"/>
        <c:lblOffset val="100"/>
        <c:noMultiLvlLbl val="0"/>
      </c:catAx>
      <c:valAx>
        <c:axId val="24786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72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2478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22D-428D-BA67-74E6A166344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0.96381095598656341</c:v>
                </c:pt>
                <c:pt idx="1">
                  <c:v>2.7696125877475091E-2</c:v>
                </c:pt>
                <c:pt idx="2">
                  <c:v>8.4929181359615306E-3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48178560"/>
        <c:axId val="248180096"/>
      </c:barChart>
      <c:catAx>
        <c:axId val="2481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180096"/>
        <c:crosses val="autoZero"/>
        <c:auto val="1"/>
        <c:lblAlgn val="ctr"/>
        <c:lblOffset val="100"/>
        <c:noMultiLvlLbl val="0"/>
      </c:catAx>
      <c:valAx>
        <c:axId val="24818009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4817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0.95237206870906976</c:v>
                </c:pt>
                <c:pt idx="1">
                  <c:v>0.97498012091449682</c:v>
                </c:pt>
                <c:pt idx="2">
                  <c:v>0.97071923591189013</c:v>
                </c:pt>
                <c:pt idx="3">
                  <c:v>0.96094512308331481</c:v>
                </c:pt>
                <c:pt idx="4">
                  <c:v>0.95849468342369493</c:v>
                </c:pt>
                <c:pt idx="5">
                  <c:v>0.9555047353951126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0-4048-9BFC-FA64EF466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093696"/>
        <c:axId val="248099584"/>
      </c:barChart>
      <c:catAx>
        <c:axId val="24809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99584"/>
        <c:crosses val="autoZero"/>
        <c:auto val="1"/>
        <c:lblAlgn val="ctr"/>
        <c:lblOffset val="100"/>
        <c:noMultiLvlLbl val="0"/>
      </c:catAx>
      <c:valAx>
        <c:axId val="24809958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0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0.95962459832338232</c:v>
                </c:pt>
                <c:pt idx="1">
                  <c:v>0.95564862524578242</c:v>
                </c:pt>
                <c:pt idx="2">
                  <c:v>0.95087716518526055</c:v>
                </c:pt>
                <c:pt idx="3">
                  <c:v>0.96292804047076397</c:v>
                </c:pt>
                <c:pt idx="4">
                  <c:v>0.95910248001664233</c:v>
                </c:pt>
                <c:pt idx="5">
                  <c:v>0.97512897927899256</c:v>
                </c:pt>
                <c:pt idx="6">
                  <c:v>0.95229564119317711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2-4E51-9966-640B92659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238464"/>
        <c:axId val="248240000"/>
      </c:barChart>
      <c:catAx>
        <c:axId val="248238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240000"/>
        <c:crosses val="autoZero"/>
        <c:auto val="1"/>
        <c:lblAlgn val="ctr"/>
        <c:lblOffset val="100"/>
        <c:noMultiLvlLbl val="0"/>
      </c:catAx>
      <c:valAx>
        <c:axId val="24824000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23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0.96092967264886642</c:v>
                </c:pt>
                <c:pt idx="1">
                  <c:v>0.97560183957442304</c:v>
                </c:pt>
                <c:pt idx="2">
                  <c:v>0.9816450335407102</c:v>
                </c:pt>
                <c:pt idx="3">
                  <c:v>0.97748665076943009</c:v>
                </c:pt>
                <c:pt idx="4">
                  <c:v>0.95969728066912463</c:v>
                </c:pt>
                <c:pt idx="5">
                  <c:v>0.95540055383126443</c:v>
                </c:pt>
                <c:pt idx="6">
                  <c:v>0.9692263015855952</c:v>
                </c:pt>
                <c:pt idx="7">
                  <c:v>0.96643543269897647</c:v>
                </c:pt>
                <c:pt idx="8">
                  <c:v>0.97980528033651126</c:v>
                </c:pt>
                <c:pt idx="9">
                  <c:v>0.97602590826183167</c:v>
                </c:pt>
                <c:pt idx="10">
                  <c:v>0.96766763714261339</c:v>
                </c:pt>
                <c:pt idx="11">
                  <c:v>0.96375203058477243</c:v>
                </c:pt>
                <c:pt idx="12">
                  <c:v>0.96507353172583354</c:v>
                </c:pt>
                <c:pt idx="13">
                  <c:v>0.96720647541813531</c:v>
                </c:pt>
                <c:pt idx="14">
                  <c:v>0.96614182702177409</c:v>
                </c:pt>
                <c:pt idx="15">
                  <c:v>0.98280935207350162</c:v>
                </c:pt>
                <c:pt idx="16">
                  <c:v>0.96325538732013072</c:v>
                </c:pt>
                <c:pt idx="17">
                  <c:v>0.96042737270808731</c:v>
                </c:pt>
                <c:pt idx="18">
                  <c:v>0.92947131573717567</c:v>
                </c:pt>
                <c:pt idx="19">
                  <c:v>0.98403768794880453</c:v>
                </c:pt>
                <c:pt idx="20">
                  <c:v>0.96146394759642329</c:v>
                </c:pt>
                <c:pt idx="21">
                  <c:v>0.95651133016206757</c:v>
                </c:pt>
                <c:pt idx="22">
                  <c:v>0.95788610248477091</c:v>
                </c:pt>
                <c:pt idx="23">
                  <c:v>0.95652867353143489</c:v>
                </c:pt>
                <c:pt idx="24">
                  <c:v>0.95858387414265056</c:v>
                </c:pt>
                <c:pt idx="25">
                  <c:v>0.96901258160426018</c:v>
                </c:pt>
                <c:pt idx="26">
                  <c:v>0.95829675069491038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7-4342-B19C-BCAB895A9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8044928"/>
        <c:axId val="248050816"/>
      </c:barChart>
      <c:catAx>
        <c:axId val="24804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8050816"/>
        <c:crosses val="autoZero"/>
        <c:auto val="1"/>
        <c:lblAlgn val="ctr"/>
        <c:lblOffset val="100"/>
        <c:noMultiLvlLbl val="0"/>
      </c:catAx>
      <c:valAx>
        <c:axId val="24805081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480449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7E-2"/>
          <c:y val="3.7208384078868249E-2"/>
          <c:w val="0.9752858294660316"/>
          <c:h val="0.7504950221528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4.3374084121951664E-2</c:v>
                </c:pt>
                <c:pt idx="1">
                  <c:v>5.8872013072094297E-2</c:v>
                </c:pt>
                <c:pt idx="2">
                  <c:v>8.7980548589349339E-2</c:v>
                </c:pt>
                <c:pt idx="3">
                  <c:v>0.11922496027617434</c:v>
                </c:pt>
                <c:pt idx="4">
                  <c:v>0.20489300035683949</c:v>
                </c:pt>
                <c:pt idx="5">
                  <c:v>0.24979192872031053</c:v>
                </c:pt>
                <c:pt idx="6">
                  <c:v>0.29904249911886865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8-4CB0-A330-08E4327B3D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rgbClr val="F79646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0.17150860938433499</c:v>
                </c:pt>
                <c:pt idx="1">
                  <c:v>0.25316865271847055</c:v>
                </c:pt>
                <c:pt idx="2">
                  <c:v>0.3158162920164439</c:v>
                </c:pt>
                <c:pt idx="3">
                  <c:v>0.29114336456181689</c:v>
                </c:pt>
                <c:pt idx="4">
                  <c:v>0.37457239143265847</c:v>
                </c:pt>
                <c:pt idx="5">
                  <c:v>0.34132894838985245</c:v>
                </c:pt>
                <c:pt idx="6">
                  <c:v>0.39283239616516924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8-4CB0-A330-08E4327B3D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rgbClr val="BFBFBF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0.78511730649371325</c:v>
                </c:pt>
                <c:pt idx="1">
                  <c:v>0.68795933420943522</c:v>
                </c:pt>
                <c:pt idx="2">
                  <c:v>0.59620315939420676</c:v>
                </c:pt>
                <c:pt idx="3">
                  <c:v>0.58963167516200887</c:v>
                </c:pt>
                <c:pt idx="4">
                  <c:v>0.4205346082105022</c:v>
                </c:pt>
                <c:pt idx="5">
                  <c:v>0.4088791228898373</c:v>
                </c:pt>
                <c:pt idx="6">
                  <c:v>0.30812510471596238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8-4CB0-A330-08E4327B3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66848"/>
        <c:axId val="215968384"/>
      </c:barChart>
      <c:catAx>
        <c:axId val="2159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968384"/>
        <c:crosses val="autoZero"/>
        <c:auto val="1"/>
        <c:lblAlgn val="ctr"/>
        <c:lblOffset val="100"/>
        <c:noMultiLvlLbl val="0"/>
      </c:catAx>
      <c:valAx>
        <c:axId val="21596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one"/>
        <c:crossAx val="2159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60-41E0-BA7E-90202D26CA2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60-41E0-BA7E-90202D26CA2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60-41E0-BA7E-90202D26CA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0.9400618574746431</c:v>
                </c:pt>
                <c:pt idx="1">
                  <c:v>4.1368808660432216E-2</c:v>
                </c:pt>
                <c:pt idx="2">
                  <c:v>1.8569333864924778E-2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60-41E0-BA7E-90202D26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48356864"/>
        <c:axId val="248358400"/>
      </c:barChart>
      <c:catAx>
        <c:axId val="2483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358400"/>
        <c:crosses val="autoZero"/>
        <c:auto val="1"/>
        <c:lblAlgn val="ctr"/>
        <c:lblOffset val="100"/>
        <c:noMultiLvlLbl val="0"/>
      </c:catAx>
      <c:valAx>
        <c:axId val="2483584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4835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0.92821113276773148</c:v>
                </c:pt>
                <c:pt idx="1">
                  <c:v>0.95721911507048829</c:v>
                </c:pt>
                <c:pt idx="2">
                  <c:v>0.95535181825600601</c:v>
                </c:pt>
                <c:pt idx="3">
                  <c:v>0.94858198681846628</c:v>
                </c:pt>
                <c:pt idx="4">
                  <c:v>0.93235910495198748</c:v>
                </c:pt>
                <c:pt idx="5">
                  <c:v>0.89917476267379381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3-4852-9D36-5FE0F8E41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583296"/>
        <c:axId val="248584832"/>
      </c:barChart>
      <c:catAx>
        <c:axId val="24858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584832"/>
        <c:crosses val="autoZero"/>
        <c:auto val="1"/>
        <c:lblAlgn val="ctr"/>
        <c:lblOffset val="100"/>
        <c:noMultiLvlLbl val="0"/>
      </c:catAx>
      <c:valAx>
        <c:axId val="24858483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5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0.88264909956282289</c:v>
                </c:pt>
                <c:pt idx="1">
                  <c:v>0.86079319390990827</c:v>
                </c:pt>
                <c:pt idx="2">
                  <c:v>0.9142610032568449</c:v>
                </c:pt>
                <c:pt idx="3">
                  <c:v>0.93579833241495192</c:v>
                </c:pt>
                <c:pt idx="4">
                  <c:v>0.94830474171887447</c:v>
                </c:pt>
                <c:pt idx="5">
                  <c:v>0.9586063314210187</c:v>
                </c:pt>
                <c:pt idx="6">
                  <c:v>0.93645846519863096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B-43E8-9B49-F626CA16B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645888"/>
        <c:axId val="248651776"/>
      </c:barChart>
      <c:catAx>
        <c:axId val="248645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651776"/>
        <c:crosses val="autoZero"/>
        <c:auto val="1"/>
        <c:lblAlgn val="ctr"/>
        <c:lblOffset val="100"/>
        <c:noMultiLvlLbl val="0"/>
      </c:catAx>
      <c:valAx>
        <c:axId val="248651776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6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0.94294307450257353</c:v>
                </c:pt>
                <c:pt idx="1">
                  <c:v>0.94825299282302722</c:v>
                </c:pt>
                <c:pt idx="2">
                  <c:v>0.96494039788220787</c:v>
                </c:pt>
                <c:pt idx="3">
                  <c:v>0.9367399511093234</c:v>
                </c:pt>
                <c:pt idx="4">
                  <c:v>0.94044818324496948</c:v>
                </c:pt>
                <c:pt idx="5">
                  <c:v>0.9312721486038168</c:v>
                </c:pt>
                <c:pt idx="6">
                  <c:v>0.94146314448690238</c:v>
                </c:pt>
                <c:pt idx="7">
                  <c:v>0.92221338488253046</c:v>
                </c:pt>
                <c:pt idx="8">
                  <c:v>0.95326202864906007</c:v>
                </c:pt>
                <c:pt idx="9">
                  <c:v>0.93604146890099571</c:v>
                </c:pt>
                <c:pt idx="10">
                  <c:v>0.96992388609222202</c:v>
                </c:pt>
                <c:pt idx="11">
                  <c:v>0.93538342650766237</c:v>
                </c:pt>
                <c:pt idx="12">
                  <c:v>0.94588650765110127</c:v>
                </c:pt>
                <c:pt idx="13">
                  <c:v>0.94882014432804518</c:v>
                </c:pt>
                <c:pt idx="14">
                  <c:v>0.94892388852511944</c:v>
                </c:pt>
                <c:pt idx="15">
                  <c:v>0.98723242264998967</c:v>
                </c:pt>
                <c:pt idx="16">
                  <c:v>0.92536920239179643</c:v>
                </c:pt>
                <c:pt idx="17">
                  <c:v>0.93966639630016635</c:v>
                </c:pt>
                <c:pt idx="18">
                  <c:v>0.87639749757718144</c:v>
                </c:pt>
                <c:pt idx="19">
                  <c:v>0.95607907984469742</c:v>
                </c:pt>
                <c:pt idx="20">
                  <c:v>0.8998615574578126</c:v>
                </c:pt>
                <c:pt idx="21">
                  <c:v>0.93830604448793076</c:v>
                </c:pt>
                <c:pt idx="22">
                  <c:v>0.94748614504158724</c:v>
                </c:pt>
                <c:pt idx="23">
                  <c:v>0.92835815287693779</c:v>
                </c:pt>
                <c:pt idx="24">
                  <c:v>0.93409042414471666</c:v>
                </c:pt>
                <c:pt idx="25">
                  <c:v>0.9398971291205136</c:v>
                </c:pt>
                <c:pt idx="26">
                  <c:v>0.93416083580945086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3-456D-866A-A7BEC2FF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8796672"/>
        <c:axId val="248798208"/>
      </c:barChart>
      <c:catAx>
        <c:axId val="24879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8798208"/>
        <c:crosses val="autoZero"/>
        <c:auto val="1"/>
        <c:lblAlgn val="ctr"/>
        <c:lblOffset val="100"/>
        <c:noMultiLvlLbl val="0"/>
      </c:catAx>
      <c:valAx>
        <c:axId val="248798208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487966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7D-4684-8D11-6FCAF52DDB2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7D-4684-8D11-6FCAF52DD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7D-4684-8D11-6FCAF52DD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0.9022078112589057</c:v>
                </c:pt>
                <c:pt idx="1">
                  <c:v>4.8053903426455907E-2</c:v>
                </c:pt>
                <c:pt idx="2">
                  <c:v>4.9738285314638551E-2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7D-4684-8D11-6FCAF52DD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48764288"/>
        <c:axId val="248765824"/>
      </c:barChart>
      <c:catAx>
        <c:axId val="248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765824"/>
        <c:crosses val="autoZero"/>
        <c:auto val="1"/>
        <c:lblAlgn val="ctr"/>
        <c:lblOffset val="100"/>
        <c:noMultiLvlLbl val="0"/>
      </c:catAx>
      <c:valAx>
        <c:axId val="2487658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487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0.90857102183915939</c:v>
                </c:pt>
                <c:pt idx="1">
                  <c:v>0.93701767378014322</c:v>
                </c:pt>
                <c:pt idx="2">
                  <c:v>0.91604531672745315</c:v>
                </c:pt>
                <c:pt idx="3">
                  <c:v>0.90435155068581619</c:v>
                </c:pt>
                <c:pt idx="4">
                  <c:v>0.88483205177279267</c:v>
                </c:pt>
                <c:pt idx="5">
                  <c:v>0.83893136695569193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9-4031-ACF2-D91C3D6C3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904704"/>
        <c:axId val="248910592"/>
      </c:barChart>
      <c:catAx>
        <c:axId val="248904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910592"/>
        <c:crosses val="autoZero"/>
        <c:auto val="1"/>
        <c:lblAlgn val="ctr"/>
        <c:lblOffset val="100"/>
        <c:noMultiLvlLbl val="0"/>
      </c:catAx>
      <c:valAx>
        <c:axId val="24891059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9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0.8109860260275048</c:v>
                </c:pt>
                <c:pt idx="1">
                  <c:v>0.81646128492929859</c:v>
                </c:pt>
                <c:pt idx="2">
                  <c:v>0.86415443596920494</c:v>
                </c:pt>
                <c:pt idx="3">
                  <c:v>0.89631553641452111</c:v>
                </c:pt>
                <c:pt idx="4">
                  <c:v>0.92606707393973631</c:v>
                </c:pt>
                <c:pt idx="5">
                  <c:v>0.92311264548085792</c:v>
                </c:pt>
                <c:pt idx="6">
                  <c:v>0.89628724929909454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C-4647-BBF9-7B770F6D8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8983936"/>
        <c:axId val="248985472"/>
      </c:barChart>
      <c:catAx>
        <c:axId val="248983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985472"/>
        <c:crosses val="autoZero"/>
        <c:auto val="1"/>
        <c:lblAlgn val="ctr"/>
        <c:lblOffset val="100"/>
        <c:noMultiLvlLbl val="0"/>
      </c:catAx>
      <c:valAx>
        <c:axId val="24898547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89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0.90891463270616113</c:v>
                </c:pt>
                <c:pt idx="1">
                  <c:v>0.9202400785151037</c:v>
                </c:pt>
                <c:pt idx="2">
                  <c:v>0.92344267899993759</c:v>
                </c:pt>
                <c:pt idx="3">
                  <c:v>0.91454751861929995</c:v>
                </c:pt>
                <c:pt idx="4">
                  <c:v>0.89744315424078258</c:v>
                </c:pt>
                <c:pt idx="5">
                  <c:v>0.90169345693788661</c:v>
                </c:pt>
                <c:pt idx="6">
                  <c:v>0.88264659577072224</c:v>
                </c:pt>
                <c:pt idx="7">
                  <c:v>0.85823338653294767</c:v>
                </c:pt>
                <c:pt idx="8">
                  <c:v>0.911691170121115</c:v>
                </c:pt>
                <c:pt idx="9">
                  <c:v>0.92649038881101931</c:v>
                </c:pt>
                <c:pt idx="10">
                  <c:v>0.90670576214964782</c:v>
                </c:pt>
                <c:pt idx="11">
                  <c:v>0.8838688643324335</c:v>
                </c:pt>
                <c:pt idx="12">
                  <c:v>0.88914201167292806</c:v>
                </c:pt>
                <c:pt idx="13">
                  <c:v>0.93031077619355873</c:v>
                </c:pt>
                <c:pt idx="14">
                  <c:v>0.8976832246844697</c:v>
                </c:pt>
                <c:pt idx="15">
                  <c:v>0.92553338946276131</c:v>
                </c:pt>
                <c:pt idx="16">
                  <c:v>0.9083284270144496</c:v>
                </c:pt>
                <c:pt idx="17">
                  <c:v>0.90418145876402578</c:v>
                </c:pt>
                <c:pt idx="18">
                  <c:v>0.83738085292595787</c:v>
                </c:pt>
                <c:pt idx="19">
                  <c:v>0.92022245121479662</c:v>
                </c:pt>
                <c:pt idx="20">
                  <c:v>0.89576731675071608</c:v>
                </c:pt>
                <c:pt idx="21">
                  <c:v>0.90549437395259769</c:v>
                </c:pt>
                <c:pt idx="22">
                  <c:v>0.89004962350950612</c:v>
                </c:pt>
                <c:pt idx="23">
                  <c:v>0.88458049591035348</c:v>
                </c:pt>
                <c:pt idx="24">
                  <c:v>0.89306193744421292</c:v>
                </c:pt>
                <c:pt idx="25">
                  <c:v>0.92105245278714609</c:v>
                </c:pt>
                <c:pt idx="26">
                  <c:v>0.89600690117895132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6-450F-8CC2-7A887356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9032064"/>
        <c:axId val="249181312"/>
      </c:barChart>
      <c:catAx>
        <c:axId val="24903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49181312"/>
        <c:crosses val="autoZero"/>
        <c:auto val="1"/>
        <c:lblAlgn val="ctr"/>
        <c:lblOffset val="100"/>
        <c:noMultiLvlLbl val="0"/>
      </c:catAx>
      <c:valAx>
        <c:axId val="24918131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490320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1C-449D-A9E2-028742DCEBB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1C-449D-A9E2-028742DCEBB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1C-449D-A9E2-028742DCEB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0.83673943605255696</c:v>
                </c:pt>
                <c:pt idx="1">
                  <c:v>0.12809463269766638</c:v>
                </c:pt>
                <c:pt idx="2">
                  <c:v>3.5165931249776745E-2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1C-449D-A9E2-028742DCE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49315328"/>
        <c:axId val="249316864"/>
      </c:barChart>
      <c:catAx>
        <c:axId val="2493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316864"/>
        <c:crosses val="autoZero"/>
        <c:auto val="1"/>
        <c:lblAlgn val="ctr"/>
        <c:lblOffset val="100"/>
        <c:noMultiLvlLbl val="0"/>
      </c:catAx>
      <c:valAx>
        <c:axId val="24931686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493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0.78305351411389212</c:v>
                </c:pt>
                <c:pt idx="1">
                  <c:v>0.85248060909270318</c:v>
                </c:pt>
                <c:pt idx="2">
                  <c:v>0.84120545881050801</c:v>
                </c:pt>
                <c:pt idx="3">
                  <c:v>0.86719701526011039</c:v>
                </c:pt>
                <c:pt idx="4">
                  <c:v>0.86637818238772235</c:v>
                </c:pt>
                <c:pt idx="5">
                  <c:v>0.78037748142872176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C-49DA-BD6A-B51C38F7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9394304"/>
        <c:axId val="249395840"/>
      </c:barChart>
      <c:catAx>
        <c:axId val="24939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395840"/>
        <c:crosses val="autoZero"/>
        <c:auto val="1"/>
        <c:lblAlgn val="ctr"/>
        <c:lblOffset val="100"/>
        <c:noMultiLvlLbl val="0"/>
      </c:catAx>
      <c:valAx>
        <c:axId val="24939584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939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09636801343191E-2"/>
          <c:y val="7.55868395575095E-2"/>
          <c:w val="0.97038072639731354"/>
          <c:h val="0.70277376587786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Planilha1!$B$2:$E$2</c:f>
              <c:numCache>
                <c:formatCode>0.0%</c:formatCode>
                <c:ptCount val="4"/>
                <c:pt idx="0">
                  <c:v>0.29100000000000004</c:v>
                </c:pt>
                <c:pt idx="1">
                  <c:v>0.14600000000000002</c:v>
                </c:pt>
                <c:pt idx="2">
                  <c:v>0.191</c:v>
                </c:pt>
                <c:pt idx="3">
                  <c:v>0.20046914021463674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F-4BF5-9DF0-D886F7F2653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Planilha1!$B$3:$E$3</c:f>
              <c:numCache>
                <c:formatCode>0.0%</c:formatCode>
                <c:ptCount val="4"/>
                <c:pt idx="0">
                  <c:v>0.10800000000000001</c:v>
                </c:pt>
                <c:pt idx="1">
                  <c:v>0.23200000000000001</c:v>
                </c:pt>
                <c:pt idx="2">
                  <c:v>0.192</c:v>
                </c:pt>
                <c:pt idx="3">
                  <c:v>0.3306571322428204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F-4BF5-9DF0-D886F7F2653C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Planilha1!$B$4:$E$4</c:f>
              <c:numCache>
                <c:formatCode>0.0%</c:formatCode>
                <c:ptCount val="4"/>
                <c:pt idx="0">
                  <c:v>0.60100000000000009</c:v>
                </c:pt>
                <c:pt idx="1">
                  <c:v>0.62200000000000011</c:v>
                </c:pt>
                <c:pt idx="2">
                  <c:v>0.6170000000000001</c:v>
                </c:pt>
                <c:pt idx="3">
                  <c:v>0.46887372754254292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8-4783-851B-843E1CA0F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462080"/>
        <c:axId val="216463616"/>
      </c:barChart>
      <c:catAx>
        <c:axId val="2164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463616"/>
        <c:crosses val="autoZero"/>
        <c:auto val="1"/>
        <c:lblAlgn val="ctr"/>
        <c:lblOffset val="100"/>
        <c:noMultiLvlLbl val="0"/>
      </c:catAx>
      <c:valAx>
        <c:axId val="216463616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16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164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0.71301550663152025</c:v>
                </c:pt>
                <c:pt idx="1">
                  <c:v>0.83286216178753125</c:v>
                </c:pt>
                <c:pt idx="2">
                  <c:v>0.78989203679507114</c:v>
                </c:pt>
                <c:pt idx="3">
                  <c:v>0.81298295334167858</c:v>
                </c:pt>
                <c:pt idx="4">
                  <c:v>0.81614516442188312</c:v>
                </c:pt>
                <c:pt idx="5">
                  <c:v>0.85862764565883776</c:v>
                </c:pt>
                <c:pt idx="6">
                  <c:v>0.8723317723202737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5-4016-837B-E8E82D906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9260288"/>
        <c:axId val="249262080"/>
      </c:barChart>
      <c:catAx>
        <c:axId val="24926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262080"/>
        <c:crosses val="autoZero"/>
        <c:auto val="1"/>
        <c:lblAlgn val="ctr"/>
        <c:lblOffset val="100"/>
        <c:noMultiLvlLbl val="0"/>
      </c:catAx>
      <c:valAx>
        <c:axId val="24926208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92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0.84847676770755143</c:v>
                </c:pt>
                <c:pt idx="1">
                  <c:v>0.8833723793532382</c:v>
                </c:pt>
                <c:pt idx="2">
                  <c:v>0.84869299888336669</c:v>
                </c:pt>
                <c:pt idx="3">
                  <c:v>0.91896486369403119</c:v>
                </c:pt>
                <c:pt idx="4">
                  <c:v>0.83866877974532272</c:v>
                </c:pt>
                <c:pt idx="5">
                  <c:v>0.84475519631842511</c:v>
                </c:pt>
                <c:pt idx="6">
                  <c:v>0.83525690367845595</c:v>
                </c:pt>
                <c:pt idx="7">
                  <c:v>0.86070018442539475</c:v>
                </c:pt>
                <c:pt idx="8">
                  <c:v>0.87284883490920628</c:v>
                </c:pt>
                <c:pt idx="9">
                  <c:v>0.88472564416123523</c:v>
                </c:pt>
                <c:pt idx="10">
                  <c:v>0.86901312844449807</c:v>
                </c:pt>
                <c:pt idx="11">
                  <c:v>0.85715310080418639</c:v>
                </c:pt>
                <c:pt idx="12">
                  <c:v>0.85113548625331514</c:v>
                </c:pt>
                <c:pt idx="13">
                  <c:v>0.86654881847505572</c:v>
                </c:pt>
                <c:pt idx="14">
                  <c:v>0.86232625791749073</c:v>
                </c:pt>
                <c:pt idx="15">
                  <c:v>0.86477912120028799</c:v>
                </c:pt>
                <c:pt idx="16">
                  <c:v>0.84590055631715955</c:v>
                </c:pt>
                <c:pt idx="17">
                  <c:v>0.84186670035960931</c:v>
                </c:pt>
                <c:pt idx="18">
                  <c:v>0.76562938423801397</c:v>
                </c:pt>
                <c:pt idx="19">
                  <c:v>0.88508419455201248</c:v>
                </c:pt>
                <c:pt idx="20">
                  <c:v>0.84621000344235231</c:v>
                </c:pt>
                <c:pt idx="21">
                  <c:v>0.88870470797639245</c:v>
                </c:pt>
                <c:pt idx="22">
                  <c:v>0.83061469296017221</c:v>
                </c:pt>
                <c:pt idx="23">
                  <c:v>0.8430798061874929</c:v>
                </c:pt>
                <c:pt idx="24">
                  <c:v>0.84986893054889001</c:v>
                </c:pt>
                <c:pt idx="25">
                  <c:v>0.80497712771620233</c:v>
                </c:pt>
                <c:pt idx="26">
                  <c:v>0.88300105434678444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8-4578-B978-A4AAFEBAB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64733056"/>
        <c:axId val="264734592"/>
      </c:barChart>
      <c:catAx>
        <c:axId val="26473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64734592"/>
        <c:crosses val="autoZero"/>
        <c:auto val="1"/>
        <c:lblAlgn val="ctr"/>
        <c:lblOffset val="100"/>
        <c:noMultiLvlLbl val="0"/>
      </c:catAx>
      <c:valAx>
        <c:axId val="26473459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647330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80-490C-89F6-18983FD730A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80-490C-89F6-18983FD730A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80-490C-89F6-18983FD73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0.81698874800367771</c:v>
                </c:pt>
                <c:pt idx="1">
                  <c:v>0.11088425327793108</c:v>
                </c:pt>
                <c:pt idx="2">
                  <c:v>7.2126998718391191E-2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0-490C-89F6-18983FD73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64696576"/>
        <c:axId val="264698112"/>
      </c:barChart>
      <c:catAx>
        <c:axId val="2646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698112"/>
        <c:crosses val="autoZero"/>
        <c:auto val="1"/>
        <c:lblAlgn val="ctr"/>
        <c:lblOffset val="100"/>
        <c:noMultiLvlLbl val="0"/>
      </c:catAx>
      <c:valAx>
        <c:axId val="2646981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646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0.80992181392291474</c:v>
                </c:pt>
                <c:pt idx="1">
                  <c:v>0.84667348656776964</c:v>
                </c:pt>
                <c:pt idx="2">
                  <c:v>0.80195246112555651</c:v>
                </c:pt>
                <c:pt idx="3">
                  <c:v>0.8125620660817815</c:v>
                </c:pt>
                <c:pt idx="4">
                  <c:v>0.82412247111268844</c:v>
                </c:pt>
                <c:pt idx="5">
                  <c:v>0.80739489329481173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D-4688-B309-0B33A56E3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49538816"/>
        <c:axId val="251815808"/>
      </c:barChart>
      <c:catAx>
        <c:axId val="249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815808"/>
        <c:crosses val="autoZero"/>
        <c:auto val="1"/>
        <c:lblAlgn val="ctr"/>
        <c:lblOffset val="100"/>
        <c:noMultiLvlLbl val="0"/>
      </c:catAx>
      <c:valAx>
        <c:axId val="25181580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4953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0.78461099544357105</c:v>
                </c:pt>
                <c:pt idx="1">
                  <c:v>0.85734863813412709</c:v>
                </c:pt>
                <c:pt idx="2">
                  <c:v>0.85722496706822215</c:v>
                </c:pt>
                <c:pt idx="3">
                  <c:v>0.81833289788416153</c:v>
                </c:pt>
                <c:pt idx="4">
                  <c:v>0.83027709305128761</c:v>
                </c:pt>
                <c:pt idx="5">
                  <c:v>0.8264200286064548</c:v>
                </c:pt>
                <c:pt idx="6">
                  <c:v>0.7864256892806073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7-45FA-806F-E567D4628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1753984"/>
        <c:axId val="251755520"/>
      </c:barChart>
      <c:catAx>
        <c:axId val="25175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755520"/>
        <c:crosses val="autoZero"/>
        <c:auto val="1"/>
        <c:lblAlgn val="ctr"/>
        <c:lblOffset val="100"/>
        <c:noMultiLvlLbl val="0"/>
      </c:catAx>
      <c:valAx>
        <c:axId val="25175552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175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0.8816249873809765</c:v>
                </c:pt>
                <c:pt idx="1">
                  <c:v>0.87857992833003551</c:v>
                </c:pt>
                <c:pt idx="2">
                  <c:v>0.89893951595610344</c:v>
                </c:pt>
                <c:pt idx="3">
                  <c:v>0.80648885742963738</c:v>
                </c:pt>
                <c:pt idx="4">
                  <c:v>0.81344518986733472</c:v>
                </c:pt>
                <c:pt idx="5">
                  <c:v>0.82643866734173232</c:v>
                </c:pt>
                <c:pt idx="6">
                  <c:v>0.79346448664197367</c:v>
                </c:pt>
                <c:pt idx="7">
                  <c:v>0.81174598737816772</c:v>
                </c:pt>
                <c:pt idx="8">
                  <c:v>0.85555617363671432</c:v>
                </c:pt>
                <c:pt idx="9">
                  <c:v>0.85605192872690061</c:v>
                </c:pt>
                <c:pt idx="10">
                  <c:v>0.74561908534973187</c:v>
                </c:pt>
                <c:pt idx="11">
                  <c:v>0.85443764760260854</c:v>
                </c:pt>
                <c:pt idx="12">
                  <c:v>0.83080086995163061</c:v>
                </c:pt>
                <c:pt idx="13">
                  <c:v>0.86492220637593653</c:v>
                </c:pt>
                <c:pt idx="14">
                  <c:v>0.837816802270969</c:v>
                </c:pt>
                <c:pt idx="15">
                  <c:v>0.90158370971267432</c:v>
                </c:pt>
                <c:pt idx="16">
                  <c:v>0.86337220015769978</c:v>
                </c:pt>
                <c:pt idx="17">
                  <c:v>0.82740971707368083</c:v>
                </c:pt>
                <c:pt idx="18">
                  <c:v>0.7778974300097965</c:v>
                </c:pt>
                <c:pt idx="19">
                  <c:v>0.84239866513183292</c:v>
                </c:pt>
                <c:pt idx="20">
                  <c:v>0.80904491275625379</c:v>
                </c:pt>
                <c:pt idx="21">
                  <c:v>0.87838713454857742</c:v>
                </c:pt>
                <c:pt idx="22">
                  <c:v>0.82266845895721963</c:v>
                </c:pt>
                <c:pt idx="23">
                  <c:v>0.790330767927235</c:v>
                </c:pt>
                <c:pt idx="24">
                  <c:v>0.86288168250756281</c:v>
                </c:pt>
                <c:pt idx="25">
                  <c:v>0.80650921541749243</c:v>
                </c:pt>
                <c:pt idx="26">
                  <c:v>0.82824978433815788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2-48E9-8C4E-CCC19C55E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2002688"/>
        <c:axId val="252004224"/>
      </c:barChart>
      <c:catAx>
        <c:axId val="2520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2004224"/>
        <c:crosses val="autoZero"/>
        <c:auto val="1"/>
        <c:lblAlgn val="ctr"/>
        <c:lblOffset val="100"/>
        <c:noMultiLvlLbl val="0"/>
      </c:catAx>
      <c:valAx>
        <c:axId val="252004224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2520026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9B-4317-8AFA-7B11676978B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9B-4317-8AFA-7B11676978B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9B-4317-8AFA-7B11676978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0.77621755547892524</c:v>
                </c:pt>
                <c:pt idx="1">
                  <c:v>0.13178655766660577</c:v>
                </c:pt>
                <c:pt idx="2">
                  <c:v>9.1995886854469064E-2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9B-4317-8AFA-7B1167697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52203392"/>
        <c:axId val="252204928"/>
      </c:barChart>
      <c:catAx>
        <c:axId val="2522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204928"/>
        <c:crosses val="autoZero"/>
        <c:auto val="1"/>
        <c:lblAlgn val="ctr"/>
        <c:lblOffset val="100"/>
        <c:noMultiLvlLbl val="0"/>
      </c:catAx>
      <c:valAx>
        <c:axId val="25220492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5220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0.79259430008149367</c:v>
                </c:pt>
                <c:pt idx="1">
                  <c:v>0.78184492287829566</c:v>
                </c:pt>
                <c:pt idx="2">
                  <c:v>0.78221194468333533</c:v>
                </c:pt>
                <c:pt idx="3">
                  <c:v>0.75966837950265853</c:v>
                </c:pt>
                <c:pt idx="4">
                  <c:v>0.77836083955382274</c:v>
                </c:pt>
                <c:pt idx="5">
                  <c:v>0.7789006939831784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E-49E9-A763-3A6305903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2274176"/>
        <c:axId val="252275712"/>
      </c:barChart>
      <c:catAx>
        <c:axId val="252274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275712"/>
        <c:crosses val="autoZero"/>
        <c:auto val="1"/>
        <c:lblAlgn val="ctr"/>
        <c:lblOffset val="100"/>
        <c:noMultiLvlLbl val="0"/>
      </c:catAx>
      <c:valAx>
        <c:axId val="25227571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22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0.81370917333357984</c:v>
                </c:pt>
                <c:pt idx="1">
                  <c:v>0.82778120389580645</c:v>
                </c:pt>
                <c:pt idx="2">
                  <c:v>0.85204657818203478</c:v>
                </c:pt>
                <c:pt idx="3">
                  <c:v>0.81417911092154627</c:v>
                </c:pt>
                <c:pt idx="4">
                  <c:v>0.79998650550625772</c:v>
                </c:pt>
                <c:pt idx="5">
                  <c:v>0.76203191851571006</c:v>
                </c:pt>
                <c:pt idx="6">
                  <c:v>0.71129643368718554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A-4392-9039-D7088BE90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64792704"/>
        <c:axId val="264798592"/>
      </c:barChart>
      <c:catAx>
        <c:axId val="264792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798592"/>
        <c:crosses val="autoZero"/>
        <c:auto val="1"/>
        <c:lblAlgn val="ctr"/>
        <c:lblOffset val="100"/>
        <c:noMultiLvlLbl val="0"/>
      </c:catAx>
      <c:valAx>
        <c:axId val="26479859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6479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0.82378162368905272</c:v>
                </c:pt>
                <c:pt idx="1">
                  <c:v>0.82390404112523197</c:v>
                </c:pt>
                <c:pt idx="2">
                  <c:v>0.83474891424037745</c:v>
                </c:pt>
                <c:pt idx="3">
                  <c:v>0.79020869474404876</c:v>
                </c:pt>
                <c:pt idx="4">
                  <c:v>0.76334550598524897</c:v>
                </c:pt>
                <c:pt idx="5">
                  <c:v>0.78810541446322446</c:v>
                </c:pt>
                <c:pt idx="6">
                  <c:v>0.70937888591873355</c:v>
                </c:pt>
                <c:pt idx="7">
                  <c:v>0.76972257191165694</c:v>
                </c:pt>
                <c:pt idx="8">
                  <c:v>0.81655119147861999</c:v>
                </c:pt>
                <c:pt idx="9">
                  <c:v>0.80833411994350668</c:v>
                </c:pt>
                <c:pt idx="10">
                  <c:v>0.74321327189405983</c:v>
                </c:pt>
                <c:pt idx="11">
                  <c:v>0.75998475094674645</c:v>
                </c:pt>
                <c:pt idx="12">
                  <c:v>0.78875600525529332</c:v>
                </c:pt>
                <c:pt idx="13">
                  <c:v>0.79834459253849455</c:v>
                </c:pt>
                <c:pt idx="14">
                  <c:v>0.81183068842761963</c:v>
                </c:pt>
                <c:pt idx="15">
                  <c:v>0.85411680191198203</c:v>
                </c:pt>
                <c:pt idx="16">
                  <c:v>0.77288217645822321</c:v>
                </c:pt>
                <c:pt idx="17">
                  <c:v>0.77646088072674124</c:v>
                </c:pt>
                <c:pt idx="18">
                  <c:v>0.7040575759825356</c:v>
                </c:pt>
                <c:pt idx="19">
                  <c:v>0.83808967363577647</c:v>
                </c:pt>
                <c:pt idx="20">
                  <c:v>0.74742925087202172</c:v>
                </c:pt>
                <c:pt idx="21">
                  <c:v>0.79405649452880034</c:v>
                </c:pt>
                <c:pt idx="22">
                  <c:v>0.78700913883098234</c:v>
                </c:pt>
                <c:pt idx="23">
                  <c:v>0.74019454862066947</c:v>
                </c:pt>
                <c:pt idx="24">
                  <c:v>0.74750596396439128</c:v>
                </c:pt>
                <c:pt idx="25">
                  <c:v>0.78484014438185767</c:v>
                </c:pt>
                <c:pt idx="26">
                  <c:v>0.78637113006805348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7-443E-8DBF-8490F840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2352384"/>
        <c:axId val="252353920"/>
      </c:barChart>
      <c:catAx>
        <c:axId val="25235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2353920"/>
        <c:crosses val="autoZero"/>
        <c:auto val="1"/>
        <c:lblAlgn val="ctr"/>
        <c:lblOffset val="100"/>
        <c:noMultiLvlLbl val="0"/>
      </c:catAx>
      <c:valAx>
        <c:axId val="25235392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523523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9-49D4-BE98-B868EDF469B2}"/>
              </c:ext>
            </c:extLst>
          </c:dPt>
          <c:dPt>
            <c:idx val="1"/>
            <c:bubble3D val="0"/>
            <c:spPr>
              <a:solidFill>
                <a:srgbClr val="609D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9-49D4-BE98-B868EDF469B2}"/>
              </c:ext>
            </c:extLst>
          </c:dPt>
          <c:cat>
            <c:strRef>
              <c:f>Planilha1!$A$2:$A$3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45.255531332418627</c:v>
                </c:pt>
                <c:pt idx="1">
                  <c:v>54.744468667581373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59-49D4-BE98-B868EDF46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85-4EAC-AE61-4718BC8CE1C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85-4EAC-AE61-4718BC8CE1C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85-4EAC-AE61-4718BC8CE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0.68072474491689361</c:v>
                </c:pt>
                <c:pt idx="1">
                  <c:v>0.2975560357313346</c:v>
                </c:pt>
                <c:pt idx="2">
                  <c:v>2.1719219351771984E-2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85-4EAC-AE61-4718BC8CE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52496128"/>
        <c:axId val="252497920"/>
      </c:barChart>
      <c:catAx>
        <c:axId val="2524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497920"/>
        <c:crosses val="autoZero"/>
        <c:auto val="1"/>
        <c:lblAlgn val="ctr"/>
        <c:lblOffset val="100"/>
        <c:noMultiLvlLbl val="0"/>
      </c:catAx>
      <c:valAx>
        <c:axId val="25249792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524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0.64956417737816508</c:v>
                </c:pt>
                <c:pt idx="1">
                  <c:v>0.64570939469838584</c:v>
                </c:pt>
                <c:pt idx="2">
                  <c:v>0.62690592023904446</c:v>
                </c:pt>
                <c:pt idx="3">
                  <c:v>0.7050435376326547</c:v>
                </c:pt>
                <c:pt idx="4">
                  <c:v>0.75107085295617204</c:v>
                </c:pt>
                <c:pt idx="5">
                  <c:v>0.76502276276793013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0-4509-8AE3-599B9A7C9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2542336"/>
        <c:axId val="252560512"/>
      </c:barChart>
      <c:catAx>
        <c:axId val="25254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560512"/>
        <c:crosses val="autoZero"/>
        <c:auto val="1"/>
        <c:lblAlgn val="ctr"/>
        <c:lblOffset val="100"/>
        <c:noMultiLvlLbl val="0"/>
      </c:catAx>
      <c:valAx>
        <c:axId val="25256051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254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0.83810208801709929</c:v>
                </c:pt>
                <c:pt idx="1">
                  <c:v>0.83554801072628293</c:v>
                </c:pt>
                <c:pt idx="2">
                  <c:v>0.81509610858769288</c:v>
                </c:pt>
                <c:pt idx="3">
                  <c:v>0.73816347192362464</c:v>
                </c:pt>
                <c:pt idx="4">
                  <c:v>0.70217652311215817</c:v>
                </c:pt>
                <c:pt idx="5">
                  <c:v>0.63562715400677094</c:v>
                </c:pt>
                <c:pt idx="6">
                  <c:v>0.59901965309682925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6-4850-84BC-2D2E3EB8D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2637952"/>
        <c:axId val="252639488"/>
      </c:barChart>
      <c:catAx>
        <c:axId val="252637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639488"/>
        <c:crosses val="autoZero"/>
        <c:auto val="1"/>
        <c:lblAlgn val="ctr"/>
        <c:lblOffset val="100"/>
        <c:noMultiLvlLbl val="0"/>
      </c:catAx>
      <c:valAx>
        <c:axId val="25263948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263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0.80306551213138244</c:v>
                </c:pt>
                <c:pt idx="1">
                  <c:v>0.78203571804179972</c:v>
                </c:pt>
                <c:pt idx="2">
                  <c:v>0.72654781055187223</c:v>
                </c:pt>
                <c:pt idx="3">
                  <c:v>0.80942655844168399</c:v>
                </c:pt>
                <c:pt idx="4">
                  <c:v>0.74096355489682664</c:v>
                </c:pt>
                <c:pt idx="5">
                  <c:v>0.73611454212966876</c:v>
                </c:pt>
                <c:pt idx="6">
                  <c:v>0.60297480015432003</c:v>
                </c:pt>
                <c:pt idx="7">
                  <c:v>0.69844235688069667</c:v>
                </c:pt>
                <c:pt idx="8">
                  <c:v>0.72497840676572622</c:v>
                </c:pt>
                <c:pt idx="9">
                  <c:v>0.74744364737104929</c:v>
                </c:pt>
                <c:pt idx="10">
                  <c:v>0.6008273081457588</c:v>
                </c:pt>
                <c:pt idx="11">
                  <c:v>0.74017800535573985</c:v>
                </c:pt>
                <c:pt idx="12">
                  <c:v>0.73296739863397631</c:v>
                </c:pt>
                <c:pt idx="13">
                  <c:v>0.7073493747037658</c:v>
                </c:pt>
                <c:pt idx="14">
                  <c:v>0.70127483158206294</c:v>
                </c:pt>
                <c:pt idx="15">
                  <c:v>0.74529848171152524</c:v>
                </c:pt>
                <c:pt idx="16">
                  <c:v>0.77280720632509936</c:v>
                </c:pt>
                <c:pt idx="17">
                  <c:v>0.6205942761458233</c:v>
                </c:pt>
                <c:pt idx="18">
                  <c:v>0.60743123787349962</c:v>
                </c:pt>
                <c:pt idx="19">
                  <c:v>0.72794206069665968</c:v>
                </c:pt>
                <c:pt idx="20">
                  <c:v>0.76261635617565982</c:v>
                </c:pt>
                <c:pt idx="21">
                  <c:v>0.79666133208426049</c:v>
                </c:pt>
                <c:pt idx="22">
                  <c:v>0.68124610371618888</c:v>
                </c:pt>
                <c:pt idx="23">
                  <c:v>0.69445775667927023</c:v>
                </c:pt>
                <c:pt idx="24">
                  <c:v>0.75415474835706742</c:v>
                </c:pt>
                <c:pt idx="25">
                  <c:v>0.65571524522422764</c:v>
                </c:pt>
                <c:pt idx="26">
                  <c:v>0.78466212978050409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2698624"/>
        <c:axId val="252700160"/>
      </c:barChart>
      <c:catAx>
        <c:axId val="25269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2700160"/>
        <c:crosses val="autoZero"/>
        <c:auto val="1"/>
        <c:lblAlgn val="ctr"/>
        <c:lblOffset val="100"/>
        <c:noMultiLvlLbl val="0"/>
      </c:catAx>
      <c:valAx>
        <c:axId val="252700160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25269862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27E-2"/>
          <c:y val="9.5779738691607497E-2"/>
          <c:w val="0.93113818211081123"/>
          <c:h val="0.8171972445942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12-4066-BA4C-B38DFAF9A64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12-4066-BA4C-B38DFAF9A64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12-4066-BA4C-B38DFAF9A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0.51821413836876162</c:v>
                </c:pt>
                <c:pt idx="1">
                  <c:v>0.38410317777789238</c:v>
                </c:pt>
                <c:pt idx="2">
                  <c:v>9.7682683853346067E-2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252100992"/>
        <c:axId val="252102528"/>
      </c:barChart>
      <c:catAx>
        <c:axId val="2521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102528"/>
        <c:crosses val="autoZero"/>
        <c:auto val="1"/>
        <c:lblAlgn val="ctr"/>
        <c:lblOffset val="100"/>
        <c:noMultiLvlLbl val="0"/>
      </c:catAx>
      <c:valAx>
        <c:axId val="25210252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25210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0.5099438279101306</c:v>
                </c:pt>
                <c:pt idx="1">
                  <c:v>0.51584026225484714</c:v>
                </c:pt>
                <c:pt idx="2">
                  <c:v>0.47990164908250271</c:v>
                </c:pt>
                <c:pt idx="3">
                  <c:v>0.4744375413004347</c:v>
                </c:pt>
                <c:pt idx="4">
                  <c:v>0.55415257368688087</c:v>
                </c:pt>
                <c:pt idx="5">
                  <c:v>0.61936435594592942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2888576"/>
        <c:axId val="252890112"/>
      </c:barChart>
      <c:catAx>
        <c:axId val="25288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890112"/>
        <c:crosses val="autoZero"/>
        <c:auto val="1"/>
        <c:lblAlgn val="ctr"/>
        <c:lblOffset val="100"/>
        <c:noMultiLvlLbl val="0"/>
      </c:catAx>
      <c:valAx>
        <c:axId val="25289011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288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8193366713091"/>
          <c:y val="3.7208384078868249E-2"/>
          <c:w val="0.6984301157862467"/>
          <c:h val="0.9399360347764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0.6433522761371453</c:v>
                </c:pt>
                <c:pt idx="1">
                  <c:v>0.61786833567457367</c:v>
                </c:pt>
                <c:pt idx="2">
                  <c:v>0.63887850048584971</c:v>
                </c:pt>
                <c:pt idx="3">
                  <c:v>0.56758806263622219</c:v>
                </c:pt>
                <c:pt idx="4">
                  <c:v>0.51290767243945146</c:v>
                </c:pt>
                <c:pt idx="5">
                  <c:v>0.50225016951043122</c:v>
                </c:pt>
                <c:pt idx="6">
                  <c:v>0.42822849433476551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2959360"/>
        <c:axId val="252965248"/>
      </c:barChart>
      <c:catAx>
        <c:axId val="25295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965248"/>
        <c:crosses val="autoZero"/>
        <c:auto val="1"/>
        <c:lblAlgn val="ctr"/>
        <c:lblOffset val="100"/>
        <c:noMultiLvlLbl val="0"/>
      </c:catAx>
      <c:valAx>
        <c:axId val="2529652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2529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0.52310657864160504</c:v>
                </c:pt>
                <c:pt idx="1">
                  <c:v>0.46494244640843102</c:v>
                </c:pt>
                <c:pt idx="2">
                  <c:v>0.5452300058293662</c:v>
                </c:pt>
                <c:pt idx="3">
                  <c:v>0.37365854979296853</c:v>
                </c:pt>
                <c:pt idx="4">
                  <c:v>0.56838458825510352</c:v>
                </c:pt>
                <c:pt idx="5">
                  <c:v>0.56735677666454809</c:v>
                </c:pt>
                <c:pt idx="6">
                  <c:v>0.45733747893575111</c:v>
                </c:pt>
                <c:pt idx="7">
                  <c:v>0.6282911786229477</c:v>
                </c:pt>
                <c:pt idx="8">
                  <c:v>0.53424412148036871</c:v>
                </c:pt>
                <c:pt idx="9">
                  <c:v>0.55148113839089441</c:v>
                </c:pt>
                <c:pt idx="10">
                  <c:v>0.46964941754326106</c:v>
                </c:pt>
                <c:pt idx="11">
                  <c:v>0.52842691180718904</c:v>
                </c:pt>
                <c:pt idx="12">
                  <c:v>0.42097610654263889</c:v>
                </c:pt>
                <c:pt idx="13">
                  <c:v>0.54070539243078974</c:v>
                </c:pt>
                <c:pt idx="14">
                  <c:v>0.55518135297736193</c:v>
                </c:pt>
                <c:pt idx="15">
                  <c:v>0.54779495737642114</c:v>
                </c:pt>
                <c:pt idx="16">
                  <c:v>0.54380673449971739</c:v>
                </c:pt>
                <c:pt idx="17">
                  <c:v>0.54791556963892751</c:v>
                </c:pt>
                <c:pt idx="18">
                  <c:v>0.52048312192785695</c:v>
                </c:pt>
                <c:pt idx="19">
                  <c:v>0.52237548972449099</c:v>
                </c:pt>
                <c:pt idx="20">
                  <c:v>0.54211521911754312</c:v>
                </c:pt>
                <c:pt idx="21">
                  <c:v>0.40066357000663572</c:v>
                </c:pt>
                <c:pt idx="22">
                  <c:v>0.48085174698443833</c:v>
                </c:pt>
                <c:pt idx="23">
                  <c:v>0.51352205694603448</c:v>
                </c:pt>
                <c:pt idx="24">
                  <c:v>0.53357182767918498</c:v>
                </c:pt>
                <c:pt idx="25">
                  <c:v>0.50028545646951228</c:v>
                </c:pt>
                <c:pt idx="26">
                  <c:v>0.51645260231956291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6-4B0B-B3E5-C2762E441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3036416"/>
        <c:axId val="253037952"/>
      </c:barChart>
      <c:catAx>
        <c:axId val="25303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3037952"/>
        <c:crosses val="autoZero"/>
        <c:auto val="1"/>
        <c:lblAlgn val="ctr"/>
        <c:lblOffset val="100"/>
        <c:noMultiLvlLbl val="0"/>
      </c:catAx>
      <c:valAx>
        <c:axId val="25303795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one"/>
        <c:crossAx val="2530364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65630979273923"/>
          <c:y val="3.2003379483565811E-2"/>
          <c:w val="0.56234369020726083"/>
          <c:h val="0.828685701588712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0 - 6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5.324611145660646E-2</c:v>
                </c:pt>
                <c:pt idx="1">
                  <c:v>8.4385927936966421E-2</c:v>
                </c:pt>
                <c:pt idx="2">
                  <c:v>0.2058708606098224</c:v>
                </c:pt>
                <c:pt idx="3">
                  <c:v>0.20126713319503536</c:v>
                </c:pt>
                <c:pt idx="4">
                  <c:v>9.7216781806983205E-2</c:v>
                </c:pt>
                <c:pt idx="5">
                  <c:v>0.18550336217057145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7-4E38-A559-82000CF8821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7 - 8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0.22283904225271645</c:v>
                </c:pt>
                <c:pt idx="1">
                  <c:v>0.29091804385799885</c:v>
                </c:pt>
                <c:pt idx="2">
                  <c:v>0.34965344172839941</c:v>
                </c:pt>
                <c:pt idx="3">
                  <c:v>0.34896147552747286</c:v>
                </c:pt>
                <c:pt idx="4">
                  <c:v>0.26714394954997561</c:v>
                </c:pt>
                <c:pt idx="5">
                  <c:v>0.318113279645165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7-4E38-A559-82000CF8821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9 - 10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0.72391484629067726</c:v>
                </c:pt>
                <c:pt idx="1">
                  <c:v>0.62469602820503489</c:v>
                </c:pt>
                <c:pt idx="2">
                  <c:v>0.44447569766177802</c:v>
                </c:pt>
                <c:pt idx="3">
                  <c:v>0.44977139127749205</c:v>
                </c:pt>
                <c:pt idx="4">
                  <c:v>0.63563926864304143</c:v>
                </c:pt>
                <c:pt idx="5">
                  <c:v>0.4963833581842636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7-4E38-A559-82000CF8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253207296"/>
        <c:axId val="253208832"/>
      </c:barChart>
      <c:catAx>
        <c:axId val="253207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53208832"/>
        <c:crosses val="autoZero"/>
        <c:auto val="1"/>
        <c:lblAlgn val="ctr"/>
        <c:lblOffset val="100"/>
        <c:noMultiLvlLbl val="0"/>
      </c:catAx>
      <c:valAx>
        <c:axId val="2532088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53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305655338707223"/>
          <c:y val="0.90673211858613267"/>
          <c:w val="0.37536703740736632"/>
          <c:h val="5.3548576764777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186399578791E-2"/>
          <c:y val="6.3450387232959773E-2"/>
          <c:w val="0.95537806013272508"/>
          <c:h val="0.609815979228114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0.0</c:formatCode>
                <c:ptCount val="6"/>
                <c:pt idx="0">
                  <c:v>8.8000000000000007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08-424C-883C-7436A11E33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0.0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08-424C-883C-7436A11E339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197D3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Planilha1!$D$2:$D$7</c:f>
              <c:numCache>
                <c:formatCode>0.0</c:formatCode>
                <c:ptCount val="6"/>
                <c:pt idx="0">
                  <c:v>8.9</c:v>
                </c:pt>
                <c:pt idx="1">
                  <c:v>8.9</c:v>
                </c:pt>
                <c:pt idx="2">
                  <c:v>8.1</c:v>
                </c:pt>
                <c:pt idx="3">
                  <c:v>8.2000000000000011</c:v>
                </c:pt>
                <c:pt idx="4">
                  <c:v>8.9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21-4A27-881E-D1A5009247E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rgbClr val="31859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Planilha1!$E$2:$E$7</c:f>
              <c:numCache>
                <c:formatCode>0.0</c:formatCode>
                <c:ptCount val="6"/>
                <c:pt idx="0">
                  <c:v>9.1</c:v>
                </c:pt>
                <c:pt idx="1">
                  <c:v>8.7000000000000011</c:v>
                </c:pt>
                <c:pt idx="2">
                  <c:v>7.9</c:v>
                </c:pt>
                <c:pt idx="3">
                  <c:v>8</c:v>
                </c:pt>
                <c:pt idx="4">
                  <c:v>8.7000000000000011</c:v>
                </c:pt>
                <c:pt idx="5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6D-43F7-8EC1-2AE5745C5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428096"/>
        <c:axId val="253429632"/>
      </c:barChart>
      <c:catAx>
        <c:axId val="25342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429632"/>
        <c:crosses val="autoZero"/>
        <c:auto val="1"/>
        <c:lblAlgn val="ctr"/>
        <c:lblOffset val="100"/>
        <c:noMultiLvlLbl val="0"/>
      </c:catAx>
      <c:valAx>
        <c:axId val="2534296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4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77468173667395"/>
          <c:y val="9.8657909727211626E-2"/>
          <c:w val="0.3591888771997015"/>
          <c:h val="0.863537873898448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SEBRAE</c:v>
                </c:pt>
                <c:pt idx="1">
                  <c:v>SENAI</c:v>
                </c:pt>
                <c:pt idx="2">
                  <c:v>SENAC</c:v>
                </c:pt>
                <c:pt idx="3">
                  <c:v>SESI</c:v>
                </c:pt>
                <c:pt idx="4">
                  <c:v>SENAR</c:v>
                </c:pt>
                <c:pt idx="5">
                  <c:v>Associação comercial</c:v>
                </c:pt>
                <c:pt idx="6">
                  <c:v>Entidades de Classes</c:v>
                </c:pt>
                <c:pt idx="7">
                  <c:v>Câmara dos Dirigentes Lojistas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0.72659609544946091</c:v>
                </c:pt>
                <c:pt idx="1">
                  <c:v>5.6725959777335057E-2</c:v>
                </c:pt>
                <c:pt idx="2">
                  <c:v>4.7618255958188971E-2</c:v>
                </c:pt>
                <c:pt idx="3">
                  <c:v>1.3488719824344466E-2</c:v>
                </c:pt>
                <c:pt idx="4">
                  <c:v>1.2887377694688121E-3</c:v>
                </c:pt>
                <c:pt idx="5">
                  <c:v>8.850244763629005E-4</c:v>
                </c:pt>
                <c:pt idx="6">
                  <c:v>2.4118873733005638E-3</c:v>
                </c:pt>
                <c:pt idx="7">
                  <c:v>2.7471937837824322E-4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5-4A12-B627-1E5136C01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37"/>
        <c:axId val="228819712"/>
        <c:axId val="228821248"/>
      </c:barChart>
      <c:catAx>
        <c:axId val="22881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821248"/>
        <c:crosses val="autoZero"/>
        <c:auto val="1"/>
        <c:lblAlgn val="ctr"/>
        <c:lblOffset val="100"/>
        <c:noMultiLvlLbl val="0"/>
      </c:catAx>
      <c:valAx>
        <c:axId val="228821248"/>
        <c:scaling>
          <c:orientation val="minMax"/>
          <c:max val="0.8"/>
        </c:scaling>
        <c:delete val="1"/>
        <c:axPos val="t"/>
        <c:numFmt formatCode="0.0%" sourceLinked="1"/>
        <c:majorTickMark val="none"/>
        <c:minorTickMark val="none"/>
        <c:tickLblPos val="none"/>
        <c:crossAx val="2288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4.2912587213939628E-3</c:v>
                </c:pt>
                <c:pt idx="1">
                  <c:v>2.8839469716604889E-5</c:v>
                </c:pt>
                <c:pt idx="2">
                  <c:v>1.3122615345847056E-3</c:v>
                </c:pt>
                <c:pt idx="3">
                  <c:v>2.0651885796429559E-3</c:v>
                </c:pt>
                <c:pt idx="4">
                  <c:v>1.942411202616098E-3</c:v>
                </c:pt>
                <c:pt idx="5">
                  <c:v>2.5992553286133754E-2</c:v>
                </c:pt>
                <c:pt idx="6">
                  <c:v>1.7613598662518368E-2</c:v>
                </c:pt>
                <c:pt idx="7">
                  <c:v>5.3909776005350407E-2</c:v>
                </c:pt>
                <c:pt idx="8">
                  <c:v>0.16892926624736607</c:v>
                </c:pt>
                <c:pt idx="9">
                  <c:v>0.12757383105315631</c:v>
                </c:pt>
                <c:pt idx="10">
                  <c:v>0.59634101523752081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3639296"/>
        <c:axId val="253645184"/>
      </c:barChart>
      <c:catAx>
        <c:axId val="25363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645184"/>
        <c:crosses val="autoZero"/>
        <c:auto val="1"/>
        <c:lblAlgn val="ctr"/>
        <c:lblOffset val="100"/>
        <c:noMultiLvlLbl val="0"/>
      </c:catAx>
      <c:valAx>
        <c:axId val="253645184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363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9.048090392507671</c:v>
                </c:pt>
                <c:pt idx="1">
                  <c:v>9.1796667379463024</c:v>
                </c:pt>
                <c:pt idx="2">
                  <c:v>9.1965223601377879</c:v>
                </c:pt>
                <c:pt idx="3">
                  <c:v>9.114222070482052</c:v>
                </c:pt>
                <c:pt idx="4">
                  <c:v>8.9025313977732488</c:v>
                </c:pt>
                <c:pt idx="5">
                  <c:v>8.9932315718694529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3771776"/>
        <c:axId val="253773312"/>
      </c:barChart>
      <c:catAx>
        <c:axId val="2537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773312"/>
        <c:crosses val="autoZero"/>
        <c:auto val="1"/>
        <c:lblAlgn val="ctr"/>
        <c:lblOffset val="100"/>
        <c:noMultiLvlLbl val="0"/>
      </c:catAx>
      <c:valAx>
        <c:axId val="253773312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377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33623578118146E-2"/>
          <c:y val="4.9498468550857176E-2"/>
          <c:w val="0.9453129530759752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8.8785654498674607</c:v>
                </c:pt>
                <c:pt idx="1">
                  <c:v>8.8802091777493963</c:v>
                </c:pt>
                <c:pt idx="2">
                  <c:v>9.1090533693423872</c:v>
                </c:pt>
                <c:pt idx="3">
                  <c:v>9.0072568456130995</c:v>
                </c:pt>
                <c:pt idx="4">
                  <c:v>9.0811564239570046</c:v>
                </c:pt>
                <c:pt idx="5">
                  <c:v>9.1501547716207234</c:v>
                </c:pt>
                <c:pt idx="6">
                  <c:v>9.1897627803260082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3715584"/>
        <c:axId val="253717120"/>
      </c:barChart>
      <c:catAx>
        <c:axId val="2537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717120"/>
        <c:crosses val="autoZero"/>
        <c:auto val="1"/>
        <c:lblAlgn val="ctr"/>
        <c:lblOffset val="100"/>
        <c:noMultiLvlLbl val="0"/>
      </c:catAx>
      <c:valAx>
        <c:axId val="25371712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371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9.2402826346666362</c:v>
                </c:pt>
                <c:pt idx="1">
                  <c:v>9.3178074763433045</c:v>
                </c:pt>
                <c:pt idx="2">
                  <c:v>9.2012693710703193</c:v>
                </c:pt>
                <c:pt idx="3">
                  <c:v>9.2623205372756967</c:v>
                </c:pt>
                <c:pt idx="4">
                  <c:v>9.0501348290610313</c:v>
                </c:pt>
                <c:pt idx="5">
                  <c:v>8.9969191316836952</c:v>
                </c:pt>
                <c:pt idx="6">
                  <c:v>9.1884942514358396</c:v>
                </c:pt>
                <c:pt idx="7">
                  <c:v>9.0693542899545463</c:v>
                </c:pt>
                <c:pt idx="8">
                  <c:v>9.2545368053109804</c:v>
                </c:pt>
                <c:pt idx="9">
                  <c:v>9.1143563573119106</c:v>
                </c:pt>
                <c:pt idx="10">
                  <c:v>9.1293785397233833</c:v>
                </c:pt>
                <c:pt idx="11">
                  <c:v>9.0417222153048247</c:v>
                </c:pt>
                <c:pt idx="12">
                  <c:v>8.920892192651344</c:v>
                </c:pt>
                <c:pt idx="13">
                  <c:v>9.0847417647487472</c:v>
                </c:pt>
                <c:pt idx="14">
                  <c:v>9.0818847166389833</c:v>
                </c:pt>
                <c:pt idx="15">
                  <c:v>9.2017963740806952</c:v>
                </c:pt>
                <c:pt idx="16">
                  <c:v>9.1421304232438985</c:v>
                </c:pt>
                <c:pt idx="17">
                  <c:v>9.0168934812066581</c:v>
                </c:pt>
                <c:pt idx="18">
                  <c:v>8.8884136186540701</c:v>
                </c:pt>
                <c:pt idx="19">
                  <c:v>9.2022290912729474</c:v>
                </c:pt>
                <c:pt idx="20">
                  <c:v>8.9424452685099052</c:v>
                </c:pt>
                <c:pt idx="21">
                  <c:v>9.1137331508584953</c:v>
                </c:pt>
                <c:pt idx="22">
                  <c:v>9.0201418704727079</c:v>
                </c:pt>
                <c:pt idx="23">
                  <c:v>9.0493274321436434</c:v>
                </c:pt>
                <c:pt idx="24">
                  <c:v>9.1019080959068006</c:v>
                </c:pt>
                <c:pt idx="25">
                  <c:v>9.1609575628573854</c:v>
                </c:pt>
                <c:pt idx="26">
                  <c:v>8.9712814215929999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B-420F-AAA1-B75503A28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3865344"/>
        <c:axId val="253867136"/>
      </c:barChart>
      <c:catAx>
        <c:axId val="2538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3867136"/>
        <c:crosses val="autoZero"/>
        <c:auto val="1"/>
        <c:lblAlgn val="ctr"/>
        <c:lblOffset val="100"/>
        <c:noMultiLvlLbl val="0"/>
      </c:catAx>
      <c:valAx>
        <c:axId val="25386713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38653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3.7620863204173029E-3</c:v>
                </c:pt>
                <c:pt idx="1">
                  <c:v>8.5280876910014082E-4</c:v>
                </c:pt>
                <c:pt idx="2">
                  <c:v>2.4364377762483231E-3</c:v>
                </c:pt>
                <c:pt idx="3">
                  <c:v>3.7213972938734013E-3</c:v>
                </c:pt>
                <c:pt idx="4">
                  <c:v>5.2160910961540491E-3</c:v>
                </c:pt>
                <c:pt idx="5">
                  <c:v>3.8964277123079955E-2</c:v>
                </c:pt>
                <c:pt idx="6">
                  <c:v>2.9432829558093253E-2</c:v>
                </c:pt>
                <c:pt idx="7">
                  <c:v>9.3452819411853238E-2</c:v>
                </c:pt>
                <c:pt idx="8">
                  <c:v>0.1974652244461455</c:v>
                </c:pt>
                <c:pt idx="9">
                  <c:v>0.14509631584660293</c:v>
                </c:pt>
                <c:pt idx="10">
                  <c:v>0.47959971235843196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3908096"/>
        <c:axId val="253909632"/>
      </c:barChart>
      <c:catAx>
        <c:axId val="25390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909632"/>
        <c:crosses val="autoZero"/>
        <c:auto val="1"/>
        <c:lblAlgn val="ctr"/>
        <c:lblOffset val="100"/>
        <c:noMultiLvlLbl val="0"/>
      </c:catAx>
      <c:valAx>
        <c:axId val="253909632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39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8.6990058264784338</c:v>
                </c:pt>
                <c:pt idx="1">
                  <c:v>8.7779412269519757</c:v>
                </c:pt>
                <c:pt idx="2">
                  <c:v>8.715155414143096</c:v>
                </c:pt>
                <c:pt idx="3">
                  <c:v>8.6865202841212543</c:v>
                </c:pt>
                <c:pt idx="4">
                  <c:v>8.8767556267603105</c:v>
                </c:pt>
                <c:pt idx="5">
                  <c:v>8.7495195431544275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241024"/>
        <c:axId val="254242816"/>
      </c:barChart>
      <c:catAx>
        <c:axId val="2542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242816"/>
        <c:crosses val="autoZero"/>
        <c:auto val="1"/>
        <c:lblAlgn val="ctr"/>
        <c:lblOffset val="100"/>
        <c:noMultiLvlLbl val="0"/>
      </c:catAx>
      <c:valAx>
        <c:axId val="25424281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2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7795646683293E-2"/>
          <c:y val="4.9498468550857176E-2"/>
          <c:w val="0.9431411472579029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9.0773331791175682</c:v>
                </c:pt>
                <c:pt idx="1">
                  <c:v>8.8560555031525965</c:v>
                </c:pt>
                <c:pt idx="2">
                  <c:v>9.0995986118589709</c:v>
                </c:pt>
                <c:pt idx="3">
                  <c:v>8.8475724101428117</c:v>
                </c:pt>
                <c:pt idx="4">
                  <c:v>8.8498700257131606</c:v>
                </c:pt>
                <c:pt idx="5">
                  <c:v>8.6932228862060352</c:v>
                </c:pt>
                <c:pt idx="6">
                  <c:v>8.5164958363635126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184832"/>
        <c:axId val="254186624"/>
      </c:barChart>
      <c:catAx>
        <c:axId val="2541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186624"/>
        <c:crosses val="autoZero"/>
        <c:auto val="1"/>
        <c:lblAlgn val="ctr"/>
        <c:lblOffset val="100"/>
        <c:noMultiLvlLbl val="0"/>
      </c:catAx>
      <c:valAx>
        <c:axId val="25418662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1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9.1797009154280804</c:v>
                </c:pt>
                <c:pt idx="1">
                  <c:v>8.9397107074691053</c:v>
                </c:pt>
                <c:pt idx="2">
                  <c:v>9.0376955571590667</c:v>
                </c:pt>
                <c:pt idx="3">
                  <c:v>9.1194922217492067</c:v>
                </c:pt>
                <c:pt idx="4">
                  <c:v>8.8604409170247713</c:v>
                </c:pt>
                <c:pt idx="5">
                  <c:v>8.8793855921232492</c:v>
                </c:pt>
                <c:pt idx="6">
                  <c:v>8.7041377317629962</c:v>
                </c:pt>
                <c:pt idx="7">
                  <c:v>8.8521152778040761</c:v>
                </c:pt>
                <c:pt idx="8">
                  <c:v>8.8937161530271158</c:v>
                </c:pt>
                <c:pt idx="9">
                  <c:v>8.9470426898277235</c:v>
                </c:pt>
                <c:pt idx="10">
                  <c:v>8.5972850794877527</c:v>
                </c:pt>
                <c:pt idx="11">
                  <c:v>8.7950851819066198</c:v>
                </c:pt>
                <c:pt idx="12">
                  <c:v>8.8159241250227254</c:v>
                </c:pt>
                <c:pt idx="13">
                  <c:v>9.145067401585953</c:v>
                </c:pt>
                <c:pt idx="14">
                  <c:v>8.7107322454823208</c:v>
                </c:pt>
                <c:pt idx="15">
                  <c:v>9.0760016055640769</c:v>
                </c:pt>
                <c:pt idx="16">
                  <c:v>8.9601182657213148</c:v>
                </c:pt>
                <c:pt idx="17">
                  <c:v>8.5122276161600947</c:v>
                </c:pt>
                <c:pt idx="18">
                  <c:v>8.4974605499919438</c:v>
                </c:pt>
                <c:pt idx="19">
                  <c:v>9.0666952394519846</c:v>
                </c:pt>
                <c:pt idx="20">
                  <c:v>8.6876971688880875</c:v>
                </c:pt>
                <c:pt idx="21">
                  <c:v>8.88846177718567</c:v>
                </c:pt>
                <c:pt idx="22">
                  <c:v>8.5561524198753514</c:v>
                </c:pt>
                <c:pt idx="23">
                  <c:v>8.5515350514652084</c:v>
                </c:pt>
                <c:pt idx="24">
                  <c:v>8.9703631501670902</c:v>
                </c:pt>
                <c:pt idx="25">
                  <c:v>8.6881317217219287</c:v>
                </c:pt>
                <c:pt idx="26">
                  <c:v>8.8106609014134918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F-4B60-9713-C72D30F66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4130048"/>
        <c:axId val="254131584"/>
      </c:barChart>
      <c:catAx>
        <c:axId val="25413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4131584"/>
        <c:crosses val="autoZero"/>
        <c:auto val="1"/>
        <c:lblAlgn val="ctr"/>
        <c:lblOffset val="100"/>
        <c:noMultiLvlLbl val="0"/>
      </c:catAx>
      <c:valAx>
        <c:axId val="254131584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41300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1.2769110164845729E-2</c:v>
                </c:pt>
                <c:pt idx="1">
                  <c:v>1.9758414853352545E-3</c:v>
                </c:pt>
                <c:pt idx="2">
                  <c:v>5.1226095891689942E-3</c:v>
                </c:pt>
                <c:pt idx="3">
                  <c:v>1.3798111198923407E-2</c:v>
                </c:pt>
                <c:pt idx="4">
                  <c:v>1.4120638731129479E-2</c:v>
                </c:pt>
                <c:pt idx="5">
                  <c:v>0.10189227157978477</c:v>
                </c:pt>
                <c:pt idx="6">
                  <c:v>5.619227786063484E-2</c:v>
                </c:pt>
                <c:pt idx="7">
                  <c:v>0.13081697667033471</c:v>
                </c:pt>
                <c:pt idx="8">
                  <c:v>0.21883646505806484</c:v>
                </c:pt>
                <c:pt idx="9">
                  <c:v>0.12421677808897452</c:v>
                </c:pt>
                <c:pt idx="10">
                  <c:v>0.32025891957280361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4500224"/>
        <c:axId val="254502016"/>
      </c:barChart>
      <c:catAx>
        <c:axId val="25450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502016"/>
        <c:crosses val="autoZero"/>
        <c:auto val="1"/>
        <c:lblAlgn val="ctr"/>
        <c:lblOffset val="100"/>
        <c:noMultiLvlLbl val="0"/>
      </c:catAx>
      <c:valAx>
        <c:axId val="254502016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45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8.0077573320268662</c:v>
                </c:pt>
                <c:pt idx="1">
                  <c:v>7.9388947371694698</c:v>
                </c:pt>
                <c:pt idx="2">
                  <c:v>7.7772563374513792</c:v>
                </c:pt>
                <c:pt idx="3">
                  <c:v>7.8682574033368384</c:v>
                </c:pt>
                <c:pt idx="4">
                  <c:v>8.1207671433204833</c:v>
                </c:pt>
                <c:pt idx="5">
                  <c:v>8.1383989317092684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636800"/>
        <c:axId val="254638336"/>
      </c:barChart>
      <c:catAx>
        <c:axId val="2546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638336"/>
        <c:crosses val="autoZero"/>
        <c:auto val="1"/>
        <c:lblAlgn val="ctr"/>
        <c:lblOffset val="100"/>
        <c:noMultiLvlLbl val="0"/>
      </c:catAx>
      <c:valAx>
        <c:axId val="25463833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63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AP</c:v>
                </c:pt>
                <c:pt idx="1">
                  <c:v>DF</c:v>
                </c:pt>
                <c:pt idx="2">
                  <c:v>MG</c:v>
                </c:pt>
                <c:pt idx="3">
                  <c:v>SC</c:v>
                </c:pt>
                <c:pt idx="4">
                  <c:v>TO</c:v>
                </c:pt>
                <c:pt idx="5">
                  <c:v>RR</c:v>
                </c:pt>
                <c:pt idx="6">
                  <c:v>MS</c:v>
                </c:pt>
                <c:pt idx="7">
                  <c:v>MT</c:v>
                </c:pt>
                <c:pt idx="8">
                  <c:v>GO</c:v>
                </c:pt>
                <c:pt idx="9">
                  <c:v>SE</c:v>
                </c:pt>
                <c:pt idx="10">
                  <c:v>RS</c:v>
                </c:pt>
                <c:pt idx="11">
                  <c:v>AC</c:v>
                </c:pt>
                <c:pt idx="12">
                  <c:v>AL</c:v>
                </c:pt>
                <c:pt idx="13">
                  <c:v>PR</c:v>
                </c:pt>
                <c:pt idx="14">
                  <c:v>RN</c:v>
                </c:pt>
                <c:pt idx="15">
                  <c:v>AM</c:v>
                </c:pt>
                <c:pt idx="16">
                  <c:v>PA</c:v>
                </c:pt>
                <c:pt idx="17">
                  <c:v>SP</c:v>
                </c:pt>
                <c:pt idx="18">
                  <c:v>PB</c:v>
                </c:pt>
                <c:pt idx="19">
                  <c:v>ES</c:v>
                </c:pt>
                <c:pt idx="20">
                  <c:v>RO</c:v>
                </c:pt>
                <c:pt idx="21">
                  <c:v>MA</c:v>
                </c:pt>
                <c:pt idx="22">
                  <c:v>BA</c:v>
                </c:pt>
                <c:pt idx="23">
                  <c:v>PE</c:v>
                </c:pt>
                <c:pt idx="24">
                  <c:v>PI</c:v>
                </c:pt>
                <c:pt idx="25">
                  <c:v>RJ</c:v>
                </c:pt>
                <c:pt idx="26">
                  <c:v>CE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0.65053028435872962</c:v>
                </c:pt>
                <c:pt idx="1">
                  <c:v>0.64243639565257649</c:v>
                </c:pt>
                <c:pt idx="2">
                  <c:v>0.63046772127062434</c:v>
                </c:pt>
                <c:pt idx="3">
                  <c:v>0.62819136907601592</c:v>
                </c:pt>
                <c:pt idx="4">
                  <c:v>0.60878434535337889</c:v>
                </c:pt>
                <c:pt idx="5">
                  <c:v>0.59379033359181188</c:v>
                </c:pt>
                <c:pt idx="6">
                  <c:v>0.58983931322008121</c:v>
                </c:pt>
                <c:pt idx="7">
                  <c:v>0.57889505590486035</c:v>
                </c:pt>
                <c:pt idx="8">
                  <c:v>0.57767895479722231</c:v>
                </c:pt>
                <c:pt idx="9">
                  <c:v>0.57481778057334698</c:v>
                </c:pt>
                <c:pt idx="10">
                  <c:v>0.56930915831731543</c:v>
                </c:pt>
                <c:pt idx="11">
                  <c:v>0.56612061314439599</c:v>
                </c:pt>
                <c:pt idx="12">
                  <c:v>0.5653713803649012</c:v>
                </c:pt>
                <c:pt idx="13">
                  <c:v>0.56521752040057305</c:v>
                </c:pt>
                <c:pt idx="14">
                  <c:v>0.55557613497596747</c:v>
                </c:pt>
                <c:pt idx="15">
                  <c:v>0.55072463768115965</c:v>
                </c:pt>
                <c:pt idx="16">
                  <c:v>0.54886405965089791</c:v>
                </c:pt>
                <c:pt idx="17">
                  <c:v>0.54211980644417035</c:v>
                </c:pt>
                <c:pt idx="18">
                  <c:v>0.53662854246062774</c:v>
                </c:pt>
                <c:pt idx="19">
                  <c:v>0.53506374866906792</c:v>
                </c:pt>
                <c:pt idx="20">
                  <c:v>0.52864011314290027</c:v>
                </c:pt>
                <c:pt idx="21">
                  <c:v>0.5274209365953999</c:v>
                </c:pt>
                <c:pt idx="22">
                  <c:v>0.51749618211632731</c:v>
                </c:pt>
                <c:pt idx="23">
                  <c:v>0.50928904659453444</c:v>
                </c:pt>
                <c:pt idx="24">
                  <c:v>0.49454619588390802</c:v>
                </c:pt>
                <c:pt idx="25">
                  <c:v>0.4563961821068806</c:v>
                </c:pt>
                <c:pt idx="26">
                  <c:v>0.45236216035122695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6011904"/>
        <c:axId val="216194432"/>
      </c:barChart>
      <c:catAx>
        <c:axId val="21601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194432"/>
        <c:crosses val="autoZero"/>
        <c:auto val="1"/>
        <c:lblAlgn val="ctr"/>
        <c:lblOffset val="100"/>
        <c:noMultiLvlLbl val="0"/>
      </c:catAx>
      <c:valAx>
        <c:axId val="216194432"/>
        <c:scaling>
          <c:orientation val="minMax"/>
          <c:max val="0.70000000000000018"/>
        </c:scaling>
        <c:delete val="1"/>
        <c:axPos val="l"/>
        <c:numFmt formatCode="###0%" sourceLinked="1"/>
        <c:majorTickMark val="none"/>
        <c:minorTickMark val="none"/>
        <c:tickLblPos val="none"/>
        <c:crossAx val="2160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7795646683293E-2"/>
          <c:y val="4.9498468550857176E-2"/>
          <c:w val="0.9431411472579029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8.5663023939454508</c:v>
                </c:pt>
                <c:pt idx="1">
                  <c:v>8.2768340110246559</c:v>
                </c:pt>
                <c:pt idx="2">
                  <c:v>8.4643545669338476</c:v>
                </c:pt>
                <c:pt idx="3">
                  <c:v>8.0581285772885156</c:v>
                </c:pt>
                <c:pt idx="4">
                  <c:v>7.995814795655825</c:v>
                </c:pt>
                <c:pt idx="5">
                  <c:v>7.8562615470117674</c:v>
                </c:pt>
                <c:pt idx="6">
                  <c:v>7.666901763712243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584704"/>
        <c:axId val="254586240"/>
      </c:barChart>
      <c:catAx>
        <c:axId val="2545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586240"/>
        <c:crosses val="autoZero"/>
        <c:auto val="1"/>
        <c:lblAlgn val="ctr"/>
        <c:lblOffset val="100"/>
        <c:noMultiLvlLbl val="0"/>
      </c:catAx>
      <c:valAx>
        <c:axId val="25458624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58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8.3297336613237167</c:v>
                </c:pt>
                <c:pt idx="1">
                  <c:v>8.3835152585565123</c:v>
                </c:pt>
                <c:pt idx="2">
                  <c:v>8.2970947391307117</c:v>
                </c:pt>
                <c:pt idx="3">
                  <c:v>8.3107135417888358</c:v>
                </c:pt>
                <c:pt idx="4">
                  <c:v>8.2438166671996758</c:v>
                </c:pt>
                <c:pt idx="5">
                  <c:v>8.012548353730196</c:v>
                </c:pt>
                <c:pt idx="6">
                  <c:v>7.5623259078954863</c:v>
                </c:pt>
                <c:pt idx="7">
                  <c:v>7.756023691175316</c:v>
                </c:pt>
                <c:pt idx="8">
                  <c:v>8.0762077433361927</c:v>
                </c:pt>
                <c:pt idx="9">
                  <c:v>8.2621387452218684</c:v>
                </c:pt>
                <c:pt idx="10">
                  <c:v>7.6450904084118561</c:v>
                </c:pt>
                <c:pt idx="11">
                  <c:v>8.1576229639072544</c:v>
                </c:pt>
                <c:pt idx="12">
                  <c:v>8.1157212706814352</c:v>
                </c:pt>
                <c:pt idx="13">
                  <c:v>8.2368897696140113</c:v>
                </c:pt>
                <c:pt idx="14">
                  <c:v>7.9521955156876007</c:v>
                </c:pt>
                <c:pt idx="15">
                  <c:v>8.2476732470025809</c:v>
                </c:pt>
                <c:pt idx="16">
                  <c:v>8.2866116716006406</c:v>
                </c:pt>
                <c:pt idx="17">
                  <c:v>7.7157043981119022</c:v>
                </c:pt>
                <c:pt idx="18">
                  <c:v>7.6062152294870664</c:v>
                </c:pt>
                <c:pt idx="19">
                  <c:v>8.1674964379138757</c:v>
                </c:pt>
                <c:pt idx="20">
                  <c:v>8.058446493816863</c:v>
                </c:pt>
                <c:pt idx="21">
                  <c:v>8.2702203245975756</c:v>
                </c:pt>
                <c:pt idx="22">
                  <c:v>7.8934889037036085</c:v>
                </c:pt>
                <c:pt idx="23">
                  <c:v>7.8880587455826099</c:v>
                </c:pt>
                <c:pt idx="24">
                  <c:v>8.114709002065803</c:v>
                </c:pt>
                <c:pt idx="25">
                  <c:v>7.8816250877480556</c:v>
                </c:pt>
                <c:pt idx="26">
                  <c:v>8.171084182299861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6-4327-9A91-2A35B1EFA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4812544"/>
        <c:axId val="254814080"/>
      </c:barChart>
      <c:catAx>
        <c:axId val="25481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4814080"/>
        <c:crosses val="autoZero"/>
        <c:auto val="1"/>
        <c:lblAlgn val="ctr"/>
        <c:lblOffset val="100"/>
        <c:noMultiLvlLbl val="0"/>
      </c:catAx>
      <c:valAx>
        <c:axId val="254814080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48125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8.9078528250512105E-3</c:v>
                </c:pt>
                <c:pt idx="1">
                  <c:v>2.1383817416764394E-3</c:v>
                </c:pt>
                <c:pt idx="2">
                  <c:v>4.9742619701394391E-3</c:v>
                </c:pt>
                <c:pt idx="3">
                  <c:v>6.2297361009351791E-3</c:v>
                </c:pt>
                <c:pt idx="4">
                  <c:v>1.2361406301113029E-2</c:v>
                </c:pt>
                <c:pt idx="5">
                  <c:v>0.11401078402950808</c:v>
                </c:pt>
                <c:pt idx="6">
                  <c:v>5.2644710226611949E-2</c:v>
                </c:pt>
                <c:pt idx="7">
                  <c:v>0.13435784823250899</c:v>
                </c:pt>
                <c:pt idx="8">
                  <c:v>0.21460362729496371</c:v>
                </c:pt>
                <c:pt idx="9">
                  <c:v>0.12811750694621368</c:v>
                </c:pt>
                <c:pt idx="10">
                  <c:v>0.32165388433127834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4781312"/>
        <c:axId val="254782848"/>
      </c:barChart>
      <c:catAx>
        <c:axId val="25478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782848"/>
        <c:crosses val="autoZero"/>
        <c:auto val="1"/>
        <c:lblAlgn val="ctr"/>
        <c:lblOffset val="100"/>
        <c:noMultiLvlLbl val="0"/>
      </c:catAx>
      <c:valAx>
        <c:axId val="254782848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478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7.8870197762467171</c:v>
                </c:pt>
                <c:pt idx="1">
                  <c:v>7.9446993816705271</c:v>
                </c:pt>
                <c:pt idx="2">
                  <c:v>7.8175130955995904</c:v>
                </c:pt>
                <c:pt idx="3">
                  <c:v>7.7795494014249797</c:v>
                </c:pt>
                <c:pt idx="4">
                  <c:v>8.2669814235197023</c:v>
                </c:pt>
                <c:pt idx="5">
                  <c:v>8.4336970341851902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880768"/>
        <c:axId val="254931712"/>
      </c:barChart>
      <c:catAx>
        <c:axId val="2548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931712"/>
        <c:crosses val="autoZero"/>
        <c:auto val="1"/>
        <c:lblAlgn val="ctr"/>
        <c:lblOffset val="100"/>
        <c:noMultiLvlLbl val="0"/>
      </c:catAx>
      <c:valAx>
        <c:axId val="254931712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8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7795646683293E-2"/>
          <c:y val="4.9498468550857176E-2"/>
          <c:w val="0.9431411472579029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8.8972342893161596</c:v>
                </c:pt>
                <c:pt idx="1">
                  <c:v>8.3667280827087005</c:v>
                </c:pt>
                <c:pt idx="2">
                  <c:v>8.579046098742376</c:v>
                </c:pt>
                <c:pt idx="3">
                  <c:v>8.1576893084388242</c:v>
                </c:pt>
                <c:pt idx="4">
                  <c:v>7.9514764064660151</c:v>
                </c:pt>
                <c:pt idx="5">
                  <c:v>7.8331860169341718</c:v>
                </c:pt>
                <c:pt idx="6">
                  <c:v>7.6995398353509872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4976384"/>
        <c:axId val="254977920"/>
      </c:barChart>
      <c:catAx>
        <c:axId val="2549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977920"/>
        <c:crosses val="autoZero"/>
        <c:auto val="1"/>
        <c:lblAlgn val="ctr"/>
        <c:lblOffset val="100"/>
        <c:noMultiLvlLbl val="0"/>
      </c:catAx>
      <c:valAx>
        <c:axId val="25497792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497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8.472702227066959</c:v>
                </c:pt>
                <c:pt idx="1">
                  <c:v>8.4161315896664046</c:v>
                </c:pt>
                <c:pt idx="2">
                  <c:v>8.5483423687999309</c:v>
                </c:pt>
                <c:pt idx="3">
                  <c:v>8.4667459142410149</c:v>
                </c:pt>
                <c:pt idx="4">
                  <c:v>8.2142022269457851</c:v>
                </c:pt>
                <c:pt idx="5">
                  <c:v>8.2313024125612042</c:v>
                </c:pt>
                <c:pt idx="6">
                  <c:v>7.5119473930080076</c:v>
                </c:pt>
                <c:pt idx="7">
                  <c:v>8.1134657548730278</c:v>
                </c:pt>
                <c:pt idx="8">
                  <c:v>8.1771350519847665</c:v>
                </c:pt>
                <c:pt idx="9">
                  <c:v>8.4109775555582154</c:v>
                </c:pt>
                <c:pt idx="10">
                  <c:v>7.5494613212666835</c:v>
                </c:pt>
                <c:pt idx="11">
                  <c:v>8.2013557652117264</c:v>
                </c:pt>
                <c:pt idx="12">
                  <c:v>8.022684818724386</c:v>
                </c:pt>
                <c:pt idx="13">
                  <c:v>8.5843367349395088</c:v>
                </c:pt>
                <c:pt idx="14">
                  <c:v>8.0427723530269848</c:v>
                </c:pt>
                <c:pt idx="15">
                  <c:v>8.3496156563104087</c:v>
                </c:pt>
                <c:pt idx="16">
                  <c:v>8.4798166988761619</c:v>
                </c:pt>
                <c:pt idx="17">
                  <c:v>7.6317500535011034</c:v>
                </c:pt>
                <c:pt idx="18">
                  <c:v>7.7381602609605178</c:v>
                </c:pt>
                <c:pt idx="19">
                  <c:v>8.3955266442832883</c:v>
                </c:pt>
                <c:pt idx="20">
                  <c:v>8.2043968472118785</c:v>
                </c:pt>
                <c:pt idx="21">
                  <c:v>8.2505533665915216</c:v>
                </c:pt>
                <c:pt idx="22">
                  <c:v>7.7284746816289527</c:v>
                </c:pt>
                <c:pt idx="23">
                  <c:v>7.772703620655693</c:v>
                </c:pt>
                <c:pt idx="24">
                  <c:v>8.1699850779064391</c:v>
                </c:pt>
                <c:pt idx="25">
                  <c:v>7.9051836803245621</c:v>
                </c:pt>
                <c:pt idx="26">
                  <c:v>8.0901385403823891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5-476D-80E3-15BDF15C2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5150720"/>
        <c:axId val="255152512"/>
      </c:barChart>
      <c:catAx>
        <c:axId val="2551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152512"/>
        <c:crosses val="autoZero"/>
        <c:auto val="1"/>
        <c:lblAlgn val="ctr"/>
        <c:lblOffset val="100"/>
        <c:noMultiLvlLbl val="0"/>
      </c:catAx>
      <c:valAx>
        <c:axId val="255152512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1507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5.2844898104713895E-3</c:v>
                </c:pt>
                <c:pt idx="1">
                  <c:v>1.8043510096725456E-3</c:v>
                </c:pt>
                <c:pt idx="2">
                  <c:v>2.6102716241747205E-3</c:v>
                </c:pt>
                <c:pt idx="3">
                  <c:v>3.8964432221985307E-3</c:v>
                </c:pt>
                <c:pt idx="4">
                  <c:v>6.7426423969486511E-3</c:v>
                </c:pt>
                <c:pt idx="5">
                  <c:v>4.5620099176381552E-2</c:v>
                </c:pt>
                <c:pt idx="6">
                  <c:v>3.1258484567135834E-2</c:v>
                </c:pt>
                <c:pt idx="7">
                  <c:v>8.2165546510609755E-2</c:v>
                </c:pt>
                <c:pt idx="8">
                  <c:v>0.18497840303936591</c:v>
                </c:pt>
                <c:pt idx="9">
                  <c:v>0.14682485378662913</c:v>
                </c:pt>
                <c:pt idx="10">
                  <c:v>0.48881441485641225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5115648"/>
        <c:axId val="255117184"/>
      </c:barChart>
      <c:catAx>
        <c:axId val="2551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117184"/>
        <c:crosses val="autoZero"/>
        <c:auto val="1"/>
        <c:lblAlgn val="ctr"/>
        <c:lblOffset val="100"/>
        <c:noMultiLvlLbl val="0"/>
      </c:catAx>
      <c:valAx>
        <c:axId val="255117184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51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8.5264315362768794</c:v>
                </c:pt>
                <c:pt idx="1">
                  <c:v>8.737821263767243</c:v>
                </c:pt>
                <c:pt idx="2">
                  <c:v>8.6320581977459643</c:v>
                </c:pt>
                <c:pt idx="3">
                  <c:v>8.6008909260444728</c:v>
                </c:pt>
                <c:pt idx="4">
                  <c:v>8.8741041024265943</c:v>
                </c:pt>
                <c:pt idx="5">
                  <c:v>9.074607155091428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5272448"/>
        <c:axId val="255273984"/>
      </c:barChart>
      <c:catAx>
        <c:axId val="2552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273984"/>
        <c:crosses val="autoZero"/>
        <c:auto val="1"/>
        <c:lblAlgn val="ctr"/>
        <c:lblOffset val="100"/>
        <c:noMultiLvlLbl val="0"/>
      </c:catAx>
      <c:valAx>
        <c:axId val="25527398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527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7795646683293E-2"/>
          <c:y val="4.9498468550857176E-2"/>
          <c:w val="0.9431411472579029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9.1432843073483294</c:v>
                </c:pt>
                <c:pt idx="1">
                  <c:v>9.1673728434161319</c:v>
                </c:pt>
                <c:pt idx="2">
                  <c:v>9.2613823600099874</c:v>
                </c:pt>
                <c:pt idx="3">
                  <c:v>8.9609538805816467</c:v>
                </c:pt>
                <c:pt idx="4">
                  <c:v>8.597252622286657</c:v>
                </c:pt>
                <c:pt idx="5">
                  <c:v>8.5935825113368445</c:v>
                </c:pt>
                <c:pt idx="6">
                  <c:v>8.4865458671620235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5330944"/>
        <c:axId val="255349120"/>
      </c:barChart>
      <c:catAx>
        <c:axId val="2553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349120"/>
        <c:crosses val="autoZero"/>
        <c:auto val="1"/>
        <c:lblAlgn val="ctr"/>
        <c:lblOffset val="100"/>
        <c:noMultiLvlLbl val="0"/>
      </c:catAx>
      <c:valAx>
        <c:axId val="25534912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53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9.0643790254465699</c:v>
                </c:pt>
                <c:pt idx="1">
                  <c:v>9.0241473421720784</c:v>
                </c:pt>
                <c:pt idx="2">
                  <c:v>9.0916626739990036</c:v>
                </c:pt>
                <c:pt idx="3">
                  <c:v>9.0844786368173942</c:v>
                </c:pt>
                <c:pt idx="4">
                  <c:v>8.8195137429131609</c:v>
                </c:pt>
                <c:pt idx="5">
                  <c:v>8.8615310333380588</c:v>
                </c:pt>
                <c:pt idx="6">
                  <c:v>8.403655087069172</c:v>
                </c:pt>
                <c:pt idx="7">
                  <c:v>8.7077967832757359</c:v>
                </c:pt>
                <c:pt idx="8">
                  <c:v>8.7646343945376461</c:v>
                </c:pt>
                <c:pt idx="9">
                  <c:v>9.071845794040355</c:v>
                </c:pt>
                <c:pt idx="10">
                  <c:v>8.3445762576715587</c:v>
                </c:pt>
                <c:pt idx="11">
                  <c:v>8.8272111816968106</c:v>
                </c:pt>
                <c:pt idx="12">
                  <c:v>8.5880545000131931</c:v>
                </c:pt>
                <c:pt idx="13">
                  <c:v>9.0244100846641633</c:v>
                </c:pt>
                <c:pt idx="14">
                  <c:v>8.741893575321134</c:v>
                </c:pt>
                <c:pt idx="15">
                  <c:v>9.0546131270777757</c:v>
                </c:pt>
                <c:pt idx="16">
                  <c:v>8.977229744587417</c:v>
                </c:pt>
                <c:pt idx="17">
                  <c:v>8.4619993084837528</c:v>
                </c:pt>
                <c:pt idx="18">
                  <c:v>8.6123252488689168</c:v>
                </c:pt>
                <c:pt idx="19">
                  <c:v>8.9453823432832458</c:v>
                </c:pt>
                <c:pt idx="20">
                  <c:v>8.8944373042050415</c:v>
                </c:pt>
                <c:pt idx="21">
                  <c:v>9.0113736036776917</c:v>
                </c:pt>
                <c:pt idx="22">
                  <c:v>8.5434287257530883</c:v>
                </c:pt>
                <c:pt idx="23">
                  <c:v>8.4495714710837238</c:v>
                </c:pt>
                <c:pt idx="24">
                  <c:v>9.0079470090537601</c:v>
                </c:pt>
                <c:pt idx="25">
                  <c:v>8.7781751207554493</c:v>
                </c:pt>
                <c:pt idx="26">
                  <c:v>8.7975229142678355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2-4FC0-99B1-042EE1A48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5412480"/>
        <c:axId val="255430656"/>
      </c:barChart>
      <c:catAx>
        <c:axId val="25541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430656"/>
        <c:crosses val="autoZero"/>
        <c:auto val="1"/>
        <c:lblAlgn val="ctr"/>
        <c:lblOffset val="100"/>
        <c:noMultiLvlLbl val="0"/>
      </c:catAx>
      <c:valAx>
        <c:axId val="2554306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4124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07296303296746E-2"/>
          <c:y val="3.7393597548707379E-2"/>
          <c:w val="0.97480438681416359"/>
          <c:h val="0.82591130945312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citações SEBRAE dentre os que conhecem empresa que apoia MPEs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AP</c:v>
                </c:pt>
                <c:pt idx="2">
                  <c:v>RR</c:v>
                </c:pt>
                <c:pt idx="3">
                  <c:v>RO</c:v>
                </c:pt>
                <c:pt idx="4">
                  <c:v>MS</c:v>
                </c:pt>
                <c:pt idx="5">
                  <c:v>SP</c:v>
                </c:pt>
                <c:pt idx="6">
                  <c:v>MA</c:v>
                </c:pt>
                <c:pt idx="7">
                  <c:v>AL</c:v>
                </c:pt>
                <c:pt idx="8">
                  <c:v>TO</c:v>
                </c:pt>
                <c:pt idx="9">
                  <c:v>RN</c:v>
                </c:pt>
                <c:pt idx="10">
                  <c:v>BA</c:v>
                </c:pt>
                <c:pt idx="11">
                  <c:v>PB</c:v>
                </c:pt>
                <c:pt idx="12">
                  <c:v>PE</c:v>
                </c:pt>
                <c:pt idx="13">
                  <c:v>PI</c:v>
                </c:pt>
                <c:pt idx="14">
                  <c:v>SE</c:v>
                </c:pt>
                <c:pt idx="15">
                  <c:v>DF</c:v>
                </c:pt>
                <c:pt idx="16">
                  <c:v>CE</c:v>
                </c:pt>
                <c:pt idx="17">
                  <c:v>PA</c:v>
                </c:pt>
                <c:pt idx="18">
                  <c:v>PR</c:v>
                </c:pt>
                <c:pt idx="19">
                  <c:v>GO</c:v>
                </c:pt>
                <c:pt idx="20">
                  <c:v>AM</c:v>
                </c:pt>
                <c:pt idx="21">
                  <c:v>MG</c:v>
                </c:pt>
                <c:pt idx="22">
                  <c:v>RS</c:v>
                </c:pt>
                <c:pt idx="23">
                  <c:v>MT</c:v>
                </c:pt>
                <c:pt idx="24">
                  <c:v>SC</c:v>
                </c:pt>
                <c:pt idx="25">
                  <c:v>ES</c:v>
                </c:pt>
                <c:pt idx="26">
                  <c:v>RJ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0.8543338470531967</c:v>
                </c:pt>
                <c:pt idx="1">
                  <c:v>0.830705934586355</c:v>
                </c:pt>
                <c:pt idx="2">
                  <c:v>0.79980997088823425</c:v>
                </c:pt>
                <c:pt idx="3">
                  <c:v>0.79455605361771264</c:v>
                </c:pt>
                <c:pt idx="4">
                  <c:v>0.78977869604821871</c:v>
                </c:pt>
                <c:pt idx="5">
                  <c:v>0.76618915245904273</c:v>
                </c:pt>
                <c:pt idx="6">
                  <c:v>0.76289126382657779</c:v>
                </c:pt>
                <c:pt idx="7">
                  <c:v>0.75891072071394949</c:v>
                </c:pt>
                <c:pt idx="8">
                  <c:v>0.75578779109996408</c:v>
                </c:pt>
                <c:pt idx="9">
                  <c:v>0.75508573851626437</c:v>
                </c:pt>
                <c:pt idx="10">
                  <c:v>0.74390457234751872</c:v>
                </c:pt>
                <c:pt idx="11">
                  <c:v>0.74125128245470873</c:v>
                </c:pt>
                <c:pt idx="12">
                  <c:v>0.73884968945277096</c:v>
                </c:pt>
                <c:pt idx="13">
                  <c:v>0.73845974224257971</c:v>
                </c:pt>
                <c:pt idx="14">
                  <c:v>0.73357781413198042</c:v>
                </c:pt>
                <c:pt idx="15">
                  <c:v>0.73313621898145909</c:v>
                </c:pt>
                <c:pt idx="16">
                  <c:v>0.72421417930115539</c:v>
                </c:pt>
                <c:pt idx="17">
                  <c:v>0.72376881135856685</c:v>
                </c:pt>
                <c:pt idx="18">
                  <c:v>0.71650635587210287</c:v>
                </c:pt>
                <c:pt idx="19">
                  <c:v>0.71542408674494629</c:v>
                </c:pt>
                <c:pt idx="20">
                  <c:v>0.7088955283480346</c:v>
                </c:pt>
                <c:pt idx="21">
                  <c:v>0.70326156730505707</c:v>
                </c:pt>
                <c:pt idx="22">
                  <c:v>0.69577416231215761</c:v>
                </c:pt>
                <c:pt idx="23">
                  <c:v>0.69556352668651655</c:v>
                </c:pt>
                <c:pt idx="24">
                  <c:v>0.69351187683858773</c:v>
                </c:pt>
                <c:pt idx="25">
                  <c:v>0.68293684720133496</c:v>
                </c:pt>
                <c:pt idx="26">
                  <c:v>0.62621851043061594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citações SEBRAE  na sociedade em geral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AP</c:v>
                </c:pt>
                <c:pt idx="2">
                  <c:v>RR</c:v>
                </c:pt>
                <c:pt idx="3">
                  <c:v>RO</c:v>
                </c:pt>
                <c:pt idx="4">
                  <c:v>MS</c:v>
                </c:pt>
                <c:pt idx="5">
                  <c:v>SP</c:v>
                </c:pt>
                <c:pt idx="6">
                  <c:v>MA</c:v>
                </c:pt>
                <c:pt idx="7">
                  <c:v>AL</c:v>
                </c:pt>
                <c:pt idx="8">
                  <c:v>TO</c:v>
                </c:pt>
                <c:pt idx="9">
                  <c:v>RN</c:v>
                </c:pt>
                <c:pt idx="10">
                  <c:v>BA</c:v>
                </c:pt>
                <c:pt idx="11">
                  <c:v>PB</c:v>
                </c:pt>
                <c:pt idx="12">
                  <c:v>PE</c:v>
                </c:pt>
                <c:pt idx="13">
                  <c:v>PI</c:v>
                </c:pt>
                <c:pt idx="14">
                  <c:v>SE</c:v>
                </c:pt>
                <c:pt idx="15">
                  <c:v>DF</c:v>
                </c:pt>
                <c:pt idx="16">
                  <c:v>CE</c:v>
                </c:pt>
                <c:pt idx="17">
                  <c:v>PA</c:v>
                </c:pt>
                <c:pt idx="18">
                  <c:v>PR</c:v>
                </c:pt>
                <c:pt idx="19">
                  <c:v>GO</c:v>
                </c:pt>
                <c:pt idx="20">
                  <c:v>AM</c:v>
                </c:pt>
                <c:pt idx="21">
                  <c:v>MG</c:v>
                </c:pt>
                <c:pt idx="22">
                  <c:v>RS</c:v>
                </c:pt>
                <c:pt idx="23">
                  <c:v>MT</c:v>
                </c:pt>
                <c:pt idx="24">
                  <c:v>SC</c:v>
                </c:pt>
                <c:pt idx="25">
                  <c:v>ES</c:v>
                </c:pt>
                <c:pt idx="26">
                  <c:v>RJ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0.48365600132376624</c:v>
                </c:pt>
                <c:pt idx="1">
                  <c:v>0.54039992683091198</c:v>
                </c:pt>
                <c:pt idx="2">
                  <c:v>0.4749194294237819</c:v>
                </c:pt>
                <c:pt idx="3">
                  <c:v>0.42003450790309377</c:v>
                </c:pt>
                <c:pt idx="4">
                  <c:v>0.46584269038411857</c:v>
                </c:pt>
                <c:pt idx="5">
                  <c:v>0.41536632524323003</c:v>
                </c:pt>
                <c:pt idx="6">
                  <c:v>0.40236474586138782</c:v>
                </c:pt>
                <c:pt idx="7">
                  <c:v>0.4290664017437677</c:v>
                </c:pt>
                <c:pt idx="8">
                  <c:v>0.46011177563086786</c:v>
                </c:pt>
                <c:pt idx="9">
                  <c:v>0.41950774927242745</c:v>
                </c:pt>
                <c:pt idx="10">
                  <c:v>0.38496777604872034</c:v>
                </c:pt>
                <c:pt idx="11">
                  <c:v>0.39777671613395288</c:v>
                </c:pt>
                <c:pt idx="12">
                  <c:v>0.37628805391806947</c:v>
                </c:pt>
                <c:pt idx="13">
                  <c:v>0.3652026221242512</c:v>
                </c:pt>
                <c:pt idx="14">
                  <c:v>0.42167337519993786</c:v>
                </c:pt>
                <c:pt idx="15">
                  <c:v>0.47099339004480661</c:v>
                </c:pt>
                <c:pt idx="16">
                  <c:v>0.32760709070566146</c:v>
                </c:pt>
                <c:pt idx="17">
                  <c:v>0.3972507470638863</c:v>
                </c:pt>
                <c:pt idx="18">
                  <c:v>0.40498198281657161</c:v>
                </c:pt>
                <c:pt idx="19">
                  <c:v>0.41328537913101532</c:v>
                </c:pt>
                <c:pt idx="20">
                  <c:v>0.39040623300326543</c:v>
                </c:pt>
                <c:pt idx="21">
                  <c:v>0.44338370123821463</c:v>
                </c:pt>
                <c:pt idx="22">
                  <c:v>0.39611063777624017</c:v>
                </c:pt>
                <c:pt idx="23">
                  <c:v>0.40265828666657277</c:v>
                </c:pt>
                <c:pt idx="24">
                  <c:v>0.4356581753817097</c:v>
                </c:pt>
                <c:pt idx="25">
                  <c:v>0.36541474956778086</c:v>
                </c:pt>
                <c:pt idx="26">
                  <c:v>0.28580373732519088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8-4711-AB11-8B95ADE1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6251008"/>
        <c:axId val="216252800"/>
      </c:barChart>
      <c:catAx>
        <c:axId val="21625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252800"/>
        <c:crosses val="autoZero"/>
        <c:auto val="1"/>
        <c:lblAlgn val="ctr"/>
        <c:lblOffset val="100"/>
        <c:noMultiLvlLbl val="0"/>
      </c:catAx>
      <c:valAx>
        <c:axId val="216252800"/>
        <c:scaling>
          <c:orientation val="minMax"/>
          <c:max val="0.9"/>
        </c:scaling>
        <c:delete val="1"/>
        <c:axPos val="l"/>
        <c:numFmt formatCode="###0%" sourceLinked="1"/>
        <c:majorTickMark val="out"/>
        <c:minorTickMark val="none"/>
        <c:tickLblPos val="none"/>
        <c:crossAx val="2162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49678030002445E-2"/>
          <c:y val="0.9423006851171053"/>
          <c:w val="0.95153640937442741"/>
          <c:h val="5.7699314882894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7778823186314"/>
          <c:y val="2.7315726313026197E-2"/>
          <c:w val="0.85673228148261316"/>
          <c:h val="0.9541251804766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7-46EA-9D70-E9838181D7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627-46EA-9D70-E9838181D78C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27-46EA-9D70-E9838181D78C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 w="95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27-46EA-9D70-E9838181D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1.2709224083044729E-2</c:v>
                </c:pt>
                <c:pt idx="1">
                  <c:v>2.8701654439579729E-3</c:v>
                </c:pt>
                <c:pt idx="2">
                  <c:v>4.7836864896919204E-3</c:v>
                </c:pt>
                <c:pt idx="3">
                  <c:v>1.4343428410244616E-2</c:v>
                </c:pt>
                <c:pt idx="4">
                  <c:v>1.5446997523581564E-2</c:v>
                </c:pt>
                <c:pt idx="5">
                  <c:v>7.9094743169390871E-2</c:v>
                </c:pt>
                <c:pt idx="6">
                  <c:v>5.6255117050659775E-2</c:v>
                </c:pt>
                <c:pt idx="7">
                  <c:v>0.11028841478310389</c:v>
                </c:pt>
                <c:pt idx="8">
                  <c:v>0.20782486486206109</c:v>
                </c:pt>
                <c:pt idx="9">
                  <c:v>0.12278870512752692</c:v>
                </c:pt>
                <c:pt idx="10">
                  <c:v>0.37359465305673661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2-4066-BA4C-B38DFAF9A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55533056"/>
        <c:axId val="255534592"/>
      </c:barChart>
      <c:catAx>
        <c:axId val="2555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534592"/>
        <c:crosses val="autoZero"/>
        <c:auto val="1"/>
        <c:lblAlgn val="ctr"/>
        <c:lblOffset val="100"/>
        <c:noMultiLvlLbl val="0"/>
      </c:catAx>
      <c:valAx>
        <c:axId val="255534592"/>
        <c:scaling>
          <c:orientation val="minMax"/>
          <c:max val="0.70000000000000018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55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3192194621728E-2"/>
          <c:y val="0.10933713287044411"/>
          <c:w val="0.86377834776646267"/>
          <c:h val="0.62813859988205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7.9094093230098546</c:v>
                </c:pt>
                <c:pt idx="1">
                  <c:v>8.1066995975182863</c:v>
                </c:pt>
                <c:pt idx="2">
                  <c:v>8.0038872623649304</c:v>
                </c:pt>
                <c:pt idx="3">
                  <c:v>8.0547576109228896</c:v>
                </c:pt>
                <c:pt idx="4">
                  <c:v>8.3814243436013758</c:v>
                </c:pt>
                <c:pt idx="5">
                  <c:v>8.4439825179864538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E-4479-90B3-A054587A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5595648"/>
        <c:axId val="255597184"/>
      </c:barChart>
      <c:catAx>
        <c:axId val="2555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597184"/>
        <c:crosses val="autoZero"/>
        <c:auto val="1"/>
        <c:lblAlgn val="ctr"/>
        <c:lblOffset val="100"/>
        <c:noMultiLvlLbl val="0"/>
      </c:catAx>
      <c:valAx>
        <c:axId val="255597184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55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7795646683293E-2"/>
          <c:y val="4.9498468550857176E-2"/>
          <c:w val="0.94314114725790299"/>
          <c:h val="0.444099445000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rgbClr val="E46C0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  </c:v>
                </c:pt>
                <c:pt idx="2">
                  <c:v>Médio incompleto </c:v>
                </c:pt>
                <c:pt idx="3">
                  <c:v>Médio Completo  </c:v>
                </c:pt>
                <c:pt idx="4">
                  <c:v>Superior incompleto </c:v>
                </c:pt>
                <c:pt idx="5">
                  <c:v>Superior completo  </c:v>
                </c:pt>
                <c:pt idx="6">
                  <c:v>Pós-Graduação </c:v>
                </c:pt>
              </c:strCache>
            </c:strRef>
          </c:cat>
          <c:val>
            <c:numRef>
              <c:f>Planilha1!$B$2:$B$8</c:f>
              <c:numCache>
                <c:formatCode>###0.0</c:formatCode>
                <c:ptCount val="7"/>
                <c:pt idx="0">
                  <c:v>8.8657211999352334</c:v>
                </c:pt>
                <c:pt idx="1">
                  <c:v>8.6287116007188995</c:v>
                </c:pt>
                <c:pt idx="2">
                  <c:v>8.8474544777061901</c:v>
                </c:pt>
                <c:pt idx="3">
                  <c:v>8.3021265784187648</c:v>
                </c:pt>
                <c:pt idx="4">
                  <c:v>8.0097063774628623</c:v>
                </c:pt>
                <c:pt idx="5">
                  <c:v>8.0087539953937998</c:v>
                </c:pt>
                <c:pt idx="6">
                  <c:v>7.8379121335707111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91B-8667-AB2B28E0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255650048"/>
        <c:axId val="255664128"/>
      </c:barChart>
      <c:catAx>
        <c:axId val="2556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664128"/>
        <c:crosses val="autoZero"/>
        <c:auto val="1"/>
        <c:lblAlgn val="ctr"/>
        <c:lblOffset val="100"/>
        <c:noMultiLvlLbl val="0"/>
      </c:catAx>
      <c:valAx>
        <c:axId val="255664128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556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8.5990076040912893</c:v>
                </c:pt>
                <c:pt idx="1">
                  <c:v>8.615429265579726</c:v>
                </c:pt>
                <c:pt idx="2">
                  <c:v>8.6024739442573708</c:v>
                </c:pt>
                <c:pt idx="3">
                  <c:v>8.6137563272615605</c:v>
                </c:pt>
                <c:pt idx="4">
                  <c:v>8.1310570744807951</c:v>
                </c:pt>
                <c:pt idx="5">
                  <c:v>8.2776374321095094</c:v>
                </c:pt>
                <c:pt idx="6">
                  <c:v>7.732602141640438</c:v>
                </c:pt>
                <c:pt idx="7">
                  <c:v>8.2769835151970348</c:v>
                </c:pt>
                <c:pt idx="8">
                  <c:v>8.1896528050882225</c:v>
                </c:pt>
                <c:pt idx="9">
                  <c:v>8.5428604150598719</c:v>
                </c:pt>
                <c:pt idx="10">
                  <c:v>7.7422706140133046</c:v>
                </c:pt>
                <c:pt idx="11">
                  <c:v>8.3841768347351895</c:v>
                </c:pt>
                <c:pt idx="12">
                  <c:v>8.304833880635373</c:v>
                </c:pt>
                <c:pt idx="13">
                  <c:v>8.3716056419996168</c:v>
                </c:pt>
                <c:pt idx="14">
                  <c:v>8.5459186282489554</c:v>
                </c:pt>
                <c:pt idx="15">
                  <c:v>8.3974366284678492</c:v>
                </c:pt>
                <c:pt idx="16">
                  <c:v>8.4700777666752671</c:v>
                </c:pt>
                <c:pt idx="17">
                  <c:v>8.0587124967361259</c:v>
                </c:pt>
                <c:pt idx="18">
                  <c:v>7.7163735912303686</c:v>
                </c:pt>
                <c:pt idx="19">
                  <c:v>8.5416879837543558</c:v>
                </c:pt>
                <c:pt idx="20">
                  <c:v>8.3059599769122539</c:v>
                </c:pt>
                <c:pt idx="21">
                  <c:v>8.5859118479184549</c:v>
                </c:pt>
                <c:pt idx="22">
                  <c:v>8.1104289183125324</c:v>
                </c:pt>
                <c:pt idx="23">
                  <c:v>8.1554563416920747</c:v>
                </c:pt>
                <c:pt idx="24">
                  <c:v>8.4402793639833185</c:v>
                </c:pt>
                <c:pt idx="25">
                  <c:v>8.0546581256194685</c:v>
                </c:pt>
                <c:pt idx="26">
                  <c:v>8.3084811860650021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4-4347-AFD8-F2F13FB27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55890176"/>
        <c:axId val="255891712"/>
      </c:barChart>
      <c:catAx>
        <c:axId val="25589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891712"/>
        <c:crosses val="autoZero"/>
        <c:auto val="1"/>
        <c:lblAlgn val="ctr"/>
        <c:lblOffset val="100"/>
        <c:noMultiLvlLbl val="0"/>
      </c:catAx>
      <c:valAx>
        <c:axId val="255891712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558901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1357520950923"/>
          <c:y val="2.8458096725750323E-2"/>
          <c:w val="0.63097256020330783"/>
          <c:h val="0.9430838065484995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E-457D-9D4E-66D621ABC9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E-457D-9D4E-66D621ABC9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E-457D-9D4E-66D621ABC9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3E-457D-9D4E-66D621ABC9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3E-457D-9D4E-66D621ABC9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3E-457D-9D4E-66D621ABC93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3E-457D-9D4E-66D621ABC93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3E-457D-9D4E-66D621ABC93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536-47C6-BB30-24D6245ED9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36-47C6-BB30-24D6245ED9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36-47C6-BB30-24D6245ED9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Empregado de empresa privada</c:v>
                </c:pt>
                <c:pt idx="1">
                  <c:v>Servidor/funcionário público</c:v>
                </c:pt>
                <c:pt idx="2">
                  <c:v>Autônomo / trabalha conta própria</c:v>
                </c:pt>
                <c:pt idx="3">
                  <c:v>Aposentado</c:v>
                </c:pt>
                <c:pt idx="4">
                  <c:v>Dono/Sócio de negócio próprio</c:v>
                </c:pt>
                <c:pt idx="5">
                  <c:v>Desempregado</c:v>
                </c:pt>
                <c:pt idx="6">
                  <c:v>Dona de Casa</c:v>
                </c:pt>
                <c:pt idx="7">
                  <c:v>Estudante</c:v>
                </c:pt>
                <c:pt idx="8">
                  <c:v>Empregada doméstica</c:v>
                </c:pt>
                <c:pt idx="9">
                  <c:v>Outras </c:v>
                </c:pt>
                <c:pt idx="10">
                  <c:v>Não quis informar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0.29489144142064255</c:v>
                </c:pt>
                <c:pt idx="1">
                  <c:v>0.17459477646435745</c:v>
                </c:pt>
                <c:pt idx="2">
                  <c:v>0.15633676080593201</c:v>
                </c:pt>
                <c:pt idx="3">
                  <c:v>0.1183800230066936</c:v>
                </c:pt>
                <c:pt idx="4">
                  <c:v>8.3542690070710662E-2</c:v>
                </c:pt>
                <c:pt idx="5">
                  <c:v>5.428354005587506E-2</c:v>
                </c:pt>
                <c:pt idx="6">
                  <c:v>5.3784525811942811E-2</c:v>
                </c:pt>
                <c:pt idx="7">
                  <c:v>4.1773508895567281E-2</c:v>
                </c:pt>
                <c:pt idx="8">
                  <c:v>7.812674883792052E-3</c:v>
                </c:pt>
                <c:pt idx="9">
                  <c:v>1.0456500645022548E-2</c:v>
                </c:pt>
                <c:pt idx="10">
                  <c:v>4.1435579394641835E-3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3E-457D-9D4E-66D621AB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56037248"/>
        <c:axId val="256038784"/>
      </c:barChart>
      <c:catAx>
        <c:axId val="256037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038784"/>
        <c:crosses val="autoZero"/>
        <c:auto val="1"/>
        <c:lblAlgn val="ctr"/>
        <c:lblOffset val="100"/>
        <c:noMultiLvlLbl val="0"/>
      </c:catAx>
      <c:valAx>
        <c:axId val="256038784"/>
        <c:scaling>
          <c:orientation val="minMax"/>
          <c:max val="0.3000000000000001"/>
        </c:scaling>
        <c:delete val="1"/>
        <c:axPos val="t"/>
        <c:numFmt formatCode="0.0%" sourceLinked="1"/>
        <c:majorTickMark val="out"/>
        <c:minorTickMark val="none"/>
        <c:tickLblPos val="none"/>
        <c:crossAx val="2560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E-4815-A1FD-7B4AE92357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E-4815-A1FD-7B4AE92357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0.22840568057323923</c:v>
                </c:pt>
                <c:pt idx="1">
                  <c:v>0.77159431942677181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E-4815-A1FD-7B4AE9235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76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Autônomo / trabalha conta própria</c:v>
                </c:pt>
                <c:pt idx="1">
                  <c:v>Desempregado</c:v>
                </c:pt>
                <c:pt idx="2">
                  <c:v>Dono/Sócio de negócio próprio</c:v>
                </c:pt>
                <c:pt idx="3">
                  <c:v>Empregado de empresa privada</c:v>
                </c:pt>
                <c:pt idx="4">
                  <c:v>Empregada doméstica</c:v>
                </c:pt>
                <c:pt idx="5">
                  <c:v>Estudante</c:v>
                </c:pt>
                <c:pt idx="6">
                  <c:v>Dona de Casa</c:v>
                </c:pt>
                <c:pt idx="7">
                  <c:v>Servidor/funcionário público</c:v>
                </c:pt>
                <c:pt idx="8">
                  <c:v>Aposentado</c:v>
                </c:pt>
              </c:strCache>
            </c:strRef>
          </c:cat>
          <c:val>
            <c:numRef>
              <c:f>Planilha1!$B$2:$B$10</c:f>
              <c:numCache>
                <c:formatCode>###0.0%</c:formatCode>
                <c:ptCount val="9"/>
                <c:pt idx="0">
                  <c:v>0.35936878402008982</c:v>
                </c:pt>
                <c:pt idx="1">
                  <c:v>0.32283842122111017</c:v>
                </c:pt>
                <c:pt idx="2">
                  <c:v>0.31180153908560954</c:v>
                </c:pt>
                <c:pt idx="3">
                  <c:v>0.22787241434503186</c:v>
                </c:pt>
                <c:pt idx="4">
                  <c:v>0.19328916547067668</c:v>
                </c:pt>
                <c:pt idx="5">
                  <c:v>0.18917521823583452</c:v>
                </c:pt>
                <c:pt idx="6">
                  <c:v>0.16376357625661583</c:v>
                </c:pt>
                <c:pt idx="7">
                  <c:v>0.16071896000720609</c:v>
                </c:pt>
                <c:pt idx="8">
                  <c:v>0.1062426881716534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6-4A23-8BDA-4319C1D221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Autônomo / trabalha conta própria</c:v>
                </c:pt>
                <c:pt idx="1">
                  <c:v>Desempregado</c:v>
                </c:pt>
                <c:pt idx="2">
                  <c:v>Dono/Sócio de negócio próprio</c:v>
                </c:pt>
                <c:pt idx="3">
                  <c:v>Empregado de empresa privada</c:v>
                </c:pt>
                <c:pt idx="4">
                  <c:v>Empregada doméstica</c:v>
                </c:pt>
                <c:pt idx="5">
                  <c:v>Estudante</c:v>
                </c:pt>
                <c:pt idx="6">
                  <c:v>Dona de Casa</c:v>
                </c:pt>
                <c:pt idx="7">
                  <c:v>Servidor/funcionário público</c:v>
                </c:pt>
                <c:pt idx="8">
                  <c:v>Aposentado</c:v>
                </c:pt>
              </c:strCache>
            </c:strRef>
          </c:cat>
          <c:val>
            <c:numRef>
              <c:f>Planilha1!$C$2:$C$10</c:f>
              <c:numCache>
                <c:formatCode>###0.0%</c:formatCode>
                <c:ptCount val="9"/>
                <c:pt idx="0">
                  <c:v>0.64063121597991035</c:v>
                </c:pt>
                <c:pt idx="1">
                  <c:v>0.67716157877889005</c:v>
                </c:pt>
                <c:pt idx="2">
                  <c:v>0.68819846091439063</c:v>
                </c:pt>
                <c:pt idx="3">
                  <c:v>0.77212758565496808</c:v>
                </c:pt>
                <c:pt idx="4">
                  <c:v>0.80671083452932346</c:v>
                </c:pt>
                <c:pt idx="5">
                  <c:v>0.81082478176416539</c:v>
                </c:pt>
                <c:pt idx="6">
                  <c:v>0.83623642374338414</c:v>
                </c:pt>
                <c:pt idx="7">
                  <c:v>0.83928103999279391</c:v>
                </c:pt>
                <c:pt idx="8">
                  <c:v>0.89375731182834661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6-4A23-8BDA-4319C1D22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256307584"/>
        <c:axId val="256309120"/>
      </c:barChart>
      <c:catAx>
        <c:axId val="25630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309120"/>
        <c:crosses val="autoZero"/>
        <c:auto val="1"/>
        <c:lblAlgn val="ctr"/>
        <c:lblOffset val="100"/>
        <c:noMultiLvlLbl val="0"/>
      </c:catAx>
      <c:valAx>
        <c:axId val="2563091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2563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5343891830941"/>
          <c:y val="0.93796706916125816"/>
          <c:w val="0.33338361066877348"/>
          <c:h val="4.796859925717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52-4FAC-BB09-771E295282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2-4FAC-BB09-771E29528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0.52809226847624346</c:v>
                </c:pt>
                <c:pt idx="1">
                  <c:v>0.4719077315237733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4-4104-819F-D331172C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7-4440-8783-7BCCED7D4C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7-4440-8783-7BCCED7D4C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7-4440-8783-7BCCED7D4C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7-4440-8783-7BCCED7D4C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7-4440-8783-7BCCED7D4C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7-4440-8783-7BCCED7D4CB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97-4440-8783-7BCCED7D4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+</c:v>
                </c:pt>
                <c:pt idx="6">
                  <c:v>Não quis responder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0.11430352205767581</c:v>
                </c:pt>
                <c:pt idx="1">
                  <c:v>0.22612241291216878</c:v>
                </c:pt>
                <c:pt idx="2">
                  <c:v>0.21202991634272461</c:v>
                </c:pt>
                <c:pt idx="3">
                  <c:v>0.17092484622693771</c:v>
                </c:pt>
                <c:pt idx="4">
                  <c:v>0.13267782398739014</c:v>
                </c:pt>
                <c:pt idx="5">
                  <c:v>0.13201221810605529</c:v>
                </c:pt>
                <c:pt idx="6">
                  <c:v>1.1929260367053798E-2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4-4487-AAA3-14B9E3A10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7"/>
        <c:axId val="256524672"/>
        <c:axId val="256526208"/>
      </c:barChart>
      <c:catAx>
        <c:axId val="2565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526208"/>
        <c:crosses val="autoZero"/>
        <c:auto val="1"/>
        <c:lblAlgn val="ctr"/>
        <c:lblOffset val="100"/>
        <c:noMultiLvlLbl val="0"/>
      </c:catAx>
      <c:valAx>
        <c:axId val="256526208"/>
        <c:scaling>
          <c:orientation val="minMax"/>
          <c:max val="0.3000000000000001"/>
        </c:scaling>
        <c:delete val="1"/>
        <c:axPos val="l"/>
        <c:numFmt formatCode="0.0%" sourceLinked="1"/>
        <c:majorTickMark val="out"/>
        <c:minorTickMark val="none"/>
        <c:tickLblPos val="none"/>
        <c:crossAx val="2565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448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71EC6650-EA47-4982-B1C7-EB9ED49B839E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448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C7A3E8CA-F422-4A28-B16D-CA0BD2BF0B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40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21F772D0-6378-479D-9E3F-3613B2E43632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6" tIns="46079" rIns="92156" bIns="460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2156" tIns="46079" rIns="92156" bIns="4607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4807C02F-F7F0-451A-9F5C-49894C2762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47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57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01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43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0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47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29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04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60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8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51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684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79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85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6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361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399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23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16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62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65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1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78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65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32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52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09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432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843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570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888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37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5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056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665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800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07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386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5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15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4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58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393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64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3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983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2039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013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32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54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381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487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19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884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5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58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051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120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512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4940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038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163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5432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878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6981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22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792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28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592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7392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671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9703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907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1753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231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18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4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3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46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8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3" y="273114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3" y="1435433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0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F084-72E1-4E72-A586-D9E704B2B689}" type="datetimeFigureOut">
              <a:rPr lang="pt-BR" smtClean="0"/>
              <a:pPr/>
              <a:t>06/01/2020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4.xml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chart" Target="../charts/chart8.xml"/><Relationship Id="rId7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15.png"/><Relationship Id="rId10" Type="http://schemas.openxmlformats.org/officeDocument/2006/relationships/chart" Target="../charts/chart18.xml"/><Relationship Id="rId4" Type="http://schemas.openxmlformats.org/officeDocument/2006/relationships/image" Target="../media/image14.png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3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slide" Target="slide33.xml"/><Relationship Id="rId9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3.xml"/><Relationship Id="rId18" Type="http://schemas.openxmlformats.org/officeDocument/2006/relationships/image" Target="../media/image19.png"/><Relationship Id="rId3" Type="http://schemas.openxmlformats.org/officeDocument/2006/relationships/chart" Target="../charts/chart24.xml"/><Relationship Id="rId7" Type="http://schemas.openxmlformats.org/officeDocument/2006/relationships/slide" Target="slide40.xml"/><Relationship Id="rId12" Type="http://schemas.openxmlformats.org/officeDocument/2006/relationships/slide" Target="slide4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11" Type="http://schemas.openxmlformats.org/officeDocument/2006/relationships/slide" Target="slide37.xml"/><Relationship Id="rId5" Type="http://schemas.openxmlformats.org/officeDocument/2006/relationships/image" Target="../media/image17.png"/><Relationship Id="rId15" Type="http://schemas.openxmlformats.org/officeDocument/2006/relationships/slide" Target="slide22.xml"/><Relationship Id="rId10" Type="http://schemas.openxmlformats.org/officeDocument/2006/relationships/slide" Target="slide35.xml"/><Relationship Id="rId4" Type="http://schemas.openxmlformats.org/officeDocument/2006/relationships/slide" Target="slide36.xml"/><Relationship Id="rId9" Type="http://schemas.openxmlformats.org/officeDocument/2006/relationships/slide" Target="slide39.xml"/><Relationship Id="rId14" Type="http://schemas.openxmlformats.org/officeDocument/2006/relationships/slide" Target="slide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2.xml"/><Relationship Id="rId3" Type="http://schemas.openxmlformats.org/officeDocument/2006/relationships/chart" Target="../charts/chart26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40.xml"/><Relationship Id="rId10" Type="http://schemas.openxmlformats.org/officeDocument/2006/relationships/slide" Target="slide42.xml"/><Relationship Id="rId4" Type="http://schemas.openxmlformats.org/officeDocument/2006/relationships/slide" Target="slide38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0.xml"/><Relationship Id="rId7" Type="http://schemas.openxmlformats.org/officeDocument/2006/relationships/slide" Target="slide37.xml"/><Relationship Id="rId12" Type="http://schemas.openxmlformats.org/officeDocument/2006/relationships/slide" Target="slide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22.xml"/><Relationship Id="rId5" Type="http://schemas.openxmlformats.org/officeDocument/2006/relationships/slide" Target="slide39.xml"/><Relationship Id="rId10" Type="http://schemas.openxmlformats.org/officeDocument/2006/relationships/slide" Target="slide45.xml"/><Relationship Id="rId4" Type="http://schemas.openxmlformats.org/officeDocument/2006/relationships/slide" Target="slide41.xml"/><Relationship Id="rId9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2.xml"/><Relationship Id="rId3" Type="http://schemas.openxmlformats.org/officeDocument/2006/relationships/chart" Target="../charts/chart27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40.xml"/><Relationship Id="rId15" Type="http://schemas.openxmlformats.org/officeDocument/2006/relationships/image" Target="../media/image21.png"/><Relationship Id="rId10" Type="http://schemas.openxmlformats.org/officeDocument/2006/relationships/slide" Target="slide42.xml"/><Relationship Id="rId4" Type="http://schemas.openxmlformats.org/officeDocument/2006/relationships/chart" Target="../charts/chart28.xml"/><Relationship Id="rId9" Type="http://schemas.openxmlformats.org/officeDocument/2006/relationships/slide" Target="slide37.xml"/><Relationship Id="rId1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5.xml"/><Relationship Id="rId7" Type="http://schemas.openxmlformats.org/officeDocument/2006/relationships/slide" Target="slide7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5" Type="http://schemas.openxmlformats.org/officeDocument/2006/relationships/slide" Target="slide34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29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0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1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2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3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4.xml"/><Relationship Id="rId3" Type="http://schemas.openxmlformats.org/officeDocument/2006/relationships/chart" Target="../charts/chart34.xml"/><Relationship Id="rId7" Type="http://schemas.openxmlformats.org/officeDocument/2006/relationships/slide" Target="slide35.xml"/><Relationship Id="rId12" Type="http://schemas.openxmlformats.org/officeDocument/2006/relationships/slide" Target="slide2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41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3" Type="http://schemas.openxmlformats.org/officeDocument/2006/relationships/slide" Target="slide46.xml"/><Relationship Id="rId7" Type="http://schemas.openxmlformats.org/officeDocument/2006/relationships/slide" Target="slide49.xml"/><Relationship Id="rId12" Type="http://schemas.openxmlformats.org/officeDocument/2006/relationships/slide" Target="slide5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7.xml"/><Relationship Id="rId5" Type="http://schemas.openxmlformats.org/officeDocument/2006/relationships/chart" Target="../charts/chart35.xml"/><Relationship Id="rId10" Type="http://schemas.openxmlformats.org/officeDocument/2006/relationships/slide" Target="slide55.xml"/><Relationship Id="rId4" Type="http://schemas.openxmlformats.org/officeDocument/2006/relationships/slide" Target="slide22.xml"/><Relationship Id="rId9" Type="http://schemas.openxmlformats.org/officeDocument/2006/relationships/slide" Target="slide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slide" Target="slide4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6.xml"/><Relationship Id="rId5" Type="http://schemas.openxmlformats.org/officeDocument/2006/relationships/slide" Target="slide47.xml"/><Relationship Id="rId4" Type="http://schemas.openxmlformats.org/officeDocument/2006/relationships/slide" Target="slide48.xml"/><Relationship Id="rId9" Type="http://schemas.openxmlformats.org/officeDocument/2006/relationships/chart" Target="../charts/chart3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73.xml"/><Relationship Id="rId7" Type="http://schemas.openxmlformats.org/officeDocument/2006/relationships/slide" Target="slide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slide" Target="slide47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40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50.xml"/><Relationship Id="rId4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5" Type="http://schemas.openxmlformats.org/officeDocument/2006/relationships/chart" Target="../charts/chart43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chart" Target="../charts/chart4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52.xml"/><Relationship Id="rId4" Type="http://schemas.openxmlformats.org/officeDocument/2006/relationships/slide" Target="slide46.xml"/><Relationship Id="rId9" Type="http://schemas.openxmlformats.org/officeDocument/2006/relationships/chart" Target="../charts/chart4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1.xml"/><Relationship Id="rId7" Type="http://schemas.openxmlformats.org/officeDocument/2006/relationships/slide" Target="slide4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7.xml"/><Relationship Id="rId5" Type="http://schemas.openxmlformats.org/officeDocument/2006/relationships/slide" Target="slide50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48.xml"/><Relationship Id="rId7" Type="http://schemas.openxmlformats.org/officeDocument/2006/relationships/slide" Target="slide4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54.xml"/><Relationship Id="rId10" Type="http://schemas.openxmlformats.org/officeDocument/2006/relationships/chart" Target="../charts/chart50.xml"/><Relationship Id="rId4" Type="http://schemas.openxmlformats.org/officeDocument/2006/relationships/slide" Target="slide53.xml"/><Relationship Id="rId9" Type="http://schemas.openxmlformats.org/officeDocument/2006/relationships/chart" Target="../charts/chart4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3.xml"/><Relationship Id="rId7" Type="http://schemas.openxmlformats.org/officeDocument/2006/relationships/slide" Target="slide4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1.xml"/><Relationship Id="rId5" Type="http://schemas.openxmlformats.org/officeDocument/2006/relationships/slide" Target="slide47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chart" Target="../charts/chart5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56.xml"/><Relationship Id="rId4" Type="http://schemas.openxmlformats.org/officeDocument/2006/relationships/slide" Target="slide46.xml"/><Relationship Id="rId9" Type="http://schemas.openxmlformats.org/officeDocument/2006/relationships/chart" Target="../charts/chart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5.xml"/><Relationship Id="rId7" Type="http://schemas.openxmlformats.org/officeDocument/2006/relationships/slide" Target="slide4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5.xml"/><Relationship Id="rId5" Type="http://schemas.openxmlformats.org/officeDocument/2006/relationships/slide" Target="slide50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chart" Target="../charts/chart5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chart" Target="../charts/chart5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7.xml"/><Relationship Id="rId7" Type="http://schemas.openxmlformats.org/officeDocument/2006/relationships/slide" Target="slide4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9.xml"/><Relationship Id="rId5" Type="http://schemas.openxmlformats.org/officeDocument/2006/relationships/slide" Target="slide50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chart" Target="../charts/chart60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60.xml"/><Relationship Id="rId4" Type="http://schemas.openxmlformats.org/officeDocument/2006/relationships/slide" Target="slide46.xml"/><Relationship Id="rId9" Type="http://schemas.openxmlformats.org/officeDocument/2006/relationships/chart" Target="../charts/chart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9.xml"/><Relationship Id="rId7" Type="http://schemas.openxmlformats.org/officeDocument/2006/relationships/slide" Target="slide4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3.xml"/><Relationship Id="rId5" Type="http://schemas.openxmlformats.org/officeDocument/2006/relationships/slide" Target="slide50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64.xml"/><Relationship Id="rId7" Type="http://schemas.openxmlformats.org/officeDocument/2006/relationships/slide" Target="slide46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62.xml"/><Relationship Id="rId10" Type="http://schemas.openxmlformats.org/officeDocument/2006/relationships/chart" Target="../charts/chart66.xml"/><Relationship Id="rId4" Type="http://schemas.openxmlformats.org/officeDocument/2006/relationships/slide" Target="slide61.xml"/><Relationship Id="rId9" Type="http://schemas.openxmlformats.org/officeDocument/2006/relationships/chart" Target="../charts/chart6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61.xml"/><Relationship Id="rId7" Type="http://schemas.openxmlformats.org/officeDocument/2006/relationships/slide" Target="slide4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7.xml"/><Relationship Id="rId5" Type="http://schemas.openxmlformats.org/officeDocument/2006/relationships/slide" Target="slide47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9.xml"/><Relationship Id="rId5" Type="http://schemas.openxmlformats.org/officeDocument/2006/relationships/slide" Target="slide47.xml"/><Relationship Id="rId4" Type="http://schemas.openxmlformats.org/officeDocument/2006/relationships/slide" Target="slide9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2.xml"/><Relationship Id="rId3" Type="http://schemas.openxmlformats.org/officeDocument/2006/relationships/chart" Target="../charts/chart70.xml"/><Relationship Id="rId7" Type="http://schemas.openxmlformats.org/officeDocument/2006/relationships/chart" Target="../charts/chart7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3.xml"/><Relationship Id="rId5" Type="http://schemas.openxmlformats.org/officeDocument/2006/relationships/slide" Target="slide47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6.xml"/><Relationship Id="rId3" Type="http://schemas.openxmlformats.org/officeDocument/2006/relationships/chart" Target="../charts/chart74.xml"/><Relationship Id="rId7" Type="http://schemas.openxmlformats.org/officeDocument/2006/relationships/chart" Target="../charts/chart7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7.xml"/><Relationship Id="rId5" Type="http://schemas.openxmlformats.org/officeDocument/2006/relationships/slide" Target="slide47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0.xml"/><Relationship Id="rId3" Type="http://schemas.openxmlformats.org/officeDocument/2006/relationships/chart" Target="../charts/chart78.xml"/><Relationship Id="rId7" Type="http://schemas.openxmlformats.org/officeDocument/2006/relationships/chart" Target="../charts/chart79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7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1.xml"/><Relationship Id="rId5" Type="http://schemas.openxmlformats.org/officeDocument/2006/relationships/slide" Target="slide47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4.xml"/><Relationship Id="rId3" Type="http://schemas.openxmlformats.org/officeDocument/2006/relationships/chart" Target="../charts/chart82.xml"/><Relationship Id="rId7" Type="http://schemas.openxmlformats.org/officeDocument/2006/relationships/chart" Target="../charts/chart8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5.xml"/><Relationship Id="rId5" Type="http://schemas.openxmlformats.org/officeDocument/2006/relationships/slide" Target="slide47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8.xml"/><Relationship Id="rId3" Type="http://schemas.openxmlformats.org/officeDocument/2006/relationships/chart" Target="../charts/chart86.xml"/><Relationship Id="rId7" Type="http://schemas.openxmlformats.org/officeDocument/2006/relationships/chart" Target="../charts/chart8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9.xml"/><Relationship Id="rId5" Type="http://schemas.openxmlformats.org/officeDocument/2006/relationships/slide" Target="slide4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2.xml"/><Relationship Id="rId3" Type="http://schemas.openxmlformats.org/officeDocument/2006/relationships/chart" Target="../charts/chart90.xml"/><Relationship Id="rId7" Type="http://schemas.openxmlformats.org/officeDocument/2006/relationships/chart" Target="../charts/chart9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77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3.xml"/><Relationship Id="rId5" Type="http://schemas.openxmlformats.org/officeDocument/2006/relationships/slide" Target="slide47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2.xml"/><Relationship Id="rId7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microsoft.com/office/2007/relationships/hdphoto" Target="../media/hdphoto10.wdp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3.xml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chart" Target="../charts/chart10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5.xml"/><Relationship Id="rId5" Type="http://schemas.openxmlformats.org/officeDocument/2006/relationships/chart" Target="../charts/chart104.xml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49"/>
          <a:stretch/>
        </p:blipFill>
        <p:spPr>
          <a:xfrm>
            <a:off x="3531742" y="-26590"/>
            <a:ext cx="8658671" cy="685958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622598" y="2101833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pt-BR" sz="3900" b="1" dirty="0">
                <a:solidFill>
                  <a:srgbClr val="FFC000"/>
                </a:solidFill>
              </a:rPr>
              <a:t>Imagem do SEBRAE junto a sociedade </a:t>
            </a:r>
          </a:p>
        </p:txBody>
      </p:sp>
      <p:sp>
        <p:nvSpPr>
          <p:cNvPr id="56" name="Título 1"/>
          <p:cNvSpPr txBox="1">
            <a:spLocks/>
          </p:cNvSpPr>
          <p:nvPr/>
        </p:nvSpPr>
        <p:spPr>
          <a:xfrm>
            <a:off x="3214886" y="3974041"/>
            <a:ext cx="1707213" cy="607881"/>
          </a:xfrm>
          <a:prstGeom prst="rect">
            <a:avLst/>
          </a:prstGeom>
          <a:noFill/>
          <a:ln>
            <a:noFill/>
          </a:ln>
        </p:spPr>
        <p:txBody>
          <a:bodyPr wrap="square" lIns="121884" tIns="121884" rIns="121884" bIns="121884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r"/>
            <a:r>
              <a:rPr lang="pt-BR" sz="4000" b="1" i="1" dirty="0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268275" y="3830025"/>
            <a:ext cx="1584176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4068389079"/>
              </p:ext>
            </p:extLst>
          </p:nvPr>
        </p:nvGraphicFramePr>
        <p:xfrm>
          <a:off x="419447" y="1250048"/>
          <a:ext cx="11305255" cy="522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415686" y="6609179"/>
            <a:ext cx="1786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549485635"/>
              </p:ext>
            </p:extLst>
          </p:nvPr>
        </p:nvGraphicFramePr>
        <p:xfrm>
          <a:off x="1414686" y="1223472"/>
          <a:ext cx="9433047" cy="501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7432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</a:t>
            </a:r>
          </a:p>
        </p:txBody>
      </p:sp>
      <p:cxnSp>
        <p:nvCxnSpPr>
          <p:cNvPr id="34" name="Conector Angulado 33"/>
          <p:cNvCxnSpPr>
            <a:cxnSpLocks/>
          </p:cNvCxnSpPr>
          <p:nvPr/>
        </p:nvCxnSpPr>
        <p:spPr>
          <a:xfrm flipV="1">
            <a:off x="1659767" y="1199257"/>
            <a:ext cx="4242327" cy="965314"/>
          </a:xfrm>
          <a:prstGeom prst="bentConnector3">
            <a:avLst>
              <a:gd name="adj1" fmla="val -3471"/>
            </a:avLst>
          </a:prstGeom>
          <a:ln>
            <a:solidFill>
              <a:srgbClr val="609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773089037"/>
              </p:ext>
            </p:extLst>
          </p:nvPr>
        </p:nvGraphicFramePr>
        <p:xfrm>
          <a:off x="478582" y="1410432"/>
          <a:ext cx="4349989" cy="419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tângulo com Único Canto Aparado 39"/>
          <p:cNvSpPr/>
          <p:nvPr/>
        </p:nvSpPr>
        <p:spPr>
          <a:xfrm>
            <a:off x="5951190" y="1099600"/>
            <a:ext cx="6050772" cy="5079098"/>
          </a:xfrm>
          <a:prstGeom prst="snip1Rect">
            <a:avLst>
              <a:gd name="adj" fmla="val 9549"/>
            </a:avLst>
          </a:prstGeom>
          <a:solidFill>
            <a:schemeClr val="bg1">
              <a:lumMod val="95000"/>
            </a:schemeClr>
          </a:solidFill>
          <a:ln>
            <a:solidFill>
              <a:srgbClr val="609D8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2206" y="6455291"/>
            <a:ext cx="6597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Q03.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O (A) Sr. (a)  conhece ALGUMA instituição / empresa que fornece serviços de apoio para pequenas empresas no Brasil?                                                </a:t>
            </a:r>
            <a:endParaRPr lang="pt-BR" sz="1100" i="1" dirty="0">
              <a:latin typeface="+mj-lt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6239222" y="6526138"/>
            <a:ext cx="5762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Q3.1. 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Resposta Única</a:t>
            </a:r>
            <a:endParaRPr lang="pt-BR" sz="11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27400" y="5563848"/>
            <a:ext cx="528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Quase 55% dos entrevistados conhecem alguma instituição que apoia pequenas empresas no Brasil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19112" y="2709714"/>
            <a:ext cx="2021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dirty="0">
                <a:solidFill>
                  <a:srgbClr val="609D89"/>
                </a:solidFill>
              </a:rPr>
              <a:t>54,7%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120218" y="1263678"/>
            <a:ext cx="57823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aqueles que conhecem alguma empresa que apoia pequenas empresas no Brasil, </a:t>
            </a:r>
            <a:r>
              <a:rPr lang="pt-BR" sz="17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72,7%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17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Considerando a sociedade em geral – tanto aqueles que conhecem,  como os que não conhecem instituição de apoia a pequenas empresas, o SEBRAE alcança </a:t>
            </a:r>
            <a:r>
              <a:rPr lang="pt-BR" sz="17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39,8% das citações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1603102" y="3576425"/>
            <a:ext cx="1971824" cy="0"/>
          </a:xfrm>
          <a:prstGeom prst="line">
            <a:avLst/>
          </a:prstGeom>
          <a:ln>
            <a:solidFill>
              <a:srgbClr val="609D8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1625463" y="3506739"/>
            <a:ext cx="2021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609D89"/>
                </a:solidFill>
              </a:rPr>
              <a:t>Sim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0127654" y="5897199"/>
            <a:ext cx="1774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Base: 5.922 entrevistados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20218" y="2781972"/>
            <a:ext cx="5782392" cy="198621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74255093"/>
              </p:ext>
            </p:extLst>
          </p:nvPr>
        </p:nvGraphicFramePr>
        <p:xfrm>
          <a:off x="6120219" y="2617895"/>
          <a:ext cx="5159564" cy="333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9193683" y="3803617"/>
            <a:ext cx="239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i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Sistema S</a:t>
            </a:r>
          </a:p>
          <a:p>
            <a:pPr algn="ctr">
              <a:defRPr/>
            </a:pPr>
            <a:r>
              <a:rPr lang="pt-BR" sz="2400" b="1" i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84,6%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97587" y="2807981"/>
            <a:ext cx="1290215" cy="1905178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 rot="5400000">
            <a:off x="6492400" y="3133167"/>
            <a:ext cx="523220" cy="1267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SISTEMA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40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542" y="2925738"/>
            <a:ext cx="11737304" cy="3096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18542" y="1307223"/>
            <a:ext cx="11737304" cy="1591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262558" y="2917861"/>
            <a:ext cx="11593288" cy="0"/>
          </a:xfrm>
          <a:prstGeom prst="line">
            <a:avLst/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694570434"/>
              </p:ext>
            </p:extLst>
          </p:nvPr>
        </p:nvGraphicFramePr>
        <p:xfrm>
          <a:off x="926131" y="1922316"/>
          <a:ext cx="10945216" cy="447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 </a:t>
            </a:r>
            <a:r>
              <a:rPr lang="pt-BR" sz="1500" b="1" dirty="0">
                <a:solidFill>
                  <a:schemeClr val="bg1"/>
                </a:solidFill>
              </a:rPr>
              <a:t>(% de respostas “sim”)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1333" y="242168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90550" y="28835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54,7%</a:t>
            </a:r>
          </a:p>
        </p:txBody>
      </p: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5646" y="1092301"/>
            <a:ext cx="1728192" cy="343011"/>
          </a:xfrm>
          <a:prstGeom prst="rect">
            <a:avLst/>
          </a:prstGeom>
          <a:solidFill>
            <a:srgbClr val="0075B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Ver % citou SEBRAE</a:t>
            </a:r>
          </a:p>
        </p:txBody>
      </p:sp>
    </p:spTree>
    <p:extLst>
      <p:ext uri="{BB962C8B-B14F-4D97-AF65-F5344CB8AC3E}">
        <p14:creationId xmlns:p14="http://schemas.microsoft.com/office/powerpoint/2010/main" val="394485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/>
          <p:cNvCxnSpPr/>
          <p:nvPr/>
        </p:nvCxnSpPr>
        <p:spPr>
          <a:xfrm>
            <a:off x="267813" y="3723891"/>
            <a:ext cx="11593288" cy="0"/>
          </a:xfrm>
          <a:prstGeom prst="line">
            <a:avLst/>
          </a:prstGeom>
          <a:ln w="3175">
            <a:solidFill>
              <a:srgbClr val="E33B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88871" y="2208466"/>
            <a:ext cx="11593288" cy="0"/>
          </a:xfrm>
          <a:prstGeom prst="line">
            <a:avLst/>
          </a:prstGeom>
          <a:ln w="31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5885" y="24380"/>
            <a:ext cx="12200443" cy="620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Resposta Única</a:t>
            </a:r>
            <a:endParaRPr lang="pt-BR" sz="1200" dirty="0"/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2951013693"/>
              </p:ext>
            </p:extLst>
          </p:nvPr>
        </p:nvGraphicFramePr>
        <p:xfrm>
          <a:off x="1016046" y="1197546"/>
          <a:ext cx="11089232" cy="50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137693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  </a:t>
            </a:r>
            <a:r>
              <a:rPr lang="pt-BR" sz="1500" b="1" dirty="0">
                <a:solidFill>
                  <a:schemeClr val="bg1"/>
                </a:solidFill>
              </a:rPr>
              <a:t>(% CITOU SEBRAE)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646" y="171228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C5E99"/>
                </a:solidFill>
              </a:rPr>
              <a:t>Média Nacional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16863" y="217415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0075BF"/>
                </a:solidFill>
              </a:rPr>
              <a:t>72,7%</a:t>
            </a:r>
          </a:p>
        </p:txBody>
      </p:sp>
      <p:pic>
        <p:nvPicPr>
          <p:cNvPr id="32" name="Imagem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82889"/>
            <a:ext cx="538593" cy="538593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76588" y="3227712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95805" y="368958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</a:rPr>
              <a:t>39,8%</a:t>
            </a:r>
          </a:p>
        </p:txBody>
      </p:sp>
    </p:spTree>
    <p:extLst>
      <p:ext uri="{BB962C8B-B14F-4D97-AF65-F5344CB8AC3E}">
        <p14:creationId xmlns:p14="http://schemas.microsoft.com/office/powerpoint/2010/main" val="405606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07174" y="1095397"/>
            <a:ext cx="6369999" cy="52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O (A) Sr. (a)  conhece ALGUMA instituição / empresa que fornece serviços de apoio para pequenas empresas no Brasil?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 </a:t>
            </a:r>
            <a:r>
              <a:rPr lang="pt-BR" sz="1500" b="1" dirty="0">
                <a:solidFill>
                  <a:schemeClr val="bg1"/>
                </a:solidFill>
              </a:rPr>
              <a:t>(% de respostas “sim”)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3139797509"/>
              </p:ext>
            </p:extLst>
          </p:nvPr>
        </p:nvGraphicFramePr>
        <p:xfrm>
          <a:off x="190550" y="1095397"/>
          <a:ext cx="5312072" cy="507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558272257"/>
              </p:ext>
            </p:extLst>
          </p:nvPr>
        </p:nvGraphicFramePr>
        <p:xfrm>
          <a:off x="5646638" y="1648522"/>
          <a:ext cx="6264696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478682" y="1270284"/>
            <a:ext cx="46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2C5E99"/>
                </a:solidFill>
              </a:rPr>
              <a:t>% dos entrevistados que conhecem alguma instituição que apoia pequenas empresas no Brasil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959024" y="1301082"/>
            <a:ext cx="5752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 </a:t>
            </a:r>
            <a:r>
              <a:rPr lang="pt-BR" sz="1200" b="1" i="1" dirty="0">
                <a:solidFill>
                  <a:srgbClr val="A12F2C"/>
                </a:solidFill>
              </a:rPr>
              <a:t>(% que citou SEBRAE)</a:t>
            </a:r>
          </a:p>
        </p:txBody>
      </p:sp>
      <p:sp>
        <p:nvSpPr>
          <p:cNvPr id="5" name="Retângulo 4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Qual primeiro nome de instituição o(a) </a:t>
            </a:r>
            <a:r>
              <a:rPr lang="pt-BR" sz="1000" dirty="0" err="1"/>
              <a:t>Sr</a:t>
            </a:r>
            <a:r>
              <a:rPr lang="pt-BR" sz="1000" dirty="0"/>
              <a:t>(a) conhece? </a:t>
            </a:r>
          </a:p>
        </p:txBody>
      </p:sp>
    </p:spTree>
    <p:extLst>
      <p:ext uri="{BB962C8B-B14F-4D97-AF65-F5344CB8AC3E}">
        <p14:creationId xmlns:p14="http://schemas.microsoft.com/office/powerpoint/2010/main" val="297267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5807174" y="1095397"/>
            <a:ext cx="6369999" cy="52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 </a:t>
            </a:r>
            <a:r>
              <a:rPr lang="pt-BR" sz="1500" b="1" dirty="0">
                <a:solidFill>
                  <a:schemeClr val="bg1"/>
                </a:solidFill>
              </a:rPr>
              <a:t>(% de respostas “sim”)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505023451"/>
              </p:ext>
            </p:extLst>
          </p:nvPr>
        </p:nvGraphicFramePr>
        <p:xfrm>
          <a:off x="190550" y="1095396"/>
          <a:ext cx="5420318" cy="531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324751100"/>
              </p:ext>
            </p:extLst>
          </p:nvPr>
        </p:nvGraphicFramePr>
        <p:xfrm>
          <a:off x="5934670" y="1648522"/>
          <a:ext cx="6137200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5893966" y="1309968"/>
            <a:ext cx="545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 </a:t>
            </a:r>
            <a:r>
              <a:rPr lang="pt-BR" sz="1200" b="1" i="1" dirty="0">
                <a:solidFill>
                  <a:srgbClr val="A12F2C"/>
                </a:solidFill>
              </a:rPr>
              <a:t>(% que citou SEBRAE)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O (A) Sr. (a)  conhece ALGUMA instituição / empresa que fornece serviços de apoio para pequenas empresas no Brasil?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Qual primeiro nome de instituição o(a) </a:t>
            </a:r>
            <a:r>
              <a:rPr lang="pt-BR" sz="1000" dirty="0" err="1"/>
              <a:t>Sr</a:t>
            </a:r>
            <a:r>
              <a:rPr lang="pt-BR" sz="1000" dirty="0"/>
              <a:t>(a) conhece? 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5247" y="1186857"/>
            <a:ext cx="46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2C5E99"/>
                </a:solidFill>
              </a:rPr>
              <a:t>% dos entrevistados que conhecem alguma instituição que apoia pequenas empresas no Brasil</a:t>
            </a:r>
          </a:p>
        </p:txBody>
      </p:sp>
    </p:spTree>
    <p:extLst>
      <p:ext uri="{BB962C8B-B14F-4D97-AF65-F5344CB8AC3E}">
        <p14:creationId xmlns:p14="http://schemas.microsoft.com/office/powerpoint/2010/main" val="127182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5807174" y="1095397"/>
            <a:ext cx="6369999" cy="52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INSTITUIÇÃO QUE APOIA PEQUENAS EMPRESAS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685552783"/>
              </p:ext>
            </p:extLst>
          </p:nvPr>
        </p:nvGraphicFramePr>
        <p:xfrm>
          <a:off x="5934670" y="1648522"/>
          <a:ext cx="6137200" cy="486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5893966" y="1309968"/>
            <a:ext cx="55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A12F2C"/>
                </a:solidFill>
              </a:rPr>
              <a:t>Qual o primeiro nome que você conhece? </a:t>
            </a:r>
            <a:r>
              <a:rPr lang="pt-BR" sz="1200" b="1" i="1" dirty="0">
                <a:solidFill>
                  <a:srgbClr val="A12F2C"/>
                </a:solidFill>
              </a:rPr>
              <a:t>(% que citou SEBRAE)</a:t>
            </a:r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389218876"/>
              </p:ext>
            </p:extLst>
          </p:nvPr>
        </p:nvGraphicFramePr>
        <p:xfrm>
          <a:off x="490836" y="1842031"/>
          <a:ext cx="4140460" cy="46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378966" y="1169066"/>
            <a:ext cx="46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2C5E99"/>
                </a:solidFill>
              </a:rPr>
              <a:t>% dos entrevistados que conhecem alguma instituição que apoia pequenas empresas no Brasil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Q03. O (A) Sr. (a)  conhece ALGUMA instituição / empresa que fornece serviços de apoio para pequenas empresas no Brasil?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520564" y="6593404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Q3.1. Qual primeiro nome de instituição o(a) </a:t>
            </a:r>
            <a:r>
              <a:rPr lang="pt-BR" sz="1000" dirty="0" err="1"/>
              <a:t>Sr</a:t>
            </a:r>
            <a:r>
              <a:rPr lang="pt-BR" sz="1000" dirty="0"/>
              <a:t>(a) conhece? </a:t>
            </a:r>
          </a:p>
        </p:txBody>
      </p:sp>
    </p:spTree>
    <p:extLst>
      <p:ext uri="{BB962C8B-B14F-4D97-AF65-F5344CB8AC3E}">
        <p14:creationId xmlns:p14="http://schemas.microsoft.com/office/powerpoint/2010/main" val="217441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72"/>
          <p:cNvSpPr/>
          <p:nvPr/>
        </p:nvSpPr>
        <p:spPr>
          <a:xfrm>
            <a:off x="-25474" y="2770425"/>
            <a:ext cx="12202647" cy="180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-25474" y="4610341"/>
            <a:ext cx="12202647" cy="18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8089" y="921933"/>
            <a:ext cx="12202647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1543"/>
            <a:ext cx="12200443" cy="8652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297" y="189434"/>
            <a:ext cx="12192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</a:rPr>
              <a:t>SÍNTESE TOP OF MIND</a:t>
            </a:r>
            <a:r>
              <a:rPr lang="pt-BR" sz="2001" b="1" dirty="0">
                <a:solidFill>
                  <a:schemeClr val="bg1"/>
                </a:solidFill>
              </a:rPr>
              <a:t>– CONHECIMENTO DO SEBRAE NA </a:t>
            </a:r>
            <a:r>
              <a:rPr lang="pt-BR" sz="2001" b="1" dirty="0">
                <a:solidFill>
                  <a:srgbClr val="FFFF00"/>
                </a:solidFill>
              </a:rPr>
              <a:t>SOCIEDADE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-25474" y="935097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-25474" y="933142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335671" y="992447"/>
            <a:ext cx="2687165" cy="1666038"/>
            <a:chOff x="380253" y="1380717"/>
            <a:chExt cx="2687165" cy="166603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304" y="1380717"/>
              <a:ext cx="720000" cy="72000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80253" y="2123425"/>
              <a:ext cx="26871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SEBRAE PROMOVE EMPREENDEDORISMO</a:t>
              </a:r>
            </a:p>
            <a:p>
              <a:pPr algn="ctr"/>
              <a:r>
                <a:rPr lang="pt-BR" sz="1400" i="1" dirty="0">
                  <a:solidFill>
                    <a:schemeClr val="tx2">
                      <a:lumMod val="50000"/>
                    </a:schemeClr>
                  </a:solidFill>
                </a:rPr>
                <a:t>(Espontânea)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335671" y="2832692"/>
            <a:ext cx="2687165" cy="1666038"/>
            <a:chOff x="3617109" y="1380717"/>
            <a:chExt cx="2687165" cy="166603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691" y="1380717"/>
              <a:ext cx="720000" cy="720000"/>
            </a:xfrm>
            <a:prstGeom prst="rect">
              <a:avLst/>
            </a:prstGeom>
          </p:spPr>
        </p:pic>
        <p:sp>
          <p:nvSpPr>
            <p:cNvPr id="71" name="Retângulo 70"/>
            <p:cNvSpPr/>
            <p:nvPr/>
          </p:nvSpPr>
          <p:spPr>
            <a:xfrm>
              <a:off x="3617109" y="2123425"/>
              <a:ext cx="26871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SEBRAE APOIA </a:t>
              </a:r>
              <a:r>
                <a:rPr lang="pt-BR" sz="2000" b="1" dirty="0" err="1">
                  <a:solidFill>
                    <a:schemeClr val="tx2">
                      <a:lumMod val="50000"/>
                    </a:schemeClr>
                  </a:solidFill>
                </a:rPr>
                <a:t>MPEs</a:t>
              </a:r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 NO BRASIL</a:t>
              </a:r>
            </a:p>
            <a:p>
              <a:pPr algn="ctr"/>
              <a:r>
                <a:rPr lang="pt-BR" sz="1400" i="1" dirty="0">
                  <a:solidFill>
                    <a:schemeClr val="tx2">
                      <a:lumMod val="50000"/>
                    </a:schemeClr>
                  </a:solidFill>
                </a:rPr>
                <a:t>(Espontânea)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262558" y="4661518"/>
            <a:ext cx="2952328" cy="1720604"/>
            <a:chOff x="7679382" y="1349192"/>
            <a:chExt cx="2952328" cy="172060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1520" y="1349192"/>
              <a:ext cx="828052" cy="828052"/>
            </a:xfrm>
            <a:prstGeom prst="rect">
              <a:avLst/>
            </a:prstGeom>
          </p:spPr>
        </p:pic>
        <p:sp>
          <p:nvSpPr>
            <p:cNvPr id="72" name="Retângulo 71"/>
            <p:cNvSpPr/>
            <p:nvPr/>
          </p:nvSpPr>
          <p:spPr>
            <a:xfrm>
              <a:off x="7679382" y="2177244"/>
              <a:ext cx="295232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50000"/>
                    </a:schemeClr>
                  </a:solidFill>
                </a:rPr>
                <a:t>JÁ OUVIU FALAR DO SEBRAE</a:t>
              </a:r>
            </a:p>
            <a:p>
              <a:pPr algn="ctr"/>
              <a:r>
                <a:rPr lang="pt-BR" sz="1200" i="1" dirty="0">
                  <a:solidFill>
                    <a:schemeClr val="tx2">
                      <a:lumMod val="50000"/>
                    </a:schemeClr>
                  </a:solidFill>
                </a:rPr>
                <a:t>(Estimulada para quem não citou SEBRAE)</a:t>
              </a:r>
            </a:p>
          </p:txBody>
        </p:sp>
      </p:grpSp>
      <p:sp>
        <p:nvSpPr>
          <p:cNvPr id="14" name="Seta para a Direita 13"/>
          <p:cNvSpPr/>
          <p:nvPr/>
        </p:nvSpPr>
        <p:spPr>
          <a:xfrm>
            <a:off x="3142878" y="1421463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Seta para a Direita 74"/>
          <p:cNvSpPr/>
          <p:nvPr/>
        </p:nvSpPr>
        <p:spPr>
          <a:xfrm>
            <a:off x="3142878" y="3303794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eta para a Direita 75"/>
          <p:cNvSpPr/>
          <p:nvPr/>
        </p:nvSpPr>
        <p:spPr>
          <a:xfrm>
            <a:off x="3142878" y="5315321"/>
            <a:ext cx="580392" cy="7169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879582" y="1210854"/>
            <a:ext cx="240803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20,0%</a:t>
            </a:r>
          </a:p>
          <a:p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o que equivale a aproximadamente</a:t>
            </a:r>
            <a:endParaRPr lang="pt-BR" sz="10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500" b="1" dirty="0">
                <a:solidFill>
                  <a:srgbClr val="006DF0"/>
                </a:solidFill>
              </a:rPr>
              <a:t>30.567.129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de brasileiros</a:t>
            </a: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580066998"/>
              </p:ext>
            </p:extLst>
          </p:nvPr>
        </p:nvGraphicFramePr>
        <p:xfrm>
          <a:off x="7422425" y="909514"/>
          <a:ext cx="4140460" cy="167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086" y="990743"/>
            <a:ext cx="720000" cy="720000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62" y="2821282"/>
            <a:ext cx="720000" cy="720000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62" y="4810005"/>
            <a:ext cx="720000" cy="720000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6790751" y="1707559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6790751" y="3562513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6790751" y="5546445"/>
            <a:ext cx="0" cy="648072"/>
          </a:xfrm>
          <a:prstGeom prst="line">
            <a:avLst/>
          </a:prstGeom>
          <a:ln w="38100">
            <a:solidFill>
              <a:srgbClr val="FFCC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734943025"/>
              </p:ext>
            </p:extLst>
          </p:nvPr>
        </p:nvGraphicFramePr>
        <p:xfrm>
          <a:off x="7413732" y="2738133"/>
          <a:ext cx="4140460" cy="167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057372613"/>
              </p:ext>
            </p:extLst>
          </p:nvPr>
        </p:nvGraphicFramePr>
        <p:xfrm>
          <a:off x="7413732" y="4711055"/>
          <a:ext cx="4442114" cy="167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66813" y="6425623"/>
            <a:ext cx="961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Dentre as 10.299 entrevistas, apenas 174 pessoas não citaram o SEBRAE espontaneamente ou disseram nunca ter ouvido falar da instituição. Considerando a ponderação da amostra, este número representa 2,5% de pessoas que não conhecem ou nunca ouviram falar do SEBRAE.  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875320" y="3069754"/>
            <a:ext cx="240803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39,8%</a:t>
            </a:r>
          </a:p>
          <a:p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o que equivale a aproximadamente</a:t>
            </a:r>
            <a:endParaRPr lang="pt-BR" sz="10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500" b="1" dirty="0">
                <a:solidFill>
                  <a:srgbClr val="006DF0"/>
                </a:solidFill>
              </a:rPr>
              <a:t>60.651.343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de brasileiros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875320" y="5075544"/>
            <a:ext cx="256993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6DF0"/>
                </a:solidFill>
              </a:rPr>
              <a:t>95,4%</a:t>
            </a:r>
          </a:p>
          <a:p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o que equivale a aproximadamente</a:t>
            </a:r>
            <a:endParaRPr lang="pt-BR" sz="10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500" b="1" dirty="0">
                <a:solidFill>
                  <a:srgbClr val="006DF0"/>
                </a:solidFill>
              </a:rPr>
              <a:t>145.539.665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de brasileiros</a:t>
            </a:r>
          </a:p>
        </p:txBody>
      </p:sp>
    </p:spTree>
    <p:extLst>
      <p:ext uri="{BB962C8B-B14F-4D97-AF65-F5344CB8AC3E}">
        <p14:creationId xmlns:p14="http://schemas.microsoft.com/office/powerpoint/2010/main" val="15333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5" grpId="0" animBg="1"/>
      <p:bldP spid="76" grpId="0" animBg="1"/>
      <p:bldP spid="15" grpId="0"/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CONHECIMENTO ACERCA DO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4495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873341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27441" y="6154848"/>
            <a:ext cx="3876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i="1" dirty="0">
                <a:solidFill>
                  <a:schemeClr val="bg1"/>
                </a:solidFill>
                <a:cs typeface="Aparajita" panose="020B0604020202020204" pitchFamily="34" charset="0"/>
              </a:rPr>
              <a:t>A partir deste bloco, a base de dados será de 10.125 entrevistas (97,5% da amostra), relativas a quem citou o SEBRAE espontaneamente ou já ouviu falar da instituição.</a:t>
            </a:r>
          </a:p>
        </p:txBody>
      </p:sp>
      <p:sp>
        <p:nvSpPr>
          <p:cNvPr id="13" name="CaixaDeTexto 12">
            <a:hlinkClick r:id="rId8" action="ppaction://hlinksldjump"/>
          </p:cNvPr>
          <p:cNvSpPr txBox="1"/>
          <p:nvPr/>
        </p:nvSpPr>
        <p:spPr>
          <a:xfrm>
            <a:off x="4357684" y="6524180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03874" y="6495328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6383238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325424" y="722003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Objetivo da pesquisa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10449" y="2234171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Metodologia e Amostra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2349" y="1280171"/>
            <a:ext cx="5968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i="1" dirty="0">
                <a:solidFill>
                  <a:schemeClr val="bg1"/>
                </a:solidFill>
              </a:rPr>
              <a:t>Monitorar a percepção da sociedade em geral em relação ao SEBRAE, seu nível de lembrança e conhecimento de sua atuação.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69469" y="2800159"/>
            <a:ext cx="59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i="1" dirty="0">
                <a:solidFill>
                  <a:schemeClr val="bg1"/>
                </a:solidFill>
              </a:rPr>
              <a:t>10.299 entrevistas por telefone (C.A.T.I.). </a:t>
            </a:r>
            <a:r>
              <a:rPr lang="pt-BR" sz="1800" i="1" dirty="0">
                <a:solidFill>
                  <a:schemeClr val="bg1"/>
                </a:solidFill>
              </a:rPr>
              <a:t>A base de dados constituída de cadastros de CPF da população adulta.</a:t>
            </a:r>
            <a:endParaRPr lang="en" sz="1800" i="1" dirty="0">
              <a:solidFill>
                <a:schemeClr val="bg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10449" y="3516761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Período de coleta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69469" y="4082749"/>
            <a:ext cx="596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chemeClr val="bg1"/>
                </a:solidFill>
              </a:rPr>
              <a:t>As entrevistas foram realizadas entre 11/11 e 17/12 de 2019. </a:t>
            </a:r>
            <a:endParaRPr lang="en" sz="1800" i="1" dirty="0">
              <a:solidFill>
                <a:schemeClr val="bg1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10449" y="4591998"/>
            <a:ext cx="4325799" cy="679889"/>
          </a:xfrm>
          <a:prstGeom prst="rect">
            <a:avLst/>
          </a:prstGeom>
          <a:noFill/>
          <a:ln>
            <a:noFill/>
          </a:ln>
        </p:spPr>
        <p:txBody>
          <a:bodyPr vert="horz" lIns="117226" tIns="58613" rIns="117226" bIns="58613" rtlCol="0" anchor="ctr">
            <a:norm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Erro amostral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69469" y="5157986"/>
            <a:ext cx="59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chemeClr val="bg1"/>
                </a:solidFill>
              </a:rPr>
              <a:t>O erro amostral é de 1% para resultados nacionais. O nível de confiança é de 95%.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6551" y="1061947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6375418" y="-2659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023" y="117427"/>
            <a:ext cx="972096" cy="432048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3982857" y="2581935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044891" y="3865466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493677" y="4949930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4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62747598"/>
              </p:ext>
            </p:extLst>
          </p:nvPr>
        </p:nvGraphicFramePr>
        <p:xfrm>
          <a:off x="118542" y="1371527"/>
          <a:ext cx="7128792" cy="52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532006" y="2853730"/>
            <a:ext cx="4395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cs typeface="Aparajita" panose="020B0604020202020204" pitchFamily="34" charset="0"/>
              </a:rPr>
              <a:t>Notícias ou matérias na imprensa ou no jornal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 são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principal meio pelo qual os entrevistados ouvem falar do SEBRAE: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cerca de 84%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respondentes ouvem falar do SEBRAE por este tipo de canal.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A televisão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também foi citada por 80,3% dos entrevistados.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2" name="Retângulo 21">
            <a:hlinkClick r:id="rId8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71740"/>
              </p:ext>
            </p:extLst>
          </p:nvPr>
        </p:nvGraphicFramePr>
        <p:xfrm>
          <a:off x="190550" y="1053530"/>
          <a:ext cx="11686337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familiares, amigos ou conhecidos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notícias ou matérias em revistas/jornais (impressos)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Pelas redes sociais (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Facebook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,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Twitter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, Instagram)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da TV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Pelo 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Sites da internet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empresas,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74055"/>
              </p:ext>
            </p:extLst>
          </p:nvPr>
        </p:nvGraphicFramePr>
        <p:xfrm>
          <a:off x="190550" y="3921416"/>
          <a:ext cx="11689394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familiares, amigos ou conhecidos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notícias ou matérias em revistas/jornais (impressos)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Pelas redes sociais (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Facebook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,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Twitter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, Instagram)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da TV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Pelo 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Sites da internet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empresas,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4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8589"/>
              </p:ext>
            </p:extLst>
          </p:nvPr>
        </p:nvGraphicFramePr>
        <p:xfrm>
          <a:off x="334566" y="1702098"/>
          <a:ext cx="11167549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familiares, amigos ou conhecidos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notícias ou matérias em revistas/jornais (impressos)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Pelas redes sociais (Facebook, Twitter, Instagram)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da TV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Pelo 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Sites da internet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empresas,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2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97716"/>
              </p:ext>
            </p:extLst>
          </p:nvPr>
        </p:nvGraphicFramePr>
        <p:xfrm>
          <a:off x="478580" y="1738098"/>
          <a:ext cx="11009490" cy="4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507994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familiares, amigos ou conhecidos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notícias ou matérias em revistas/jornais (impressos)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Pelas redes sociais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da TV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Pelo 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Sites da internet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Por meio de empresas,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7031310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9.700</a:t>
            </a:r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5653405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934936827"/>
              </p:ext>
            </p:extLst>
          </p:nvPr>
        </p:nvGraphicFramePr>
        <p:xfrm>
          <a:off x="118542" y="1121536"/>
          <a:ext cx="11953327" cy="52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52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Q6. </a:t>
            </a:r>
            <a:r>
              <a:rPr lang="pt-BR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0469742"/>
              </p:ext>
            </p:extLst>
          </p:nvPr>
        </p:nvGraphicFramePr>
        <p:xfrm>
          <a:off x="622598" y="1331980"/>
          <a:ext cx="10585175" cy="483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710830" y="1454985"/>
            <a:ext cx="766885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45% dos entrevistados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considera que a atuação do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se assemelha a atuação de uma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Cerca de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14%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acreditam que a atuação do SEBRAE se assemelha a uma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repartição pública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15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2468"/>
              </p:ext>
            </p:extLst>
          </p:nvPr>
        </p:nvGraphicFramePr>
        <p:xfrm>
          <a:off x="190550" y="1053530"/>
          <a:ext cx="11686350" cy="2604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2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16734"/>
              </p:ext>
            </p:extLst>
          </p:nvPr>
        </p:nvGraphicFramePr>
        <p:xfrm>
          <a:off x="190550" y="3921416"/>
          <a:ext cx="11689391" cy="246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1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3" name="Conector reto 2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5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61169"/>
              </p:ext>
            </p:extLst>
          </p:nvPr>
        </p:nvGraphicFramePr>
        <p:xfrm>
          <a:off x="695354" y="2133650"/>
          <a:ext cx="10822235" cy="3701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73261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62965"/>
              </p:ext>
            </p:extLst>
          </p:nvPr>
        </p:nvGraphicFramePr>
        <p:xfrm>
          <a:off x="550590" y="1989634"/>
          <a:ext cx="10822237" cy="396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1940122110"/>
                    </a:ext>
                  </a:extLst>
                </a:gridCol>
              </a:tblGrid>
              <a:tr h="593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254524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53737561"/>
              </p:ext>
            </p:extLst>
          </p:nvPr>
        </p:nvGraphicFramePr>
        <p:xfrm>
          <a:off x="262558" y="2557017"/>
          <a:ext cx="11665295" cy="399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8690" y="1109653"/>
            <a:ext cx="1094521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grande maioria dos entrevistados concorda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que o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oferece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(97,7%) e que oferece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(95,1%). </a:t>
            </a:r>
          </a:p>
          <a:p>
            <a:pPr algn="just">
              <a:defRPr/>
            </a:pP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em relação às afirmações de que o SEBRAE faz “articulação política em prol dos empresários” e que oferece “empréstimo ou financiamento para empresários”, houve 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maior percentual de discordância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 que de concordância.</a:t>
            </a:r>
          </a:p>
        </p:txBody>
      </p:sp>
    </p:spTree>
    <p:extLst>
      <p:ext uri="{BB962C8B-B14F-4D97-AF65-F5344CB8AC3E}">
        <p14:creationId xmlns:p14="http://schemas.microsoft.com/office/powerpoint/2010/main" val="165741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76671" y="0"/>
            <a:ext cx="12013741" cy="947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-1" y="0"/>
            <a:ext cx="254815" cy="6859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324409" y="96022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2800" b="1" i="1" dirty="0">
                <a:solidFill>
                  <a:srgbClr val="FFC000"/>
                </a:solidFill>
              </a:rPr>
              <a:t>Distribuição da amostra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4110198" y="435966"/>
            <a:ext cx="1551945" cy="1182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750" y="231763"/>
            <a:ext cx="972096" cy="43204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5807174" y="1178920"/>
            <a:ext cx="6383238" cy="5576771"/>
            <a:chOff x="5541856" y="1033079"/>
            <a:chExt cx="6559271" cy="5741185"/>
          </a:xfrm>
        </p:grpSpPr>
        <p:grpSp>
          <p:nvGrpSpPr>
            <p:cNvPr id="26" name="Agrupar 25"/>
            <p:cNvGrpSpPr/>
            <p:nvPr/>
          </p:nvGrpSpPr>
          <p:grpSpPr>
            <a:xfrm>
              <a:off x="5541856" y="1033079"/>
              <a:ext cx="6559271" cy="5741185"/>
              <a:chOff x="5549774" y="1269378"/>
              <a:chExt cx="6559271" cy="5741185"/>
            </a:xfrm>
          </p:grpSpPr>
          <p:pic>
            <p:nvPicPr>
              <p:cNvPr id="32" name="Imagem 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8" b="70157" l="9988" r="89952"/>
                        </a14:imgEffect>
                        <a14:imgEffect>
                          <a14:colorTemperature colorTemp="8539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95" t="10081" r="19619" b="28340"/>
              <a:stretch/>
            </p:blipFill>
            <p:spPr>
              <a:xfrm>
                <a:off x="5549774" y="1269378"/>
                <a:ext cx="6107440" cy="5741185"/>
              </a:xfrm>
              <a:prstGeom prst="rect">
                <a:avLst/>
              </a:prstGeom>
            </p:spPr>
          </p:pic>
          <p:grpSp>
            <p:nvGrpSpPr>
              <p:cNvPr id="33" name="Agrupar 32"/>
              <p:cNvGrpSpPr/>
              <p:nvPr/>
            </p:nvGrpSpPr>
            <p:grpSpPr>
              <a:xfrm>
                <a:off x="6242419" y="1745092"/>
                <a:ext cx="5866626" cy="4537485"/>
                <a:chOff x="5915892" y="1231613"/>
                <a:chExt cx="6467817" cy="5163621"/>
              </a:xfrm>
            </p:grpSpPr>
            <p:sp>
              <p:nvSpPr>
                <p:cNvPr id="35" name="CaixaDeTexto 34"/>
                <p:cNvSpPr txBox="1"/>
                <p:nvPr/>
              </p:nvSpPr>
              <p:spPr>
                <a:xfrm>
                  <a:off x="8229600" y="4587519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403</a:t>
                  </a:r>
                </a:p>
              </p:txBody>
            </p:sp>
            <p:sp>
              <p:nvSpPr>
                <p:cNvPr id="36" name="CaixaDeTexto 35"/>
                <p:cNvSpPr txBox="1"/>
                <p:nvPr/>
              </p:nvSpPr>
              <p:spPr>
                <a:xfrm>
                  <a:off x="8434741" y="6070718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 fontAlgn="ctr"/>
                  <a:r>
                    <a:rPr lang="pt-BR" sz="1200" b="1" dirty="0">
                      <a:solidFill>
                        <a:schemeClr val="bg1"/>
                      </a:solidFill>
                    </a:rPr>
                    <a:t>395</a:t>
                  </a:r>
                  <a:endParaRPr lang="pt-BR" sz="1200" b="1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9922625" y="4285490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402</a:t>
                  </a: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8077200" y="3455146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413</a:t>
                  </a:r>
                </a:p>
              </p:txBody>
            </p:sp>
            <p:sp>
              <p:nvSpPr>
                <p:cNvPr id="40" name="CaixaDeTexto 39"/>
                <p:cNvSpPr txBox="1"/>
                <p:nvPr/>
              </p:nvSpPr>
              <p:spPr>
                <a:xfrm>
                  <a:off x="9004070" y="4110068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399</a:t>
                  </a:r>
                </a:p>
              </p:txBody>
            </p:sp>
            <p:sp>
              <p:nvSpPr>
                <p:cNvPr id="41" name="CaixaDeTexto 40"/>
                <p:cNvSpPr txBox="1"/>
                <p:nvPr/>
              </p:nvSpPr>
              <p:spPr>
                <a:xfrm>
                  <a:off x="8758844" y="5320885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399</a:t>
                  </a:r>
                </a:p>
              </p:txBody>
            </p:sp>
            <p:sp>
              <p:nvSpPr>
                <p:cNvPr id="42" name="CaixaDeTexto 41"/>
                <p:cNvSpPr txBox="1"/>
                <p:nvPr/>
              </p:nvSpPr>
              <p:spPr>
                <a:xfrm>
                  <a:off x="6902336" y="3188759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357</a:t>
                  </a:r>
                </a:p>
              </p:txBody>
            </p:sp>
            <p:sp>
              <p:nvSpPr>
                <p:cNvPr id="43" name="CaixaDeTexto 42"/>
                <p:cNvSpPr txBox="1"/>
                <p:nvPr/>
              </p:nvSpPr>
              <p:spPr>
                <a:xfrm>
                  <a:off x="5915892" y="3032682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339</a:t>
                  </a:r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7210434" y="1231613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341</a:t>
                  </a:r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10413075" y="3359903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388</a:t>
                  </a:r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9190724" y="4889791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462</a:t>
                  </a:r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8565224" y="2281390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395</a:t>
                  </a:r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9351817" y="3140478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308</a:t>
                  </a:r>
                </a:p>
              </p:txBody>
            </p:sp>
            <p:sp>
              <p:nvSpPr>
                <p:cNvPr id="49" name="CaixaDeTexto 48"/>
                <p:cNvSpPr txBox="1"/>
                <p:nvPr/>
              </p:nvSpPr>
              <p:spPr>
                <a:xfrm>
                  <a:off x="9804514" y="2281119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331</a:t>
                  </a:r>
                </a:p>
              </p:txBody>
            </p:sp>
            <p:sp>
              <p:nvSpPr>
                <p:cNvPr id="50" name="CaixaDeTexto 49"/>
                <p:cNvSpPr txBox="1"/>
                <p:nvPr/>
              </p:nvSpPr>
              <p:spPr>
                <a:xfrm>
                  <a:off x="10756602" y="2266169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389</a:t>
                  </a:r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10335489" y="2686465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363</a:t>
                  </a:r>
                </a:p>
              </p:txBody>
            </p:sp>
            <p:sp>
              <p:nvSpPr>
                <p:cNvPr id="53" name="CaixaDeTexto 52"/>
                <p:cNvSpPr txBox="1"/>
                <p:nvPr/>
              </p:nvSpPr>
              <p:spPr>
                <a:xfrm>
                  <a:off x="6762920" y="2214386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401</a:t>
                  </a:r>
                </a:p>
              </p:txBody>
            </p:sp>
            <p:sp>
              <p:nvSpPr>
                <p:cNvPr id="54" name="CaixaDeTexto 53"/>
                <p:cNvSpPr txBox="1"/>
                <p:nvPr/>
              </p:nvSpPr>
              <p:spPr>
                <a:xfrm>
                  <a:off x="11467752" y="2214386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399</a:t>
                  </a:r>
                </a:p>
              </p:txBody>
            </p:sp>
            <p:sp>
              <p:nvSpPr>
                <p:cNvPr id="55" name="CaixaDeTexto 54"/>
                <p:cNvSpPr txBox="1"/>
                <p:nvPr/>
              </p:nvSpPr>
              <p:spPr>
                <a:xfrm>
                  <a:off x="11702065" y="2474723"/>
                  <a:ext cx="681644" cy="324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327</a:t>
                  </a:r>
                </a:p>
              </p:txBody>
            </p:sp>
            <p:sp>
              <p:nvSpPr>
                <p:cNvPr id="56" name="CaixaDeTexto 55"/>
                <p:cNvSpPr txBox="1"/>
                <p:nvPr/>
              </p:nvSpPr>
              <p:spPr>
                <a:xfrm>
                  <a:off x="11702065" y="2735060"/>
                  <a:ext cx="681644" cy="324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405</a:t>
                  </a:r>
                </a:p>
              </p:txBody>
            </p:sp>
            <p:sp>
              <p:nvSpPr>
                <p:cNvPr id="57" name="CaixaDeTexto 56"/>
                <p:cNvSpPr txBox="1"/>
                <p:nvPr/>
              </p:nvSpPr>
              <p:spPr>
                <a:xfrm>
                  <a:off x="11604568" y="3051163"/>
                  <a:ext cx="681644" cy="324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401</a:t>
                  </a:r>
                </a:p>
              </p:txBody>
            </p:sp>
            <p:sp>
              <p:nvSpPr>
                <p:cNvPr id="59" name="CaixaDeTexto 58"/>
                <p:cNvSpPr txBox="1"/>
                <p:nvPr/>
              </p:nvSpPr>
              <p:spPr>
                <a:xfrm>
                  <a:off x="11371811" y="3309304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403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10889672" y="4627653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399</a:t>
                  </a:r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10559932" y="5024561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rgbClr val="7A98BB"/>
                      </a:solidFill>
                    </a:rPr>
                    <a:t>393</a:t>
                  </a:r>
                </a:p>
              </p:txBody>
            </p:sp>
            <p:sp>
              <p:nvSpPr>
                <p:cNvPr id="64" name="CaixaDeTexto 63"/>
                <p:cNvSpPr txBox="1"/>
                <p:nvPr/>
              </p:nvSpPr>
              <p:spPr>
                <a:xfrm>
                  <a:off x="9014703" y="5712454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401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9240981" y="3808271"/>
                  <a:ext cx="681644" cy="3245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414</a:t>
                  </a:r>
                </a:p>
              </p:txBody>
            </p:sp>
          </p:grpSp>
        </p:grpSp>
        <p:sp>
          <p:nvSpPr>
            <p:cNvPr id="30" name="CaixaDeTexto 29"/>
            <p:cNvSpPr txBox="1"/>
            <p:nvPr/>
          </p:nvSpPr>
          <p:spPr>
            <a:xfrm>
              <a:off x="8830791" y="1536655"/>
              <a:ext cx="618284" cy="285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pt-BR" dirty="0"/>
                <a:t>272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442622" y="4406089"/>
            <a:ext cx="4325799" cy="679889"/>
            <a:chOff x="442622" y="4197062"/>
            <a:chExt cx="4325799" cy="679889"/>
          </a:xfrm>
        </p:grpSpPr>
        <p:sp>
          <p:nvSpPr>
            <p:cNvPr id="68" name="Título 1"/>
            <p:cNvSpPr txBox="1">
              <a:spLocks/>
            </p:cNvSpPr>
            <p:nvPr/>
          </p:nvSpPr>
          <p:spPr>
            <a:xfrm>
              <a:off x="442622" y="4197062"/>
              <a:ext cx="4325799" cy="6798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17226" tIns="58613" rIns="117226" bIns="58613" rtlCol="0" anchor="ctr">
              <a:normAutofit/>
            </a:bodyPr>
            <a:lstStyle>
              <a:lvl1pPr algn="ctr" defTabSz="1172261" rtl="0" eaLnBrk="1" latinLnBrk="0" hangingPunct="1">
                <a:spcBef>
                  <a:spcPct val="0"/>
                </a:spcBef>
                <a:buNone/>
                <a:defRPr sz="5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800" b="1" i="1" dirty="0">
                  <a:solidFill>
                    <a:srgbClr val="376092"/>
                  </a:solidFill>
                </a:rPr>
                <a:t>Amostra por faixa etária</a:t>
              </a:r>
            </a:p>
          </p:txBody>
        </p:sp>
        <p:cxnSp>
          <p:nvCxnSpPr>
            <p:cNvPr id="69" name="Conector reto 68"/>
            <p:cNvCxnSpPr/>
            <p:nvPr/>
          </p:nvCxnSpPr>
          <p:spPr>
            <a:xfrm flipV="1">
              <a:off x="2970177" y="4537006"/>
              <a:ext cx="827837" cy="9110"/>
            </a:xfrm>
            <a:prstGeom prst="line">
              <a:avLst/>
            </a:prstGeom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292039" y="6511438"/>
            <a:ext cx="7538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*Projeção da população – IBGE 2019.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19510"/>
              </p:ext>
            </p:extLst>
          </p:nvPr>
        </p:nvGraphicFramePr>
        <p:xfrm>
          <a:off x="526445" y="4992356"/>
          <a:ext cx="6895549" cy="94678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49029">
                  <a:extLst>
                    <a:ext uri="{9D8B030D-6E8A-4147-A177-3AD203B41FA5}">
                      <a16:colId xmlns:a16="http://schemas.microsoft.com/office/drawing/2014/main" val="2159263179"/>
                    </a:ext>
                  </a:extLst>
                </a:gridCol>
                <a:gridCol w="954073">
                  <a:extLst>
                    <a:ext uri="{9D8B030D-6E8A-4147-A177-3AD203B41FA5}">
                      <a16:colId xmlns:a16="http://schemas.microsoft.com/office/drawing/2014/main" val="4089518700"/>
                    </a:ext>
                  </a:extLst>
                </a:gridCol>
                <a:gridCol w="705807">
                  <a:extLst>
                    <a:ext uri="{9D8B030D-6E8A-4147-A177-3AD203B41FA5}">
                      <a16:colId xmlns:a16="http://schemas.microsoft.com/office/drawing/2014/main" val="2128742469"/>
                    </a:ext>
                  </a:extLst>
                </a:gridCol>
                <a:gridCol w="834136">
                  <a:extLst>
                    <a:ext uri="{9D8B030D-6E8A-4147-A177-3AD203B41FA5}">
                      <a16:colId xmlns:a16="http://schemas.microsoft.com/office/drawing/2014/main" val="3755847314"/>
                    </a:ext>
                  </a:extLst>
                </a:gridCol>
                <a:gridCol w="732566">
                  <a:extLst>
                    <a:ext uri="{9D8B030D-6E8A-4147-A177-3AD203B41FA5}">
                      <a16:colId xmlns:a16="http://schemas.microsoft.com/office/drawing/2014/main" val="460649066"/>
                    </a:ext>
                  </a:extLst>
                </a:gridCol>
                <a:gridCol w="806646">
                  <a:extLst>
                    <a:ext uri="{9D8B030D-6E8A-4147-A177-3AD203B41FA5}">
                      <a16:colId xmlns:a16="http://schemas.microsoft.com/office/drawing/2014/main" val="1603876892"/>
                    </a:ext>
                  </a:extLst>
                </a:gridCol>
                <a:gridCol w="806646">
                  <a:extLst>
                    <a:ext uri="{9D8B030D-6E8A-4147-A177-3AD203B41FA5}">
                      <a16:colId xmlns:a16="http://schemas.microsoft.com/office/drawing/2014/main" val="1930126325"/>
                    </a:ext>
                  </a:extLst>
                </a:gridCol>
                <a:gridCol w="806646">
                  <a:extLst>
                    <a:ext uri="{9D8B030D-6E8A-4147-A177-3AD203B41FA5}">
                      <a16:colId xmlns:a16="http://schemas.microsoft.com/office/drawing/2014/main" val="19755699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De 18 a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25</a:t>
                      </a:r>
                      <a:r>
                        <a:rPr lang="pt-BR" sz="1200" kern="1200" baseline="0" dirty="0"/>
                        <a:t> a </a:t>
                      </a:r>
                      <a:r>
                        <a:rPr lang="pt-BR" sz="1200" kern="1200" dirty="0"/>
                        <a:t>34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35 a 44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45 a 54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55 a 64 anos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65 anos</a:t>
                      </a:r>
                    </a:p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ou mais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Não respondeu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2821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População</a:t>
                      </a:r>
                      <a:r>
                        <a:rPr lang="pt-BR" sz="1200" baseline="0" dirty="0"/>
                        <a:t> 2019*</a:t>
                      </a:r>
                      <a:endParaRPr lang="pt-BR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11,6%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22,9%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21,5%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17,3%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13,4%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13,4%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kern="1200" dirty="0"/>
                        <a:t>-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808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Amostra coletada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10,5%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23,8%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26,3%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20,5%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10,8%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7,3%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ctr" latinLnBrk="0" hangingPunct="1"/>
                      <a:r>
                        <a:rPr lang="pt-BR" sz="1200" b="1" kern="1200" dirty="0"/>
                        <a:t>0,9%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385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9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</a:t>
            </a:r>
            <a:r>
              <a:rPr lang="pt-BR" sz="1600" b="1" dirty="0">
                <a:solidFill>
                  <a:schemeClr val="bg1"/>
                </a:solidFill>
              </a:rPr>
              <a:t>% de concordância por UF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8542" y="1053530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Articulação política em prol dos empresários</a:t>
            </a: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82685"/>
              </p:ext>
            </p:extLst>
          </p:nvPr>
        </p:nvGraphicFramePr>
        <p:xfrm>
          <a:off x="185561" y="1387511"/>
          <a:ext cx="11841822" cy="517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104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18542" y="1938747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Empréstimo ou financiamento para empresários</a:t>
            </a: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8077"/>
              </p:ext>
            </p:extLst>
          </p:nvPr>
        </p:nvGraphicFramePr>
        <p:xfrm>
          <a:off x="185561" y="2251242"/>
          <a:ext cx="11841822" cy="53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15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7000" y="2853730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Orientação para quem quer abrir um negócio próprio</a:t>
            </a: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99521"/>
              </p:ext>
            </p:extLst>
          </p:nvPr>
        </p:nvGraphicFramePr>
        <p:xfrm>
          <a:off x="156040" y="3218232"/>
          <a:ext cx="11841822" cy="513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088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18542" y="3789834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Cursos e palestras presenciais</a:t>
            </a:r>
          </a:p>
        </p:txBody>
      </p: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99858"/>
              </p:ext>
            </p:extLst>
          </p:nvPr>
        </p:nvGraphicFramePr>
        <p:xfrm>
          <a:off x="176677" y="4113823"/>
          <a:ext cx="11841822" cy="496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01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111775" y="4653930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Cursos e palestras à distância (online)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02022" y="5475192"/>
            <a:ext cx="1108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Consultorias na empresa</a:t>
            </a:r>
          </a:p>
        </p:txBody>
      </p: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75334"/>
              </p:ext>
            </p:extLst>
          </p:nvPr>
        </p:nvGraphicFramePr>
        <p:xfrm>
          <a:off x="185561" y="4923718"/>
          <a:ext cx="11841822" cy="47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1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19457"/>
              </p:ext>
            </p:extLst>
          </p:nvPr>
        </p:nvGraphicFramePr>
        <p:xfrm>
          <a:off x="167676" y="5788323"/>
          <a:ext cx="11841822" cy="47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385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91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1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7107"/>
              </p:ext>
            </p:extLst>
          </p:nvPr>
        </p:nvGraphicFramePr>
        <p:xfrm>
          <a:off x="406574" y="1701602"/>
          <a:ext cx="11305259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val="3390450796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64383665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0266159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32136728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52428326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948850974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885817221"/>
                    </a:ext>
                  </a:extLst>
                </a:gridCol>
              </a:tblGrid>
              <a:tr h="900951"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18 a 24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25 a 34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35 a 44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45 a 54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55 a 64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 anos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 mais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628115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Articulação/atuação política em prol dos empresários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7213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Empréstimo ou financiamento para empresários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78385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Orientação para quem quer abrir um negócio próprio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14827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Cursos e Palestras presenciais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84878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Cursos e palestras a distância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2574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Consultorias na empresa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89869"/>
                  </a:ext>
                </a:extLst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</a:t>
            </a:r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</p:spTree>
    <p:extLst>
      <p:ext uri="{BB962C8B-B14F-4D97-AF65-F5344CB8AC3E}">
        <p14:creationId xmlns:p14="http://schemas.microsoft.com/office/powerpoint/2010/main" val="373522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96091"/>
              </p:ext>
            </p:extLst>
          </p:nvPr>
        </p:nvGraphicFramePr>
        <p:xfrm>
          <a:off x="424321" y="2098436"/>
          <a:ext cx="11305258" cy="3352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693">
                  <a:extLst>
                    <a:ext uri="{9D8B030D-6E8A-4147-A177-3AD203B41FA5}">
                      <a16:colId xmlns:a16="http://schemas.microsoft.com/office/drawing/2014/main" val="3390450796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643836652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302661594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321367281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524283269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1948850974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2885817221"/>
                    </a:ext>
                  </a:extLst>
                </a:gridCol>
                <a:gridCol w="1051795">
                  <a:extLst>
                    <a:ext uri="{9D8B030D-6E8A-4147-A177-3AD203B41FA5}">
                      <a16:colId xmlns:a16="http://schemas.microsoft.com/office/drawing/2014/main" val="2191422449"/>
                    </a:ext>
                  </a:extLst>
                </a:gridCol>
              </a:tblGrid>
              <a:tr h="822589"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Fundamental incompleto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Fundamental 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Médio incompleto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Médio 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Superior incompleto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Superior completo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Pós-</a:t>
                      </a:r>
                    </a:p>
                    <a:p>
                      <a:pPr marL="0" algn="ctr" defTabSz="1172261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Graduação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62811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Articulação/atuação política em prol dos empresários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7213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Empréstimo ou financiamento para empresários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78385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Orientação para quem quer abrir um negócio próprio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14827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Cursos e Palestras presenciais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84878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Cursos e palestras a distância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2574"/>
                  </a:ext>
                </a:extLst>
              </a:tr>
              <a:tr h="421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Consultorias na empresa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89869"/>
                  </a:ext>
                </a:extLst>
              </a:tr>
            </a:tbl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</a:t>
            </a:r>
            <a:r>
              <a:rPr lang="pt-BR" sz="1600" b="1" dirty="0">
                <a:solidFill>
                  <a:schemeClr val="bg1"/>
                </a:solidFill>
              </a:rPr>
              <a:t>% de concordância por nível de escolarização</a:t>
            </a:r>
          </a:p>
        </p:txBody>
      </p:sp>
    </p:spTree>
    <p:extLst>
      <p:ext uri="{BB962C8B-B14F-4D97-AF65-F5344CB8AC3E}">
        <p14:creationId xmlns:p14="http://schemas.microsoft.com/office/powerpoint/2010/main" val="1020243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Q7.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27124451"/>
              </p:ext>
            </p:extLst>
          </p:nvPr>
        </p:nvGraphicFramePr>
        <p:xfrm>
          <a:off x="118542" y="2349674"/>
          <a:ext cx="11953327" cy="422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622598" y="1202766"/>
            <a:ext cx="10945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série histórica aponta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aumento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no percentual de entrevistados que acreditam que o SEBRAE realiza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próprio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que realiza 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IMAGEM DO SEBRAE JUNTO À SOCIEDADE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8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5474" y="631747"/>
            <a:ext cx="2968848" cy="5923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 JUNTO À SOCIEDADE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17994936"/>
              </p:ext>
            </p:extLst>
          </p:nvPr>
        </p:nvGraphicFramePr>
        <p:xfrm>
          <a:off x="3212146" y="2134888"/>
          <a:ext cx="8352928" cy="394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098039" y="1125538"/>
            <a:ext cx="796571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22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média da </a:t>
            </a: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alcançou </a:t>
            </a:r>
            <a:r>
              <a:rPr lang="pt-BR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8,4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em uma escala de 0 a 10. A meta para 2019, contudo, não foi atingida.</a:t>
            </a:r>
          </a:p>
          <a:p>
            <a:pPr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Mais de metade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(50,1%) atribuiu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notas altas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à imagem do SEBRAE (notas 9 ou 10).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284154" y="4874381"/>
            <a:ext cx="5043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284154" y="4874381"/>
            <a:ext cx="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8327454" y="4874381"/>
            <a:ext cx="0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3871177" y="4433479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rgbClr val="DB0027"/>
                </a:solidFill>
              </a:rPr>
              <a:t>O que poderia melhorar?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422" y="3933850"/>
            <a:ext cx="909311" cy="909311"/>
          </a:xfrm>
          <a:prstGeom prst="rect">
            <a:avLst/>
          </a:prstGeom>
        </p:spPr>
      </p:pic>
      <p:sp>
        <p:nvSpPr>
          <p:cNvPr id="3" name="Retângulo 2">
            <a:hlinkClick r:id="rId4" action="ppaction://hlinksldjump"/>
          </p:cNvPr>
          <p:cNvSpPr/>
          <p:nvPr/>
        </p:nvSpPr>
        <p:spPr>
          <a:xfrm>
            <a:off x="3346648" y="4967842"/>
            <a:ext cx="432048" cy="270131"/>
          </a:xfrm>
          <a:prstGeom prst="rect">
            <a:avLst/>
          </a:prstGeom>
          <a:solidFill>
            <a:srgbClr val="E33B59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Ver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045403265"/>
              </p:ext>
            </p:extLst>
          </p:nvPr>
        </p:nvGraphicFramePr>
        <p:xfrm>
          <a:off x="104331" y="2868338"/>
          <a:ext cx="2674623" cy="364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2933620" y="896774"/>
            <a:ext cx="9754" cy="5702610"/>
          </a:xfrm>
          <a:prstGeom prst="line">
            <a:avLst/>
          </a:prstGeom>
          <a:ln w="381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7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4" name="Retângulo 43">
            <a:hlinkClick r:id="rId8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5" name="Retângulo 44">
            <a:hlinkClick r:id="rId9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Retângulo 53">
            <a:hlinkClick r:id="rId10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6" name="Retângulo 55">
            <a:hlinkClick r:id="rId11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12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13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hlinkClick r:id="rId14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7" name="Conector reto 66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hlinkClick r:id="rId1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hlinkClick r:id="rId16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101343" y="1050024"/>
            <a:ext cx="2469168" cy="1750219"/>
            <a:chOff x="101343" y="1050024"/>
            <a:chExt cx="2469168" cy="1750219"/>
          </a:xfrm>
        </p:grpSpPr>
        <p:sp>
          <p:nvSpPr>
            <p:cNvPr id="15" name="Retângulo 14"/>
            <p:cNvSpPr/>
            <p:nvPr/>
          </p:nvSpPr>
          <p:spPr>
            <a:xfrm>
              <a:off x="944745" y="1050024"/>
              <a:ext cx="162576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  <a:cs typeface="Aparajita" panose="020B0604020202020204" pitchFamily="34" charset="0"/>
                </a:rPr>
                <a:t>MÉDIA 2019: </a:t>
              </a:r>
            </a:p>
            <a:p>
              <a:r>
                <a:rPr lang="pt-BR" sz="35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parajita" panose="020B0604020202020204" pitchFamily="34" charset="0"/>
                </a:rPr>
                <a:t>8,4</a:t>
              </a:r>
              <a:endParaRPr lang="pt-BR" sz="35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79206" y="2092357"/>
              <a:ext cx="16765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500" i="1" dirty="0">
                  <a:solidFill>
                    <a:schemeClr val="accent6">
                      <a:lumMod val="75000"/>
                    </a:schemeClr>
                  </a:solidFill>
                  <a:cs typeface="Aparajita" panose="020B0604020202020204" pitchFamily="34" charset="0"/>
                </a:rPr>
                <a:t>Meta para 2019: </a:t>
              </a:r>
            </a:p>
            <a:p>
              <a:r>
                <a:rPr lang="pt-BR" sz="2500" b="1" dirty="0">
                  <a:solidFill>
                    <a:schemeClr val="accent6">
                      <a:lumMod val="50000"/>
                    </a:schemeClr>
                  </a:solidFill>
                  <a:cs typeface="Aparajita" panose="020B0604020202020204" pitchFamily="34" charset="0"/>
                </a:rPr>
                <a:t>8,8</a:t>
              </a:r>
              <a:r>
                <a:rPr lang="pt-BR" sz="2000" b="1" dirty="0">
                  <a:solidFill>
                    <a:schemeClr val="tx2"/>
                  </a:solidFill>
                  <a:cs typeface="Aparajita" panose="020B0604020202020204" pitchFamily="34" charset="0"/>
                </a:rPr>
                <a:t> </a:t>
              </a:r>
              <a:endParaRPr lang="pt-BR" sz="2000" b="1" dirty="0">
                <a:solidFill>
                  <a:schemeClr val="tx2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1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8" y="1097478"/>
              <a:ext cx="785974" cy="78597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8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43" y="2180424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45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 – O QUE PODERIA MELHORAR?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Q8.1. </a:t>
            </a: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Em uma palavra, o que você acha que pode ser melhorado?</a:t>
            </a:r>
            <a:endParaRPr lang="pt-BR" sz="1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805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86" y="1004530"/>
            <a:ext cx="10153128" cy="54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88"/>
          <p:cNvSpPr/>
          <p:nvPr/>
        </p:nvSpPr>
        <p:spPr>
          <a:xfrm>
            <a:off x="190550" y="2507927"/>
            <a:ext cx="11737304" cy="36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/>
          <p:cNvSpPr/>
          <p:nvPr/>
        </p:nvSpPr>
        <p:spPr>
          <a:xfrm>
            <a:off x="190550" y="1667837"/>
            <a:ext cx="11737304" cy="824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CaixaDeTexto 90"/>
          <p:cNvSpPr txBox="1"/>
          <p:nvPr/>
        </p:nvSpPr>
        <p:spPr>
          <a:xfrm>
            <a:off x="243341" y="200695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262558" y="246882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8,4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8146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902709454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10199662" y="1083831"/>
            <a:ext cx="1728192" cy="474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</a:rPr>
              <a:t>Notas baixas, médias e altas</a:t>
            </a:r>
          </a:p>
        </p:txBody>
      </p: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70" name="Retângulo 69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71" name="Conector reto 7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Retângulo 71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73" name="Retângulo 72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4" name="Conector reto 7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81" name="Conector reto 8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>
            <a:hlinkClick r:id="rId11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83" name="Conector reto 8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>
            <a:hlinkClick r:id="rId12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85" name="Conector reto 8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hlinkClick r:id="rId14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88" name="Conector reto 8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</p:spTree>
    <p:extLst>
      <p:ext uri="{BB962C8B-B14F-4D97-AF65-F5344CB8AC3E}">
        <p14:creationId xmlns:p14="http://schemas.microsoft.com/office/powerpoint/2010/main" val="2204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15876"/>
              </p:ext>
            </p:extLst>
          </p:nvPr>
        </p:nvGraphicFramePr>
        <p:xfrm>
          <a:off x="622600" y="1477631"/>
          <a:ext cx="10873211" cy="1652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9649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</a:t>
                      </a:r>
                      <a:r>
                        <a:rPr lang="pt-BR" sz="1600" baseline="0" dirty="0"/>
                        <a:t> baixas </a:t>
                      </a:r>
                      <a:r>
                        <a:rPr lang="pt-BR" sz="1200" dirty="0"/>
                        <a:t>(0</a:t>
                      </a:r>
                      <a:r>
                        <a:rPr lang="pt-BR" sz="1200" baseline="0" dirty="0"/>
                        <a:t> a 6)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 médias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200" baseline="0" dirty="0"/>
                        <a:t>(7 a 8)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</a:t>
                      </a:r>
                      <a:r>
                        <a:rPr lang="pt-BR" sz="1600" baseline="0" dirty="0"/>
                        <a:t> altas </a:t>
                      </a:r>
                      <a:r>
                        <a:rPr lang="pt-BR" sz="1200" baseline="0" dirty="0"/>
                        <a:t>(9 a 10)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8599"/>
              </p:ext>
            </p:extLst>
          </p:nvPr>
        </p:nvGraphicFramePr>
        <p:xfrm>
          <a:off x="622598" y="3956350"/>
          <a:ext cx="10873212" cy="1652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82781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52051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PB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PE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PI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PR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RJ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RN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RO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RR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RS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SC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SE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SP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kern="1200" dirty="0"/>
                        <a:t>TO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</a:t>
                      </a:r>
                      <a:r>
                        <a:rPr lang="pt-BR" sz="1600" baseline="0" dirty="0"/>
                        <a:t> baixas </a:t>
                      </a:r>
                      <a:r>
                        <a:rPr lang="pt-BR" sz="1200" dirty="0"/>
                        <a:t>(0</a:t>
                      </a:r>
                      <a:r>
                        <a:rPr lang="pt-BR" sz="1200" baseline="0" dirty="0"/>
                        <a:t> a 6)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 médias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200" baseline="0" dirty="0"/>
                        <a:t>(7 a 8)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Notas</a:t>
                      </a:r>
                      <a:r>
                        <a:rPr lang="pt-BR" sz="1600" baseline="0" dirty="0"/>
                        <a:t> altas </a:t>
                      </a:r>
                      <a:r>
                        <a:rPr lang="pt-BR" sz="1200" baseline="0" dirty="0"/>
                        <a:t>(9 a 10)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8" name="Retângulo 47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8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9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10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hlinkClick r:id="rId11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>
            <a:hlinkClick r:id="rId12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</p:spTree>
    <p:extLst>
      <p:ext uri="{BB962C8B-B14F-4D97-AF65-F5344CB8AC3E}">
        <p14:creationId xmlns:p14="http://schemas.microsoft.com/office/powerpoint/2010/main" val="370425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8300223" y="3909723"/>
            <a:ext cx="613048" cy="2629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5338142" y="3909723"/>
            <a:ext cx="613048" cy="2629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2385814" y="3909723"/>
            <a:ext cx="613048" cy="2629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1665734" y="3909723"/>
            <a:ext cx="613048" cy="2629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/>
          <p:cNvSpPr/>
          <p:nvPr/>
        </p:nvSpPr>
        <p:spPr>
          <a:xfrm>
            <a:off x="9730630" y="981249"/>
            <a:ext cx="613048" cy="28197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8938542" y="981249"/>
            <a:ext cx="613048" cy="28197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/>
          <p:cNvSpPr/>
          <p:nvPr/>
        </p:nvSpPr>
        <p:spPr>
          <a:xfrm>
            <a:off x="6562278" y="981522"/>
            <a:ext cx="613048" cy="28197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4978102" y="981522"/>
            <a:ext cx="613048" cy="28197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09750" y="981522"/>
            <a:ext cx="613048" cy="28197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 JUNTO À SOCIEDADE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546324384"/>
              </p:ext>
            </p:extLst>
          </p:nvPr>
        </p:nvGraphicFramePr>
        <p:xfrm>
          <a:off x="0" y="4057049"/>
          <a:ext cx="11845549" cy="254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036818994"/>
              </p:ext>
            </p:extLst>
          </p:nvPr>
        </p:nvGraphicFramePr>
        <p:xfrm>
          <a:off x="10296" y="1099768"/>
          <a:ext cx="11845549" cy="27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-25474" y="3861842"/>
            <a:ext cx="12228122" cy="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1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2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14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10" y="1041352"/>
            <a:ext cx="218248" cy="218248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34" y="3936655"/>
            <a:ext cx="218248" cy="218248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502" y="3936655"/>
            <a:ext cx="218248" cy="218248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85" y="1015175"/>
            <a:ext cx="218248" cy="21824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869" y="1047139"/>
            <a:ext cx="218248" cy="218248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542" y="1047139"/>
            <a:ext cx="218248" cy="218248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817" y="1048304"/>
            <a:ext cx="218248" cy="218248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14" y="3936655"/>
            <a:ext cx="218248" cy="218248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514" y="3936655"/>
            <a:ext cx="218248" cy="2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70" grpId="0" animBg="1"/>
      <p:bldP spid="69" grpId="0" animBg="1"/>
      <p:bldP spid="68" grpId="0" animBg="1"/>
      <p:bldP spid="67" grpId="0" animBg="1"/>
      <p:bldP spid="66" grpId="0" animBg="1"/>
      <p:bldP spid="65" grpId="0" animBg="1"/>
      <p:bldP spid="5" grpId="0" animBg="1"/>
      <p:bldGraphic spid="79" grpId="0">
        <p:bldAsOne/>
      </p:bldGraphic>
      <p:bldGraphic spid="8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2512" y="0"/>
            <a:ext cx="962134" cy="6867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0" y="0"/>
            <a:ext cx="277533" cy="6859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1235430" y="209531"/>
            <a:ext cx="4325799" cy="67988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pt-BR" sz="3500" b="1" i="1" dirty="0">
                <a:solidFill>
                  <a:srgbClr val="FFC000"/>
                </a:solidFill>
              </a:rPr>
              <a:t>SUMÁRIO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251654" y="549474"/>
            <a:ext cx="687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414686" y="1485578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Lembrança do SEBRAE...........................................................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Conhecimento acerca do SEBRAE..........................................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Imagem do SEBRAE junto à sociedade..................................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Posicionamento da marca SEBRAE........................................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Perfil dos entrevistados.........................................................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Considerações finais..............................................................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9021138" y="1701602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9021138" y="2370001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9023773" y="3092953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9021138" y="3763204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9021138" y="4484304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2" name="Retângulo 11">
            <a:hlinkClick r:id="rId8" action="ppaction://hlinksldjump"/>
          </p:cNvPr>
          <p:cNvSpPr/>
          <p:nvPr/>
        </p:nvSpPr>
        <p:spPr>
          <a:xfrm>
            <a:off x="9021138" y="5161668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840651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84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2331253561"/>
              </p:ext>
            </p:extLst>
          </p:nvPr>
        </p:nvGraphicFramePr>
        <p:xfrm>
          <a:off x="424323" y="2141804"/>
          <a:ext cx="11305255" cy="425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 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59" name="Retângulo 58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0" name="Retângulo 5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61" name="Retângulo 6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62" name="Conector reto 6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tângulo 6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4" name="Retângulo 6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idade do entrevistado</a:t>
            </a:r>
          </a:p>
        </p:txBody>
      </p:sp>
    </p:spTree>
    <p:extLst>
      <p:ext uri="{BB962C8B-B14F-4D97-AF65-F5344CB8AC3E}">
        <p14:creationId xmlns:p14="http://schemas.microsoft.com/office/powerpoint/2010/main" val="1236815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ângulo 91"/>
          <p:cNvSpPr/>
          <p:nvPr/>
        </p:nvSpPr>
        <p:spPr>
          <a:xfrm>
            <a:off x="10181433" y="2149039"/>
            <a:ext cx="131437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8584811" y="2149039"/>
            <a:ext cx="130625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3896185" y="2140883"/>
            <a:ext cx="131545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/>
          <p:cNvSpPr/>
          <p:nvPr/>
        </p:nvSpPr>
        <p:spPr>
          <a:xfrm>
            <a:off x="2337865" y="2138929"/>
            <a:ext cx="1301568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5" name="Gráfico 84"/>
          <p:cNvGraphicFramePr/>
          <p:nvPr>
            <p:extLst>
              <p:ext uri="{D42A27DB-BD31-4B8C-83A1-F6EECF244321}">
                <p14:modId xmlns:p14="http://schemas.microsoft.com/office/powerpoint/2010/main" val="716354022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Retângulo 85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 </a:t>
            </a:r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2311405" y="1778889"/>
            <a:ext cx="1314495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3902346" y="1780843"/>
            <a:ext cx="1329370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584812" y="1788999"/>
            <a:ext cx="1306258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3" name="Retângulo 92"/>
          <p:cNvSpPr/>
          <p:nvPr/>
        </p:nvSpPr>
        <p:spPr>
          <a:xfrm>
            <a:off x="10181432" y="1788999"/>
            <a:ext cx="131437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60" name="Retângulo 5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61" name="Retângulo 6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62" name="Conector reto 6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tângulo 6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4" name="Retângulo 6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escolaridade do entrevistado</a:t>
            </a:r>
          </a:p>
        </p:txBody>
      </p:sp>
    </p:spTree>
    <p:extLst>
      <p:ext uri="{BB962C8B-B14F-4D97-AF65-F5344CB8AC3E}">
        <p14:creationId xmlns:p14="http://schemas.microsoft.com/office/powerpoint/2010/main" val="320654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93976325"/>
              </p:ext>
            </p:extLst>
          </p:nvPr>
        </p:nvGraphicFramePr>
        <p:xfrm>
          <a:off x="190550" y="1267785"/>
          <a:ext cx="11233248" cy="487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ocupação do entrevistado</a:t>
            </a:r>
          </a:p>
        </p:txBody>
      </p:sp>
    </p:spTree>
    <p:extLst>
      <p:ext uri="{BB962C8B-B14F-4D97-AF65-F5344CB8AC3E}">
        <p14:creationId xmlns:p14="http://schemas.microsoft.com/office/powerpoint/2010/main" val="18103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11017978"/>
              </p:ext>
            </p:extLst>
          </p:nvPr>
        </p:nvGraphicFramePr>
        <p:xfrm>
          <a:off x="262558" y="1629594"/>
          <a:ext cx="11503025" cy="47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renda familiar mensal</a:t>
            </a:r>
          </a:p>
        </p:txBody>
      </p:sp>
    </p:spTree>
    <p:extLst>
      <p:ext uri="{BB962C8B-B14F-4D97-AF65-F5344CB8AC3E}">
        <p14:creationId xmlns:p14="http://schemas.microsoft.com/office/powerpoint/2010/main" val="1060249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indicação de semelhança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Q8. </a:t>
            </a:r>
            <a:r>
              <a:rPr lang="pt-BR" sz="1000" dirty="0"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ea typeface="Times New Roman" panose="02020603050405020304" pitchFamily="18" charset="0"/>
              </a:rPr>
              <a:t>Sr</a:t>
            </a:r>
            <a:r>
              <a:rPr lang="pt-BR" sz="1000" dirty="0"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42000081"/>
              </p:ext>
            </p:extLst>
          </p:nvPr>
        </p:nvGraphicFramePr>
        <p:xfrm>
          <a:off x="622598" y="2133650"/>
          <a:ext cx="105851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910630" y="1209121"/>
            <a:ext cx="98650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As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maiores notas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para a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foram atribuídas pelos entrevistados que consideram a atuação do SEBRAE semelhante a uma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a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pronto-socorro.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18" name="Retângulo 17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0991750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11" action="ppaction://hlinksldjump"/>
          </p:cNvPr>
          <p:cNvSpPr/>
          <p:nvPr/>
        </p:nvSpPr>
        <p:spPr>
          <a:xfrm>
            <a:off x="11063758" y="573234"/>
            <a:ext cx="1117588" cy="31252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088941" y="65909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10.072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53</a:t>
            </a:r>
          </a:p>
        </p:txBody>
      </p:sp>
    </p:spTree>
    <p:extLst>
      <p:ext uri="{BB962C8B-B14F-4D97-AF65-F5344CB8AC3E}">
        <p14:creationId xmlns:p14="http://schemas.microsoft.com/office/powerpoint/2010/main" val="1398890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+mj-lt"/>
              </a:rPr>
              <a:t>Q8. 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0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0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681091750"/>
              </p:ext>
            </p:extLst>
          </p:nvPr>
        </p:nvGraphicFramePr>
        <p:xfrm>
          <a:off x="1111696" y="2243912"/>
          <a:ext cx="10077323" cy="393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Agrupar 25"/>
          <p:cNvGrpSpPr/>
          <p:nvPr/>
        </p:nvGrpSpPr>
        <p:grpSpPr>
          <a:xfrm>
            <a:off x="1609355" y="2252067"/>
            <a:ext cx="9166491" cy="216972"/>
            <a:chOff x="1846734" y="2709714"/>
            <a:chExt cx="8853037" cy="216972"/>
          </a:xfrm>
        </p:grpSpPr>
        <p:cxnSp>
          <p:nvCxnSpPr>
            <p:cNvPr id="7" name="Conector reto 6"/>
            <p:cNvCxnSpPr/>
            <p:nvPr/>
          </p:nvCxnSpPr>
          <p:spPr>
            <a:xfrm>
              <a:off x="1846734" y="2781722"/>
              <a:ext cx="1368152" cy="14401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211502" y="2709714"/>
              <a:ext cx="3528392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720546" y="2709714"/>
              <a:ext cx="2438462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9159008" y="2926495"/>
              <a:ext cx="1540763" cy="191"/>
            </a:xfrm>
            <a:prstGeom prst="straightConnector1">
              <a:avLst/>
            </a:prstGeom>
            <a:ln w="38100">
              <a:solidFill>
                <a:srgbClr val="BE4B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tângulo 50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2" name="Retângulo 51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10" action="ppaction://hlinksldjump"/>
          </p:cNvPr>
          <p:cNvSpPr/>
          <p:nvPr/>
        </p:nvSpPr>
        <p:spPr>
          <a:xfrm>
            <a:off x="8434003" y="549474"/>
            <a:ext cx="111758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sp>
        <p:nvSpPr>
          <p:cNvPr id="62" name="Retângulo 61">
            <a:hlinkClick r:id="rId11" action="ppaction://hlinksldjump"/>
          </p:cNvPr>
          <p:cNvSpPr/>
          <p:nvPr/>
        </p:nvSpPr>
        <p:spPr>
          <a:xfrm>
            <a:off x="10991748" y="573234"/>
            <a:ext cx="1189598" cy="3125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9551591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13" action="ppaction://hlinksldjump"/>
          </p:cNvPr>
          <p:cNvSpPr/>
          <p:nvPr/>
        </p:nvSpPr>
        <p:spPr>
          <a:xfrm>
            <a:off x="9585507" y="573234"/>
            <a:ext cx="1406241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OUTRAS INSTIT.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 flipV="1">
            <a:off x="10991747" y="568443"/>
            <a:ext cx="1" cy="3173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DA SOCIEDADE ACERCA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indicasse com quais afirmações concorda: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74600266"/>
              </p:ext>
            </p:extLst>
          </p:nvPr>
        </p:nvGraphicFramePr>
        <p:xfrm>
          <a:off x="118542" y="1629594"/>
          <a:ext cx="1191948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>
            <a:hlinkClick r:id="rId6" action="ppaction://hlinksldjump"/>
          </p:cNvPr>
          <p:cNvSpPr/>
          <p:nvPr/>
        </p:nvSpPr>
        <p:spPr>
          <a:xfrm>
            <a:off x="499216" y="5901884"/>
            <a:ext cx="917070" cy="288032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1962987" y="5757868"/>
            <a:ext cx="917070" cy="288032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3410550" y="5757868"/>
            <a:ext cx="917070" cy="288032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4883128" y="5903613"/>
            <a:ext cx="917070" cy="288032"/>
          </a:xfrm>
          <a:prstGeom prst="rect">
            <a:avLst/>
          </a:prstGeom>
          <a:solidFill>
            <a:srgbClr val="8064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6" name="Retângulo 35">
            <a:hlinkClick r:id="rId10" action="ppaction://hlinksldjump"/>
          </p:cNvPr>
          <p:cNvSpPr/>
          <p:nvPr/>
        </p:nvSpPr>
        <p:spPr>
          <a:xfrm>
            <a:off x="6355706" y="6063041"/>
            <a:ext cx="917070" cy="288032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7" name="Retângulo 36">
            <a:hlinkClick r:id="rId11" action="ppaction://hlinksldjump"/>
          </p:cNvPr>
          <p:cNvSpPr/>
          <p:nvPr/>
        </p:nvSpPr>
        <p:spPr>
          <a:xfrm>
            <a:off x="7852187" y="5901884"/>
            <a:ext cx="917070" cy="288032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9" name="Retângulo 38">
            <a:hlinkClick r:id="rId12" action="ppaction://hlinksldjump"/>
          </p:cNvPr>
          <p:cNvSpPr/>
          <p:nvPr/>
        </p:nvSpPr>
        <p:spPr>
          <a:xfrm>
            <a:off x="9234268" y="5755393"/>
            <a:ext cx="917070" cy="288032"/>
          </a:xfrm>
          <a:prstGeom prst="rect">
            <a:avLst/>
          </a:prstGeom>
          <a:solidFill>
            <a:srgbClr val="2C4D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40" name="Retângulo 39">
            <a:hlinkClick r:id="rId13" action="ppaction://hlinksldjump"/>
          </p:cNvPr>
          <p:cNvSpPr/>
          <p:nvPr/>
        </p:nvSpPr>
        <p:spPr>
          <a:xfrm>
            <a:off x="10788474" y="5753311"/>
            <a:ext cx="917070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98332" y="1093265"/>
            <a:ext cx="10881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índices mais altos de concordância são em relação às afirmações “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contribuição do SEBRAE para o Brasil é importante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 e “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SEBRAE transmite credibilidade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54185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4384763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65823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5474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9612702"/>
              </p:ext>
            </p:extLst>
          </p:nvPr>
        </p:nvGraphicFramePr>
        <p:xfrm>
          <a:off x="334566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5159" y="1334816"/>
            <a:ext cx="3047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A contribuição do SEBRAE para o Brasil é importante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895859580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480939591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8170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90550" y="1984902"/>
            <a:ext cx="11737304" cy="3919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3"/>
            <a:ext cx="11737304" cy="3311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50" y="1470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09767" y="193202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96,4%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980036510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m 3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646181454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ângulo 35"/>
          <p:cNvSpPr/>
          <p:nvPr/>
        </p:nvSpPr>
        <p:spPr>
          <a:xfrm>
            <a:off x="612288" y="1334816"/>
            <a:ext cx="3047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transmite credibilidade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324172826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3468219501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7734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50210" y="3385691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LEMBRANÇA DO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594495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873341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hlinkClick r:id="rId8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2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205658"/>
            <a:ext cx="11737304" cy="3888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583230"/>
            <a:ext cx="11737304" cy="622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90550" y="17263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9767" y="218819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94,0%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562328018"/>
              </p:ext>
            </p:extLst>
          </p:nvPr>
        </p:nvGraphicFramePr>
        <p:xfrm>
          <a:off x="1198662" y="1819123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Imagem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50773788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12288" y="1334816"/>
            <a:ext cx="3047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uma instituição ética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848066661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164831123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91730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5065" y="2205658"/>
            <a:ext cx="11737304" cy="3723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3"/>
            <a:ext cx="11737304" cy="558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50" y="17016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09767" y="21634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90,2%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1888958884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m 3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289202345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12288" y="1334816"/>
            <a:ext cx="3047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uma empresa de consultoria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301118046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868584633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13658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409834"/>
            <a:ext cx="11737304" cy="3494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629594"/>
            <a:ext cx="11737304" cy="78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90186" y="19176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9403" y="23794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83,7%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218754353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Imagem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035192584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ângulo 35"/>
          <p:cNvSpPr/>
          <p:nvPr/>
        </p:nvSpPr>
        <p:spPr>
          <a:xfrm>
            <a:off x="612288" y="1334816"/>
            <a:ext cx="3047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uma instituição social e ambientalmente responsável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6678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3525173809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328504604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08911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90550" y="2472514"/>
            <a:ext cx="11737304" cy="3621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90550" y="1667837"/>
            <a:ext cx="11737304" cy="787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90550" y="198129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09767" y="24431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81,7%</a:t>
            </a:r>
          </a:p>
        </p:txBody>
      </p: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309830760"/>
              </p:ext>
            </p:extLst>
          </p:nvPr>
        </p:nvGraphicFramePr>
        <p:xfrm>
          <a:off x="1198662" y="1557586"/>
          <a:ext cx="10441160" cy="490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263129028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ângulo 35"/>
          <p:cNvSpPr/>
          <p:nvPr/>
        </p:nvSpPr>
        <p:spPr>
          <a:xfrm>
            <a:off x="612288" y="1334816"/>
            <a:ext cx="3047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uma organização transparente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470154023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839332500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88011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50" y="2708805"/>
            <a:ext cx="11737304" cy="3195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2041772"/>
            <a:ext cx="11737304" cy="655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5312" y="220565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4529" y="26675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77,6%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786922532"/>
              </p:ext>
            </p:extLst>
          </p:nvPr>
        </p:nvGraphicFramePr>
        <p:xfrm>
          <a:off x="1198662" y="1629594"/>
          <a:ext cx="10441160" cy="46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Imagem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384763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65823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-25474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22950188"/>
              </p:ext>
            </p:extLst>
          </p:nvPr>
        </p:nvGraphicFramePr>
        <p:xfrm>
          <a:off x="334566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ângulo 35"/>
          <p:cNvSpPr/>
          <p:nvPr/>
        </p:nvSpPr>
        <p:spPr>
          <a:xfrm>
            <a:off x="575159" y="1334816"/>
            <a:ext cx="3047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Os produtos e serviços são bem divulgados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200" dirty="0">
                <a:latin typeface="+mj-lt"/>
              </a:rPr>
              <a:t>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701005069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3312317574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3535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 </a:t>
            </a:r>
            <a:endParaRPr lang="pt-BR" sz="1200" i="1" dirty="0"/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06557956"/>
              </p:ext>
            </p:extLst>
          </p:nvPr>
        </p:nvGraphicFramePr>
        <p:xfrm>
          <a:off x="4971914" y="1811646"/>
          <a:ext cx="6733021" cy="352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4" name="Picture 2" descr="Image result for logo sebrae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38" y="5316819"/>
            <a:ext cx="1008112" cy="4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7433493" y="5331443"/>
            <a:ext cx="1877795" cy="361018"/>
            <a:chOff x="3286894" y="1699648"/>
            <a:chExt cx="1738820" cy="361018"/>
          </a:xfrm>
        </p:grpSpPr>
        <p:sp>
          <p:nvSpPr>
            <p:cNvPr id="10" name="Retângulo 9"/>
            <p:cNvSpPr/>
            <p:nvPr/>
          </p:nvSpPr>
          <p:spPr>
            <a:xfrm>
              <a:off x="3286894" y="1699648"/>
              <a:ext cx="1738820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</a:rPr>
                <a:t>OUTRA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3297522" y="1926302"/>
              <a:ext cx="1728192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</a:rPr>
                <a:t>INSTITUIÇÃO</a:t>
              </a:r>
            </a:p>
          </p:txBody>
        </p:sp>
      </p:grpSp>
      <p:sp>
        <p:nvSpPr>
          <p:cNvPr id="57" name="Retângulo 56"/>
          <p:cNvSpPr/>
          <p:nvPr/>
        </p:nvSpPr>
        <p:spPr>
          <a:xfrm>
            <a:off x="9695607" y="5342645"/>
            <a:ext cx="1656184" cy="2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NÃO SABE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262558" y="2245435"/>
            <a:ext cx="47093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Um total de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20%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empresa que promove o empreendedorismo no Brasil. </a:t>
            </a:r>
          </a:p>
        </p:txBody>
      </p:sp>
      <p:sp>
        <p:nvSpPr>
          <p:cNvPr id="60" name="Retângulo 59">
            <a:hlinkClick r:id="rId10" action="ppaction://hlinksldjump"/>
          </p:cNvPr>
          <p:cNvSpPr/>
          <p:nvPr/>
        </p:nvSpPr>
        <p:spPr>
          <a:xfrm>
            <a:off x="7724319" y="5887458"/>
            <a:ext cx="1296144" cy="42265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Qual?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62558" y="3953882"/>
            <a:ext cx="4593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Se considerarmos apenas aqueles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souberam citar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alguma instituição que promove o empreendedorismo no Brasil,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37,7%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4" y="1234074"/>
            <a:ext cx="912985" cy="912985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>
            <a:off x="406574" y="2147059"/>
            <a:ext cx="1584176" cy="0"/>
          </a:xfrm>
          <a:prstGeom prst="line">
            <a:avLst/>
          </a:prstGeom>
          <a:ln w="28575">
            <a:solidFill>
              <a:srgbClr val="007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90550" y="2953833"/>
            <a:ext cx="11737304" cy="3154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0550" y="1667837"/>
            <a:ext cx="11737304" cy="1268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30899" y="244403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50116" y="29059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68,1%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200" dirty="0">
                <a:latin typeface="+mj-lt"/>
              </a:rPr>
              <a:t>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550305529"/>
              </p:ext>
            </p:extLst>
          </p:nvPr>
        </p:nvGraphicFramePr>
        <p:xfrm>
          <a:off x="1198662" y="1319240"/>
          <a:ext cx="10441160" cy="514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421892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402952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% de concordância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5" y="765498"/>
            <a:ext cx="4392488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849810746"/>
              </p:ext>
            </p:extLst>
          </p:nvPr>
        </p:nvGraphicFramePr>
        <p:xfrm>
          <a:off x="371695" y="1977998"/>
          <a:ext cx="3528392" cy="42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12288" y="1334816"/>
            <a:ext cx="3047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um órgão do governo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pic>
        <p:nvPicPr>
          <p:cNvPr id="19" name="Imagem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55433139"/>
              </p:ext>
            </p:extLst>
          </p:nvPr>
        </p:nvGraphicFramePr>
        <p:xfrm>
          <a:off x="4627317" y="1702137"/>
          <a:ext cx="6759352" cy="18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592161710"/>
              </p:ext>
            </p:extLst>
          </p:nvPr>
        </p:nvGraphicFramePr>
        <p:xfrm>
          <a:off x="4627317" y="4437907"/>
          <a:ext cx="6759352" cy="20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060354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Q9.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90550" y="2465046"/>
            <a:ext cx="11737304" cy="3439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0550" y="1629593"/>
            <a:ext cx="11737304" cy="1777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61906" y="292847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81123" y="339034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</a:rPr>
              <a:t>51,8%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080765743"/>
              </p:ext>
            </p:extLst>
          </p:nvPr>
        </p:nvGraphicFramePr>
        <p:xfrm>
          <a:off x="1198662" y="962363"/>
          <a:ext cx="10441160" cy="530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m 3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102882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POSICIONAMENTO DA MARCA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SEBRAE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hlinkClick r:id="rId8" action="ppaction://hlinksldjump"/>
          </p:cNvPr>
          <p:cNvSpPr txBox="1"/>
          <p:nvPr/>
        </p:nvSpPr>
        <p:spPr>
          <a:xfrm>
            <a:off x="4377867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3" name="Imagem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124057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138986" y="951556"/>
            <a:ext cx="960776" cy="47056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SEBRAE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 a 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28665357"/>
              </p:ext>
            </p:extLst>
          </p:nvPr>
        </p:nvGraphicFramePr>
        <p:xfrm>
          <a:off x="190550" y="1099769"/>
          <a:ext cx="9721080" cy="543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10138986" y="1447208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9,1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210" y="1417907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é para empreendedores. Tanto para quem quer abrir quanto para quem já tem uma pequena empresa consolidada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31419" y="2154288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conhecimento que o Sebrae oferece aumenta decisivamente a chance de sucesso de um negócio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31419" y="2877193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É fácil fazer negócios com o Sebrae, ou seja, é fácil acessar seus produtos e serviços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1419" y="3644864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Os serviços do Sebrae apresentam o melhor custo-benefício do mercado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33683" y="4417526"/>
            <a:ext cx="435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é o maior especialista em pequenas empresas no Brasil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8800" y="5251719"/>
            <a:ext cx="43567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i="1" dirty="0">
                <a:solidFill>
                  <a:schemeClr val="tx2">
                    <a:lumMod val="50000"/>
                  </a:schemeClr>
                </a:solidFill>
              </a:rPr>
              <a:t>O Sebrae está sempre por perto, disponível</a:t>
            </a:r>
          </a:p>
        </p:txBody>
      </p: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314287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1545172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9959805" y="1003008"/>
            <a:ext cx="1249637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chemeClr val="tx2">
                    <a:lumMod val="50000"/>
                  </a:schemeClr>
                </a:solidFill>
              </a:rPr>
              <a:t>Notas médias</a:t>
            </a:r>
            <a:endParaRPr lang="pt-BR" sz="1500" dirty="0"/>
          </a:p>
        </p:txBody>
      </p:sp>
      <p:sp>
        <p:nvSpPr>
          <p:cNvPr id="45" name="Retângulo 44"/>
          <p:cNvSpPr/>
          <p:nvPr/>
        </p:nvSpPr>
        <p:spPr>
          <a:xfrm>
            <a:off x="10138986" y="2195565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8,7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0138986" y="2918172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7,9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0138986" y="3689811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8,0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0138986" y="4461450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8,7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0138986" y="5196639"/>
            <a:ext cx="936104" cy="402548"/>
          </a:xfrm>
          <a:prstGeom prst="rect">
            <a:avLst/>
          </a:prstGeom>
          <a:solidFill>
            <a:schemeClr val="bg1"/>
          </a:solidFill>
          <a:ln>
            <a:solidFill>
              <a:srgbClr val="19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197D31"/>
                </a:solidFill>
              </a:rPr>
              <a:t>8,1</a:t>
            </a:r>
          </a:p>
        </p:txBody>
      </p:sp>
    </p:spTree>
    <p:extLst>
      <p:ext uri="{BB962C8B-B14F-4D97-AF65-F5344CB8AC3E}">
        <p14:creationId xmlns:p14="http://schemas.microsoft.com/office/powerpoint/2010/main" val="36206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SEBRAE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 a 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NOTAS MÉDIAS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42878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844214316"/>
              </p:ext>
            </p:extLst>
          </p:nvPr>
        </p:nvGraphicFramePr>
        <p:xfrm>
          <a:off x="334566" y="1557586"/>
          <a:ext cx="11593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81317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112067707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12288" y="1334816"/>
            <a:ext cx="304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para empreendedores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O Sebrae é para empreendedores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para empreendedores. Tanto para quem quer abrir quanto para quem já tem uma pequena empresa consolidada.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012496695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420817412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9652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190550" y="2162753"/>
            <a:ext cx="11737304" cy="3942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90550" y="1629594"/>
            <a:ext cx="11737304" cy="502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43341" y="162959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62558" y="20914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9,1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617501942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461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183774973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2558" y="1162703"/>
            <a:ext cx="444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conhecimento que o Sebrae oferece aumenta decisivamente a chance de sucesso de um negócio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531829830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812733294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843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90550" y="2372216"/>
            <a:ext cx="11737304" cy="3727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190550" y="1665943"/>
            <a:ext cx="11737304" cy="688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43341" y="18456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62558" y="23074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8,7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867683259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585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- </a:t>
            </a:r>
            <a:r>
              <a:rPr lang="pt-BR" sz="2001" b="1" dirty="0">
                <a:solidFill>
                  <a:srgbClr val="FFFF00"/>
                </a:solidFill>
              </a:rPr>
              <a:t>Outra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263559" y="6598146"/>
            <a:ext cx="293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BASE: 1.887 entrevistas (19,2% da amostra)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918" y="962363"/>
            <a:ext cx="9612066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5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13999116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2558" y="1162703"/>
            <a:ext cx="444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É fácil fazer negócios com o Sebrae, ou seja, é fácil acessar seus produtos e serviços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730416457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635469645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8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90550" y="2687329"/>
            <a:ext cx="11737304" cy="34119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90550" y="1683474"/>
            <a:ext cx="11737304" cy="986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90549" y="216410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09766" y="262597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7,9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139666480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40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021428403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2558" y="1162703"/>
            <a:ext cx="444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Os serviços do Sebrae apresentam o melhor custo-benefício do mercado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59959306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134230327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4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90550" y="2637706"/>
            <a:ext cx="11737304" cy="3461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83473"/>
            <a:ext cx="11737304" cy="9367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213576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59763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8,0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415118041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369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718073227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2558" y="1162703"/>
            <a:ext cx="4446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é o maior especialista em pequenas empresas no Brasil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854313323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412867405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73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90550" y="2332664"/>
            <a:ext cx="11737304" cy="3766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83473"/>
            <a:ext cx="11737304" cy="647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18477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30960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8,7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679069106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3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963077" y="3955336"/>
            <a:ext cx="387068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nível de escolaridade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944137" y="1162703"/>
            <a:ext cx="338437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Nota média por faixa etária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1654" y="765498"/>
            <a:ext cx="4951423" cy="583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867683440"/>
              </p:ext>
            </p:extLst>
          </p:nvPr>
        </p:nvGraphicFramePr>
        <p:xfrm>
          <a:off x="190550" y="1977998"/>
          <a:ext cx="4608512" cy="440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2558" y="1162703"/>
            <a:ext cx="4446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O Sebrae está sempre por perto, disponível</a:t>
            </a:r>
          </a:p>
          <a:p>
            <a:pPr algn="ctr"/>
            <a:r>
              <a:rPr lang="pt-BR" sz="1200" i="1" dirty="0">
                <a:solidFill>
                  <a:schemeClr val="accent5">
                    <a:lumMod val="50000"/>
                  </a:schemeClr>
                </a:solidFill>
              </a:rPr>
              <a:t>Grau de concordância – notas de 0 a 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6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720428907"/>
              </p:ext>
            </p:extLst>
          </p:nvPr>
        </p:nvGraphicFramePr>
        <p:xfrm>
          <a:off x="5141973" y="1769256"/>
          <a:ext cx="6615336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535067951"/>
              </p:ext>
            </p:extLst>
          </p:nvPr>
        </p:nvGraphicFramePr>
        <p:xfrm>
          <a:off x="5198348" y="4482090"/>
          <a:ext cx="6759352" cy="197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604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90550" y="2565698"/>
            <a:ext cx="11737304" cy="3534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90550" y="1629594"/>
            <a:ext cx="11737304" cy="934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0549" y="20616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Média Nacional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09766" y="25235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8,1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398578491"/>
              </p:ext>
            </p:extLst>
          </p:nvPr>
        </p:nvGraphicFramePr>
        <p:xfrm>
          <a:off x="1107436" y="1660652"/>
          <a:ext cx="10820417" cy="479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21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72802" y="0"/>
            <a:ext cx="8817612" cy="68595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8090" y="0"/>
            <a:ext cx="12200089" cy="254073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-25474" y="2277666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34566" y="54947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0" b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marL="0" lvl="1" algn="ctr"/>
            <a:r>
              <a:rPr lang="pt-BR" sz="45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9" b="63923" l="4298" r="76695">
                        <a14:foregroundMark x1="59201" y1="17676" x2="59443" y2="28571"/>
                        <a14:foregroundMark x1="61199" y1="33656" x2="58656" y2="33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58902" y="-26590"/>
            <a:ext cx="8817612" cy="6859588"/>
          </a:xfrm>
          <a:prstGeom prst="rect">
            <a:avLst/>
          </a:prstGeom>
        </p:spPr>
      </p:pic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11351790" y="6166098"/>
            <a:ext cx="85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97980" y="6137246"/>
            <a:ext cx="330381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45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OCUPAÇÃO PRINCIPAL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Q16. Qual sua ocupação principal?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77097830"/>
              </p:ext>
            </p:extLst>
          </p:nvPr>
        </p:nvGraphicFramePr>
        <p:xfrm>
          <a:off x="354872" y="1392497"/>
          <a:ext cx="10492862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371679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110881596"/>
              </p:ext>
            </p:extLst>
          </p:nvPr>
        </p:nvGraphicFramePr>
        <p:xfrm>
          <a:off x="40775" y="1420152"/>
          <a:ext cx="12193518" cy="515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TEM INTERESSE EM ABRIR UMA EMPRESA NOS PRÓXIMOS 12 MESES?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63532920"/>
              </p:ext>
            </p:extLst>
          </p:nvPr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Q17. Você tem intenção de abrir um a empresa nos próximos 12 meses?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772" y="2668916"/>
            <a:ext cx="51158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entrevistados, mais de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1 em cada 5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tem interesse em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abrir uma empresa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38089011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INTERESSE EM ABRIR UMA EMPRESA NOS PRÓXIMOS 12 MESES, POR OCUPAÇÃO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/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1063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Q17. Você tem intenção de abrir um a empresa nos próximos 12 meses? / Q16. Qual sua ocupação principal?</a:t>
            </a:r>
          </a:p>
          <a:p>
            <a:endParaRPr lang="pt-BR" sz="1100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432669928"/>
              </p:ext>
            </p:extLst>
          </p:nvPr>
        </p:nvGraphicFramePr>
        <p:xfrm>
          <a:off x="354529" y="1075418"/>
          <a:ext cx="7776864" cy="541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315595" y="1287260"/>
            <a:ext cx="3624117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Entrevistados que são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autônomos ou trabalham por conta própria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são os que mostraram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mais interesse em abrir uma segunda empresa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Os desempregados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também mostraram-se inclinados a abrir uma empresa: cerca de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1/3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desempregados tem planos para tal. 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 30%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entrevistados que já possuem seu próprio negócio ou são sócios de um empreendimento, planejam abrir outra empresa nos próximos meses.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16645925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Q20. Sexo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SEXO E IDADE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6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Q01. Idade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563077247"/>
              </p:ext>
            </p:extLst>
          </p:nvPr>
        </p:nvGraphicFramePr>
        <p:xfrm>
          <a:off x="272875" y="1501998"/>
          <a:ext cx="5538115" cy="436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316166010"/>
              </p:ext>
            </p:extLst>
          </p:nvPr>
        </p:nvGraphicFramePr>
        <p:xfrm>
          <a:off x="6372920" y="1228035"/>
          <a:ext cx="5554934" cy="49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985814" y="63211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3674940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Q19. Grau de escolaridade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GRAU DE ESCOLARIDADE E NÚMERO DE MORADORES NA RESIDÊNCIA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7" y="6598146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Q21. Quantas pessoas moram na sua casa, incluindo filhos, parentes?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99334343"/>
              </p:ext>
            </p:extLst>
          </p:nvPr>
        </p:nvGraphicFramePr>
        <p:xfrm>
          <a:off x="354872" y="1392497"/>
          <a:ext cx="5616625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680779126"/>
              </p:ext>
            </p:extLst>
          </p:nvPr>
        </p:nvGraphicFramePr>
        <p:xfrm>
          <a:off x="6529175" y="1433548"/>
          <a:ext cx="4752529" cy="522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855582" y="4992522"/>
            <a:ext cx="2858170" cy="907353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Número médio de moradores na residência:</a:t>
            </a:r>
          </a:p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3,3</a:t>
            </a:r>
          </a:p>
        </p:txBody>
      </p:sp>
      <p:sp>
        <p:nvSpPr>
          <p:cNvPr id="8" name="Retângulo 7"/>
          <p:cNvSpPr/>
          <p:nvPr/>
        </p:nvSpPr>
        <p:spPr>
          <a:xfrm>
            <a:off x="-8090" y="866168"/>
            <a:ext cx="28803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Calibri" panose="020F0502020204030204"/>
                <a:cs typeface="Aparajita" panose="020B0604020202020204" pitchFamily="34" charset="0"/>
              </a:rPr>
              <a:t>Escolaridade: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095206" y="869093"/>
            <a:ext cx="37223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Calibri" panose="020F0502020204030204"/>
                <a:cs typeface="Aparajita" panose="020B0604020202020204" pitchFamily="34" charset="0"/>
              </a:rPr>
              <a:t>Número de moradores na residência: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16063655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Q22. Somando todas as rendas de todas as pessoas que moram na sua casa, o(a) Sr.(a) diria que a renda total mensal, incluindo salários, “bicos”, aposentadorias etc. é de quanto, aproximadamente?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625947865"/>
              </p:ext>
            </p:extLst>
          </p:nvPr>
        </p:nvGraphicFramePr>
        <p:xfrm>
          <a:off x="601962" y="1639938"/>
          <a:ext cx="10945216" cy="450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78582" y="1053530"/>
            <a:ext cx="4104456" cy="576064"/>
          </a:xfrm>
          <a:prstGeom prst="rect">
            <a:avLst/>
          </a:prstGeom>
          <a:solidFill>
            <a:srgbClr val="1737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Renda familiar média: R$ 5.774,92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2589403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Q21. Nº de pessoas que moram na casa  / Q22. Renda familiar média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 X RENDA MENSAL </a:t>
            </a:r>
            <a:r>
              <a:rPr lang="pt-BR" sz="2000" b="1" i="1" dirty="0">
                <a:solidFill>
                  <a:schemeClr val="bg1"/>
                </a:solidFill>
              </a:rPr>
              <a:t>PER CAPITA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67331696"/>
              </p:ext>
            </p:extLst>
          </p:nvPr>
        </p:nvGraphicFramePr>
        <p:xfrm>
          <a:off x="141128" y="1163491"/>
          <a:ext cx="11892358" cy="527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10.125</a:t>
            </a:r>
          </a:p>
        </p:txBody>
      </p:sp>
    </p:spTree>
    <p:extLst>
      <p:ext uri="{BB962C8B-B14F-4D97-AF65-F5344CB8AC3E}">
        <p14:creationId xmlns:p14="http://schemas.microsoft.com/office/powerpoint/2010/main" val="18867949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149147" y="3517"/>
            <a:ext cx="8041266" cy="6882661"/>
            <a:chOff x="4149147" y="3517"/>
            <a:chExt cx="8041266" cy="688266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3517"/>
              <a:ext cx="8041266" cy="687171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8" b="89952" l="7789" r="93462">
                          <a14:foregroundMark x1="64649" y1="44915" x2="64165" y2="48971"/>
                          <a14:foregroundMark x1="37450" y1="45278" x2="41889" y2="49213"/>
                          <a14:foregroundMark x1="51332" y1="42676" x2="49274" y2="49576"/>
                          <a14:foregroundMark x1="73527" y1="44068" x2="74496" y2="49879"/>
                          <a14:foregroundMark x1="84948" y1="43584" x2="84948" y2="49092"/>
                          <a14:backgroundMark x1="25464" y1="19552" x2="78289" y2="19673"/>
                          <a14:backgroundMark x1="63640" y1="36562" x2="66021" y2="41828"/>
                          <a14:backgroundMark x1="57183" y1="75484" x2="68160" y2="59201"/>
                          <a14:backgroundMark x1="61421" y1="57627" x2="68846" y2="62893"/>
                          <a14:backgroundMark x1="13317" y1="38983" x2="26594" y2="71671"/>
                          <a14:backgroundMark x1="36118" y1="49213" x2="36118" y2="50363"/>
                          <a14:backgroundMark x1="26271" y1="64044" x2="40153" y2="77966"/>
                          <a14:backgroundMark x1="21832" y1="79056" x2="40234" y2="7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1987"/>
            <a:stretch/>
          </p:blipFill>
          <p:spPr>
            <a:xfrm>
              <a:off x="4149147" y="14467"/>
              <a:ext cx="8041266" cy="6871711"/>
            </a:xfrm>
            <a:prstGeom prst="rect">
              <a:avLst/>
            </a:prstGeom>
          </p:spPr>
        </p:pic>
      </p:grpSp>
      <p:grpSp>
        <p:nvGrpSpPr>
          <p:cNvPr id="34" name="Agrupar 33"/>
          <p:cNvGrpSpPr/>
          <p:nvPr/>
        </p:nvGrpSpPr>
        <p:grpSpPr>
          <a:xfrm>
            <a:off x="0" y="0"/>
            <a:ext cx="5231110" cy="6867408"/>
            <a:chOff x="0" y="0"/>
            <a:chExt cx="5231110" cy="6867408"/>
          </a:xfrm>
        </p:grpSpPr>
        <p:sp>
          <p:nvSpPr>
            <p:cNvPr id="23" name="Retângulo 22"/>
            <p:cNvSpPr/>
            <p:nvPr/>
          </p:nvSpPr>
          <p:spPr>
            <a:xfrm>
              <a:off x="75813" y="0"/>
              <a:ext cx="5155297" cy="686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0" y="0"/>
              <a:ext cx="227440" cy="6859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Título 1"/>
          <p:cNvSpPr>
            <a:spLocks noGrp="1"/>
          </p:cNvSpPr>
          <p:nvPr>
            <p:ph type="ctrTitle"/>
          </p:nvPr>
        </p:nvSpPr>
        <p:spPr>
          <a:xfrm>
            <a:off x="406574" y="3306618"/>
            <a:ext cx="4415638" cy="19233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pt-BR" sz="3900" b="1" dirty="0">
                <a:solidFill>
                  <a:srgbClr val="FFC000"/>
                </a:solidFill>
              </a:rPr>
              <a:t>CONSIDERAÇÕES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>
                <a:solidFill>
                  <a:srgbClr val="FFC000"/>
                </a:solidFill>
              </a:rPr>
              <a:t>FINAIS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3862958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 flipV="1">
            <a:off x="5223290" y="-7820"/>
            <a:ext cx="7820" cy="68752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730" y="6229100"/>
            <a:ext cx="916389" cy="60492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58" y="731056"/>
            <a:ext cx="1343019" cy="59690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50590" y="4646110"/>
            <a:ext cx="792000" cy="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hlinkClick r:id="rId8" action="ppaction://hlinksldjump"/>
          </p:cNvPr>
          <p:cNvSpPr txBox="1"/>
          <p:nvPr/>
        </p:nvSpPr>
        <p:spPr>
          <a:xfrm>
            <a:off x="4332792" y="649041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4078982" y="646156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0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 2019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5579" y="984306"/>
            <a:ext cx="2952328" cy="2304256"/>
          </a:xfrm>
          <a:prstGeom prst="rect">
            <a:avLst/>
          </a:prstGeom>
          <a:solidFill>
            <a:srgbClr val="D5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3558" y="983309"/>
            <a:ext cx="2952328" cy="2304256"/>
          </a:xfrm>
          <a:prstGeom prst="rect">
            <a:avLst/>
          </a:prstGeom>
          <a:solidFill>
            <a:srgbClr val="AB4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96174" y="1079617"/>
            <a:ext cx="2117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20%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58" y="1123245"/>
            <a:ext cx="747504" cy="74750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56" y="1147234"/>
            <a:ext cx="623508" cy="62350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2622" y="3333338"/>
            <a:ext cx="5969366" cy="1680632"/>
          </a:xfrm>
          <a:prstGeom prst="rect">
            <a:avLst/>
          </a:prstGeom>
          <a:solidFill>
            <a:srgbClr val="A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8542" y="5061530"/>
            <a:ext cx="5969366" cy="1680632"/>
          </a:xfrm>
          <a:prstGeom prst="rect">
            <a:avLst/>
          </a:prstGeom>
          <a:solidFill>
            <a:srgbClr val="572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718273" y="3411210"/>
            <a:ext cx="536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98% </a:t>
            </a:r>
            <a:r>
              <a:rPr lang="pt-BR" sz="1400" b="1" dirty="0">
                <a:solidFill>
                  <a:schemeClr val="bg1"/>
                </a:solidFill>
              </a:rPr>
              <a:t>concordam que o SEBRAE oferece orientação para quem quer abrir um negócio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19" y="3495339"/>
            <a:ext cx="394773" cy="394773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937148" y="5170233"/>
            <a:ext cx="51261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84% </a:t>
            </a:r>
            <a:r>
              <a:rPr lang="pt-BR" sz="1400" b="1" dirty="0">
                <a:solidFill>
                  <a:schemeClr val="bg1"/>
                </a:solidFill>
              </a:rPr>
              <a:t>dos entrevistados ouviram falar do SEBRAE através de matérias veiculadas em jornais ou revistas impressas. 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2" y="5950074"/>
            <a:ext cx="626714" cy="626714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118542" y="5937155"/>
            <a:ext cx="5114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bg1"/>
                </a:solidFill>
              </a:rPr>
              <a:t>Cerca de </a:t>
            </a:r>
            <a:r>
              <a:rPr lang="pt-BR" sz="1600" b="1" dirty="0">
                <a:solidFill>
                  <a:srgbClr val="FFFF00"/>
                </a:solidFill>
              </a:rPr>
              <a:t>45%</a:t>
            </a:r>
            <a:r>
              <a:rPr lang="pt-BR" sz="1400" b="1" dirty="0">
                <a:solidFill>
                  <a:schemeClr val="bg1"/>
                </a:solidFill>
              </a:rPr>
              <a:t> dos entrevistados consideram que a atuação do SEBRAE se assemelha a de uma </a:t>
            </a:r>
            <a:r>
              <a:rPr lang="pt-BR" sz="1700" b="1" dirty="0">
                <a:solidFill>
                  <a:srgbClr val="FFFF00"/>
                </a:solidFill>
              </a:rPr>
              <a:t>escola</a:t>
            </a:r>
            <a:endParaRPr lang="pt-BR" sz="1700" dirty="0">
              <a:solidFill>
                <a:srgbClr val="FFFF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154347" y="3333338"/>
            <a:ext cx="2952328" cy="3408823"/>
          </a:xfrm>
          <a:prstGeom prst="rect">
            <a:avLst/>
          </a:prstGeom>
          <a:solidFill>
            <a:srgbClr val="043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42326" y="3332341"/>
            <a:ext cx="2952328" cy="3408823"/>
          </a:xfrm>
          <a:prstGeom prst="rect">
            <a:avLst/>
          </a:prstGeom>
          <a:solidFill>
            <a:srgbClr val="3D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6139403" y="979541"/>
            <a:ext cx="5967271" cy="2304256"/>
          </a:xfrm>
          <a:prstGeom prst="rect">
            <a:avLst/>
          </a:prstGeom>
          <a:solidFill>
            <a:srgbClr val="2F7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167214" y="988780"/>
            <a:ext cx="936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FFFF00"/>
                </a:solidFill>
              </a:rPr>
              <a:t>8,4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194" y="1094245"/>
            <a:ext cx="1091431" cy="1091431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7018775" y="1219114"/>
            <a:ext cx="5114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foi a nota média da imagem do SEBRAE EM 2019.</a:t>
            </a:r>
            <a:endParaRPr lang="pt-BR" sz="1500" dirty="0">
              <a:solidFill>
                <a:schemeClr val="bg1"/>
              </a:solidFill>
            </a:endParaRPr>
          </a:p>
        </p:txBody>
      </p:sp>
      <p:cxnSp>
        <p:nvCxnSpPr>
          <p:cNvPr id="57" name="Conector reto 56"/>
          <p:cNvCxnSpPr/>
          <p:nvPr/>
        </p:nvCxnSpPr>
        <p:spPr>
          <a:xfrm>
            <a:off x="6139403" y="2131669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6130158" y="5013970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6927073" y="2582644"/>
            <a:ext cx="22644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Consideram que a contribuição do SEBRAE é </a:t>
            </a:r>
            <a:r>
              <a:rPr lang="pt-BR" sz="1300" b="1" dirty="0">
                <a:solidFill>
                  <a:srgbClr val="FFFF00"/>
                </a:solidFill>
              </a:rPr>
              <a:t>importante para o país</a:t>
            </a:r>
            <a:endParaRPr lang="pt-BR" sz="1300" dirty="0">
              <a:solidFill>
                <a:srgbClr val="FFFF00"/>
              </a:solidFill>
            </a:endParaRP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449" y="2463999"/>
            <a:ext cx="570704" cy="558084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6917614" y="2133650"/>
            <a:ext cx="149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96%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9898518" y="2565698"/>
            <a:ext cx="18853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Consideram que o SEBRAE transmite </a:t>
            </a:r>
            <a:r>
              <a:rPr lang="pt-BR" sz="1500" b="1" dirty="0">
                <a:solidFill>
                  <a:srgbClr val="FFFF00"/>
                </a:solidFill>
              </a:rPr>
              <a:t>credibilidade</a:t>
            </a:r>
            <a:endParaRPr lang="pt-BR" sz="1500" dirty="0">
              <a:solidFill>
                <a:srgbClr val="FFFF00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9891774" y="2133650"/>
            <a:ext cx="158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94%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849" y="3883872"/>
            <a:ext cx="799750" cy="799750"/>
          </a:xfrm>
          <a:prstGeom prst="rect">
            <a:avLst/>
          </a:prstGeom>
        </p:spPr>
      </p:pic>
      <p:sp>
        <p:nvSpPr>
          <p:cNvPr id="65" name="CaixaDeTexto 64"/>
          <p:cNvSpPr txBox="1"/>
          <p:nvPr/>
        </p:nvSpPr>
        <p:spPr>
          <a:xfrm>
            <a:off x="6290357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9,1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170026" y="4014205"/>
            <a:ext cx="189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Foi a nota obtida para a afirmação “O SEBRAE é para empreendedores”.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9257804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8,7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9110389" y="3933850"/>
            <a:ext cx="2109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Foi a nota obtida para a afirmação “O conhecimento que o SEBRAE oferece aumenta a chance de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sucesso de um negócio”.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280" y="3769326"/>
            <a:ext cx="797634" cy="961213"/>
          </a:xfrm>
          <a:prstGeom prst="rect">
            <a:avLst/>
          </a:prstGeom>
        </p:spPr>
      </p:pic>
      <p:sp>
        <p:nvSpPr>
          <p:cNvPr id="70" name="CaixaDeTexto 69"/>
          <p:cNvSpPr txBox="1"/>
          <p:nvPr/>
        </p:nvSpPr>
        <p:spPr>
          <a:xfrm>
            <a:off x="6290357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8,7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6250075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 SEBRAE é o maior especialista em pequenas empresas no Brasil”.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59" y="5089179"/>
            <a:ext cx="1111520" cy="1668868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9250544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8,0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9210262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“Os serviços do SEBRAE apresentam melhor custo-benefício do mercado”.</a:t>
            </a:r>
          </a:p>
        </p:txBody>
      </p:sp>
      <p:pic>
        <p:nvPicPr>
          <p:cNvPr id="75" name="Imagem 7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387" y="5416706"/>
            <a:ext cx="1050295" cy="105029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27462" y="1770950"/>
            <a:ext cx="242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da sociedade em geral lembra do </a:t>
            </a:r>
            <a:r>
              <a:rPr lang="pt-BR" sz="2000" b="1" dirty="0">
                <a:solidFill>
                  <a:srgbClr val="FFFF00"/>
                </a:solidFill>
              </a:rPr>
              <a:t>SEBRAE</a:t>
            </a:r>
            <a:r>
              <a:rPr lang="pt-BR" sz="1600" dirty="0">
                <a:solidFill>
                  <a:schemeClr val="bg1"/>
                </a:solidFill>
              </a:rPr>
              <a:t> como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instituição que </a:t>
            </a:r>
            <a:r>
              <a:rPr lang="pt-BR" sz="1800" b="1" dirty="0">
                <a:solidFill>
                  <a:srgbClr val="FFFF00"/>
                </a:solidFill>
              </a:rPr>
              <a:t>PROMOVE O EMPREENDEDORISMO</a:t>
            </a: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18" y="4283683"/>
            <a:ext cx="394773" cy="394773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693398" y="4203298"/>
            <a:ext cx="536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95% </a:t>
            </a:r>
            <a:r>
              <a:rPr lang="pt-BR" sz="1400" b="1" dirty="0">
                <a:solidFill>
                  <a:schemeClr val="bg1"/>
                </a:solidFill>
              </a:rPr>
              <a:t>concordam que o SEBRAE oferece cursos e palestras presenciais.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3528950" y="1065009"/>
            <a:ext cx="2459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40%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3491479" y="1800612"/>
            <a:ext cx="2571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da sociedade em geral lembra do </a:t>
            </a:r>
            <a:r>
              <a:rPr lang="pt-BR" sz="2000" b="1" dirty="0">
                <a:solidFill>
                  <a:srgbClr val="FFFF00"/>
                </a:solidFill>
              </a:rPr>
              <a:t>SEBRAE</a:t>
            </a:r>
            <a:r>
              <a:rPr lang="pt-BR" sz="1600" dirty="0">
                <a:solidFill>
                  <a:schemeClr val="bg1"/>
                </a:solidFill>
              </a:rPr>
              <a:t> como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instituição que </a:t>
            </a:r>
            <a:r>
              <a:rPr lang="pt-BR" sz="1800" b="1" dirty="0">
                <a:solidFill>
                  <a:srgbClr val="FFFF00"/>
                </a:solidFill>
              </a:rPr>
              <a:t>APOIA PEQUENAS EMPRESAS </a:t>
            </a:r>
            <a:r>
              <a:rPr lang="pt-BR" sz="1600" dirty="0">
                <a:solidFill>
                  <a:schemeClr val="bg1"/>
                </a:solidFill>
              </a:rPr>
              <a:t>no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48" y="5157986"/>
            <a:ext cx="720000" cy="720000"/>
          </a:xfrm>
          <a:prstGeom prst="rect">
            <a:avLst/>
          </a:prstGeom>
        </p:spPr>
      </p:pic>
      <p:sp>
        <p:nvSpPr>
          <p:cNvPr id="78" name="CaixaDeTexto 77"/>
          <p:cNvSpPr txBox="1"/>
          <p:nvPr/>
        </p:nvSpPr>
        <p:spPr>
          <a:xfrm>
            <a:off x="7025163" y="1548828"/>
            <a:ext cx="378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FF00"/>
                </a:solidFill>
              </a:rPr>
              <a:t>Metade</a:t>
            </a:r>
            <a:r>
              <a:rPr lang="pt-BR" sz="1200" dirty="0">
                <a:solidFill>
                  <a:schemeClr val="bg1"/>
                </a:solidFill>
              </a:rPr>
              <a:t> dos entrevistados atribuíram </a:t>
            </a:r>
            <a:r>
              <a:rPr lang="pt-BR" sz="1200" b="1" dirty="0">
                <a:solidFill>
                  <a:srgbClr val="FFFF00"/>
                </a:solidFill>
              </a:rPr>
              <a:t>notas altas </a:t>
            </a:r>
            <a:r>
              <a:rPr lang="pt-BR" sz="1200" dirty="0">
                <a:solidFill>
                  <a:schemeClr val="bg1"/>
                </a:solidFill>
              </a:rPr>
              <a:t>(9 e 10) à imagem do SEBRAE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684" y="2438250"/>
            <a:ext cx="494477" cy="4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4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-26590"/>
            <a:ext cx="12200089" cy="693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549474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-265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IMPACTO DA DIVULGAÇÃO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EM DIFERENTES CANAIS</a:t>
            </a:r>
          </a:p>
        </p:txBody>
      </p:sp>
      <p:sp>
        <p:nvSpPr>
          <p:cNvPr id="1036" name="AutoShape 12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190550" y="6639957"/>
            <a:ext cx="11927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*Os números relativos à população brasileira baseiam se em 97,5% da população total de pessoas com 18 anos ou mais, constante na projeção do IBGE para 2019 (156.387.668 pessoas).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-25474" y="797436"/>
            <a:ext cx="537512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  Por quais meios costuma ouvir falar do SEBRAE?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307975" y="1298755"/>
            <a:ext cx="11770822" cy="5250274"/>
            <a:chOff x="323898" y="1361794"/>
            <a:chExt cx="11770822" cy="5250274"/>
          </a:xfrm>
        </p:grpSpPr>
        <p:grpSp>
          <p:nvGrpSpPr>
            <p:cNvPr id="10" name="Agrupar 9"/>
            <p:cNvGrpSpPr/>
            <p:nvPr/>
          </p:nvGrpSpPr>
          <p:grpSpPr>
            <a:xfrm>
              <a:off x="326198" y="1361794"/>
              <a:ext cx="2808312" cy="2592288"/>
              <a:chOff x="3214886" y="1341562"/>
              <a:chExt cx="2808312" cy="259228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3214886" y="1341562"/>
                <a:ext cx="2808312" cy="25922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984790" y="1523909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mídia impressa</a:t>
                </a: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894" y="1413570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" name="CaixaDeTexto 44"/>
              <p:cNvSpPr txBox="1"/>
              <p:nvPr/>
            </p:nvSpPr>
            <p:spPr>
              <a:xfrm>
                <a:off x="3214886" y="3285778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25 a 54 anos</a:t>
                </a:r>
              </a:p>
              <a:p>
                <a:endParaRPr lang="pt-BR" sz="1200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8" name="Grupo 57"/>
              <p:cNvGrpSpPr/>
              <p:nvPr/>
            </p:nvGrpSpPr>
            <p:grpSpPr>
              <a:xfrm>
                <a:off x="3214886" y="2277666"/>
                <a:ext cx="2808312" cy="981110"/>
                <a:chOff x="190550" y="2061642"/>
                <a:chExt cx="2808312" cy="981110"/>
              </a:xfrm>
            </p:grpSpPr>
            <p:sp>
              <p:nvSpPr>
                <p:cNvPr id="59" name="CaixaDeTexto 58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84%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127.522.415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19" name="Agrupar 18"/>
            <p:cNvGrpSpPr/>
            <p:nvPr/>
          </p:nvGrpSpPr>
          <p:grpSpPr>
            <a:xfrm>
              <a:off x="3220338" y="1361794"/>
              <a:ext cx="2808312" cy="2592288"/>
              <a:chOff x="9191550" y="1341562"/>
              <a:chExt cx="2808312" cy="259228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9191550" y="1341562"/>
                <a:ext cx="280831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5566" y="1413570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tângulo 22"/>
              <p:cNvSpPr/>
              <p:nvPr/>
            </p:nvSpPr>
            <p:spPr>
              <a:xfrm>
                <a:off x="10091277" y="1522236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da televisão</a:t>
                </a:r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9191550" y="3285778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Menos escolarizados</a:t>
                </a:r>
              </a:p>
              <a:p>
                <a:endParaRPr lang="pt-BR" sz="1200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" name="Grupo 65"/>
              <p:cNvGrpSpPr/>
              <p:nvPr/>
            </p:nvGrpSpPr>
            <p:grpSpPr>
              <a:xfrm>
                <a:off x="9191550" y="2304668"/>
                <a:ext cx="2808312" cy="981110"/>
                <a:chOff x="190550" y="2061642"/>
                <a:chExt cx="2808312" cy="981110"/>
              </a:xfrm>
            </p:grpSpPr>
            <p:sp>
              <p:nvSpPr>
                <p:cNvPr id="67" name="CaixaDeTexto 66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8" name="CaixaDeTexto 67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122.422.864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20" name="Agrupar 19"/>
            <p:cNvGrpSpPr/>
            <p:nvPr/>
          </p:nvGrpSpPr>
          <p:grpSpPr>
            <a:xfrm>
              <a:off x="9001450" y="4015087"/>
              <a:ext cx="2808312" cy="2592288"/>
              <a:chOff x="190550" y="4005858"/>
              <a:chExt cx="2808312" cy="259228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190550" y="4005858"/>
                <a:ext cx="2808312" cy="25922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66" y="407786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Retângulo 30"/>
              <p:cNvSpPr/>
              <p:nvPr/>
            </p:nvSpPr>
            <p:spPr>
              <a:xfrm>
                <a:off x="1129469" y="4300053"/>
                <a:ext cx="172819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do rádio</a:t>
                </a:r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190550" y="5950074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Menos escolarizados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55 anos</a:t>
                </a:r>
              </a:p>
            </p:txBody>
          </p:sp>
          <p:grpSp>
            <p:nvGrpSpPr>
              <p:cNvPr id="70" name="Grupo 69"/>
              <p:cNvGrpSpPr/>
              <p:nvPr/>
            </p:nvGrpSpPr>
            <p:grpSpPr>
              <a:xfrm>
                <a:off x="190550" y="4968964"/>
                <a:ext cx="2808312" cy="981110"/>
                <a:chOff x="190550" y="2061642"/>
                <a:chExt cx="2808312" cy="981110"/>
              </a:xfrm>
            </p:grpSpPr>
            <p:sp>
              <p:nvSpPr>
                <p:cNvPr id="71" name="CaixaDeTexto 70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37%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2" name="CaixaDeTexto 71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56.758.190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22" name="Agrupar 21"/>
            <p:cNvGrpSpPr/>
            <p:nvPr/>
          </p:nvGrpSpPr>
          <p:grpSpPr>
            <a:xfrm>
              <a:off x="323898" y="4015087"/>
              <a:ext cx="2808312" cy="2592288"/>
              <a:chOff x="3214886" y="4005858"/>
              <a:chExt cx="2808312" cy="259228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3214886" y="4005858"/>
                <a:ext cx="280831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902" y="4149874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Retângulo 31"/>
              <p:cNvSpPr/>
              <p:nvPr/>
            </p:nvSpPr>
            <p:spPr>
              <a:xfrm>
                <a:off x="4097038" y="4181766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eventos</a:t>
                </a:r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3214886" y="5950074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escolarizados</a:t>
                </a:r>
              </a:p>
              <a:p>
                <a:endParaRPr lang="pt-BR" sz="1200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5" name="Grupo 74"/>
              <p:cNvGrpSpPr/>
              <p:nvPr/>
            </p:nvGrpSpPr>
            <p:grpSpPr>
              <a:xfrm>
                <a:off x="3214886" y="5013970"/>
                <a:ext cx="2808312" cy="981110"/>
                <a:chOff x="190550" y="2061642"/>
                <a:chExt cx="2808312" cy="981110"/>
              </a:xfrm>
            </p:grpSpPr>
            <p:sp>
              <p:nvSpPr>
                <p:cNvPr id="76" name="CaixaDeTexto 75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54%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CaixaDeTexto 76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83.047.947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24" name="Agrupar 23"/>
            <p:cNvGrpSpPr/>
            <p:nvPr/>
          </p:nvGrpSpPr>
          <p:grpSpPr>
            <a:xfrm>
              <a:off x="6103553" y="4019780"/>
              <a:ext cx="2808312" cy="2592288"/>
              <a:chOff x="6239222" y="4005858"/>
              <a:chExt cx="2808312" cy="2592288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6239222" y="4005858"/>
                <a:ext cx="280831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238" y="407786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Retângulo 32"/>
              <p:cNvSpPr/>
              <p:nvPr/>
            </p:nvSpPr>
            <p:spPr>
              <a:xfrm>
                <a:off x="7149233" y="4177073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sites da internet</a:t>
                </a:r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6239222" y="5950074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jovens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Nível de escolaridade médio e superior</a:t>
                </a:r>
              </a:p>
            </p:txBody>
          </p:sp>
          <p:grpSp>
            <p:nvGrpSpPr>
              <p:cNvPr id="79" name="Grupo 78"/>
              <p:cNvGrpSpPr/>
              <p:nvPr/>
            </p:nvGrpSpPr>
            <p:grpSpPr>
              <a:xfrm>
                <a:off x="6239222" y="5013970"/>
                <a:ext cx="2808312" cy="981110"/>
                <a:chOff x="190550" y="2061642"/>
                <a:chExt cx="2808312" cy="981110"/>
              </a:xfrm>
            </p:grpSpPr>
            <p:sp>
              <p:nvSpPr>
                <p:cNvPr id="80" name="CaixaDeTexto 79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52%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" name="CaixaDeTexto 80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78.836.968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74" name="Agrupar 73"/>
            <p:cNvGrpSpPr/>
            <p:nvPr/>
          </p:nvGrpSpPr>
          <p:grpSpPr>
            <a:xfrm>
              <a:off x="6110894" y="1361794"/>
              <a:ext cx="2903507" cy="2592288"/>
              <a:chOff x="9191550" y="4005858"/>
              <a:chExt cx="2903507" cy="2592288"/>
            </a:xfrm>
          </p:grpSpPr>
          <p:sp>
            <p:nvSpPr>
              <p:cNvPr id="78" name="Retângulo 77"/>
              <p:cNvSpPr/>
              <p:nvPr/>
            </p:nvSpPr>
            <p:spPr>
              <a:xfrm>
                <a:off x="9191550" y="4005858"/>
                <a:ext cx="2808312" cy="2592288"/>
              </a:xfrm>
              <a:prstGeom prst="rect">
                <a:avLst/>
              </a:prstGeom>
              <a:solidFill>
                <a:srgbClr val="D9D9D9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2" name="Picture 15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5566" y="407786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" name="Retângulo 85"/>
              <p:cNvSpPr/>
              <p:nvPr/>
            </p:nvSpPr>
            <p:spPr>
              <a:xfrm>
                <a:off x="10032299" y="4180651"/>
                <a:ext cx="206275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5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empresas e instituições</a:t>
                </a:r>
              </a:p>
            </p:txBody>
          </p:sp>
          <p:sp>
            <p:nvSpPr>
              <p:cNvPr id="87" name="CaixaDeTexto 86"/>
              <p:cNvSpPr txBox="1"/>
              <p:nvPr/>
            </p:nvSpPr>
            <p:spPr>
              <a:xfrm>
                <a:off x="9191550" y="5950074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escolarizados</a:t>
                </a:r>
              </a:p>
              <a:p>
                <a:endParaRPr lang="pt-BR" sz="1200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8" name="Grupo 82"/>
              <p:cNvGrpSpPr/>
              <p:nvPr/>
            </p:nvGrpSpPr>
            <p:grpSpPr>
              <a:xfrm>
                <a:off x="9191550" y="5013970"/>
                <a:ext cx="2808312" cy="981110"/>
                <a:chOff x="190550" y="2061642"/>
                <a:chExt cx="2808312" cy="981110"/>
              </a:xfrm>
            </p:grpSpPr>
            <p:sp>
              <p:nvSpPr>
                <p:cNvPr id="89" name="CaixaDeTexto 88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56%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0" name="CaixaDeTexto 89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85.987.877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91" name="Agrupar 90"/>
            <p:cNvGrpSpPr/>
            <p:nvPr/>
          </p:nvGrpSpPr>
          <p:grpSpPr>
            <a:xfrm>
              <a:off x="9001450" y="1361794"/>
              <a:ext cx="3093270" cy="2592288"/>
              <a:chOff x="190550" y="1341562"/>
              <a:chExt cx="3093270" cy="2592288"/>
            </a:xfrm>
          </p:grpSpPr>
          <p:sp>
            <p:nvSpPr>
              <p:cNvPr id="92" name="Retângulo 91"/>
              <p:cNvSpPr/>
              <p:nvPr/>
            </p:nvSpPr>
            <p:spPr>
              <a:xfrm>
                <a:off x="190550" y="1341562"/>
                <a:ext cx="280831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59" y="1413571"/>
                <a:ext cx="720080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" name="Retângulo 93"/>
              <p:cNvSpPr/>
              <p:nvPr/>
            </p:nvSpPr>
            <p:spPr>
              <a:xfrm>
                <a:off x="979564" y="1523909"/>
                <a:ext cx="230425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5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familiares, amigos ou conhecidos</a:t>
                </a: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190550" y="3285778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jovens – até 34 anos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Mais velhos – mais de 55 anos</a:t>
                </a:r>
              </a:p>
            </p:txBody>
          </p:sp>
          <p:grpSp>
            <p:nvGrpSpPr>
              <p:cNvPr id="96" name="Grupo 55"/>
              <p:cNvGrpSpPr/>
              <p:nvPr/>
            </p:nvGrpSpPr>
            <p:grpSpPr>
              <a:xfrm>
                <a:off x="190550" y="2277666"/>
                <a:ext cx="2808312" cy="981110"/>
                <a:chOff x="190550" y="2061642"/>
                <a:chExt cx="2808312" cy="981110"/>
              </a:xfrm>
            </p:grpSpPr>
            <p:sp>
              <p:nvSpPr>
                <p:cNvPr id="97" name="CaixaDeTexto 96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55%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8" name="CaixaDeTexto 97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83.830.734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  <p:grpSp>
          <p:nvGrpSpPr>
            <p:cNvPr id="99" name="Agrupar 98"/>
            <p:cNvGrpSpPr/>
            <p:nvPr/>
          </p:nvGrpSpPr>
          <p:grpSpPr>
            <a:xfrm>
              <a:off x="3220338" y="4017402"/>
              <a:ext cx="2808312" cy="2592288"/>
              <a:chOff x="6239222" y="1341562"/>
              <a:chExt cx="2808312" cy="2592288"/>
            </a:xfrm>
          </p:grpSpPr>
          <p:sp>
            <p:nvSpPr>
              <p:cNvPr id="100" name="Retângulo 99"/>
              <p:cNvSpPr/>
              <p:nvPr/>
            </p:nvSpPr>
            <p:spPr>
              <a:xfrm>
                <a:off x="6239222" y="1341562"/>
                <a:ext cx="2808312" cy="2592288"/>
              </a:xfrm>
              <a:prstGeom prst="rect">
                <a:avLst/>
              </a:prstGeom>
              <a:solidFill>
                <a:srgbClr val="D9D9D9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1" name="Picture 4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230" y="1413570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" name="Retângulo 101"/>
              <p:cNvSpPr/>
              <p:nvPr/>
            </p:nvSpPr>
            <p:spPr>
              <a:xfrm>
                <a:off x="7103238" y="1515155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b="1" dirty="0">
                    <a:solidFill>
                      <a:schemeClr val="tx2">
                        <a:lumMod val="50000"/>
                      </a:schemeClr>
                    </a:solidFill>
                  </a:rPr>
                  <a:t>Por meio de redes sociais</a:t>
                </a:r>
              </a:p>
            </p:txBody>
          </p:sp>
          <p:sp>
            <p:nvSpPr>
              <p:cNvPr id="103" name="CaixaDeTexto 102"/>
              <p:cNvSpPr txBox="1"/>
              <p:nvPr/>
            </p:nvSpPr>
            <p:spPr>
              <a:xfrm>
                <a:off x="6239222" y="3285778"/>
                <a:ext cx="2808312" cy="6463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b="1" i="1" dirty="0">
                    <a:solidFill>
                      <a:schemeClr val="bg1"/>
                    </a:solidFill>
                  </a:rPr>
                  <a:t>Especialmente:</a:t>
                </a:r>
              </a:p>
              <a:p>
                <a:r>
                  <a:rPr lang="pt-BR" sz="1200" i="1" dirty="0">
                    <a:solidFill>
                      <a:schemeClr val="bg1"/>
                    </a:solidFill>
                  </a:rPr>
                  <a:t>Jovens até 24 anos</a:t>
                </a:r>
              </a:p>
              <a:p>
                <a:endParaRPr lang="pt-BR" sz="1200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4" name="Grupo 61"/>
              <p:cNvGrpSpPr/>
              <p:nvPr/>
            </p:nvGrpSpPr>
            <p:grpSpPr>
              <a:xfrm>
                <a:off x="6239222" y="2304668"/>
                <a:ext cx="2808312" cy="981110"/>
                <a:chOff x="190550" y="2061642"/>
                <a:chExt cx="2808312" cy="981110"/>
              </a:xfrm>
            </p:grpSpPr>
            <p:sp>
              <p:nvSpPr>
                <p:cNvPr id="105" name="CaixaDeTexto 104"/>
                <p:cNvSpPr txBox="1"/>
                <p:nvPr/>
              </p:nvSpPr>
              <p:spPr>
                <a:xfrm>
                  <a:off x="190550" y="2061642"/>
                  <a:ext cx="280831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54%</a:t>
                  </a:r>
                  <a:r>
                    <a:rPr lang="pt-BR" sz="15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da amostra</a:t>
                  </a:r>
                </a:p>
                <a:p>
                  <a:pPr algn="ctr"/>
                  <a:r>
                    <a:rPr lang="pt-BR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1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 que equivale a aproximadamente</a:t>
                  </a:r>
                  <a:endParaRPr lang="pt-BR" sz="11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6" name="CaixaDeTexto 105"/>
                <p:cNvSpPr txBox="1"/>
                <p:nvPr/>
              </p:nvSpPr>
              <p:spPr>
                <a:xfrm>
                  <a:off x="190550" y="2565698"/>
                  <a:ext cx="28083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500" b="1" dirty="0">
                      <a:solidFill>
                        <a:schemeClr val="tx2"/>
                      </a:solidFill>
                    </a:rPr>
                    <a:t>82.032.966</a:t>
                  </a:r>
                  <a:r>
                    <a:rPr lang="pt-BR" sz="20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pt-BR" sz="1500" dirty="0">
                      <a:solidFill>
                        <a:schemeClr val="tx2">
                          <a:lumMod val="50000"/>
                        </a:schemeClr>
                      </a:solidFill>
                    </a:rPr>
                    <a:t>brasileiros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53161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uxograma: Entrada Manual 27"/>
          <p:cNvSpPr/>
          <p:nvPr/>
        </p:nvSpPr>
        <p:spPr>
          <a:xfrm rot="16200000" flipH="1">
            <a:off x="5073610" y="-258799"/>
            <a:ext cx="6337882" cy="7898896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Arredondar Retângulo no Mesmo Canto Lateral 49"/>
          <p:cNvSpPr/>
          <p:nvPr/>
        </p:nvSpPr>
        <p:spPr>
          <a:xfrm rot="5400000" flipH="1" flipV="1">
            <a:off x="8048764" y="2400884"/>
            <a:ext cx="1493488" cy="6984777"/>
          </a:xfrm>
          <a:prstGeom prst="round2Same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090" y="-26590"/>
            <a:ext cx="12200089" cy="693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549474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7735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PESSOAS QUE PRETENDEM ABRIR UMA EMPRESA NOS PRÓXIMOS 12 MESES</a:t>
            </a:r>
          </a:p>
        </p:txBody>
      </p:sp>
      <p:sp>
        <p:nvSpPr>
          <p:cNvPr id="1036" name="AutoShape 12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5474" y="797436"/>
            <a:ext cx="1123324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Quem são e o que pensam acerca do SEBRAE aqueles que querem abrir seu próprio negócio?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25860" y="1433162"/>
            <a:ext cx="4536890" cy="2078463"/>
            <a:chOff x="-8090" y="1433162"/>
            <a:chExt cx="4536890" cy="1700744"/>
          </a:xfrm>
        </p:grpSpPr>
        <p:sp>
          <p:nvSpPr>
            <p:cNvPr id="15" name="Arredondar Retângulo no Mesmo Canto Lateral 14"/>
            <p:cNvSpPr/>
            <p:nvPr/>
          </p:nvSpPr>
          <p:spPr>
            <a:xfrm rot="5400000">
              <a:off x="1481820" y="-56748"/>
              <a:ext cx="1557070" cy="453689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988733" y="1610412"/>
              <a:ext cx="3096344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>
                  <a:solidFill>
                    <a:schemeClr val="accent1">
                      <a:lumMod val="50000"/>
                    </a:schemeClr>
                  </a:solidFill>
                </a:rPr>
                <a:t>22,8% </a:t>
              </a:r>
            </a:p>
            <a:p>
              <a:r>
                <a:rPr lang="pt-BR" sz="1400" dirty="0"/>
                <a:t>pretendem abrir seu próprio negócio</a:t>
              </a:r>
            </a:p>
            <a:p>
              <a:r>
                <a:rPr lang="pt-BR" sz="1200" i="1" dirty="0"/>
                <a:t>o equivale a aproximadamente </a:t>
              </a:r>
            </a:p>
            <a:p>
              <a:r>
                <a:rPr lang="pt-BR" sz="3000" b="1" dirty="0">
                  <a:solidFill>
                    <a:srgbClr val="0070C0"/>
                  </a:solidFill>
                </a:rPr>
                <a:t>34.826.836 </a:t>
              </a:r>
              <a:r>
                <a:rPr lang="pt-BR" sz="1400" dirty="0"/>
                <a:t>brasileiros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62547"/>
              <a:ext cx="1204546" cy="1204546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17" y="3815097"/>
            <a:ext cx="720000" cy="72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34135" y="3926240"/>
            <a:ext cx="3273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Jovens entre 25 e 34 anos são mais predispostos a abrir sua própria empresa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17" y="4747775"/>
            <a:ext cx="597368" cy="59736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28706" y="4700210"/>
            <a:ext cx="34111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Autônomos/trabalhadores por conta própria;</a:t>
            </a:r>
          </a:p>
          <a:p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Donos/sócios do próprio negócio;</a:t>
            </a:r>
          </a:p>
          <a:p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Desempregados.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6156982" y="1594670"/>
            <a:ext cx="8660" cy="3148168"/>
          </a:xfrm>
          <a:prstGeom prst="line">
            <a:avLst/>
          </a:prstGeom>
          <a:ln w="28575">
            <a:solidFill>
              <a:srgbClr val="406A9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6" b="35846" l="2000" r="38462">
                        <a14:foregroundMark x1="25000" y1="15615" x2="25000" y2="15615"/>
                        <a14:foregroundMark x1="26000" y1="16231" x2="26000" y2="16231"/>
                      </a14:backgroundRemoval>
                    </a14:imgEffect>
                    <a14:imgEffect>
                      <a14:brightnessContrast bright="-17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4114" b="63901"/>
          <a:stretch/>
        </p:blipFill>
        <p:spPr>
          <a:xfrm>
            <a:off x="5595276" y="2588422"/>
            <a:ext cx="1088487" cy="109496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8" b="36462" l="20615" r="89846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066" t="2178" r="30996" b="63013"/>
          <a:stretch/>
        </p:blipFill>
        <p:spPr>
          <a:xfrm>
            <a:off x="5624933" y="3871132"/>
            <a:ext cx="1089931" cy="105571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15" b="37077" l="58077" r="98538">
                        <a14:foregroundMark x1="89231" y1="9308" x2="89231" y2="9308"/>
                        <a14:foregroundMark x1="89077" y1="25846" x2="89077" y2="25846"/>
                      </a14:backgroundRemoval>
                    </a14:imgEffect>
                    <a14:imgEffect>
                      <a14:brightnessContrast bright="-27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697" b="64697"/>
          <a:stretch/>
        </p:blipFill>
        <p:spPr>
          <a:xfrm>
            <a:off x="5630201" y="1413570"/>
            <a:ext cx="1053562" cy="1053562"/>
          </a:xfrm>
          <a:prstGeom prst="rect">
            <a:avLst/>
          </a:prstGeom>
        </p:spPr>
      </p:pic>
      <p:grpSp>
        <p:nvGrpSpPr>
          <p:cNvPr id="40" name="Agrupar 39"/>
          <p:cNvGrpSpPr/>
          <p:nvPr/>
        </p:nvGrpSpPr>
        <p:grpSpPr>
          <a:xfrm>
            <a:off x="6681658" y="1502162"/>
            <a:ext cx="5180622" cy="953522"/>
            <a:chOff x="6667975" y="1509743"/>
            <a:chExt cx="5180622" cy="953522"/>
          </a:xfrm>
        </p:grpSpPr>
        <p:sp>
          <p:nvSpPr>
            <p:cNvPr id="39" name="CaixaDeTexto 38"/>
            <p:cNvSpPr txBox="1"/>
            <p:nvPr/>
          </p:nvSpPr>
          <p:spPr>
            <a:xfrm>
              <a:off x="6682145" y="1770768"/>
              <a:ext cx="497030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Dentre aqueles que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pretendem abrir uma empresa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, é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maior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 o percentual que citou o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SEBRAE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 como empresa que promove o empreendedorismo: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22,5%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667975" y="1509743"/>
              <a:ext cx="518062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chemeClr val="accent1"/>
                  </a:solidFill>
                </a:rPr>
                <a:t>INSTITUIÇÃO QUE PROMOVE O EMPREENDEDORISMO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6713178" y="2699651"/>
            <a:ext cx="5180622" cy="953522"/>
            <a:chOff x="6713178" y="2716587"/>
            <a:chExt cx="5180622" cy="953522"/>
          </a:xfrm>
        </p:grpSpPr>
        <p:sp>
          <p:nvSpPr>
            <p:cNvPr id="42" name="CaixaDeTexto 41"/>
            <p:cNvSpPr txBox="1"/>
            <p:nvPr/>
          </p:nvSpPr>
          <p:spPr>
            <a:xfrm>
              <a:off x="6727348" y="2977612"/>
              <a:ext cx="497030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Dentre aqueles que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pretendem abrir uma empresa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, é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maior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 o percentual que citou o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SEBRAE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 como empresa que apoia pequenas empresas no Brasil: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43,9%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713178" y="2716587"/>
              <a:ext cx="518062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chemeClr val="accent1"/>
                  </a:solidFill>
                </a:rPr>
                <a:t>INSTITUIÇÃO QUE APOIA PEQUENAS EMPRESAS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6713178" y="3989370"/>
            <a:ext cx="5180622" cy="753468"/>
            <a:chOff x="6669763" y="3947022"/>
            <a:chExt cx="5180622" cy="753468"/>
          </a:xfrm>
        </p:grpSpPr>
        <p:sp>
          <p:nvSpPr>
            <p:cNvPr id="44" name="CaixaDeTexto 43"/>
            <p:cNvSpPr txBox="1"/>
            <p:nvPr/>
          </p:nvSpPr>
          <p:spPr>
            <a:xfrm>
              <a:off x="6683933" y="4208047"/>
              <a:ext cx="4970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Dentre aqueles que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pretendem abrir uma empresa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, é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maior</a:t>
              </a:r>
              <a:r>
                <a:rPr lang="pt-BR" sz="1300" i="1" dirty="0">
                  <a:solidFill>
                    <a:schemeClr val="accent1">
                      <a:lumMod val="50000"/>
                    </a:schemeClr>
                  </a:solidFill>
                </a:rPr>
                <a:t> o percentual que conhece ou já ouviu falar sobre o </a:t>
              </a:r>
              <a:r>
                <a:rPr lang="pt-BR" sz="1300" b="1" i="1" dirty="0">
                  <a:solidFill>
                    <a:schemeClr val="accent1">
                      <a:lumMod val="50000"/>
                    </a:schemeClr>
                  </a:solidFill>
                </a:rPr>
                <a:t>SEBRAE: 98,0%</a:t>
              </a:r>
              <a:endParaRPr lang="pt-BR" sz="13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669763" y="3947022"/>
              <a:ext cx="518062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chemeClr val="accent1"/>
                  </a:solidFill>
                </a:rPr>
                <a:t>CONHECE OU JÁ OUVIR FALAR DO SEBRAE?</a:t>
              </a:r>
            </a:p>
          </p:txBody>
        </p:sp>
      </p:grpSp>
      <p:pic>
        <p:nvPicPr>
          <p:cNvPr id="47" name="Imagem 46"/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110" y="5279089"/>
            <a:ext cx="1228368" cy="1228368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5501488" y="5226204"/>
            <a:ext cx="51806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solidFill>
                  <a:schemeClr val="accent6">
                    <a:lumMod val="50000"/>
                  </a:schemeClr>
                </a:solidFill>
              </a:rPr>
              <a:t>AVALIAÇÃO DA IMAGEM DO SEBRAE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5522766" y="5592665"/>
            <a:ext cx="497030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Dentre aqueles que pretendem abrir uma empresa nos próximos 12 meses, verificou-se uma avaliação </a:t>
            </a:r>
            <a:r>
              <a:rPr lang="pt-BR" sz="1300" b="1" i="1" dirty="0">
                <a:solidFill>
                  <a:schemeClr val="accent1">
                    <a:lumMod val="50000"/>
                  </a:schemeClr>
                </a:solidFill>
              </a:rPr>
              <a:t>MAIS POSITIVA </a:t>
            </a:r>
            <a:r>
              <a:rPr lang="pt-BR" sz="1300" i="1" dirty="0">
                <a:solidFill>
                  <a:schemeClr val="accent1">
                    <a:lumMod val="50000"/>
                  </a:schemeClr>
                </a:solidFill>
              </a:rPr>
              <a:t>da imagem dos SEBRAE: a nota média alcançada foi de </a:t>
            </a:r>
            <a:r>
              <a:rPr lang="pt-BR" sz="1700" b="1" i="1" dirty="0">
                <a:solidFill>
                  <a:schemeClr val="accent6">
                    <a:lumMod val="50000"/>
                  </a:schemeClr>
                </a:solidFill>
              </a:rPr>
              <a:t>8,6. </a:t>
            </a:r>
          </a:p>
        </p:txBody>
      </p:sp>
    </p:spTree>
    <p:extLst>
      <p:ext uri="{BB962C8B-B14F-4D97-AF65-F5344CB8AC3E}">
        <p14:creationId xmlns:p14="http://schemas.microsoft.com/office/powerpoint/2010/main" val="351763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28219672"/>
              </p:ext>
            </p:extLst>
          </p:nvPr>
        </p:nvGraphicFramePr>
        <p:xfrm>
          <a:off x="419447" y="1423309"/>
          <a:ext cx="11305255" cy="505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53" name="Retângulo 5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415686" y="6609179"/>
            <a:ext cx="1786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10.299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364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ângulo 115"/>
          <p:cNvSpPr/>
          <p:nvPr/>
        </p:nvSpPr>
        <p:spPr>
          <a:xfrm rot="5400000">
            <a:off x="-187682" y="784542"/>
            <a:ext cx="6265874" cy="58842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090" y="-26590"/>
            <a:ext cx="12200089" cy="693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" y="26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 </a:t>
            </a:r>
            <a:r>
              <a:rPr lang="pt-BR" sz="2000" b="1" dirty="0">
                <a:solidFill>
                  <a:schemeClr val="bg1"/>
                </a:solidFill>
              </a:rPr>
              <a:t>POR PERFIL SOCIOECONOMICO DOS MUNICÍPIOS</a:t>
            </a:r>
          </a:p>
        </p:txBody>
      </p:sp>
      <p:sp>
        <p:nvSpPr>
          <p:cNvPr id="1036" name="AutoShape 12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8542" y="855241"/>
            <a:ext cx="55075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</a:rPr>
              <a:t>Lembrança do SEBRAE como instituição que promove o </a:t>
            </a:r>
            <a:r>
              <a:rPr lang="pt-B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EMPREENDEDORISMO NO BRASIL</a:t>
            </a:r>
          </a:p>
        </p:txBody>
      </p:sp>
      <p:sp>
        <p:nvSpPr>
          <p:cNvPr id="9" name="Retângulo 8"/>
          <p:cNvSpPr/>
          <p:nvPr/>
        </p:nvSpPr>
        <p:spPr>
          <a:xfrm>
            <a:off x="6010564" y="855240"/>
            <a:ext cx="55075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</a:rPr>
              <a:t>Lembrança do SEBRAE como instituição que apoia </a:t>
            </a:r>
            <a:r>
              <a:rPr lang="pt-B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PEQUENAS EMPRESAS NO BRASIL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334566" y="1968337"/>
            <a:ext cx="5356666" cy="647180"/>
            <a:chOff x="334566" y="1774502"/>
            <a:chExt cx="5356666" cy="647180"/>
          </a:xfrm>
        </p:grpSpPr>
        <p:grpSp>
          <p:nvGrpSpPr>
            <p:cNvPr id="8" name="Agrupar 7"/>
            <p:cNvGrpSpPr/>
            <p:nvPr/>
          </p:nvGrpSpPr>
          <p:grpSpPr>
            <a:xfrm>
              <a:off x="334566" y="1774502"/>
              <a:ext cx="1152128" cy="585954"/>
              <a:chOff x="1064823" y="1869480"/>
              <a:chExt cx="987758" cy="495647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823" y="1871248"/>
                <a:ext cx="493879" cy="493879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8702" y="1869480"/>
                <a:ext cx="493879" cy="493879"/>
              </a:xfrm>
              <a:prstGeom prst="rect">
                <a:avLst/>
              </a:prstGeom>
            </p:spPr>
          </p:pic>
        </p:grpSp>
        <p:sp>
          <p:nvSpPr>
            <p:cNvPr id="10" name="CaixaDeTexto 9"/>
            <p:cNvSpPr txBox="1"/>
            <p:nvPr/>
          </p:nvSpPr>
          <p:spPr>
            <a:xfrm>
              <a:off x="1497468" y="1775351"/>
              <a:ext cx="419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Cidades de </a:t>
              </a:r>
              <a:r>
                <a:rPr lang="pt-BR" sz="1200" b="1" i="1" dirty="0"/>
                <a:t>regiões metropolitanas </a:t>
              </a:r>
              <a:r>
                <a:rPr lang="pt-BR" sz="1200" i="1" dirty="0"/>
                <a:t>lembra, em maior proporção, de instituições que promovem o empreendedorismo no Brasil. Também citam em maior proporção o SEBRAE.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275432" y="2905290"/>
            <a:ext cx="5332986" cy="646331"/>
            <a:chOff x="275432" y="2711455"/>
            <a:chExt cx="5332986" cy="646331"/>
          </a:xfrm>
        </p:grpSpPr>
        <p:grpSp>
          <p:nvGrpSpPr>
            <p:cNvPr id="13" name="Agrupar 12"/>
            <p:cNvGrpSpPr/>
            <p:nvPr/>
          </p:nvGrpSpPr>
          <p:grpSpPr>
            <a:xfrm>
              <a:off x="4469196" y="2769374"/>
              <a:ext cx="1139222" cy="493200"/>
              <a:chOff x="4469196" y="2483090"/>
              <a:chExt cx="1139222" cy="493200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6372"/>
              <a:stretch/>
            </p:blipFill>
            <p:spPr>
              <a:xfrm>
                <a:off x="4938561" y="2483090"/>
                <a:ext cx="669857" cy="493200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6372"/>
              <a:stretch/>
            </p:blipFill>
            <p:spPr>
              <a:xfrm>
                <a:off x="4469196" y="2483090"/>
                <a:ext cx="669857" cy="493200"/>
              </a:xfrm>
              <a:prstGeom prst="rect">
                <a:avLst/>
              </a:prstGeom>
            </p:spPr>
          </p:pic>
        </p:grpSp>
        <p:sp>
          <p:nvSpPr>
            <p:cNvPr id="20" name="CaixaDeTexto 19"/>
            <p:cNvSpPr txBox="1"/>
            <p:nvPr/>
          </p:nvSpPr>
          <p:spPr>
            <a:xfrm>
              <a:off x="275432" y="2711455"/>
              <a:ext cx="419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i="1" dirty="0">
                  <a:solidFill>
                    <a:schemeClr val="accent1">
                      <a:lumMod val="50000"/>
                    </a:schemeClr>
                  </a:solidFill>
                </a:rPr>
                <a:t>Quanto </a:t>
              </a:r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maior a população do município</a:t>
              </a:r>
              <a:r>
                <a:rPr lang="pt-BR" sz="1200" i="1" dirty="0">
                  <a:solidFill>
                    <a:schemeClr val="accent1">
                      <a:lumMod val="50000"/>
                    </a:schemeClr>
                  </a:solidFill>
                </a:rPr>
                <a:t>, maior a probabilidade de os entrevistados citarem o SEBRAE como instituição que desenvolve o empreendedorismo no Brasil.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349067" y="3825400"/>
            <a:ext cx="4789986" cy="646331"/>
            <a:chOff x="349067" y="3575551"/>
            <a:chExt cx="4589494" cy="64633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067" y="3600518"/>
              <a:ext cx="596398" cy="596398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909167" y="3575551"/>
              <a:ext cx="4029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Municípios com </a:t>
              </a:r>
              <a:r>
                <a:rPr lang="pt-BR" sz="1200" b="1" i="1" dirty="0"/>
                <a:t>renda anual per capita acima de R$ 20.000,00 </a:t>
              </a:r>
              <a:r>
                <a:rPr lang="pt-BR" sz="1200" i="1" dirty="0"/>
                <a:t>citam, em maior proporção, o SEBRAE, em comparação com municípios com renda per capita mais baixa. 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10633297" y="3283497"/>
            <a:ext cx="1558702" cy="3568666"/>
            <a:chOff x="10633297" y="3283497"/>
            <a:chExt cx="1558702" cy="356866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965" r="22358"/>
            <a:stretch/>
          </p:blipFill>
          <p:spPr>
            <a:xfrm flipH="1">
              <a:off x="10633297" y="3283497"/>
              <a:ext cx="1558702" cy="3568666"/>
            </a:xfrm>
            <a:prstGeom prst="rect">
              <a:avLst/>
            </a:prstGeom>
          </p:spPr>
        </p:pic>
        <p:sp>
          <p:nvSpPr>
            <p:cNvPr id="16" name="Elipse 15"/>
            <p:cNvSpPr/>
            <p:nvPr/>
          </p:nvSpPr>
          <p:spPr>
            <a:xfrm>
              <a:off x="10980600" y="3382635"/>
              <a:ext cx="432048" cy="5963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465" t="2017" r="32447" b="79823"/>
            <a:stretch/>
          </p:blipFill>
          <p:spPr>
            <a:xfrm>
              <a:off x="10980600" y="3357786"/>
              <a:ext cx="398876" cy="671180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269902" y="4732570"/>
            <a:ext cx="5338516" cy="688228"/>
            <a:chOff x="150621" y="4475346"/>
            <a:chExt cx="5338516" cy="68822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09" y="4475346"/>
              <a:ext cx="688228" cy="688228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150621" y="4479609"/>
              <a:ext cx="462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i="1" dirty="0">
                  <a:solidFill>
                    <a:schemeClr val="accent1">
                      <a:lumMod val="50000"/>
                    </a:schemeClr>
                  </a:solidFill>
                </a:rPr>
                <a:t>Acesso da população à </a:t>
              </a:r>
              <a:r>
                <a:rPr lang="pt-BR" sz="1200" b="1" i="1" dirty="0">
                  <a:solidFill>
                    <a:schemeClr val="accent1">
                      <a:lumMod val="50000"/>
                    </a:schemeClr>
                  </a:solidFill>
                </a:rPr>
                <a:t>educação formal </a:t>
              </a:r>
              <a:r>
                <a:rPr lang="pt-BR" sz="1200" i="1" dirty="0">
                  <a:solidFill>
                    <a:schemeClr val="accent1">
                      <a:lumMod val="50000"/>
                    </a:schemeClr>
                  </a:solidFill>
                </a:rPr>
                <a:t>aumenta as chances de lembrança do SEBRAE: municípios com mais de 10% da população com Ensino Superior completo citaram o SEBRAE com mais frequência.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48943" y="5668181"/>
            <a:ext cx="5007120" cy="713941"/>
            <a:chOff x="447781" y="5502597"/>
            <a:chExt cx="5007120" cy="713941"/>
          </a:xfrm>
        </p:grpSpPr>
        <p:grpSp>
          <p:nvGrpSpPr>
            <p:cNvPr id="25" name="Agrupar 24"/>
            <p:cNvGrpSpPr/>
            <p:nvPr/>
          </p:nvGrpSpPr>
          <p:grpSpPr>
            <a:xfrm>
              <a:off x="447781" y="5502597"/>
              <a:ext cx="920448" cy="647992"/>
              <a:chOff x="1157432" y="5369612"/>
              <a:chExt cx="888071" cy="610581"/>
            </a:xfrm>
          </p:grpSpPr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4922" y="5369612"/>
                <a:ext cx="610581" cy="610581"/>
              </a:xfrm>
              <a:prstGeom prst="rect">
                <a:avLst/>
              </a:prstGeom>
            </p:spPr>
          </p:pic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7432" y="5701523"/>
                <a:ext cx="252000" cy="252000"/>
              </a:xfrm>
              <a:prstGeom prst="rect">
                <a:avLst/>
              </a:prstGeom>
            </p:spPr>
          </p:pic>
        </p:grpSp>
        <p:sp>
          <p:nvSpPr>
            <p:cNvPr id="33" name="CaixaDeTexto 32"/>
            <p:cNvSpPr txBox="1"/>
            <p:nvPr/>
          </p:nvSpPr>
          <p:spPr>
            <a:xfrm>
              <a:off x="1368229" y="5570207"/>
              <a:ext cx="4086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/>
                <a:t>Municípios com </a:t>
              </a:r>
              <a:r>
                <a:rPr lang="pt-BR" sz="1200" b="1" i="1" dirty="0"/>
                <a:t>IDH</a:t>
              </a:r>
              <a:r>
                <a:rPr lang="pt-BR" sz="1200" i="1" dirty="0"/>
                <a:t> (índice de Desenvolvimento Humano) </a:t>
              </a:r>
              <a:r>
                <a:rPr lang="pt-BR" sz="1200" b="1" i="1" dirty="0"/>
                <a:t>mais elevado </a:t>
              </a:r>
              <a:r>
                <a:rPr lang="pt-BR" sz="1200" i="1" dirty="0"/>
                <a:t>tendem a lembrar do SEBRAE em maior proporção, em comparação àqueles com IDH mais baixo.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6471932" y="1968337"/>
            <a:ext cx="1065710" cy="459894"/>
            <a:chOff x="4469196" y="2483090"/>
            <a:chExt cx="1139222" cy="493200"/>
          </a:xfrm>
        </p:grpSpPr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372"/>
            <a:stretch/>
          </p:blipFill>
          <p:spPr>
            <a:xfrm>
              <a:off x="4938561" y="2483090"/>
              <a:ext cx="669857" cy="493200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372"/>
            <a:stretch/>
          </p:blipFill>
          <p:spPr>
            <a:xfrm>
              <a:off x="4469196" y="2483090"/>
              <a:ext cx="669857" cy="493200"/>
            </a:xfrm>
            <a:prstGeom prst="rect">
              <a:avLst/>
            </a:prstGeom>
          </p:spPr>
        </p:pic>
      </p:grpSp>
      <p:sp>
        <p:nvSpPr>
          <p:cNvPr id="41" name="CaixaDeTexto 40"/>
          <p:cNvSpPr txBox="1"/>
          <p:nvPr/>
        </p:nvSpPr>
        <p:spPr>
          <a:xfrm>
            <a:off x="6411537" y="2469389"/>
            <a:ext cx="419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Munícipios com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população acima de 50 mil habitantes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tendem a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lembrar do SEBRAE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em maior proporção enquanto instituição que apoia pequenas empresas no Brasil.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471932" y="4078478"/>
            <a:ext cx="419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Quanto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maior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o % de pessoas com nível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superior completo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no município,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maior o índice de lembrança do SEBRAE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034" y="3579856"/>
            <a:ext cx="619530" cy="619530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6446001" y="5414852"/>
            <a:ext cx="458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Municípios com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IDH baixo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(até 0,56) souberam citar em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menor proporção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 alguma instituição que apoia pequenas empresas no Brasil. No entanto, dentre aqueles que souberam citar alguma instituição com este perfil, a grande maioria citou o SEBRAE. </a:t>
            </a:r>
          </a:p>
          <a:p>
            <a:r>
              <a:rPr lang="pt-BR" sz="1200" i="1" dirty="0">
                <a:solidFill>
                  <a:schemeClr val="accent1">
                    <a:lumMod val="50000"/>
                  </a:schemeClr>
                </a:solidFill>
              </a:rPr>
              <a:t>De modo geral, quanto maior o IDH do município, maiores as chances de conhecerem alguma instituição que apoia pequenas empresas. </a:t>
            </a:r>
          </a:p>
        </p:txBody>
      </p:sp>
      <p:grpSp>
        <p:nvGrpSpPr>
          <p:cNvPr id="34" name="Agrupar 33"/>
          <p:cNvGrpSpPr/>
          <p:nvPr/>
        </p:nvGrpSpPr>
        <p:grpSpPr>
          <a:xfrm>
            <a:off x="6486360" y="4847457"/>
            <a:ext cx="767013" cy="553795"/>
            <a:chOff x="6661127" y="4797945"/>
            <a:chExt cx="767013" cy="553795"/>
          </a:xfrm>
        </p:grpSpPr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294" y="4797945"/>
              <a:ext cx="540846" cy="553795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1127" y="5094873"/>
              <a:ext cx="223219" cy="228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7707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redondar Retângulo no Mesmo Canto Lateral 47"/>
          <p:cNvSpPr/>
          <p:nvPr/>
        </p:nvSpPr>
        <p:spPr>
          <a:xfrm flipH="1">
            <a:off x="130484" y="1471203"/>
            <a:ext cx="3888432" cy="538838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Arredondar Retângulo no Mesmo Canto Lateral 50"/>
          <p:cNvSpPr/>
          <p:nvPr/>
        </p:nvSpPr>
        <p:spPr>
          <a:xfrm flipH="1">
            <a:off x="4196092" y="1471203"/>
            <a:ext cx="3888432" cy="538838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Arredondar Retângulo no Mesmo Canto Lateral 51"/>
          <p:cNvSpPr/>
          <p:nvPr/>
        </p:nvSpPr>
        <p:spPr>
          <a:xfrm flipH="1">
            <a:off x="8234098" y="1471202"/>
            <a:ext cx="3888432" cy="538838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redondar Retângulo no Mesmo Canto Lateral 6"/>
          <p:cNvSpPr/>
          <p:nvPr/>
        </p:nvSpPr>
        <p:spPr>
          <a:xfrm rot="5400000" flipH="1">
            <a:off x="3200487" y="-2362981"/>
            <a:ext cx="486320" cy="6887294"/>
          </a:xfrm>
          <a:prstGeom prst="round2SameRect">
            <a:avLst/>
          </a:prstGeom>
          <a:solidFill>
            <a:srgbClr val="FEF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090" y="-26590"/>
            <a:ext cx="12200089" cy="693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" y="26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 </a:t>
            </a:r>
            <a:r>
              <a:rPr lang="pt-BR" sz="2000" b="1" dirty="0">
                <a:solidFill>
                  <a:schemeClr val="bg1"/>
                </a:solidFill>
              </a:rPr>
              <a:t>POR PERFIL SOCIOECONOMICO DOS MUNICÍPIOS</a:t>
            </a:r>
          </a:p>
        </p:txBody>
      </p:sp>
      <p:sp>
        <p:nvSpPr>
          <p:cNvPr id="1036" name="AutoShape 12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8542" y="855241"/>
            <a:ext cx="104411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</a:rPr>
              <a:t>Nota média da </a:t>
            </a:r>
            <a:r>
              <a:rPr lang="pt-BR" sz="2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IMAGEM DO SEBRAE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78" y="1775700"/>
            <a:ext cx="576064" cy="639788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742" y="1773610"/>
            <a:ext cx="576064" cy="63978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08914" y="2522821"/>
            <a:ext cx="32447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Municípios com menor proporção de população urbana tendem a atribuir notas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MAIORES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à imagem do SEBRAE </a:t>
            </a:r>
            <a:endParaRPr lang="pt-BR" sz="1300" dirty="0"/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368" y="1773610"/>
            <a:ext cx="622452" cy="596398"/>
          </a:xfrm>
          <a:prstGeom prst="rect">
            <a:avLst/>
          </a:prstGeom>
        </p:spPr>
      </p:pic>
      <p:sp>
        <p:nvSpPr>
          <p:cNvPr id="59" name="Retângulo 58"/>
          <p:cNvSpPr/>
          <p:nvPr/>
        </p:nvSpPr>
        <p:spPr>
          <a:xfrm>
            <a:off x="4469010" y="2481032"/>
            <a:ext cx="3244708" cy="49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Quanto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menor o PIB per capita 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o município,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MAIOR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a nota média da imagem do SEBRAE </a:t>
            </a:r>
            <a:endParaRPr lang="pt-BR" sz="1300" dirty="0"/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98" y="1730516"/>
            <a:ext cx="688228" cy="688228"/>
          </a:xfrm>
          <a:prstGeom prst="rect">
            <a:avLst/>
          </a:prstGeom>
        </p:spPr>
      </p:pic>
      <p:sp>
        <p:nvSpPr>
          <p:cNvPr id="61" name="Retângulo 60"/>
          <p:cNvSpPr/>
          <p:nvPr/>
        </p:nvSpPr>
        <p:spPr>
          <a:xfrm>
            <a:off x="8357442" y="2411075"/>
            <a:ext cx="36081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Entrevistados de municípios com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menor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percentual de indivíduos com Superior Completo tendem a atribuir notas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MAIORES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à imagem do SEBRAE, em comparação com aqueles com maior proporção de formados no ensino superior.  </a:t>
            </a:r>
            <a:endParaRPr lang="pt-BR" sz="1300" dirty="0"/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1557922499"/>
              </p:ext>
            </p:extLst>
          </p:nvPr>
        </p:nvGraphicFramePr>
        <p:xfrm>
          <a:off x="262558" y="3633616"/>
          <a:ext cx="3672408" cy="291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2487281550"/>
              </p:ext>
            </p:extLst>
          </p:nvPr>
        </p:nvGraphicFramePr>
        <p:xfrm>
          <a:off x="4206701" y="3633616"/>
          <a:ext cx="3790668" cy="291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2348230495"/>
              </p:ext>
            </p:extLst>
          </p:nvPr>
        </p:nvGraphicFramePr>
        <p:xfrm>
          <a:off x="8293166" y="3633056"/>
          <a:ext cx="3672408" cy="291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333113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 rot="5400000">
            <a:off x="7107576" y="1769670"/>
            <a:ext cx="6265874" cy="39139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Arredondar Retângulo no Mesmo Canto Lateral 50"/>
          <p:cNvSpPr/>
          <p:nvPr/>
        </p:nvSpPr>
        <p:spPr>
          <a:xfrm flipH="1">
            <a:off x="155575" y="1597391"/>
            <a:ext cx="3888432" cy="526219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Arredondar Retângulo no Mesmo Canto Lateral 51"/>
          <p:cNvSpPr/>
          <p:nvPr/>
        </p:nvSpPr>
        <p:spPr>
          <a:xfrm flipH="1">
            <a:off x="4240438" y="1597390"/>
            <a:ext cx="3888432" cy="526219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redondar Retângulo no Mesmo Canto Lateral 6"/>
          <p:cNvSpPr/>
          <p:nvPr/>
        </p:nvSpPr>
        <p:spPr>
          <a:xfrm rot="5400000" flipH="1">
            <a:off x="3200487" y="-2362981"/>
            <a:ext cx="486320" cy="6887294"/>
          </a:xfrm>
          <a:prstGeom prst="round2SameRect">
            <a:avLst/>
          </a:prstGeom>
          <a:solidFill>
            <a:srgbClr val="FEF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090" y="-26590"/>
            <a:ext cx="12200089" cy="693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" y="26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 </a:t>
            </a:r>
            <a:r>
              <a:rPr lang="pt-BR" sz="2000" b="1" dirty="0">
                <a:solidFill>
                  <a:schemeClr val="bg1"/>
                </a:solidFill>
              </a:rPr>
              <a:t>POR PERFIL SOCIOECONOMICO DOS MUNICÍPIOS</a:t>
            </a:r>
          </a:p>
        </p:txBody>
      </p:sp>
      <p:sp>
        <p:nvSpPr>
          <p:cNvPr id="1036" name="AutoShape 12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ote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8542" y="855241"/>
            <a:ext cx="104411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</a:rPr>
              <a:t>Nota média da </a:t>
            </a:r>
            <a:r>
              <a:rPr lang="pt-BR" sz="2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IMAGEM DO SEBRAE</a:t>
            </a:r>
          </a:p>
        </p:txBody>
      </p:sp>
      <p:pic>
        <p:nvPicPr>
          <p:cNvPr id="2050" name="Picture 2" descr="Resultado de imagem para carteira de trabalho icon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368" y="1739883"/>
            <a:ext cx="804788" cy="6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/>
          <p:cNvSpPr/>
          <p:nvPr/>
        </p:nvSpPr>
        <p:spPr>
          <a:xfrm>
            <a:off x="262558" y="2433784"/>
            <a:ext cx="36724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Municípios com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menor % de formalização 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da população ocupada (até 50%) registraram nota média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MAIOR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no que se refere à imagem do SEBRAE </a:t>
            </a:r>
            <a:endParaRPr lang="pt-BR" sz="1300" dirty="0"/>
          </a:p>
        </p:txBody>
      </p:sp>
      <p:sp>
        <p:nvSpPr>
          <p:cNvPr id="65" name="Retângulo 64"/>
          <p:cNvSpPr/>
          <p:nvPr/>
        </p:nvSpPr>
        <p:spPr>
          <a:xfrm>
            <a:off x="4439022" y="2433784"/>
            <a:ext cx="33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Quanto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menor o IDH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do município, </a:t>
            </a:r>
            <a:r>
              <a:rPr lang="pt-BR" sz="1300" b="1" i="1" dirty="0">
                <a:solidFill>
                  <a:schemeClr val="accent1">
                    <a:lumMod val="75000"/>
                  </a:schemeClr>
                </a:solidFill>
              </a:rPr>
              <a:t>MAIOR</a:t>
            </a:r>
            <a:r>
              <a:rPr lang="pt-BR" sz="1300" i="1" dirty="0">
                <a:solidFill>
                  <a:schemeClr val="accent1">
                    <a:lumMod val="75000"/>
                  </a:schemeClr>
                </a:solidFill>
              </a:rPr>
              <a:t> a nota média da imagem do SEBRAE </a:t>
            </a:r>
            <a:endParaRPr lang="pt-BR" sz="1300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929023886"/>
              </p:ext>
            </p:extLst>
          </p:nvPr>
        </p:nvGraphicFramePr>
        <p:xfrm>
          <a:off x="262558" y="3633616"/>
          <a:ext cx="3672408" cy="291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Agrupar 24"/>
          <p:cNvGrpSpPr/>
          <p:nvPr/>
        </p:nvGrpSpPr>
        <p:grpSpPr>
          <a:xfrm>
            <a:off x="5708447" y="1739883"/>
            <a:ext cx="890815" cy="656633"/>
            <a:chOff x="6661127" y="4797945"/>
            <a:chExt cx="767013" cy="553795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294" y="4797945"/>
              <a:ext cx="540846" cy="55379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1127" y="5094873"/>
              <a:ext cx="223219" cy="228563"/>
            </a:xfrm>
            <a:prstGeom prst="rect">
              <a:avLst/>
            </a:prstGeom>
          </p:spPr>
        </p:pic>
      </p:grp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900705480"/>
              </p:ext>
            </p:extLst>
          </p:nvPr>
        </p:nvGraphicFramePr>
        <p:xfrm>
          <a:off x="4295006" y="3637834"/>
          <a:ext cx="3672408" cy="291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8459761" y="1692305"/>
            <a:ext cx="359145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Observa-se uma relação inversa entre conhecer/lembrar do SEBRAE enquanto empresa que promove o empreendedorismo e apoia pequenas empresas, e as notas atribuídas à imagem do SEBRAE: dentre os perfis que demonstram maior lembrança do SEBRAE, também são registradas as notas mais baixas para a imagem da instituição.</a:t>
            </a:r>
          </a:p>
          <a:p>
            <a:endParaRPr lang="pt-BR" sz="1400" i="1" dirty="0">
              <a:solidFill>
                <a:schemeClr val="bg1"/>
              </a:solidFill>
            </a:endParaRPr>
          </a:p>
          <a:p>
            <a:endParaRPr lang="pt-BR" sz="1400" i="1" dirty="0">
              <a:solidFill>
                <a:schemeClr val="bg1"/>
              </a:solidFill>
            </a:endParaRPr>
          </a:p>
          <a:p>
            <a:r>
              <a:rPr lang="pt-BR" sz="1400" i="1" dirty="0">
                <a:solidFill>
                  <a:schemeClr val="bg1"/>
                </a:solidFill>
              </a:rPr>
              <a:t>Por outro lado, entre perfis que lembram do SEBRAE em menor proporção, as notas médias da instituição tendem a ser mais elevadas.</a:t>
            </a:r>
          </a:p>
          <a:p>
            <a:endParaRPr lang="pt-BR" sz="1400" i="1" dirty="0">
              <a:solidFill>
                <a:schemeClr val="bg1"/>
              </a:solidFill>
            </a:endParaRPr>
          </a:p>
          <a:p>
            <a:r>
              <a:rPr lang="pt-BR" sz="1400" i="1" dirty="0">
                <a:solidFill>
                  <a:schemeClr val="bg1"/>
                </a:solidFill>
              </a:rPr>
              <a:t>Este fenômeno pode ser explicado, em parte, pelo fato de que pessoas com maior conhecimento da instituição tendem a possuir também maior propriedade para apontar pontos críticos.</a:t>
            </a:r>
          </a:p>
        </p:txBody>
      </p:sp>
    </p:spTree>
    <p:extLst>
      <p:ext uri="{BB962C8B-B14F-4D97-AF65-F5344CB8AC3E}">
        <p14:creationId xmlns:p14="http://schemas.microsoft.com/office/powerpoint/2010/main" val="27561082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2598" y="1341562"/>
            <a:ext cx="108732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Quase metade dos entrevistados (47%)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não soube citar uma empresa que promova o empreendedorismo no Brasil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Dentre aqueles que souberam,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37,7% citaram o SEBRAE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Considerando a população em geral (aqueles que souberam e que não souberam citar um instituição que promova o empreendedorismo,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20%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citaram o SEBRAE.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55%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souberam citar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alguma empresa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apoie pequenas empresas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país. Destes,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72,7% citaram o SEBRAE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Considerando a população em geral,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40%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citaram o SEBRAE como instituição que apoia pequenas empresas no Brasil.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matérias impressas em jornais e revistas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a principal forma pela qual os entrevistados ouviram falar do SEBRAE (82%), seguido pela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televisão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(78%). </a:t>
            </a:r>
          </a:p>
        </p:txBody>
      </p:sp>
    </p:spTree>
    <p:extLst>
      <p:ext uri="{BB962C8B-B14F-4D97-AF65-F5344CB8AC3E}">
        <p14:creationId xmlns:p14="http://schemas.microsoft.com/office/powerpoint/2010/main" val="17512155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2598" y="1341562"/>
            <a:ext cx="1094521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maioria 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o SEBRAE oferece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orientação para quem quer abrir um negócio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(97,7%). A concordância é ainda mais expressiva entre os entrevistados com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escolaridade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também que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SEBRAE oferece cursos e palestras presenciais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(95,1%). Do mesmo modo, a concordância é ainda mais expressiva entre os entrevistados com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escolaridade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quanto aos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cursos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palestras à distância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70,4% manifestaram concordância, principalmente 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jovens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escolarizados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afirmação de que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SEBRAE faz articulação política em prol dos empresários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realiza empréstimos ou financiamentos para empresários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apresentaram </a:t>
            </a:r>
            <a:r>
              <a:rPr lang="pt-BR" b="1" dirty="0">
                <a:solidFill>
                  <a:srgbClr val="404040"/>
                </a:solidFill>
              </a:rPr>
              <a:t>índice de concordância mais baixo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respectivamente 36,3% e 27,1%.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199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2598" y="1099306"/>
            <a:ext cx="1051316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 média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imagem do SEBRAE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alcançou </a:t>
            </a:r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8,4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 em 2019, considerando a escala de 0 a 10. </a:t>
            </a:r>
            <a:r>
              <a:rPr lang="pt-BR" b="1" dirty="0">
                <a:solidFill>
                  <a:srgbClr val="404040"/>
                </a:solidFill>
              </a:rPr>
              <a:t>O índice é igual ao alcançado no ano anterior</a:t>
            </a:r>
            <a:r>
              <a:rPr lang="pt-BR" dirty="0">
                <a:solidFill>
                  <a:srgbClr val="404040"/>
                </a:solidFill>
              </a:rPr>
              <a:t>.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2019, que era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8,8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pontos, </a:t>
            </a:r>
            <a:r>
              <a:rPr lang="pt-BR" b="1" dirty="0">
                <a:solidFill>
                  <a:srgbClr val="404040"/>
                </a:solidFill>
              </a:rPr>
              <a:t>não foi alcançada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404040"/>
                </a:solidFill>
              </a:rPr>
              <a:t>Metade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(50,1%) atribuiu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notas altas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imagem do SEBRAE (notas 9 e 10).</a:t>
            </a:r>
          </a:p>
          <a:p>
            <a:pPr algn="just"/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404040"/>
                </a:solidFill>
              </a:rPr>
              <a:t>Notas baixas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(0 a 6) foram atribuídas por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8,0%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entrevistados.</a:t>
            </a:r>
          </a:p>
          <a:p>
            <a:pPr algn="just"/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Entrevistados com nível de escolaridade menor – até ensino médio incompleto - tendem a avaliar a imagem do SEBRAE de forma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positiva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comparação com os entrevistados de maior escolaridade.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estados do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Amazonas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Goiás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Mato Grosso do Sul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Mato Grosso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Pernambuco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Piaui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Rondônia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Sergipe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Distrito Federal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os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alcançaram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superaram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estadual para 2019.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280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4" y="117426"/>
            <a:ext cx="12190413" cy="68571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1" y="5672676"/>
            <a:ext cx="1430295" cy="7151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4731" y="2376853"/>
            <a:ext cx="38571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Imagem junto à sociedade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 </a:t>
            </a:r>
            <a:r>
              <a:rPr lang="pt-BR" sz="1700" b="1" dirty="0">
                <a:solidFill>
                  <a:schemeClr val="bg1"/>
                </a:solidFill>
              </a:rPr>
              <a:t>Unidade de Gestão de Marketing </a:t>
            </a:r>
            <a:r>
              <a:rPr lang="pt-BR" sz="1700" dirty="0">
                <a:solidFill>
                  <a:schemeClr val="bg1"/>
                </a:solidFill>
              </a:rPr>
              <a:t>do Sebrae Nacional.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6136" y="2376853"/>
            <a:ext cx="4113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Ronaldo Nascimento - Gerente</a:t>
            </a:r>
          </a:p>
          <a:p>
            <a:r>
              <a:rPr lang="pt-BR" sz="1600" dirty="0">
                <a:solidFill>
                  <a:schemeClr val="bg1"/>
                </a:solidFill>
              </a:rPr>
              <a:t>Fausto Ricardo K. Cassemiro – Gerente adjunto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– Analista 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dirty="0">
                <a:solidFill>
                  <a:schemeClr val="bg1"/>
                </a:solidFill>
              </a:rPr>
              <a:t>Luiz Aurélio A. Gonçalves - Gerente</a:t>
            </a:r>
          </a:p>
          <a:p>
            <a:r>
              <a:rPr lang="pt-BR" sz="1600" dirty="0">
                <a:solidFill>
                  <a:schemeClr val="bg1"/>
                </a:solidFill>
              </a:rPr>
              <a:t>Juliana Gregory Mee – Gerente adjunta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195750" y="2055528"/>
            <a:ext cx="467530" cy="21714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713C1654-237E-4C3D-A778-49F772FF1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9911630" y="261442"/>
            <a:ext cx="1643071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16669</TotalTime>
  <Words>9895</Words>
  <Application>Microsoft Office PowerPoint</Application>
  <PresentationFormat>Personalizar</PresentationFormat>
  <Paragraphs>2352</Paragraphs>
  <Slides>96</Slides>
  <Notes>78</Notes>
  <HiddenSlides>45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102" baseType="lpstr">
      <vt:lpstr>Arial</vt:lpstr>
      <vt:lpstr>Arial Bold</vt:lpstr>
      <vt:lpstr>Calibri</vt:lpstr>
      <vt:lpstr>Nixie One</vt:lpstr>
      <vt:lpstr>Wingdings</vt:lpstr>
      <vt:lpstr>Tema do Office</vt:lpstr>
      <vt:lpstr>Imagem do SEBRAE junto a sociedade </vt:lpstr>
      <vt:lpstr>Objetivo da pesquisa</vt:lpstr>
      <vt:lpstr>Distribuição da amostra</vt:lpstr>
      <vt:lpstr>SUMÁRIO</vt:lpstr>
      <vt:lpstr>LEMBRANÇA DO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CONHECIMENTO ACERCA DO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IMAGEM DO SEBRAE JUNTO À SOCIEDADE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POSICIONAMENTO DA MARCA SEBRAE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2209</cp:revision>
  <dcterms:created xsi:type="dcterms:W3CDTF">2017-06-12T14:34:10Z</dcterms:created>
  <dcterms:modified xsi:type="dcterms:W3CDTF">2020-01-06T17:25:42Z</dcterms:modified>
</cp:coreProperties>
</file>